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37" r:id="rId2"/>
    <p:sldId id="411" r:id="rId3"/>
    <p:sldId id="412" r:id="rId4"/>
    <p:sldId id="429" r:id="rId5"/>
    <p:sldId id="431" r:id="rId6"/>
    <p:sldId id="413" r:id="rId7"/>
    <p:sldId id="417" r:id="rId8"/>
    <p:sldId id="414" r:id="rId9"/>
    <p:sldId id="430" r:id="rId10"/>
    <p:sldId id="415" r:id="rId11"/>
    <p:sldId id="424" r:id="rId12"/>
    <p:sldId id="425" r:id="rId13"/>
    <p:sldId id="427" r:id="rId14"/>
    <p:sldId id="416" r:id="rId15"/>
    <p:sldId id="428" r:id="rId16"/>
    <p:sldId id="356" r:id="rId17"/>
    <p:sldId id="365" r:id="rId18"/>
  </p:sldIdLst>
  <p:sldSz cx="9144000" cy="6858000" type="screen4x3"/>
  <p:notesSz cx="6718300" cy="9867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FF6600"/>
    <a:srgbClr val="CCCCFF"/>
  </p:clrMru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56" autoAdjust="0"/>
    <p:restoredTop sz="93811" autoAdjust="0"/>
  </p:normalViewPr>
  <p:slideViewPr>
    <p:cSldViewPr snapToGrid="0">
      <p:cViewPr>
        <p:scale>
          <a:sx n="75" d="100"/>
          <a:sy n="75" d="100"/>
        </p:scale>
        <p:origin x="-1008" y="36"/>
      </p:cViewPr>
      <p:guideLst>
        <p:guide orient="horz" pos="2469"/>
        <p:guide orient="horz" pos="2573"/>
        <p:guide orient="horz" pos="2825"/>
        <p:guide pos="2880"/>
        <p:guide pos="2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-2058" y="-90"/>
      </p:cViewPr>
      <p:guideLst>
        <p:guide orient="horz" pos="3108"/>
        <p:guide pos="211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482" y="0"/>
            <a:ext cx="2911263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468DB50-2B0C-4DFD-8A7E-4D460284B5C9}" type="datetimeFigureOut">
              <a:rPr lang="en-US"/>
              <a:pPr>
                <a:defRPr/>
              </a:pPr>
              <a:t>4/7/2009</a:t>
            </a:fld>
            <a:endParaRPr lang="en-US" dirty="0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792"/>
            <a:ext cx="2911263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482" y="9372792"/>
            <a:ext cx="2911263" cy="49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1EC730D-9369-4371-AA9F-9F4D9FFE54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B4D1039-4548-46D0-A0A1-5296507D7792}" type="datetimeFigureOut">
              <a:rPr lang="en-US"/>
              <a:pPr>
                <a:defRPr/>
              </a:pPr>
              <a:t>4/7/2009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B932661-5248-4A98-ABAA-E79DC843B5F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932661-5248-4A98-ABAA-E79DC843B5F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B932661-5248-4A98-ABAA-E79DC843B5F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49300" y="4254500"/>
            <a:ext cx="8026400" cy="769441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en-US" sz="44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41300" y="5943600"/>
            <a:ext cx="2933700" cy="400110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en-US" sz="20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16BAE32C-62CE-41C0-B762-B49C73416A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060" y="500042"/>
            <a:ext cx="8183880" cy="642942"/>
          </a:xfrm>
        </p:spPr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" y="1285860"/>
            <a:ext cx="8183880" cy="4545142"/>
          </a:xfrm>
        </p:spPr>
        <p:txBody>
          <a:bodyPr/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  <a:extLst/>
          </a:lstStyle>
          <a:p>
            <a:pPr>
              <a:defRPr/>
            </a:pPr>
            <a:r>
              <a:rPr lang="en-US" smtClean="0"/>
              <a:t>07/04/2009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5BB720-A2FB-4A92-8EA3-909701864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6B4F39A1-C717-4740-9250-EC687C8407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41300" y="6416325"/>
            <a:ext cx="1536700" cy="400110"/>
          </a:xfrm>
        </p:spPr>
        <p:txBody>
          <a:bodyPr/>
          <a:lstStyle/>
          <a:p>
            <a:r>
              <a:rPr lang="fr-CH" dirty="0" err="1" smtClean="0"/>
              <a:t>M.Solfaroli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47865" y="198570"/>
            <a:ext cx="7915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Access modes and patrols along HC periods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100" y="6019800"/>
            <a:ext cx="881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rebuchet MS" pitchFamily="34" charset="0"/>
              </a:rPr>
              <a:t>Acknowledgments:</a:t>
            </a:r>
            <a:r>
              <a:rPr lang="en-US" sz="1400" dirty="0" smtClean="0">
                <a:latin typeface="Trebuchet MS" pitchFamily="34" charset="0"/>
              </a:rPr>
              <a:t> </a:t>
            </a:r>
            <a:r>
              <a:rPr lang="en-US" sz="1400" dirty="0" err="1" smtClean="0">
                <a:latin typeface="Trebuchet MS" pitchFamily="34" charset="0"/>
              </a:rPr>
              <a:t>B.Bellesia</a:t>
            </a:r>
            <a:r>
              <a:rPr lang="en-US" sz="1400" dirty="0" smtClean="0">
                <a:latin typeface="Trebuchet MS" pitchFamily="34" charset="0"/>
              </a:rPr>
              <a:t> – </a:t>
            </a:r>
            <a:r>
              <a:rPr lang="en-US" sz="1400" dirty="0" err="1" smtClean="0">
                <a:latin typeface="Trebuchet MS" pitchFamily="34" charset="0"/>
              </a:rPr>
              <a:t>J.Coupard</a:t>
            </a:r>
            <a:r>
              <a:rPr lang="en-US" sz="1400" dirty="0" smtClean="0">
                <a:latin typeface="Trebuchet MS" pitchFamily="34" charset="0"/>
              </a:rPr>
              <a:t> - </a:t>
            </a:r>
            <a:r>
              <a:rPr lang="en-US" sz="1400" dirty="0" err="1" smtClean="0">
                <a:latin typeface="Trebuchet MS" pitchFamily="34" charset="0"/>
              </a:rPr>
              <a:t>M.Gruwe</a:t>
            </a:r>
            <a:r>
              <a:rPr lang="en-US" sz="1400" dirty="0" smtClean="0">
                <a:latin typeface="Trebuchet MS" pitchFamily="34" charset="0"/>
              </a:rPr>
              <a:t> - </a:t>
            </a:r>
            <a:r>
              <a:rPr lang="en-US" sz="1400" dirty="0" err="1" smtClean="0">
                <a:latin typeface="Trebuchet MS" pitchFamily="34" charset="0"/>
              </a:rPr>
              <a:t>M.Pojer</a:t>
            </a:r>
            <a:r>
              <a:rPr lang="en-US" sz="1400" dirty="0" smtClean="0">
                <a:latin typeface="Trebuchet MS" pitchFamily="34" charset="0"/>
              </a:rPr>
              <a:t> – </a:t>
            </a:r>
            <a:r>
              <a:rPr lang="en-US" sz="1400" dirty="0" err="1" smtClean="0">
                <a:latin typeface="Trebuchet MS" pitchFamily="34" charset="0"/>
              </a:rPr>
              <a:t>L.Ponce</a:t>
            </a:r>
            <a:r>
              <a:rPr lang="en-US" sz="1400" dirty="0" smtClean="0">
                <a:latin typeface="Trebuchet MS" pitchFamily="34" charset="0"/>
              </a:rPr>
              <a:t> - </a:t>
            </a:r>
            <a:r>
              <a:rPr lang="en-US" sz="1400" dirty="0" err="1" smtClean="0">
                <a:latin typeface="Trebuchet MS" pitchFamily="34" charset="0"/>
              </a:rPr>
              <a:t>R.Shmidt</a:t>
            </a:r>
            <a:r>
              <a:rPr lang="en-US" sz="1400" dirty="0" smtClean="0">
                <a:latin typeface="Trebuchet MS" pitchFamily="34" charset="0"/>
              </a:rPr>
              <a:t> - </a:t>
            </a:r>
            <a:r>
              <a:rPr lang="en-US" sz="1400" dirty="0" err="1" smtClean="0">
                <a:latin typeface="Trebuchet MS" pitchFamily="34" charset="0"/>
              </a:rPr>
              <a:t>A.Vergara</a:t>
            </a:r>
            <a:r>
              <a:rPr lang="en-US" sz="1400" dirty="0" smtClean="0">
                <a:latin typeface="Trebuchet MS" pitchFamily="34" charset="0"/>
              </a:rPr>
              <a:t> – </a:t>
            </a:r>
            <a:r>
              <a:rPr lang="en-US" sz="1400" dirty="0" err="1" smtClean="0">
                <a:latin typeface="Trebuchet MS" pitchFamily="34" charset="0"/>
              </a:rPr>
              <a:t>M.Zanetti</a:t>
            </a:r>
            <a:endParaRPr lang="en-US" sz="1400" dirty="0" smtClean="0">
              <a:latin typeface="Trebuchet MS" pitchFamily="34" charset="0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 bwMode="auto">
          <a:xfrm>
            <a:off x="7404100" y="6457890"/>
            <a:ext cx="16637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sunset" dir="t"/>
          </a:scene3d>
          <a:sp3d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07/04/2009</a:t>
            </a:r>
            <a:endParaRPr kumimoji="0" lang="en-GB" sz="2000" b="1" i="0" u="none" strike="noStrike" kern="1200" cap="none" spc="0" normalizeH="0" baseline="0" noProof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8455" t="2837" r="7110" b="5035"/>
          <a:stretch>
            <a:fillRect/>
          </a:stretch>
        </p:blipFill>
        <p:spPr bwMode="auto">
          <a:xfrm>
            <a:off x="1277546" y="1016000"/>
            <a:ext cx="6609154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612900" y="2743200"/>
            <a:ext cx="59458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latin typeface="Trebuchet MS" pitchFamily="34" charset="0"/>
              </a:rPr>
              <a:t>Result of discussions…</a:t>
            </a:r>
          </a:p>
          <a:p>
            <a:pPr algn="ctr">
              <a:buFont typeface="Arial" pitchFamily="34" charset="0"/>
              <a:buChar char="•"/>
            </a:pPr>
            <a:r>
              <a:rPr lang="en-US" sz="2000" dirty="0" smtClean="0">
                <a:latin typeface="Trebuchet MS" pitchFamily="34" charset="0"/>
              </a:rPr>
              <a:t> Open points</a:t>
            </a:r>
          </a:p>
          <a:p>
            <a:pPr algn="ctr">
              <a:buFont typeface="Arial" pitchFamily="34" charset="0"/>
              <a:buChar char="•"/>
            </a:pPr>
            <a:r>
              <a:rPr lang="en-US" sz="2000" dirty="0" smtClean="0">
                <a:latin typeface="Trebuchet MS" pitchFamily="34" charset="0"/>
              </a:rPr>
              <a:t> Comments, critics and suggestions are welcome!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47865" y="198570"/>
            <a:ext cx="7915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Access modes and patrols along HC periods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7604" t="25694" r="80833" b="13368"/>
          <a:stretch>
            <a:fillRect/>
          </a:stretch>
        </p:blipFill>
        <p:spPr bwMode="auto">
          <a:xfrm>
            <a:off x="3644900" y="1092199"/>
            <a:ext cx="1625600" cy="514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3492500" y="1041400"/>
            <a:ext cx="1905000" cy="12065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ElQA</a:t>
            </a:r>
            <a:r>
              <a:rPr lang="en-US" b="1" dirty="0" smtClean="0"/>
              <a:t> @ warm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3492500" y="2210741"/>
            <a:ext cx="1905000" cy="2069159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BTW</a:t>
            </a:r>
          </a:p>
          <a:p>
            <a:pPr algn="ctr"/>
            <a:r>
              <a:rPr lang="en-US" b="1" dirty="0" err="1" smtClean="0"/>
              <a:t>ElQA</a:t>
            </a:r>
            <a:r>
              <a:rPr lang="en-US" b="1" dirty="0" smtClean="0"/>
              <a:t> &amp; </a:t>
            </a:r>
            <a:r>
              <a:rPr lang="en-US" b="1" dirty="0" err="1" smtClean="0"/>
              <a:t>ElQA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3492500" y="4270963"/>
            <a:ext cx="1905000" cy="89793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ElQA</a:t>
            </a:r>
            <a:r>
              <a:rPr lang="en-US" b="1" dirty="0" smtClean="0"/>
              <a:t> @ cold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3492500" y="5181600"/>
            <a:ext cx="1905000" cy="3429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97500" y="5092700"/>
            <a:ext cx="1366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rebuchet MS" pitchFamily="34" charset="0"/>
              </a:rPr>
              <a:t>Phase 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47865" y="198570"/>
            <a:ext cx="7915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Access modes and patrols along HC periods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pic>
        <p:nvPicPr>
          <p:cNvPr id="8" name="Picture 2" descr="\\cern.ch\dfs\Users\m\msolfaro\Public\45\Point4.jpg"/>
          <p:cNvPicPr>
            <a:picLocks noChangeAspect="1" noChangeArrowheads="1"/>
          </p:cNvPicPr>
          <p:nvPr/>
        </p:nvPicPr>
        <p:blipFill>
          <a:blip r:embed="rId2"/>
          <a:srcRect l="11119" r="4411"/>
          <a:stretch>
            <a:fillRect/>
          </a:stretch>
        </p:blipFill>
        <p:spPr bwMode="auto">
          <a:xfrm>
            <a:off x="25400" y="3797300"/>
            <a:ext cx="9067800" cy="2396615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>
          <a:xfrm>
            <a:off x="7823200" y="4914900"/>
            <a:ext cx="139700" cy="1524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832600" y="4914900"/>
            <a:ext cx="139700" cy="1524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438900" y="4914900"/>
            <a:ext cx="139700" cy="1524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489700" y="5264150"/>
            <a:ext cx="139700" cy="152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845300" y="5251450"/>
            <a:ext cx="139700" cy="152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124700" y="5175250"/>
            <a:ext cx="139700" cy="152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2" idx="1"/>
          </p:cNvCxnSpPr>
          <p:nvPr/>
        </p:nvCxnSpPr>
        <p:spPr>
          <a:xfrm rot="16200000" flipV="1">
            <a:off x="3913846" y="2690154"/>
            <a:ext cx="1971768" cy="32208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3" idx="0"/>
          </p:cNvCxnSpPr>
          <p:nvPr/>
        </p:nvCxnSpPr>
        <p:spPr>
          <a:xfrm rot="16200000" flipV="1">
            <a:off x="4152900" y="2489200"/>
            <a:ext cx="1924050" cy="3600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4" idx="0"/>
          </p:cNvCxnSpPr>
          <p:nvPr/>
        </p:nvCxnSpPr>
        <p:spPr>
          <a:xfrm rot="16200000" flipV="1">
            <a:off x="4349750" y="2330450"/>
            <a:ext cx="1835150" cy="3854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0"/>
          </p:cNvCxnSpPr>
          <p:nvPr/>
        </p:nvCxnSpPr>
        <p:spPr>
          <a:xfrm rot="16200000" flipV="1">
            <a:off x="6619875" y="3641725"/>
            <a:ext cx="1422400" cy="1123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0" idx="0"/>
          </p:cNvCxnSpPr>
          <p:nvPr/>
        </p:nvCxnSpPr>
        <p:spPr>
          <a:xfrm rot="16200000" flipV="1">
            <a:off x="6130925" y="4143375"/>
            <a:ext cx="1397000" cy="146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0"/>
          </p:cNvCxnSpPr>
          <p:nvPr/>
        </p:nvCxnSpPr>
        <p:spPr>
          <a:xfrm rot="5400000" flipH="1" flipV="1">
            <a:off x="5902325" y="4086225"/>
            <a:ext cx="1435100" cy="222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\\cern.ch\dfs\Users\m\msolfaro\Public\HCC on access\sector 81pto 1 001.jpg"/>
          <p:cNvPicPr>
            <a:picLocks noChangeAspect="1" noChangeArrowheads="1"/>
          </p:cNvPicPr>
          <p:nvPr/>
        </p:nvPicPr>
        <p:blipFill>
          <a:blip r:embed="rId3"/>
          <a:srcRect t="17778" r="9735" b="15175"/>
          <a:stretch>
            <a:fillRect/>
          </a:stretch>
        </p:blipFill>
        <p:spPr bwMode="auto">
          <a:xfrm>
            <a:off x="4893661" y="1104900"/>
            <a:ext cx="4148739" cy="2311400"/>
          </a:xfrm>
          <a:prstGeom prst="rect">
            <a:avLst/>
          </a:prstGeom>
          <a:noFill/>
        </p:spPr>
      </p:pic>
      <p:pic>
        <p:nvPicPr>
          <p:cNvPr id="4099" name="Picture 3" descr="\\cern.ch\dfs\Users\m\msolfaro\Public\HCC on access\leak RQD 003.jpg"/>
          <p:cNvPicPr>
            <a:picLocks noChangeAspect="1" noChangeArrowheads="1"/>
          </p:cNvPicPr>
          <p:nvPr/>
        </p:nvPicPr>
        <p:blipFill>
          <a:blip r:embed="rId4"/>
          <a:srcRect t="5533" b="22864"/>
          <a:stretch>
            <a:fillRect/>
          </a:stretch>
        </p:blipFill>
        <p:spPr bwMode="auto">
          <a:xfrm>
            <a:off x="328613" y="1130300"/>
            <a:ext cx="2925762" cy="279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429000" y="4483100"/>
            <a:ext cx="2235200" cy="330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62700" y="2667000"/>
            <a:ext cx="1955800" cy="3302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40265" y="223970"/>
            <a:ext cx="1542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Phase I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600" y="2209800"/>
            <a:ext cx="850906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In the UAs risks only if working on the Power Converters or</a:t>
            </a:r>
          </a:p>
          <a:p>
            <a:r>
              <a:rPr lang="en-US" sz="2400" dirty="0" smtClean="0">
                <a:latin typeface="Trebuchet MS" pitchFamily="34" charset="0"/>
              </a:rPr>
              <a:t>on the QPS racks. Surfaces access points in General Mode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In the tunnel: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Cryogenic risks have been excluded (low energy stored)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Only electrical risks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Access system in Restricted Mode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Patrol </a:t>
            </a:r>
            <a:r>
              <a:rPr lang="en-US" sz="2400" dirty="0" err="1" smtClean="0">
                <a:latin typeface="Trebuchet MS" pitchFamily="34" charset="0"/>
              </a:rPr>
              <a:t>vs</a:t>
            </a:r>
            <a:r>
              <a:rPr lang="en-US" sz="2400" dirty="0" smtClean="0">
                <a:latin typeface="Trebuchet MS" pitchFamily="34" charset="0"/>
              </a:rPr>
              <a:t> no patrol??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14400" y="1739900"/>
          <a:ext cx="7264400" cy="1643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2200"/>
                <a:gridCol w="3632200"/>
              </a:tblGrid>
              <a:tr h="50165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Patrol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CONTRA</a:t>
                      </a:r>
                      <a:endParaRPr lang="en-US" dirty="0"/>
                    </a:p>
                  </a:txBody>
                  <a:tcPr anchor="ctr"/>
                </a:tc>
              </a:tr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More</a:t>
                      </a:r>
                      <a:r>
                        <a:rPr lang="en-US" baseline="0" dirty="0" smtClean="0"/>
                        <a:t> control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Less</a:t>
                      </a:r>
                      <a:r>
                        <a:rPr lang="en-US" baseline="0" dirty="0" smtClean="0"/>
                        <a:t> flexibility and more dead time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58800" y="3854271"/>
            <a:ext cx="8001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In case of a door forced, control of the sector would be lost but, given that there are no cryogenic risks (while in phase I), is a patrol really necessary?</a:t>
            </a:r>
          </a:p>
          <a:p>
            <a:pPr algn="just"/>
            <a:r>
              <a:rPr lang="en-US" sz="2400" dirty="0" smtClean="0"/>
              <a:t>People entering and working are doing so without </a:t>
            </a:r>
            <a:r>
              <a:rPr lang="en-US" sz="2400" i="1" dirty="0" smtClean="0"/>
              <a:t>Avis </a:t>
            </a:r>
            <a:r>
              <a:rPr lang="en-US" sz="2400" i="1" dirty="0" err="1" smtClean="0"/>
              <a:t>D’Intervention</a:t>
            </a:r>
            <a:r>
              <a:rPr lang="en-US" sz="2400" dirty="0" smtClean="0"/>
              <a:t> AND/OR forcing doors!!</a:t>
            </a:r>
            <a:endParaRPr lang="en-US" sz="2400" dirty="0" smtClean="0">
              <a:latin typeface="Trebuchet MS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40265" y="211270"/>
            <a:ext cx="1542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Phase I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47865" y="198570"/>
            <a:ext cx="7915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Access modes and patrols along HC periods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7604" t="25694" r="80833" b="13368"/>
          <a:stretch>
            <a:fillRect/>
          </a:stretch>
        </p:blipFill>
        <p:spPr bwMode="auto">
          <a:xfrm>
            <a:off x="3644900" y="1092199"/>
            <a:ext cx="1625600" cy="514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3492500" y="1066800"/>
            <a:ext cx="1905000" cy="11811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ElQA</a:t>
            </a:r>
            <a:r>
              <a:rPr lang="en-US" b="1" dirty="0" smtClean="0"/>
              <a:t> @ warm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3492500" y="2260600"/>
            <a:ext cx="1905000" cy="20193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BTW</a:t>
            </a:r>
          </a:p>
          <a:p>
            <a:pPr algn="ctr"/>
            <a:r>
              <a:rPr lang="en-US" b="1" dirty="0" err="1" smtClean="0"/>
              <a:t>ElQA</a:t>
            </a:r>
            <a:r>
              <a:rPr lang="en-US" b="1" dirty="0" smtClean="0"/>
              <a:t> &amp; </a:t>
            </a:r>
            <a:r>
              <a:rPr lang="en-US" b="1" dirty="0" err="1" smtClean="0"/>
              <a:t>ElQA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3492500" y="4292600"/>
            <a:ext cx="1905000" cy="8763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ElQA</a:t>
            </a:r>
            <a:r>
              <a:rPr lang="en-US" b="1" dirty="0" smtClean="0"/>
              <a:t> @ cold</a:t>
            </a:r>
            <a:endParaRPr lang="en-US" b="1" dirty="0"/>
          </a:p>
        </p:txBody>
      </p:sp>
      <p:sp>
        <p:nvSpPr>
          <p:cNvPr id="13" name="Rectangle 12"/>
          <p:cNvSpPr/>
          <p:nvPr/>
        </p:nvSpPr>
        <p:spPr>
          <a:xfrm>
            <a:off x="3492500" y="5181600"/>
            <a:ext cx="1905000" cy="3429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Phase I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3492500" y="5537200"/>
            <a:ext cx="1905000" cy="7366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48300" y="5613400"/>
            <a:ext cx="14654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rebuchet MS" pitchFamily="34" charset="0"/>
              </a:rPr>
              <a:t>Phase II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701800" y="4292600"/>
            <a:ext cx="1727200" cy="3683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625600" y="2400300"/>
            <a:ext cx="67437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High cryogenic risks</a:t>
            </a:r>
          </a:p>
          <a:p>
            <a:endParaRPr lang="en-US" sz="24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High electrical risks</a:t>
            </a:r>
          </a:p>
          <a:p>
            <a:endParaRPr lang="en-US" sz="24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Both tunnel and UAs (experiments?) in</a:t>
            </a:r>
          </a:p>
          <a:p>
            <a:r>
              <a:rPr lang="en-US" sz="2400" dirty="0" smtClean="0">
                <a:latin typeface="Trebuchet MS" pitchFamily="34" charset="0"/>
              </a:rPr>
              <a:t>Closed Mode and patrolled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640265" y="211270"/>
            <a:ext cx="1542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Phase II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1"/>
          </p:nvPr>
        </p:nvSpPr>
        <p:spPr>
          <a:xfrm>
            <a:off x="457200" y="6553200"/>
            <a:ext cx="1548581" cy="172065"/>
          </a:xfrm>
        </p:spPr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BB720-A2FB-4A92-8EA3-90970186499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584202" y="1397000"/>
          <a:ext cx="8153397" cy="482825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92198"/>
                <a:gridCol w="1346200"/>
                <a:gridCol w="1244600"/>
                <a:gridCol w="1066800"/>
                <a:gridCol w="1074057"/>
                <a:gridCol w="1164771"/>
                <a:gridCol w="1164771"/>
              </a:tblGrid>
              <a:tr h="52352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Sectors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Phase I-II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Access status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Door forced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LOCK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Key</a:t>
                      </a:r>
                      <a:r>
                        <a:rPr lang="en-US" baseline="0" dirty="0" smtClean="0"/>
                        <a:t> taken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Alarm</a:t>
                      </a:r>
                      <a:endParaRPr lang="en-US" dirty="0"/>
                    </a:p>
                  </a:txBody>
                  <a:tcPr anchor="ctr"/>
                </a:tc>
              </a:tr>
              <a:tr h="52352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 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Restricted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52352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 23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Restricted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52352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 34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Restricted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52352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 45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Closed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52352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 56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Closed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</a:t>
                      </a:r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52352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 67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Closed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52352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 78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Restricted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00B050"/>
                          </a:solidFill>
                        </a:rPr>
                        <a:t>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52352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 81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Closed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449765" y="173170"/>
            <a:ext cx="2800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General points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8045450" y="3762829"/>
            <a:ext cx="228600" cy="203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045450" y="2184400"/>
            <a:ext cx="228600" cy="20320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8045450" y="2710543"/>
            <a:ext cx="228600" cy="203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8045450" y="4288972"/>
            <a:ext cx="228600" cy="20320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8045450" y="3236686"/>
            <a:ext cx="228600" cy="20320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8045450" y="4815115"/>
            <a:ext cx="228600" cy="20320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8045450" y="5867400"/>
            <a:ext cx="228600" cy="203200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8045450" y="5341258"/>
            <a:ext cx="228600" cy="203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1"/>
          </p:nvPr>
        </p:nvSpPr>
        <p:spPr>
          <a:xfrm>
            <a:off x="457200" y="6553200"/>
            <a:ext cx="1548581" cy="172065"/>
          </a:xfrm>
        </p:spPr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BB720-A2FB-4A92-8EA3-90970186499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 l="10001" r="9988"/>
          <a:stretch>
            <a:fillRect/>
          </a:stretch>
        </p:blipFill>
        <p:spPr bwMode="auto">
          <a:xfrm>
            <a:off x="1143000" y="1096451"/>
            <a:ext cx="6786070" cy="508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1117600" y="1079500"/>
            <a:ext cx="6807200" cy="511810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57600" y="419100"/>
            <a:ext cx="2068195" cy="62478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0" dirty="0" smtClean="0">
                <a:solidFill>
                  <a:srgbClr val="FF0000"/>
                </a:solidFill>
                <a:latin typeface="Trebuchet MS" pitchFamily="34" charset="0"/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49765" y="173170"/>
            <a:ext cx="2800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General points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47865" y="198570"/>
            <a:ext cx="7915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Access modes and patrols along HC periods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1676400"/>
            <a:ext cx="57599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Trebuchet MS" pitchFamily="34" charset="0"/>
              </a:rPr>
              <a:t>Why did we decide to use the access</a:t>
            </a:r>
          </a:p>
          <a:p>
            <a:pPr algn="ctr"/>
            <a:r>
              <a:rPr lang="en-US" sz="2400" dirty="0" smtClean="0">
                <a:latin typeface="Trebuchet MS" pitchFamily="34" charset="0"/>
              </a:rPr>
              <a:t>system during Hardware Commissioning?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95400" y="3517900"/>
            <a:ext cx="75311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latin typeface="Trebuchet MS" pitchFamily="34" charset="0"/>
              </a:rPr>
              <a:t> To commission it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latin typeface="Trebuchet MS" pitchFamily="34" charset="0"/>
              </a:rPr>
              <a:t> To </a:t>
            </a:r>
            <a:r>
              <a:rPr lang="en-US" sz="4400" b="1" u="sng" dirty="0" smtClean="0">
                <a:solidFill>
                  <a:srgbClr val="FF0000"/>
                </a:solidFill>
                <a:latin typeface="Trebuchet MS" pitchFamily="34" charset="0"/>
              </a:rPr>
              <a:t>HELP</a:t>
            </a:r>
            <a:r>
              <a:rPr lang="en-US" sz="4400" dirty="0" smtClean="0">
                <a:latin typeface="Trebuchet MS" pitchFamily="34" charset="0"/>
              </a:rPr>
              <a:t> on keeping safety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47865" y="198570"/>
            <a:ext cx="7915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Access modes and patrols along HC periods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7604" t="25694" r="80833" b="13368"/>
          <a:stretch>
            <a:fillRect/>
          </a:stretch>
        </p:blipFill>
        <p:spPr bwMode="auto">
          <a:xfrm>
            <a:off x="3644900" y="1092199"/>
            <a:ext cx="1625600" cy="514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3492500" y="1016000"/>
            <a:ext cx="1905000" cy="12319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97500" y="1308100"/>
            <a:ext cx="2385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  <a:latin typeface="Trebuchet MS" pitchFamily="34" charset="0"/>
              </a:rPr>
              <a:t>ElQA</a:t>
            </a:r>
            <a:r>
              <a:rPr lang="en-US" sz="2800" b="1" dirty="0" smtClean="0">
                <a:solidFill>
                  <a:srgbClr val="FF0000"/>
                </a:solidFill>
                <a:latin typeface="Trebuchet MS" pitchFamily="34" charset="0"/>
              </a:rPr>
              <a:t> @ warm</a:t>
            </a:r>
          </a:p>
        </p:txBody>
      </p:sp>
      <p:sp>
        <p:nvSpPr>
          <p:cNvPr id="20" name="TextBox 19"/>
          <p:cNvSpPr txBox="1"/>
          <p:nvPr/>
        </p:nvSpPr>
        <p:spPr>
          <a:xfrm rot="19683769">
            <a:off x="2730500" y="2197100"/>
            <a:ext cx="3174267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0" b="1" dirty="0" smtClean="0">
                <a:solidFill>
                  <a:schemeClr val="accent3">
                    <a:lumMod val="50000"/>
                  </a:schemeClr>
                </a:solidFill>
                <a:latin typeface="Trebuchet MS" pitchFamily="34" charset="0"/>
              </a:rPr>
              <a:t>ADI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/>
      <p:bldP spid="20" grpId="0"/>
      <p:bldP spid="2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47865" y="198570"/>
            <a:ext cx="7915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Access modes and patrols along HC periods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pic>
        <p:nvPicPr>
          <p:cNvPr id="8" name="Picture 2" descr="\\cern.ch\dfs\Users\m\msolfaro\Public\45\Point4.jpg"/>
          <p:cNvPicPr>
            <a:picLocks noChangeAspect="1" noChangeArrowheads="1"/>
          </p:cNvPicPr>
          <p:nvPr/>
        </p:nvPicPr>
        <p:blipFill>
          <a:blip r:embed="rId2"/>
          <a:srcRect l="11119" r="4411"/>
          <a:stretch>
            <a:fillRect/>
          </a:stretch>
        </p:blipFill>
        <p:spPr bwMode="auto">
          <a:xfrm>
            <a:off x="25400" y="3797300"/>
            <a:ext cx="9067800" cy="2396615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>
          <a:xfrm>
            <a:off x="7823200" y="4914900"/>
            <a:ext cx="139700" cy="1524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832600" y="4914900"/>
            <a:ext cx="139700" cy="1524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438900" y="4914900"/>
            <a:ext cx="139700" cy="1524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489700" y="5264150"/>
            <a:ext cx="139700" cy="152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845300" y="5251450"/>
            <a:ext cx="139700" cy="152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124700" y="5175250"/>
            <a:ext cx="139700" cy="1524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2" idx="1"/>
          </p:cNvCxnSpPr>
          <p:nvPr/>
        </p:nvCxnSpPr>
        <p:spPr>
          <a:xfrm rot="16200000" flipV="1">
            <a:off x="3913846" y="2690154"/>
            <a:ext cx="1971768" cy="32208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3" idx="0"/>
          </p:cNvCxnSpPr>
          <p:nvPr/>
        </p:nvCxnSpPr>
        <p:spPr>
          <a:xfrm rot="16200000" flipV="1">
            <a:off x="4152900" y="2489200"/>
            <a:ext cx="1924050" cy="3600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4" idx="0"/>
          </p:cNvCxnSpPr>
          <p:nvPr/>
        </p:nvCxnSpPr>
        <p:spPr>
          <a:xfrm rot="16200000" flipV="1">
            <a:off x="4349750" y="2330450"/>
            <a:ext cx="1835150" cy="3854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0"/>
          </p:cNvCxnSpPr>
          <p:nvPr/>
        </p:nvCxnSpPr>
        <p:spPr>
          <a:xfrm rot="16200000" flipV="1">
            <a:off x="6619875" y="3641725"/>
            <a:ext cx="1422400" cy="1123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0" idx="0"/>
          </p:cNvCxnSpPr>
          <p:nvPr/>
        </p:nvCxnSpPr>
        <p:spPr>
          <a:xfrm rot="16200000" flipV="1">
            <a:off x="6130925" y="4143375"/>
            <a:ext cx="1397000" cy="1460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1" idx="0"/>
          </p:cNvCxnSpPr>
          <p:nvPr/>
        </p:nvCxnSpPr>
        <p:spPr>
          <a:xfrm rot="5400000" flipH="1" flipV="1">
            <a:off x="5902325" y="4086225"/>
            <a:ext cx="1435100" cy="222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\\cern.ch\dfs\Users\m\msolfaro\Public\HCC on access\sector 81pto 1 001.jpg"/>
          <p:cNvPicPr>
            <a:picLocks noChangeAspect="1" noChangeArrowheads="1"/>
          </p:cNvPicPr>
          <p:nvPr/>
        </p:nvPicPr>
        <p:blipFill>
          <a:blip r:embed="rId3"/>
          <a:srcRect t="17778" r="9735" b="15175"/>
          <a:stretch>
            <a:fillRect/>
          </a:stretch>
        </p:blipFill>
        <p:spPr bwMode="auto">
          <a:xfrm>
            <a:off x="4893661" y="1104900"/>
            <a:ext cx="4148739" cy="2311400"/>
          </a:xfrm>
          <a:prstGeom prst="rect">
            <a:avLst/>
          </a:prstGeom>
          <a:noFill/>
        </p:spPr>
      </p:pic>
      <p:pic>
        <p:nvPicPr>
          <p:cNvPr id="4099" name="Picture 3" descr="\\cern.ch\dfs\Users\m\msolfaro\Public\HCC on access\leak RQD 003.jpg"/>
          <p:cNvPicPr>
            <a:picLocks noChangeAspect="1" noChangeArrowheads="1"/>
          </p:cNvPicPr>
          <p:nvPr/>
        </p:nvPicPr>
        <p:blipFill>
          <a:blip r:embed="rId4"/>
          <a:srcRect t="5533" b="22864"/>
          <a:stretch>
            <a:fillRect/>
          </a:stretch>
        </p:blipFill>
        <p:spPr bwMode="auto">
          <a:xfrm>
            <a:off x="328613" y="1130300"/>
            <a:ext cx="2925762" cy="279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62100" y="4635500"/>
            <a:ext cx="2260600" cy="3556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4000" y="2006600"/>
            <a:ext cx="873771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Signalization in the UAs where a danger could be created</a:t>
            </a:r>
          </a:p>
          <a:p>
            <a:r>
              <a:rPr lang="en-US" sz="2400" dirty="0" smtClean="0">
                <a:latin typeface="Trebuchet MS" pitchFamily="34" charset="0"/>
              </a:rPr>
              <a:t>only in case of a short to ground throughout instrumentation</a:t>
            </a:r>
          </a:p>
          <a:p>
            <a:r>
              <a:rPr lang="en-US" sz="2400" dirty="0" smtClean="0">
                <a:latin typeface="Trebuchet MS" pitchFamily="34" charset="0"/>
              </a:rPr>
              <a:t>(no risk if no work)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No strict control necessary because of presence of involved</a:t>
            </a:r>
          </a:p>
          <a:p>
            <a:r>
              <a:rPr lang="en-US" sz="2400" dirty="0" smtClean="0">
                <a:latin typeface="Trebuchet MS" pitchFamily="34" charset="0"/>
              </a:rPr>
              <a:t>people in sensitive points (i.e. DFBs) – no patrol!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Close of the external envelope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Setting Restricted Mode on the access point/s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Special work could be allowed during the Low Voltage phase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71965" y="198570"/>
            <a:ext cx="2633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err="1" smtClean="0">
                <a:solidFill>
                  <a:schemeClr val="tx2"/>
                </a:solidFill>
              </a:rPr>
              <a:t>ElQA</a:t>
            </a:r>
            <a:r>
              <a:rPr lang="en-GB" sz="2800" b="1" dirty="0" smtClean="0">
                <a:solidFill>
                  <a:schemeClr val="tx2"/>
                </a:solidFill>
              </a:rPr>
              <a:t> @ warm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47865" y="198570"/>
            <a:ext cx="7915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Access modes and patrols along HC periods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7604" t="25694" r="80833" b="13368"/>
          <a:stretch>
            <a:fillRect/>
          </a:stretch>
        </p:blipFill>
        <p:spPr bwMode="auto">
          <a:xfrm>
            <a:off x="3644900" y="1092199"/>
            <a:ext cx="1625600" cy="514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3492500" y="1028700"/>
            <a:ext cx="1905000" cy="12192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ElQA</a:t>
            </a:r>
            <a:r>
              <a:rPr lang="en-US" b="1" dirty="0" smtClean="0"/>
              <a:t> @ warm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3492500" y="2260600"/>
            <a:ext cx="1905000" cy="20193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22900" y="3009900"/>
            <a:ext cx="3074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rebuchet MS" pitchFamily="34" charset="0"/>
              </a:rPr>
              <a:t>BTW </a:t>
            </a:r>
            <a:r>
              <a:rPr lang="en-US" sz="2800" b="1" dirty="0" err="1" smtClean="0">
                <a:solidFill>
                  <a:srgbClr val="FF0000"/>
                </a:solidFill>
                <a:latin typeface="Trebuchet MS" pitchFamily="34" charset="0"/>
              </a:rPr>
              <a:t>ElQA</a:t>
            </a:r>
            <a:r>
              <a:rPr lang="en-US" sz="2800" b="1" dirty="0" smtClean="0">
                <a:solidFill>
                  <a:srgbClr val="FF0000"/>
                </a:solidFill>
                <a:latin typeface="Trebuchet MS" pitchFamily="34" charset="0"/>
              </a:rPr>
              <a:t> &amp; </a:t>
            </a:r>
            <a:r>
              <a:rPr lang="en-US" sz="2800" b="1" dirty="0" err="1" smtClean="0">
                <a:solidFill>
                  <a:srgbClr val="FF0000"/>
                </a:solidFill>
                <a:latin typeface="Trebuchet MS" pitchFamily="34" charset="0"/>
              </a:rPr>
              <a:t>ElQA</a:t>
            </a:r>
            <a:endParaRPr lang="en-US" sz="2800" b="1" dirty="0" smtClean="0">
              <a:solidFill>
                <a:srgbClr val="FF00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993900" y="4749800"/>
            <a:ext cx="1955800" cy="3429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387600" y="4013200"/>
            <a:ext cx="2260600" cy="3429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09965" y="211270"/>
            <a:ext cx="3766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BTW </a:t>
            </a:r>
            <a:r>
              <a:rPr lang="en-GB" sz="2800" b="1" dirty="0" err="1" smtClean="0">
                <a:solidFill>
                  <a:schemeClr val="tx2"/>
                </a:solidFill>
              </a:rPr>
              <a:t>ElQA</a:t>
            </a:r>
            <a:r>
              <a:rPr lang="en-GB" sz="2800" b="1" dirty="0" smtClean="0">
                <a:solidFill>
                  <a:schemeClr val="tx2"/>
                </a:solidFill>
              </a:rPr>
              <a:t> and </a:t>
            </a:r>
            <a:r>
              <a:rPr lang="en-GB" sz="2800" b="1" dirty="0" err="1" smtClean="0">
                <a:solidFill>
                  <a:schemeClr val="tx2"/>
                </a:solidFill>
              </a:rPr>
              <a:t>ElQA</a:t>
            </a:r>
            <a:r>
              <a:rPr lang="en-GB" sz="2800" b="1" dirty="0" smtClean="0">
                <a:solidFill>
                  <a:schemeClr val="tx2"/>
                </a:solidFill>
              </a:rPr>
              <a:t>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5600" y="1752600"/>
            <a:ext cx="860267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The second cool-down is not consider dangerous</a:t>
            </a:r>
          </a:p>
          <a:p>
            <a:r>
              <a:rPr lang="en-US" sz="2400" dirty="0" smtClean="0">
                <a:latin typeface="Trebuchet MS" pitchFamily="34" charset="0"/>
              </a:rPr>
              <a:t>for people (this argument doesn’t apply to sector 34)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Power converters are still locked</a:t>
            </a:r>
          </a:p>
          <a:p>
            <a:endParaRPr lang="en-US" sz="2400" dirty="0" smtClean="0">
              <a:latin typeface="Trebuchet MS" pitchFamily="34" charset="0"/>
            </a:endParaRPr>
          </a:p>
          <a:p>
            <a:r>
              <a:rPr lang="en-US" sz="2400" dirty="0" smtClean="0">
                <a:latin typeface="Trebuchet MS" pitchFamily="34" charset="0"/>
              </a:rPr>
              <a:t>2 Possibilities:</a:t>
            </a:r>
          </a:p>
          <a:p>
            <a:endParaRPr lang="en-US" sz="24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Maintain the Restricted Mode for keeping the</a:t>
            </a:r>
          </a:p>
          <a:p>
            <a:r>
              <a:rPr lang="en-US" sz="2400" dirty="0" smtClean="0">
                <a:latin typeface="Trebuchet MS" pitchFamily="34" charset="0"/>
              </a:rPr>
              <a:t>control of the ongoing Hardware Commissioning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Passing in General Mode with restricted list (as done for</a:t>
            </a:r>
          </a:p>
          <a:p>
            <a:r>
              <a:rPr lang="en-US" sz="2400" dirty="0" smtClean="0">
                <a:latin typeface="Trebuchet MS" pitchFamily="34" charset="0"/>
              </a:rPr>
              <a:t>S34) updated via ADI if manpower cannot </a:t>
            </a:r>
            <a:r>
              <a:rPr lang="en-US" sz="2400" dirty="0" smtClean="0">
                <a:latin typeface="Trebuchet MS" pitchFamily="34" charset="0"/>
              </a:rPr>
              <a:t>cope with </a:t>
            </a:r>
            <a:r>
              <a:rPr lang="en-US" sz="2400" dirty="0" smtClean="0">
                <a:latin typeface="Trebuchet MS" pitchFamily="34" charset="0"/>
              </a:rPr>
              <a:t>accesses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47865" y="198570"/>
            <a:ext cx="79159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chemeClr val="tx2"/>
                </a:solidFill>
              </a:rPr>
              <a:t>Access modes and patrols along HC periods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7604" t="25694" r="80833" b="13368"/>
          <a:stretch>
            <a:fillRect/>
          </a:stretch>
        </p:blipFill>
        <p:spPr bwMode="auto">
          <a:xfrm>
            <a:off x="3644900" y="1092199"/>
            <a:ext cx="1625600" cy="5140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3492500" y="1016000"/>
            <a:ext cx="1905000" cy="85090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err="1" smtClean="0"/>
              <a:t>ElQA</a:t>
            </a:r>
            <a:r>
              <a:rPr lang="en-US" b="1" dirty="0" smtClean="0"/>
              <a:t> @ warm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3492500" y="1861726"/>
            <a:ext cx="1905000" cy="241817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BTW</a:t>
            </a:r>
          </a:p>
          <a:p>
            <a:pPr algn="ctr"/>
            <a:r>
              <a:rPr lang="en-US" b="1" dirty="0" err="1" smtClean="0"/>
              <a:t>ElQA</a:t>
            </a:r>
            <a:r>
              <a:rPr lang="en-US" b="1" dirty="0" smtClean="0"/>
              <a:t> &amp; </a:t>
            </a:r>
            <a:r>
              <a:rPr lang="en-US" b="1" dirty="0" err="1" smtClean="0"/>
              <a:t>ElQA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>
            <a:off x="3492500" y="4305300"/>
            <a:ext cx="1905000" cy="8763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410200" y="4432300"/>
            <a:ext cx="2150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  <a:latin typeface="Trebuchet MS" pitchFamily="34" charset="0"/>
              </a:rPr>
              <a:t>ElQA</a:t>
            </a:r>
            <a:r>
              <a:rPr lang="en-US" sz="2800" b="1" dirty="0" smtClean="0">
                <a:solidFill>
                  <a:srgbClr val="FF0000"/>
                </a:solidFill>
                <a:latin typeface="Trebuchet MS" pitchFamily="34" charset="0"/>
              </a:rPr>
              <a:t> @ cold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62100" y="4635500"/>
            <a:ext cx="2260600" cy="3556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4000" y="2006600"/>
            <a:ext cx="8737713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Signalization in the UAs where a danger could be created</a:t>
            </a:r>
          </a:p>
          <a:p>
            <a:r>
              <a:rPr lang="en-US" sz="2400" dirty="0" smtClean="0">
                <a:latin typeface="Trebuchet MS" pitchFamily="34" charset="0"/>
              </a:rPr>
              <a:t>only in case of a short to ground throughout instrumentation</a:t>
            </a:r>
          </a:p>
          <a:p>
            <a:r>
              <a:rPr lang="en-US" sz="2400" dirty="0" smtClean="0">
                <a:latin typeface="Trebuchet MS" pitchFamily="34" charset="0"/>
              </a:rPr>
              <a:t>(no risk if no work)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Trebuchet MS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No strict control necessary because of presence of involved</a:t>
            </a:r>
          </a:p>
          <a:p>
            <a:r>
              <a:rPr lang="en-US" sz="2400" dirty="0" smtClean="0">
                <a:latin typeface="Trebuchet MS" pitchFamily="34" charset="0"/>
              </a:rPr>
              <a:t>people in sensitive points (i.e. DFBs) – no patrol!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Close of the external envelope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Setting Restricted Mode on the access point/s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rebuchet MS" pitchFamily="34" charset="0"/>
              </a:rPr>
              <a:t> Special work could be allowed during the Low Voltage phase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M.Solfaroli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5548BC7-4E35-4494-AD1E-CD52997EA5E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71965" y="198570"/>
            <a:ext cx="24347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err="1" smtClean="0">
                <a:solidFill>
                  <a:schemeClr val="tx2"/>
                </a:solidFill>
              </a:rPr>
              <a:t>ElQA</a:t>
            </a:r>
            <a:r>
              <a:rPr lang="en-GB" sz="2800" b="1" dirty="0" smtClean="0">
                <a:solidFill>
                  <a:schemeClr val="tx2"/>
                </a:solidFill>
              </a:rPr>
              <a:t> @ cold </a:t>
            </a:r>
            <a:endParaRPr lang="en-US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Trebuchet MS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8903</TotalTime>
  <Words>660</Words>
  <Application>Microsoft Office PowerPoint</Application>
  <PresentationFormat>On-screen Show (4:3)</PresentationFormat>
  <Paragraphs>201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Brief report of the hardware commissioning activities</dc:title>
  <dc:creator>Roberto Saban</dc:creator>
  <cp:lastModifiedBy>msolfaro</cp:lastModifiedBy>
  <cp:revision>640</cp:revision>
  <dcterms:created xsi:type="dcterms:W3CDTF">2007-06-13T08:16:34Z</dcterms:created>
  <dcterms:modified xsi:type="dcterms:W3CDTF">2009-04-07T13:25:23Z</dcterms:modified>
</cp:coreProperties>
</file>