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9" r:id="rId3"/>
    <p:sldId id="269" r:id="rId4"/>
    <p:sldId id="258" r:id="rId5"/>
    <p:sldId id="257" r:id="rId6"/>
    <p:sldId id="268" r:id="rId7"/>
    <p:sldId id="265" r:id="rId8"/>
    <p:sldId id="266" r:id="rId9"/>
    <p:sldId id="260" r:id="rId10"/>
    <p:sldId id="263" r:id="rId11"/>
    <p:sldId id="264" r:id="rId12"/>
    <p:sldId id="267" r:id="rId13"/>
    <p:sldId id="270" r:id="rId14"/>
    <p:sldId id="274" r:id="rId15"/>
    <p:sldId id="271" r:id="rId16"/>
    <p:sldId id="273" r:id="rId17"/>
    <p:sldId id="275" r:id="rId18"/>
    <p:sldId id="276" r:id="rId19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6616F-9D96-42AB-B76F-1FB9C4E9823E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4FDA6-C60C-4315-87AC-9C5FEA14B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3FDF7-4BB4-48B5-B720-C03DE35C20C5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440FA-E497-43E2-B211-21471F9116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ln>
            <a:solidFill>
              <a:schemeClr val="tx1">
                <a:lumMod val="50000"/>
                <a:lumOff val="50000"/>
              </a:schemeClr>
            </a:solidFill>
          </a:ln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00201"/>
            <a:ext cx="9144000" cy="1600200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n-US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Planning and discussions</a:t>
            </a:r>
            <a:endParaRPr lang="en-US" b="1" cap="all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382000" cy="1828800"/>
          </a:xfrm>
        </p:spPr>
        <p:txBody>
          <a:bodyPr>
            <a:normAutofit/>
          </a:bodyPr>
          <a:lstStyle/>
          <a:p>
            <a:pPr marL="396875" indent="-396875" algn="l">
              <a:buFont typeface="Courier New" pitchFamily="49" charset="0"/>
              <a:buChar char="o"/>
            </a:pPr>
            <a:r>
              <a:rPr lang="en-US" dirty="0" smtClean="0"/>
              <a:t>Access restrictions of the LHC machine</a:t>
            </a:r>
          </a:p>
          <a:p>
            <a:pPr marL="396875" indent="-396875" algn="l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Some Examples</a:t>
            </a:r>
          </a:p>
          <a:p>
            <a:pPr marL="396875" indent="-396875" algn="l">
              <a:buFont typeface="Courier New" pitchFamily="49" charset="0"/>
              <a:buChar char="o"/>
            </a:pPr>
            <a:r>
              <a:rPr lang="en-US" dirty="0" smtClean="0"/>
              <a:t>General Schedule with Powering Tests</a:t>
            </a:r>
            <a:endParaRPr lang="en-US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710" y="914400"/>
            <a:ext cx="774249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Sector 23 – from PT phase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2933700" y="4229100"/>
            <a:ext cx="2514600" cy="762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1371600" y="3352800"/>
            <a:ext cx="3200400" cy="1447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4419600" y="3505200"/>
            <a:ext cx="2209800" cy="1905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4343400" y="1905000"/>
            <a:ext cx="1676400" cy="1219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3505200" y="2286000"/>
            <a:ext cx="1752600" cy="381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3829664" y="2335162"/>
            <a:ext cx="1759974" cy="27530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572000" y="1981200"/>
            <a:ext cx="1981200" cy="13716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572000" y="2209800"/>
            <a:ext cx="25146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572000" y="2819400"/>
            <a:ext cx="3276600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0" y="3352800"/>
            <a:ext cx="33528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0" y="3352800"/>
            <a:ext cx="312420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3543300" y="4381500"/>
            <a:ext cx="2514600" cy="457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2379406" y="3352799"/>
            <a:ext cx="2192594" cy="216309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752600" y="2286000"/>
            <a:ext cx="2819400" cy="1066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1905000" y="2209800"/>
            <a:ext cx="2667000" cy="1143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2654710" y="1848466"/>
            <a:ext cx="1917290" cy="150433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438400" y="5867400"/>
            <a:ext cx="788999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UJ17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PM18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66800" y="53340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UJ23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2400" y="4343400"/>
            <a:ext cx="7024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UJ27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8200" y="1676400"/>
            <a:ext cx="689612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PZ33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76400" y="12192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UJ43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19400" y="914400"/>
            <a:ext cx="8787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UX451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191000" y="8382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UJ47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10200" y="990600"/>
            <a:ext cx="69281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UL55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24600" y="1295400"/>
            <a:ext cx="78258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PM56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162800" y="16764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UJ63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848600" y="2286000"/>
            <a:ext cx="72167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UP63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305800" y="36576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UJ67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001000" y="4648200"/>
            <a:ext cx="78258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PM76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2800" y="53340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UJ83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0" y="60198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UJ87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14800" y="6107668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UJ13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81200" y="4114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PM25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57600" y="4876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PM15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560813" y="1981200"/>
            <a:ext cx="782587" cy="646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PM45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PZ45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172200" y="2590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PM65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562600" y="45720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PM85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905000" y="4572000"/>
            <a:ext cx="821059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ALICE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81400" y="5257800"/>
            <a:ext cx="845104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ATLAS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638800" y="4953000"/>
            <a:ext cx="77457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LHCb</a:t>
            </a:r>
            <a:endParaRPr lang="en-US" b="1" dirty="0" smtClean="0"/>
          </a:p>
        </p:txBody>
      </p:sp>
      <p:sp>
        <p:nvSpPr>
          <p:cNvPr id="52" name="TextBox 51"/>
          <p:cNvSpPr txBox="1"/>
          <p:nvPr/>
        </p:nvSpPr>
        <p:spPr>
          <a:xfrm>
            <a:off x="4953000" y="2133600"/>
            <a:ext cx="69281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CMS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0" y="0"/>
            <a:ext cx="1430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chemeClr val="bg1"/>
                </a:solidFill>
              </a:rPr>
              <a:t>For example</a:t>
            </a:r>
            <a:endParaRPr lang="en-US" sz="1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710" y="914400"/>
            <a:ext cx="774249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Sector 23 – from PT phase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2933700" y="4229100"/>
            <a:ext cx="2514600" cy="762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1371600" y="3352800"/>
            <a:ext cx="3200400" cy="14478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4419600" y="3505200"/>
            <a:ext cx="2209800" cy="1905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4343400" y="1905000"/>
            <a:ext cx="1676400" cy="1219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3505200" y="2286000"/>
            <a:ext cx="1752600" cy="381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3829664" y="2335162"/>
            <a:ext cx="1759974" cy="27530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572000" y="1981200"/>
            <a:ext cx="1981200" cy="13716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572000" y="2209800"/>
            <a:ext cx="25146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572000" y="2819400"/>
            <a:ext cx="3276600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0" y="3352800"/>
            <a:ext cx="33528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0" y="3352800"/>
            <a:ext cx="312420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3543300" y="4381500"/>
            <a:ext cx="2514600" cy="457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2379406" y="3352799"/>
            <a:ext cx="2192594" cy="216309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752600" y="2286000"/>
            <a:ext cx="2819400" cy="10668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1905000" y="2209800"/>
            <a:ext cx="2667000" cy="11430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2654710" y="1848466"/>
            <a:ext cx="1917290" cy="150433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438400" y="5867400"/>
            <a:ext cx="788999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UJ17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PM18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66800" y="5334000"/>
            <a:ext cx="7024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UJ23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2400" y="4343400"/>
            <a:ext cx="7024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UJ27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8200" y="1676400"/>
            <a:ext cx="68961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PZ33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76400" y="1219200"/>
            <a:ext cx="7024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UJ43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19400" y="914400"/>
            <a:ext cx="8787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UX451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191000" y="8382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UJ47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10200" y="990600"/>
            <a:ext cx="69281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UL55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24600" y="1295400"/>
            <a:ext cx="78258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PM56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162800" y="16764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UJ63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848600" y="2286000"/>
            <a:ext cx="72167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UP63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305800" y="36576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UJ67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001000" y="4648200"/>
            <a:ext cx="78258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PM76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2800" y="53340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UJ83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0" y="60198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UJ87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14800" y="6107668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UJ13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81200" y="4114800"/>
            <a:ext cx="7825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PM25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57600" y="4876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PM15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560813" y="1981200"/>
            <a:ext cx="782587" cy="646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PM45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PZ45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172200" y="2590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PM65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562600" y="45720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PM85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905000" y="4572000"/>
            <a:ext cx="82105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ALICE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81400" y="5257800"/>
            <a:ext cx="845104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ATLAS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638800" y="4953000"/>
            <a:ext cx="77457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LHCb</a:t>
            </a:r>
            <a:endParaRPr lang="en-US" b="1" dirty="0" smtClean="0"/>
          </a:p>
        </p:txBody>
      </p:sp>
      <p:sp>
        <p:nvSpPr>
          <p:cNvPr id="52" name="TextBox 51"/>
          <p:cNvSpPr txBox="1"/>
          <p:nvPr/>
        </p:nvSpPr>
        <p:spPr>
          <a:xfrm>
            <a:off x="4953000" y="2133600"/>
            <a:ext cx="69281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CMS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0" y="0"/>
            <a:ext cx="1430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chemeClr val="bg1"/>
                </a:solidFill>
              </a:rPr>
              <a:t>For example</a:t>
            </a:r>
            <a:endParaRPr lang="en-US" sz="1600" b="1" i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76600" y="3200400"/>
            <a:ext cx="2683748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Waiting for safety rules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325" y="1262063"/>
            <a:ext cx="775335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Starts of restricted access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solidFill>
            <a:schemeClr val="bg1">
              <a:alpha val="7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Sector 12 – week 22</a:t>
            </a:r>
          </a:p>
          <a:p>
            <a:r>
              <a:rPr lang="en-US" dirty="0" smtClean="0"/>
              <a:t>Sector 23 – week 18</a:t>
            </a:r>
          </a:p>
          <a:p>
            <a:r>
              <a:rPr lang="en-US" dirty="0" smtClean="0"/>
              <a:t>Sector 34 – week 27</a:t>
            </a:r>
          </a:p>
          <a:p>
            <a:r>
              <a:rPr lang="en-US" dirty="0" smtClean="0"/>
              <a:t>Sector 45 – week 19</a:t>
            </a:r>
          </a:p>
          <a:p>
            <a:r>
              <a:rPr lang="en-US" dirty="0" smtClean="0"/>
              <a:t>Sector 56 – week 19</a:t>
            </a:r>
          </a:p>
          <a:p>
            <a:r>
              <a:rPr lang="en-US" dirty="0" smtClean="0"/>
              <a:t>Sector 67 – week 24</a:t>
            </a:r>
          </a:p>
          <a:p>
            <a:r>
              <a:rPr lang="en-US" dirty="0" smtClean="0"/>
              <a:t>Sector 78 – week 30</a:t>
            </a:r>
          </a:p>
          <a:p>
            <a:r>
              <a:rPr lang="en-US" dirty="0" smtClean="0"/>
              <a:t>Sector 81 – week 31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General Schedule with Powering Tests</a:t>
            </a:r>
            <a:endParaRPr lang="en-US" cap="non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Schedule under discussion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New Draft in work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overview – February09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on week 24</a:t>
            </a:r>
          </a:p>
          <a:p>
            <a:r>
              <a:rPr lang="en-US" dirty="0" smtClean="0"/>
              <a:t>End on week 38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15 weeks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BUT 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No details of the Powering Tests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No details of the ELQA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err="1" smtClean="0"/>
              <a:t>nQDS</a:t>
            </a:r>
            <a:r>
              <a:rPr lang="en-US" dirty="0" smtClean="0"/>
              <a:t> racks were available end of April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943600" y="990600"/>
            <a:ext cx="2971800" cy="3020199"/>
            <a:chOff x="6172200" y="990600"/>
            <a:chExt cx="2971800" cy="302019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72200" y="990600"/>
              <a:ext cx="1979803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6381550" y="3733800"/>
              <a:ext cx="23439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LHC workshop – Chamonix09</a:t>
              </a:r>
              <a:endParaRPr lang="en-US" sz="1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42370" y="1447800"/>
              <a:ext cx="190163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overview – March09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32819"/>
            <a:ext cx="9144000" cy="51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ectangle 21"/>
          <p:cNvSpPr/>
          <p:nvPr/>
        </p:nvSpPr>
        <p:spPr>
          <a:xfrm>
            <a:off x="770021" y="4543124"/>
            <a:ext cx="760395" cy="4427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850457" y="4323347"/>
            <a:ext cx="760395" cy="32565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011329" y="4321743"/>
            <a:ext cx="760395" cy="32565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083743" y="4207844"/>
            <a:ext cx="760395" cy="4427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6164179" y="4766911"/>
            <a:ext cx="760395" cy="4427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243813" y="5100587"/>
            <a:ext cx="760395" cy="32565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8321843" y="5206465"/>
            <a:ext cx="760395" cy="32565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2926882" y="5205662"/>
            <a:ext cx="760395" cy="540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5867400" y="3962400"/>
            <a:ext cx="3048662" cy="369332"/>
            <a:chOff x="5867400" y="3962400"/>
            <a:chExt cx="3048662" cy="369332"/>
          </a:xfrm>
        </p:grpSpPr>
        <p:cxnSp>
          <p:nvCxnSpPr>
            <p:cNvPr id="31" name="Straight Arrow Connector 30"/>
            <p:cNvCxnSpPr/>
            <p:nvPr/>
          </p:nvCxnSpPr>
          <p:spPr>
            <a:xfrm rot="10800000">
              <a:off x="5867400" y="4191000"/>
              <a:ext cx="1295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7239000" y="3962400"/>
              <a:ext cx="1677062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Start week 26</a:t>
              </a:r>
              <a:endPara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733800" y="5486400"/>
            <a:ext cx="3506721" cy="369332"/>
            <a:chOff x="3733800" y="5486400"/>
            <a:chExt cx="3506721" cy="369332"/>
          </a:xfrm>
        </p:grpSpPr>
        <p:sp>
          <p:nvSpPr>
            <p:cNvPr id="36" name="TextBox 35"/>
            <p:cNvSpPr txBox="1"/>
            <p:nvPr/>
          </p:nvSpPr>
          <p:spPr>
            <a:xfrm>
              <a:off x="5638800" y="5486400"/>
              <a:ext cx="160172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End week 39</a:t>
              </a:r>
              <a:endPara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rot="10800000">
              <a:off x="3733800" y="5715000"/>
              <a:ext cx="1905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358424" y="4191000"/>
            <a:ext cx="1508976" cy="1524794"/>
            <a:chOff x="4358424" y="4191000"/>
            <a:chExt cx="1508976" cy="1524794"/>
          </a:xfrm>
        </p:grpSpPr>
        <p:cxnSp>
          <p:nvCxnSpPr>
            <p:cNvPr id="40" name="Straight Connector 39"/>
            <p:cNvCxnSpPr/>
            <p:nvPr/>
          </p:nvCxnSpPr>
          <p:spPr>
            <a:xfrm rot="10800000">
              <a:off x="4800600" y="4191000"/>
              <a:ext cx="106680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4115594" y="4953000"/>
              <a:ext cx="1524000" cy="1588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headEnd type="stealth" w="lg" len="lg"/>
              <a:tailEnd type="stealth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4358424" y="4800600"/>
              <a:ext cx="1204176" cy="369332"/>
            </a:xfrm>
            <a:prstGeom prst="rect">
              <a:avLst/>
            </a:prstGeom>
            <a:solidFill>
              <a:schemeClr val="tx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14 weeks</a:t>
              </a:r>
              <a:endParaRPr lang="en-US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021080" y="4097155"/>
            <a:ext cx="7772400" cy="1188720"/>
            <a:chOff x="0" y="0"/>
            <a:chExt cx="14224000" cy="2270125"/>
          </a:xfrm>
        </p:grpSpPr>
        <p:sp>
          <p:nvSpPr>
            <p:cNvPr id="49" name="Rectangle 48" descr="Solid diamond"/>
            <p:cNvSpPr>
              <a:spLocks noChangeArrowheads="1"/>
            </p:cNvSpPr>
            <p:nvPr/>
          </p:nvSpPr>
          <p:spPr bwMode="auto">
            <a:xfrm>
              <a:off x="1873250" y="0"/>
              <a:ext cx="158750" cy="619125"/>
            </a:xfrm>
            <a:prstGeom prst="rect">
              <a:avLst/>
            </a:prstGeom>
            <a:solidFill>
              <a:srgbClr val="00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50" name="Rectangle 49" descr="Solid diamond"/>
            <p:cNvSpPr>
              <a:spLocks noChangeArrowheads="1"/>
            </p:cNvSpPr>
            <p:nvPr/>
          </p:nvSpPr>
          <p:spPr bwMode="auto">
            <a:xfrm>
              <a:off x="6096000" y="206375"/>
              <a:ext cx="158750" cy="619125"/>
            </a:xfrm>
            <a:prstGeom prst="rect">
              <a:avLst/>
            </a:prstGeom>
            <a:solidFill>
              <a:srgbClr val="00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51" name="Rectangle 50" descr="Solid diamond"/>
            <p:cNvSpPr>
              <a:spLocks noChangeArrowheads="1"/>
            </p:cNvSpPr>
            <p:nvPr/>
          </p:nvSpPr>
          <p:spPr bwMode="auto">
            <a:xfrm>
              <a:off x="7969250" y="412750"/>
              <a:ext cx="158750" cy="619125"/>
            </a:xfrm>
            <a:prstGeom prst="rect">
              <a:avLst/>
            </a:prstGeom>
            <a:solidFill>
              <a:srgbClr val="00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52" name="Rectangle 51" descr="Solid diamond"/>
            <p:cNvSpPr>
              <a:spLocks noChangeArrowheads="1"/>
            </p:cNvSpPr>
            <p:nvPr/>
          </p:nvSpPr>
          <p:spPr bwMode="auto">
            <a:xfrm>
              <a:off x="0" y="619125"/>
              <a:ext cx="158750" cy="619125"/>
            </a:xfrm>
            <a:prstGeom prst="rect">
              <a:avLst/>
            </a:prstGeom>
            <a:solidFill>
              <a:srgbClr val="00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53" name="Rectangle 52" descr="Solid diamond"/>
            <p:cNvSpPr>
              <a:spLocks noChangeArrowheads="1"/>
            </p:cNvSpPr>
            <p:nvPr/>
          </p:nvSpPr>
          <p:spPr bwMode="auto">
            <a:xfrm>
              <a:off x="10001250" y="825500"/>
              <a:ext cx="158750" cy="619125"/>
            </a:xfrm>
            <a:prstGeom prst="rect">
              <a:avLst/>
            </a:prstGeom>
            <a:solidFill>
              <a:srgbClr val="00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54" name="Rectangle 53" descr="Solid diamond"/>
            <p:cNvSpPr>
              <a:spLocks noChangeArrowheads="1"/>
            </p:cNvSpPr>
            <p:nvPr/>
          </p:nvSpPr>
          <p:spPr bwMode="auto">
            <a:xfrm>
              <a:off x="4222750" y="1651000"/>
              <a:ext cx="158750" cy="619125"/>
            </a:xfrm>
            <a:prstGeom prst="rect">
              <a:avLst/>
            </a:prstGeom>
            <a:solidFill>
              <a:srgbClr val="00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55" name="Rectangle 54" descr="Solid diamond"/>
            <p:cNvSpPr>
              <a:spLocks noChangeArrowheads="1"/>
            </p:cNvSpPr>
            <p:nvPr/>
          </p:nvSpPr>
          <p:spPr bwMode="auto">
            <a:xfrm>
              <a:off x="12033250" y="1238250"/>
              <a:ext cx="158750" cy="619125"/>
            </a:xfrm>
            <a:prstGeom prst="rect">
              <a:avLst/>
            </a:prstGeom>
            <a:solidFill>
              <a:srgbClr val="00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56" name="Rectangle 55" descr="Solid diamond"/>
            <p:cNvSpPr>
              <a:spLocks noChangeArrowheads="1"/>
            </p:cNvSpPr>
            <p:nvPr/>
          </p:nvSpPr>
          <p:spPr bwMode="auto">
            <a:xfrm>
              <a:off x="14065250" y="1444625"/>
              <a:ext cx="158750" cy="619125"/>
            </a:xfrm>
            <a:prstGeom prst="rect">
              <a:avLst/>
            </a:prstGeom>
            <a:solidFill>
              <a:srgbClr val="00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</p:sp>
      </p:grpSp>
      <p:grpSp>
        <p:nvGrpSpPr>
          <p:cNvPr id="67" name="Group 66"/>
          <p:cNvGrpSpPr/>
          <p:nvPr/>
        </p:nvGrpSpPr>
        <p:grpSpPr>
          <a:xfrm>
            <a:off x="2162475" y="3657600"/>
            <a:ext cx="3024996" cy="437149"/>
            <a:chOff x="2162475" y="3657600"/>
            <a:chExt cx="3024996" cy="437149"/>
          </a:xfrm>
        </p:grpSpPr>
        <p:sp>
          <p:nvSpPr>
            <p:cNvPr id="59" name="TextBox 58"/>
            <p:cNvSpPr txBox="1"/>
            <p:nvPr/>
          </p:nvSpPr>
          <p:spPr>
            <a:xfrm>
              <a:off x="2971800" y="3657600"/>
              <a:ext cx="2215671" cy="3693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Racks mid of June</a:t>
              </a:r>
              <a:endPara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rot="10800000">
              <a:off x="2162475" y="4093161"/>
              <a:ext cx="990600" cy="1588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overview – last week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32819"/>
            <a:ext cx="9144000" cy="51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ectangle 21"/>
          <p:cNvSpPr/>
          <p:nvPr/>
        </p:nvSpPr>
        <p:spPr>
          <a:xfrm>
            <a:off x="770021" y="4876800"/>
            <a:ext cx="760395" cy="4427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856072" y="4437246"/>
            <a:ext cx="760395" cy="6545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002506" y="4542322"/>
            <a:ext cx="760395" cy="6553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094972" y="4543124"/>
            <a:ext cx="760395" cy="86627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6168190" y="4972249"/>
            <a:ext cx="760395" cy="55265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240605" y="5195235"/>
            <a:ext cx="760395" cy="43554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8319437" y="5313145"/>
            <a:ext cx="760395" cy="42030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2931695" y="5415814"/>
            <a:ext cx="760395" cy="540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2590800" y="4202668"/>
            <a:ext cx="6325262" cy="369332"/>
            <a:chOff x="2590800" y="4202668"/>
            <a:chExt cx="6325262" cy="369332"/>
          </a:xfrm>
        </p:grpSpPr>
        <p:cxnSp>
          <p:nvCxnSpPr>
            <p:cNvPr id="15" name="Straight Arrow Connector 14"/>
            <p:cNvCxnSpPr/>
            <p:nvPr/>
          </p:nvCxnSpPr>
          <p:spPr>
            <a:xfrm rot="10800000">
              <a:off x="2590800" y="4419600"/>
              <a:ext cx="4572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239000" y="4202668"/>
              <a:ext cx="1677062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Start week 28</a:t>
              </a:r>
              <a:endPara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733800" y="5726668"/>
            <a:ext cx="3702287" cy="369332"/>
            <a:chOff x="3733800" y="5726668"/>
            <a:chExt cx="3702287" cy="369332"/>
          </a:xfrm>
        </p:grpSpPr>
        <p:sp>
          <p:nvSpPr>
            <p:cNvPr id="17" name="TextBox 16"/>
            <p:cNvSpPr txBox="1"/>
            <p:nvPr/>
          </p:nvSpPr>
          <p:spPr>
            <a:xfrm>
              <a:off x="5638800" y="5726668"/>
              <a:ext cx="1797287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End </a:t>
              </a:r>
              <a:r>
                <a:rPr lang="en-US" b="1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week</a:t>
              </a:r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b="1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41 !!</a:t>
              </a:r>
              <a:endPara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10800000">
              <a:off x="3733800" y="5955268"/>
              <a:ext cx="1905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4358424" y="4432062"/>
            <a:ext cx="1204176" cy="1524000"/>
            <a:chOff x="4358424" y="4432062"/>
            <a:chExt cx="1204176" cy="1524000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4115594" y="5193268"/>
              <a:ext cx="1524000" cy="1588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headEnd type="stealth" w="lg" len="lg"/>
              <a:tailEnd type="stealth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358424" y="5040868"/>
              <a:ext cx="1204176" cy="369332"/>
            </a:xfrm>
            <a:prstGeom prst="rect">
              <a:avLst/>
            </a:prstGeom>
            <a:solidFill>
              <a:schemeClr val="tx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14 weeks</a:t>
              </a:r>
              <a:endParaRPr lang="en-US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082040" y="4320140"/>
            <a:ext cx="7680960" cy="1133856"/>
            <a:chOff x="0" y="0"/>
            <a:chExt cx="18116550" cy="6017073"/>
          </a:xfrm>
          <a:solidFill>
            <a:srgbClr val="66FF33"/>
          </a:solidFill>
        </p:grpSpPr>
        <p:sp>
          <p:nvSpPr>
            <p:cNvPr id="36" name="Rectangle 35"/>
            <p:cNvSpPr/>
            <p:nvPr/>
          </p:nvSpPr>
          <p:spPr>
            <a:xfrm>
              <a:off x="0" y="2873823"/>
              <a:ext cx="381000" cy="571500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62250" y="0"/>
              <a:ext cx="381000" cy="571501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762250" y="601436"/>
              <a:ext cx="381000" cy="571499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81000" y="17788"/>
              <a:ext cx="381000" cy="570035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762250" y="1172935"/>
              <a:ext cx="381000" cy="571501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524500" y="4018287"/>
              <a:ext cx="381000" cy="570036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486650" y="1159323"/>
              <a:ext cx="381000" cy="571500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486650" y="2303787"/>
              <a:ext cx="381000" cy="570036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0248900" y="1730823"/>
              <a:ext cx="381000" cy="571501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248900" y="3445322"/>
              <a:ext cx="381000" cy="572965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011150" y="2302323"/>
              <a:ext cx="381000" cy="571500"/>
            </a:xfrm>
            <a:prstGeom prst="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3011150" y="4016822"/>
              <a:ext cx="381000" cy="571501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4973300" y="2873823"/>
              <a:ext cx="381000" cy="571501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4973300" y="4588322"/>
              <a:ext cx="381000" cy="571501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7735550" y="3445323"/>
              <a:ext cx="381000" cy="571501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735550" y="5159823"/>
              <a:ext cx="381000" cy="571500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524500" y="5445573"/>
              <a:ext cx="381000" cy="571500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247726" y="3887001"/>
            <a:ext cx="2244525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Racks end of June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rot="10800000">
            <a:off x="2438401" y="4322562"/>
            <a:ext cx="990600" cy="1588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= gain time 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gain time :</a:t>
            </a:r>
          </a:p>
          <a:p>
            <a:pPr lvl="1"/>
            <a:r>
              <a:rPr lang="en-US" dirty="0" smtClean="0"/>
              <a:t>Starting as soon as possible</a:t>
            </a:r>
          </a:p>
          <a:p>
            <a:pPr lvl="1"/>
            <a:r>
              <a:rPr lang="en-US" dirty="0" smtClean="0"/>
              <a:t>Performing all what can be performed instead of waiting to do all at the same time</a:t>
            </a:r>
          </a:p>
          <a:p>
            <a:pPr lvl="1"/>
            <a:r>
              <a:rPr lang="en-US" dirty="0" smtClean="0"/>
              <a:t>Finding more human resources</a:t>
            </a:r>
          </a:p>
          <a:p>
            <a:pPr lvl="3"/>
            <a:r>
              <a:rPr lang="en-US" i="1" dirty="0" smtClean="0"/>
              <a:t>Works in parallel</a:t>
            </a:r>
          </a:p>
          <a:p>
            <a:pPr lvl="3"/>
            <a:r>
              <a:rPr lang="en-US" i="1" dirty="0" smtClean="0"/>
              <a:t>2 or 3 shifts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4/7/2009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EN/MEF/LPC - </a:t>
            </a:r>
            <a:r>
              <a:rPr lang="en-US" dirty="0" err="1" smtClean="0"/>
              <a:t>J.Coupard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9172102" cy="557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detailed </a:t>
            </a:r>
            <a:r>
              <a:rPr lang="en-US" dirty="0" smtClean="0">
                <a:solidFill>
                  <a:srgbClr val="FFFF00"/>
                </a:solidFill>
              </a:rPr>
              <a:t>draft</a:t>
            </a:r>
            <a:r>
              <a:rPr lang="en-US" dirty="0" smtClean="0"/>
              <a:t> – </a:t>
            </a:r>
            <a:r>
              <a:rPr lang="en-US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 work</a:t>
            </a:r>
            <a:endParaRPr lang="en-US" i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895600" y="1905000"/>
            <a:ext cx="6101276" cy="646331"/>
            <a:chOff x="2590800" y="4202668"/>
            <a:chExt cx="6410167" cy="646331"/>
          </a:xfrm>
        </p:grpSpPr>
        <p:cxnSp>
          <p:nvCxnSpPr>
            <p:cNvPr id="11" name="Straight Arrow Connector 10"/>
            <p:cNvCxnSpPr/>
            <p:nvPr/>
          </p:nvCxnSpPr>
          <p:spPr>
            <a:xfrm rot="10800000">
              <a:off x="2590800" y="4419600"/>
              <a:ext cx="4572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239000" y="4202668"/>
              <a:ext cx="1761967" cy="6463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Start week 22</a:t>
              </a:r>
            </a:p>
            <a:p>
              <a:pPr algn="ctr"/>
              <a:r>
                <a:rPr lang="en-US" b="1" u="sng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End of May</a:t>
              </a:r>
              <a:endParaRPr lang="en-US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514600" y="6031468"/>
            <a:ext cx="5562600" cy="369332"/>
            <a:chOff x="3352800" y="5726668"/>
            <a:chExt cx="5562600" cy="369332"/>
          </a:xfrm>
        </p:grpSpPr>
        <p:sp>
          <p:nvSpPr>
            <p:cNvPr id="14" name="TextBox 13"/>
            <p:cNvSpPr txBox="1"/>
            <p:nvPr/>
          </p:nvSpPr>
          <p:spPr>
            <a:xfrm>
              <a:off x="3352800" y="5726668"/>
              <a:ext cx="160172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End week 39</a:t>
              </a:r>
              <a:endPara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4953000" y="6019800"/>
              <a:ext cx="3962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4239802" y="2134394"/>
            <a:ext cx="1204176" cy="4190206"/>
            <a:chOff x="4239802" y="3823256"/>
            <a:chExt cx="1204176" cy="4190206"/>
          </a:xfrm>
        </p:grpSpPr>
        <p:cxnSp>
          <p:nvCxnSpPr>
            <p:cNvPr id="17" name="Straight Connector 16"/>
            <p:cNvCxnSpPr/>
            <p:nvPr/>
          </p:nvCxnSpPr>
          <p:spPr>
            <a:xfrm rot="5400000">
              <a:off x="2782094" y="5917962"/>
              <a:ext cx="4190206" cy="794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headEnd type="stealth" w="lg" len="lg"/>
              <a:tailEnd type="stealth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239802" y="6794262"/>
              <a:ext cx="1204176" cy="369332"/>
            </a:xfrm>
            <a:prstGeom prst="rect">
              <a:avLst/>
            </a:prstGeom>
            <a:solidFill>
              <a:schemeClr val="tx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18 weeks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830189" y="2876350"/>
            <a:ext cx="197041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Racks end-June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10800000">
            <a:off x="2020864" y="3311911"/>
            <a:ext cx="990600" cy="1588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81000" y="5410200"/>
            <a:ext cx="1989647" cy="923330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will need 3 shifts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(24h/24h 7d/7d)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+ week-end</a:t>
            </a:r>
            <a:endParaRPr lang="en-US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not detailed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Safety rules</a:t>
            </a:r>
          </a:p>
          <a:p>
            <a:r>
              <a:rPr lang="en-US" dirty="0" smtClean="0"/>
              <a:t>Electrical lock-out</a:t>
            </a:r>
          </a:p>
          <a:p>
            <a:r>
              <a:rPr lang="en-US" dirty="0" smtClean="0"/>
              <a:t>Hardware commissioning coordination</a:t>
            </a:r>
          </a:p>
          <a:p>
            <a:pPr lvl="1"/>
            <a:r>
              <a:rPr lang="en-US" dirty="0" smtClean="0"/>
              <a:t>ADI</a:t>
            </a:r>
          </a:p>
          <a:p>
            <a:r>
              <a:rPr lang="en-US" dirty="0" smtClean="0"/>
              <a:t>Experiment access</a:t>
            </a:r>
          </a:p>
          <a:p>
            <a:r>
              <a:rPr lang="en-US" dirty="0" smtClean="0"/>
              <a:t>Access system </a:t>
            </a:r>
            <a:r>
              <a:rPr lang="en-US" sz="2400" dirty="0" smtClean="0"/>
              <a:t>(only general overview)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Access restrictions of the</a:t>
            </a:r>
            <a:br>
              <a:rPr lang="en-US" cap="none" dirty="0" smtClean="0"/>
            </a:br>
            <a:r>
              <a:rPr lang="en-US" cap="none" dirty="0" smtClean="0"/>
              <a:t>LHC machine</a:t>
            </a:r>
            <a:endParaRPr lang="en-US" cap="non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From Shutdown coordination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to Hardware commissioning coordination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 machine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710" y="899160"/>
            <a:ext cx="774249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2" name="Group 71"/>
          <p:cNvGrpSpPr/>
          <p:nvPr/>
        </p:nvGrpSpPr>
        <p:grpSpPr>
          <a:xfrm>
            <a:off x="1371600" y="1592827"/>
            <a:ext cx="6553200" cy="4274573"/>
            <a:chOff x="1371600" y="1592827"/>
            <a:chExt cx="6553200" cy="4274573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2933700" y="4229100"/>
              <a:ext cx="2514600" cy="762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 flipV="1">
              <a:off x="1371600" y="3352800"/>
              <a:ext cx="3200400" cy="14478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4419600" y="3505200"/>
              <a:ext cx="2209800" cy="1905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 flipH="1" flipV="1">
              <a:off x="4343400" y="1905000"/>
              <a:ext cx="1676400" cy="12192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3505200" y="2286000"/>
              <a:ext cx="1752600" cy="38100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 flipH="1" flipV="1">
              <a:off x="3829664" y="2335162"/>
              <a:ext cx="1759974" cy="275303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4572000" y="1981200"/>
              <a:ext cx="1981200" cy="137160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4572000" y="2209800"/>
              <a:ext cx="2514600" cy="114300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4572000" y="2819400"/>
              <a:ext cx="3276600" cy="53340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572000" y="3352800"/>
              <a:ext cx="3352800" cy="114300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572000" y="3352800"/>
              <a:ext cx="3124200" cy="144780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6200000" flipH="1">
              <a:off x="3543300" y="4381500"/>
              <a:ext cx="2514600" cy="45720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V="1">
              <a:off x="2379406" y="3352799"/>
              <a:ext cx="2192594" cy="2163097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0800000">
              <a:off x="1752600" y="2286000"/>
              <a:ext cx="2819400" cy="106680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0800000">
              <a:off x="1905000" y="2209800"/>
              <a:ext cx="2667000" cy="114300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>
              <a:off x="2654710" y="1848466"/>
              <a:ext cx="1917290" cy="1504335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2819400" y="3048000"/>
            <a:ext cx="3631122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16 tunnel sectors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6 service areas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(point 1, 2, 4, 5, 6, 8)</a:t>
            </a:r>
          </a:p>
          <a:p>
            <a:pPr algn="ctr"/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4 Experiments</a:t>
            </a:r>
            <a:endParaRPr lang="en-US" sz="20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52400" y="838200"/>
            <a:ext cx="8855836" cy="5675531"/>
            <a:chOff x="152400" y="838200"/>
            <a:chExt cx="8855836" cy="5675531"/>
          </a:xfrm>
        </p:grpSpPr>
        <p:sp>
          <p:nvSpPr>
            <p:cNvPr id="45" name="TextBox 44"/>
            <p:cNvSpPr txBox="1"/>
            <p:nvPr/>
          </p:nvSpPr>
          <p:spPr>
            <a:xfrm>
              <a:off x="2438400" y="5867400"/>
              <a:ext cx="788999" cy="646331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UJ17</a:t>
              </a:r>
            </a:p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PM18</a:t>
              </a:r>
              <a:endParaRPr 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66800" y="5334000"/>
              <a:ext cx="70243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UJ23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52400" y="4343400"/>
              <a:ext cx="70243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UJ27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38200" y="1676400"/>
              <a:ext cx="68961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PZ33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76400" y="1219200"/>
              <a:ext cx="70243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UJ43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819400" y="914400"/>
              <a:ext cx="87876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UX451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191000" y="838200"/>
              <a:ext cx="70243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UJ47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410200" y="990600"/>
              <a:ext cx="692818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UL55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324600" y="1295400"/>
              <a:ext cx="78258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PM56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162800" y="1676400"/>
              <a:ext cx="70243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UJ63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848600" y="2286000"/>
              <a:ext cx="721672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UP63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305800" y="3657600"/>
              <a:ext cx="70243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UJ67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001000" y="4648200"/>
              <a:ext cx="78258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PM76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162800" y="5334000"/>
              <a:ext cx="70243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UJ83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715000" y="6019800"/>
              <a:ext cx="70243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UJ87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114800" y="6107668"/>
              <a:ext cx="70243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UJ13</a:t>
              </a: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981200" y="1981200"/>
            <a:ext cx="4973587" cy="3264932"/>
            <a:chOff x="1981200" y="1981200"/>
            <a:chExt cx="4973587" cy="3264932"/>
          </a:xfrm>
        </p:grpSpPr>
        <p:sp>
          <p:nvSpPr>
            <p:cNvPr id="61" name="TextBox 60"/>
            <p:cNvSpPr txBox="1"/>
            <p:nvPr/>
          </p:nvSpPr>
          <p:spPr>
            <a:xfrm>
              <a:off x="1981200" y="4114800"/>
              <a:ext cx="782587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PM25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657600" y="4876800"/>
              <a:ext cx="782587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PM15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560813" y="1981200"/>
              <a:ext cx="782587" cy="64633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PM45</a:t>
              </a:r>
            </a:p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PZ45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172200" y="2590800"/>
              <a:ext cx="782587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PM65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562600" y="4572000"/>
              <a:ext cx="782587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00"/>
                  </a:solidFill>
                </a:rPr>
                <a:t>PM85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1905000" y="2133600"/>
            <a:ext cx="4508371" cy="3493532"/>
            <a:chOff x="1905000" y="2133600"/>
            <a:chExt cx="4508371" cy="3493532"/>
          </a:xfrm>
        </p:grpSpPr>
        <p:sp>
          <p:nvSpPr>
            <p:cNvPr id="67" name="TextBox 66"/>
            <p:cNvSpPr txBox="1"/>
            <p:nvPr/>
          </p:nvSpPr>
          <p:spPr>
            <a:xfrm>
              <a:off x="1905000" y="4572000"/>
              <a:ext cx="821059" cy="3693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ALICE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581400" y="5257800"/>
              <a:ext cx="845104" cy="3693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ATLAS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638800" y="4953000"/>
              <a:ext cx="774571" cy="3693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err="1" smtClean="0"/>
                <a:t>LHCb</a:t>
              </a:r>
              <a:endParaRPr lang="en-US" b="1" dirty="0" smtClean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953000" y="2133600"/>
              <a:ext cx="692818" cy="3693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CMS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schedule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Shutdown </a:t>
            </a:r>
            <a:r>
              <a:rPr lang="en-US" sz="1800" dirty="0" smtClean="0"/>
              <a:t>(installations, consolidations, maintenances)</a:t>
            </a:r>
            <a:endParaRPr lang="en-US" dirty="0" smtClean="0"/>
          </a:p>
          <a:p>
            <a:pPr lvl="1"/>
            <a:r>
              <a:rPr lang="en-US" dirty="0" smtClean="0"/>
              <a:t>General access</a:t>
            </a:r>
          </a:p>
          <a:p>
            <a:endParaRPr lang="en-US" dirty="0" smtClean="0"/>
          </a:p>
          <a:p>
            <a:r>
              <a:rPr lang="en-US" dirty="0" smtClean="0"/>
              <a:t>Hardware commissioning</a:t>
            </a:r>
          </a:p>
          <a:p>
            <a:pPr lvl="1"/>
            <a:r>
              <a:rPr lang="en-US" dirty="0" smtClean="0"/>
              <a:t>General/Restricted access (ADI)</a:t>
            </a:r>
          </a:p>
          <a:p>
            <a:pPr lvl="1"/>
            <a:r>
              <a:rPr lang="en-US" dirty="0" smtClean="0"/>
              <a:t>Restricted/CLOSED for Powering Tests</a:t>
            </a:r>
          </a:p>
          <a:p>
            <a:pPr lvl="2"/>
            <a:r>
              <a:rPr lang="en-US" dirty="0" smtClean="0"/>
              <a:t>Phase 1 concerns tunnel</a:t>
            </a:r>
          </a:p>
          <a:p>
            <a:pPr lvl="2"/>
            <a:r>
              <a:rPr lang="en-US" dirty="0" smtClean="0"/>
              <a:t>Phase 2 concerns tunnel + service areas</a:t>
            </a:r>
          </a:p>
          <a:p>
            <a:pPr algn="r">
              <a:buNone/>
            </a:pPr>
            <a:r>
              <a:rPr lang="en-U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See </a:t>
            </a:r>
            <a:r>
              <a:rPr lang="en-US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Matteo’s</a:t>
            </a:r>
            <a:r>
              <a:rPr lang="en-U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slides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7848600" y="1600200"/>
            <a:ext cx="1143000" cy="1447800"/>
          </a:xfrm>
          <a:prstGeom prst="downArrow">
            <a:avLst>
              <a:gd name="adj1" fmla="val 50000"/>
              <a:gd name="adj2" fmla="val 28495"/>
            </a:avLst>
          </a:prstGeom>
          <a:solidFill>
            <a:srgbClr val="92D050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848600" y="3124200"/>
            <a:ext cx="1143000" cy="2286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r>
              <a:rPr lang="en-US" baseline="30000" dirty="0" smtClean="0">
                <a:solidFill>
                  <a:schemeClr val="tx1"/>
                </a:solidFill>
              </a:rPr>
              <a:t>st</a:t>
            </a:r>
            <a:r>
              <a:rPr lang="en-US" dirty="0" smtClean="0">
                <a:solidFill>
                  <a:schemeClr val="tx1"/>
                </a:solidFill>
              </a:rPr>
              <a:t> ELQA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8421129" y="3429000"/>
            <a:ext cx="609600" cy="1447800"/>
          </a:xfrm>
          <a:prstGeom prst="downArrow">
            <a:avLst>
              <a:gd name="adj1" fmla="val 50000"/>
              <a:gd name="adj2" fmla="val 28495"/>
            </a:avLst>
          </a:prstGeom>
          <a:solidFill>
            <a:srgbClr val="FFFF00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848600" y="4953000"/>
            <a:ext cx="1143000" cy="4572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7811529" y="3429000"/>
            <a:ext cx="609600" cy="1447800"/>
          </a:xfrm>
          <a:prstGeom prst="downArrow">
            <a:avLst>
              <a:gd name="adj1" fmla="val 50000"/>
              <a:gd name="adj2" fmla="val 28495"/>
            </a:avLst>
          </a:prstGeom>
          <a:solidFill>
            <a:srgbClr val="92D050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Sector 12 and 23</a:t>
            </a:r>
            <a:endParaRPr lang="en-US" cap="non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examples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710" y="914400"/>
            <a:ext cx="774249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Sector 12 – from 1</a:t>
            </a:r>
            <a:r>
              <a:rPr lang="en-US" baseline="30000" dirty="0" smtClean="0"/>
              <a:t>st</a:t>
            </a:r>
            <a:r>
              <a:rPr lang="en-US" dirty="0" smtClean="0"/>
              <a:t> ELQA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2933700" y="4229100"/>
            <a:ext cx="2514600" cy="76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1371600" y="3352800"/>
            <a:ext cx="3200400" cy="1447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4419600" y="3505200"/>
            <a:ext cx="2209800" cy="1905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4343400" y="1905000"/>
            <a:ext cx="1676400" cy="1219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3505200" y="2286000"/>
            <a:ext cx="1752600" cy="381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3829664" y="2335162"/>
            <a:ext cx="1759974" cy="27530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572000" y="1981200"/>
            <a:ext cx="1981200" cy="13716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572000" y="2209800"/>
            <a:ext cx="25146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572000" y="2819400"/>
            <a:ext cx="3276600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0" y="3352800"/>
            <a:ext cx="33528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0" y="3352800"/>
            <a:ext cx="312420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3543300" y="4381500"/>
            <a:ext cx="2514600" cy="457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2379406" y="3352799"/>
            <a:ext cx="2192594" cy="216309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752600" y="2286000"/>
            <a:ext cx="2819400" cy="1066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1905000" y="2209800"/>
            <a:ext cx="26670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2654710" y="1848466"/>
            <a:ext cx="1917290" cy="150433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438400" y="5867400"/>
            <a:ext cx="788999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UJ17</a:t>
            </a:r>
          </a:p>
          <a:p>
            <a:pPr algn="ctr"/>
            <a:r>
              <a:rPr lang="en-US" b="1" dirty="0" smtClean="0"/>
              <a:t>PM18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5334000"/>
            <a:ext cx="70243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UJ23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2400" y="43434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UJ27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8200" y="1676400"/>
            <a:ext cx="68961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PZ33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76400" y="12192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UJ43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19400" y="914400"/>
            <a:ext cx="8787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UX451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191000" y="8382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UJ47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10200" y="990600"/>
            <a:ext cx="69281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UL55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24600" y="1295400"/>
            <a:ext cx="78258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PM56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162800" y="16764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UJ63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848600" y="2286000"/>
            <a:ext cx="72167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UP63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305800" y="36576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UJ67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001000" y="4648200"/>
            <a:ext cx="78258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PM76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2800" y="53340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UJ83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0" y="60198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UJ87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14800" y="6107668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UJ13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81200" y="4114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PM25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57600" y="4876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PM15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560813" y="1981200"/>
            <a:ext cx="782587" cy="646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PM45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PZ45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172200" y="2590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PM65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562600" y="45720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PM85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905000" y="4572000"/>
            <a:ext cx="821059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ALICE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81400" y="5257800"/>
            <a:ext cx="845104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ATLAS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638800" y="4953000"/>
            <a:ext cx="77457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LHCb</a:t>
            </a:r>
            <a:endParaRPr lang="en-US" b="1" dirty="0" smtClean="0"/>
          </a:p>
        </p:txBody>
      </p:sp>
      <p:sp>
        <p:nvSpPr>
          <p:cNvPr id="52" name="TextBox 51"/>
          <p:cNvSpPr txBox="1"/>
          <p:nvPr/>
        </p:nvSpPr>
        <p:spPr>
          <a:xfrm>
            <a:off x="4953000" y="2133600"/>
            <a:ext cx="69281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CMS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1317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chemeClr val="bg1"/>
                </a:solidFill>
              </a:rPr>
              <a:t>For </a:t>
            </a:r>
            <a:r>
              <a:rPr lang="en-US" sz="1400" b="1" i="1" dirty="0" smtClean="0">
                <a:solidFill>
                  <a:schemeClr val="bg1"/>
                </a:solidFill>
              </a:rPr>
              <a:t>example</a:t>
            </a:r>
            <a:endParaRPr lang="en-US" sz="1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710" y="914400"/>
            <a:ext cx="774249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Sector 12 – from PT phase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8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2933700" y="4229100"/>
            <a:ext cx="2514600" cy="7620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1371600" y="3352800"/>
            <a:ext cx="3200400" cy="14478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4419600" y="3505200"/>
            <a:ext cx="2209800" cy="1905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4343400" y="1905000"/>
            <a:ext cx="1676400" cy="1219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3505200" y="2286000"/>
            <a:ext cx="1752600" cy="381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3829664" y="2335162"/>
            <a:ext cx="1759974" cy="27530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572000" y="1981200"/>
            <a:ext cx="1981200" cy="13716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572000" y="2209800"/>
            <a:ext cx="25146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572000" y="2819400"/>
            <a:ext cx="3276600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0" y="3352800"/>
            <a:ext cx="33528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0" y="3352800"/>
            <a:ext cx="312420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3543300" y="4381500"/>
            <a:ext cx="2514600" cy="457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2379406" y="3352799"/>
            <a:ext cx="2192594" cy="216309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752600" y="2286000"/>
            <a:ext cx="2819400" cy="1066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1905000" y="2209800"/>
            <a:ext cx="26670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2654710" y="1848466"/>
            <a:ext cx="1917290" cy="150433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438400" y="5867400"/>
            <a:ext cx="78899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UJ17</a:t>
            </a:r>
          </a:p>
          <a:p>
            <a:pPr algn="ctr"/>
            <a:r>
              <a:rPr lang="en-US" b="1" dirty="0" smtClean="0"/>
              <a:t>PM18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5334000"/>
            <a:ext cx="7024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UJ23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2400" y="4343400"/>
            <a:ext cx="7024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UJ27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8200" y="1676400"/>
            <a:ext cx="68961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PZ33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76400" y="12192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UJ43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19400" y="914400"/>
            <a:ext cx="8787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UX451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191000" y="8382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UJ47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10200" y="990600"/>
            <a:ext cx="69281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UL55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24600" y="1295400"/>
            <a:ext cx="78258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PM56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162800" y="16764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UJ63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848600" y="2286000"/>
            <a:ext cx="72167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UP63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305800" y="36576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UJ67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001000" y="4648200"/>
            <a:ext cx="78258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PM76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2800" y="53340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UJ83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0" y="60198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UJ87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14800" y="6107668"/>
            <a:ext cx="7024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UJ13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81200" y="4114800"/>
            <a:ext cx="7825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PM25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57600" y="4876800"/>
            <a:ext cx="7825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PM15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560813" y="1981200"/>
            <a:ext cx="782587" cy="646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PM45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PZ45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172200" y="2590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PM65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562600" y="45720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PM85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905000" y="4572000"/>
            <a:ext cx="82105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ALICE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81400" y="5257800"/>
            <a:ext cx="8451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ATLAS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638800" y="4953000"/>
            <a:ext cx="77457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LHCb</a:t>
            </a:r>
            <a:endParaRPr lang="en-US" b="1" dirty="0" smtClean="0"/>
          </a:p>
        </p:txBody>
      </p:sp>
      <p:sp>
        <p:nvSpPr>
          <p:cNvPr id="52" name="TextBox 51"/>
          <p:cNvSpPr txBox="1"/>
          <p:nvPr/>
        </p:nvSpPr>
        <p:spPr>
          <a:xfrm>
            <a:off x="4953000" y="2133600"/>
            <a:ext cx="69281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CMS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276600" y="3200400"/>
            <a:ext cx="2683748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Waiting for safety rules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0" y="0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bg1"/>
                </a:solidFill>
              </a:rPr>
              <a:t>For example</a:t>
            </a:r>
            <a:endParaRPr lang="en-US" sz="1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40" grpId="0" animBg="1"/>
      <p:bldP spid="44" grpId="0" animBg="1"/>
      <p:bldP spid="45" grpId="0" animBg="1"/>
      <p:bldP spid="49" grpId="0" animBg="1"/>
      <p:bldP spid="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711" y="914400"/>
            <a:ext cx="774248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Sector 23 – from 1</a:t>
            </a:r>
            <a:r>
              <a:rPr lang="en-US" baseline="30000" dirty="0" smtClean="0"/>
              <a:t>st</a:t>
            </a:r>
            <a:r>
              <a:rPr lang="en-US" dirty="0" smtClean="0"/>
              <a:t> ELQA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EN/MEF/LPC - J.Coupard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2933700" y="4229100"/>
            <a:ext cx="2514600" cy="762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1371600" y="3352800"/>
            <a:ext cx="3200400" cy="1447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4419600" y="3505200"/>
            <a:ext cx="2209800" cy="1905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4343400" y="1905000"/>
            <a:ext cx="1676400" cy="1219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3505200" y="2286000"/>
            <a:ext cx="1752600" cy="381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3829664" y="2335162"/>
            <a:ext cx="1759974" cy="27530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572000" y="1981200"/>
            <a:ext cx="1981200" cy="13716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572000" y="2209800"/>
            <a:ext cx="25146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572000" y="2819400"/>
            <a:ext cx="3276600" cy="5334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0" y="3352800"/>
            <a:ext cx="33528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0" y="3352800"/>
            <a:ext cx="3124200" cy="14478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3543300" y="4381500"/>
            <a:ext cx="2514600" cy="457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2379406" y="3352799"/>
            <a:ext cx="2192594" cy="216309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752600" y="2286000"/>
            <a:ext cx="2819400" cy="1066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1905000" y="2209800"/>
            <a:ext cx="2667000" cy="11430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2654710" y="1848466"/>
            <a:ext cx="1917290" cy="150433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438400" y="5867400"/>
            <a:ext cx="788999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UJ17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PM18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66800" y="53340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UJ23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2400" y="4343400"/>
            <a:ext cx="70243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UJ27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8200" y="1676400"/>
            <a:ext cx="68961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PZ33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76400" y="12192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UJ43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19400" y="914400"/>
            <a:ext cx="8787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UX451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191000" y="8382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UJ47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10200" y="990600"/>
            <a:ext cx="69281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UL55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24600" y="1295400"/>
            <a:ext cx="78258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PM56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162800" y="16764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UJ63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848600" y="2286000"/>
            <a:ext cx="72167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UP63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305800" y="36576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UJ67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001000" y="4648200"/>
            <a:ext cx="78258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PM76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2800" y="53340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UJ83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0" y="6019800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UJ87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14800" y="6107668"/>
            <a:ext cx="70243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UJ13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81200" y="4114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PM25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57600" y="4876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PM15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560813" y="1981200"/>
            <a:ext cx="782587" cy="646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PM45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PZ45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172200" y="25908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PM65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562600" y="4572000"/>
            <a:ext cx="782587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PM85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905000" y="4572000"/>
            <a:ext cx="821059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ALICE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81400" y="5257800"/>
            <a:ext cx="845104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ATLAS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638800" y="4953000"/>
            <a:ext cx="77457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LHCb</a:t>
            </a:r>
            <a:endParaRPr lang="en-US" b="1" dirty="0" smtClean="0"/>
          </a:p>
        </p:txBody>
      </p:sp>
      <p:sp>
        <p:nvSpPr>
          <p:cNvPr id="52" name="TextBox 51"/>
          <p:cNvSpPr txBox="1"/>
          <p:nvPr/>
        </p:nvSpPr>
        <p:spPr>
          <a:xfrm>
            <a:off x="4953000" y="2133600"/>
            <a:ext cx="69281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CMS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0" y="0"/>
            <a:ext cx="1430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chemeClr val="bg1"/>
                </a:solidFill>
              </a:rPr>
              <a:t>For example</a:t>
            </a:r>
            <a:endParaRPr lang="en-US" sz="1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638</Words>
  <Application>Microsoft Office PowerPoint</Application>
  <PresentationFormat>On-screen Show (4:3)</PresentationFormat>
  <Paragraphs>324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Planning and discussions</vt:lpstr>
      <vt:lpstr>What is not detailed</vt:lpstr>
      <vt:lpstr>Access restrictions of the LHC machine</vt:lpstr>
      <vt:lpstr>The LHC machine</vt:lpstr>
      <vt:lpstr>Typical schedule evolution</vt:lpstr>
      <vt:lpstr>Sector 12 and 23</vt:lpstr>
      <vt:lpstr>Sector 12 – from 1st ELQA</vt:lpstr>
      <vt:lpstr>Sector 12 – from PT phase 2</vt:lpstr>
      <vt:lpstr>Sector 23 – from 1st ELQA</vt:lpstr>
      <vt:lpstr>Sector 23 – from PT phase 1</vt:lpstr>
      <vt:lpstr>Sector 23 – from PT phase 2</vt:lpstr>
      <vt:lpstr>Starts of restricted access</vt:lpstr>
      <vt:lpstr>General Schedule with Powering Tests</vt:lpstr>
      <vt:lpstr>General overview – February09</vt:lpstr>
      <vt:lpstr>General overview – March09</vt:lpstr>
      <vt:lpstr>General overview – last week</vt:lpstr>
      <vt:lpstr>Target = gain time !</vt:lpstr>
      <vt:lpstr>New detailed draft – in work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jcoupard</dc:creator>
  <cp:lastModifiedBy>jcoupard</cp:lastModifiedBy>
  <cp:revision>42</cp:revision>
  <dcterms:created xsi:type="dcterms:W3CDTF">2009-04-05T09:14:35Z</dcterms:created>
  <dcterms:modified xsi:type="dcterms:W3CDTF">2009-04-07T11:00:21Z</dcterms:modified>
</cp:coreProperties>
</file>