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30"/>
  </p:notesMasterIdLst>
  <p:handoutMasterIdLst>
    <p:handoutMasterId r:id="rId31"/>
  </p:handoutMasterIdLst>
  <p:sldIdLst>
    <p:sldId id="1268" r:id="rId3"/>
    <p:sldId id="1306" r:id="rId4"/>
    <p:sldId id="1320" r:id="rId5"/>
    <p:sldId id="1321" r:id="rId6"/>
    <p:sldId id="1322" r:id="rId7"/>
    <p:sldId id="1324" r:id="rId8"/>
    <p:sldId id="1323" r:id="rId9"/>
    <p:sldId id="1325" r:id="rId10"/>
    <p:sldId id="1330" r:id="rId11"/>
    <p:sldId id="1332" r:id="rId12"/>
    <p:sldId id="1331" r:id="rId13"/>
    <p:sldId id="1333" r:id="rId14"/>
    <p:sldId id="1326" r:id="rId15"/>
    <p:sldId id="1327" r:id="rId16"/>
    <p:sldId id="1318" r:id="rId17"/>
    <p:sldId id="1307" r:id="rId18"/>
    <p:sldId id="1308" r:id="rId19"/>
    <p:sldId id="1311" r:id="rId20"/>
    <p:sldId id="1309" r:id="rId21"/>
    <p:sldId id="1312" r:id="rId22"/>
    <p:sldId id="1310" r:id="rId23"/>
    <p:sldId id="1313" r:id="rId24"/>
    <p:sldId id="1314" r:id="rId25"/>
    <p:sldId id="1317" r:id="rId26"/>
    <p:sldId id="1316" r:id="rId27"/>
    <p:sldId id="1315" r:id="rId28"/>
    <p:sldId id="1328" r:id="rId29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009900"/>
    <a:srgbClr val="FFFF99"/>
    <a:srgbClr val="FFFFCC"/>
    <a:srgbClr val="3784C3"/>
    <a:srgbClr val="FF3399"/>
    <a:srgbClr val="BBE0E3"/>
    <a:srgbClr val="FF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88" d="100"/>
          <a:sy n="88" d="100"/>
        </p:scale>
        <p:origin x="1260" y="78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57179-70A4-4BDC-B57A-3E114C79BCBE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C2B2D-5523-4E5E-BC44-1A99CE2C2F3D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B5BD6-9903-412A-9363-7687A036BC7A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76553-CACF-4E8D-999F-C1F8F021FBD5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C0137-051E-4AC5-93B5-BB3518436565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0EB55C-6FA2-4B20-AEBB-3EC5D294EF8F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23D14-1397-4B66-8CD4-5912F40E86A5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A798-4D18-42ED-9B5E-CD3D3DBB3CEF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61654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0075-896D-4611-9D5F-2FE729A5A09A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de-DE" sz="1400" smtClean="0">
                <a:solidFill>
                  <a:srgbClr val="000000"/>
                </a:solidFill>
                <a:latin typeface="Arial" pitchFamily="34" charset="0"/>
              </a:rPr>
              <a:t>FCC-ee beam instrumentation /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1D1E49AD-25D1-4310-ABEA-435C77960BEA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9/23/2016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9481-0F6D-4E18-814B-316DDE265F88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CCC40-4A38-4902-9C85-9A3FAF8E56BE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0AB5432-9961-454A-9F1A-04605336336B}" type="datetime1">
              <a:rPr lang="en-US" smtClean="0"/>
              <a:t>9/23/2016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8E498-9DE5-440A-98FC-D3AA301EBE6B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C4B4E-3099-45F3-B739-2D9CB7FA1FE4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F884D-F525-44B9-95D4-0C383C9BDA53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957873-3525-4541-895B-0F5A6E28975A}" type="datetime1">
              <a:rPr lang="en-US" smtClean="0"/>
              <a:t>9/23/2016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FCC-ee beam instrumentation /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  <p:sldLayoutId id="2147486914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285" y="1239915"/>
            <a:ext cx="7772400" cy="1470025"/>
          </a:xfrm>
        </p:spPr>
        <p:txBody>
          <a:bodyPr/>
          <a:lstStyle/>
          <a:p>
            <a:r>
              <a:rPr lang="en-US" sz="4400" dirty="0" smtClean="0"/>
              <a:t>FCC-</a:t>
            </a:r>
            <a:r>
              <a:rPr lang="en-US" sz="4400" dirty="0" err="1" smtClean="0"/>
              <a:t>ee</a:t>
            </a:r>
            <a:r>
              <a:rPr lang="en-US" sz="4400" dirty="0" smtClean="0"/>
              <a:t> beam instruments</a:t>
            </a:r>
            <a:endParaRPr lang="fr-FR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170" y="3236975"/>
            <a:ext cx="7040900" cy="1752600"/>
          </a:xfrm>
        </p:spPr>
        <p:txBody>
          <a:bodyPr/>
          <a:lstStyle/>
          <a:p>
            <a:r>
              <a:rPr lang="en-US" sz="2400" dirty="0" smtClean="0"/>
              <a:t>B. </a:t>
            </a:r>
            <a:r>
              <a:rPr lang="en-US" sz="2400" dirty="0" err="1" smtClean="0"/>
              <a:t>Holzer</a:t>
            </a:r>
            <a:r>
              <a:rPr lang="en-US" sz="2400" dirty="0" smtClean="0"/>
              <a:t>, K. </a:t>
            </a:r>
            <a:r>
              <a:rPr lang="en-US" sz="2400" dirty="0" err="1" smtClean="0"/>
              <a:t>Oide</a:t>
            </a:r>
            <a:r>
              <a:rPr lang="en-US" sz="2400" dirty="0" smtClean="0"/>
              <a:t>, J. Wenninger, F. Zimmermann</a:t>
            </a:r>
          </a:p>
        </p:txBody>
      </p:sp>
    </p:spTree>
    <p:extLst>
      <p:ext uri="{BB962C8B-B14F-4D97-AF65-F5344CB8AC3E}">
        <p14:creationId xmlns:p14="http://schemas.microsoft.com/office/powerpoint/2010/main" val="15224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92100">
              <a:defRPr sz="3200" spc="-64"/>
            </a:lvl1pPr>
          </a:lstStyle>
          <a:p>
            <a:r>
              <a:t>Interaction Region</a:t>
            </a:r>
          </a:p>
        </p:txBody>
      </p:sp>
      <p:sp>
        <p:nvSpPr>
          <p:cNvPr id="392" name="Shape 392"/>
          <p:cNvSpPr>
            <a:spLocks noGrp="1" noChangeAspect="1"/>
          </p:cNvSpPr>
          <p:nvPr>
            <p:ph type="body" sz="quarter" idx="4294967295"/>
          </p:nvPr>
        </p:nvSpPr>
        <p:spPr>
          <a:xfrm>
            <a:off x="500062" y="5502275"/>
            <a:ext cx="8643944" cy="1173958"/>
          </a:xfrm>
          <a:prstGeom prst="rect">
            <a:avLst/>
          </a:prstGeom>
        </p:spPr>
        <p:txBody>
          <a:bodyPr wrap="square" lIns="72000" tIns="36000" rIns="72000" bIns="36000">
            <a:noAutofit/>
          </a:bodyPr>
          <a:lstStyle/>
          <a:p>
            <a:pPr marL="160729" indent="-160729">
              <a:spcBef>
                <a:spcPts val="703"/>
              </a:spcBef>
              <a:buClrTx/>
              <a:buSzPct val="100000"/>
              <a:buFontTx/>
              <a:buChar char="•"/>
              <a:defRPr sz="2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000" dirty="0"/>
              <a:t>The optics in the interaction region are asymmetric.</a:t>
            </a:r>
          </a:p>
          <a:p>
            <a:pPr marL="160729" indent="-160729">
              <a:spcBef>
                <a:spcPts val="703"/>
              </a:spcBef>
              <a:buClrTx/>
              <a:buSzPct val="100000"/>
              <a:buFontTx/>
              <a:buChar char="•"/>
              <a:defRPr sz="2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000" dirty="0"/>
              <a:t>The synchrotron radiation from the upstream dipoles are suppressed below 100 </a:t>
            </a:r>
            <a:r>
              <a:rPr sz="2000" dirty="0" err="1"/>
              <a:t>keV</a:t>
            </a:r>
            <a:r>
              <a:rPr sz="2000" dirty="0"/>
              <a:t> up to 450 m from the IP</a:t>
            </a:r>
            <a:r>
              <a:rPr sz="2000" dirty="0" smtClean="0"/>
              <a:t>.</a:t>
            </a:r>
            <a:endParaRPr sz="2000" dirty="0"/>
          </a:p>
        </p:txBody>
      </p:sp>
      <p:sp>
        <p:nvSpPr>
          <p:cNvPr id="393" name="Shape 393"/>
          <p:cNvSpPr/>
          <p:nvPr/>
        </p:nvSpPr>
        <p:spPr>
          <a:xfrm>
            <a:off x="4671590" y="1709596"/>
            <a:ext cx="354264" cy="349135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RF</a:t>
            </a:r>
          </a:p>
        </p:txBody>
      </p:sp>
      <p:sp>
        <p:nvSpPr>
          <p:cNvPr id="394" name="Shape 394"/>
          <p:cNvSpPr/>
          <p:nvPr/>
        </p:nvSpPr>
        <p:spPr>
          <a:xfrm>
            <a:off x="1296169" y="1709596"/>
            <a:ext cx="354264" cy="349135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RF</a:t>
            </a:r>
          </a:p>
        </p:txBody>
      </p:sp>
      <p:pic>
        <p:nvPicPr>
          <p:cNvPr id="395" name="ScreenShot 2016-04-10 18.11.48 .png"/>
          <p:cNvPicPr>
            <a:picLocks noChangeAspect="1"/>
          </p:cNvPicPr>
          <p:nvPr/>
        </p:nvPicPr>
        <p:blipFill>
          <a:blip r:embed="rId2">
            <a:extLst/>
          </a:blip>
          <a:srcRect l="11091" t="20308" r="6671" b="13825"/>
          <a:stretch>
            <a:fillRect/>
          </a:stretch>
        </p:blipFill>
        <p:spPr>
          <a:xfrm>
            <a:off x="829344" y="603398"/>
            <a:ext cx="7485410" cy="4898872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Shape 396"/>
          <p:cNvSpPr/>
          <p:nvPr/>
        </p:nvSpPr>
        <p:spPr>
          <a:xfrm>
            <a:off x="4268325" y="2735429"/>
            <a:ext cx="277320" cy="349135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IP</a:t>
            </a:r>
          </a:p>
        </p:txBody>
      </p:sp>
      <p:sp>
        <p:nvSpPr>
          <p:cNvPr id="397" name="Shape 397"/>
          <p:cNvSpPr/>
          <p:nvPr/>
        </p:nvSpPr>
        <p:spPr>
          <a:xfrm flipV="1">
            <a:off x="2970974" y="648469"/>
            <a:ext cx="1" cy="4034374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35719" tIns="35719" rIns="35719" bIns="35719" anchor="ctr"/>
          <a:lstStyle/>
          <a:p>
            <a:pPr>
              <a:defRPr>
                <a:solidFill>
                  <a:srgbClr val="202020"/>
                </a:solidFill>
              </a:defRPr>
            </a:pPr>
            <a:endParaRPr/>
          </a:p>
        </p:txBody>
      </p:sp>
      <p:sp>
        <p:nvSpPr>
          <p:cNvPr id="398" name="Shape 398"/>
          <p:cNvSpPr/>
          <p:nvPr/>
        </p:nvSpPr>
        <p:spPr>
          <a:xfrm>
            <a:off x="1798573" y="2793911"/>
            <a:ext cx="1010573" cy="763314"/>
          </a:xfrm>
          <a:prstGeom prst="rightArrow">
            <a:avLst>
              <a:gd name="adj1" fmla="val 46812"/>
              <a:gd name="adj2" fmla="val 68469"/>
            </a:avLst>
          </a:prstGeom>
          <a:blipFill>
            <a:blip r:embed="rId3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/>
          <a:lstStyle>
            <a:lvl1pPr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828"/>
              <a:t>Beam</a:t>
            </a:r>
          </a:p>
        </p:txBody>
      </p:sp>
      <p:sp>
        <p:nvSpPr>
          <p:cNvPr id="399" name="Shape 399"/>
          <p:cNvSpPr/>
          <p:nvPr/>
        </p:nvSpPr>
        <p:spPr>
          <a:xfrm flipV="1">
            <a:off x="3633044" y="648048"/>
            <a:ext cx="1" cy="4034374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35719" tIns="35719" rIns="35719" bIns="35719" anchor="ctr"/>
          <a:lstStyle/>
          <a:p>
            <a:pPr>
              <a:defRPr>
                <a:solidFill>
                  <a:srgbClr val="202020"/>
                </a:solidFill>
              </a:defRPr>
            </a:pPr>
            <a:endParaRPr/>
          </a:p>
        </p:txBody>
      </p:sp>
      <p:sp>
        <p:nvSpPr>
          <p:cNvPr id="400" name="Shape 400"/>
          <p:cNvSpPr/>
          <p:nvPr/>
        </p:nvSpPr>
        <p:spPr>
          <a:xfrm>
            <a:off x="2237719" y="724207"/>
            <a:ext cx="2005357" cy="461729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CBBF00">
                  <a:alpha val="57820"/>
                </a:srgb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266"/>
              <a:t>Local chromaticity correction</a:t>
            </a:r>
          </a:p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266"/>
              <a:t>+ crab waist sextupoles </a:t>
            </a:r>
          </a:p>
        </p:txBody>
      </p:sp>
      <p:sp>
        <p:nvSpPr>
          <p:cNvPr id="401" name="Shape 401"/>
          <p:cNvSpPr/>
          <p:nvPr/>
        </p:nvSpPr>
        <p:spPr>
          <a:xfrm flipV="1">
            <a:off x="5168593" y="651184"/>
            <a:ext cx="1" cy="4034374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35719" tIns="35719" rIns="35719" bIns="35719" anchor="ctr"/>
          <a:lstStyle/>
          <a:p>
            <a:pPr>
              <a:defRPr>
                <a:solidFill>
                  <a:srgbClr val="202020"/>
                </a:solidFill>
              </a:defRPr>
            </a:pPr>
            <a:endParaRPr/>
          </a:p>
        </p:txBody>
      </p:sp>
      <p:sp>
        <p:nvSpPr>
          <p:cNvPr id="402" name="Shape 402"/>
          <p:cNvSpPr/>
          <p:nvPr/>
        </p:nvSpPr>
        <p:spPr>
          <a:xfrm flipV="1">
            <a:off x="5615461" y="651796"/>
            <a:ext cx="1" cy="4034374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35719" tIns="35719" rIns="35719" bIns="35719" anchor="ctr"/>
          <a:lstStyle/>
          <a:p>
            <a:pPr>
              <a:defRPr>
                <a:solidFill>
                  <a:srgbClr val="202020"/>
                </a:solidFill>
              </a:defRPr>
            </a:pPr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5079627" y="645440"/>
            <a:ext cx="1646944" cy="656526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CBBF00">
                  <a:alpha val="57820"/>
                </a:srgb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266"/>
              <a:t>Local chromaticity correction</a:t>
            </a:r>
          </a:p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266"/>
              <a:t>+ crab waist sextupoles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30403" y="1891294"/>
            <a:ext cx="954107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</a:rPr>
              <a:t>K. </a:t>
            </a:r>
            <a:r>
              <a:rPr lang="en-GB" i="1" kern="0" dirty="0" err="1" smtClean="0">
                <a:latin typeface="+mn-lt"/>
              </a:rPr>
              <a:t>Oide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3891626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/>
          <a:lstStyle>
            <a:lvl1pPr defTabSz="274574">
              <a:defRPr sz="3008" spc="-60"/>
            </a:lvl1pPr>
          </a:lstStyle>
          <a:p>
            <a:r>
              <a:rPr lang="en-GB" dirty="0" smtClean="0"/>
              <a:t>Final focus</a:t>
            </a:r>
            <a:endParaRPr dirty="0"/>
          </a:p>
        </p:txBody>
      </p:sp>
      <p:grpSp>
        <p:nvGrpSpPr>
          <p:cNvPr id="571" name="Group 571"/>
          <p:cNvGrpSpPr/>
          <p:nvPr/>
        </p:nvGrpSpPr>
        <p:grpSpPr>
          <a:xfrm>
            <a:off x="1248488" y="852347"/>
            <a:ext cx="6520810" cy="4588412"/>
            <a:chOff x="0" y="37478"/>
            <a:chExt cx="9274040" cy="6525739"/>
          </a:xfrm>
        </p:grpSpPr>
        <p:grpSp>
          <p:nvGrpSpPr>
            <p:cNvPr id="568" name="Group 568"/>
            <p:cNvGrpSpPr/>
            <p:nvPr/>
          </p:nvGrpSpPr>
          <p:grpSpPr>
            <a:xfrm>
              <a:off x="0" y="37478"/>
              <a:ext cx="9274040" cy="6525739"/>
              <a:chOff x="0" y="37478"/>
              <a:chExt cx="9274039" cy="6525738"/>
            </a:xfrm>
          </p:grpSpPr>
          <p:grpSp>
            <p:nvGrpSpPr>
              <p:cNvPr id="527" name="Group 527"/>
              <p:cNvGrpSpPr/>
              <p:nvPr/>
            </p:nvGrpSpPr>
            <p:grpSpPr>
              <a:xfrm rot="10800000" flipH="1">
                <a:off x="4374762" y="3328597"/>
                <a:ext cx="4242580" cy="3211712"/>
                <a:chOff x="0" y="0"/>
                <a:chExt cx="4242578" cy="3211710"/>
              </a:xfrm>
            </p:grpSpPr>
            <p:sp>
              <p:nvSpPr>
                <p:cNvPr id="521" name="Shape 521"/>
                <p:cNvSpPr/>
                <p:nvPr/>
              </p:nvSpPr>
              <p:spPr>
                <a:xfrm>
                  <a:off x="2800274" y="0"/>
                  <a:ext cx="1242511" cy="2588635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22" name="Shape 522"/>
                <p:cNvSpPr/>
                <p:nvPr/>
              </p:nvSpPr>
              <p:spPr>
                <a:xfrm>
                  <a:off x="1077540" y="659542"/>
                  <a:ext cx="1576636" cy="2552169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23" name="Shape 523"/>
                <p:cNvSpPr/>
                <p:nvPr/>
              </p:nvSpPr>
              <p:spPr>
                <a:xfrm>
                  <a:off x="0" y="743184"/>
                  <a:ext cx="4242579" cy="24443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5" y="18493"/>
                      </a:moveTo>
                      <a:lnTo>
                        <a:pt x="0" y="21425"/>
                      </a:lnTo>
                      <a:lnTo>
                        <a:pt x="2283" y="21600"/>
                      </a:lnTo>
                      <a:lnTo>
                        <a:pt x="21600" y="3270"/>
                      </a:lnTo>
                      <a:lnTo>
                        <a:pt x="20597" y="0"/>
                      </a:lnTo>
                      <a:lnTo>
                        <a:pt x="1248" y="18579"/>
                      </a:lnTo>
                      <a:lnTo>
                        <a:pt x="25" y="184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24" name="Shape 524"/>
                <p:cNvSpPr/>
                <p:nvPr/>
              </p:nvSpPr>
              <p:spPr>
                <a:xfrm>
                  <a:off x="2878" y="2833530"/>
                  <a:ext cx="256213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25" name="Shape 525"/>
                <p:cNvSpPr/>
                <p:nvPr/>
              </p:nvSpPr>
              <p:spPr>
                <a:xfrm flipV="1">
                  <a:off x="248139" y="743991"/>
                  <a:ext cx="3791435" cy="209051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26" name="Shape 526"/>
                <p:cNvSpPr/>
                <p:nvPr/>
              </p:nvSpPr>
              <p:spPr>
                <a:xfrm flipV="1">
                  <a:off x="427729" y="1103007"/>
                  <a:ext cx="3812980" cy="208957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</p:grpSp>
          <p:grpSp>
            <p:nvGrpSpPr>
              <p:cNvPr id="534" name="Group 534"/>
              <p:cNvGrpSpPr/>
              <p:nvPr/>
            </p:nvGrpSpPr>
            <p:grpSpPr>
              <a:xfrm rot="10800000">
                <a:off x="132184" y="3328597"/>
                <a:ext cx="4242579" cy="3211712"/>
                <a:chOff x="0" y="0"/>
                <a:chExt cx="4242578" cy="3211710"/>
              </a:xfrm>
            </p:grpSpPr>
            <p:sp>
              <p:nvSpPr>
                <p:cNvPr id="528" name="Shape 528"/>
                <p:cNvSpPr/>
                <p:nvPr/>
              </p:nvSpPr>
              <p:spPr>
                <a:xfrm>
                  <a:off x="2800274" y="0"/>
                  <a:ext cx="1242511" cy="2588635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29" name="Shape 529"/>
                <p:cNvSpPr/>
                <p:nvPr/>
              </p:nvSpPr>
              <p:spPr>
                <a:xfrm>
                  <a:off x="1077540" y="659542"/>
                  <a:ext cx="1576636" cy="2552169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30" name="Shape 530"/>
                <p:cNvSpPr/>
                <p:nvPr/>
              </p:nvSpPr>
              <p:spPr>
                <a:xfrm>
                  <a:off x="0" y="743184"/>
                  <a:ext cx="4242579" cy="24443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5" y="18493"/>
                      </a:moveTo>
                      <a:lnTo>
                        <a:pt x="0" y="21425"/>
                      </a:lnTo>
                      <a:lnTo>
                        <a:pt x="2283" y="21600"/>
                      </a:lnTo>
                      <a:lnTo>
                        <a:pt x="21600" y="3270"/>
                      </a:lnTo>
                      <a:lnTo>
                        <a:pt x="20597" y="0"/>
                      </a:lnTo>
                      <a:lnTo>
                        <a:pt x="1248" y="18579"/>
                      </a:lnTo>
                      <a:lnTo>
                        <a:pt x="25" y="184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31" name="Shape 531"/>
                <p:cNvSpPr/>
                <p:nvPr/>
              </p:nvSpPr>
              <p:spPr>
                <a:xfrm>
                  <a:off x="2878" y="2833530"/>
                  <a:ext cx="256213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32" name="Shape 532"/>
                <p:cNvSpPr/>
                <p:nvPr/>
              </p:nvSpPr>
              <p:spPr>
                <a:xfrm flipV="1">
                  <a:off x="248139" y="743991"/>
                  <a:ext cx="3791435" cy="209051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33" name="Shape 533"/>
                <p:cNvSpPr/>
                <p:nvPr/>
              </p:nvSpPr>
              <p:spPr>
                <a:xfrm flipV="1">
                  <a:off x="427729" y="1103007"/>
                  <a:ext cx="3812980" cy="208957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535" name="Shape 535"/>
              <p:cNvSpPr/>
              <p:nvPr/>
            </p:nvSpPr>
            <p:spPr>
              <a:xfrm flipV="1">
                <a:off x="4392689" y="3708209"/>
                <a:ext cx="1" cy="43129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36" name="Shape 536"/>
              <p:cNvSpPr/>
              <p:nvPr/>
            </p:nvSpPr>
            <p:spPr>
              <a:xfrm>
                <a:off x="3813256" y="4070923"/>
                <a:ext cx="1146753" cy="4965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>
                    <a:latin typeface="Georgia"/>
                    <a:ea typeface="Georgia"/>
                    <a:cs typeface="Georgia"/>
                    <a:sym typeface="Georgia"/>
                  </a:defRPr>
                </a:lvl1pPr>
              </a:lstStyle>
              <a:p>
                <a:r>
                  <a:t>40 mm</a:t>
                </a:r>
              </a:p>
            </p:txBody>
          </p:sp>
          <p:sp>
            <p:nvSpPr>
              <p:cNvPr id="537" name="Shape 537"/>
              <p:cNvSpPr/>
              <p:nvPr/>
            </p:nvSpPr>
            <p:spPr>
              <a:xfrm>
                <a:off x="8533521" y="4978974"/>
                <a:ext cx="1" cy="43129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38" name="Shape 538"/>
              <p:cNvSpPr/>
              <p:nvPr/>
            </p:nvSpPr>
            <p:spPr>
              <a:xfrm>
                <a:off x="7951712" y="6238001"/>
                <a:ext cx="1154160" cy="325215"/>
              </a:xfrm>
              <a:prstGeom prst="rect">
                <a:avLst/>
              </a:prstGeom>
              <a:solidFill>
                <a:srgbClr val="F2EFE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4648" tIns="44648" rIns="44648" bIns="44648" numCol="1" anchor="ctr">
                <a:spAutoFit/>
              </a:bodyPr>
              <a:lstStyle>
                <a:lvl1pPr>
                  <a:lnSpc>
                    <a:spcPct val="50000"/>
                  </a:lnSpc>
                  <a:defRPr>
                    <a:latin typeface="Georgia"/>
                    <a:ea typeface="Georgia"/>
                    <a:cs typeface="Georgia"/>
                    <a:sym typeface="Georgia"/>
                  </a:defRPr>
                </a:lvl1pPr>
              </a:lstStyle>
              <a:p>
                <a:r>
                  <a:t>26 mm</a:t>
                </a:r>
              </a:p>
            </p:txBody>
          </p:sp>
          <p:sp>
            <p:nvSpPr>
              <p:cNvPr id="539" name="Shape 539"/>
              <p:cNvSpPr/>
              <p:nvPr/>
            </p:nvSpPr>
            <p:spPr>
              <a:xfrm flipV="1">
                <a:off x="8533521" y="5816919"/>
                <a:ext cx="1" cy="43129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0" name="Shape 540"/>
              <p:cNvSpPr/>
              <p:nvPr/>
            </p:nvSpPr>
            <p:spPr>
              <a:xfrm>
                <a:off x="3266209" y="1398586"/>
                <a:ext cx="2217106" cy="9645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>
                <a:lvl1pPr>
                  <a:defRPr sz="2800">
                    <a:solidFill>
                      <a:srgbClr val="A5956B"/>
                    </a:solidFill>
                    <a:latin typeface="Georgia"/>
                    <a:ea typeface="Georgia"/>
                    <a:cs typeface="Georgia"/>
                    <a:sym typeface="Georgia"/>
                  </a:defRPr>
                </a:lvl1pPr>
              </a:lstStyle>
              <a:p>
                <a:r>
                  <a:rPr sz="1969"/>
                  <a:t>no cavity structure</a:t>
                </a:r>
              </a:p>
            </p:txBody>
          </p:sp>
          <p:sp>
            <p:nvSpPr>
              <p:cNvPr id="541" name="Shape 541"/>
              <p:cNvSpPr/>
              <p:nvPr/>
            </p:nvSpPr>
            <p:spPr>
              <a:xfrm flipV="1">
                <a:off x="1065464" y="4866668"/>
                <a:ext cx="497951" cy="270177"/>
              </a:xfrm>
              <a:prstGeom prst="line">
                <a:avLst/>
              </a:prstGeom>
              <a:noFill/>
              <a:ln w="25400" cap="flat">
                <a:solidFill>
                  <a:srgbClr val="007D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2" name="Shape 542"/>
              <p:cNvSpPr/>
              <p:nvPr/>
            </p:nvSpPr>
            <p:spPr>
              <a:xfrm flipH="1" flipV="1">
                <a:off x="7161464" y="4866668"/>
                <a:ext cx="497950" cy="270177"/>
              </a:xfrm>
              <a:prstGeom prst="line">
                <a:avLst/>
              </a:prstGeom>
              <a:noFill/>
              <a:ln w="25400" cap="flat">
                <a:solidFill>
                  <a:srgbClr val="007D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3" name="Shape 543"/>
              <p:cNvSpPr/>
              <p:nvPr/>
            </p:nvSpPr>
            <p:spPr>
              <a:xfrm>
                <a:off x="4392688" y="5683568"/>
                <a:ext cx="1090628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4" name="Shape 544"/>
              <p:cNvSpPr/>
              <p:nvPr/>
            </p:nvSpPr>
            <p:spPr>
              <a:xfrm>
                <a:off x="3860139" y="5896820"/>
                <a:ext cx="1899096" cy="4965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pPr>
                  <a:defRPr>
                    <a:latin typeface="Georgia"/>
                    <a:ea typeface="Georgia"/>
                    <a:cs typeface="Georgia"/>
                    <a:sym typeface="Georgia"/>
                  </a:defRPr>
                </a:pPr>
                <a:r>
                  <a:t>L</a:t>
                </a:r>
                <a:r>
                  <a:rPr sz="2320" baseline="-5999"/>
                  <a:t>in</a:t>
                </a:r>
                <a:r>
                  <a:t>* = 2.2 m</a:t>
                </a:r>
              </a:p>
            </p:txBody>
          </p:sp>
          <p:sp>
            <p:nvSpPr>
              <p:cNvPr id="545" name="Shape 545"/>
              <p:cNvSpPr/>
              <p:nvPr/>
            </p:nvSpPr>
            <p:spPr>
              <a:xfrm>
                <a:off x="7175036" y="154987"/>
                <a:ext cx="1242512" cy="2588635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46" name="Shape 546"/>
              <p:cNvSpPr/>
              <p:nvPr/>
            </p:nvSpPr>
            <p:spPr>
              <a:xfrm>
                <a:off x="5837320" y="661754"/>
                <a:ext cx="788401" cy="2552170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47" name="Shape 547"/>
              <p:cNvSpPr/>
              <p:nvPr/>
            </p:nvSpPr>
            <p:spPr>
              <a:xfrm>
                <a:off x="4346846" y="570932"/>
                <a:ext cx="4430748" cy="2867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" y="18314"/>
                    </a:moveTo>
                    <a:lnTo>
                      <a:pt x="0" y="20814"/>
                    </a:lnTo>
                    <a:lnTo>
                      <a:pt x="2324" y="21600"/>
                    </a:lnTo>
                    <a:lnTo>
                      <a:pt x="21600" y="5339"/>
                    </a:lnTo>
                    <a:lnTo>
                      <a:pt x="21557" y="0"/>
                    </a:lnTo>
                    <a:lnTo>
                      <a:pt x="3120" y="15924"/>
                    </a:lnTo>
                    <a:cubicBezTo>
                      <a:pt x="2854" y="16276"/>
                      <a:pt x="2594" y="16639"/>
                      <a:pt x="2341" y="17014"/>
                    </a:cubicBezTo>
                    <a:cubicBezTo>
                      <a:pt x="2073" y="17412"/>
                      <a:pt x="1813" y="17822"/>
                      <a:pt x="1562" y="18245"/>
                    </a:cubicBezTo>
                    <a:lnTo>
                      <a:pt x="207" y="1831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8" name="Shape 548"/>
              <p:cNvSpPr/>
              <p:nvPr/>
            </p:nvSpPr>
            <p:spPr>
              <a:xfrm>
                <a:off x="4377641" y="3001217"/>
                <a:ext cx="256213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49" name="Shape 549"/>
              <p:cNvSpPr/>
              <p:nvPr/>
            </p:nvSpPr>
            <p:spPr>
              <a:xfrm flipV="1">
                <a:off x="4957388" y="698273"/>
                <a:ext cx="3590037" cy="198180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0" name="Shape 550"/>
              <p:cNvSpPr/>
              <p:nvPr/>
            </p:nvSpPr>
            <p:spPr>
              <a:xfrm flipV="1">
                <a:off x="4894824" y="1425230"/>
                <a:ext cx="3664364" cy="196834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1" name="Shape 551"/>
              <p:cNvSpPr/>
              <p:nvPr/>
            </p:nvSpPr>
            <p:spPr>
              <a:xfrm flipV="1">
                <a:off x="4608226" y="2678398"/>
                <a:ext cx="348937" cy="32282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2" name="Shape 552"/>
              <p:cNvSpPr/>
              <p:nvPr/>
            </p:nvSpPr>
            <p:spPr>
              <a:xfrm>
                <a:off x="8101640" y="1835035"/>
                <a:ext cx="1172399" cy="325215"/>
              </a:xfrm>
              <a:prstGeom prst="rect">
                <a:avLst/>
              </a:prstGeom>
              <a:solidFill>
                <a:srgbClr val="F2EFE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4648" tIns="44648" rIns="44648" bIns="44648" numCol="1" anchor="ctr">
                <a:spAutoFit/>
              </a:bodyPr>
              <a:lstStyle>
                <a:lvl1pPr>
                  <a:lnSpc>
                    <a:spcPct val="50000"/>
                  </a:lnSpc>
                  <a:defRPr>
                    <a:latin typeface="Georgia"/>
                    <a:ea typeface="Georgia"/>
                    <a:cs typeface="Georgia"/>
                    <a:sym typeface="Georgia"/>
                  </a:defRPr>
                </a:lvl1pPr>
              </a:lstStyle>
              <a:p>
                <a:r>
                  <a:t>40 mm</a:t>
                </a:r>
              </a:p>
            </p:txBody>
          </p:sp>
          <p:sp>
            <p:nvSpPr>
              <p:cNvPr id="553" name="Shape 553"/>
              <p:cNvSpPr/>
              <p:nvPr/>
            </p:nvSpPr>
            <p:spPr>
              <a:xfrm flipV="1">
                <a:off x="8482721" y="1441194"/>
                <a:ext cx="1" cy="43129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4" name="Shape 554"/>
              <p:cNvSpPr/>
              <p:nvPr/>
            </p:nvSpPr>
            <p:spPr>
              <a:xfrm>
                <a:off x="8482721" y="311149"/>
                <a:ext cx="1" cy="43129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5" name="Shape 555"/>
              <p:cNvSpPr/>
              <p:nvPr/>
            </p:nvSpPr>
            <p:spPr>
              <a:xfrm>
                <a:off x="4374762" y="800859"/>
                <a:ext cx="1462558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grpSp>
            <p:nvGrpSpPr>
              <p:cNvPr id="563" name="Group 563"/>
              <p:cNvGrpSpPr/>
              <p:nvPr/>
            </p:nvGrpSpPr>
            <p:grpSpPr>
              <a:xfrm flipH="1">
                <a:off x="0" y="154987"/>
                <a:ext cx="4430747" cy="3283695"/>
                <a:chOff x="0" y="0"/>
                <a:chExt cx="4430746" cy="3283694"/>
              </a:xfrm>
            </p:grpSpPr>
            <p:sp>
              <p:nvSpPr>
                <p:cNvPr id="556" name="Shape 556"/>
                <p:cNvSpPr/>
                <p:nvPr/>
              </p:nvSpPr>
              <p:spPr>
                <a:xfrm>
                  <a:off x="2828190" y="0"/>
                  <a:ext cx="1242512" cy="2588635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57" name="Shape 557"/>
                <p:cNvSpPr/>
                <p:nvPr/>
              </p:nvSpPr>
              <p:spPr>
                <a:xfrm>
                  <a:off x="1490473" y="506767"/>
                  <a:ext cx="788401" cy="2552169"/>
                </a:xfrm>
                <a:prstGeom prst="rect">
                  <a:avLst/>
                </a:prstGeom>
                <a:solidFill>
                  <a:srgbClr val="A8A49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558" name="Shape 558"/>
                <p:cNvSpPr/>
                <p:nvPr/>
              </p:nvSpPr>
              <p:spPr>
                <a:xfrm>
                  <a:off x="0" y="415944"/>
                  <a:ext cx="4430747" cy="28677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7" y="17463"/>
                      </a:moveTo>
                      <a:lnTo>
                        <a:pt x="0" y="20814"/>
                      </a:lnTo>
                      <a:lnTo>
                        <a:pt x="2324" y="21600"/>
                      </a:lnTo>
                      <a:lnTo>
                        <a:pt x="21600" y="5339"/>
                      </a:lnTo>
                      <a:lnTo>
                        <a:pt x="21557" y="0"/>
                      </a:lnTo>
                      <a:lnTo>
                        <a:pt x="4038" y="15074"/>
                      </a:lnTo>
                      <a:lnTo>
                        <a:pt x="2295" y="17537"/>
                      </a:lnTo>
                      <a:lnTo>
                        <a:pt x="207" y="174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59" name="Shape 559"/>
                <p:cNvSpPr/>
                <p:nvPr/>
              </p:nvSpPr>
              <p:spPr>
                <a:xfrm>
                  <a:off x="30795" y="2846230"/>
                  <a:ext cx="256213" cy="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60" name="Shape 560"/>
                <p:cNvSpPr/>
                <p:nvPr/>
              </p:nvSpPr>
              <p:spPr>
                <a:xfrm flipV="1">
                  <a:off x="610542" y="543285"/>
                  <a:ext cx="3590037" cy="198180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61" name="Shape 561"/>
                <p:cNvSpPr/>
                <p:nvPr/>
              </p:nvSpPr>
              <p:spPr>
                <a:xfrm flipV="1">
                  <a:off x="547977" y="1270243"/>
                  <a:ext cx="3664365" cy="1968342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  <p:sp>
              <p:nvSpPr>
                <p:cNvPr id="562" name="Shape 562"/>
                <p:cNvSpPr/>
                <p:nvPr/>
              </p:nvSpPr>
              <p:spPr>
                <a:xfrm flipV="1">
                  <a:off x="261380" y="2523411"/>
                  <a:ext cx="348937" cy="32282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>
                      <a:solidFill>
                        <a:srgbClr val="202020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564" name="Shape 564"/>
              <p:cNvSpPr/>
              <p:nvPr/>
            </p:nvSpPr>
            <p:spPr>
              <a:xfrm>
                <a:off x="3993975" y="37478"/>
                <a:ext cx="2065524" cy="4965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pPr>
                  <a:defRPr>
                    <a:latin typeface="Georgia"/>
                    <a:ea typeface="Georgia"/>
                    <a:cs typeface="Georgia"/>
                    <a:sym typeface="Georgia"/>
                  </a:defRPr>
                </a:pPr>
                <a:r>
                  <a:t>L</a:t>
                </a:r>
                <a:r>
                  <a:rPr sz="2320" baseline="-5999"/>
                  <a:t>out</a:t>
                </a:r>
                <a:r>
                  <a:t>* = 2.9 m</a:t>
                </a:r>
              </a:p>
            </p:txBody>
          </p:sp>
          <p:sp>
            <p:nvSpPr>
              <p:cNvPr id="565" name="Shape 565"/>
              <p:cNvSpPr/>
              <p:nvPr/>
            </p:nvSpPr>
            <p:spPr>
              <a:xfrm>
                <a:off x="4392689" y="2578164"/>
                <a:ext cx="1" cy="43129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66" name="Shape 566"/>
              <p:cNvSpPr/>
              <p:nvPr/>
            </p:nvSpPr>
            <p:spPr>
              <a:xfrm flipV="1">
                <a:off x="5985573" y="2197392"/>
                <a:ext cx="497951" cy="270176"/>
              </a:xfrm>
              <a:prstGeom prst="line">
                <a:avLst/>
              </a:prstGeom>
              <a:noFill/>
              <a:ln w="25400" cap="flat">
                <a:solidFill>
                  <a:srgbClr val="007D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67" name="Shape 567"/>
              <p:cNvSpPr/>
              <p:nvPr/>
            </p:nvSpPr>
            <p:spPr>
              <a:xfrm flipH="1" flipV="1">
                <a:off x="2215373" y="2142722"/>
                <a:ext cx="497950" cy="270177"/>
              </a:xfrm>
              <a:prstGeom prst="line">
                <a:avLst/>
              </a:prstGeom>
              <a:noFill/>
              <a:ln w="25400" cap="flat">
                <a:solidFill>
                  <a:srgbClr val="007D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</p:grpSp>
        <p:sp>
          <p:nvSpPr>
            <p:cNvPr id="569" name="Shape 569"/>
            <p:cNvSpPr/>
            <p:nvPr/>
          </p:nvSpPr>
          <p:spPr>
            <a:xfrm>
              <a:off x="5787667" y="5197854"/>
              <a:ext cx="859496" cy="564394"/>
            </a:xfrm>
            <a:prstGeom prst="rect">
              <a:avLst/>
            </a:prstGeom>
            <a:solidFill>
              <a:srgbClr val="F2EFE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sz="1500">
                  <a:solidFill>
                    <a:schemeClr val="accent5">
                      <a:satOff val="8112"/>
                      <a:lumOff val="-14630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055"/>
                <a:t>98.2 T/m</a:t>
              </a:r>
            </a:p>
            <a:p>
              <a:pPr>
                <a:defRPr sz="1500">
                  <a:solidFill>
                    <a:schemeClr val="accent5">
                      <a:satOff val="8112"/>
                      <a:lumOff val="-14630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055"/>
                <a:t>3.2 m</a:t>
              </a:r>
            </a:p>
          </p:txBody>
        </p:sp>
        <p:sp>
          <p:nvSpPr>
            <p:cNvPr id="570" name="Shape 570"/>
            <p:cNvSpPr/>
            <p:nvPr/>
          </p:nvSpPr>
          <p:spPr>
            <a:xfrm>
              <a:off x="5950608" y="762886"/>
              <a:ext cx="966647" cy="564394"/>
            </a:xfrm>
            <a:prstGeom prst="rect">
              <a:avLst/>
            </a:prstGeom>
            <a:solidFill>
              <a:srgbClr val="F2EFE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numCol="1" anchor="ctr">
              <a:spAutoFit/>
            </a:bodyPr>
            <a:lstStyle/>
            <a:p>
              <a:pPr>
                <a:defRPr sz="1500">
                  <a:solidFill>
                    <a:schemeClr val="accent5">
                      <a:satOff val="8112"/>
                      <a:lumOff val="-14630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055"/>
                <a:t>177.2 T/m</a:t>
              </a:r>
            </a:p>
            <a:p>
              <a:pPr>
                <a:defRPr sz="1500">
                  <a:solidFill>
                    <a:schemeClr val="accent5">
                      <a:satOff val="8112"/>
                      <a:lumOff val="-14630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055"/>
                <a:t>1.6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0343226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Beamstrahlung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B5432-9961-454A-9F1A-04605336336B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181784"/>
              </p:ext>
            </p:extLst>
          </p:nvPr>
        </p:nvGraphicFramePr>
        <p:xfrm>
          <a:off x="904858" y="2085465"/>
          <a:ext cx="3201988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3" imgW="1511280" imgH="469800" progId="Equation.3">
                  <p:embed/>
                </p:oleObj>
              </mc:Choice>
              <mc:Fallback>
                <p:oleObj name="Equation" r:id="rId3" imgW="15112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4858" y="2085465"/>
                        <a:ext cx="3201988" cy="99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350846"/>
              </p:ext>
            </p:extLst>
          </p:nvPr>
        </p:nvGraphicFramePr>
        <p:xfrm>
          <a:off x="4534583" y="2110829"/>
          <a:ext cx="149701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5" imgW="761760" imgH="431640" progId="Equation.3">
                  <p:embed/>
                </p:oleObj>
              </mc:Choice>
              <mc:Fallback>
                <p:oleObj name="Equation" r:id="rId5" imgW="761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4583" y="2110829"/>
                        <a:ext cx="1497012" cy="8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3094" y="902001"/>
            <a:ext cx="7949835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Hard photon emission at the IPs, ‘</a:t>
            </a:r>
            <a:r>
              <a:rPr lang="en-US" i="1" kern="0" dirty="0" err="1" smtClean="0">
                <a:solidFill>
                  <a:srgbClr val="D60093"/>
                </a:solidFill>
                <a:latin typeface="+mn-lt"/>
              </a:rPr>
              <a:t>Beamstrahlung</a:t>
            </a:r>
            <a:r>
              <a:rPr lang="en-US" kern="0" dirty="0" smtClean="0">
                <a:latin typeface="+mn-lt"/>
              </a:rPr>
              <a:t>’, can become a lifetime / performance limit for large bunch populations (</a:t>
            </a:r>
            <a:r>
              <a:rPr lang="en-US" i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kern="0" dirty="0" smtClean="0">
                <a:latin typeface="+mn-lt"/>
              </a:rPr>
              <a:t>), small hor. </a:t>
            </a:r>
            <a:r>
              <a:rPr lang="en-US" kern="0" dirty="0">
                <a:latin typeface="+mn-lt"/>
              </a:rPr>
              <a:t>b</a:t>
            </a:r>
            <a:r>
              <a:rPr lang="en-US" kern="0" dirty="0" smtClean="0">
                <a:latin typeface="+mn-lt"/>
              </a:rPr>
              <a:t>eam size (</a:t>
            </a:r>
            <a:r>
              <a:rPr lang="en-US" i="1" kern="0" dirty="0" err="1" smtClean="0">
                <a:latin typeface="Symbol" panose="05050102010706020507" pitchFamily="18" charset="2"/>
              </a:rPr>
              <a:t>s</a:t>
            </a:r>
            <a:r>
              <a:rPr lang="en-US" i="1" kern="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kern="0" dirty="0" smtClean="0">
                <a:latin typeface="+mn-lt"/>
              </a:rPr>
              <a:t>) and short bunches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i="1" kern="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US" i="1" kern="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) </a:t>
            </a:r>
            <a:r>
              <a:rPr lang="en-US" kern="0" dirty="0" smtClean="0">
                <a:latin typeface="+mn-lt"/>
              </a:rPr>
              <a:t>. </a:t>
            </a:r>
            <a:endParaRPr lang="en-GB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2274" y="3031409"/>
            <a:ext cx="2265895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i="1" kern="0" dirty="0">
                <a:latin typeface="Symbol" panose="05050102010706020507" pitchFamily="18" charset="2"/>
              </a:rPr>
              <a:t>r</a:t>
            </a:r>
            <a:r>
              <a:rPr lang="en-US" sz="1400" i="1" kern="0" dirty="0" smtClean="0">
                <a:latin typeface="+mn-lt"/>
              </a:rPr>
              <a:t> : mean bending radius at the IP (in the field of the opposing bunch)</a:t>
            </a:r>
            <a:endParaRPr lang="en-GB" sz="1400" i="1" kern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095" y="4336977"/>
            <a:ext cx="8155074" cy="140961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To ensure an acceptable lifetime, </a:t>
            </a:r>
            <a:r>
              <a:rPr lang="en-US" kern="0" dirty="0" err="1" smtClean="0">
                <a:latin typeface="Symbol" panose="05050102010706020507" pitchFamily="18" charset="2"/>
              </a:rPr>
              <a:t>r</a:t>
            </a:r>
            <a:r>
              <a:rPr lang="en-US" kern="0" dirty="0" err="1" smtClean="0">
                <a:latin typeface="+mn-lt"/>
                <a:sym typeface="Symbol"/>
              </a:rPr>
              <a:t></a:t>
            </a:r>
            <a:r>
              <a:rPr lang="en-US" kern="0" dirty="0" err="1" smtClean="0">
                <a:latin typeface="Symbol" panose="05050102010706020507" pitchFamily="18" charset="2"/>
              </a:rPr>
              <a:t>h</a:t>
            </a:r>
            <a:r>
              <a:rPr lang="en-US" kern="0" dirty="0" smtClean="0">
                <a:latin typeface="+mn-lt"/>
              </a:rPr>
              <a:t> must be sufficiently large.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Flat beams (large </a:t>
            </a:r>
            <a:r>
              <a:rPr lang="en-US" sz="1600" i="1" kern="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s</a:t>
            </a:r>
            <a:r>
              <a:rPr lang="en-US" sz="1600" i="1" kern="0" baseline="-25000" dirty="0" err="1" smtClean="0">
                <a:solidFill>
                  <a:srgbClr val="0000FF"/>
                </a:solidFill>
                <a:latin typeface="+mn-lt"/>
              </a:rPr>
              <a:t>x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) !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Bunch length 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600" i="1" kern="0" dirty="0" err="1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beamstrahlung</a:t>
            </a:r>
            <a:r>
              <a:rPr lang="en-US" sz="1600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may significantly lengthen the bunches  BI !</a:t>
            </a:r>
            <a:endParaRPr lang="en-US" sz="1600" i="1" kern="0" dirty="0" smtClean="0">
              <a:solidFill>
                <a:srgbClr val="0000FF"/>
              </a:solidFill>
              <a:latin typeface="+mn-lt"/>
            </a:endParaRP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Parameter optimization.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73299" y="3390595"/>
            <a:ext cx="3182751" cy="36933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h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 : ring energy acceptance</a:t>
            </a:r>
            <a:endParaRPr lang="en-GB" kern="0" dirty="0" smtClean="0">
              <a:solidFill>
                <a:srgbClr val="0000FF"/>
              </a:solidFill>
              <a:latin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492250" y="1753805"/>
            <a:ext cx="2189085" cy="1367955"/>
            <a:chOff x="6569060" y="1726006"/>
            <a:chExt cx="2189085" cy="1367955"/>
          </a:xfrm>
        </p:grpSpPr>
        <p:grpSp>
          <p:nvGrpSpPr>
            <p:cNvPr id="13" name="Group 12"/>
            <p:cNvGrpSpPr/>
            <p:nvPr/>
          </p:nvGrpSpPr>
          <p:grpSpPr>
            <a:xfrm>
              <a:off x="6782712" y="1726006"/>
              <a:ext cx="1975433" cy="1110810"/>
              <a:chOff x="6751434" y="1726006"/>
              <a:chExt cx="1975433" cy="1110810"/>
            </a:xfrm>
          </p:grpSpPr>
          <p:sp>
            <p:nvSpPr>
              <p:cNvPr id="15" name="Oval 14"/>
              <p:cNvSpPr/>
              <p:nvPr/>
            </p:nvSpPr>
            <p:spPr bwMode="auto">
              <a:xfrm>
                <a:off x="7375565" y="2103367"/>
                <a:ext cx="691290" cy="3333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pic>
            <p:nvPicPr>
              <p:cNvPr id="16" name="Picture 1002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902919">
                <a:off x="7781300" y="1959728"/>
                <a:ext cx="634557" cy="2466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6751434" y="2179561"/>
                <a:ext cx="624131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8098578" y="2360312"/>
                <a:ext cx="544351" cy="338993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9" name="TextBox 18"/>
              <p:cNvSpPr txBox="1"/>
              <p:nvPr/>
            </p:nvSpPr>
            <p:spPr>
              <a:xfrm>
                <a:off x="8436403" y="1726006"/>
                <a:ext cx="29046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2000" kern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g</a:t>
                </a:r>
                <a:endParaRPr lang="en-GB" sz="2000" kern="0" dirty="0" smtClean="0">
                  <a:solidFill>
                    <a:srgbClr val="0000FF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899832" y="1812444"/>
                <a:ext cx="32733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2000" kern="0" dirty="0" smtClean="0">
                    <a:latin typeface="+mn-lt"/>
                  </a:rPr>
                  <a:t>e</a:t>
                </a:r>
                <a:endParaRPr lang="en-GB" sz="2000" kern="0" dirty="0" smtClean="0">
                  <a:latin typeface="+mn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207086" y="2436706"/>
                <a:ext cx="327334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2000" kern="0" dirty="0" smtClean="0">
                    <a:latin typeface="+mn-lt"/>
                  </a:rPr>
                  <a:t>e</a:t>
                </a:r>
                <a:endParaRPr lang="en-GB" sz="2000" kern="0" dirty="0" smtClean="0">
                  <a:latin typeface="+mn-lt"/>
                </a:endParaRPr>
              </a:p>
            </p:txBody>
          </p:sp>
          <p:sp>
            <p:nvSpPr>
              <p:cNvPr id="22" name="Right Arrow 21"/>
              <p:cNvSpPr/>
              <p:nvPr/>
            </p:nvSpPr>
            <p:spPr bwMode="auto">
              <a:xfrm rot="10800000">
                <a:off x="6881521" y="2238445"/>
                <a:ext cx="494044" cy="8486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14" name="Arc 13"/>
            <p:cNvSpPr/>
            <p:nvPr/>
          </p:nvSpPr>
          <p:spPr bwMode="auto">
            <a:xfrm>
              <a:off x="6569060" y="2179561"/>
              <a:ext cx="1720905" cy="914400"/>
            </a:xfrm>
            <a:prstGeom prst="arc">
              <a:avLst>
                <a:gd name="adj1" fmla="val 16200000"/>
                <a:gd name="adj2" fmla="val 20272309"/>
              </a:avLst>
            </a:prstGeom>
            <a:noFill/>
            <a:ln w="2857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39475" y="3927728"/>
            <a:ext cx="27267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dirty="0">
                <a:latin typeface="+mj-lt"/>
              </a:rPr>
              <a:t>L</a:t>
            </a:r>
            <a:r>
              <a:rPr lang="en-GB" sz="1400" i="1" dirty="0" smtClean="0">
                <a:latin typeface="+mj-lt"/>
              </a:rPr>
              <a:t>ifetime expression by V. </a:t>
            </a:r>
            <a:r>
              <a:rPr lang="en-GB" sz="1400" i="1" dirty="0" err="1" smtClean="0">
                <a:latin typeface="+mj-lt"/>
              </a:rPr>
              <a:t>Telnov</a:t>
            </a:r>
            <a:endParaRPr lang="en-GB" sz="1400" i="1" kern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051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B5432-9961-454A-9F1A-04605336336B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740" y="2046420"/>
            <a:ext cx="6729604" cy="3739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095" y="1023150"/>
            <a:ext cx="833569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latest official parameters – accurate enough for you !</a:t>
            </a:r>
          </a:p>
        </p:txBody>
      </p:sp>
    </p:spTree>
    <p:extLst>
      <p:ext uri="{BB962C8B-B14F-4D97-AF65-F5344CB8AC3E}">
        <p14:creationId xmlns:p14="http://schemas.microsoft.com/office/powerpoint/2010/main" val="268691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Parameter table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B5432-9961-454A-9F1A-04605336336B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311972"/>
              </p:ext>
            </p:extLst>
          </p:nvPr>
        </p:nvGraphicFramePr>
        <p:xfrm>
          <a:off x="3842305" y="392851"/>
          <a:ext cx="5167668" cy="6328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4963"/>
                <a:gridCol w="611114"/>
                <a:gridCol w="611114"/>
                <a:gridCol w="611114"/>
                <a:gridCol w="552683"/>
                <a:gridCol w="656680"/>
              </a:tblGrid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W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H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tt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Circumference [km]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Bending radius [km]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 energy [GeV]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 current [mA]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Bunches / beam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30180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91500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5260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780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81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spacing [ns]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7.5</a:t>
                      </a:r>
                      <a:endParaRPr lang="en-GB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population [10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11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96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emittance e [nm]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emittance e [pm]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Momentum comp. [10</a:t>
                      </a:r>
                      <a:r>
                        <a:rPr lang="en-US" sz="900" baseline="30000">
                          <a:solidFill>
                            <a:srgbClr val="0000FF"/>
                          </a:solidFill>
                          <a:effectLst/>
                        </a:rPr>
                        <a:t>-5</a:t>
                      </a: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Betatron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function at IP 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b* [m]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b*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96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beam size at IP s* [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beam size at IP s* [nm]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Crossing angle at IP [</a:t>
                      </a: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mrad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spread [%]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radiation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 (including BS)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length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radiation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loss / turn [GeV]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7.55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SR power / beam [MW]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 RF voltage [GV]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RF frequency [MHz]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Longitudinal damping time [turns]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1320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acceptance RF [%]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tune Q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s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Polarization time </a:t>
                      </a: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t</a:t>
                      </a:r>
                      <a:r>
                        <a:rPr lang="en-US" sz="900" baseline="-25000" dirty="0" err="1">
                          <a:solidFill>
                            <a:srgbClr val="0000FF"/>
                          </a:solidFill>
                          <a:effectLst/>
                        </a:rPr>
                        <a:t>p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[min]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11200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Interaction region length L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i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1.74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Hourglass factor H (L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i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)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Luminosity/IP for 2IPs [10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34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cm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-2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-1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Beam-beam parameter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Luminosity lifetime [min]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57</a:t>
                      </a:r>
                      <a:endParaRPr lang="en-GB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35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Instrumentation - introduction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322FB5-4CFB-4325-8403-5526D0B2126A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285" y="1124700"/>
            <a:ext cx="8372290" cy="422679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current FCC-</a:t>
            </a:r>
            <a:r>
              <a:rPr lang="en-GB" kern="0" dirty="0" err="1" smtClean="0">
                <a:latin typeface="+mn-lt"/>
              </a:rPr>
              <a:t>ee</a:t>
            </a:r>
            <a:r>
              <a:rPr lang="en-GB" kern="0" dirty="0" smtClean="0">
                <a:latin typeface="+mn-lt"/>
              </a:rPr>
              <a:t> design has ‘few’ isolated bunches at high energy and huge currents and closely packed bunches (~ ns spacing) at the Z.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Similar to the case of RF, this may be far from ideal for beam instrumentation due to the </a:t>
            </a:r>
            <a:r>
              <a:rPr lang="en-GB" u="sng" kern="0" dirty="0" smtClean="0">
                <a:latin typeface="+mn-lt"/>
              </a:rPr>
              <a:t>two very different regimes</a:t>
            </a:r>
            <a:r>
              <a:rPr lang="en-GB" kern="0" dirty="0" smtClean="0">
                <a:latin typeface="+mn-lt"/>
              </a:rPr>
              <a:t>. 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b="1" kern="0" dirty="0" smtClean="0">
                <a:latin typeface="+mn-lt"/>
              </a:rPr>
              <a:t>Bunch-bunch and turn-by-turn capabilities of the </a:t>
            </a:r>
            <a:r>
              <a:rPr lang="en-GB" b="1" kern="0" dirty="0" smtClean="0">
                <a:latin typeface="+mn-lt"/>
              </a:rPr>
              <a:t>instruments</a:t>
            </a:r>
            <a:r>
              <a:rPr lang="en-GB" kern="0" dirty="0" smtClean="0"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will be an essential feature of some instruments.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Machine protection aspects have not been studied in </a:t>
            </a:r>
            <a:r>
              <a:rPr lang="en-GB" kern="0" dirty="0" smtClean="0">
                <a:latin typeface="+mn-lt"/>
              </a:rPr>
              <a:t>detail. </a:t>
            </a:r>
            <a:r>
              <a:rPr lang="en-GB" kern="0" dirty="0" smtClean="0">
                <a:latin typeface="+mn-lt"/>
              </a:rPr>
              <a:t>They are added with tentative requirements. To be followed up.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i="1" kern="0" dirty="0" smtClean="0">
                <a:latin typeface="+mn-lt"/>
              </a:rPr>
              <a:t>While some of the numbers in the following tables can be estimated, some are our personal guesses. Other numbers require more work or a more advanced design to be specified more accurately (for example machine protection aspects).</a:t>
            </a:r>
          </a:p>
        </p:txBody>
      </p:sp>
    </p:spTree>
    <p:extLst>
      <p:ext uri="{BB962C8B-B14F-4D97-AF65-F5344CB8AC3E}">
        <p14:creationId xmlns:p14="http://schemas.microsoft.com/office/powerpoint/2010/main" val="21083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080DE3-F169-4F47-B45A-D07901C7AF4F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14179" y="3696656"/>
            <a:ext cx="182614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LHC button BPMs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835" y="904382"/>
            <a:ext cx="8180265" cy="273510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Beam position monitors are among the most important instruments.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They are used to measure: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9900"/>
              </a:buClr>
              <a:buSzPct val="80000"/>
              <a:buFont typeface="Wingdings" panose="05000000000000000000" pitchFamily="2" charset="2"/>
              <a:buChar char="ü"/>
            </a:pPr>
            <a:r>
              <a:rPr lang="en-GB" i="1" kern="0" dirty="0" smtClean="0">
                <a:solidFill>
                  <a:srgbClr val="009900"/>
                </a:solidFill>
                <a:latin typeface="+mn-lt"/>
              </a:rPr>
              <a:t>Injection trajectories, closed orbits, dispersion, coupling, optics (via phase advance), resonance driving terms </a:t>
            </a:r>
            <a:r>
              <a:rPr lang="en-GB" i="1" kern="0" dirty="0" err="1" smtClean="0">
                <a:solidFill>
                  <a:srgbClr val="009900"/>
                </a:solidFill>
                <a:latin typeface="+mn-lt"/>
              </a:rPr>
              <a:t>etc</a:t>
            </a:r>
            <a:endParaRPr lang="en-GB" i="1" kern="0" dirty="0" smtClean="0">
              <a:solidFill>
                <a:srgbClr val="009900"/>
              </a:solidFill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From the LHC (</a:t>
            </a:r>
            <a:r>
              <a:rPr lang="en-GB" kern="0" dirty="0" smtClean="0">
                <a:solidFill>
                  <a:srgbClr val="009900"/>
                </a:solidFill>
                <a:latin typeface="+mn-lt"/>
              </a:rPr>
              <a:t>++</a:t>
            </a:r>
            <a:r>
              <a:rPr lang="en-GB" kern="0" dirty="0" smtClean="0">
                <a:latin typeface="+mn-lt"/>
              </a:rPr>
              <a:t>) and LEP (</a:t>
            </a:r>
            <a:r>
              <a:rPr lang="en-GB" kern="0" dirty="0" smtClean="0">
                <a:solidFill>
                  <a:srgbClr val="FF0000"/>
                </a:solidFill>
                <a:latin typeface="+mn-lt"/>
              </a:rPr>
              <a:t>--</a:t>
            </a:r>
            <a:r>
              <a:rPr lang="en-GB" kern="0" dirty="0" smtClean="0">
                <a:latin typeface="+mn-lt"/>
              </a:rPr>
              <a:t>) experience I recommend to install dual plane (H+V) BPMs at every quadrupole, in particular with 90 degree lattices</a:t>
            </a:r>
            <a:r>
              <a:rPr lang="en-GB" kern="0" dirty="0" smtClean="0">
                <a:latin typeface="+mn-lt"/>
              </a:rPr>
              <a:t>. Since the electrodes will probably be out-of-plane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2 planes ~ for free.</a:t>
            </a: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We will need </a:t>
            </a:r>
            <a:r>
              <a:rPr lang="en-GB" kern="0" dirty="0" smtClean="0">
                <a:latin typeface="+mn-lt"/>
              </a:rPr>
              <a:t>~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4000</a:t>
            </a:r>
            <a:r>
              <a:rPr lang="en-GB" kern="0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BPMs.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0835" y="3743772"/>
            <a:ext cx="4604050" cy="26920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majority of the BPMs will be installed in the arcs, where the </a:t>
            </a:r>
            <a:r>
              <a:rPr lang="en-GB" kern="0" dirty="0" smtClean="0">
                <a:latin typeface="+mn-lt"/>
              </a:rPr>
              <a:t>full aperture </a:t>
            </a:r>
            <a:r>
              <a:rPr lang="en-GB" kern="0" dirty="0" smtClean="0">
                <a:latin typeface="+mn-lt"/>
              </a:rPr>
              <a:t>will be around 70 mm. Special designs will be required in some IRs, most likely with smaller aperture.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To achieve the desired vertical emittances </a:t>
            </a:r>
            <a:r>
              <a:rPr lang="en-GB" kern="0" dirty="0" smtClean="0">
                <a:solidFill>
                  <a:srgbClr val="FF0000"/>
                </a:solidFill>
                <a:latin typeface="+mn-lt"/>
              </a:rPr>
              <a:t>the machine must be aligned to &lt; 50 </a:t>
            </a:r>
            <a:r>
              <a:rPr lang="en-GB" kern="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kern="0" dirty="0" smtClean="0">
                <a:solidFill>
                  <a:srgbClr val="FF0000"/>
                </a:solidFill>
                <a:latin typeface="+mn-lt"/>
              </a:rPr>
              <a:t>m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stringent limits on BPM alignment &amp; accuracy.</a:t>
            </a:r>
            <a:endParaRPr lang="en-GB" kern="0" dirty="0" smtClean="0"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066" y="3735274"/>
            <a:ext cx="3554034" cy="26655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41254" y="3377999"/>
            <a:ext cx="182614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LHC button BPMs</a:t>
            </a:r>
          </a:p>
        </p:txBody>
      </p:sp>
    </p:spTree>
    <p:extLst>
      <p:ext uri="{BB962C8B-B14F-4D97-AF65-F5344CB8AC3E}">
        <p14:creationId xmlns:p14="http://schemas.microsoft.com/office/powerpoint/2010/main" val="2010669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9F7F99-D434-49BB-8614-5F21F6695508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4690" y="971080"/>
            <a:ext cx="7906880" cy="41590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Functionality: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BPMs must be able to measure the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closed orbit </a:t>
            </a:r>
            <a:r>
              <a:rPr lang="en-GB" kern="0" dirty="0" smtClean="0">
                <a:latin typeface="+mn-lt"/>
              </a:rPr>
              <a:t>(i.e. average over N turns, typically a 50 Hz) and provide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turn-by-turn data </a:t>
            </a:r>
            <a:r>
              <a:rPr lang="en-GB" kern="0" dirty="0" smtClean="0">
                <a:latin typeface="+mn-lt"/>
              </a:rPr>
              <a:t>for injection oscillations, optics measurements…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The closed orbit data should be integrated into a real-time orbit and radial position feedback.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BPMs should also foresee a </a:t>
            </a:r>
            <a:r>
              <a:rPr lang="en-GB" b="1" kern="0" dirty="0" smtClean="0">
                <a:solidFill>
                  <a:srgbClr val="FF0000"/>
                </a:solidFill>
                <a:latin typeface="+mn-lt"/>
              </a:rPr>
              <a:t>machine protection functionality</a:t>
            </a:r>
            <a:r>
              <a:rPr lang="en-GB" kern="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in the form or a beam abort signal in case the orbit / trajectory excursions exceed a pre-set threshold.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u="sng" kern="0" dirty="0" smtClean="0">
                <a:latin typeface="+mn-lt"/>
              </a:rPr>
              <a:t>A few special BPMs</a:t>
            </a:r>
            <a:r>
              <a:rPr lang="en-GB" kern="0" dirty="0" smtClean="0">
                <a:latin typeface="+mn-lt"/>
              </a:rPr>
              <a:t> should provide high resolution (</a:t>
            </a:r>
            <a:r>
              <a:rPr lang="en-GB" kern="0" dirty="0" smtClean="0">
                <a:latin typeface="Symbol" panose="05050102010706020507" pitchFamily="18" charset="2"/>
              </a:rPr>
              <a:t>m</a:t>
            </a:r>
            <a:r>
              <a:rPr lang="en-GB" kern="0" dirty="0" smtClean="0">
                <a:latin typeface="+mn-lt"/>
              </a:rPr>
              <a:t>m)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bunch-by-bunch</a:t>
            </a:r>
            <a:r>
              <a:rPr lang="en-GB" kern="0" dirty="0" smtClean="0">
                <a:latin typeface="+mn-lt"/>
              </a:rPr>
              <a:t> and </a:t>
            </a:r>
            <a:r>
              <a:rPr lang="en-GB" b="1" kern="0" dirty="0" smtClean="0">
                <a:solidFill>
                  <a:srgbClr val="D60093"/>
                </a:solidFill>
                <a:latin typeface="+mn-lt"/>
              </a:rPr>
              <a:t>turn-by-turn data </a:t>
            </a:r>
            <a:r>
              <a:rPr lang="en-GB" kern="0" dirty="0" smtClean="0">
                <a:latin typeface="+mn-lt"/>
              </a:rPr>
              <a:t>for special purposes (instability observations </a:t>
            </a:r>
            <a:r>
              <a:rPr lang="en-GB" kern="0" dirty="0" err="1" smtClean="0">
                <a:latin typeface="+mn-lt"/>
              </a:rPr>
              <a:t>etc</a:t>
            </a:r>
            <a:r>
              <a:rPr lang="en-GB" kern="0" dirty="0" smtClean="0">
                <a:latin typeface="+mn-lt"/>
              </a:rPr>
              <a:t>) – similar to the ADT for LHC.</a:t>
            </a: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0125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74D8B2-AF09-4A26-9921-2E13C71DF8C5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98795" y="924675"/>
            <a:ext cx="845819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Performance:</a:t>
            </a:r>
            <a:r>
              <a:rPr lang="en-GB" kern="0" dirty="0" smtClean="0">
                <a:latin typeface="+mn-lt"/>
              </a:rPr>
              <a:t> </a:t>
            </a:r>
            <a:r>
              <a:rPr lang="en-GB" sz="1600" kern="0" dirty="0" smtClean="0">
                <a:latin typeface="+mn-lt"/>
              </a:rPr>
              <a:t>for lattice BPMs – specs for the low beta section BPMs could be harsher !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544318"/>
              </p:ext>
            </p:extLst>
          </p:nvPr>
        </p:nvGraphicFramePr>
        <p:xfrm>
          <a:off x="654690" y="1585560"/>
          <a:ext cx="8146410" cy="4109022"/>
        </p:xfrm>
        <a:graphic>
          <a:graphicData uri="http://schemas.openxmlformats.org/drawingml/2006/table">
            <a:tbl>
              <a:tblPr/>
              <a:tblGrid>
                <a:gridCol w="2182810"/>
                <a:gridCol w="823701"/>
                <a:gridCol w="1089335"/>
                <a:gridCol w="4050564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Alignment </a:t>
                      </a:r>
                      <a:r>
                        <a:rPr lang="en-GB" sz="1100" dirty="0" err="1" smtClean="0">
                          <a:effectLst/>
                        </a:rPr>
                        <a:t>wrt</a:t>
                      </a:r>
                      <a:r>
                        <a:rPr lang="en-GB" sz="1100" dirty="0" smtClean="0">
                          <a:effectLst/>
                        </a:rPr>
                        <a:t> quadrupole (and electronic offsets)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1100" dirty="0" smtClean="0">
                          <a:effectLst/>
                        </a:rPr>
                        <a:t> 40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dirty="0" smtClean="0">
                          <a:effectLst/>
                        </a:rPr>
                        <a:t>Combined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quad+BPM</a:t>
                      </a:r>
                      <a:r>
                        <a:rPr lang="en-GB" sz="1100" baseline="0" dirty="0" smtClean="0">
                          <a:effectLst/>
                        </a:rPr>
                        <a:t> alignment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Short term </a:t>
                      </a:r>
                      <a:r>
                        <a:rPr lang="en-GB" sz="1100" dirty="0" smtClean="0">
                          <a:effectLst/>
                        </a:rPr>
                        <a:t>closed orbit resolution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0.1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~minutes, vertical </a:t>
                      </a:r>
                      <a:r>
                        <a:rPr lang="en-GB" sz="1100" dirty="0">
                          <a:effectLst/>
                        </a:rPr>
                        <a:t>dispersion measurement with 0.1% </a:t>
                      </a:r>
                      <a:r>
                        <a:rPr lang="en-GB" sz="1100" dirty="0" err="1" smtClean="0">
                          <a:effectLst/>
                        </a:rPr>
                        <a:t>dp</a:t>
                      </a:r>
                      <a:r>
                        <a:rPr lang="en-GB" sz="1100" dirty="0" smtClean="0">
                          <a:effectLst/>
                        </a:rPr>
                        <a:t>/p, radial control at</a:t>
                      </a:r>
                      <a:r>
                        <a:rPr lang="en-GB" sz="1100" baseline="0" dirty="0" smtClean="0">
                          <a:effectLst/>
                        </a:rPr>
                        <a:t> Z (energy)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Medium</a:t>
                      </a:r>
                      <a:r>
                        <a:rPr lang="en-GB" sz="1100" baseline="0" dirty="0" smtClean="0">
                          <a:effectLst/>
                        </a:rPr>
                        <a:t> term c</a:t>
                      </a:r>
                      <a:r>
                        <a:rPr lang="en-GB" sz="1100" dirty="0" smtClean="0">
                          <a:effectLst/>
                        </a:rPr>
                        <a:t>losed </a:t>
                      </a:r>
                      <a:r>
                        <a:rPr lang="en-GB" sz="1100" dirty="0">
                          <a:effectLst/>
                        </a:rPr>
                        <a:t>orbit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</a:rPr>
                        <a:t>1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dirty="0" smtClean="0">
                          <a:effectLst/>
                        </a:rPr>
                        <a:t>~ hours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Closed orbit accuracy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~ weeks, stability </a:t>
                      </a:r>
                      <a:r>
                        <a:rPr lang="en-GB" sz="1100" dirty="0">
                          <a:effectLst/>
                        </a:rPr>
                        <a:t>and accuracy over time scale of week(s)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Turn by turn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>
                          <a:effectLst/>
                        </a:rPr>
                        <a:t>10-100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1 - 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with AC-dipole excitation, to be checked with </a:t>
                      </a:r>
                      <a:r>
                        <a:rPr lang="en-GB" sz="1100" dirty="0" smtClean="0">
                          <a:effectLst/>
                        </a:rPr>
                        <a:t>R. Tomas </a:t>
                      </a:r>
                      <a:r>
                        <a:rPr lang="en-GB" sz="1100" dirty="0">
                          <a:effectLst/>
                        </a:rPr>
                        <a:t>(</a:t>
                      </a:r>
                      <a:r>
                        <a:rPr lang="en-GB" sz="1100" dirty="0" err="1">
                          <a:effectLst/>
                        </a:rPr>
                        <a:t>wrt</a:t>
                      </a:r>
                      <a:r>
                        <a:rPr lang="en-GB" sz="1100" dirty="0">
                          <a:effectLst/>
                        </a:rPr>
                        <a:t> LHC)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Interlock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</a:rPr>
                        <a:t>10-20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077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Interlock response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10 turns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maximum reaction time for interlock functionality. Should be checked wrt the time constants of electrical circuits. 10 turns could be a good start.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Interlock threshold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500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see</a:t>
                      </a:r>
                      <a:r>
                        <a:rPr lang="en-GB" sz="1100" baseline="0" dirty="0" smtClean="0">
                          <a:effectLst/>
                        </a:rPr>
                        <a:t> above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488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Bunch by bunch </a:t>
                      </a:r>
                      <a:r>
                        <a:rPr lang="en-GB" sz="1100" dirty="0" smtClean="0">
                          <a:effectLst/>
                        </a:rPr>
                        <a:t>and turn-by-turn orbit resolution for special BPMs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 </a:t>
                      </a:r>
                      <a:r>
                        <a:rPr lang="en-GB" sz="1100" dirty="0" smtClean="0">
                          <a:effectLst/>
                        </a:rPr>
                        <a:t>1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any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for a few BPM channels only - should be sufficient. No need to have bunch by </a:t>
                      </a:r>
                      <a:r>
                        <a:rPr lang="en-GB" sz="1100" dirty="0" smtClean="0">
                          <a:effectLst/>
                        </a:rPr>
                        <a:t>bunch </a:t>
                      </a:r>
                      <a:r>
                        <a:rPr lang="en-GB" sz="1100" dirty="0">
                          <a:effectLst/>
                        </a:rPr>
                        <a:t>on all BPMs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7145" y="5964823"/>
            <a:ext cx="604203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Few bunches = ~ 10-20 </a:t>
            </a:r>
            <a:r>
              <a:rPr lang="en-GB" sz="1600" i="1" kern="0" dirty="0" smtClean="0">
                <a:latin typeface="+mn-lt"/>
              </a:rPr>
              <a:t>~nominal bunches (few x 10</a:t>
            </a:r>
            <a:r>
              <a:rPr lang="en-GB" sz="1600" i="1" kern="0" baseline="30000" dirty="0" smtClean="0">
                <a:latin typeface="+mn-lt"/>
              </a:rPr>
              <a:t>10</a:t>
            </a:r>
            <a:r>
              <a:rPr lang="en-GB" sz="1600" i="1" kern="0" dirty="0" smtClean="0">
                <a:latin typeface="+mn-lt"/>
              </a:rPr>
              <a:t> charges)</a:t>
            </a:r>
            <a:endParaRPr lang="en-GB" sz="1600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563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Tune measurement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BC0DC0-6B86-42E3-A15A-98A775533C01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475" y="1028838"/>
            <a:ext cx="7994152" cy="23637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Tune measurements, like beam position measurements, are based on high sensitivity BPMs and the associated electronics.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The tune measurement system must also provide a phased-lock loop (PLL) tune tracking functionality.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1600" kern="0" dirty="0" smtClean="0">
                <a:latin typeface="+mn-lt"/>
              </a:rPr>
              <a:t>Similar to the orbit case, the tune data should prepared to be fed into a tune feedback system (~1 Hz is probably sufficient, one probably get a high bandwidth for free with a PLL).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sz="1600" kern="0" dirty="0" smtClean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36035" y="3392562"/>
            <a:ext cx="5107865" cy="288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4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DC736B-FB0D-4CBF-9953-34CE2BABDEDC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84886" y="1585116"/>
            <a:ext cx="2567049" cy="3765133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Beam position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Tune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Beam current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Emittance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Beam loss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Bunch length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Luminosity and IP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Beam polarization*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sz="2000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7145" y="907935"/>
            <a:ext cx="502733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u="sng" kern="0" dirty="0" smtClean="0">
                <a:latin typeface="+mn-lt"/>
              </a:rPr>
              <a:t>Measurement devices that will be covered: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2100" y="6222583"/>
            <a:ext cx="345799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*: not part of core instrumentation?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83610" y="2181820"/>
            <a:ext cx="346029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solidFill>
                  <a:srgbClr val="0000FF"/>
                </a:solidFill>
                <a:latin typeface="+mn-lt"/>
              </a:rPr>
              <a:t>This is a first attempt to put together specs – everything is open for discussion !</a:t>
            </a:r>
          </a:p>
        </p:txBody>
      </p:sp>
    </p:spTree>
    <p:extLst>
      <p:ext uri="{BB962C8B-B14F-4D97-AF65-F5344CB8AC3E}">
        <p14:creationId xmlns:p14="http://schemas.microsoft.com/office/powerpoint/2010/main" val="289783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Tune measurement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35C21-531D-4094-A8BB-D490F202C422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088646"/>
              </p:ext>
            </p:extLst>
          </p:nvPr>
        </p:nvGraphicFramePr>
        <p:xfrm>
          <a:off x="654690" y="1585560"/>
          <a:ext cx="8146410" cy="939438"/>
        </p:xfrm>
        <a:graphic>
          <a:graphicData uri="http://schemas.openxmlformats.org/drawingml/2006/table">
            <a:tbl>
              <a:tblPr/>
              <a:tblGrid>
                <a:gridCol w="2182810"/>
                <a:gridCol w="823701"/>
                <a:gridCol w="1089335"/>
                <a:gridCol w="4050564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Tune </a:t>
                      </a:r>
                      <a:r>
                        <a:rPr lang="en-GB" sz="1200" dirty="0" smtClean="0">
                          <a:effectLst/>
                        </a:rPr>
                        <a:t>resolution (FFT-like)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>
                          <a:effectLst/>
                        </a:rPr>
                        <a:t>10-4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 smtClean="0">
                          <a:effectLst/>
                        </a:rPr>
                        <a:t>PLL tune resolution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>
                          <a:effectLst/>
                        </a:rPr>
                        <a:t>10-5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4690" y="971080"/>
            <a:ext cx="790688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Performance:</a:t>
            </a:r>
          </a:p>
        </p:txBody>
      </p:sp>
    </p:spTree>
    <p:extLst>
      <p:ext uri="{BB962C8B-B14F-4D97-AF65-F5344CB8AC3E}">
        <p14:creationId xmlns:p14="http://schemas.microsoft.com/office/powerpoint/2010/main" val="909035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current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3E6C5D-45AD-446F-8742-92B18A5C5C5C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284" y="1086295"/>
            <a:ext cx="8184815" cy="3012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beam current measurement must determine the total DC current as well as the individual bunch currents.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b="1" kern="0" dirty="0">
                <a:solidFill>
                  <a:srgbClr val="0000FF"/>
                </a:solidFill>
                <a:latin typeface="+mn-lt"/>
              </a:rPr>
              <a:t>L</a:t>
            </a:r>
            <a:r>
              <a:rPr lang="en-GB" b="1" kern="0" dirty="0" smtClean="0">
                <a:solidFill>
                  <a:srgbClr val="0000FF"/>
                </a:solidFill>
                <a:latin typeface="+mn-lt"/>
              </a:rPr>
              <a:t>oss rates </a:t>
            </a:r>
            <a:r>
              <a:rPr lang="en-GB" kern="0" dirty="0" smtClean="0">
                <a:latin typeface="+mn-lt"/>
              </a:rPr>
              <a:t>(lifetimes) must be provided on a </a:t>
            </a:r>
            <a:r>
              <a:rPr lang="en-GB" b="1" kern="0" dirty="0" smtClean="0">
                <a:solidFill>
                  <a:srgbClr val="0000FF"/>
                </a:solidFill>
                <a:latin typeface="+mn-lt"/>
              </a:rPr>
              <a:t>bunch by bunch </a:t>
            </a:r>
            <a:r>
              <a:rPr lang="en-GB" kern="0" dirty="0" smtClean="0">
                <a:latin typeface="+mn-lt"/>
              </a:rPr>
              <a:t>basis.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individual bunch currents</a:t>
            </a:r>
            <a:r>
              <a:rPr lang="en-GB" b="1" kern="0" dirty="0" smtClean="0"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must be transmitted to the </a:t>
            </a:r>
            <a:r>
              <a:rPr lang="en-GB" b="1" kern="0" dirty="0" smtClean="0">
                <a:latin typeface="+mn-lt"/>
              </a:rPr>
              <a:t>top-</a:t>
            </a:r>
            <a:r>
              <a:rPr lang="en-GB" b="1" kern="0" dirty="0">
                <a:latin typeface="+mn-lt"/>
              </a:rPr>
              <a:t>u</a:t>
            </a:r>
            <a:r>
              <a:rPr lang="en-GB" b="1" kern="0" dirty="0" smtClean="0">
                <a:latin typeface="+mn-lt"/>
              </a:rPr>
              <a:t>p injection </a:t>
            </a:r>
            <a:r>
              <a:rPr lang="en-GB" kern="0" dirty="0" smtClean="0">
                <a:latin typeface="+mn-lt"/>
              </a:rPr>
              <a:t>system to control the refill rate and stabilize the currents.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total bunch current must also be used for </a:t>
            </a:r>
            <a:r>
              <a:rPr lang="en-GB" b="1" kern="0" dirty="0" smtClean="0">
                <a:solidFill>
                  <a:srgbClr val="FF0000"/>
                </a:solidFill>
                <a:latin typeface="+mn-lt"/>
              </a:rPr>
              <a:t>machine protection </a:t>
            </a:r>
            <a:r>
              <a:rPr lang="en-GB" kern="0" dirty="0" smtClean="0">
                <a:latin typeface="+mn-lt"/>
              </a:rPr>
              <a:t>purposes and trigger a beam abort when the total loss rate (for the entire beam) is too high. 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285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current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8A9856-336D-4D9B-A184-F8837607BF4A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4690" y="971080"/>
            <a:ext cx="790688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Performance: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195760"/>
              </p:ext>
            </p:extLst>
          </p:nvPr>
        </p:nvGraphicFramePr>
        <p:xfrm>
          <a:off x="654690" y="1585560"/>
          <a:ext cx="8146410" cy="2164857"/>
        </p:xfrm>
        <a:graphic>
          <a:graphicData uri="http://schemas.openxmlformats.org/drawingml/2006/table">
            <a:tbl>
              <a:tblPr/>
              <a:tblGrid>
                <a:gridCol w="1651415"/>
                <a:gridCol w="1267365"/>
                <a:gridCol w="1036935"/>
                <a:gridCol w="4190695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Range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>
                          <a:effectLst/>
                        </a:rPr>
                        <a:t>0.01 </a:t>
                      </a:r>
                      <a:r>
                        <a:rPr lang="en-GB" sz="1200" dirty="0" smtClean="0">
                          <a:effectLst/>
                        </a:rPr>
                        <a:t>– 2000 mA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full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Multiple ranges possible (according to energy and intensity limit)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0.1-1 </a:t>
                      </a:r>
                      <a:r>
                        <a:rPr lang="en-GB" sz="1200" dirty="0" err="1" smtClean="0">
                          <a:effectLst/>
                        </a:rPr>
                        <a:t>uA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bunch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Multiple ranges possible (according to energy)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 smtClean="0">
                          <a:effectLst/>
                        </a:rPr>
                        <a:t>Lifetime / loss rate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bunch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Interlock threshold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0.1-1%/s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full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Fast interlock </a:t>
                      </a:r>
                      <a:r>
                        <a:rPr lang="en-GB" sz="1200" dirty="0" smtClean="0">
                          <a:effectLst/>
                        </a:rPr>
                        <a:t>functionality – threshold</a:t>
                      </a:r>
                      <a:r>
                        <a:rPr lang="en-GB" sz="1200" baseline="0" dirty="0" smtClean="0">
                          <a:effectLst/>
                        </a:rPr>
                        <a:t> in terms of total beam current (at Z).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Interlock response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10-100 turns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full</a:t>
                      </a:r>
                      <a:endParaRPr lang="en-GB" sz="12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First guess, to be checked with real circuit parameters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4690" y="4006959"/>
            <a:ext cx="5173211" cy="11367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Bunch number: from ~100’000 (2.5 ns !) to ~100.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Lowest </a:t>
            </a:r>
            <a:r>
              <a:rPr lang="en-GB" kern="0" dirty="0" smtClean="0">
                <a:latin typeface="+mn-lt"/>
              </a:rPr>
              <a:t>bunch intensity ~10</a:t>
            </a:r>
            <a:r>
              <a:rPr lang="en-GB" kern="0" baseline="30000" dirty="0" smtClean="0">
                <a:latin typeface="+mn-lt"/>
              </a:rPr>
              <a:t>9</a:t>
            </a:r>
            <a:r>
              <a:rPr lang="en-GB" kern="0" dirty="0" smtClean="0">
                <a:latin typeface="+mn-lt"/>
              </a:rPr>
              <a:t> – </a:t>
            </a:r>
            <a:r>
              <a:rPr lang="en-GB" kern="0" dirty="0" err="1" smtClean="0">
                <a:latin typeface="+mn-lt"/>
              </a:rPr>
              <a:t>ish</a:t>
            </a:r>
            <a:r>
              <a:rPr lang="en-GB" kern="0" dirty="0" smtClean="0">
                <a:latin typeface="+mn-lt"/>
              </a:rPr>
              <a:t> charges.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Highest bunch intensity ~2</a:t>
            </a:r>
            <a:r>
              <a:rPr lang="en-GB" kern="0" dirty="0" smtClean="0">
                <a:latin typeface="+mn-lt"/>
                <a:sym typeface="Symbol" panose="05050102010706020507" pitchFamily="18" charset="2"/>
              </a:rPr>
              <a:t></a:t>
            </a:r>
            <a:r>
              <a:rPr lang="en-GB" kern="0" dirty="0" smtClean="0">
                <a:latin typeface="+mn-lt"/>
              </a:rPr>
              <a:t>10</a:t>
            </a:r>
            <a:r>
              <a:rPr lang="en-GB" kern="0" baseline="30000" dirty="0" smtClean="0">
                <a:latin typeface="+mn-lt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91540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emittance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76166-80A2-4727-8B2F-49DF6A99D0BC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9321" y="905465"/>
            <a:ext cx="7994152" cy="256070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Beam emittance measurements (rather beam size that is converted to emittance through optics info) must be provided bunch by bunch.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 smtClean="0">
                <a:solidFill>
                  <a:srgbClr val="0000FF"/>
                </a:solidFill>
                <a:latin typeface="+mn-lt"/>
              </a:rPr>
              <a:t>The measurement of all bunches of the beam must be available on a ‘time scale of minutes’.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Given the high intensity of the beam the device must be non-interceptive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use synchrotron light</a:t>
            </a:r>
            <a:r>
              <a:rPr lang="en-GB" kern="0" dirty="0" smtClean="0">
                <a:latin typeface="+mn-lt"/>
              </a:rPr>
              <a:t>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Cross-calibration devices for low current operation (typical wire scanners) </a:t>
            </a:r>
            <a:r>
              <a:rPr lang="en-GB" kern="0" dirty="0">
                <a:latin typeface="+mn-lt"/>
              </a:rPr>
              <a:t>c</a:t>
            </a:r>
            <a:r>
              <a:rPr lang="en-GB" kern="0" dirty="0" smtClean="0">
                <a:latin typeface="+mn-lt"/>
              </a:rPr>
              <a:t>ould be considered.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638" y="4304852"/>
            <a:ext cx="7088757" cy="22633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9160" y="3939972"/>
            <a:ext cx="757771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LHC bunch by bunch emittance from the synchrotron light monitor (2220 bunches)</a:t>
            </a:r>
          </a:p>
        </p:txBody>
      </p:sp>
    </p:spTree>
    <p:extLst>
      <p:ext uri="{BB962C8B-B14F-4D97-AF65-F5344CB8AC3E}">
        <p14:creationId xmlns:p14="http://schemas.microsoft.com/office/powerpoint/2010/main" val="2921693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emittance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808040-037B-4789-B072-64431B2B8376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54690" y="971080"/>
            <a:ext cx="790688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Performance: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440711"/>
              </p:ext>
            </p:extLst>
          </p:nvPr>
        </p:nvGraphicFramePr>
        <p:xfrm>
          <a:off x="731499" y="1475477"/>
          <a:ext cx="8069600" cy="883315"/>
        </p:xfrm>
        <a:graphic>
          <a:graphicData uri="http://schemas.openxmlformats.org/drawingml/2006/table">
            <a:tbl>
              <a:tblPr/>
              <a:tblGrid>
                <a:gridCol w="2304301"/>
                <a:gridCol w="960125"/>
                <a:gridCol w="883315"/>
                <a:gridCol w="3921859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Vertical emittance resolution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&lt; 1 pm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bunch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Target emittance is 1 pm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76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Horizontal emittance resolution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~ 1 pm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bunch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25047" y="2651826"/>
            <a:ext cx="8076052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At a location with </a:t>
            </a:r>
            <a:r>
              <a:rPr lang="en-GB" sz="1600" i="1" kern="0" dirty="0" smtClean="0">
                <a:latin typeface="Symbol" panose="05050102010706020507" pitchFamily="18" charset="2"/>
              </a:rPr>
              <a:t>b </a:t>
            </a:r>
            <a:r>
              <a:rPr lang="en-GB" sz="1600" i="1" kern="0" dirty="0" smtClean="0">
                <a:latin typeface="+mn-lt"/>
              </a:rPr>
              <a:t>= 500 m </a:t>
            </a:r>
            <a:r>
              <a:rPr lang="en-GB" sz="1600" b="1" i="1" kern="0" dirty="0" smtClean="0">
                <a:solidFill>
                  <a:srgbClr val="0000FF"/>
                </a:solidFill>
                <a:latin typeface="+mn-lt"/>
              </a:rPr>
              <a:t>the beam size </a:t>
            </a:r>
            <a:r>
              <a:rPr lang="en-GB" sz="1600" i="1" kern="0" dirty="0" smtClean="0">
                <a:latin typeface="+mn-lt"/>
              </a:rPr>
              <a:t>for an emittance of 1 pm is </a:t>
            </a:r>
            <a:r>
              <a:rPr lang="en-GB" sz="1600" b="1" i="1" kern="0" dirty="0" smtClean="0">
                <a:solidFill>
                  <a:srgbClr val="0000FF"/>
                </a:solidFill>
                <a:latin typeface="+mn-lt"/>
              </a:rPr>
              <a:t>22 </a:t>
            </a:r>
            <a:r>
              <a:rPr lang="en-GB" sz="1600" b="1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b="1" i="1" kern="0" dirty="0" smtClean="0">
                <a:solidFill>
                  <a:srgbClr val="0000FF"/>
                </a:solidFill>
                <a:latin typeface="+mn-lt"/>
              </a:rPr>
              <a:t>m</a:t>
            </a:r>
            <a:r>
              <a:rPr lang="en-GB" sz="1600" i="1" kern="0" dirty="0" smtClean="0">
                <a:latin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6295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length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D8C94-C92F-4342-BA4F-6F282BC55177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285" y="1009485"/>
            <a:ext cx="7994152" cy="290541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bunch length will be important to monitor the strength of the </a:t>
            </a:r>
            <a:r>
              <a:rPr lang="en-GB" b="1" kern="0" dirty="0" err="1" smtClean="0">
                <a:solidFill>
                  <a:srgbClr val="0000FF"/>
                </a:solidFill>
                <a:latin typeface="+mn-lt"/>
              </a:rPr>
              <a:t>Beamstrahlung</a:t>
            </a:r>
            <a:r>
              <a:rPr lang="en-GB" kern="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GB" b="1" kern="0" dirty="0" smtClean="0">
                <a:solidFill>
                  <a:srgbClr val="0000FF"/>
                </a:solidFill>
                <a:latin typeface="+mn-lt"/>
              </a:rPr>
              <a:t>at the IP </a:t>
            </a:r>
            <a:r>
              <a:rPr lang="en-GB" kern="0" dirty="0" smtClean="0">
                <a:latin typeface="+mn-lt"/>
              </a:rPr>
              <a:t>and for </a:t>
            </a:r>
            <a:r>
              <a:rPr lang="en-GB" b="1" kern="0" dirty="0" smtClean="0">
                <a:solidFill>
                  <a:srgbClr val="0000FF"/>
                </a:solidFill>
                <a:latin typeface="+mn-lt"/>
              </a:rPr>
              <a:t>energy calibration </a:t>
            </a:r>
            <a:r>
              <a:rPr lang="en-GB" kern="0" dirty="0" smtClean="0">
                <a:latin typeface="+mn-lt"/>
              </a:rPr>
              <a:t>(energy spread). It may also be used to monitor </a:t>
            </a:r>
            <a:r>
              <a:rPr lang="en-GB" b="1" kern="0" dirty="0" smtClean="0">
                <a:solidFill>
                  <a:srgbClr val="0000FF"/>
                </a:solidFill>
                <a:latin typeface="+mn-lt"/>
              </a:rPr>
              <a:t>collective effects </a:t>
            </a:r>
            <a:r>
              <a:rPr lang="en-GB" kern="0" dirty="0" smtClean="0">
                <a:latin typeface="+mn-lt"/>
              </a:rPr>
              <a:t>(head-tail instabilities</a:t>
            </a:r>
            <a:r>
              <a:rPr lang="en-GB" kern="0" dirty="0" smtClean="0">
                <a:latin typeface="+mn-lt"/>
              </a:rPr>
              <a:t>).</a:t>
            </a: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Similar to the transverse emittance, the measurement must be available </a:t>
            </a:r>
            <a:r>
              <a:rPr lang="en-GB" b="1" kern="0" dirty="0" smtClean="0">
                <a:latin typeface="+mn-lt"/>
              </a:rPr>
              <a:t>bunch by bunch</a:t>
            </a:r>
            <a:r>
              <a:rPr lang="en-GB" kern="0" dirty="0" smtClean="0">
                <a:latin typeface="+mn-lt"/>
              </a:rPr>
              <a:t>. A full beam measurement should be available on the time scale of ‘minutes’.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required </a:t>
            </a:r>
            <a:r>
              <a:rPr lang="en-GB" b="1" kern="0" dirty="0" smtClean="0">
                <a:solidFill>
                  <a:srgbClr val="C00000"/>
                </a:solidFill>
                <a:latin typeface="+mn-lt"/>
              </a:rPr>
              <a:t>precision</a:t>
            </a:r>
            <a:r>
              <a:rPr lang="en-GB" kern="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GB" kern="0" dirty="0" smtClean="0">
                <a:latin typeface="+mn-lt"/>
              </a:rPr>
              <a:t>is completely </a:t>
            </a:r>
            <a:r>
              <a:rPr lang="en-GB" b="1" kern="0" dirty="0" smtClean="0">
                <a:solidFill>
                  <a:srgbClr val="C00000"/>
                </a:solidFill>
                <a:latin typeface="+mn-lt"/>
              </a:rPr>
              <a:t>dominated by the requirements of energy calibration</a:t>
            </a:r>
            <a:r>
              <a:rPr lang="en-GB" kern="0" dirty="0" smtClean="0">
                <a:latin typeface="+mn-lt"/>
              </a:rPr>
              <a:t> (for energy spread determination).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291" y="3715552"/>
            <a:ext cx="790688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 smtClean="0">
                <a:latin typeface="+mn-lt"/>
              </a:rPr>
              <a:t>Performance: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256839"/>
              </p:ext>
            </p:extLst>
          </p:nvPr>
        </p:nvGraphicFramePr>
        <p:xfrm>
          <a:off x="800100" y="4219949"/>
          <a:ext cx="8069600" cy="937276"/>
        </p:xfrm>
        <a:graphic>
          <a:graphicData uri="http://schemas.openxmlformats.org/drawingml/2006/table">
            <a:tbl>
              <a:tblPr/>
              <a:tblGrid>
                <a:gridCol w="2304301"/>
                <a:gridCol w="960125"/>
                <a:gridCol w="883315"/>
                <a:gridCol w="3921859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435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>
                          <a:effectLst/>
                        </a:rPr>
                        <a:t>Accuracy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 smtClean="0">
                          <a:effectLst/>
                        </a:rPr>
                        <a:t>~2-20 </a:t>
                      </a:r>
                      <a:r>
                        <a:rPr lang="en-GB" sz="1200" dirty="0" smtClean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dirty="0" smtClean="0">
                          <a:effectLst/>
                        </a:rPr>
                        <a:t>m</a:t>
                      </a:r>
                      <a:endParaRPr lang="en-GB" sz="12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bunch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 dirty="0" smtClean="0">
                          <a:effectLst/>
                        </a:rPr>
                        <a:t>For </a:t>
                      </a:r>
                      <a:r>
                        <a:rPr lang="en-GB" sz="1200" dirty="0">
                          <a:effectLst/>
                        </a:rPr>
                        <a:t>a bunch length of 1-7 mm - again at Z for energy calibration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76">
                <a:tc>
                  <a:txBody>
                    <a:bodyPr/>
                    <a:lstStyle/>
                    <a:p>
                      <a:pPr rtl="0" fontAlgn="ctr"/>
                      <a:r>
                        <a:rPr lang="en-GB" sz="1200">
                          <a:effectLst/>
                        </a:rPr>
                        <a:t>Relative accuracy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dirty="0">
                          <a:effectLst/>
                        </a:rPr>
                        <a:t>0.1-0.5%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>
                          <a:effectLst/>
                        </a:rPr>
                        <a:t>bunch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 smtClean="0">
                          <a:effectLst/>
                        </a:rPr>
                        <a:t>see</a:t>
                      </a:r>
                      <a:r>
                        <a:rPr lang="en-GB" sz="1200" baseline="0" dirty="0" smtClean="0">
                          <a:effectLst/>
                        </a:rPr>
                        <a:t> above</a:t>
                      </a:r>
                      <a:endParaRPr lang="en-GB" sz="12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533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loss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EA8C6-C516-4A7F-808F-3109D8B34755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6285" y="1009485"/>
            <a:ext cx="7994152" cy="328910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Beam loss monitors (in the sense of ionization chambers, diamond or Si detectors, scintillators) should be available near aperture restrictions – for example next to </a:t>
            </a:r>
            <a:r>
              <a:rPr lang="en-GB" kern="0" dirty="0" smtClean="0">
                <a:latin typeface="+mn-lt"/>
              </a:rPr>
              <a:t>collimators (not designed yet).</a:t>
            </a: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They should provide turn-by-turn and for some devices possibly bunch-by-bunch data.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Concerning a global BPM system based on devices that are not sensitive to the synchrotron radiation </a:t>
            </a:r>
            <a:r>
              <a:rPr lang="en-GB" kern="0" dirty="0">
                <a:latin typeface="+mn-lt"/>
              </a:rPr>
              <a:t>(</a:t>
            </a:r>
            <a:r>
              <a:rPr lang="en-GB" kern="0" dirty="0" smtClean="0">
                <a:latin typeface="+mn-lt"/>
              </a:rPr>
              <a:t>HERA-like </a:t>
            </a:r>
            <a:r>
              <a:rPr lang="en-GB" kern="0" dirty="0" smtClean="0">
                <a:latin typeface="+mn-lt"/>
              </a:rPr>
              <a:t>PIN-diodes), they should be studied, </a:t>
            </a:r>
            <a:r>
              <a:rPr lang="en-GB" kern="0" dirty="0" smtClean="0">
                <a:latin typeface="+mn-lt"/>
              </a:rPr>
              <a:t>requirements must be clarified.</a:t>
            </a: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0795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&amp; </a:t>
            </a:r>
            <a:r>
              <a:rPr lang="en-GB" dirty="0" err="1" smtClean="0"/>
              <a:t>beamstrahlung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B5432-9961-454A-9F1A-04605336336B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8237" y="942789"/>
            <a:ext cx="7796215" cy="224471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The experiments will install high precision </a:t>
            </a:r>
            <a:r>
              <a:rPr lang="en-GB" kern="0" dirty="0" err="1" smtClean="0">
                <a:latin typeface="+mn-lt"/>
              </a:rPr>
              <a:t>luminometers</a:t>
            </a:r>
            <a:r>
              <a:rPr lang="en-GB" kern="0" dirty="0" smtClean="0">
                <a:latin typeface="+mn-lt"/>
              </a:rPr>
              <a:t> close to the IP (~2-3m). 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A coarse machine </a:t>
            </a:r>
            <a:r>
              <a:rPr lang="en-GB" kern="0" dirty="0" err="1" smtClean="0">
                <a:latin typeface="+mn-lt"/>
              </a:rPr>
              <a:t>luminometer</a:t>
            </a:r>
            <a:r>
              <a:rPr lang="en-GB" kern="0" dirty="0" smtClean="0">
                <a:latin typeface="+mn-lt"/>
              </a:rPr>
              <a:t> to optimize beam overlaps should be provided. No absolute normalization, just (good) rate counters</a:t>
            </a:r>
            <a:r>
              <a:rPr lang="en-GB" kern="0" dirty="0" smtClean="0">
                <a:latin typeface="+mn-lt"/>
              </a:rPr>
              <a:t>. Not clear where it should be located 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 to be studied within MDI WG.</a:t>
            </a:r>
            <a:endParaRPr lang="en-GB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 smtClean="0">
                <a:latin typeface="+mn-lt"/>
              </a:rPr>
              <a:t>A photon detector to observe the </a:t>
            </a:r>
            <a:r>
              <a:rPr lang="en-GB" kern="0" dirty="0" err="1" smtClean="0">
                <a:latin typeface="+mn-lt"/>
              </a:rPr>
              <a:t>beamstrahlung</a:t>
            </a:r>
            <a:r>
              <a:rPr lang="en-GB" kern="0" dirty="0" smtClean="0">
                <a:latin typeface="+mn-lt"/>
              </a:rPr>
              <a:t> (same device??) should be installed downstream of the IP on both beamlines.</a:t>
            </a:r>
            <a:endParaRPr lang="en-GB" kern="0" dirty="0" smtClean="0">
              <a:latin typeface="+mn-lt"/>
            </a:endParaRPr>
          </a:p>
        </p:txBody>
      </p:sp>
      <p:grpSp>
        <p:nvGrpSpPr>
          <p:cNvPr id="8" name="Group 568"/>
          <p:cNvGrpSpPr/>
          <p:nvPr/>
        </p:nvGrpSpPr>
        <p:grpSpPr>
          <a:xfrm>
            <a:off x="1000335" y="3621025"/>
            <a:ext cx="4142568" cy="2696644"/>
            <a:chOff x="-308236" y="154987"/>
            <a:chExt cx="9467980" cy="6385322"/>
          </a:xfrm>
        </p:grpSpPr>
        <p:grpSp>
          <p:nvGrpSpPr>
            <p:cNvPr id="11" name="Group 527"/>
            <p:cNvGrpSpPr/>
            <p:nvPr/>
          </p:nvGrpSpPr>
          <p:grpSpPr>
            <a:xfrm rot="10800000" flipH="1">
              <a:off x="4374762" y="3328597"/>
              <a:ext cx="4242580" cy="3211712"/>
              <a:chOff x="0" y="0"/>
              <a:chExt cx="4242578" cy="3211710"/>
            </a:xfrm>
          </p:grpSpPr>
          <p:sp>
            <p:nvSpPr>
              <p:cNvPr id="52" name="Shape 521"/>
              <p:cNvSpPr/>
              <p:nvPr/>
            </p:nvSpPr>
            <p:spPr>
              <a:xfrm>
                <a:off x="2800274" y="0"/>
                <a:ext cx="1242511" cy="2588635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3" name="Shape 522"/>
              <p:cNvSpPr/>
              <p:nvPr/>
            </p:nvSpPr>
            <p:spPr>
              <a:xfrm>
                <a:off x="1077540" y="659542"/>
                <a:ext cx="1576636" cy="2552169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54" name="Shape 523"/>
              <p:cNvSpPr/>
              <p:nvPr/>
            </p:nvSpPr>
            <p:spPr>
              <a:xfrm>
                <a:off x="0" y="743184"/>
                <a:ext cx="4242579" cy="2444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" y="18493"/>
                    </a:moveTo>
                    <a:lnTo>
                      <a:pt x="0" y="21425"/>
                    </a:lnTo>
                    <a:lnTo>
                      <a:pt x="2283" y="21600"/>
                    </a:lnTo>
                    <a:lnTo>
                      <a:pt x="21600" y="3270"/>
                    </a:lnTo>
                    <a:lnTo>
                      <a:pt x="20597" y="0"/>
                    </a:lnTo>
                    <a:lnTo>
                      <a:pt x="1248" y="18579"/>
                    </a:lnTo>
                    <a:lnTo>
                      <a:pt x="25" y="1849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5" name="Shape 524"/>
              <p:cNvSpPr/>
              <p:nvPr/>
            </p:nvSpPr>
            <p:spPr>
              <a:xfrm>
                <a:off x="2878" y="2833530"/>
                <a:ext cx="256213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6" name="Shape 525"/>
              <p:cNvSpPr/>
              <p:nvPr/>
            </p:nvSpPr>
            <p:spPr>
              <a:xfrm flipV="1">
                <a:off x="248139" y="743991"/>
                <a:ext cx="3791435" cy="209051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7" name="Shape 526"/>
              <p:cNvSpPr/>
              <p:nvPr/>
            </p:nvSpPr>
            <p:spPr>
              <a:xfrm flipV="1">
                <a:off x="427729" y="1103007"/>
                <a:ext cx="3812980" cy="208957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</p:grpSp>
        <p:grpSp>
          <p:nvGrpSpPr>
            <p:cNvPr id="12" name="Group 534"/>
            <p:cNvGrpSpPr/>
            <p:nvPr/>
          </p:nvGrpSpPr>
          <p:grpSpPr>
            <a:xfrm rot="10800000">
              <a:off x="132184" y="3328597"/>
              <a:ext cx="4242579" cy="3211712"/>
              <a:chOff x="0" y="0"/>
              <a:chExt cx="4242578" cy="3211710"/>
            </a:xfrm>
          </p:grpSpPr>
          <p:sp>
            <p:nvSpPr>
              <p:cNvPr id="46" name="Shape 528"/>
              <p:cNvSpPr/>
              <p:nvPr/>
            </p:nvSpPr>
            <p:spPr>
              <a:xfrm>
                <a:off x="2800274" y="0"/>
                <a:ext cx="1242511" cy="2588635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" name="Shape 529"/>
              <p:cNvSpPr/>
              <p:nvPr/>
            </p:nvSpPr>
            <p:spPr>
              <a:xfrm>
                <a:off x="1077540" y="659542"/>
                <a:ext cx="1576636" cy="2552169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" name="Shape 530"/>
              <p:cNvSpPr/>
              <p:nvPr/>
            </p:nvSpPr>
            <p:spPr>
              <a:xfrm>
                <a:off x="0" y="743184"/>
                <a:ext cx="4242579" cy="2444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" y="18493"/>
                    </a:moveTo>
                    <a:lnTo>
                      <a:pt x="0" y="21425"/>
                    </a:lnTo>
                    <a:lnTo>
                      <a:pt x="2283" y="21600"/>
                    </a:lnTo>
                    <a:lnTo>
                      <a:pt x="21600" y="3270"/>
                    </a:lnTo>
                    <a:lnTo>
                      <a:pt x="20597" y="0"/>
                    </a:lnTo>
                    <a:lnTo>
                      <a:pt x="1248" y="18579"/>
                    </a:lnTo>
                    <a:lnTo>
                      <a:pt x="25" y="1849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49" name="Shape 531"/>
              <p:cNvSpPr/>
              <p:nvPr/>
            </p:nvSpPr>
            <p:spPr>
              <a:xfrm>
                <a:off x="2878" y="2833530"/>
                <a:ext cx="256213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0" name="Shape 532"/>
              <p:cNvSpPr/>
              <p:nvPr/>
            </p:nvSpPr>
            <p:spPr>
              <a:xfrm flipV="1">
                <a:off x="248139" y="743991"/>
                <a:ext cx="3791435" cy="209051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51" name="Shape 533"/>
              <p:cNvSpPr/>
              <p:nvPr/>
            </p:nvSpPr>
            <p:spPr>
              <a:xfrm flipV="1">
                <a:off x="427729" y="1103007"/>
                <a:ext cx="3812980" cy="208957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</p:grpSp>
        <p:sp>
          <p:nvSpPr>
            <p:cNvPr id="19" name="Shape 541"/>
            <p:cNvSpPr/>
            <p:nvPr/>
          </p:nvSpPr>
          <p:spPr>
            <a:xfrm flipV="1">
              <a:off x="1065464" y="4866668"/>
              <a:ext cx="497951" cy="270177"/>
            </a:xfrm>
            <a:prstGeom prst="line">
              <a:avLst/>
            </a:prstGeom>
            <a:noFill/>
            <a:ln w="25400" cap="flat">
              <a:solidFill>
                <a:srgbClr val="007D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0" name="Shape 542"/>
            <p:cNvSpPr/>
            <p:nvPr/>
          </p:nvSpPr>
          <p:spPr>
            <a:xfrm flipH="1" flipV="1">
              <a:off x="7161464" y="4866668"/>
              <a:ext cx="497950" cy="270177"/>
            </a:xfrm>
            <a:prstGeom prst="line">
              <a:avLst/>
            </a:prstGeom>
            <a:noFill/>
            <a:ln w="25400" cap="flat">
              <a:solidFill>
                <a:srgbClr val="007D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3" name="Shape 545"/>
            <p:cNvSpPr/>
            <p:nvPr/>
          </p:nvSpPr>
          <p:spPr>
            <a:xfrm>
              <a:off x="7175036" y="154987"/>
              <a:ext cx="1242512" cy="2588635"/>
            </a:xfrm>
            <a:prstGeom prst="rect">
              <a:avLst/>
            </a:prstGeom>
            <a:solidFill>
              <a:srgbClr val="A8A49D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Shape 546"/>
            <p:cNvSpPr/>
            <p:nvPr/>
          </p:nvSpPr>
          <p:spPr>
            <a:xfrm>
              <a:off x="5837320" y="661754"/>
              <a:ext cx="788401" cy="2552170"/>
            </a:xfrm>
            <a:prstGeom prst="rect">
              <a:avLst/>
            </a:prstGeom>
            <a:solidFill>
              <a:srgbClr val="A8A49D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Shape 547"/>
            <p:cNvSpPr/>
            <p:nvPr/>
          </p:nvSpPr>
          <p:spPr>
            <a:xfrm>
              <a:off x="4346846" y="570932"/>
              <a:ext cx="4430748" cy="2867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" y="18314"/>
                  </a:moveTo>
                  <a:lnTo>
                    <a:pt x="0" y="20814"/>
                  </a:lnTo>
                  <a:lnTo>
                    <a:pt x="2324" y="21600"/>
                  </a:lnTo>
                  <a:lnTo>
                    <a:pt x="21600" y="5339"/>
                  </a:lnTo>
                  <a:lnTo>
                    <a:pt x="21557" y="0"/>
                  </a:lnTo>
                  <a:lnTo>
                    <a:pt x="3120" y="15924"/>
                  </a:lnTo>
                  <a:cubicBezTo>
                    <a:pt x="2854" y="16276"/>
                    <a:pt x="2594" y="16639"/>
                    <a:pt x="2341" y="17014"/>
                  </a:cubicBezTo>
                  <a:cubicBezTo>
                    <a:pt x="2073" y="17412"/>
                    <a:pt x="1813" y="17822"/>
                    <a:pt x="1562" y="18245"/>
                  </a:cubicBezTo>
                  <a:lnTo>
                    <a:pt x="207" y="1831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6" name="Shape 548"/>
            <p:cNvSpPr/>
            <p:nvPr/>
          </p:nvSpPr>
          <p:spPr>
            <a:xfrm>
              <a:off x="4377641" y="3001217"/>
              <a:ext cx="25621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7" name="Shape 549"/>
            <p:cNvSpPr/>
            <p:nvPr/>
          </p:nvSpPr>
          <p:spPr>
            <a:xfrm flipV="1">
              <a:off x="4957388" y="698273"/>
              <a:ext cx="3590037" cy="19818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8" name="Shape 550"/>
            <p:cNvSpPr/>
            <p:nvPr/>
          </p:nvSpPr>
          <p:spPr>
            <a:xfrm flipV="1">
              <a:off x="4894824" y="1425230"/>
              <a:ext cx="3664364" cy="196834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29" name="Shape 551"/>
            <p:cNvSpPr/>
            <p:nvPr/>
          </p:nvSpPr>
          <p:spPr>
            <a:xfrm flipV="1">
              <a:off x="4608226" y="2678398"/>
              <a:ext cx="348937" cy="3228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grpSp>
          <p:nvGrpSpPr>
            <p:cNvPr id="34" name="Group 563"/>
            <p:cNvGrpSpPr/>
            <p:nvPr/>
          </p:nvGrpSpPr>
          <p:grpSpPr>
            <a:xfrm flipH="1">
              <a:off x="0" y="154987"/>
              <a:ext cx="4430747" cy="3283695"/>
              <a:chOff x="0" y="0"/>
              <a:chExt cx="4430746" cy="3283694"/>
            </a:xfrm>
          </p:grpSpPr>
          <p:sp>
            <p:nvSpPr>
              <p:cNvPr id="39" name="Shape 556"/>
              <p:cNvSpPr/>
              <p:nvPr/>
            </p:nvSpPr>
            <p:spPr>
              <a:xfrm>
                <a:off x="2828190" y="0"/>
                <a:ext cx="1242512" cy="2588635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0" name="Shape 557"/>
              <p:cNvSpPr/>
              <p:nvPr/>
            </p:nvSpPr>
            <p:spPr>
              <a:xfrm>
                <a:off x="1490473" y="506767"/>
                <a:ext cx="788401" cy="2552169"/>
              </a:xfrm>
              <a:prstGeom prst="rect">
                <a:avLst/>
              </a:prstGeom>
              <a:solidFill>
                <a:srgbClr val="A8A49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1" name="Shape 558"/>
              <p:cNvSpPr/>
              <p:nvPr/>
            </p:nvSpPr>
            <p:spPr>
              <a:xfrm>
                <a:off x="0" y="415944"/>
                <a:ext cx="4430747" cy="2867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7" y="17463"/>
                    </a:moveTo>
                    <a:lnTo>
                      <a:pt x="0" y="20814"/>
                    </a:lnTo>
                    <a:lnTo>
                      <a:pt x="2324" y="21600"/>
                    </a:lnTo>
                    <a:lnTo>
                      <a:pt x="21600" y="5339"/>
                    </a:lnTo>
                    <a:lnTo>
                      <a:pt x="21557" y="0"/>
                    </a:lnTo>
                    <a:lnTo>
                      <a:pt x="4038" y="15074"/>
                    </a:lnTo>
                    <a:lnTo>
                      <a:pt x="2295" y="17537"/>
                    </a:lnTo>
                    <a:lnTo>
                      <a:pt x="207" y="1746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42" name="Shape 559"/>
              <p:cNvSpPr/>
              <p:nvPr/>
            </p:nvSpPr>
            <p:spPr>
              <a:xfrm>
                <a:off x="30795" y="2846230"/>
                <a:ext cx="256213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43" name="Shape 560"/>
              <p:cNvSpPr/>
              <p:nvPr/>
            </p:nvSpPr>
            <p:spPr>
              <a:xfrm flipV="1">
                <a:off x="610542" y="543285"/>
                <a:ext cx="3590037" cy="198180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44" name="Shape 561"/>
              <p:cNvSpPr/>
              <p:nvPr/>
            </p:nvSpPr>
            <p:spPr>
              <a:xfrm flipV="1">
                <a:off x="547977" y="1270243"/>
                <a:ext cx="3664365" cy="196834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  <p:sp>
            <p:nvSpPr>
              <p:cNvPr id="45" name="Shape 562"/>
              <p:cNvSpPr/>
              <p:nvPr/>
            </p:nvSpPr>
            <p:spPr>
              <a:xfrm flipV="1">
                <a:off x="261380" y="2523411"/>
                <a:ext cx="348937" cy="32282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>
                    <a:solidFill>
                      <a:srgbClr val="202020"/>
                    </a:solidFill>
                  </a:defRPr>
                </a:pPr>
                <a:endParaRPr/>
              </a:p>
            </p:txBody>
          </p:sp>
        </p:grpSp>
        <p:sp>
          <p:nvSpPr>
            <p:cNvPr id="37" name="Shape 566"/>
            <p:cNvSpPr/>
            <p:nvPr/>
          </p:nvSpPr>
          <p:spPr>
            <a:xfrm flipV="1">
              <a:off x="5985574" y="722520"/>
              <a:ext cx="3174170" cy="1745050"/>
            </a:xfrm>
            <a:prstGeom prst="line">
              <a:avLst/>
            </a:prstGeom>
            <a:noFill/>
            <a:ln w="25400" cap="flat">
              <a:solidFill>
                <a:srgbClr val="D600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  <p:sp>
          <p:nvSpPr>
            <p:cNvPr id="38" name="Shape 567"/>
            <p:cNvSpPr/>
            <p:nvPr/>
          </p:nvSpPr>
          <p:spPr>
            <a:xfrm flipH="1" flipV="1">
              <a:off x="-308236" y="722520"/>
              <a:ext cx="3021558" cy="1690380"/>
            </a:xfrm>
            <a:prstGeom prst="line">
              <a:avLst/>
            </a:prstGeom>
            <a:noFill/>
            <a:ln w="25400" cap="flat">
              <a:solidFill>
                <a:srgbClr val="D60093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202020"/>
                  </a:solidFill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01118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physics goals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0483CE-9A81-4FE9-9D9B-D6BE0A85C0F9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6285" y="1009485"/>
                <a:ext cx="8141860" cy="3785652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227013" indent="-227013"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Provide highest possible luminosity for a wide physics program ranging from the Z pole to the </a:t>
                </a:r>
                <a14:m>
                  <m:oMath xmlns:m="http://schemas.openxmlformats.org/officeDocument/2006/math">
                    <m:r>
                      <a:rPr lang="en-US" sz="2000" b="0" i="1" kern="0" smtClean="0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b="0" i="1" kern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kern="0" smtClean="0">
                            <a:latin typeface="Cambria Math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000" kern="0" dirty="0" smtClean="0">
                    <a:latin typeface="+mn-lt"/>
                  </a:rPr>
                  <a:t> production threshold.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i="1" kern="0" dirty="0">
                    <a:solidFill>
                      <a:srgbClr val="D60093"/>
                    </a:solidFill>
                    <a:latin typeface="+mn-lt"/>
                  </a:rPr>
                  <a:t>B</a:t>
                </a:r>
                <a:r>
                  <a:rPr lang="en-US" sz="2000" i="1" kern="0" dirty="0" smtClean="0">
                    <a:solidFill>
                      <a:srgbClr val="D60093"/>
                    </a:solidFill>
                    <a:latin typeface="+mn-lt"/>
                  </a:rPr>
                  <a:t>eam energy range from 45 </a:t>
                </a:r>
                <a:r>
                  <a:rPr lang="en-US" sz="2000" i="1" kern="0" dirty="0" err="1" smtClean="0">
                    <a:solidFill>
                      <a:srgbClr val="D60093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solidFill>
                      <a:srgbClr val="D60093"/>
                    </a:solidFill>
                    <a:latin typeface="+mn-lt"/>
                  </a:rPr>
                  <a:t> to 175 </a:t>
                </a:r>
                <a:r>
                  <a:rPr lang="en-US" sz="2000" i="1" kern="0" dirty="0" err="1" smtClean="0">
                    <a:solidFill>
                      <a:srgbClr val="D60093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latin typeface="+mn-lt"/>
                  </a:rPr>
                  <a:t>.</a:t>
                </a:r>
              </a:p>
              <a:p>
                <a:pPr marL="227013" indent="-227013">
                  <a:spcBef>
                    <a:spcPts val="18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itchFamily="2" charset="2"/>
                  <a:buChar char="q"/>
                </a:pPr>
                <a:r>
                  <a:rPr lang="en-US" sz="2000" kern="0" dirty="0" smtClean="0">
                    <a:latin typeface="+mn-lt"/>
                  </a:rPr>
                  <a:t>Main physics programs / energies (+ scans around central values):</a:t>
                </a:r>
              </a:p>
              <a:p>
                <a:pPr marL="631825" lvl="1" indent="-271463">
                  <a:spcBef>
                    <a:spcPts val="12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Z (45.5 </a:t>
                </a:r>
                <a:r>
                  <a:rPr lang="en-US" sz="2000" i="1" kern="0" dirty="0" err="1" smtClean="0">
                    <a:solidFill>
                      <a:srgbClr val="CC0000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):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Z pole, ‘</a:t>
                </a:r>
                <a:r>
                  <a:rPr lang="en-US" sz="2000" i="1" kern="0" dirty="0" err="1" smtClean="0">
                    <a:solidFill>
                      <a:srgbClr val="0000FF"/>
                    </a:solidFill>
                    <a:latin typeface="+mn-lt"/>
                  </a:rPr>
                  <a:t>TeraZ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’ and high precision M</a:t>
                </a:r>
                <a:r>
                  <a:rPr lang="en-US" sz="2000" i="1" kern="0" baseline="-25000" dirty="0" smtClean="0">
                    <a:solidFill>
                      <a:srgbClr val="0000FF"/>
                    </a:solidFill>
                    <a:latin typeface="+mn-lt"/>
                  </a:rPr>
                  <a:t>Z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 &amp;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000" i="1" kern="0" baseline="-25000" dirty="0" smtClean="0">
                    <a:solidFill>
                      <a:srgbClr val="0000FF"/>
                    </a:solidFill>
                    <a:latin typeface="+mn-lt"/>
                  </a:rPr>
                  <a:t>Z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, </a:t>
                </a:r>
              </a:p>
              <a:p>
                <a:pPr marL="631825" lvl="1" indent="-271463">
                  <a:spcBef>
                    <a:spcPts val="12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W (80 </a:t>
                </a:r>
                <a:r>
                  <a:rPr lang="en-US" sz="2000" i="1" kern="0" dirty="0" err="1" smtClean="0">
                    <a:solidFill>
                      <a:srgbClr val="CC0000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):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W pair production threshold, </a:t>
                </a:r>
              </a:p>
              <a:p>
                <a:pPr marL="631825" lvl="1" indent="-271463">
                  <a:spcBef>
                    <a:spcPts val="12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H (120 </a:t>
                </a:r>
                <a:r>
                  <a:rPr lang="en-US" sz="2000" i="1" kern="0" dirty="0" err="1" smtClean="0">
                    <a:solidFill>
                      <a:srgbClr val="CC0000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): </a:t>
                </a:r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ZH production threshold,</a:t>
                </a:r>
              </a:p>
              <a:p>
                <a:pPr marL="631825" lvl="1" indent="-271463">
                  <a:spcBef>
                    <a:spcPts val="12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  <a:buFont typeface="Wingdings" panose="05000000000000000000" pitchFamily="2" charset="2"/>
                  <a:buChar char="Ø"/>
                </a:pP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t (175 </a:t>
                </a:r>
                <a:r>
                  <a:rPr lang="en-US" sz="2000" i="1" kern="0" dirty="0" err="1" smtClean="0">
                    <a:solidFill>
                      <a:srgbClr val="CC0000"/>
                    </a:solidFill>
                    <a:latin typeface="+mn-lt"/>
                  </a:rPr>
                  <a:t>GeV</a:t>
                </a:r>
                <a:r>
                  <a:rPr lang="en-US" sz="2000" i="1" kern="0" dirty="0" smtClean="0">
                    <a:solidFill>
                      <a:srgbClr val="CC0000"/>
                    </a:solidFill>
                    <a:latin typeface="+mn-lt"/>
                  </a:rPr>
                  <a:t>): </a:t>
                </a:r>
                <a14:m>
                  <m:oMath xmlns:m="http://schemas.openxmlformats.org/officeDocument/2006/math">
                    <m:r>
                      <a:rPr lang="en-US" sz="2000" i="1" kern="0" smtClean="0">
                        <a:solidFill>
                          <a:srgbClr val="0000FF"/>
                        </a:solidFill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i="1" ker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ker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sz="2000" i="1" kern="0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i="1" kern="0" dirty="0" smtClean="0">
                    <a:solidFill>
                      <a:srgbClr val="0000FF"/>
                    </a:solidFill>
                    <a:latin typeface="+mn-lt"/>
                  </a:rPr>
                  <a:t>threshold.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285" y="1009485"/>
                <a:ext cx="8141860" cy="3785652"/>
              </a:xfrm>
              <a:prstGeom prst="rect">
                <a:avLst/>
              </a:prstGeom>
              <a:blipFill rotWithShape="0">
                <a:blip r:embed="rId2"/>
                <a:stretch>
                  <a:fillRect l="-299" t="-805" b="-2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00100" y="5310845"/>
            <a:ext cx="373050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latin typeface="+mn-lt"/>
              </a:rPr>
              <a:t>In direct competition with ILC…</a:t>
            </a:r>
          </a:p>
        </p:txBody>
      </p:sp>
    </p:spTree>
    <p:extLst>
      <p:ext uri="{BB962C8B-B14F-4D97-AF65-F5344CB8AC3E}">
        <p14:creationId xmlns:p14="http://schemas.microsoft.com/office/powerpoint/2010/main" val="297370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radiation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F83CF-007D-4D97-9B8A-BF9A3813BC5F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3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35" y="1989359"/>
            <a:ext cx="6483455" cy="439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3095" y="801219"/>
            <a:ext cx="7681000" cy="10915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T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he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maximum synchrotron radiation power </a:t>
            </a:r>
            <a:r>
              <a:rPr lang="en-US" sz="2000" i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i="1" kern="0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 is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set to </a:t>
            </a:r>
            <a:r>
              <a:rPr lang="en-US" sz="2000" b="1" u="sng" kern="0" dirty="0">
                <a:solidFill>
                  <a:srgbClr val="000000"/>
                </a:solidFill>
                <a:latin typeface="Arial"/>
              </a:rPr>
              <a:t>50 MW per </a:t>
            </a:r>
            <a:r>
              <a:rPr lang="en-US" sz="2000" b="1" u="sng" kern="0" dirty="0" smtClean="0">
                <a:solidFill>
                  <a:srgbClr val="000000"/>
                </a:solidFill>
                <a:latin typeface="Arial"/>
              </a:rPr>
              <a:t>beam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 – </a:t>
            </a:r>
            <a:r>
              <a:rPr lang="en-US" sz="2000" kern="0" dirty="0" smtClean="0">
                <a:solidFill>
                  <a:srgbClr val="D60093"/>
                </a:solidFill>
                <a:latin typeface="Arial"/>
              </a:rPr>
              <a:t>design choice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sym typeface="Symbol"/>
              </a:rPr>
              <a:t> power dissipation.</a:t>
            </a:r>
            <a:endParaRPr lang="en-US" sz="2000" kern="0" dirty="0" smtClean="0">
              <a:solidFill>
                <a:srgbClr val="000000"/>
              </a:solidFill>
              <a:latin typeface="Arial"/>
            </a:endParaRPr>
          </a:p>
          <a:p>
            <a:pPr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solidFill>
                  <a:srgbClr val="0000FF"/>
                </a:solidFill>
                <a:latin typeface="Arial"/>
                <a:sym typeface="Symbol"/>
              </a:rPr>
              <a:t> </a:t>
            </a:r>
            <a:r>
              <a:rPr lang="en-US" i="1" kern="0" dirty="0">
                <a:solidFill>
                  <a:srgbClr val="0000FF"/>
                </a:solidFill>
                <a:latin typeface="Arial"/>
                <a:sym typeface="Symbol"/>
              </a:rPr>
              <a:t>d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efines the maximum beam current at each energy, I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 1/E</a:t>
            </a:r>
            <a:r>
              <a:rPr lang="en-US" i="1" kern="0" baseline="30000" dirty="0" smtClean="0">
                <a:solidFill>
                  <a:srgbClr val="0000FF"/>
                </a:solidFill>
                <a:latin typeface="Arial"/>
                <a:sym typeface="Symbol" panose="05050102010706020507" pitchFamily="18" charset="2"/>
              </a:rPr>
              <a:t>4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037586"/>
              </p:ext>
            </p:extLst>
          </p:nvPr>
        </p:nvGraphicFramePr>
        <p:xfrm>
          <a:off x="5074207" y="4235505"/>
          <a:ext cx="1161992" cy="91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4" imgW="583920" imgH="444240" progId="Equation.3">
                  <p:embed/>
                </p:oleObj>
              </mc:Choice>
              <mc:Fallback>
                <p:oleObj name="Equation" r:id="rId4" imgW="58392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74207" y="4235505"/>
                        <a:ext cx="1161992" cy="918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77371" y="3044950"/>
            <a:ext cx="1877437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V</a:t>
            </a:r>
            <a:r>
              <a:rPr lang="en-US" sz="2000" kern="0" baseline="-25000" dirty="0" smtClean="0">
                <a:latin typeface="+mn-lt"/>
              </a:rPr>
              <a:t>RF </a:t>
            </a:r>
            <a:r>
              <a:rPr lang="en-US" sz="2000" kern="0" dirty="0" smtClean="0">
                <a:latin typeface="+mn-lt"/>
              </a:rPr>
              <a:t>~10-</a:t>
            </a:r>
            <a:r>
              <a:rPr lang="en-US" sz="2000" b="1" u="sng" kern="0" dirty="0" smtClean="0">
                <a:latin typeface="+mn-lt"/>
              </a:rPr>
              <a:t>11</a:t>
            </a:r>
            <a:r>
              <a:rPr lang="en-US" sz="2000" kern="0" dirty="0" smtClean="0">
                <a:latin typeface="+mn-lt"/>
              </a:rPr>
              <a:t> GV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43312" y="3582620"/>
            <a:ext cx="1345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>
                <a:solidFill>
                  <a:srgbClr val="0000FF"/>
                </a:solidFill>
                <a:latin typeface="Symbol" panose="05050102010706020507" pitchFamily="18" charset="2"/>
              </a:rPr>
              <a:t>r</a:t>
            </a:r>
            <a:r>
              <a:rPr lang="en-US" i="1" kern="0" dirty="0">
                <a:solidFill>
                  <a:srgbClr val="0000FF"/>
                </a:solidFill>
              </a:rPr>
              <a:t> </a:t>
            </a:r>
            <a:r>
              <a:rPr lang="en-US" sz="1600" i="1" kern="0" dirty="0">
                <a:solidFill>
                  <a:srgbClr val="0000FF"/>
                </a:solidFill>
                <a:latin typeface="+mj-lt"/>
              </a:rPr>
              <a:t>= 11 </a:t>
            </a:r>
            <a:r>
              <a:rPr lang="en-US" sz="1600" i="1" kern="0" dirty="0" smtClean="0">
                <a:solidFill>
                  <a:srgbClr val="0000FF"/>
                </a:solidFill>
                <a:latin typeface="+mj-lt"/>
              </a:rPr>
              <a:t>km</a:t>
            </a:r>
            <a:endParaRPr lang="en-US" sz="1600" i="1" kern="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0800000">
            <a:off x="5436547" y="3160166"/>
            <a:ext cx="786867" cy="134418"/>
          </a:xfrm>
          <a:prstGeom prst="rightArrow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14306" y="2468875"/>
            <a:ext cx="1507144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V</a:t>
            </a:r>
            <a:r>
              <a:rPr lang="en-US" sz="2000" kern="0" baseline="-25000" dirty="0" smtClean="0">
                <a:latin typeface="+mn-lt"/>
              </a:rPr>
              <a:t>RF </a:t>
            </a:r>
            <a:r>
              <a:rPr lang="en-US" sz="2000" kern="0" dirty="0" smtClean="0">
                <a:latin typeface="+mn-lt"/>
              </a:rPr>
              <a:t>~35 GV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3" name="Right Arrow 12"/>
          <p:cNvSpPr/>
          <p:nvPr/>
        </p:nvSpPr>
        <p:spPr bwMode="auto">
          <a:xfrm rot="10800000">
            <a:off x="6626051" y="2584090"/>
            <a:ext cx="711109" cy="134418"/>
          </a:xfrm>
          <a:prstGeom prst="rightArrow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51085" y="2466633"/>
            <a:ext cx="1345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US" i="1" kern="0" dirty="0">
                <a:solidFill>
                  <a:srgbClr val="FF0000"/>
                </a:solidFill>
              </a:rPr>
              <a:t> </a:t>
            </a:r>
            <a:r>
              <a:rPr lang="en-US" sz="1600" i="1" kern="0" dirty="0">
                <a:solidFill>
                  <a:srgbClr val="FF0000"/>
                </a:solidFill>
                <a:latin typeface="+mj-lt"/>
              </a:rPr>
              <a:t>= </a:t>
            </a:r>
            <a:r>
              <a:rPr lang="en-US" sz="1600" i="1" kern="0" dirty="0" smtClean="0">
                <a:solidFill>
                  <a:srgbClr val="FF0000"/>
                </a:solidFill>
                <a:latin typeface="+mj-lt"/>
              </a:rPr>
              <a:t>3.1 km</a:t>
            </a:r>
            <a:endParaRPr lang="en-US" sz="1600" i="1" kern="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4163892" y="3160165"/>
            <a:ext cx="753753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99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8643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D199C4-77D7-48F5-A2AC-11D783D309F1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1521" y="817460"/>
            <a:ext cx="8335690" cy="16537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FCC-</a:t>
            </a:r>
            <a:r>
              <a:rPr lang="en-US" kern="0" dirty="0" err="1" smtClean="0">
                <a:latin typeface="+mn-lt"/>
              </a:rPr>
              <a:t>ee</a:t>
            </a:r>
            <a:r>
              <a:rPr lang="en-US" kern="0" dirty="0" smtClean="0">
                <a:latin typeface="+mn-lt"/>
              </a:rPr>
              <a:t> is a very large machine, scaling of achievable </a:t>
            </a:r>
            <a:r>
              <a:rPr lang="en-US" kern="0" dirty="0" err="1" smtClean="0">
                <a:latin typeface="+mn-lt"/>
              </a:rPr>
              <a:t>emittances</a:t>
            </a:r>
            <a:r>
              <a:rPr lang="en-US" kern="0" dirty="0" smtClean="0">
                <a:latin typeface="+mn-lt"/>
              </a:rPr>
              <a:t> (mainly vertical) is not straightforward.</a:t>
            </a:r>
          </a:p>
          <a:p>
            <a:pPr marL="742950" lvl="1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600" kern="0" dirty="0" smtClean="0">
                <a:solidFill>
                  <a:srgbClr val="0000FF"/>
                </a:solidFill>
                <a:latin typeface="+mn-lt"/>
              </a:rPr>
              <a:t>Coupling, spurious vertical dispersion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Low </a:t>
            </a:r>
            <a:r>
              <a:rPr lang="en-US" kern="0" dirty="0" err="1" smtClean="0">
                <a:latin typeface="+mn-lt"/>
              </a:rPr>
              <a:t>emittances</a:t>
            </a:r>
            <a:r>
              <a:rPr lang="en-US" kern="0" dirty="0" smtClean="0">
                <a:latin typeface="+mn-lt"/>
              </a:rPr>
              <a:t> tend to be more difficult to achieve in colliders as compared to light sources or damping rings – beam-beam !</a:t>
            </a:r>
          </a:p>
        </p:txBody>
      </p:sp>
      <p:pic>
        <p:nvPicPr>
          <p:cNvPr id="7" name="Picture 17" descr="emittance_3GLS_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50" y="2739597"/>
            <a:ext cx="5683940" cy="369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84275" y="5389005"/>
            <a:ext cx="226589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  <a:latin typeface="+mj-lt"/>
              </a:rPr>
              <a:t>R. </a:t>
            </a:r>
            <a:r>
              <a:rPr lang="en-US" sz="1400" i="1" dirty="0" err="1" smtClean="0">
                <a:solidFill>
                  <a:prstClr val="black"/>
                </a:solidFill>
                <a:latin typeface="+mj-lt"/>
              </a:rPr>
              <a:t>Bartolini</a:t>
            </a:r>
            <a:r>
              <a:rPr lang="en-US" sz="1400" i="1" dirty="0" smtClean="0">
                <a:solidFill>
                  <a:prstClr val="black"/>
                </a:solidFill>
                <a:latin typeface="+mj-lt"/>
              </a:rPr>
              <a:t>, DIAMOND</a:t>
            </a:r>
            <a:endParaRPr lang="en-GB" sz="1400" i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3639" y="3162052"/>
            <a:ext cx="10839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FCC-</a:t>
            </a:r>
            <a:r>
              <a:rPr lang="en-US" sz="2000" kern="0" dirty="0" err="1" smtClean="0">
                <a:solidFill>
                  <a:srgbClr val="D60093"/>
                </a:solidFill>
                <a:latin typeface="+mn-lt"/>
              </a:rPr>
              <a:t>ee</a:t>
            </a:r>
            <a:endParaRPr lang="en-GB" sz="2000" kern="0" dirty="0" smtClean="0">
              <a:solidFill>
                <a:srgbClr val="D60093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 rot="18521130">
            <a:off x="6571894" y="3758527"/>
            <a:ext cx="1967689" cy="755638"/>
          </a:xfrm>
          <a:prstGeom prst="ellipse">
            <a:avLst/>
          </a:prstGeom>
          <a:noFill/>
          <a:ln w="3810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83540" y="2545685"/>
            <a:ext cx="1344176" cy="424342"/>
            <a:chOff x="5493720" y="2620608"/>
            <a:chExt cx="1344176" cy="424342"/>
          </a:xfrm>
        </p:grpSpPr>
        <p:sp>
          <p:nvSpPr>
            <p:cNvPr id="12" name="5-Point Star 11"/>
            <p:cNvSpPr/>
            <p:nvPr/>
          </p:nvSpPr>
          <p:spPr bwMode="auto">
            <a:xfrm>
              <a:off x="6415440" y="2699305"/>
              <a:ext cx="422456" cy="345645"/>
            </a:xfrm>
            <a:prstGeom prst="star5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93720" y="2620608"/>
              <a:ext cx="81304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00B0F0"/>
                  </a:solidFill>
                  <a:latin typeface="+mn-lt"/>
                </a:rPr>
                <a:t>LEP2</a:t>
              </a:r>
              <a:endParaRPr lang="en-GB" sz="2000" kern="0" dirty="0" smtClean="0">
                <a:solidFill>
                  <a:srgbClr val="00B0F0"/>
                </a:solidFill>
                <a:latin typeface="+mn-lt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8361" y="2655247"/>
            <a:ext cx="2798329" cy="14137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Limits for FCC-</a:t>
            </a:r>
            <a:r>
              <a:rPr lang="en-US" kern="0" dirty="0" err="1" smtClean="0">
                <a:latin typeface="+mn-lt"/>
              </a:rPr>
              <a:t>ee</a:t>
            </a:r>
            <a:r>
              <a:rPr lang="en-US" kern="0" dirty="0" smtClean="0">
                <a:latin typeface="+mn-lt"/>
              </a:rPr>
              <a:t> baseline parameters:</a:t>
            </a:r>
          </a:p>
          <a:p>
            <a:pPr marL="534988" lvl="1" indent="-1825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 err="1" smtClean="0">
                <a:solidFill>
                  <a:srgbClr val="0000FF"/>
                </a:solidFill>
                <a:latin typeface="+mn-lt"/>
              </a:rPr>
              <a:t>y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/</a:t>
            </a:r>
            <a:r>
              <a:rPr lang="en-US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 smtClean="0">
                <a:solidFill>
                  <a:srgbClr val="0000FF"/>
                </a:solidFill>
                <a:latin typeface="+mn-lt"/>
              </a:rPr>
              <a:t>x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 ≥ 0.001 , </a:t>
            </a:r>
          </a:p>
          <a:p>
            <a:pPr marL="534988" lvl="1" indent="-1825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 err="1" smtClean="0">
                <a:solidFill>
                  <a:srgbClr val="0000FF"/>
                </a:solidFill>
                <a:latin typeface="+mn-lt"/>
              </a:rPr>
              <a:t>y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 ≥ </a:t>
            </a:r>
            <a:r>
              <a:rPr lang="en-US" kern="0" dirty="0" smtClean="0">
                <a:solidFill>
                  <a:srgbClr val="0000FF"/>
                </a:solidFill>
                <a:latin typeface="+mn-lt"/>
                <a:sym typeface="Symbol"/>
              </a:rPr>
              <a:t>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2 pm</a:t>
            </a:r>
            <a:endParaRPr lang="en-GB" kern="0" dirty="0" smtClean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132" y="4588885"/>
            <a:ext cx="2597871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Drives terrific alignment tolerances</a:t>
            </a:r>
            <a:endParaRPr lang="en-GB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33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518B44-D6BA-47E5-9926-C73790B52526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927" y="917189"/>
            <a:ext cx="815734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Number of  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bunches: up to 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~</a:t>
            </a:r>
            <a:r>
              <a:rPr lang="en-US" sz="2000" b="1" i="1" kern="0" dirty="0" smtClean="0">
                <a:solidFill>
                  <a:srgbClr val="0000FF"/>
                </a:solidFill>
                <a:latin typeface="+mn-lt"/>
              </a:rPr>
              <a:t>90’000 at 45 G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eV  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  <a:sym typeface="Symbol"/>
              </a:rPr>
              <a:t>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000" b="1" i="1" kern="0" dirty="0" smtClean="0">
                <a:solidFill>
                  <a:srgbClr val="0000FF"/>
                </a:solidFill>
                <a:latin typeface="+mn-lt"/>
              </a:rPr>
              <a:t>~100 at 175 GeV</a:t>
            </a:r>
            <a:endParaRPr lang="en-GB" sz="2000" b="1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6410" y="1547172"/>
            <a:ext cx="6989710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The large number of bunches at Z, W &amp; H requires 2 rings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616285" y="1564042"/>
            <a:ext cx="761237" cy="31012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50" y="2660900"/>
            <a:ext cx="5645535" cy="38337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27" y="2104036"/>
            <a:ext cx="815734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latin typeface="+mn-lt"/>
              </a:rPr>
              <a:t>Bunch population range :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10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– 2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 panose="05050102010706020507" pitchFamily="18" charset="2"/>
              </a:rPr>
              <a:t>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10</a:t>
            </a:r>
            <a:r>
              <a:rPr lang="en-US" i="1" kern="0" baseline="30000" dirty="0" smtClean="0">
                <a:solidFill>
                  <a:srgbClr val="0000FF"/>
                </a:solidFill>
                <a:latin typeface="+mn-lt"/>
              </a:rPr>
              <a:t>11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i="1" kern="0" dirty="0" smtClean="0">
                <a:latin typeface="+mn-lt"/>
              </a:rPr>
              <a:t>charges, min 10</a:t>
            </a:r>
            <a:r>
              <a:rPr lang="en-US" i="1" kern="0" baseline="30000" dirty="0" smtClean="0">
                <a:latin typeface="+mn-lt"/>
              </a:rPr>
              <a:t>9</a:t>
            </a:r>
            <a:r>
              <a:rPr lang="en-US" i="1" kern="0" dirty="0" smtClean="0">
                <a:latin typeface="+mn-lt"/>
              </a:rPr>
              <a:t> ?</a:t>
            </a:r>
            <a:endParaRPr lang="en-GB" b="1" i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1265" y="3762341"/>
            <a:ext cx="168668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i="1" kern="0" dirty="0" smtClean="0">
                <a:latin typeface="+mn-lt"/>
              </a:rPr>
              <a:t>Luminosity per IP</a:t>
            </a:r>
          </a:p>
        </p:txBody>
      </p:sp>
    </p:spTree>
    <p:extLst>
      <p:ext uri="{BB962C8B-B14F-4D97-AF65-F5344CB8AC3E}">
        <p14:creationId xmlns:p14="http://schemas.microsoft.com/office/powerpoint/2010/main" val="293956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Lepton collider luminosities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5BB6D3-46E4-4F5F-A402-4F0FDF6AE192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260" y="1278320"/>
            <a:ext cx="7296950" cy="479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14815" y="2084825"/>
            <a:ext cx="238111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+mj-lt"/>
              </a:rPr>
              <a:t>Y. FUNAKOSHI</a:t>
            </a:r>
            <a:r>
              <a:rPr lang="en-GB" sz="1600" i="1" kern="0" dirty="0">
                <a:latin typeface="+mj-lt"/>
              </a:rPr>
              <a:t> </a:t>
            </a:r>
            <a:endParaRPr lang="en-GB" sz="1600" i="1" kern="0" dirty="0" smtClean="0">
              <a:latin typeface="+mj-lt"/>
            </a:endParaRPr>
          </a:p>
          <a:p>
            <a:pPr algn="ctr"/>
            <a:r>
              <a:rPr lang="en-GB" sz="1600" i="1" kern="0" dirty="0" smtClean="0">
                <a:latin typeface="+mj-lt"/>
              </a:rPr>
              <a:t>6</a:t>
            </a:r>
            <a:r>
              <a:rPr lang="en-GB" sz="1600" i="1" kern="0" baseline="30000" dirty="0" smtClean="0">
                <a:latin typeface="+mj-lt"/>
              </a:rPr>
              <a:t>th</a:t>
            </a:r>
            <a:r>
              <a:rPr lang="en-GB" sz="1600" i="1" kern="0" dirty="0" smtClean="0">
                <a:latin typeface="+mj-lt"/>
              </a:rPr>
              <a:t> TLEP Workshop</a:t>
            </a:r>
            <a:endParaRPr lang="en-US" sz="1600" i="1" dirty="0"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68325" y="1470345"/>
            <a:ext cx="1813646" cy="1598292"/>
            <a:chOff x="6804248" y="762995"/>
            <a:chExt cx="1813646" cy="1598292"/>
          </a:xfrm>
        </p:grpSpPr>
        <p:sp>
          <p:nvSpPr>
            <p:cNvPr id="9" name="Rectangle 8"/>
            <p:cNvSpPr/>
            <p:nvPr/>
          </p:nvSpPr>
          <p:spPr>
            <a:xfrm>
              <a:off x="6804248" y="1037938"/>
              <a:ext cx="1189398" cy="2502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5-Point Star 9"/>
            <p:cNvSpPr/>
            <p:nvPr/>
          </p:nvSpPr>
          <p:spPr bwMode="auto">
            <a:xfrm>
              <a:off x="7841183" y="2030360"/>
              <a:ext cx="190958" cy="200055"/>
            </a:xfrm>
            <a:prstGeom prst="star5">
              <a:avLst/>
            </a:prstGeom>
            <a:solidFill>
              <a:srgbClr val="00B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GB" sz="2400">
                <a:solidFill>
                  <a:srgbClr val="EAEAEA"/>
                </a:solidFill>
                <a:latin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74237" y="116939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"/>
                </a:rPr>
                <a:t>Z</a:t>
              </a:r>
              <a:endParaRPr lang="en-GB" b="1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5832" y="1454285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"/>
                </a:rPr>
                <a:t>W</a:t>
              </a:r>
              <a:endParaRPr lang="en-GB" b="1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74237" y="172312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"/>
                </a:rPr>
                <a:t>H</a:t>
              </a:r>
              <a:endParaRPr lang="en-GB" b="1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12642" y="1991955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"/>
                </a:rPr>
                <a:t>t</a:t>
              </a:r>
              <a:endParaRPr lang="en-GB" b="1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5" name="5-Point Star 14"/>
            <p:cNvSpPr/>
            <p:nvPr/>
          </p:nvSpPr>
          <p:spPr bwMode="auto">
            <a:xfrm>
              <a:off x="7841183" y="1761525"/>
              <a:ext cx="190958" cy="200055"/>
            </a:xfrm>
            <a:prstGeom prst="star5">
              <a:avLst/>
            </a:prstGeom>
            <a:solidFill>
              <a:srgbClr val="00B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GB" sz="2400">
                <a:solidFill>
                  <a:srgbClr val="EAEAEA"/>
                </a:solidFill>
                <a:latin typeface="Arial"/>
              </a:endParaRPr>
            </a:p>
          </p:txBody>
        </p:sp>
        <p:sp>
          <p:nvSpPr>
            <p:cNvPr id="16" name="5-Point Star 15"/>
            <p:cNvSpPr/>
            <p:nvPr/>
          </p:nvSpPr>
          <p:spPr bwMode="auto">
            <a:xfrm>
              <a:off x="7841183" y="1523065"/>
              <a:ext cx="190958" cy="200055"/>
            </a:xfrm>
            <a:prstGeom prst="star5">
              <a:avLst/>
            </a:prstGeom>
            <a:solidFill>
              <a:srgbClr val="00B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GB" sz="2400">
                <a:solidFill>
                  <a:srgbClr val="EAEAEA"/>
                </a:solidFill>
                <a:latin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33943" y="762995"/>
              <a:ext cx="1083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  <a:latin typeface="Arial"/>
                </a:rPr>
                <a:t>FCC-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Arial"/>
                </a:rPr>
                <a:t>ee</a:t>
              </a:r>
              <a:endParaRPr lang="en-GB" sz="2000" b="1" dirty="0">
                <a:solidFill>
                  <a:srgbClr val="FF0000"/>
                </a:solidFill>
                <a:latin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839630" y="1076176"/>
              <a:ext cx="308031" cy="2676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5-Point Star 18"/>
            <p:cNvSpPr/>
            <p:nvPr/>
          </p:nvSpPr>
          <p:spPr bwMode="auto">
            <a:xfrm>
              <a:off x="7841183" y="1292635"/>
              <a:ext cx="190958" cy="200055"/>
            </a:xfrm>
            <a:prstGeom prst="star5">
              <a:avLst/>
            </a:prstGeom>
            <a:solidFill>
              <a:srgbClr val="00B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20000"/>
                </a:spcBef>
                <a:spcAft>
                  <a:spcPct val="0"/>
                </a:spcAft>
                <a:buClr>
                  <a:srgbClr val="FFFF00"/>
                </a:buClr>
                <a:buSzPct val="80000"/>
                <a:buFont typeface="Wingdings" pitchFamily="2" charset="2"/>
                <a:buNone/>
              </a:pPr>
              <a:endParaRPr lang="en-GB" sz="2400">
                <a:solidFill>
                  <a:srgbClr val="EAEAEA"/>
                </a:solidFill>
                <a:latin typeface="Arial"/>
              </a:endParaRPr>
            </a:p>
          </p:txBody>
        </p:sp>
      </p:grpSp>
      <p:sp>
        <p:nvSpPr>
          <p:cNvPr id="20" name="Right Arrow 19"/>
          <p:cNvSpPr/>
          <p:nvPr/>
        </p:nvSpPr>
        <p:spPr bwMode="auto">
          <a:xfrm rot="1286006">
            <a:off x="7024521" y="1978934"/>
            <a:ext cx="926069" cy="181006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0173" y="908988"/>
            <a:ext cx="1207382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err="1" smtClean="0">
                <a:solidFill>
                  <a:srgbClr val="FF3399"/>
                </a:solidFill>
                <a:latin typeface="Calibri" panose="020F0502020204030204" pitchFamily="34" charset="0"/>
              </a:rPr>
              <a:t>SuperKEKB</a:t>
            </a:r>
            <a:endParaRPr lang="en-GB" kern="0" dirty="0" smtClean="0">
              <a:solidFill>
                <a:srgbClr val="FF33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3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161A9F-1DBB-4C4E-9F5D-E9105265F060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FCC-ee beam instrumentation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1521" y="817460"/>
            <a:ext cx="8335690" cy="14137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layout follows the one of FCC-</a:t>
            </a:r>
            <a:r>
              <a:rPr lang="en-US" kern="0" dirty="0" err="1" smtClean="0">
                <a:latin typeface="+mn-lt"/>
              </a:rPr>
              <a:t>hh</a:t>
            </a:r>
            <a:r>
              <a:rPr lang="en-US" kern="0" dirty="0" smtClean="0">
                <a:latin typeface="+mn-lt"/>
              </a:rPr>
              <a:t> with ‘minor’ deviations.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There are 2 separate rings.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IRs for the experiments are asymmetric to minimize the synchrotron radiation from the incoming beam.</a:t>
            </a:r>
          </a:p>
        </p:txBody>
      </p:sp>
      <p:pic>
        <p:nvPicPr>
          <p:cNvPr id="7" name="Picture 6" descr="\\cern.ch\dfs\Users\j\jwenning\Documents\FCC\Parameters\FCC-ee.layou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592" y="2077834"/>
            <a:ext cx="4302862" cy="44763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93112" y="2216024"/>
            <a:ext cx="3671648" cy="21380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 machine is operated at constant energy (top-up mode). A booster is in design – in the same tunnel.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 smtClean="0">
                <a:latin typeface="+mn-lt"/>
              </a:rPr>
              <a:t>There are currently 2 experiments (even if some would like to see 4…).</a:t>
            </a:r>
          </a:p>
        </p:txBody>
      </p:sp>
      <p:pic>
        <p:nvPicPr>
          <p:cNvPr id="9" name="ScreenShot 2016-04-05 8.51.34 .png"/>
          <p:cNvPicPr>
            <a:picLocks noChangeAspect="1"/>
          </p:cNvPicPr>
          <p:nvPr/>
        </p:nvPicPr>
        <p:blipFill>
          <a:blip r:embed="rId3">
            <a:extLst/>
          </a:blip>
          <a:srcRect l="13125" t="16921" r="5209" b="11894"/>
          <a:stretch>
            <a:fillRect/>
          </a:stretch>
        </p:blipFill>
        <p:spPr>
          <a:xfrm>
            <a:off x="1115550" y="4504340"/>
            <a:ext cx="3011085" cy="214465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1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 588"/>
          <p:cNvSpPr>
            <a:spLocks noGrp="1"/>
          </p:cNvSpPr>
          <p:nvPr>
            <p:ph type="title"/>
          </p:nvPr>
        </p:nvSpPr>
        <p:spPr>
          <a:xfrm>
            <a:off x="769905" y="-13772"/>
            <a:ext cx="6520054" cy="800100"/>
          </a:xfrm>
          <a:prstGeom prst="rect">
            <a:avLst/>
          </a:prstGeom>
          <a:noFill/>
        </p:spPr>
        <p:txBody>
          <a:bodyPr/>
          <a:lstStyle>
            <a:lvl1pPr defTabSz="356362">
              <a:defRPr sz="3233" spc="-64"/>
            </a:lvl1pPr>
          </a:lstStyle>
          <a:p>
            <a:r>
              <a:rPr dirty="0"/>
              <a:t> The Arc Cell </a:t>
            </a:r>
          </a:p>
        </p:txBody>
      </p:sp>
      <p:sp>
        <p:nvSpPr>
          <p:cNvPr id="582" name="Shape 582"/>
          <p:cNvSpPr>
            <a:spLocks noGrp="1"/>
          </p:cNvSpPr>
          <p:nvPr>
            <p:ph type="body" sz="quarter" idx="4294967295"/>
          </p:nvPr>
        </p:nvSpPr>
        <p:spPr>
          <a:xfrm>
            <a:off x="693095" y="5042010"/>
            <a:ext cx="8141860" cy="1429190"/>
          </a:xfrm>
          <a:prstGeom prst="rect">
            <a:avLst/>
          </a:prstGeom>
          <a:noFill/>
        </p:spPr>
        <p:txBody>
          <a:bodyPr/>
          <a:lstStyle/>
          <a:p>
            <a:pPr marL="136683" indent="-136683" defTabSz="221806">
              <a:spcBef>
                <a:spcPts val="422"/>
              </a:spcBef>
              <a:defRPr sz="2052"/>
            </a:pPr>
            <a:r>
              <a:rPr dirty="0"/>
              <a:t> Basically a 90/90 degree FODO cell.</a:t>
            </a:r>
          </a:p>
          <a:p>
            <a:pPr marL="136683" indent="-136683" defTabSz="221806">
              <a:spcBef>
                <a:spcPts val="422"/>
              </a:spcBef>
              <a:defRPr sz="2052"/>
            </a:pPr>
            <a:r>
              <a:rPr lang="en-GB" dirty="0" smtClean="0"/>
              <a:t> </a:t>
            </a:r>
            <a:r>
              <a:rPr dirty="0" smtClean="0"/>
              <a:t>The </a:t>
            </a:r>
            <a:r>
              <a:rPr dirty="0"/>
              <a:t>quadrupoles QF/QD are 3.5 m/1.8 m long, respectively, to reduce the synchrotron radiation. They also depends on the design of quads and the beam pipe (A. Milanese, F. Zimmermann</a:t>
            </a:r>
            <a:r>
              <a:rPr dirty="0" smtClean="0"/>
              <a:t>).</a:t>
            </a:r>
            <a:endParaRPr dirty="0"/>
          </a:p>
        </p:txBody>
      </p:sp>
      <p:pic>
        <p:nvPicPr>
          <p:cNvPr id="583" name="ScreenShot 2016-04-09 15.09.03 .png"/>
          <p:cNvPicPr>
            <a:picLocks noChangeAspect="1"/>
          </p:cNvPicPr>
          <p:nvPr/>
        </p:nvPicPr>
        <p:blipFill>
          <a:blip r:embed="rId2">
            <a:extLst/>
          </a:blip>
          <a:srcRect l="11759" t="16284" r="5959" b="13807"/>
          <a:stretch>
            <a:fillRect/>
          </a:stretch>
        </p:blipFill>
        <p:spPr>
          <a:xfrm>
            <a:off x="1461195" y="826586"/>
            <a:ext cx="5702038" cy="395855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50371" y="1201510"/>
            <a:ext cx="954107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i="1" kern="0" dirty="0" smtClean="0">
                <a:latin typeface="+mn-lt"/>
              </a:rPr>
              <a:t>K. </a:t>
            </a:r>
            <a:r>
              <a:rPr lang="en-GB" i="1" kern="0" dirty="0" err="1" smtClean="0">
                <a:latin typeface="+mn-lt"/>
              </a:rPr>
              <a:t>Oide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311770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26048</TotalTime>
  <Words>2433</Words>
  <Application>Microsoft Office PowerPoint</Application>
  <PresentationFormat>On-screen Show (4:3)</PresentationFormat>
  <Paragraphs>535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ＭＳ Ｐゴシック</vt:lpstr>
      <vt:lpstr>Arial</vt:lpstr>
      <vt:lpstr>Calibri</vt:lpstr>
      <vt:lpstr>Cambria</vt:lpstr>
      <vt:lpstr>Cambria Math</vt:lpstr>
      <vt:lpstr>Comic Sans MS</vt:lpstr>
      <vt:lpstr>Constantia</vt:lpstr>
      <vt:lpstr>Courier New</vt:lpstr>
      <vt:lpstr>Georgia</vt:lpstr>
      <vt:lpstr>Helvetica</vt:lpstr>
      <vt:lpstr>Helvetica Neue</vt:lpstr>
      <vt:lpstr>Symbol</vt:lpstr>
      <vt:lpstr>Times New Roman</vt:lpstr>
      <vt:lpstr>Verdana</vt:lpstr>
      <vt:lpstr>Wingdings</vt:lpstr>
      <vt:lpstr>Theme1</vt:lpstr>
      <vt:lpstr>Default Design</vt:lpstr>
      <vt:lpstr>Equation</vt:lpstr>
      <vt:lpstr>FCC-ee beam instruments</vt:lpstr>
      <vt:lpstr>Instruments</vt:lpstr>
      <vt:lpstr>FCC-ee physics goals</vt:lpstr>
      <vt:lpstr>Synchrotron radiation</vt:lpstr>
      <vt:lpstr>Emittances</vt:lpstr>
      <vt:lpstr>Luminosity</vt:lpstr>
      <vt:lpstr>Lepton collider luminosities</vt:lpstr>
      <vt:lpstr>Layout</vt:lpstr>
      <vt:lpstr> The Arc Cell </vt:lpstr>
      <vt:lpstr>Interaction Region</vt:lpstr>
      <vt:lpstr>Final focus</vt:lpstr>
      <vt:lpstr>Beamstrahlung</vt:lpstr>
      <vt:lpstr>Parameters</vt:lpstr>
      <vt:lpstr>Parameter table</vt:lpstr>
      <vt:lpstr>Instrumentation - introduction</vt:lpstr>
      <vt:lpstr>Beam position</vt:lpstr>
      <vt:lpstr>Beam position</vt:lpstr>
      <vt:lpstr>Beam position</vt:lpstr>
      <vt:lpstr>Tune measurement</vt:lpstr>
      <vt:lpstr>Tune measurement</vt:lpstr>
      <vt:lpstr>Beam current</vt:lpstr>
      <vt:lpstr>Beam current</vt:lpstr>
      <vt:lpstr>Transverse emittance</vt:lpstr>
      <vt:lpstr>Transverse emittance</vt:lpstr>
      <vt:lpstr>Bunch length</vt:lpstr>
      <vt:lpstr>Beam loss</vt:lpstr>
      <vt:lpstr>Luminosity &amp; beamstrahlung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7378</cp:revision>
  <cp:lastPrinted>2013-09-23T09:57:18Z</cp:lastPrinted>
  <dcterms:created xsi:type="dcterms:W3CDTF">1601-01-01T00:00:00Z</dcterms:created>
  <dcterms:modified xsi:type="dcterms:W3CDTF">2016-09-23T10:10:01Z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