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4"/>
  </p:notesMasterIdLst>
  <p:sldIdLst>
    <p:sldId id="256" r:id="rId2"/>
    <p:sldId id="311" r:id="rId3"/>
    <p:sldId id="289" r:id="rId4"/>
    <p:sldId id="344" r:id="rId5"/>
    <p:sldId id="345" r:id="rId6"/>
    <p:sldId id="361" r:id="rId7"/>
    <p:sldId id="290" r:id="rId8"/>
    <p:sldId id="308" r:id="rId9"/>
    <p:sldId id="328" r:id="rId10"/>
    <p:sldId id="294" r:id="rId11"/>
    <p:sldId id="346" r:id="rId12"/>
    <p:sldId id="329" r:id="rId13"/>
    <p:sldId id="330" r:id="rId14"/>
    <p:sldId id="331" r:id="rId15"/>
    <p:sldId id="297" r:id="rId16"/>
    <p:sldId id="343" r:id="rId17"/>
    <p:sldId id="332" r:id="rId18"/>
    <p:sldId id="336" r:id="rId19"/>
    <p:sldId id="301" r:id="rId20"/>
    <p:sldId id="306" r:id="rId21"/>
    <p:sldId id="348" r:id="rId22"/>
    <p:sldId id="307" r:id="rId23"/>
    <p:sldId id="305" r:id="rId24"/>
    <p:sldId id="362" r:id="rId25"/>
    <p:sldId id="363" r:id="rId26"/>
    <p:sldId id="310" r:id="rId27"/>
    <p:sldId id="355" r:id="rId28"/>
    <p:sldId id="323" r:id="rId29"/>
    <p:sldId id="340" r:id="rId30"/>
    <p:sldId id="357" r:id="rId31"/>
    <p:sldId id="360" r:id="rId32"/>
    <p:sldId id="359" r:id="rId3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-André" initials="M" lastIdx="0" clrIdx="0">
    <p:extLst>
      <p:ext uri="{19B8F6BF-5375-455C-9EA6-DF929625EA0E}">
        <p15:presenceInfo xmlns:p15="http://schemas.microsoft.com/office/powerpoint/2012/main" userId="Marc-André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CA9F"/>
    <a:srgbClr val="3D7F4E"/>
    <a:srgbClr val="D8ECDD"/>
    <a:srgbClr val="F4FA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86715" autoAdjust="0"/>
  </p:normalViewPr>
  <p:slideViewPr>
    <p:cSldViewPr snapToGrid="0">
      <p:cViewPr varScale="1">
        <p:scale>
          <a:sx n="64" d="100"/>
          <a:sy n="64" d="100"/>
        </p:scale>
        <p:origin x="43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E10AFE-175E-41E6-8B10-8EAD2B00DEBD}" type="datetimeFigureOut">
              <a:rPr lang="fr-CA" smtClean="0"/>
              <a:t>2016-09-17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EFDE8-6631-430C-995E-EF5FF0031C1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81378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EFDE8-6631-430C-995E-EF5FF0031C19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710547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EFDE8-6631-430C-995E-EF5FF0031C19}" type="slidenum">
              <a:rPr lang="fr-CA" smtClean="0"/>
              <a:t>27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44614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err="1" smtClean="0"/>
              <a:t>Why</a:t>
            </a:r>
            <a:r>
              <a:rPr lang="fr-CA" dirty="0" smtClean="0"/>
              <a:t> 10 </a:t>
            </a:r>
            <a:r>
              <a:rPr lang="fr-CA" dirty="0" err="1" smtClean="0"/>
              <a:t>ps</a:t>
            </a:r>
            <a:r>
              <a:rPr lang="fr-CA" dirty="0" smtClean="0"/>
              <a:t> TOF</a:t>
            </a:r>
          </a:p>
          <a:p>
            <a:pPr lvl="1"/>
            <a:r>
              <a:rPr lang="fr-CA" dirty="0" smtClean="0"/>
              <a:t>Near positron range </a:t>
            </a:r>
            <a:r>
              <a:rPr lang="fr-CA" dirty="0" err="1" smtClean="0"/>
              <a:t>limit</a:t>
            </a:r>
            <a:r>
              <a:rPr lang="fr-CA" dirty="0" smtClean="0"/>
              <a:t> </a:t>
            </a:r>
          </a:p>
          <a:p>
            <a:pPr lvl="1"/>
            <a:r>
              <a:rPr lang="fr-CA" dirty="0" smtClean="0"/>
              <a:t>No </a:t>
            </a:r>
            <a:r>
              <a:rPr lang="fr-CA" dirty="0" err="1" smtClean="0"/>
              <a:t>iterative</a:t>
            </a:r>
            <a:r>
              <a:rPr lang="fr-CA" dirty="0" smtClean="0"/>
              <a:t> reconstruction </a:t>
            </a:r>
            <a:r>
              <a:rPr lang="fr-CA" dirty="0" err="1" smtClean="0"/>
              <a:t>required</a:t>
            </a:r>
            <a:endParaRPr lang="fr-CA" dirty="0" smtClean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EFDE8-6631-430C-995E-EF5FF0031C19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96195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EFDE8-6631-430C-995E-EF5FF0031C19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16893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EFDE8-6631-430C-995E-EF5FF0031C19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95368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EFDE8-6631-430C-995E-EF5FF0031C19}" type="slidenum">
              <a:rPr lang="fr-CA" smtClean="0"/>
              <a:t>17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91398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Light transmission</a:t>
            </a:r>
            <a:r>
              <a:rPr lang="fr-CA" baseline="0" dirty="0" smtClean="0"/>
              <a:t> </a:t>
            </a:r>
            <a:r>
              <a:rPr lang="fr-CA" baseline="0" dirty="0" err="1" smtClean="0"/>
              <a:t>efficiency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EFDE8-6631-430C-995E-EF5FF0031C19}" type="slidenum">
              <a:rPr lang="fr-CA" smtClean="0"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60343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EFDE8-6631-430C-995E-EF5FF0031C19}" type="slidenum">
              <a:rPr lang="fr-CA" smtClean="0"/>
              <a:t>21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505254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err="1" smtClean="0"/>
              <a:t>Lower</a:t>
            </a:r>
            <a:r>
              <a:rPr lang="fr-CA" dirty="0" smtClean="0"/>
              <a:t> </a:t>
            </a:r>
            <a:r>
              <a:rPr lang="fr-CA" dirty="0" err="1" smtClean="0"/>
              <a:t>bound</a:t>
            </a:r>
            <a:r>
              <a:rPr lang="fr-CA" dirty="0" smtClean="0"/>
              <a:t> </a:t>
            </a:r>
            <a:r>
              <a:rPr lang="fr-CA" dirty="0" err="1" smtClean="0"/>
              <a:t>near</a:t>
            </a:r>
            <a:r>
              <a:rPr lang="fr-CA" dirty="0" smtClean="0"/>
              <a:t> </a:t>
            </a:r>
            <a:r>
              <a:rPr lang="fr-CA" dirty="0" err="1" smtClean="0"/>
              <a:t>experimental</a:t>
            </a:r>
            <a:r>
              <a:rPr lang="fr-CA" dirty="0" smtClean="0"/>
              <a:t> 85 </a:t>
            </a:r>
            <a:r>
              <a:rPr lang="fr-CA" dirty="0" err="1" smtClean="0"/>
              <a:t>ps</a:t>
            </a:r>
            <a:r>
              <a:rPr lang="fr-CA" dirty="0" smtClean="0"/>
              <a:t>, </a:t>
            </a:r>
            <a:r>
              <a:rPr lang="fr-CA" dirty="0" err="1" smtClean="0"/>
              <a:t>difference</a:t>
            </a:r>
            <a:r>
              <a:rPr lang="fr-CA" dirty="0" smtClean="0"/>
              <a:t> in </a:t>
            </a:r>
            <a:r>
              <a:rPr lang="fr-CA" dirty="0" err="1" smtClean="0"/>
              <a:t>scintillator</a:t>
            </a:r>
            <a:r>
              <a:rPr lang="fr-CA" dirty="0" smtClean="0"/>
              <a:t>, </a:t>
            </a:r>
            <a:r>
              <a:rPr lang="fr-CA" dirty="0" err="1" smtClean="0"/>
              <a:t>SiPM</a:t>
            </a:r>
            <a:r>
              <a:rPr lang="fr-CA" dirty="0" smtClean="0"/>
              <a:t>, operating point, </a:t>
            </a:r>
            <a:r>
              <a:rPr lang="fr-CA" dirty="0" err="1" smtClean="0"/>
              <a:t>etc</a:t>
            </a:r>
            <a:r>
              <a:rPr lang="fr-CA" dirty="0" smtClean="0"/>
              <a:t> </a:t>
            </a:r>
            <a:r>
              <a:rPr lang="fr-CA" dirty="0" err="1" smtClean="0"/>
              <a:t>can</a:t>
            </a:r>
            <a:r>
              <a:rPr lang="fr-CA" dirty="0" smtClean="0"/>
              <a:t> </a:t>
            </a:r>
            <a:r>
              <a:rPr lang="fr-CA" dirty="0" err="1" smtClean="0"/>
              <a:t>explain</a:t>
            </a:r>
            <a:r>
              <a:rPr lang="fr-CA" baseline="0" dirty="0" smtClean="0"/>
              <a:t> the </a:t>
            </a:r>
            <a:r>
              <a:rPr lang="fr-CA" baseline="0" dirty="0" err="1" smtClean="0"/>
              <a:t>difference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EFDE8-6631-430C-995E-EF5FF0031C19}" type="slidenum">
              <a:rPr lang="fr-CA" smtClean="0"/>
              <a:t>22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33068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Small </a:t>
            </a:r>
            <a:r>
              <a:rPr lang="fr-CA" dirty="0" err="1" smtClean="0"/>
              <a:t>jitter</a:t>
            </a:r>
            <a:r>
              <a:rPr lang="fr-CA" dirty="0" smtClean="0"/>
              <a:t> = </a:t>
            </a:r>
            <a:r>
              <a:rPr lang="fr-CA" dirty="0" err="1" smtClean="0"/>
              <a:t>less</a:t>
            </a:r>
            <a:r>
              <a:rPr lang="fr-CA" dirty="0" smtClean="0"/>
              <a:t> </a:t>
            </a:r>
            <a:r>
              <a:rPr lang="fr-CA" dirty="0" err="1" smtClean="0"/>
              <a:t>improvement</a:t>
            </a:r>
            <a:r>
              <a:rPr lang="fr-CA" dirty="0" smtClean="0"/>
              <a:t> </a:t>
            </a:r>
            <a:r>
              <a:rPr lang="fr-CA" dirty="0" err="1" smtClean="0"/>
              <a:t>from</a:t>
            </a:r>
            <a:r>
              <a:rPr lang="fr-CA" dirty="0" smtClean="0"/>
              <a:t> MLE</a:t>
            </a:r>
          </a:p>
          <a:p>
            <a:r>
              <a:rPr lang="fr-CA" dirty="0" smtClean="0"/>
              <a:t>At </a:t>
            </a:r>
            <a:r>
              <a:rPr lang="fr-CA" dirty="0" err="1" smtClean="0"/>
              <a:t>these</a:t>
            </a:r>
            <a:r>
              <a:rPr lang="fr-CA" dirty="0" smtClean="0"/>
              <a:t> </a:t>
            </a:r>
            <a:r>
              <a:rPr lang="fr-CA" dirty="0" err="1" smtClean="0"/>
              <a:t>levels</a:t>
            </a:r>
            <a:r>
              <a:rPr lang="fr-CA" dirty="0" smtClean="0"/>
              <a:t> of </a:t>
            </a:r>
            <a:r>
              <a:rPr lang="fr-CA" dirty="0" err="1" smtClean="0"/>
              <a:t>jitter</a:t>
            </a:r>
            <a:r>
              <a:rPr lang="fr-CA" dirty="0" smtClean="0"/>
              <a:t>, </a:t>
            </a:r>
            <a:r>
              <a:rPr lang="fr-CA" dirty="0" err="1" smtClean="0"/>
              <a:t>Measurements</a:t>
            </a:r>
            <a:r>
              <a:rPr lang="fr-CA" dirty="0" smtClean="0"/>
              <a:t> </a:t>
            </a:r>
            <a:r>
              <a:rPr lang="fr-CA" dirty="0" err="1" smtClean="0"/>
              <a:t>can</a:t>
            </a:r>
            <a:r>
              <a:rPr lang="fr-CA" dirty="0" smtClean="0"/>
              <a:t> </a:t>
            </a:r>
            <a:r>
              <a:rPr lang="fr-CA" dirty="0" err="1" smtClean="0"/>
              <a:t>almost</a:t>
            </a:r>
            <a:r>
              <a:rPr lang="fr-CA" dirty="0" smtClean="0"/>
              <a:t> </a:t>
            </a:r>
          </a:p>
          <a:p>
            <a:r>
              <a:rPr lang="fr-CA" dirty="0" err="1" smtClean="0"/>
              <a:t>correctly</a:t>
            </a:r>
            <a:r>
              <a:rPr lang="fr-CA" dirty="0" smtClean="0"/>
              <a:t> capture photons in </a:t>
            </a:r>
            <a:r>
              <a:rPr lang="fr-CA" dirty="0" err="1" smtClean="0"/>
              <a:t>order</a:t>
            </a:r>
            <a:r>
              <a:rPr lang="fr-CA" dirty="0" smtClean="0"/>
              <a:t>. 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EFDE8-6631-430C-995E-EF5FF0031C19}" type="slidenum">
              <a:rPr lang="fr-CA" smtClean="0"/>
              <a:t>23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98403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239352" y="211662"/>
            <a:ext cx="11713301" cy="4297458"/>
          </a:xfrm>
          <a:prstGeom prst="roundRect">
            <a:avLst>
              <a:gd name="adj" fmla="val 4929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8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39349" y="260649"/>
            <a:ext cx="11617291" cy="14700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3600">
                <a:effectLst>
                  <a:outerShdw blurRad="50800" dist="38100" dir="27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9349" y="1772816"/>
            <a:ext cx="11617291" cy="864096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CA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0"/>
          </p:nvPr>
        </p:nvSpPr>
        <p:spPr>
          <a:xfrm>
            <a:off x="239187" y="2636838"/>
            <a:ext cx="11618383" cy="863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32371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216000" y="403200"/>
            <a:ext cx="11740800" cy="5904000"/>
          </a:xfrm>
          <a:prstGeom prst="roundRect">
            <a:avLst>
              <a:gd name="adj" fmla="val 1946"/>
            </a:avLst>
          </a:prstGeom>
          <a:noFill/>
          <a:ln w="38100">
            <a:solidFill>
              <a:srgbClr val="2D5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B1A54-2826-41EC-A364-1F6C8CCAF67B}" type="datetime1">
              <a:rPr lang="fr-CA" smtClean="0"/>
              <a:t>2016-09-17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‹N°›</a:t>
            </a:fld>
            <a:endParaRPr lang="fr-CA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54" y="6400440"/>
            <a:ext cx="2036309" cy="32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79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7BED-9ED3-48E7-84A0-3069269C31AC}" type="datetime1">
              <a:rPr lang="fr-CA" smtClean="0"/>
              <a:t>2016-09-17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‹N°›</a:t>
            </a:fld>
            <a:endParaRPr lang="fr-CA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54" y="6400440"/>
            <a:ext cx="2036309" cy="32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10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216000" y="403200"/>
            <a:ext cx="11740800" cy="5904000"/>
          </a:xfrm>
          <a:prstGeom prst="roundRect">
            <a:avLst>
              <a:gd name="adj" fmla="val 1946"/>
            </a:avLst>
          </a:prstGeom>
          <a:noFill/>
          <a:ln w="38100">
            <a:solidFill>
              <a:srgbClr val="2D5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BD4B-F9A5-4A5B-A1CA-79E6D1BD2B49}" type="datetime1">
              <a:rPr lang="fr-CA" smtClean="0"/>
              <a:t>2016-09-17</a:t>
            </a:fld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‹N°›</a:t>
            </a:fld>
            <a:endParaRPr lang="fr-CA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54" y="6400440"/>
            <a:ext cx="2036309" cy="32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95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40005" dist="22860" dir="5400000" algn="ctr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t"/>
          <a:lstStyle>
            <a:lvl1pPr algn="l">
              <a:defRPr sz="4000" b="1" cap="all">
                <a:effectLst>
                  <a:outerShdw blurRad="50800" dist="38100" dir="27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‹N°›</a:t>
            </a:fld>
            <a:endParaRPr lang="fr-CA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54" y="6400440"/>
            <a:ext cx="2036309" cy="32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82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à coins arrondis 9"/>
          <p:cNvSpPr/>
          <p:nvPr/>
        </p:nvSpPr>
        <p:spPr>
          <a:xfrm>
            <a:off x="216000" y="403200"/>
            <a:ext cx="11740800" cy="5904000"/>
          </a:xfrm>
          <a:prstGeom prst="roundRect">
            <a:avLst>
              <a:gd name="adj" fmla="val 1946"/>
            </a:avLst>
          </a:prstGeom>
          <a:noFill/>
          <a:ln w="38100">
            <a:solidFill>
              <a:srgbClr val="2D5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22B41-30F9-46A5-9F49-C73B59E03CFD}" type="datetime1">
              <a:rPr lang="fr-CA" smtClean="0"/>
              <a:t>2016-09-17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‹N°›</a:t>
            </a:fld>
            <a:endParaRPr lang="fr-CA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54" y="6400440"/>
            <a:ext cx="2036309" cy="32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89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à coins arrondis 10"/>
          <p:cNvSpPr/>
          <p:nvPr/>
        </p:nvSpPr>
        <p:spPr>
          <a:xfrm>
            <a:off x="216000" y="403200"/>
            <a:ext cx="11740800" cy="5904000"/>
          </a:xfrm>
          <a:prstGeom prst="roundRect">
            <a:avLst>
              <a:gd name="adj" fmla="val 1946"/>
            </a:avLst>
          </a:prstGeom>
          <a:noFill/>
          <a:ln w="38100">
            <a:solidFill>
              <a:srgbClr val="2D5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4D6E3-7CE8-4191-84CB-CD7783037A30}" type="datetime1">
              <a:rPr lang="fr-CA" smtClean="0"/>
              <a:t>2016-09-17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‹N°›</a:t>
            </a:fld>
            <a:endParaRPr lang="fr-CA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54" y="6400440"/>
            <a:ext cx="2036309" cy="32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1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216000" y="403200"/>
            <a:ext cx="11740800" cy="5904000"/>
          </a:xfrm>
          <a:prstGeom prst="roundRect">
            <a:avLst>
              <a:gd name="adj" fmla="val 1946"/>
            </a:avLst>
          </a:prstGeom>
          <a:noFill/>
          <a:ln w="38100">
            <a:solidFill>
              <a:srgbClr val="2D5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D484-1B07-46EA-B494-3851B2E49B21}" type="datetime1">
              <a:rPr lang="fr-CA" smtClean="0"/>
              <a:t>2016-09-17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‹N°›</a:t>
            </a:fld>
            <a:endParaRPr lang="fr-CA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54" y="6400440"/>
            <a:ext cx="2036309" cy="32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21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B990-8A55-4A7A-A470-909E5737B1FC}" type="datetime1">
              <a:rPr lang="fr-CA" smtClean="0"/>
              <a:t>2016-09-17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‹N°›</a:t>
            </a:fld>
            <a:endParaRPr lang="fr-CA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54" y="6400440"/>
            <a:ext cx="2036309" cy="32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46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à coins arrondis 8"/>
          <p:cNvSpPr/>
          <p:nvPr/>
        </p:nvSpPr>
        <p:spPr>
          <a:xfrm>
            <a:off x="216000" y="403200"/>
            <a:ext cx="11740800" cy="5904000"/>
          </a:xfrm>
          <a:prstGeom prst="roundRect">
            <a:avLst>
              <a:gd name="adj" fmla="val 1946"/>
            </a:avLst>
          </a:prstGeom>
          <a:noFill/>
          <a:ln w="38100">
            <a:solidFill>
              <a:srgbClr val="2D5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B3733-7517-4AED-A406-131FD7A810AD}" type="datetime1">
              <a:rPr lang="fr-CA" smtClean="0"/>
              <a:t>2016-09-17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‹N°›</a:t>
            </a:fld>
            <a:endParaRPr lang="fr-CA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54" y="6400440"/>
            <a:ext cx="2036309" cy="32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16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à coins arrondis 8"/>
          <p:cNvSpPr/>
          <p:nvPr/>
        </p:nvSpPr>
        <p:spPr>
          <a:xfrm>
            <a:off x="216000" y="403200"/>
            <a:ext cx="11740800" cy="5904000"/>
          </a:xfrm>
          <a:prstGeom prst="roundRect">
            <a:avLst>
              <a:gd name="adj" fmla="val 1946"/>
            </a:avLst>
          </a:prstGeom>
          <a:noFill/>
          <a:ln w="38100">
            <a:solidFill>
              <a:srgbClr val="2D5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CAAD6-450A-470A-B0E2-A4A3D292B6F2}" type="datetime1">
              <a:rPr lang="fr-CA" smtClean="0"/>
              <a:t>2016-09-17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‹N°›</a:t>
            </a:fld>
            <a:endParaRPr lang="fr-CA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54" y="6400440"/>
            <a:ext cx="2036309" cy="32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38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chemeClr val="bg1"/>
            </a:gs>
            <a:gs pos="100000">
              <a:schemeClr val="bg1">
                <a:lumMod val="8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70400" y="162000"/>
            <a:ext cx="4972800" cy="504000"/>
          </a:xfrm>
          <a:prstGeom prst="roundRect">
            <a:avLst/>
          </a:prstGeom>
          <a:solidFill>
            <a:srgbClr val="3D7F4E"/>
          </a:solidFill>
          <a:ln w="38100">
            <a:solidFill>
              <a:srgbClr val="2D5D3A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836712"/>
            <a:ext cx="10972800" cy="5289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304888" y="6356355"/>
            <a:ext cx="1582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E3C7D-ED9A-4EF0-B4CB-373F42D8852E}" type="datetime1">
              <a:rPr lang="fr-CA" smtClean="0"/>
              <a:t>2016-09-17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Pico-Second Workshop, Kansas City, September 2016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104E4-4A02-4FDB-9F5C-F6BFC1C2B8C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6018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25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emf"/><Relationship Id="rId4" Type="http://schemas.openxmlformats.org/officeDocument/2006/relationships/image" Target="../media/image3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emf"/><Relationship Id="rId4" Type="http://schemas.openxmlformats.org/officeDocument/2006/relationships/image" Target="../media/image3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ctrTitle"/>
          </p:nvPr>
        </p:nvSpPr>
        <p:spPr>
          <a:xfrm>
            <a:off x="239349" y="260649"/>
            <a:ext cx="11617291" cy="2789599"/>
          </a:xfrm>
        </p:spPr>
        <p:txBody>
          <a:bodyPr>
            <a:noAutofit/>
          </a:bodyPr>
          <a:lstStyle/>
          <a:p>
            <a:r>
              <a:rPr lang="en-CA" noProof="0" dirty="0" smtClean="0">
                <a:effectLst/>
              </a:rPr>
              <a:t>Digital SPAD Scintillation Detector Simulation Flow to Evaluate and Minimize Real-Time Requirements</a:t>
            </a:r>
            <a:endParaRPr lang="en-CA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9349" y="2803161"/>
            <a:ext cx="11617291" cy="1614438"/>
          </a:xfrm>
        </p:spPr>
        <p:txBody>
          <a:bodyPr>
            <a:normAutofit/>
          </a:bodyPr>
          <a:lstStyle/>
          <a:p>
            <a:r>
              <a:rPr lang="en-CA" u="sng" noProof="0" dirty="0" smtClean="0">
                <a:solidFill>
                  <a:schemeClr val="bg1">
                    <a:lumMod val="85000"/>
                  </a:schemeClr>
                </a:solidFill>
              </a:rPr>
              <a:t>Marc-André </a:t>
            </a:r>
            <a:r>
              <a:rPr lang="en-CA" u="sng" noProof="0" dirty="0" err="1" smtClean="0">
                <a:solidFill>
                  <a:schemeClr val="bg1">
                    <a:lumMod val="85000"/>
                  </a:schemeClr>
                </a:solidFill>
              </a:rPr>
              <a:t>Tétrault</a:t>
            </a:r>
            <a:r>
              <a:rPr lang="en-CA" noProof="0" dirty="0" smtClean="0">
                <a:solidFill>
                  <a:schemeClr val="bg1">
                    <a:lumMod val="85000"/>
                  </a:schemeClr>
                </a:solidFill>
              </a:rPr>
              <a:t>, Audrey Corbeil </a:t>
            </a:r>
            <a:r>
              <a:rPr lang="en-CA" noProof="0" dirty="0" err="1" smtClean="0">
                <a:solidFill>
                  <a:schemeClr val="bg1">
                    <a:lumMod val="85000"/>
                  </a:schemeClr>
                </a:solidFill>
              </a:rPr>
              <a:t>Therrien</a:t>
            </a:r>
            <a:r>
              <a:rPr lang="en-CA" noProof="0" dirty="0" smtClean="0">
                <a:solidFill>
                  <a:schemeClr val="bg1">
                    <a:lumMod val="85000"/>
                  </a:schemeClr>
                </a:solidFill>
              </a:rPr>
              <a:t>, William </a:t>
            </a:r>
            <a:r>
              <a:rPr lang="en-CA" noProof="0" dirty="0" err="1" smtClean="0">
                <a:solidFill>
                  <a:schemeClr val="bg1">
                    <a:lumMod val="85000"/>
                  </a:schemeClr>
                </a:solidFill>
              </a:rPr>
              <a:t>Lemaire</a:t>
            </a:r>
            <a:r>
              <a:rPr lang="en-CA" noProof="0" dirty="0" smtClean="0">
                <a:solidFill>
                  <a:schemeClr val="bg1">
                    <a:lumMod val="85000"/>
                  </a:schemeClr>
                </a:solidFill>
              </a:rPr>
              <a:t>, </a:t>
            </a:r>
            <a:br>
              <a:rPr lang="en-CA" noProof="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en-CA" noProof="0" dirty="0" err="1" smtClean="0">
                <a:solidFill>
                  <a:schemeClr val="bg1">
                    <a:lumMod val="85000"/>
                  </a:schemeClr>
                </a:solidFill>
              </a:rPr>
              <a:t>Réjean</a:t>
            </a:r>
            <a:r>
              <a:rPr lang="en-CA" noProof="0" dirty="0" smtClean="0">
                <a:solidFill>
                  <a:schemeClr val="bg1">
                    <a:lumMod val="85000"/>
                  </a:schemeClr>
                </a:solidFill>
              </a:rPr>
              <a:t> Fontaine, Jean-François Pratte</a:t>
            </a:r>
          </a:p>
          <a:p>
            <a:endParaRPr lang="en-CA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dirty="0"/>
              <a:t>Pico-Second Workshop, Kansas City, September 2016</a:t>
            </a:r>
            <a:endParaRPr lang="fr-CA" dirty="0"/>
          </a:p>
          <a:p>
            <a:endParaRPr lang="en-CA" noProof="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4" name="Picture 576" descr="logo_couleur_500dpi transparent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73016" y="4792817"/>
            <a:ext cx="4214128" cy="662874"/>
          </a:xfrm>
          <a:prstGeom prst="rect">
            <a:avLst/>
          </a:prstGeom>
          <a:noFill/>
          <a:ln w="88900">
            <a:noFill/>
            <a:miter lim="800000"/>
          </a:ln>
        </p:spPr>
      </p:pic>
      <p:pic>
        <p:nvPicPr>
          <p:cNvPr id="5" name="Picture 723" descr="nserc_redback_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2863" y="5958946"/>
            <a:ext cx="1457052" cy="710360"/>
          </a:xfrm>
          <a:prstGeom prst="rect">
            <a:avLst/>
          </a:prstGeom>
          <a:noFill/>
        </p:spPr>
      </p:pic>
      <p:pic>
        <p:nvPicPr>
          <p:cNvPr id="6" name="Picture 813" descr="C:\Users\tetm2701.USHERBROOKE\Documents\DocumentsMA\Publications\Texpo 2012\logos_resmiq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361" y="5897358"/>
            <a:ext cx="2150729" cy="83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25" descr="CIMSlog-2-transparen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646485" y="5890503"/>
            <a:ext cx="1382311" cy="8472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C:\Users\praj2901\Pictures\logo FQRNT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0549" y="5977582"/>
            <a:ext cx="1479495" cy="673088"/>
          </a:xfrm>
          <a:prstGeom prst="rect">
            <a:avLst/>
          </a:prstGeom>
          <a:noFill/>
        </p:spPr>
      </p:pic>
      <p:pic>
        <p:nvPicPr>
          <p:cNvPr id="13" name="Image 11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601" y="5830909"/>
            <a:ext cx="1259632" cy="87010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530" y="4530007"/>
            <a:ext cx="1366815" cy="1300902"/>
          </a:xfrm>
          <a:prstGeom prst="rect">
            <a:avLst/>
          </a:prstGeom>
        </p:spPr>
      </p:pic>
      <p:pic>
        <p:nvPicPr>
          <p:cNvPr id="1026" name="Picture 2" descr="http://www.scinethpc.ca/wp-content/uploads/2015/04/biligual-cc-web-logo-flat-white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423" y="5964786"/>
            <a:ext cx="2152304" cy="71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79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Timing performance</a:t>
            </a:r>
            <a:endParaRPr lang="en-CA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706085"/>
            <a:ext cx="10972800" cy="5674620"/>
          </a:xfrm>
        </p:spPr>
        <p:txBody>
          <a:bodyPr>
            <a:normAutofit/>
          </a:bodyPr>
          <a:lstStyle/>
          <a:p>
            <a:r>
              <a:rPr lang="en-CA" noProof="0" dirty="0" smtClean="0"/>
              <a:t>Where are we?</a:t>
            </a:r>
          </a:p>
          <a:p>
            <a:pPr lvl="1"/>
            <a:r>
              <a:rPr lang="en-CA" noProof="0" dirty="0" smtClean="0"/>
              <a:t>Experimental measurements with LYSO</a:t>
            </a:r>
          </a:p>
          <a:p>
            <a:pPr lvl="1"/>
            <a:endParaRPr lang="en-CA" noProof="0" dirty="0" smtClean="0"/>
          </a:p>
          <a:p>
            <a:pPr lvl="1"/>
            <a:endParaRPr lang="en-CA" noProof="0" dirty="0" smtClean="0"/>
          </a:p>
          <a:p>
            <a:pPr lvl="1"/>
            <a:endParaRPr lang="en-CA" noProof="0" dirty="0" smtClean="0"/>
          </a:p>
          <a:p>
            <a:pPr lvl="1"/>
            <a:endParaRPr lang="en-CA" noProof="0" dirty="0" smtClean="0"/>
          </a:p>
          <a:p>
            <a:pPr lvl="1"/>
            <a:endParaRPr lang="en-CA" noProof="0" dirty="0" smtClean="0"/>
          </a:p>
          <a:p>
            <a:pPr lvl="1"/>
            <a:endParaRPr lang="en-CA" noProof="0" dirty="0" smtClean="0"/>
          </a:p>
          <a:p>
            <a:pPr lvl="1"/>
            <a:endParaRPr lang="en-CA" noProof="0" dirty="0" smtClean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110245"/>
              </p:ext>
            </p:extLst>
          </p:nvPr>
        </p:nvGraphicFramePr>
        <p:xfrm>
          <a:off x="1091920" y="1983065"/>
          <a:ext cx="9579430" cy="2726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447"/>
                <a:gridCol w="2676483"/>
                <a:gridCol w="4883500"/>
              </a:tblGrid>
              <a:tr h="4333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solidFill>
                      <a:srgbClr val="3D7F4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err="1" smtClean="0"/>
                        <a:t>Systems</a:t>
                      </a:r>
                      <a:endParaRPr lang="fr-CA" dirty="0"/>
                    </a:p>
                  </a:txBody>
                  <a:tcPr>
                    <a:solidFill>
                      <a:srgbClr val="3D7F4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Table</a:t>
                      </a:r>
                      <a:r>
                        <a:rPr lang="fr-CA" baseline="0" dirty="0" smtClean="0"/>
                        <a:t> setups</a:t>
                      </a:r>
                      <a:endParaRPr lang="fr-CA" dirty="0"/>
                    </a:p>
                  </a:txBody>
                  <a:tcPr>
                    <a:solidFill>
                      <a:srgbClr val="3D7F4E"/>
                    </a:solidFill>
                  </a:tcPr>
                </a:tc>
              </a:tr>
              <a:tr h="395211">
                <a:tc>
                  <a:txBody>
                    <a:bodyPr/>
                    <a:lstStyle/>
                    <a:p>
                      <a:r>
                        <a:rPr lang="fr-CA" dirty="0" smtClean="0"/>
                        <a:t>PMT</a:t>
                      </a:r>
                      <a:endParaRPr lang="fr-CA" dirty="0"/>
                    </a:p>
                  </a:txBody>
                  <a:tcPr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473 </a:t>
                      </a:r>
                      <a:r>
                        <a:rPr lang="fr-CA" dirty="0" err="1" smtClean="0"/>
                        <a:t>ps</a:t>
                      </a:r>
                      <a:r>
                        <a:rPr lang="fr-CA" dirty="0" smtClean="0"/>
                        <a:t> FWHM          (1)</a:t>
                      </a:r>
                    </a:p>
                  </a:txBody>
                  <a:tcPr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234±20 </a:t>
                      </a:r>
                      <a:r>
                        <a:rPr lang="fr-CA" dirty="0" err="1" smtClean="0"/>
                        <a:t>ps</a:t>
                      </a:r>
                      <a:r>
                        <a:rPr lang="fr-CA" dirty="0" smtClean="0"/>
                        <a:t>  </a:t>
                      </a:r>
                      <a:r>
                        <a:rPr lang="fr-CA" dirty="0" err="1" smtClean="0"/>
                        <a:t>rms</a:t>
                      </a:r>
                      <a:r>
                        <a:rPr lang="fr-CA" dirty="0" smtClean="0"/>
                        <a:t>          (5)</a:t>
                      </a:r>
                      <a:endParaRPr lang="fr-CA" dirty="0"/>
                    </a:p>
                  </a:txBody>
                  <a:tcPr>
                    <a:solidFill>
                      <a:srgbClr val="D8ECDD"/>
                    </a:solidFill>
                  </a:tcPr>
                </a:tc>
              </a:tr>
              <a:tr h="598514">
                <a:tc>
                  <a:txBody>
                    <a:bodyPr/>
                    <a:lstStyle/>
                    <a:p>
                      <a:r>
                        <a:rPr lang="fr-CA" dirty="0" smtClean="0"/>
                        <a:t>APD</a:t>
                      </a:r>
                      <a:endParaRPr lang="fr-CA" dirty="0"/>
                    </a:p>
                  </a:txBody>
                  <a:tcPr>
                    <a:solidFill>
                      <a:srgbClr val="90CA9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6.6 ns FWHM           (2)</a:t>
                      </a:r>
                    </a:p>
                  </a:txBody>
                  <a:tcPr>
                    <a:solidFill>
                      <a:srgbClr val="90CA9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1.9 ns FWHM             (6)</a:t>
                      </a:r>
                      <a:endParaRPr lang="fr-CA" dirty="0"/>
                    </a:p>
                  </a:txBody>
                  <a:tcPr>
                    <a:solidFill>
                      <a:srgbClr val="90CA9F"/>
                    </a:solidFill>
                  </a:tcPr>
                </a:tc>
              </a:tr>
              <a:tr h="384898">
                <a:tc>
                  <a:txBody>
                    <a:bodyPr/>
                    <a:lstStyle/>
                    <a:p>
                      <a:r>
                        <a:rPr lang="fr-CA" dirty="0" err="1" smtClean="0"/>
                        <a:t>Analog</a:t>
                      </a:r>
                      <a:r>
                        <a:rPr lang="fr-CA" dirty="0" smtClean="0"/>
                        <a:t> </a:t>
                      </a:r>
                      <a:r>
                        <a:rPr lang="fr-CA" dirty="0" err="1" smtClean="0"/>
                        <a:t>SiPM</a:t>
                      </a:r>
                      <a:endParaRPr lang="fr-CA" dirty="0"/>
                    </a:p>
                  </a:txBody>
                  <a:tcPr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385 </a:t>
                      </a:r>
                      <a:r>
                        <a:rPr lang="fr-CA" dirty="0" err="1" smtClean="0"/>
                        <a:t>ps</a:t>
                      </a:r>
                      <a:r>
                        <a:rPr lang="fr-CA" dirty="0" smtClean="0"/>
                        <a:t> FWHM          (3)</a:t>
                      </a:r>
                    </a:p>
                  </a:txBody>
                  <a:tcPr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85±4 </a:t>
                      </a:r>
                      <a:r>
                        <a:rPr lang="fr-CA" dirty="0" err="1" smtClean="0"/>
                        <a:t>ps</a:t>
                      </a:r>
                      <a:r>
                        <a:rPr lang="fr-CA" dirty="0" smtClean="0"/>
                        <a:t> FWHM </a:t>
                      </a:r>
                      <a:r>
                        <a:rPr lang="fr-CA" baseline="0" dirty="0" smtClean="0"/>
                        <a:t>         </a:t>
                      </a:r>
                      <a:r>
                        <a:rPr lang="fr-CA" dirty="0" smtClean="0"/>
                        <a:t>(7)</a:t>
                      </a:r>
                      <a:endParaRPr lang="fr-CA" dirty="0"/>
                    </a:p>
                  </a:txBody>
                  <a:tcPr>
                    <a:solidFill>
                      <a:srgbClr val="D8ECDD"/>
                    </a:solidFill>
                  </a:tcPr>
                </a:tc>
              </a:tr>
              <a:tr h="483079">
                <a:tc rowSpan="2">
                  <a:txBody>
                    <a:bodyPr/>
                    <a:lstStyle/>
                    <a:p>
                      <a:r>
                        <a:rPr lang="fr-CA" dirty="0" smtClean="0"/>
                        <a:t>Digital </a:t>
                      </a:r>
                      <a:r>
                        <a:rPr lang="fr-CA" dirty="0" err="1" smtClean="0"/>
                        <a:t>SiPM</a:t>
                      </a:r>
                      <a:endParaRPr lang="fr-CA" dirty="0" smtClean="0"/>
                    </a:p>
                    <a:p>
                      <a:r>
                        <a:rPr lang="fr-CA" dirty="0" err="1" smtClean="0"/>
                        <a:t>Frach</a:t>
                      </a:r>
                      <a:r>
                        <a:rPr lang="fr-CA" dirty="0" smtClean="0"/>
                        <a:t> et al, 2009</a:t>
                      </a:r>
                      <a:endParaRPr lang="fr-CA" dirty="0"/>
                    </a:p>
                  </a:txBody>
                  <a:tcPr>
                    <a:solidFill>
                      <a:srgbClr val="90CA9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212 </a:t>
                      </a:r>
                      <a:r>
                        <a:rPr lang="fr-CA" dirty="0" err="1" smtClean="0"/>
                        <a:t>ps</a:t>
                      </a:r>
                      <a:r>
                        <a:rPr lang="fr-CA" dirty="0" smtClean="0"/>
                        <a:t> FWHM          (4)</a:t>
                      </a:r>
                    </a:p>
                  </a:txBody>
                  <a:tcPr>
                    <a:solidFill>
                      <a:srgbClr val="90CA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 smtClean="0"/>
                        <a:t>177 </a:t>
                      </a:r>
                      <a:r>
                        <a:rPr lang="fr-CA" dirty="0" err="1" smtClean="0"/>
                        <a:t>ps</a:t>
                      </a:r>
                      <a:r>
                        <a:rPr lang="fr-CA" dirty="0" smtClean="0"/>
                        <a:t> FWHM,           (8)</a:t>
                      </a:r>
                    </a:p>
                  </a:txBody>
                  <a:tcPr>
                    <a:solidFill>
                      <a:srgbClr val="90CA9F"/>
                    </a:solidFill>
                  </a:tcPr>
                </a:tc>
              </a:tr>
              <a:tr h="431321">
                <a:tc vMerge="1"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solidFill>
                      <a:srgbClr val="90CA9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solidFill>
                      <a:srgbClr val="90CA9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120 </a:t>
                      </a:r>
                      <a:r>
                        <a:rPr lang="fr-CA" dirty="0" err="1" smtClean="0"/>
                        <a:t>ps</a:t>
                      </a:r>
                      <a:r>
                        <a:rPr lang="fr-CA" dirty="0" smtClean="0"/>
                        <a:t> FWHM,           (9)</a:t>
                      </a:r>
                    </a:p>
                  </a:txBody>
                  <a:tcPr>
                    <a:solidFill>
                      <a:srgbClr val="90CA9F"/>
                    </a:solidFill>
                  </a:tcPr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2223337" y="4819067"/>
            <a:ext cx="8151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1- Wong et al, TNS 2015		5- Peng et al, TNS 2013</a:t>
            </a:r>
          </a:p>
          <a:p>
            <a:r>
              <a:rPr lang="fr-CA" dirty="0" smtClean="0"/>
              <a:t>2- Bergeron et al, TNS 2009		6- Leroux et al, TNS 2009</a:t>
            </a:r>
          </a:p>
          <a:p>
            <a:r>
              <a:rPr lang="fr-CA" dirty="0" smtClean="0"/>
              <a:t>3- Levin et al, TMI 2016		7- </a:t>
            </a:r>
            <a:r>
              <a:rPr lang="fr-CA" dirty="0" err="1" smtClean="0"/>
              <a:t>Nemallapudi</a:t>
            </a:r>
            <a:r>
              <a:rPr lang="fr-CA" dirty="0" smtClean="0"/>
              <a:t> et al, PMB 2015</a:t>
            </a:r>
          </a:p>
          <a:p>
            <a:r>
              <a:rPr lang="fr-CA" dirty="0"/>
              <a:t>4</a:t>
            </a:r>
            <a:r>
              <a:rPr lang="fr-CA" dirty="0" smtClean="0"/>
              <a:t>- </a:t>
            </a:r>
            <a:r>
              <a:rPr lang="fr-CA" dirty="0" err="1" smtClean="0"/>
              <a:t>Degenhardt</a:t>
            </a:r>
            <a:r>
              <a:rPr lang="fr-CA" dirty="0" smtClean="0"/>
              <a:t> et al, NSS-MIC 2012	8- </a:t>
            </a:r>
            <a:r>
              <a:rPr lang="fr-CA" dirty="0" err="1" smtClean="0"/>
              <a:t>Somlai</a:t>
            </a:r>
            <a:r>
              <a:rPr lang="fr-CA" dirty="0" smtClean="0"/>
              <a:t>-Schweiger et al, J. </a:t>
            </a:r>
            <a:r>
              <a:rPr lang="fr-CA" dirty="0" err="1" smtClean="0"/>
              <a:t>Inst</a:t>
            </a:r>
            <a:r>
              <a:rPr lang="fr-CA" dirty="0" smtClean="0"/>
              <a:t>. 2015</a:t>
            </a:r>
          </a:p>
          <a:p>
            <a:r>
              <a:rPr lang="fr-CA" dirty="0"/>
              <a:t>	</a:t>
            </a:r>
            <a:r>
              <a:rPr lang="fr-CA" dirty="0" smtClean="0"/>
              <a:t>			9- </a:t>
            </a:r>
            <a:r>
              <a:rPr lang="fr-CA" dirty="0"/>
              <a:t>van </a:t>
            </a:r>
            <a:r>
              <a:rPr lang="fr-CA" dirty="0" smtClean="0"/>
              <a:t>Dam et al, PMB 2013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10</a:t>
            </a:fld>
            <a:endParaRPr lang="fr-CA"/>
          </a:p>
        </p:txBody>
      </p:sp>
      <p:sp>
        <p:nvSpPr>
          <p:cNvPr id="7" name="Rectangle à coins arrondis 6"/>
          <p:cNvSpPr/>
          <p:nvPr/>
        </p:nvSpPr>
        <p:spPr>
          <a:xfrm>
            <a:off x="6299200" y="441863"/>
            <a:ext cx="1973263" cy="488260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933" y="463748"/>
            <a:ext cx="5280294" cy="466375"/>
          </a:xfrm>
          <a:prstGeom prst="rect">
            <a:avLst/>
          </a:prstGeom>
        </p:spPr>
      </p:pic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3017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Analog Front End</a:t>
            </a:r>
            <a:endParaRPr lang="en-CA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noProof="0" dirty="0" smtClean="0"/>
              <a:t>Analog front-end</a:t>
            </a:r>
          </a:p>
          <a:p>
            <a:pPr lvl="1"/>
            <a:r>
              <a:rPr lang="en-CA" noProof="0" dirty="0" smtClean="0"/>
              <a:t>Adapted to photodetector </a:t>
            </a:r>
          </a:p>
          <a:p>
            <a:pPr lvl="1"/>
            <a:r>
              <a:rPr lang="en-CA" noProof="0" dirty="0" smtClean="0"/>
              <a:t>Typically fast and low-noise preamplifiers</a:t>
            </a:r>
          </a:p>
          <a:p>
            <a:pPr lvl="2"/>
            <a:r>
              <a:rPr lang="en-CA" noProof="0" dirty="0" err="1" smtClean="0"/>
              <a:t>Anghinolfi</a:t>
            </a:r>
            <a:r>
              <a:rPr lang="en-CA" noProof="0" dirty="0" smtClean="0"/>
              <a:t> et al, TNS 2004</a:t>
            </a:r>
          </a:p>
          <a:p>
            <a:pPr lvl="2"/>
            <a:r>
              <a:rPr lang="en-CA" noProof="0" dirty="0" err="1" smtClean="0"/>
              <a:t>Olcott</a:t>
            </a:r>
            <a:r>
              <a:rPr lang="en-CA" noProof="0" dirty="0" smtClean="0"/>
              <a:t> et al, TNS 2005</a:t>
            </a:r>
          </a:p>
          <a:p>
            <a:pPr lvl="2"/>
            <a:r>
              <a:rPr lang="en-CA" noProof="0" dirty="0" err="1" smtClean="0"/>
              <a:t>Callier</a:t>
            </a:r>
            <a:r>
              <a:rPr lang="en-CA" noProof="0" dirty="0" smtClean="0"/>
              <a:t> et al, NSS-MIC 2009</a:t>
            </a:r>
          </a:p>
          <a:p>
            <a:pPr lvl="2"/>
            <a:r>
              <a:rPr lang="en-CA" noProof="0" dirty="0" err="1" smtClean="0"/>
              <a:t>Powolni</a:t>
            </a:r>
            <a:r>
              <a:rPr lang="en-CA" noProof="0" dirty="0" smtClean="0"/>
              <a:t> et al, TNS 2011</a:t>
            </a:r>
          </a:p>
          <a:p>
            <a:pPr lvl="2"/>
            <a:r>
              <a:rPr lang="en-CA" noProof="0" dirty="0" smtClean="0"/>
              <a:t>De Medeiros Silva et al, TCS 2014</a:t>
            </a:r>
          </a:p>
          <a:p>
            <a:pPr lvl="2"/>
            <a:r>
              <a:rPr lang="en-CA" noProof="0" dirty="0" smtClean="0"/>
              <a:t>… and many more</a:t>
            </a:r>
          </a:p>
          <a:p>
            <a:endParaRPr lang="en-CA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11</a:t>
            </a:fld>
            <a:endParaRPr lang="fr-CA"/>
          </a:p>
        </p:txBody>
      </p:sp>
      <p:sp>
        <p:nvSpPr>
          <p:cNvPr id="5" name="Rectangle à coins arrondis 4"/>
          <p:cNvSpPr/>
          <p:nvPr/>
        </p:nvSpPr>
        <p:spPr>
          <a:xfrm>
            <a:off x="8267700" y="441863"/>
            <a:ext cx="852488" cy="488260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933" y="463748"/>
            <a:ext cx="5280294" cy="466375"/>
          </a:xfrm>
          <a:prstGeom prst="rect">
            <a:avLst/>
          </a:prstGeom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974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DAQ systems</a:t>
            </a:r>
            <a:endParaRPr lang="en-CA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noProof="0" dirty="0" smtClean="0"/>
              <a:t>Real Time Data Acquisition</a:t>
            </a:r>
          </a:p>
          <a:p>
            <a:pPr lvl="1"/>
            <a:r>
              <a:rPr lang="en-CA" noProof="0" dirty="0" smtClean="0"/>
              <a:t>Pulse systems : </a:t>
            </a:r>
            <a:r>
              <a:rPr lang="en-CA" noProof="0" dirty="0" err="1" smtClean="0"/>
              <a:t>Lecomte</a:t>
            </a:r>
            <a:r>
              <a:rPr lang="en-CA" noProof="0" dirty="0" smtClean="0"/>
              <a:t> et al, TNS 1990, Young et al, NSS-MIC 1999</a:t>
            </a:r>
          </a:p>
          <a:p>
            <a:pPr lvl="1"/>
            <a:r>
              <a:rPr lang="en-CA" noProof="0" dirty="0" smtClean="0"/>
              <a:t>Modern digital systems : </a:t>
            </a:r>
          </a:p>
          <a:p>
            <a:pPr lvl="2"/>
            <a:r>
              <a:rPr lang="en-CA" noProof="0" dirty="0" smtClean="0"/>
              <a:t>Free running ADC : </a:t>
            </a:r>
            <a:r>
              <a:rPr lang="en-CA" noProof="0" dirty="0" err="1" smtClean="0"/>
              <a:t>Streun</a:t>
            </a:r>
            <a:r>
              <a:rPr lang="en-CA" noProof="0" dirty="0" smtClean="0"/>
              <a:t> et al, NIM 2002, Fontaine et al, NSS-MIC 2004 </a:t>
            </a:r>
          </a:p>
          <a:p>
            <a:pPr lvl="2"/>
            <a:r>
              <a:rPr lang="en-CA" noProof="0" dirty="0" smtClean="0"/>
              <a:t>Hybrid ADC and TDC : Wang et al, Real Time 2009</a:t>
            </a:r>
          </a:p>
          <a:p>
            <a:r>
              <a:rPr lang="en-CA" noProof="0" dirty="0" smtClean="0"/>
              <a:t>Going forward, the key DAQ component for timing	</a:t>
            </a:r>
          </a:p>
          <a:p>
            <a:pPr lvl="1"/>
            <a:r>
              <a:rPr lang="en-CA" noProof="0" dirty="0" smtClean="0"/>
              <a:t>Time to Digital Converters (</a:t>
            </a:r>
            <a:r>
              <a:rPr lang="en-CA" noProof="0" dirty="0" err="1" smtClean="0"/>
              <a:t>Henzler</a:t>
            </a:r>
            <a:r>
              <a:rPr lang="en-CA" noProof="0" dirty="0" smtClean="0"/>
              <a:t>, S., Springer, 2010)</a:t>
            </a:r>
          </a:p>
          <a:p>
            <a:pPr lvl="2"/>
            <a:r>
              <a:rPr lang="en-CA" noProof="0" dirty="0" smtClean="0"/>
              <a:t>Low power with 45 </a:t>
            </a:r>
            <a:r>
              <a:rPr lang="en-CA" noProof="0" dirty="0" err="1" smtClean="0"/>
              <a:t>ps</a:t>
            </a:r>
            <a:r>
              <a:rPr lang="en-CA" noProof="0" dirty="0" smtClean="0"/>
              <a:t> resolution </a:t>
            </a:r>
            <a:r>
              <a:rPr lang="en-CA" noProof="0" dirty="0" smtClean="0">
                <a:sym typeface="Wingdings" panose="05000000000000000000" pitchFamily="2" charset="2"/>
              </a:rPr>
              <a:t> </a:t>
            </a:r>
            <a:r>
              <a:rPr lang="en-CA" noProof="0" dirty="0" err="1" smtClean="0"/>
              <a:t>Perenzoni</a:t>
            </a:r>
            <a:r>
              <a:rPr lang="en-CA" noProof="0" dirty="0" smtClean="0"/>
              <a:t> et al, Elec. Lett. 2015 </a:t>
            </a:r>
          </a:p>
          <a:p>
            <a:pPr lvl="1"/>
            <a:endParaRPr lang="en-CA" noProof="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9134475" y="452805"/>
            <a:ext cx="2038350" cy="488260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933" y="463748"/>
            <a:ext cx="5280294" cy="466375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12</a:t>
            </a:fld>
            <a:endParaRPr lang="fr-CA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666" y="4842802"/>
            <a:ext cx="9498668" cy="83241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6666" y="4849515"/>
            <a:ext cx="7184546" cy="81898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6666" y="4849515"/>
            <a:ext cx="7198000" cy="818985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60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Towards 10 </a:t>
            </a:r>
            <a:r>
              <a:rPr lang="en-CA" noProof="0" dirty="0" err="1" smtClean="0"/>
              <a:t>ps</a:t>
            </a:r>
            <a:r>
              <a:rPr lang="en-CA" noProof="0" dirty="0" smtClean="0"/>
              <a:t> time of flight</a:t>
            </a:r>
            <a:endParaRPr lang="en-CA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54260"/>
            <a:ext cx="10972800" cy="4932215"/>
          </a:xfrm>
        </p:spPr>
        <p:txBody>
          <a:bodyPr>
            <a:normAutofit/>
          </a:bodyPr>
          <a:lstStyle/>
          <a:p>
            <a:r>
              <a:rPr lang="en-CA" noProof="0" dirty="0" smtClean="0"/>
              <a:t>1.5 mm on the LOR needs 10 </a:t>
            </a:r>
            <a:r>
              <a:rPr lang="en-CA" noProof="0" dirty="0" err="1" smtClean="0"/>
              <a:t>ps</a:t>
            </a:r>
            <a:r>
              <a:rPr lang="en-CA" noProof="0" dirty="0" smtClean="0"/>
              <a:t> FWHM in coincidence</a:t>
            </a:r>
          </a:p>
          <a:p>
            <a:pPr lvl="1"/>
            <a:r>
              <a:rPr lang="en-CA" noProof="0" dirty="0" err="1" smtClean="0"/>
              <a:t>Scint</a:t>
            </a:r>
            <a:r>
              <a:rPr lang="en-CA" noProof="0" dirty="0" smtClean="0"/>
              <a:t> : High light yield, fast rise and decay times</a:t>
            </a:r>
          </a:p>
          <a:p>
            <a:pPr lvl="1"/>
            <a:r>
              <a:rPr lang="en-CA" noProof="0" dirty="0" err="1" smtClean="0"/>
              <a:t>Opto</a:t>
            </a:r>
            <a:r>
              <a:rPr lang="en-CA" noProof="0" dirty="0" smtClean="0"/>
              <a:t> : High </a:t>
            </a:r>
            <a:r>
              <a:rPr lang="en-CA" noProof="0" dirty="0" err="1" smtClean="0"/>
              <a:t>photodetection</a:t>
            </a:r>
            <a:r>
              <a:rPr lang="en-CA" noProof="0" dirty="0" smtClean="0"/>
              <a:t> efficiency </a:t>
            </a:r>
          </a:p>
          <a:p>
            <a:pPr lvl="1"/>
            <a:r>
              <a:rPr lang="en-CA" noProof="0" dirty="0" smtClean="0"/>
              <a:t>DAQ :  Single-shot timing with </a:t>
            </a:r>
            <a:r>
              <a:rPr lang="en-CA" noProof="0" dirty="0" err="1" smtClean="0"/>
              <a:t>ps</a:t>
            </a:r>
            <a:r>
              <a:rPr lang="en-CA" noProof="0" dirty="0" smtClean="0"/>
              <a:t> resolution </a:t>
            </a:r>
            <a:r>
              <a:rPr lang="en-CA" noProof="0" dirty="0" smtClean="0">
                <a:sym typeface="Wingdings" panose="05000000000000000000" pitchFamily="2" charset="2"/>
              </a:rPr>
              <a:t>and low jitter  </a:t>
            </a:r>
            <a:r>
              <a:rPr lang="en-CA" noProof="0" dirty="0" smtClean="0">
                <a:latin typeface="Calibri" panose="020F0502020204030204" pitchFamily="34" charset="0"/>
                <a:sym typeface="Wingdings" panose="05000000000000000000" pitchFamily="2" charset="2"/>
              </a:rPr>
              <a:t>σ(</a:t>
            </a:r>
            <a:r>
              <a:rPr lang="en-CA" i="1" noProof="0" dirty="0" smtClean="0">
                <a:latin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n-CA" noProof="0" dirty="0" smtClean="0">
                <a:latin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en-CA" noProof="0" dirty="0" smtClean="0"/>
          </a:p>
          <a:p>
            <a:pPr lvl="1"/>
            <a:r>
              <a:rPr lang="en-CA" noProof="0" dirty="0" smtClean="0"/>
              <a:t>DSP : Individual photon distinction would enable better signal processing</a:t>
            </a:r>
          </a:p>
          <a:p>
            <a:pPr lvl="1"/>
            <a:endParaRPr lang="en-CA" noProof="0" dirty="0" smtClean="0"/>
          </a:p>
          <a:p>
            <a:r>
              <a:rPr lang="en-CA" noProof="0" dirty="0" smtClean="0"/>
              <a:t>Excellent measurements with </a:t>
            </a:r>
            <a:r>
              <a:rPr lang="en-CA" noProof="0" dirty="0" err="1" smtClean="0"/>
              <a:t>SiPM</a:t>
            </a:r>
            <a:r>
              <a:rPr lang="en-CA" noProof="0" dirty="0" smtClean="0"/>
              <a:t> photodetector</a:t>
            </a:r>
          </a:p>
          <a:p>
            <a:pPr lvl="1"/>
            <a:r>
              <a:rPr lang="en-CA" noProof="0" dirty="0" smtClean="0"/>
              <a:t>Why?</a:t>
            </a:r>
          </a:p>
          <a:p>
            <a:pPr lvl="1"/>
            <a:endParaRPr lang="en-CA" noProof="0" dirty="0" smtClean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933" y="463748"/>
            <a:ext cx="5280294" cy="466375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5422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14"/>
          <p:cNvSpPr txBox="1">
            <a:spLocks noGrp="1"/>
          </p:cNvSpPr>
          <p:nvPr>
            <p:ph idx="1"/>
          </p:nvPr>
        </p:nvSpPr>
        <p:spPr>
          <a:xfrm>
            <a:off x="382190" y="836712"/>
            <a:ext cx="8491812" cy="5533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noProof="0" dirty="0" smtClean="0"/>
              <a:t>With non-ideal detector, first few photons have </a:t>
            </a:r>
            <a:br>
              <a:rPr lang="en-CA" noProof="0" dirty="0" smtClean="0"/>
            </a:br>
            <a:r>
              <a:rPr lang="en-CA" noProof="0" dirty="0" smtClean="0"/>
              <a:t>best timing information</a:t>
            </a:r>
          </a:p>
          <a:p>
            <a:pPr lvl="1"/>
            <a:r>
              <a:rPr lang="en-CA" noProof="0" dirty="0" err="1" smtClean="0"/>
              <a:t>SiPM</a:t>
            </a:r>
            <a:r>
              <a:rPr lang="en-CA" noProof="0" dirty="0" smtClean="0"/>
              <a:t> can see that!</a:t>
            </a:r>
          </a:p>
          <a:p>
            <a:endParaRPr lang="en-CA" baseline="-25000" noProof="0" dirty="0" smtClean="0"/>
          </a:p>
          <a:p>
            <a:endParaRPr lang="en-CA" baseline="-25000" noProof="0" dirty="0" smtClean="0"/>
          </a:p>
          <a:p>
            <a:endParaRPr lang="en-CA" baseline="-25000" noProof="0" dirty="0" smtClean="0"/>
          </a:p>
          <a:p>
            <a:endParaRPr lang="en-CA" baseline="-25000" noProof="0" dirty="0" smtClean="0"/>
          </a:p>
          <a:p>
            <a:endParaRPr lang="en-CA" baseline="-25000" noProof="0" dirty="0" smtClean="0"/>
          </a:p>
          <a:p>
            <a:endParaRPr lang="en-CA" baseline="-25000" noProof="0" dirty="0" smtClean="0"/>
          </a:p>
          <a:p>
            <a:endParaRPr lang="en-CA" baseline="-25000" noProof="0" dirty="0" smtClean="0"/>
          </a:p>
          <a:p>
            <a:r>
              <a:rPr lang="en-CA" noProof="0" dirty="0" smtClean="0"/>
              <a:t>Detection efficiency </a:t>
            </a:r>
            <a:r>
              <a:rPr lang="en-CA" noProof="0" dirty="0" smtClean="0">
                <a:sym typeface="Symbol" panose="05050102010706020507" pitchFamily="18" charset="2"/>
              </a:rPr>
              <a:t> Bias</a:t>
            </a:r>
          </a:p>
          <a:p>
            <a:r>
              <a:rPr lang="en-CA" noProof="0" dirty="0" smtClean="0">
                <a:sym typeface="Symbol" panose="05050102010706020507" pitchFamily="18" charset="2"/>
              </a:rPr>
              <a:t>Noise  Bias</a:t>
            </a:r>
            <a:endParaRPr lang="en-CA" noProof="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err="1" smtClean="0"/>
              <a:t>SiPM</a:t>
            </a:r>
            <a:r>
              <a:rPr lang="en-CA" noProof="0" dirty="0" smtClean="0"/>
              <a:t> principles</a:t>
            </a:r>
            <a:endParaRPr lang="en-CA" noProof="0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7208044" y="441863"/>
            <a:ext cx="1064419" cy="488260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933" y="463748"/>
            <a:ext cx="5280294" cy="46637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4475" y="2387866"/>
            <a:ext cx="2997306" cy="2660422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14</a:t>
            </a:fld>
            <a:endParaRPr lang="fr-CA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7816" y="2387866"/>
            <a:ext cx="5539567" cy="3248262"/>
          </a:xfrm>
          <a:prstGeom prst="rect">
            <a:avLst/>
          </a:prstGeom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7250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Analog vs Digital </a:t>
            </a:r>
            <a:r>
              <a:rPr lang="en-CA" noProof="0" dirty="0" err="1" smtClean="0"/>
              <a:t>SiPM</a:t>
            </a:r>
            <a:endParaRPr lang="en-CA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5234" y="1038123"/>
            <a:ext cx="2965938" cy="639762"/>
          </a:xfrm>
        </p:spPr>
        <p:txBody>
          <a:bodyPr/>
          <a:lstStyle/>
          <a:p>
            <a:r>
              <a:rPr lang="en-CA" noProof="0" dirty="0" smtClean="0"/>
              <a:t>Passive quench </a:t>
            </a:r>
            <a:r>
              <a:rPr lang="en-CA" noProof="0" dirty="0" err="1" smtClean="0"/>
              <a:t>SiPM</a:t>
            </a:r>
            <a:endParaRPr lang="en-CA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95233" y="1677885"/>
            <a:ext cx="3334135" cy="3082175"/>
          </a:xfrm>
        </p:spPr>
        <p:txBody>
          <a:bodyPr/>
          <a:lstStyle/>
          <a:p>
            <a:r>
              <a:rPr lang="en-CA" noProof="0" dirty="0" smtClean="0"/>
              <a:t>Very simple</a:t>
            </a:r>
          </a:p>
          <a:p>
            <a:r>
              <a:rPr lang="en-CA" noProof="0" dirty="0" smtClean="0"/>
              <a:t>Variable cell response</a:t>
            </a:r>
            <a:endParaRPr lang="en-CA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7275166" y="1038123"/>
            <a:ext cx="3677461" cy="639762"/>
          </a:xfrm>
        </p:spPr>
        <p:txBody>
          <a:bodyPr/>
          <a:lstStyle/>
          <a:p>
            <a:r>
              <a:rPr lang="en-CA" noProof="0" dirty="0" smtClean="0"/>
              <a:t>Digital </a:t>
            </a:r>
            <a:r>
              <a:rPr lang="en-CA" noProof="0" dirty="0" err="1" smtClean="0"/>
              <a:t>SiPM</a:t>
            </a:r>
            <a:endParaRPr lang="en-CA" noProof="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7275166" y="1677884"/>
            <a:ext cx="4387061" cy="3082177"/>
          </a:xfrm>
        </p:spPr>
        <p:txBody>
          <a:bodyPr/>
          <a:lstStyle/>
          <a:p>
            <a:r>
              <a:rPr lang="en-CA" noProof="0" dirty="0" smtClean="0"/>
              <a:t>No external analog front-end</a:t>
            </a:r>
          </a:p>
        </p:txBody>
      </p:sp>
      <p:sp>
        <p:nvSpPr>
          <p:cNvPr id="7" name="Espace réservé du texte 2"/>
          <p:cNvSpPr txBox="1">
            <a:spLocks/>
          </p:cNvSpPr>
          <p:nvPr/>
        </p:nvSpPr>
        <p:spPr>
          <a:xfrm>
            <a:off x="3821347" y="1038122"/>
            <a:ext cx="287253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 smtClean="0"/>
              <a:t>Active </a:t>
            </a:r>
            <a:r>
              <a:rPr lang="fr-CA" dirty="0" err="1" smtClean="0"/>
              <a:t>quench</a:t>
            </a:r>
            <a:r>
              <a:rPr lang="fr-CA" dirty="0" smtClean="0"/>
              <a:t> </a:t>
            </a:r>
            <a:r>
              <a:rPr lang="fr-CA" dirty="0" err="1" smtClean="0"/>
              <a:t>SiPM</a:t>
            </a:r>
            <a:endParaRPr lang="fr-CA" dirty="0"/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3821347" y="1677884"/>
            <a:ext cx="3805352" cy="3082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 smtClean="0"/>
              <a:t>Noise suppression</a:t>
            </a:r>
          </a:p>
          <a:p>
            <a:r>
              <a:rPr lang="fr-CA" dirty="0" err="1" smtClean="0"/>
              <a:t>Temp</a:t>
            </a:r>
            <a:r>
              <a:rPr lang="fr-CA" dirty="0" smtClean="0"/>
              <a:t>. invariant signal</a:t>
            </a:r>
          </a:p>
          <a:p>
            <a:r>
              <a:rPr lang="fr-CA" dirty="0" smtClean="0"/>
              <a:t>Uniform </a:t>
            </a:r>
            <a:r>
              <a:rPr lang="fr-CA" dirty="0" err="1" smtClean="0"/>
              <a:t>cell</a:t>
            </a:r>
            <a:r>
              <a:rPr lang="fr-CA" dirty="0" smtClean="0"/>
              <a:t> </a:t>
            </a:r>
            <a:r>
              <a:rPr lang="fr-CA" dirty="0" err="1" smtClean="0"/>
              <a:t>response</a:t>
            </a:r>
            <a:endParaRPr lang="fr-CA" dirty="0" smtClean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245" y="3016555"/>
            <a:ext cx="2384649" cy="2116625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183" y="3016555"/>
            <a:ext cx="3272168" cy="2322907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3363" y="3008505"/>
            <a:ext cx="4177618" cy="2322907"/>
          </a:xfrm>
          <a:prstGeom prst="rect">
            <a:avLst/>
          </a:prstGeom>
        </p:spPr>
      </p:pic>
      <p:sp>
        <p:nvSpPr>
          <p:cNvPr id="12" name="Rectangle à coins arrondis 11"/>
          <p:cNvSpPr/>
          <p:nvPr/>
        </p:nvSpPr>
        <p:spPr>
          <a:xfrm>
            <a:off x="7208044" y="441863"/>
            <a:ext cx="1064419" cy="488260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1933" y="463748"/>
            <a:ext cx="5280294" cy="46637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921779" y="5326470"/>
            <a:ext cx="1769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err="1" smtClean="0"/>
              <a:t>Generic</a:t>
            </a:r>
            <a:r>
              <a:rPr lang="fr-CA" dirty="0" smtClean="0"/>
              <a:t> </a:t>
            </a:r>
            <a:r>
              <a:rPr lang="fr-CA" dirty="0" err="1" smtClean="0"/>
              <a:t>devices</a:t>
            </a:r>
            <a:r>
              <a:rPr lang="fr-CA" dirty="0" smtClean="0"/>
              <a:t>, </a:t>
            </a:r>
            <a:r>
              <a:rPr lang="fr-CA" dirty="0" err="1" smtClean="0"/>
              <a:t>many</a:t>
            </a:r>
            <a:r>
              <a:rPr lang="fr-CA" dirty="0" smtClean="0"/>
              <a:t> </a:t>
            </a:r>
            <a:r>
              <a:rPr lang="fr-CA" dirty="0" err="1" smtClean="0"/>
              <a:t>companies</a:t>
            </a:r>
            <a:endParaRPr lang="fr-CA" dirty="0"/>
          </a:p>
        </p:txBody>
      </p:sp>
      <p:sp>
        <p:nvSpPr>
          <p:cNvPr id="15" name="ZoneTexte 14"/>
          <p:cNvSpPr txBox="1"/>
          <p:nvPr/>
        </p:nvSpPr>
        <p:spPr>
          <a:xfrm>
            <a:off x="7740253" y="5326470"/>
            <a:ext cx="2862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For PET: 	</a:t>
            </a:r>
            <a:r>
              <a:rPr lang="fr-CA" dirty="0" err="1" smtClean="0"/>
              <a:t>Frach</a:t>
            </a:r>
            <a:r>
              <a:rPr lang="fr-CA" dirty="0" smtClean="0"/>
              <a:t> et al, 2009</a:t>
            </a:r>
          </a:p>
          <a:p>
            <a:r>
              <a:rPr lang="fr-CA" dirty="0" smtClean="0"/>
              <a:t>	Braga et al, 2014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3866183" y="5351834"/>
            <a:ext cx="2862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err="1" smtClean="0"/>
              <a:t>Nolet</a:t>
            </a:r>
            <a:r>
              <a:rPr lang="fr-CA" dirty="0" smtClean="0"/>
              <a:t> et al, NSS-MIC 2014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15</a:t>
            </a:fld>
            <a:endParaRPr lang="fr-CA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9125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/>
      <p:bldP spid="8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Optical Fill Factor</a:t>
            </a:r>
            <a:endParaRPr lang="en-CA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4077600"/>
            <a:ext cx="10972800" cy="2263317"/>
          </a:xfrm>
        </p:spPr>
        <p:txBody>
          <a:bodyPr>
            <a:normAutofit/>
          </a:bodyPr>
          <a:lstStyle/>
          <a:p>
            <a:endParaRPr lang="en-CA" noProof="0" dirty="0" smtClean="0"/>
          </a:p>
          <a:p>
            <a:r>
              <a:rPr lang="en-CA" noProof="0" dirty="0" smtClean="0"/>
              <a:t>Detection efficiency </a:t>
            </a:r>
            <a:r>
              <a:rPr lang="en-CA" noProof="0" dirty="0" smtClean="0">
                <a:sym typeface="Symbol" panose="05050102010706020507" pitchFamily="18" charset="2"/>
              </a:rPr>
              <a:t> Optical Fill Factor</a:t>
            </a:r>
          </a:p>
          <a:p>
            <a:r>
              <a:rPr lang="en-CA" noProof="0" dirty="0" smtClean="0">
                <a:sym typeface="Symbol" panose="05050102010706020507" pitchFamily="18" charset="2"/>
              </a:rPr>
              <a:t>Analog or digital ? Same timing with same SPAD arrays for LYSO</a:t>
            </a:r>
          </a:p>
          <a:p>
            <a:pPr lvl="1"/>
            <a:r>
              <a:rPr lang="en-CA" noProof="0" dirty="0" err="1" smtClean="0">
                <a:sym typeface="Symbol" panose="05050102010706020507" pitchFamily="18" charset="2"/>
              </a:rPr>
              <a:t>Gundacker</a:t>
            </a:r>
            <a:r>
              <a:rPr lang="en-CA" noProof="0" dirty="0" smtClean="0">
                <a:sym typeface="Symbol" panose="05050102010706020507" pitchFamily="18" charset="2"/>
              </a:rPr>
              <a:t> et al, NIM 2015</a:t>
            </a:r>
            <a:endParaRPr lang="en-CA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16</a:t>
            </a:fld>
            <a:endParaRPr lang="fr-CA"/>
          </a:p>
        </p:txBody>
      </p:sp>
      <p:pic>
        <p:nvPicPr>
          <p:cNvPr id="5" name="Espace réservé du contenu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78" y="771377"/>
            <a:ext cx="4850981" cy="323172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109" y="771377"/>
            <a:ext cx="4850981" cy="323172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551291" y="4002331"/>
            <a:ext cx="2243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 smtClean="0"/>
              <a:t>35% </a:t>
            </a:r>
            <a:r>
              <a:rPr lang="fr-CA" sz="2800" dirty="0" err="1" smtClean="0"/>
              <a:t>fill</a:t>
            </a:r>
            <a:r>
              <a:rPr lang="fr-CA" sz="2800" dirty="0" smtClean="0"/>
              <a:t> factor</a:t>
            </a:r>
            <a:endParaRPr lang="fr-CA" sz="2800" dirty="0"/>
          </a:p>
        </p:txBody>
      </p:sp>
      <p:sp>
        <p:nvSpPr>
          <p:cNvPr id="9" name="ZoneTexte 8"/>
          <p:cNvSpPr txBox="1"/>
          <p:nvPr/>
        </p:nvSpPr>
        <p:spPr>
          <a:xfrm>
            <a:off x="8190091" y="4023255"/>
            <a:ext cx="2243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 smtClean="0"/>
              <a:t>53% </a:t>
            </a:r>
            <a:r>
              <a:rPr lang="fr-CA" sz="2800" dirty="0" err="1" smtClean="0"/>
              <a:t>fill</a:t>
            </a:r>
            <a:r>
              <a:rPr lang="fr-CA" sz="2800" dirty="0" smtClean="0"/>
              <a:t> factor</a:t>
            </a:r>
            <a:endParaRPr lang="fr-CA" sz="28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478" y="755940"/>
            <a:ext cx="4842634" cy="323172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3761" y="755940"/>
            <a:ext cx="5054499" cy="3231720"/>
          </a:xfrm>
          <a:prstGeom prst="rect">
            <a:avLst/>
          </a:prstGeom>
        </p:spPr>
      </p:pic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698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Vertical Integration for Digital </a:t>
            </a:r>
            <a:r>
              <a:rPr lang="en-CA" noProof="0" dirty="0" err="1" smtClean="0"/>
              <a:t>SiPM</a:t>
            </a:r>
            <a:endParaRPr lang="en-CA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9" y="976581"/>
            <a:ext cx="5800725" cy="4525963"/>
          </a:xfrm>
        </p:spPr>
        <p:txBody>
          <a:bodyPr/>
          <a:lstStyle/>
          <a:p>
            <a:r>
              <a:rPr lang="en-CA" noProof="0" dirty="0" smtClean="0"/>
              <a:t>Back-side illumination</a:t>
            </a:r>
          </a:p>
          <a:p>
            <a:pPr lvl="1"/>
            <a:r>
              <a:rPr lang="en-CA" noProof="0" dirty="0" smtClean="0"/>
              <a:t>Infra-red wavelengths</a:t>
            </a:r>
          </a:p>
          <a:p>
            <a:pPr lvl="1"/>
            <a:r>
              <a:rPr lang="en-CA" noProof="0" dirty="0" smtClean="0"/>
              <a:t>Zou, </a:t>
            </a:r>
            <a:r>
              <a:rPr lang="en-CA" noProof="0" dirty="0" err="1" smtClean="0"/>
              <a:t>Bronzi</a:t>
            </a:r>
            <a:r>
              <a:rPr lang="en-CA" noProof="0" dirty="0" smtClean="0"/>
              <a:t>, 2014, SOI on CMOS</a:t>
            </a:r>
          </a:p>
          <a:p>
            <a:pPr lvl="1"/>
            <a:r>
              <a:rPr lang="en-CA" noProof="0" dirty="0" smtClean="0"/>
              <a:t>Pavia et al, JSSC 2015, Dual-CMOS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10324" y="976581"/>
            <a:ext cx="5384800" cy="4525963"/>
          </a:xfrm>
        </p:spPr>
        <p:txBody>
          <a:bodyPr/>
          <a:lstStyle/>
          <a:p>
            <a:r>
              <a:rPr lang="en-CA" noProof="0" dirty="0" smtClean="0"/>
              <a:t>Front-side illumination</a:t>
            </a:r>
          </a:p>
          <a:p>
            <a:pPr lvl="1"/>
            <a:r>
              <a:rPr lang="en-CA" noProof="0" dirty="0" err="1" smtClean="0"/>
              <a:t>Tétrault</a:t>
            </a:r>
            <a:r>
              <a:rPr lang="en-CA" noProof="0" dirty="0" smtClean="0"/>
              <a:t> et al, TNS 2015</a:t>
            </a:r>
          </a:p>
          <a:p>
            <a:pPr lvl="2"/>
            <a:r>
              <a:rPr lang="en-CA" noProof="0" dirty="0" smtClean="0"/>
              <a:t>Test chip in assembly</a:t>
            </a:r>
          </a:p>
          <a:p>
            <a:pPr lvl="2"/>
            <a:r>
              <a:rPr lang="en-CA" noProof="0" dirty="0" smtClean="0"/>
              <a:t>Prelim results at NSS-MIC 2016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5452" y="3396190"/>
            <a:ext cx="3219556" cy="253325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2003" y="3977669"/>
            <a:ext cx="3209594" cy="195178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1933" y="463748"/>
            <a:ext cx="5280294" cy="466375"/>
          </a:xfrm>
          <a:prstGeom prst="rect">
            <a:avLst/>
          </a:prstGeom>
        </p:spPr>
      </p:pic>
      <p:sp>
        <p:nvSpPr>
          <p:cNvPr id="10" name="Rectangle à coins arrondis 9"/>
          <p:cNvSpPr/>
          <p:nvPr/>
        </p:nvSpPr>
        <p:spPr>
          <a:xfrm>
            <a:off x="7208044" y="441863"/>
            <a:ext cx="3985820" cy="488260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17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5997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Digital </a:t>
            </a:r>
            <a:r>
              <a:rPr lang="en-CA" noProof="0" dirty="0" err="1" smtClean="0"/>
              <a:t>SiPM</a:t>
            </a:r>
            <a:r>
              <a:rPr lang="en-CA" noProof="0" dirty="0" smtClean="0"/>
              <a:t> microsystem design</a:t>
            </a:r>
            <a:endParaRPr lang="en-CA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noProof="0" dirty="0" smtClean="0"/>
              <a:t>Implementation boundaries</a:t>
            </a:r>
          </a:p>
          <a:p>
            <a:pPr lvl="1"/>
            <a:r>
              <a:rPr lang="en-CA" noProof="0" dirty="0" smtClean="0"/>
              <a:t>1 TDC per scintillator</a:t>
            </a:r>
          </a:p>
          <a:p>
            <a:pPr lvl="2"/>
            <a:r>
              <a:rPr lang="en-CA" noProof="0" dirty="0" smtClean="0"/>
              <a:t>First observed photon to reach TDC</a:t>
            </a:r>
          </a:p>
          <a:p>
            <a:pPr lvl="2"/>
            <a:r>
              <a:rPr lang="en-CA" noProof="0" dirty="0" smtClean="0"/>
              <a:t>No post-processing required, excellent real-time performance</a:t>
            </a:r>
          </a:p>
          <a:p>
            <a:pPr lvl="1"/>
            <a:r>
              <a:rPr lang="en-CA" noProof="0" dirty="0" smtClean="0"/>
              <a:t>1 TDC per cell (400 cells per mm²)</a:t>
            </a:r>
          </a:p>
          <a:p>
            <a:pPr lvl="2"/>
            <a:r>
              <a:rPr lang="en-CA" noProof="0" dirty="0" smtClean="0"/>
              <a:t>Maximum Likelihood Estimator (MLE)</a:t>
            </a:r>
          </a:p>
          <a:p>
            <a:pPr lvl="3"/>
            <a:r>
              <a:rPr lang="en-CA" noProof="0" dirty="0" err="1" smtClean="0"/>
              <a:t>Gundacker</a:t>
            </a:r>
            <a:r>
              <a:rPr lang="en-CA" noProof="0" dirty="0" smtClean="0"/>
              <a:t> et al, 2013, van Dam</a:t>
            </a:r>
            <a:r>
              <a:rPr lang="en-CA" noProof="0" dirty="0"/>
              <a:t> et al,</a:t>
            </a:r>
            <a:r>
              <a:rPr lang="en-CA" noProof="0" dirty="0" smtClean="0"/>
              <a:t> 2013, </a:t>
            </a:r>
            <a:r>
              <a:rPr lang="en-CA" noProof="0" dirty="0" err="1" smtClean="0"/>
              <a:t>Venialgo</a:t>
            </a:r>
            <a:r>
              <a:rPr lang="en-CA" noProof="0" dirty="0"/>
              <a:t> et al,</a:t>
            </a:r>
            <a:r>
              <a:rPr lang="en-CA" noProof="0" dirty="0" smtClean="0"/>
              <a:t> 2015</a:t>
            </a:r>
          </a:p>
          <a:p>
            <a:r>
              <a:rPr lang="en-CA" noProof="0" dirty="0" smtClean="0"/>
              <a:t>Is there a middle point providing the best of both worlds?</a:t>
            </a:r>
          </a:p>
          <a:p>
            <a:pPr marL="0" indent="0">
              <a:buNone/>
            </a:pPr>
            <a:endParaRPr lang="en-CA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5395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Digital </a:t>
            </a:r>
            <a:r>
              <a:rPr lang="en-CA" noProof="0" dirty="0" err="1" smtClean="0"/>
              <a:t>SiPM</a:t>
            </a:r>
            <a:r>
              <a:rPr lang="en-CA" noProof="0" dirty="0" smtClean="0"/>
              <a:t> Microsystem Model</a:t>
            </a:r>
            <a:endParaRPr lang="en-CA" noProof="0" dirty="0"/>
          </a:p>
        </p:txBody>
      </p:sp>
      <p:sp>
        <p:nvSpPr>
          <p:cNvPr id="3" name="ZoneTexte 2"/>
          <p:cNvSpPr txBox="1"/>
          <p:nvPr/>
        </p:nvSpPr>
        <p:spPr>
          <a:xfrm>
            <a:off x="882996" y="3863424"/>
            <a:ext cx="195566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Photon Statistics</a:t>
            </a:r>
          </a:p>
          <a:p>
            <a:r>
              <a:rPr lang="en-CA" dirty="0" smtClean="0"/>
              <a:t>Light Transmission </a:t>
            </a:r>
          </a:p>
          <a:p>
            <a:r>
              <a:rPr lang="en-CA" dirty="0" smtClean="0"/>
              <a:t>Efficiency</a:t>
            </a:r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Geant4 toolkit</a:t>
            </a:r>
          </a:p>
          <a:p>
            <a:r>
              <a:rPr lang="en-CA" dirty="0" smtClean="0"/>
              <a:t>Special thanks to </a:t>
            </a:r>
            <a:br>
              <a:rPr lang="en-CA" dirty="0" smtClean="0"/>
            </a:br>
            <a:r>
              <a:rPr lang="en-CA" dirty="0" smtClean="0"/>
              <a:t>Marco </a:t>
            </a:r>
            <a:r>
              <a:rPr lang="en-CA" dirty="0" err="1" smtClean="0"/>
              <a:t>Pizzichemi</a:t>
            </a:r>
            <a:endParaRPr lang="en-CA" dirty="0"/>
          </a:p>
        </p:txBody>
      </p:sp>
      <p:sp>
        <p:nvSpPr>
          <p:cNvPr id="5" name="ZoneTexte 4"/>
          <p:cNvSpPr txBox="1"/>
          <p:nvPr/>
        </p:nvSpPr>
        <p:spPr>
          <a:xfrm>
            <a:off x="3341077" y="3863424"/>
            <a:ext cx="25813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Fill factor </a:t>
            </a:r>
          </a:p>
          <a:p>
            <a:r>
              <a:rPr lang="en-CA" dirty="0" smtClean="0"/>
              <a:t>Quantum efficiency</a:t>
            </a:r>
          </a:p>
          <a:p>
            <a:r>
              <a:rPr lang="en-CA" dirty="0" smtClean="0"/>
              <a:t>Avalanche probability</a:t>
            </a:r>
          </a:p>
          <a:p>
            <a:r>
              <a:rPr lang="en-CA" dirty="0" smtClean="0"/>
              <a:t>Noise not considered </a:t>
            </a:r>
          </a:p>
          <a:p>
            <a:r>
              <a:rPr lang="en-CA" dirty="0" smtClean="0"/>
              <a:t>QC dead time </a:t>
            </a:r>
          </a:p>
          <a:p>
            <a:r>
              <a:rPr lang="en-CA" dirty="0" smtClean="0"/>
              <a:t>QC jitter</a:t>
            </a:r>
          </a:p>
          <a:p>
            <a:endParaRPr lang="en-CA" dirty="0" smtClean="0"/>
          </a:p>
          <a:p>
            <a:r>
              <a:rPr lang="en-CA" dirty="0" err="1" smtClean="0"/>
              <a:t>Therrien</a:t>
            </a:r>
            <a:r>
              <a:rPr lang="en-CA" dirty="0" smtClean="0"/>
              <a:t> et al, TNS 2014</a:t>
            </a:r>
            <a:endParaRPr lang="en-CA" dirty="0"/>
          </a:p>
        </p:txBody>
      </p:sp>
      <p:sp>
        <p:nvSpPr>
          <p:cNvPr id="6" name="ZoneTexte 5"/>
          <p:cNvSpPr txBox="1"/>
          <p:nvPr/>
        </p:nvSpPr>
        <p:spPr>
          <a:xfrm>
            <a:off x="6149349" y="3863424"/>
            <a:ext cx="39780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Skew and jitter for</a:t>
            </a:r>
          </a:p>
          <a:p>
            <a:endParaRPr lang="en-CA" dirty="0" smtClean="0"/>
          </a:p>
          <a:p>
            <a:r>
              <a:rPr lang="en-CA" dirty="0" smtClean="0"/>
              <a:t>    -Clock tree</a:t>
            </a:r>
          </a:p>
          <a:p>
            <a:r>
              <a:rPr lang="en-CA" dirty="0" smtClean="0"/>
              <a:t>    -Trigger tree 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                      *This work, Python models</a:t>
            </a:r>
            <a:endParaRPr lang="en-CA" dirty="0"/>
          </a:p>
        </p:txBody>
      </p:sp>
      <p:sp>
        <p:nvSpPr>
          <p:cNvPr id="13" name="ZoneTexte 12"/>
          <p:cNvSpPr txBox="1"/>
          <p:nvPr/>
        </p:nvSpPr>
        <p:spPr>
          <a:xfrm>
            <a:off x="8291461" y="3863424"/>
            <a:ext cx="16090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TDC LSB</a:t>
            </a:r>
          </a:p>
          <a:p>
            <a:r>
              <a:rPr lang="fr-CA" dirty="0" smtClean="0"/>
              <a:t>TDC </a:t>
            </a:r>
            <a:r>
              <a:rPr lang="fr-CA" dirty="0" err="1" smtClean="0"/>
              <a:t>Jitter</a:t>
            </a:r>
            <a:endParaRPr lang="fr-CA" dirty="0" smtClean="0"/>
          </a:p>
          <a:p>
            <a:r>
              <a:rPr lang="fr-CA" dirty="0" smtClean="0"/>
              <a:t>TDC Sharing</a:t>
            </a:r>
          </a:p>
        </p:txBody>
      </p:sp>
      <p:grpSp>
        <p:nvGrpSpPr>
          <p:cNvPr id="45" name="Groupe 44"/>
          <p:cNvGrpSpPr/>
          <p:nvPr/>
        </p:nvGrpSpPr>
        <p:grpSpPr>
          <a:xfrm>
            <a:off x="3322027" y="3863424"/>
            <a:ext cx="8122261" cy="1731169"/>
            <a:chOff x="3322027" y="3863424"/>
            <a:chExt cx="8122261" cy="1731169"/>
          </a:xfrm>
        </p:grpSpPr>
        <p:cxnSp>
          <p:nvCxnSpPr>
            <p:cNvPr id="19" name="Connecteur droit 18"/>
            <p:cNvCxnSpPr/>
            <p:nvPr/>
          </p:nvCxnSpPr>
          <p:spPr>
            <a:xfrm>
              <a:off x="3341076" y="5572666"/>
              <a:ext cx="6488888" cy="0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flipV="1">
              <a:off x="9805630" y="4582902"/>
              <a:ext cx="9772" cy="994786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/>
            <p:nvPr/>
          </p:nvCxnSpPr>
          <p:spPr>
            <a:xfrm>
              <a:off x="9791068" y="4582901"/>
              <a:ext cx="1625747" cy="0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/>
            <p:nvPr/>
          </p:nvCxnSpPr>
          <p:spPr>
            <a:xfrm flipV="1">
              <a:off x="11416815" y="3895428"/>
              <a:ext cx="0" cy="687474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/>
            <p:nvPr/>
          </p:nvCxnSpPr>
          <p:spPr>
            <a:xfrm flipH="1">
              <a:off x="5828927" y="3884239"/>
              <a:ext cx="5615361" cy="0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/>
            <p:nvPr/>
          </p:nvCxnSpPr>
          <p:spPr>
            <a:xfrm flipH="1">
              <a:off x="5828925" y="3863424"/>
              <a:ext cx="4" cy="1426126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/>
            <p:nvPr/>
          </p:nvCxnSpPr>
          <p:spPr>
            <a:xfrm flipH="1">
              <a:off x="3322027" y="5279766"/>
              <a:ext cx="2508579" cy="0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>
              <a:off x="3345839" y="5282407"/>
              <a:ext cx="0" cy="312186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Image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831" y="796649"/>
            <a:ext cx="11199959" cy="2777802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858370"/>
            <a:ext cx="11199959" cy="1825859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19</a:t>
            </a:fld>
            <a:endParaRPr lang="fr-CA"/>
          </a:p>
        </p:txBody>
      </p:sp>
      <p:sp>
        <p:nvSpPr>
          <p:cNvPr id="20" name="ZoneTexte 19"/>
          <p:cNvSpPr txBox="1"/>
          <p:nvPr/>
        </p:nvSpPr>
        <p:spPr>
          <a:xfrm>
            <a:off x="9666762" y="3863424"/>
            <a:ext cx="1915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Single TDC</a:t>
            </a:r>
          </a:p>
          <a:p>
            <a:r>
              <a:rPr lang="en-CA" dirty="0" smtClean="0"/>
              <a:t>Multi-TDC + MLE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  <p:sp>
        <p:nvSpPr>
          <p:cNvPr id="8" name="Étoile à 7 branches 7"/>
          <p:cNvSpPr/>
          <p:nvPr/>
        </p:nvSpPr>
        <p:spPr>
          <a:xfrm>
            <a:off x="2259096" y="574483"/>
            <a:ext cx="4634439" cy="2336766"/>
          </a:xfrm>
          <a:prstGeom prst="star7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CA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Simulator </a:t>
            </a:r>
            <a:r>
              <a:rPr lang="en-CA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</a:t>
            </a:r>
            <a:r>
              <a:rPr lang="en-CA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ill be officially released at NSS 2016! See talk N38-4 by </a:t>
            </a:r>
            <a:br>
              <a:rPr lang="en-CA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CA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A. C. </a:t>
            </a:r>
            <a:r>
              <a:rPr lang="en-CA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Therrien</a:t>
            </a:r>
            <a:endParaRPr lang="en-C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6149349" y="1903752"/>
            <a:ext cx="5003333" cy="902567"/>
          </a:xfrm>
          <a:prstGeom prst="round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9368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3" grpId="0"/>
      <p:bldP spid="20" grpId="0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Outline</a:t>
            </a:r>
            <a:endParaRPr lang="en-CA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noProof="0" dirty="0" smtClean="0"/>
              <a:t>Overview for PET and time of flight PET</a:t>
            </a:r>
          </a:p>
          <a:p>
            <a:pPr lvl="1"/>
            <a:r>
              <a:rPr lang="en-CA" noProof="0" dirty="0" smtClean="0"/>
              <a:t>Basic PET principles and why </a:t>
            </a:r>
            <a:r>
              <a:rPr lang="en-CA" dirty="0" smtClean="0"/>
              <a:t>t</a:t>
            </a:r>
            <a:r>
              <a:rPr lang="en-CA" noProof="0" dirty="0" err="1" smtClean="0"/>
              <a:t>ime</a:t>
            </a:r>
            <a:r>
              <a:rPr lang="en-CA" noProof="0" dirty="0" smtClean="0"/>
              <a:t>-of-flight matters</a:t>
            </a:r>
          </a:p>
          <a:p>
            <a:pPr lvl="1"/>
            <a:r>
              <a:rPr lang="en-CA" noProof="0" dirty="0" smtClean="0"/>
              <a:t>Review detector chain towards time of flight</a:t>
            </a:r>
          </a:p>
          <a:p>
            <a:r>
              <a:rPr lang="en-CA" noProof="0" dirty="0" smtClean="0"/>
              <a:t>Precise timing resolution detector design</a:t>
            </a:r>
          </a:p>
          <a:p>
            <a:pPr lvl="1"/>
            <a:r>
              <a:rPr lang="en-CA" noProof="0" dirty="0" smtClean="0"/>
              <a:t>Photodetector</a:t>
            </a:r>
          </a:p>
          <a:p>
            <a:pPr lvl="1"/>
            <a:r>
              <a:rPr lang="en-CA" noProof="0" dirty="0" smtClean="0"/>
              <a:t>DAQ</a:t>
            </a:r>
          </a:p>
          <a:p>
            <a:pPr lvl="1"/>
            <a:r>
              <a:rPr lang="en-CA" noProof="0" dirty="0" smtClean="0"/>
              <a:t>Compromises for real-time embedded microsystem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Pico-Second Workshop, Kansas City, September 2016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360128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Simulation parameters</a:t>
            </a:r>
            <a:endParaRPr lang="en-CA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38294" y="666000"/>
            <a:ext cx="2708031" cy="639762"/>
          </a:xfrm>
        </p:spPr>
        <p:txBody>
          <a:bodyPr/>
          <a:lstStyle/>
          <a:p>
            <a:r>
              <a:rPr lang="en-CA" noProof="0" dirty="0" smtClean="0"/>
              <a:t>LYSO</a:t>
            </a:r>
            <a:endParaRPr lang="en-CA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38294" y="1305762"/>
            <a:ext cx="2708031" cy="3951288"/>
          </a:xfrm>
        </p:spPr>
        <p:txBody>
          <a:bodyPr/>
          <a:lstStyle/>
          <a:p>
            <a:r>
              <a:rPr lang="en-CA" noProof="0" dirty="0" smtClean="0"/>
              <a:t>40 000 / MeV</a:t>
            </a:r>
          </a:p>
          <a:p>
            <a:r>
              <a:rPr lang="en-CA" noProof="0" dirty="0" smtClean="0"/>
              <a:t>1.1 x 1.1 x 3 mm³</a:t>
            </a:r>
          </a:p>
          <a:p>
            <a:r>
              <a:rPr lang="en-CA" noProof="0" dirty="0" err="1" smtClean="0"/>
              <a:t>T</a:t>
            </a:r>
            <a:r>
              <a:rPr lang="en-CA" baseline="-25000" noProof="0" dirty="0" err="1" smtClean="0"/>
              <a:t>rise</a:t>
            </a:r>
            <a:r>
              <a:rPr lang="en-CA" noProof="0" dirty="0" smtClean="0"/>
              <a:t> = 70 </a:t>
            </a:r>
            <a:r>
              <a:rPr lang="en-CA" noProof="0" dirty="0" err="1" smtClean="0"/>
              <a:t>ps</a:t>
            </a:r>
            <a:endParaRPr lang="en-CA" noProof="0" dirty="0" smtClean="0"/>
          </a:p>
          <a:p>
            <a:r>
              <a:rPr lang="en-CA" noProof="0" dirty="0" err="1" smtClean="0"/>
              <a:t>T</a:t>
            </a:r>
            <a:r>
              <a:rPr lang="en-CA" baseline="-25000" noProof="0" dirty="0" err="1" smtClean="0"/>
              <a:t>decay</a:t>
            </a:r>
            <a:r>
              <a:rPr lang="en-CA" noProof="0" dirty="0" smtClean="0"/>
              <a:t> = 40 ns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914258" y="666000"/>
            <a:ext cx="5389033" cy="639762"/>
          </a:xfrm>
        </p:spPr>
        <p:txBody>
          <a:bodyPr/>
          <a:lstStyle/>
          <a:p>
            <a:r>
              <a:rPr lang="en-CA" noProof="0" dirty="0" smtClean="0"/>
              <a:t>SPAD array</a:t>
            </a:r>
            <a:endParaRPr lang="en-CA" noProof="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914258" y="1305762"/>
            <a:ext cx="5389033" cy="2404928"/>
          </a:xfrm>
        </p:spPr>
        <p:txBody>
          <a:bodyPr/>
          <a:lstStyle/>
          <a:p>
            <a:r>
              <a:rPr lang="en-CA" noProof="0" dirty="0" smtClean="0"/>
              <a:t>Effective PDE = 18% @ 420 nm</a:t>
            </a:r>
          </a:p>
          <a:p>
            <a:r>
              <a:rPr lang="en-CA" noProof="0" dirty="0" smtClean="0"/>
              <a:t>1.1 x 1.1 mm²</a:t>
            </a:r>
          </a:p>
          <a:p>
            <a:r>
              <a:rPr lang="en-CA" noProof="0" dirty="0" smtClean="0"/>
              <a:t>484 cells, 50 micron pitch</a:t>
            </a:r>
          </a:p>
          <a:p>
            <a:r>
              <a:rPr lang="en-CA" noProof="0" dirty="0" err="1" smtClean="0"/>
              <a:t>Dalsa</a:t>
            </a:r>
            <a:r>
              <a:rPr lang="en-CA" noProof="0" dirty="0" smtClean="0"/>
              <a:t> CMOS HV doping profile</a:t>
            </a:r>
          </a:p>
          <a:p>
            <a:r>
              <a:rPr lang="en-CA" noProof="0" dirty="0" smtClean="0"/>
              <a:t>20 ns quench/recharge dead time</a:t>
            </a:r>
          </a:p>
        </p:txBody>
      </p:sp>
      <p:sp>
        <p:nvSpPr>
          <p:cNvPr id="7" name="Espace réservé du texte 2"/>
          <p:cNvSpPr txBox="1">
            <a:spLocks/>
          </p:cNvSpPr>
          <p:nvPr/>
        </p:nvSpPr>
        <p:spPr>
          <a:xfrm>
            <a:off x="7678855" y="666000"/>
            <a:ext cx="2708031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 smtClean="0"/>
              <a:t>TDC</a:t>
            </a:r>
            <a:endParaRPr lang="fr-CA" dirty="0"/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7678855" y="1305762"/>
            <a:ext cx="3826508" cy="17540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 smtClean="0"/>
              <a:t>Programmable </a:t>
            </a:r>
            <a:r>
              <a:rPr lang="fr-CA" dirty="0" err="1" smtClean="0"/>
              <a:t>precision</a:t>
            </a:r>
            <a:endParaRPr lang="fr-CA" dirty="0" smtClean="0"/>
          </a:p>
          <a:p>
            <a:r>
              <a:rPr lang="fr-CA" dirty="0" smtClean="0"/>
              <a:t>Programmable </a:t>
            </a:r>
            <a:r>
              <a:rPr lang="fr-CA" dirty="0" err="1" smtClean="0"/>
              <a:t>resolution</a:t>
            </a:r>
            <a:endParaRPr lang="fr-CA" dirty="0" smtClean="0"/>
          </a:p>
          <a:p>
            <a:r>
              <a:rPr lang="fr-CA" dirty="0" smtClean="0"/>
              <a:t>Programmable SPAD:TDC ratio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70400" y="5362224"/>
            <a:ext cx="11314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400" dirty="0" err="1" smtClean="0"/>
              <a:t>Many</a:t>
            </a:r>
            <a:r>
              <a:rPr lang="fr-CA" sz="2400" dirty="0" smtClean="0"/>
              <a:t> </a:t>
            </a:r>
            <a:r>
              <a:rPr lang="fr-CA" sz="2400" dirty="0" err="1" smtClean="0"/>
              <a:t>parameters</a:t>
            </a:r>
            <a:r>
              <a:rPr lang="fr-CA" sz="2400" dirty="0" smtClean="0"/>
              <a:t> to </a:t>
            </a:r>
            <a:r>
              <a:rPr lang="fr-CA" sz="2400" dirty="0" err="1" smtClean="0"/>
              <a:t>consider</a:t>
            </a:r>
            <a:r>
              <a:rPr lang="fr-CA" sz="2400" dirty="0" smtClean="0"/>
              <a:t>, </a:t>
            </a:r>
            <a:r>
              <a:rPr lang="fr-CA" sz="2400" dirty="0" err="1" smtClean="0"/>
              <a:t>needs</a:t>
            </a:r>
            <a:r>
              <a:rPr lang="fr-CA" sz="2400" dirty="0" smtClean="0"/>
              <a:t> </a:t>
            </a:r>
            <a:r>
              <a:rPr lang="fr-CA" sz="2400" dirty="0" err="1" smtClean="0"/>
              <a:t>deep</a:t>
            </a:r>
            <a:r>
              <a:rPr lang="fr-CA" sz="2400" dirty="0" smtClean="0"/>
              <a:t> </a:t>
            </a:r>
            <a:r>
              <a:rPr lang="fr-CA" sz="2400" dirty="0" err="1" smtClean="0"/>
              <a:t>knowledge</a:t>
            </a:r>
            <a:r>
              <a:rPr lang="fr-CA" sz="2400" dirty="0" smtClean="0"/>
              <a:t> of </a:t>
            </a:r>
            <a:r>
              <a:rPr lang="fr-CA" sz="2400" dirty="0" err="1" smtClean="0"/>
              <a:t>entire</a:t>
            </a:r>
            <a:r>
              <a:rPr lang="fr-CA" sz="2400" dirty="0" smtClean="0"/>
              <a:t> detector to </a:t>
            </a:r>
            <a:r>
              <a:rPr lang="fr-CA" sz="2400" dirty="0" err="1" smtClean="0"/>
              <a:t>fully</a:t>
            </a:r>
            <a:r>
              <a:rPr lang="fr-CA" sz="2400" dirty="0" smtClean="0"/>
              <a:t> configure</a:t>
            </a:r>
            <a:endParaRPr lang="fr-CA" sz="2400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20</a:t>
            </a:fld>
            <a:endParaRPr lang="fr-CA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5263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Simulation Outcomes (LYSO)</a:t>
            </a:r>
            <a:endParaRPr lang="en-CA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706086"/>
            <a:ext cx="10972800" cy="5289451"/>
          </a:xfrm>
        </p:spPr>
        <p:txBody>
          <a:bodyPr/>
          <a:lstStyle/>
          <a:p>
            <a:r>
              <a:rPr lang="en-CA" noProof="0" dirty="0" smtClean="0"/>
              <a:t>What is the coincidence timing resolution (CTR) lower limit?</a:t>
            </a:r>
          </a:p>
          <a:p>
            <a:r>
              <a:rPr lang="en-CA" noProof="0" dirty="0" smtClean="0"/>
              <a:t>What is the performance gain between one and many TDCs?</a:t>
            </a:r>
          </a:p>
          <a:p>
            <a:r>
              <a:rPr lang="en-CA" noProof="0" dirty="0" smtClean="0"/>
              <a:t>How many TDCs are actually needed?</a:t>
            </a:r>
          </a:p>
          <a:p>
            <a:pPr lvl="1"/>
            <a:r>
              <a:rPr lang="en-CA" noProof="0" dirty="0" smtClean="0"/>
              <a:t>Will determine real-time load and silicon real-estate for TDCs</a:t>
            </a:r>
          </a:p>
          <a:p>
            <a:pPr lvl="1"/>
            <a:r>
              <a:rPr lang="en-CA" noProof="0" dirty="0" smtClean="0"/>
              <a:t>Faster real time </a:t>
            </a:r>
            <a:r>
              <a:rPr lang="en-CA" noProof="0" dirty="0" smtClean="0">
                <a:sym typeface="Wingdings" panose="05000000000000000000" pitchFamily="2" charset="2"/>
              </a:rPr>
              <a:t> lower dead time  better sensitivity</a:t>
            </a:r>
            <a:endParaRPr lang="en-CA" noProof="0" dirty="0" smtClean="0"/>
          </a:p>
          <a:p>
            <a:r>
              <a:rPr lang="en-CA" noProof="0" dirty="0" smtClean="0"/>
              <a:t>Subset of full simulation results</a:t>
            </a:r>
            <a:endParaRPr lang="en-CA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21</a:t>
            </a:fld>
            <a:endParaRPr lang="fr-CA"/>
          </a:p>
        </p:txBody>
      </p:sp>
      <p:sp>
        <p:nvSpPr>
          <p:cNvPr id="6" name="ZoneTexte 5"/>
          <p:cNvSpPr txBox="1"/>
          <p:nvPr/>
        </p:nvSpPr>
        <p:spPr>
          <a:xfrm>
            <a:off x="1056756" y="4018627"/>
            <a:ext cx="776417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>
                <a:latin typeface="Calibri" panose="020F0502020204030204" pitchFamily="34" charset="0"/>
              </a:rPr>
              <a:t>σ</a:t>
            </a:r>
            <a:r>
              <a:rPr lang="fr-CA" sz="2800" dirty="0">
                <a:latin typeface="Calibri" panose="020F0502020204030204" pitchFamily="34" charset="0"/>
              </a:rPr>
              <a:t>(t)</a:t>
            </a:r>
            <a:r>
              <a:rPr lang="fr-CA" sz="2800" baseline="-25000" dirty="0" smtClean="0"/>
              <a:t>Cell</a:t>
            </a:r>
            <a:r>
              <a:rPr lang="fr-CA" sz="2800" dirty="0" smtClean="0"/>
              <a:t>² = </a:t>
            </a:r>
            <a:r>
              <a:rPr lang="el-GR" sz="2800" dirty="0">
                <a:latin typeface="Calibri" panose="020F0502020204030204" pitchFamily="34" charset="0"/>
              </a:rPr>
              <a:t>σ</a:t>
            </a:r>
            <a:r>
              <a:rPr lang="fr-CA" sz="2800" dirty="0" smtClean="0">
                <a:latin typeface="Calibri" panose="020F0502020204030204" pitchFamily="34" charset="0"/>
              </a:rPr>
              <a:t>(t)</a:t>
            </a:r>
            <a:r>
              <a:rPr lang="fr-CA" sz="2800" baseline="-25000" dirty="0" smtClean="0"/>
              <a:t>SPTR</a:t>
            </a:r>
            <a:r>
              <a:rPr lang="fr-CA" sz="2800" dirty="0" smtClean="0"/>
              <a:t>² + </a:t>
            </a:r>
            <a:r>
              <a:rPr lang="el-GR" sz="2800" dirty="0" smtClean="0">
                <a:latin typeface="Calibri" panose="020F0502020204030204" pitchFamily="34" charset="0"/>
              </a:rPr>
              <a:t>σ</a:t>
            </a:r>
            <a:r>
              <a:rPr lang="fr-CA" sz="2800" dirty="0" smtClean="0">
                <a:latin typeface="Calibri" panose="020F0502020204030204" pitchFamily="34" charset="0"/>
              </a:rPr>
              <a:t>(t)</a:t>
            </a:r>
            <a:r>
              <a:rPr lang="fr-CA" sz="2800" baseline="-25000" dirty="0" smtClean="0"/>
              <a:t>QRC</a:t>
            </a:r>
            <a:r>
              <a:rPr lang="fr-CA" sz="2800" dirty="0" smtClean="0"/>
              <a:t>²</a:t>
            </a:r>
          </a:p>
          <a:p>
            <a:r>
              <a:rPr lang="el-GR" sz="2800" dirty="0">
                <a:latin typeface="Calibri" panose="020F0502020204030204" pitchFamily="34" charset="0"/>
              </a:rPr>
              <a:t>σ</a:t>
            </a:r>
            <a:r>
              <a:rPr lang="fr-CA" sz="2800" dirty="0">
                <a:latin typeface="Calibri" panose="020F0502020204030204" pitchFamily="34" charset="0"/>
              </a:rPr>
              <a:t>(t)</a:t>
            </a:r>
            <a:r>
              <a:rPr lang="fr-CA" sz="2800" baseline="-25000" dirty="0" err="1" smtClean="0"/>
              <a:t>Cell</a:t>
            </a:r>
            <a:r>
              <a:rPr lang="fr-CA" sz="2800" dirty="0" smtClean="0"/>
              <a:t> = 30 </a:t>
            </a:r>
            <a:r>
              <a:rPr lang="fr-CA" sz="2800" dirty="0" err="1" smtClean="0"/>
              <a:t>ps</a:t>
            </a:r>
            <a:r>
              <a:rPr lang="fr-CA" sz="2800" dirty="0" smtClean="0"/>
              <a:t> FWHM</a:t>
            </a:r>
          </a:p>
          <a:p>
            <a:r>
              <a:rPr lang="el-GR" sz="2800" dirty="0">
                <a:latin typeface="Calibri" panose="020F0502020204030204" pitchFamily="34" charset="0"/>
              </a:rPr>
              <a:t>σ</a:t>
            </a:r>
            <a:r>
              <a:rPr lang="fr-CA" sz="2800" dirty="0">
                <a:latin typeface="Calibri" panose="020F0502020204030204" pitchFamily="34" charset="0"/>
              </a:rPr>
              <a:t>(t)</a:t>
            </a:r>
            <a:r>
              <a:rPr lang="fr-CA" sz="2800" baseline="-25000" dirty="0" smtClean="0"/>
              <a:t>TDC</a:t>
            </a:r>
            <a:r>
              <a:rPr lang="fr-CA" sz="2800" dirty="0" smtClean="0"/>
              <a:t> </a:t>
            </a:r>
            <a:r>
              <a:rPr lang="fr-CA" sz="2800" dirty="0"/>
              <a:t>= 30 </a:t>
            </a:r>
            <a:r>
              <a:rPr lang="fr-CA" sz="2800" dirty="0" err="1"/>
              <a:t>ps</a:t>
            </a:r>
            <a:r>
              <a:rPr lang="fr-CA" sz="2800" dirty="0"/>
              <a:t> </a:t>
            </a:r>
            <a:r>
              <a:rPr lang="fr-CA" sz="2800" dirty="0" smtClean="0"/>
              <a:t>FWHM or variable</a:t>
            </a:r>
          </a:p>
          <a:p>
            <a:r>
              <a:rPr lang="fr-CA" sz="2800" dirty="0" smtClean="0"/>
              <a:t>TDC </a:t>
            </a:r>
            <a:r>
              <a:rPr lang="fr-CA" sz="2800" dirty="0" err="1" smtClean="0"/>
              <a:t>resolution</a:t>
            </a:r>
            <a:r>
              <a:rPr lang="fr-CA" sz="2800" dirty="0" smtClean="0"/>
              <a:t> : 1 to 50 </a:t>
            </a:r>
            <a:r>
              <a:rPr lang="fr-CA" sz="2800" dirty="0" err="1" smtClean="0"/>
              <a:t>ps</a:t>
            </a:r>
            <a:r>
              <a:rPr lang="fr-CA" sz="2800" dirty="0" smtClean="0"/>
              <a:t> LSB</a:t>
            </a:r>
          </a:p>
          <a:p>
            <a:r>
              <a:rPr lang="fr-CA" sz="2800" dirty="0" smtClean="0"/>
              <a:t>Figure of </a:t>
            </a:r>
            <a:r>
              <a:rPr lang="fr-CA" sz="2800" dirty="0" err="1" smtClean="0"/>
              <a:t>merit</a:t>
            </a:r>
            <a:r>
              <a:rPr lang="fr-CA" sz="2800" dirty="0" smtClean="0"/>
              <a:t> : </a:t>
            </a:r>
            <a:r>
              <a:rPr lang="fr-CA" sz="2800" dirty="0" err="1" smtClean="0"/>
              <a:t>coincidence</a:t>
            </a:r>
            <a:r>
              <a:rPr lang="fr-CA" sz="2800" dirty="0" smtClean="0"/>
              <a:t> timing </a:t>
            </a:r>
            <a:r>
              <a:rPr lang="fr-CA" sz="2800" dirty="0" err="1" smtClean="0"/>
              <a:t>resolution</a:t>
            </a:r>
            <a:r>
              <a:rPr lang="fr-CA" sz="2800" dirty="0" smtClean="0"/>
              <a:t> (CTR)</a:t>
            </a:r>
            <a:endParaRPr lang="fr-CA" sz="28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7838" y="3525251"/>
            <a:ext cx="3549572" cy="2716008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02869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5" y="914748"/>
            <a:ext cx="8987504" cy="467496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Full TDC array LYSO results</a:t>
            </a:r>
            <a:endParaRPr lang="en-CA" noProof="0" dirty="0"/>
          </a:p>
        </p:txBody>
      </p:sp>
      <p:sp>
        <p:nvSpPr>
          <p:cNvPr id="5" name="Ellipse 4"/>
          <p:cNvSpPr/>
          <p:nvPr/>
        </p:nvSpPr>
        <p:spPr>
          <a:xfrm>
            <a:off x="1271570" y="3897400"/>
            <a:ext cx="1790944" cy="6123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22</a:t>
            </a:fld>
            <a:endParaRPr lang="fr-CA"/>
          </a:p>
        </p:txBody>
      </p:sp>
      <p:sp>
        <p:nvSpPr>
          <p:cNvPr id="7" name="ZoneTexte 6"/>
          <p:cNvSpPr txBox="1"/>
          <p:nvPr/>
        </p:nvSpPr>
        <p:spPr>
          <a:xfrm>
            <a:off x="9401191" y="2096884"/>
            <a:ext cx="25241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/>
              <a:t>1- Lower limit</a:t>
            </a:r>
          </a:p>
          <a:p>
            <a:r>
              <a:rPr lang="en-CA" sz="3200" dirty="0" smtClean="0"/>
              <a:t>2- Multi-TS improvement</a:t>
            </a:r>
            <a:endParaRPr lang="en-CA" sz="3200" dirty="0"/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7678057" y="2758190"/>
            <a:ext cx="322410" cy="1392896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171543" y="5083080"/>
            <a:ext cx="2195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 smtClean="0">
                <a:solidFill>
                  <a:srgbClr val="FF0000"/>
                </a:solidFill>
              </a:rPr>
              <a:t>~90 </a:t>
            </a:r>
            <a:r>
              <a:rPr lang="fr-CA" sz="2400" dirty="0" err="1" smtClean="0">
                <a:solidFill>
                  <a:srgbClr val="FF0000"/>
                </a:solidFill>
              </a:rPr>
              <a:t>ps</a:t>
            </a:r>
            <a:r>
              <a:rPr lang="fr-CA" sz="2400" dirty="0" smtClean="0">
                <a:solidFill>
                  <a:srgbClr val="FF0000"/>
                </a:solidFill>
              </a:rPr>
              <a:t> FWHM</a:t>
            </a:r>
            <a:endParaRPr lang="fr-CA" sz="2400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002125" y="4104473"/>
            <a:ext cx="1351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>
                <a:solidFill>
                  <a:srgbClr val="FF0000"/>
                </a:solidFill>
              </a:rPr>
              <a:t>5</a:t>
            </a:r>
            <a:r>
              <a:rPr lang="fr-CA" sz="2400" dirty="0" smtClean="0">
                <a:solidFill>
                  <a:srgbClr val="FF0000"/>
                </a:solidFill>
              </a:rPr>
              <a:t>-35%</a:t>
            </a:r>
            <a:endParaRPr lang="fr-CA" sz="2400" dirty="0">
              <a:solidFill>
                <a:srgbClr val="FF0000"/>
              </a:solidFill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 flipH="1" flipV="1">
            <a:off x="2064171" y="4530553"/>
            <a:ext cx="1" cy="6105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7617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24" y="813865"/>
            <a:ext cx="8701445" cy="503830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Impact of sharing TDC LYSO</a:t>
            </a:r>
            <a:endParaRPr lang="en-CA" noProof="0" dirty="0"/>
          </a:p>
        </p:txBody>
      </p:sp>
      <p:sp>
        <p:nvSpPr>
          <p:cNvPr id="7" name="Ellipse 6"/>
          <p:cNvSpPr/>
          <p:nvPr/>
        </p:nvSpPr>
        <p:spPr>
          <a:xfrm>
            <a:off x="6151022" y="4890686"/>
            <a:ext cx="873891" cy="465083"/>
          </a:xfrm>
          <a:prstGeom prst="ellipse">
            <a:avLst/>
          </a:prstGeom>
          <a:noFill/>
          <a:ln>
            <a:solidFill>
              <a:srgbClr val="3D7F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9" name="Connecteur droit 8"/>
          <p:cNvCxnSpPr>
            <a:stCxn id="7" idx="0"/>
            <a:endCxn id="10" idx="1"/>
          </p:cNvCxnSpPr>
          <p:nvPr/>
        </p:nvCxnSpPr>
        <p:spPr>
          <a:xfrm flipV="1">
            <a:off x="6587968" y="4082629"/>
            <a:ext cx="3178603" cy="808057"/>
          </a:xfrm>
          <a:prstGeom prst="line">
            <a:avLst/>
          </a:prstGeom>
          <a:ln w="38100">
            <a:solidFill>
              <a:srgbClr val="3D7F4E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9766571" y="3851796"/>
            <a:ext cx="1292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400" dirty="0" smtClean="0"/>
              <a:t>1:4 Ratio</a:t>
            </a:r>
            <a:endParaRPr lang="fr-CA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9766571" y="4855798"/>
            <a:ext cx="1750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 smtClean="0"/>
              <a:t>1:1 Ratio</a:t>
            </a:r>
            <a:endParaRPr lang="fr-CA" sz="2400" dirty="0"/>
          </a:p>
        </p:txBody>
      </p:sp>
      <p:sp>
        <p:nvSpPr>
          <p:cNvPr id="12" name="Ellipse 11"/>
          <p:cNvSpPr/>
          <p:nvPr/>
        </p:nvSpPr>
        <p:spPr>
          <a:xfrm>
            <a:off x="7678057" y="4890687"/>
            <a:ext cx="783201" cy="465083"/>
          </a:xfrm>
          <a:prstGeom prst="ellipse">
            <a:avLst/>
          </a:prstGeom>
          <a:noFill/>
          <a:ln>
            <a:solidFill>
              <a:srgbClr val="3D7F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13" name="Connecteur droit 12"/>
          <p:cNvCxnSpPr/>
          <p:nvPr/>
        </p:nvCxnSpPr>
        <p:spPr>
          <a:xfrm>
            <a:off x="8461258" y="5086631"/>
            <a:ext cx="1323824" cy="34889"/>
          </a:xfrm>
          <a:prstGeom prst="line">
            <a:avLst/>
          </a:prstGeom>
          <a:ln w="38100">
            <a:solidFill>
              <a:srgbClr val="3D7F4E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23</a:t>
            </a:fld>
            <a:endParaRPr lang="fr-CA"/>
          </a:p>
        </p:txBody>
      </p:sp>
      <p:sp>
        <p:nvSpPr>
          <p:cNvPr id="14" name="ZoneTexte 13"/>
          <p:cNvSpPr txBox="1"/>
          <p:nvPr/>
        </p:nvSpPr>
        <p:spPr>
          <a:xfrm>
            <a:off x="8983370" y="1370836"/>
            <a:ext cx="3120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/>
              <a:t>How </a:t>
            </a:r>
            <a:r>
              <a:rPr lang="en-CA" sz="3200" dirty="0" smtClean="0"/>
              <a:t>many</a:t>
            </a:r>
            <a:r>
              <a:rPr lang="fr-CA" sz="3200" dirty="0" smtClean="0"/>
              <a:t> TDC?</a:t>
            </a:r>
            <a:endParaRPr lang="fr-CA" sz="3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7684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LaBr</a:t>
            </a:r>
            <a:r>
              <a:rPr lang="fr-CA" baseline="-25000" dirty="0" smtClean="0"/>
              <a:t>3</a:t>
            </a:r>
            <a:endParaRPr lang="fr-CA" baseline="-25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Substituted LYSO parameters for</a:t>
            </a:r>
          </a:p>
          <a:p>
            <a:pPr lvl="1"/>
            <a:r>
              <a:rPr lang="en-CA" dirty="0" smtClean="0"/>
              <a:t>Absorption</a:t>
            </a:r>
          </a:p>
          <a:p>
            <a:pPr lvl="1"/>
            <a:r>
              <a:rPr lang="en-CA" dirty="0" smtClean="0"/>
              <a:t>Refraction Index</a:t>
            </a:r>
          </a:p>
          <a:p>
            <a:pPr lvl="1"/>
            <a:r>
              <a:rPr lang="en-CA" dirty="0" smtClean="0"/>
              <a:t>Wavelength emission</a:t>
            </a:r>
          </a:p>
          <a:p>
            <a:pPr lvl="1"/>
            <a:r>
              <a:rPr lang="en-CA" dirty="0" smtClean="0"/>
              <a:t>Light yield = 60 000 / MeV</a:t>
            </a:r>
          </a:p>
          <a:p>
            <a:pPr lvl="1"/>
            <a:r>
              <a:rPr lang="en-CA" dirty="0" smtClean="0"/>
              <a:t>Rise time = 150 </a:t>
            </a:r>
            <a:r>
              <a:rPr lang="en-CA" dirty="0" err="1" smtClean="0"/>
              <a:t>ps</a:t>
            </a:r>
            <a:endParaRPr lang="en-CA" dirty="0" smtClean="0"/>
          </a:p>
          <a:p>
            <a:pPr lvl="1"/>
            <a:r>
              <a:rPr lang="en-CA" dirty="0" smtClean="0"/>
              <a:t>Decay time = 15 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24</a:t>
            </a:fld>
            <a:endParaRPr lang="fr-CA" dirty="0"/>
          </a:p>
        </p:txBody>
      </p:sp>
      <p:sp>
        <p:nvSpPr>
          <p:cNvPr id="6" name="ZoneTexte 5"/>
          <p:cNvSpPr txBox="1"/>
          <p:nvPr/>
        </p:nvSpPr>
        <p:spPr>
          <a:xfrm>
            <a:off x="5728013" y="1760283"/>
            <a:ext cx="57094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H. T. van Dam, S. Seifert et al, "</a:t>
            </a:r>
            <a:r>
              <a:rPr lang="en-US" sz="2000" dirty="0" smtClean="0"/>
              <a:t>Optical </a:t>
            </a:r>
            <a:r>
              <a:rPr lang="en-US" sz="2000" dirty="0"/>
              <a:t>Absorption Length, Scattering Length, </a:t>
            </a:r>
            <a:r>
              <a:rPr lang="en-US" sz="2000" dirty="0" smtClean="0"/>
              <a:t>and Refractive </a:t>
            </a:r>
            <a:r>
              <a:rPr lang="en-US" sz="2000" dirty="0"/>
              <a:t>Index of </a:t>
            </a:r>
            <a:r>
              <a:rPr lang="en-US" sz="2000" dirty="0" smtClean="0"/>
              <a:t>LaBr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:Ce</a:t>
            </a:r>
            <a:r>
              <a:rPr lang="en-US" sz="2000" baseline="30000" dirty="0" smtClean="0"/>
              <a:t>3+</a:t>
            </a:r>
            <a:r>
              <a:rPr lang="en-US" sz="2000" dirty="0" smtClean="0"/>
              <a:t>", IEEE TNS, </a:t>
            </a:r>
            <a:r>
              <a:rPr lang="en-US" sz="2000" dirty="0" err="1" smtClean="0"/>
              <a:t>vol</a:t>
            </a:r>
            <a:r>
              <a:rPr lang="en-US" sz="2000" dirty="0" smtClean="0"/>
              <a:t> 59, no 3, 2012</a:t>
            </a:r>
            <a:endParaRPr lang="fr-CA" dirty="0"/>
          </a:p>
        </p:txBody>
      </p:sp>
      <p:sp>
        <p:nvSpPr>
          <p:cNvPr id="8" name="ZoneTexte 7"/>
          <p:cNvSpPr txBox="1"/>
          <p:nvPr/>
        </p:nvSpPr>
        <p:spPr>
          <a:xfrm>
            <a:off x="5728012" y="3127615"/>
            <a:ext cx="58543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/>
              <a:t>J. </a:t>
            </a:r>
            <a:r>
              <a:rPr lang="fr-CA" sz="2000" dirty="0" err="1"/>
              <a:t>Glodo</a:t>
            </a:r>
            <a:r>
              <a:rPr lang="fr-CA" sz="2000" dirty="0"/>
              <a:t>, W. W. </a:t>
            </a:r>
            <a:r>
              <a:rPr lang="fr-CA" sz="2000" dirty="0" smtClean="0"/>
              <a:t>Moses et </a:t>
            </a:r>
            <a:r>
              <a:rPr lang="fr-CA" sz="2000" dirty="0"/>
              <a:t>al., "</a:t>
            </a:r>
            <a:r>
              <a:rPr lang="fr-CA" sz="2000" dirty="0" err="1"/>
              <a:t>Effects</a:t>
            </a:r>
            <a:r>
              <a:rPr lang="fr-CA" sz="2000" dirty="0"/>
              <a:t> of Ce concentration on scintillation </a:t>
            </a:r>
            <a:r>
              <a:rPr lang="fr-CA" sz="2000" dirty="0" err="1"/>
              <a:t>properties</a:t>
            </a:r>
            <a:r>
              <a:rPr lang="fr-CA" sz="2000" dirty="0"/>
              <a:t> of LaBr3:Ce“, IEEE TNS, vol. 52, no. 5, 2005</a:t>
            </a:r>
          </a:p>
        </p:txBody>
      </p:sp>
    </p:spTree>
    <p:extLst>
      <p:ext uri="{BB962C8B-B14F-4D97-AF65-F5344CB8AC3E}">
        <p14:creationId xmlns:p14="http://schemas.microsoft.com/office/powerpoint/2010/main" val="297512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Full TDC array </a:t>
            </a:r>
            <a:r>
              <a:rPr lang="en-CA" dirty="0" smtClean="0"/>
              <a:t>LaBr3 results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0" y="1229194"/>
            <a:ext cx="3556000" cy="2983042"/>
          </a:xfrm>
        </p:spPr>
        <p:txBody>
          <a:bodyPr>
            <a:normAutofit/>
          </a:bodyPr>
          <a:lstStyle/>
          <a:p>
            <a:r>
              <a:rPr lang="en-CA" dirty="0" smtClean="0"/>
              <a:t>Geant4 </a:t>
            </a:r>
            <a:r>
              <a:rPr lang="en-CA" dirty="0"/>
              <a:t>model needs a </a:t>
            </a:r>
            <a:r>
              <a:rPr lang="en-CA" dirty="0" smtClean="0"/>
              <a:t>review</a:t>
            </a:r>
          </a:p>
          <a:p>
            <a:r>
              <a:rPr lang="en-CA" dirty="0" smtClean="0"/>
              <a:t>Should change SPAD profile for lower wavelength</a:t>
            </a:r>
            <a:endParaRPr lang="en-CA" dirty="0"/>
          </a:p>
          <a:p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25</a:t>
            </a:fld>
            <a:endParaRPr lang="fr-CA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96" y="785163"/>
            <a:ext cx="7856461" cy="408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09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How to reach 10 </a:t>
            </a:r>
            <a:r>
              <a:rPr lang="en-CA" noProof="0" dirty="0" err="1" smtClean="0"/>
              <a:t>ps</a:t>
            </a:r>
            <a:r>
              <a:rPr lang="en-CA" noProof="0" dirty="0" smtClean="0"/>
              <a:t>?</a:t>
            </a:r>
            <a:endParaRPr lang="en-CA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4806" y="836712"/>
            <a:ext cx="6735745" cy="5289451"/>
          </a:xfrm>
        </p:spPr>
        <p:txBody>
          <a:bodyPr/>
          <a:lstStyle/>
          <a:p>
            <a:r>
              <a:rPr lang="en-CA" noProof="0" dirty="0" smtClean="0"/>
              <a:t>10 </a:t>
            </a:r>
            <a:r>
              <a:rPr lang="en-CA" noProof="0" dirty="0" err="1" smtClean="0"/>
              <a:t>ps</a:t>
            </a:r>
            <a:r>
              <a:rPr lang="en-CA" noProof="0" dirty="0" smtClean="0"/>
              <a:t> beyond current scintillator limit</a:t>
            </a:r>
          </a:p>
          <a:p>
            <a:r>
              <a:rPr lang="en-CA" noProof="0" dirty="0" smtClean="0"/>
              <a:t>Crystal designers have ideas</a:t>
            </a:r>
          </a:p>
          <a:p>
            <a:pPr lvl="1"/>
            <a:r>
              <a:rPr lang="en-CA" noProof="0" dirty="0" smtClean="0"/>
              <a:t>Improve prompt photon yield</a:t>
            </a:r>
          </a:p>
          <a:p>
            <a:pPr lvl="2"/>
            <a:r>
              <a:rPr lang="en-CA" noProof="0" dirty="0" smtClean="0"/>
              <a:t>Cherenkov</a:t>
            </a:r>
          </a:p>
          <a:p>
            <a:pPr lvl="2"/>
            <a:r>
              <a:rPr lang="en-CA" noProof="0" dirty="0" smtClean="0"/>
              <a:t>Intra-band luminescence</a:t>
            </a:r>
          </a:p>
          <a:p>
            <a:pPr lvl="2"/>
            <a:r>
              <a:rPr lang="en-CA" noProof="0" dirty="0" smtClean="0"/>
              <a:t>Nano crystals</a:t>
            </a:r>
          </a:p>
          <a:p>
            <a:pPr lvl="2"/>
            <a:r>
              <a:rPr lang="en-CA" noProof="0" dirty="0" err="1" smtClean="0"/>
              <a:t>Cqwells</a:t>
            </a:r>
            <a:endParaRPr lang="en-CA" noProof="0" dirty="0" smtClean="0"/>
          </a:p>
          <a:p>
            <a:pPr lvl="3"/>
            <a:r>
              <a:rPr lang="en-CA" noProof="0" dirty="0" err="1" smtClean="0"/>
              <a:t>Lecoq</a:t>
            </a:r>
            <a:r>
              <a:rPr lang="en-CA" noProof="0" dirty="0" smtClean="0"/>
              <a:t> et al, TNS 2016</a:t>
            </a:r>
          </a:p>
          <a:p>
            <a:pPr lvl="1"/>
            <a:r>
              <a:rPr lang="en-CA" noProof="0" dirty="0" smtClean="0"/>
              <a:t>Expected light yield</a:t>
            </a:r>
          </a:p>
          <a:p>
            <a:pPr lvl="2"/>
            <a:r>
              <a:rPr lang="en-CA" noProof="0" dirty="0" smtClean="0"/>
              <a:t>Unknown</a:t>
            </a:r>
            <a:endParaRPr lang="en-CA" noProof="0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5817996" y="836711"/>
            <a:ext cx="5838092" cy="5289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A" dirty="0" smtClean="0"/>
          </a:p>
          <a:p>
            <a:endParaRPr lang="fr-CA" dirty="0" smtClean="0"/>
          </a:p>
          <a:p>
            <a:pPr lvl="1"/>
            <a:r>
              <a:rPr lang="fr-CA" dirty="0" smtClean="0"/>
              <a:t>Model approximation</a:t>
            </a:r>
          </a:p>
          <a:p>
            <a:pPr lvl="2"/>
            <a:r>
              <a:rPr lang="fr-CA" dirty="0" smtClean="0"/>
              <a:t>Second scintillation component</a:t>
            </a:r>
          </a:p>
          <a:p>
            <a:pPr lvl="2"/>
            <a:r>
              <a:rPr lang="fr-CA" dirty="0" smtClean="0"/>
              <a:t>Light </a:t>
            </a:r>
            <a:r>
              <a:rPr lang="fr-CA" dirty="0" err="1"/>
              <a:t>Yield</a:t>
            </a:r>
            <a:r>
              <a:rPr lang="fr-CA" dirty="0"/>
              <a:t> = 1000 / MeV</a:t>
            </a:r>
            <a:endParaRPr lang="fr-CA" dirty="0" smtClean="0"/>
          </a:p>
          <a:p>
            <a:pPr lvl="2"/>
            <a:r>
              <a:rPr lang="fr-CA" dirty="0" err="1" smtClean="0"/>
              <a:t>T</a:t>
            </a:r>
            <a:r>
              <a:rPr lang="fr-CA" baseline="-25000" dirty="0" err="1" smtClean="0"/>
              <a:t>rise</a:t>
            </a:r>
            <a:r>
              <a:rPr lang="fr-CA" dirty="0" smtClean="0"/>
              <a:t>     = 0.1 </a:t>
            </a:r>
            <a:r>
              <a:rPr lang="fr-CA" dirty="0" err="1" smtClean="0"/>
              <a:t>ps</a:t>
            </a:r>
            <a:endParaRPr lang="fr-CA" dirty="0" smtClean="0"/>
          </a:p>
          <a:p>
            <a:pPr lvl="2"/>
            <a:r>
              <a:rPr lang="fr-CA" dirty="0" err="1" smtClean="0"/>
              <a:t>T</a:t>
            </a:r>
            <a:r>
              <a:rPr lang="fr-CA" baseline="-25000" dirty="0" err="1" smtClean="0"/>
              <a:t>decay</a:t>
            </a:r>
            <a:r>
              <a:rPr lang="fr-CA" dirty="0" smtClean="0"/>
              <a:t> = 5 </a:t>
            </a:r>
            <a:r>
              <a:rPr lang="fr-CA" dirty="0" err="1" smtClean="0"/>
              <a:t>ps</a:t>
            </a:r>
            <a:endParaRPr lang="fr-CA" dirty="0" smtClean="0"/>
          </a:p>
          <a:p>
            <a:pPr lvl="2"/>
            <a:endParaRPr lang="fr-CA" dirty="0"/>
          </a:p>
          <a:p>
            <a:pPr lvl="1"/>
            <a:r>
              <a:rPr lang="fr-CA" u="sng" dirty="0" err="1" smtClean="0"/>
              <a:t>Observed</a:t>
            </a:r>
            <a:r>
              <a:rPr lang="fr-CA" dirty="0" smtClean="0"/>
              <a:t> time-</a:t>
            </a:r>
            <a:r>
              <a:rPr lang="fr-CA" dirty="0" err="1" smtClean="0"/>
              <a:t>stamped</a:t>
            </a:r>
            <a:r>
              <a:rPr lang="fr-CA" dirty="0" smtClean="0"/>
              <a:t> prompts</a:t>
            </a:r>
          </a:p>
          <a:p>
            <a:pPr lvl="2"/>
            <a:r>
              <a:rPr lang="fr-CA" dirty="0" smtClean="0"/>
              <a:t>About 25 in </a:t>
            </a:r>
            <a:r>
              <a:rPr lang="fr-CA" dirty="0" err="1" smtClean="0"/>
              <a:t>photopeak</a:t>
            </a:r>
            <a:r>
              <a:rPr lang="fr-CA" dirty="0" smtClean="0"/>
              <a:t> </a:t>
            </a:r>
            <a:r>
              <a:rPr lang="fr-CA" dirty="0" err="1" smtClean="0"/>
              <a:t>events</a:t>
            </a:r>
            <a:endParaRPr lang="fr-CA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26</a:t>
            </a:fld>
            <a:endParaRPr lang="fr-CA"/>
          </a:p>
        </p:txBody>
      </p:sp>
      <p:sp>
        <p:nvSpPr>
          <p:cNvPr id="6" name="ZoneTexte 5"/>
          <p:cNvSpPr txBox="1"/>
          <p:nvPr/>
        </p:nvSpPr>
        <p:spPr>
          <a:xfrm>
            <a:off x="6311012" y="1409816"/>
            <a:ext cx="4841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Weber et al, NIM 2004;  </a:t>
            </a:r>
            <a:r>
              <a:rPr lang="fr-CA" dirty="0" err="1" smtClean="0"/>
              <a:t>Mikhailin</a:t>
            </a:r>
            <a:r>
              <a:rPr lang="fr-CA" dirty="0" smtClean="0"/>
              <a:t> et al, NIM 2002</a:t>
            </a:r>
            <a:endParaRPr lang="fr-CA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734" y="1805534"/>
            <a:ext cx="5967732" cy="2977061"/>
          </a:xfrm>
          <a:prstGeom prst="rect">
            <a:avLst/>
          </a:prstGeom>
        </p:spPr>
      </p:pic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2826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Simulation Outcomes (Prompts)</a:t>
            </a:r>
            <a:endParaRPr lang="en-CA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noProof="0" dirty="0" smtClean="0"/>
              <a:t>What is the timing lower limit?</a:t>
            </a:r>
          </a:p>
          <a:p>
            <a:r>
              <a:rPr lang="en-CA" noProof="0" dirty="0" smtClean="0"/>
              <a:t>What is the performance gain between one and many TDCs?</a:t>
            </a:r>
          </a:p>
          <a:p>
            <a:r>
              <a:rPr lang="en-CA" noProof="0" dirty="0" smtClean="0"/>
              <a:t>How many TDCs are actually needed?</a:t>
            </a:r>
          </a:p>
          <a:p>
            <a:pPr lvl="1"/>
            <a:r>
              <a:rPr lang="en-CA" noProof="0" dirty="0" smtClean="0"/>
              <a:t>Will determine real-time load and silicon real-estate for TDCs</a:t>
            </a:r>
          </a:p>
          <a:p>
            <a:pPr lvl="1"/>
            <a:r>
              <a:rPr lang="en-CA" noProof="0" dirty="0" smtClean="0"/>
              <a:t>Faster real time </a:t>
            </a:r>
            <a:r>
              <a:rPr lang="en-CA" noProof="0" dirty="0" smtClean="0">
                <a:sym typeface="Wingdings" panose="05000000000000000000" pitchFamily="2" charset="2"/>
              </a:rPr>
              <a:t> lower dead time  better sensitivity</a:t>
            </a:r>
            <a:endParaRPr lang="en-CA" noProof="0" dirty="0" smtClean="0"/>
          </a:p>
          <a:p>
            <a:r>
              <a:rPr lang="en-CA" noProof="0" dirty="0" smtClean="0"/>
              <a:t>Subset of full simulation results</a:t>
            </a:r>
            <a:endParaRPr lang="en-CA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27</a:t>
            </a:fld>
            <a:endParaRPr lang="fr-CA"/>
          </a:p>
        </p:txBody>
      </p:sp>
      <p:sp>
        <p:nvSpPr>
          <p:cNvPr id="6" name="ZoneTexte 5"/>
          <p:cNvSpPr txBox="1"/>
          <p:nvPr/>
        </p:nvSpPr>
        <p:spPr>
          <a:xfrm>
            <a:off x="1521214" y="4163767"/>
            <a:ext cx="495622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>
                <a:latin typeface="Calibri" panose="020F0502020204030204" pitchFamily="34" charset="0"/>
              </a:rPr>
              <a:t>σ</a:t>
            </a:r>
            <a:r>
              <a:rPr lang="fr-CA" sz="2800" dirty="0">
                <a:latin typeface="Calibri" panose="020F0502020204030204" pitchFamily="34" charset="0"/>
              </a:rPr>
              <a:t>(t)</a:t>
            </a:r>
            <a:r>
              <a:rPr lang="fr-CA" sz="2800" baseline="-25000" dirty="0" smtClean="0"/>
              <a:t>Cell</a:t>
            </a:r>
            <a:r>
              <a:rPr lang="fr-CA" sz="2800" dirty="0" smtClean="0"/>
              <a:t>² = </a:t>
            </a:r>
            <a:r>
              <a:rPr lang="el-GR" sz="2800" dirty="0">
                <a:latin typeface="Calibri" panose="020F0502020204030204" pitchFamily="34" charset="0"/>
              </a:rPr>
              <a:t>σ</a:t>
            </a:r>
            <a:r>
              <a:rPr lang="fr-CA" sz="2800" dirty="0" smtClean="0">
                <a:latin typeface="Calibri" panose="020F0502020204030204" pitchFamily="34" charset="0"/>
              </a:rPr>
              <a:t>(t)</a:t>
            </a:r>
            <a:r>
              <a:rPr lang="fr-CA" sz="2800" baseline="-25000" dirty="0" smtClean="0"/>
              <a:t>SPTR</a:t>
            </a:r>
            <a:r>
              <a:rPr lang="fr-CA" sz="2800" dirty="0" smtClean="0"/>
              <a:t>² + </a:t>
            </a:r>
            <a:r>
              <a:rPr lang="el-GR" sz="2800" dirty="0" smtClean="0">
                <a:latin typeface="Calibri" panose="020F0502020204030204" pitchFamily="34" charset="0"/>
              </a:rPr>
              <a:t>σ</a:t>
            </a:r>
            <a:r>
              <a:rPr lang="fr-CA" sz="2800" dirty="0" smtClean="0">
                <a:latin typeface="Calibri" panose="020F0502020204030204" pitchFamily="34" charset="0"/>
              </a:rPr>
              <a:t>(t)</a:t>
            </a:r>
            <a:r>
              <a:rPr lang="fr-CA" sz="2800" baseline="-25000" dirty="0" smtClean="0"/>
              <a:t>QRC</a:t>
            </a:r>
            <a:r>
              <a:rPr lang="fr-CA" sz="2800" dirty="0" smtClean="0"/>
              <a:t>²</a:t>
            </a:r>
          </a:p>
          <a:p>
            <a:r>
              <a:rPr lang="el-GR" sz="2800" dirty="0">
                <a:latin typeface="Calibri" panose="020F0502020204030204" pitchFamily="34" charset="0"/>
              </a:rPr>
              <a:t>σ</a:t>
            </a:r>
            <a:r>
              <a:rPr lang="fr-CA" sz="2800" dirty="0">
                <a:latin typeface="Calibri" panose="020F0502020204030204" pitchFamily="34" charset="0"/>
              </a:rPr>
              <a:t>(t)</a:t>
            </a:r>
            <a:r>
              <a:rPr lang="fr-CA" sz="2800" baseline="-25000" dirty="0" err="1" smtClean="0"/>
              <a:t>Cell</a:t>
            </a:r>
            <a:r>
              <a:rPr lang="fr-CA" sz="2800" dirty="0" smtClean="0"/>
              <a:t> = </a:t>
            </a:r>
            <a:r>
              <a:rPr lang="fr-CA" sz="2800" dirty="0" smtClean="0">
                <a:solidFill>
                  <a:srgbClr val="FF0000"/>
                </a:solidFill>
              </a:rPr>
              <a:t>15</a:t>
            </a:r>
            <a:r>
              <a:rPr lang="fr-CA" sz="2800" dirty="0" smtClean="0"/>
              <a:t> </a:t>
            </a:r>
            <a:r>
              <a:rPr lang="fr-CA" sz="2800" dirty="0" err="1" smtClean="0"/>
              <a:t>ps</a:t>
            </a:r>
            <a:r>
              <a:rPr lang="fr-CA" sz="2800" dirty="0" smtClean="0"/>
              <a:t> FWHM</a:t>
            </a:r>
          </a:p>
          <a:p>
            <a:r>
              <a:rPr lang="el-GR" sz="2800" dirty="0">
                <a:latin typeface="Calibri" panose="020F0502020204030204" pitchFamily="34" charset="0"/>
              </a:rPr>
              <a:t>σ</a:t>
            </a:r>
            <a:r>
              <a:rPr lang="fr-CA" sz="2800" dirty="0">
                <a:latin typeface="Calibri" panose="020F0502020204030204" pitchFamily="34" charset="0"/>
              </a:rPr>
              <a:t>(t)</a:t>
            </a:r>
            <a:r>
              <a:rPr lang="fr-CA" sz="2800" baseline="-25000" dirty="0" smtClean="0"/>
              <a:t>TDC</a:t>
            </a:r>
            <a:r>
              <a:rPr lang="fr-CA" sz="2800" dirty="0" smtClean="0"/>
              <a:t> </a:t>
            </a:r>
            <a:r>
              <a:rPr lang="fr-CA" sz="2800" dirty="0"/>
              <a:t>= </a:t>
            </a:r>
            <a:r>
              <a:rPr lang="fr-CA" sz="2800" dirty="0" smtClean="0">
                <a:solidFill>
                  <a:srgbClr val="FF0000"/>
                </a:solidFill>
              </a:rPr>
              <a:t>10</a:t>
            </a:r>
            <a:r>
              <a:rPr lang="fr-CA" sz="2800" dirty="0" smtClean="0"/>
              <a:t> </a:t>
            </a:r>
            <a:r>
              <a:rPr lang="fr-CA" sz="2800" dirty="0" err="1"/>
              <a:t>ps</a:t>
            </a:r>
            <a:r>
              <a:rPr lang="fr-CA" sz="2800" dirty="0"/>
              <a:t> </a:t>
            </a:r>
            <a:r>
              <a:rPr lang="fr-CA" sz="2800" dirty="0" smtClean="0"/>
              <a:t>FWHM or variable</a:t>
            </a:r>
          </a:p>
          <a:p>
            <a:r>
              <a:rPr lang="fr-CA" sz="2800" dirty="0" smtClean="0"/>
              <a:t>TDC </a:t>
            </a:r>
            <a:r>
              <a:rPr lang="fr-CA" sz="2800" dirty="0" err="1" smtClean="0"/>
              <a:t>resolution</a:t>
            </a:r>
            <a:r>
              <a:rPr lang="fr-CA" sz="2800" dirty="0" smtClean="0"/>
              <a:t> : </a:t>
            </a:r>
            <a:r>
              <a:rPr lang="fr-CA" sz="2800" dirty="0" smtClean="0">
                <a:solidFill>
                  <a:srgbClr val="FF0000"/>
                </a:solidFill>
              </a:rPr>
              <a:t>1 to 5 </a:t>
            </a:r>
            <a:r>
              <a:rPr lang="fr-CA" sz="2800" dirty="0" err="1" smtClean="0"/>
              <a:t>ps</a:t>
            </a:r>
            <a:r>
              <a:rPr lang="fr-CA" sz="2800" dirty="0" smtClean="0"/>
              <a:t> LSB</a:t>
            </a:r>
            <a:endParaRPr lang="fr-CA" sz="28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3732" y="3640347"/>
            <a:ext cx="3549572" cy="2716008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1204685" y="4586514"/>
            <a:ext cx="5272757" cy="1539649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1762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8" y="781625"/>
            <a:ext cx="9056521" cy="471086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Full TDC array Prompts results</a:t>
            </a:r>
            <a:endParaRPr lang="en-CA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28</a:t>
            </a:fld>
            <a:endParaRPr lang="fr-CA"/>
          </a:p>
        </p:txBody>
      </p:sp>
      <p:sp>
        <p:nvSpPr>
          <p:cNvPr id="7" name="ZoneTexte 6"/>
          <p:cNvSpPr txBox="1"/>
          <p:nvPr/>
        </p:nvSpPr>
        <p:spPr>
          <a:xfrm>
            <a:off x="9401191" y="2096884"/>
            <a:ext cx="25241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/>
              <a:t>1- </a:t>
            </a:r>
            <a:r>
              <a:rPr lang="fr-CA" sz="3200" dirty="0" err="1" smtClean="0"/>
              <a:t>Lower</a:t>
            </a:r>
            <a:r>
              <a:rPr lang="fr-CA" sz="3200" dirty="0" smtClean="0"/>
              <a:t> </a:t>
            </a:r>
            <a:r>
              <a:rPr lang="fr-CA" sz="3200" dirty="0" err="1" smtClean="0"/>
              <a:t>limit</a:t>
            </a:r>
            <a:endParaRPr lang="fr-CA" sz="3200" dirty="0" smtClean="0"/>
          </a:p>
          <a:p>
            <a:r>
              <a:rPr lang="fr-CA" sz="3200" dirty="0" smtClean="0"/>
              <a:t>2- Multi-TS </a:t>
            </a:r>
            <a:r>
              <a:rPr lang="fr-CA" sz="3200" dirty="0" err="1" smtClean="0"/>
              <a:t>improvement</a:t>
            </a:r>
            <a:endParaRPr lang="fr-CA" sz="3200" dirty="0"/>
          </a:p>
        </p:txBody>
      </p:sp>
      <p:sp>
        <p:nvSpPr>
          <p:cNvPr id="11" name="Ellipse 10"/>
          <p:cNvSpPr/>
          <p:nvPr/>
        </p:nvSpPr>
        <p:spPr>
          <a:xfrm>
            <a:off x="1271570" y="3802743"/>
            <a:ext cx="1790944" cy="3483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12" name="Connecteur droit avec flèche 11"/>
          <p:cNvCxnSpPr/>
          <p:nvPr/>
        </p:nvCxnSpPr>
        <p:spPr>
          <a:xfrm flipH="1" flipV="1">
            <a:off x="7155543" y="2714172"/>
            <a:ext cx="522514" cy="14369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271570" y="5463662"/>
            <a:ext cx="2500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 smtClean="0">
                <a:solidFill>
                  <a:srgbClr val="FF0000"/>
                </a:solidFill>
              </a:rPr>
              <a:t>~11-14 </a:t>
            </a:r>
            <a:r>
              <a:rPr lang="fr-CA" sz="2400" dirty="0" err="1" smtClean="0">
                <a:solidFill>
                  <a:srgbClr val="FF0000"/>
                </a:solidFill>
              </a:rPr>
              <a:t>ps</a:t>
            </a:r>
            <a:r>
              <a:rPr lang="fr-CA" sz="2400" dirty="0" smtClean="0">
                <a:solidFill>
                  <a:srgbClr val="FF0000"/>
                </a:solidFill>
              </a:rPr>
              <a:t> FWHM</a:t>
            </a:r>
            <a:endParaRPr lang="fr-CA" sz="2400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386287" y="4104473"/>
            <a:ext cx="1840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>
                <a:solidFill>
                  <a:srgbClr val="FF0000"/>
                </a:solidFill>
              </a:rPr>
              <a:t>6</a:t>
            </a:r>
            <a:r>
              <a:rPr lang="fr-CA" sz="2400" dirty="0" smtClean="0">
                <a:solidFill>
                  <a:srgbClr val="FF0000"/>
                </a:solidFill>
              </a:rPr>
              <a:t>0%-210%</a:t>
            </a:r>
            <a:endParaRPr lang="fr-CA" sz="2400" dirty="0">
              <a:solidFill>
                <a:srgbClr val="FF0000"/>
              </a:solidFill>
            </a:endParaRPr>
          </a:p>
        </p:txBody>
      </p:sp>
      <p:cxnSp>
        <p:nvCxnSpPr>
          <p:cNvPr id="15" name="Connecteur droit avec flèche 14"/>
          <p:cNvCxnSpPr>
            <a:stCxn id="13" idx="0"/>
          </p:cNvCxnSpPr>
          <p:nvPr/>
        </p:nvCxnSpPr>
        <p:spPr>
          <a:xfrm flipH="1" flipV="1">
            <a:off x="2503357" y="4266712"/>
            <a:ext cx="18499" cy="11969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5884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64" y="795502"/>
            <a:ext cx="8434506" cy="49795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Shared TDC Prompts Results</a:t>
            </a:r>
            <a:endParaRPr lang="en-CA" noProof="0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29</a:t>
            </a:fld>
            <a:endParaRPr lang="fr-CA"/>
          </a:p>
        </p:txBody>
      </p:sp>
      <p:sp>
        <p:nvSpPr>
          <p:cNvPr id="13" name="Ellipse 12"/>
          <p:cNvSpPr/>
          <p:nvPr/>
        </p:nvSpPr>
        <p:spPr>
          <a:xfrm>
            <a:off x="6151022" y="4890686"/>
            <a:ext cx="873891" cy="465083"/>
          </a:xfrm>
          <a:prstGeom prst="ellipse">
            <a:avLst/>
          </a:prstGeom>
          <a:noFill/>
          <a:ln>
            <a:solidFill>
              <a:srgbClr val="3D7F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14" name="Connecteur droit 13"/>
          <p:cNvCxnSpPr>
            <a:stCxn id="13" idx="0"/>
            <a:endCxn id="15" idx="1"/>
          </p:cNvCxnSpPr>
          <p:nvPr/>
        </p:nvCxnSpPr>
        <p:spPr>
          <a:xfrm flipV="1">
            <a:off x="6587968" y="4082629"/>
            <a:ext cx="3178603" cy="808057"/>
          </a:xfrm>
          <a:prstGeom prst="line">
            <a:avLst/>
          </a:prstGeom>
          <a:ln w="38100">
            <a:solidFill>
              <a:srgbClr val="3D7F4E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9766571" y="3851796"/>
            <a:ext cx="1292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400" dirty="0" smtClean="0"/>
              <a:t>1:4 Ratio</a:t>
            </a:r>
            <a:endParaRPr lang="fr-CA" sz="2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9766571" y="4855798"/>
            <a:ext cx="1750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 smtClean="0"/>
              <a:t>1:1 Ratio</a:t>
            </a:r>
            <a:endParaRPr lang="fr-CA" sz="2400" dirty="0"/>
          </a:p>
        </p:txBody>
      </p:sp>
      <p:sp>
        <p:nvSpPr>
          <p:cNvPr id="17" name="Ellipse 16"/>
          <p:cNvSpPr/>
          <p:nvPr/>
        </p:nvSpPr>
        <p:spPr>
          <a:xfrm>
            <a:off x="7678057" y="4890687"/>
            <a:ext cx="783201" cy="465083"/>
          </a:xfrm>
          <a:prstGeom prst="ellipse">
            <a:avLst/>
          </a:prstGeom>
          <a:noFill/>
          <a:ln>
            <a:solidFill>
              <a:srgbClr val="3D7F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18" name="Connecteur droit 17"/>
          <p:cNvCxnSpPr/>
          <p:nvPr/>
        </p:nvCxnSpPr>
        <p:spPr>
          <a:xfrm>
            <a:off x="8461258" y="5086631"/>
            <a:ext cx="1323824" cy="34889"/>
          </a:xfrm>
          <a:prstGeom prst="line">
            <a:avLst/>
          </a:prstGeom>
          <a:ln w="38100">
            <a:solidFill>
              <a:srgbClr val="3D7F4E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8983370" y="1370836"/>
            <a:ext cx="3120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/>
              <a:t>How </a:t>
            </a:r>
            <a:r>
              <a:rPr lang="fr-CA" sz="3200" dirty="0" err="1" smtClean="0"/>
              <a:t>many</a:t>
            </a:r>
            <a:r>
              <a:rPr lang="fr-CA" sz="3200" dirty="0" smtClean="0"/>
              <a:t> TDC?</a:t>
            </a:r>
            <a:endParaRPr lang="fr-CA" sz="32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2345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486" y="1170000"/>
            <a:ext cx="4270395" cy="426144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Positron Emission Tomography</a:t>
            </a:r>
            <a:endParaRPr lang="en-CA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42338" y="836712"/>
            <a:ext cx="7227609" cy="5289451"/>
          </a:xfrm>
        </p:spPr>
        <p:txBody>
          <a:bodyPr>
            <a:normAutofit/>
          </a:bodyPr>
          <a:lstStyle/>
          <a:p>
            <a:r>
              <a:rPr lang="en-CA" noProof="0" dirty="0" smtClean="0"/>
              <a:t>Molecular Imaging Modality</a:t>
            </a:r>
          </a:p>
          <a:p>
            <a:pPr lvl="1"/>
            <a:r>
              <a:rPr lang="en-CA" noProof="0" dirty="0" smtClean="0"/>
              <a:t>Tracer distribution (positron emitter)</a:t>
            </a:r>
          </a:p>
          <a:p>
            <a:pPr lvl="2"/>
            <a:r>
              <a:rPr lang="en-CA" noProof="0" dirty="0" smtClean="0"/>
              <a:t>Hot spot on the left side</a:t>
            </a:r>
          </a:p>
          <a:p>
            <a:pPr lvl="1"/>
            <a:r>
              <a:rPr lang="en-CA" noProof="0" dirty="0" smtClean="0"/>
              <a:t>Positron Annihilation</a:t>
            </a:r>
          </a:p>
          <a:p>
            <a:pPr lvl="1"/>
            <a:r>
              <a:rPr lang="en-CA" noProof="0" dirty="0" smtClean="0"/>
              <a:t>Collinear 511 </a:t>
            </a:r>
            <a:r>
              <a:rPr lang="en-CA" noProof="0" dirty="0" err="1" smtClean="0"/>
              <a:t>keV</a:t>
            </a:r>
            <a:r>
              <a:rPr lang="en-CA" noProof="0" dirty="0" smtClean="0"/>
              <a:t> particles</a:t>
            </a:r>
          </a:p>
          <a:p>
            <a:pPr lvl="1"/>
            <a:r>
              <a:rPr lang="en-CA" noProof="0" dirty="0" smtClean="0"/>
              <a:t>Line of response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3</a:t>
            </a:fld>
            <a:endParaRPr lang="fr-CA"/>
          </a:p>
        </p:txBody>
      </p:sp>
      <p:cxnSp>
        <p:nvCxnSpPr>
          <p:cNvPr id="5" name="Connecteur droit avec flèche 4"/>
          <p:cNvCxnSpPr/>
          <p:nvPr/>
        </p:nvCxnSpPr>
        <p:spPr>
          <a:xfrm flipH="1">
            <a:off x="3407580" y="1525176"/>
            <a:ext cx="1670873" cy="154580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2449903" y="2320505"/>
            <a:ext cx="2657216" cy="94028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 flipV="1">
            <a:off x="2863424" y="2400300"/>
            <a:ext cx="2143710" cy="368059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>
            <a:off x="2110740" y="2768359"/>
            <a:ext cx="2930553" cy="964307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H="1">
            <a:off x="1351030" y="1587210"/>
            <a:ext cx="1765102" cy="2967537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>
            <a:off x="1178502" y="2495094"/>
            <a:ext cx="2628032" cy="1893644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2233581" y="1587210"/>
            <a:ext cx="0" cy="3209077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Étoile à 5 branches 30"/>
          <p:cNvSpPr/>
          <p:nvPr/>
        </p:nvSpPr>
        <p:spPr>
          <a:xfrm>
            <a:off x="2045496" y="3096945"/>
            <a:ext cx="452775" cy="407549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32" name="Connecteur droit avec flèche 31"/>
          <p:cNvCxnSpPr/>
          <p:nvPr/>
        </p:nvCxnSpPr>
        <p:spPr>
          <a:xfrm flipV="1">
            <a:off x="2271884" y="1991094"/>
            <a:ext cx="756134" cy="132436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 flipH="1">
            <a:off x="1727364" y="3315456"/>
            <a:ext cx="544520" cy="102378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1888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Outcomes</a:t>
            </a:r>
            <a:endParaRPr lang="en-CA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085408"/>
            <a:ext cx="5386917" cy="639762"/>
          </a:xfrm>
        </p:spPr>
        <p:txBody>
          <a:bodyPr/>
          <a:lstStyle/>
          <a:p>
            <a:r>
              <a:rPr lang="en-CA" noProof="0" dirty="0" smtClean="0"/>
              <a:t>Current Scintillators</a:t>
            </a:r>
            <a:endParaRPr lang="en-CA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1725170"/>
            <a:ext cx="5386917" cy="3951288"/>
          </a:xfrm>
        </p:spPr>
        <p:txBody>
          <a:bodyPr/>
          <a:lstStyle/>
          <a:p>
            <a:r>
              <a:rPr lang="en-CA" noProof="0" dirty="0" smtClean="0"/>
              <a:t>Not likely to reach 10 </a:t>
            </a:r>
            <a:r>
              <a:rPr lang="en-CA" noProof="0" dirty="0" err="1" smtClean="0"/>
              <a:t>ps</a:t>
            </a:r>
            <a:r>
              <a:rPr lang="en-CA" noProof="0" dirty="0" smtClean="0"/>
              <a:t> FWHM CTR</a:t>
            </a:r>
          </a:p>
          <a:p>
            <a:r>
              <a:rPr lang="en-CA" noProof="0" dirty="0" smtClean="0"/>
              <a:t>Moderate gain from multi-TDC MLE</a:t>
            </a:r>
          </a:p>
          <a:p>
            <a:pPr lvl="1"/>
            <a:r>
              <a:rPr lang="en-CA" noProof="0" dirty="0" smtClean="0"/>
              <a:t>Need only a few TDCs to be effective</a:t>
            </a:r>
          </a:p>
          <a:p>
            <a:r>
              <a:rPr lang="en-CA" noProof="0" dirty="0" smtClean="0"/>
              <a:t>Use real-estate to embed other </a:t>
            </a:r>
            <a:br>
              <a:rPr lang="en-CA" noProof="0" dirty="0" smtClean="0"/>
            </a:br>
            <a:r>
              <a:rPr lang="en-CA" noProof="0" dirty="0" smtClean="0"/>
              <a:t>real time tasks</a:t>
            </a:r>
          </a:p>
          <a:p>
            <a:pPr lvl="1"/>
            <a:r>
              <a:rPr lang="en-CA" noProof="0" dirty="0" smtClean="0"/>
              <a:t>MLE calculation</a:t>
            </a:r>
          </a:p>
          <a:p>
            <a:pPr lvl="1"/>
            <a:r>
              <a:rPr lang="en-CA" noProof="0" dirty="0" smtClean="0"/>
              <a:t>Energy discrimination</a:t>
            </a:r>
          </a:p>
          <a:p>
            <a:pPr lvl="1"/>
            <a:r>
              <a:rPr lang="en-CA" noProof="0" dirty="0" smtClean="0"/>
              <a:t>Crystal identification</a:t>
            </a:r>
          </a:p>
          <a:p>
            <a:endParaRPr lang="en-CA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70" y="1085408"/>
            <a:ext cx="5389033" cy="639762"/>
          </a:xfrm>
        </p:spPr>
        <p:txBody>
          <a:bodyPr/>
          <a:lstStyle/>
          <a:p>
            <a:r>
              <a:rPr lang="en-CA" noProof="0" dirty="0" smtClean="0"/>
              <a:t>Future Detector Crystals</a:t>
            </a:r>
            <a:endParaRPr lang="en-CA" noProof="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0" y="1725170"/>
            <a:ext cx="5650287" cy="3951288"/>
          </a:xfrm>
        </p:spPr>
        <p:txBody>
          <a:bodyPr/>
          <a:lstStyle/>
          <a:p>
            <a:r>
              <a:rPr lang="en-CA" noProof="0" dirty="0" smtClean="0"/>
              <a:t>Can theoretically reach 10 </a:t>
            </a:r>
            <a:r>
              <a:rPr lang="en-CA" noProof="0" dirty="0" err="1" smtClean="0"/>
              <a:t>ps</a:t>
            </a:r>
            <a:r>
              <a:rPr lang="en-CA" noProof="0" dirty="0" smtClean="0"/>
              <a:t> FWHM CTR</a:t>
            </a:r>
          </a:p>
          <a:p>
            <a:r>
              <a:rPr lang="en-CA" noProof="0" dirty="0" smtClean="0"/>
              <a:t>Good gain from multi-TDC MLE</a:t>
            </a:r>
          </a:p>
          <a:p>
            <a:pPr lvl="1"/>
            <a:r>
              <a:rPr lang="en-CA" noProof="0" dirty="0" smtClean="0"/>
              <a:t>Needs several TDCs for optimal timing</a:t>
            </a:r>
          </a:p>
          <a:p>
            <a:r>
              <a:rPr lang="en-CA" noProof="0" dirty="0" smtClean="0"/>
              <a:t>Compromise between embedded real time features and number of TDCs</a:t>
            </a:r>
          </a:p>
          <a:p>
            <a:pPr lvl="1"/>
            <a:r>
              <a:rPr lang="en-CA" noProof="0" dirty="0" smtClean="0"/>
              <a:t>Simulation flow can guide designers</a:t>
            </a:r>
            <a:endParaRPr lang="en-CA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30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8708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err="1" smtClean="0"/>
              <a:t>Where</a:t>
            </a:r>
            <a:r>
              <a:rPr lang="fr-CA" dirty="0" smtClean="0"/>
              <a:t> are </a:t>
            </a:r>
            <a:r>
              <a:rPr lang="fr-CA" dirty="0" err="1" smtClean="0"/>
              <a:t>we</a:t>
            </a:r>
            <a:r>
              <a:rPr lang="fr-CA" dirty="0" smtClean="0"/>
              <a:t>?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Latest </a:t>
            </a:r>
            <a:r>
              <a:rPr lang="en-CA" dirty="0" err="1" smtClean="0"/>
              <a:t>Sherbrooke</a:t>
            </a:r>
            <a:r>
              <a:rPr lang="en-CA" dirty="0" smtClean="0"/>
              <a:t> TDC prototype in in 65 nm CMOS</a:t>
            </a:r>
          </a:p>
          <a:p>
            <a:pPr lvl="1"/>
            <a:r>
              <a:rPr lang="en-CA" dirty="0" smtClean="0"/>
              <a:t>Vernier ring approach</a:t>
            </a:r>
          </a:p>
          <a:p>
            <a:pPr lvl="1"/>
            <a:r>
              <a:rPr lang="en-CA" dirty="0" smtClean="0"/>
              <a:t>Better than 10 </a:t>
            </a:r>
            <a:r>
              <a:rPr lang="en-CA" dirty="0" err="1" smtClean="0"/>
              <a:t>ps</a:t>
            </a:r>
            <a:r>
              <a:rPr lang="en-CA" dirty="0" smtClean="0"/>
              <a:t> FWHM </a:t>
            </a:r>
            <a:r>
              <a:rPr lang="en-CA" dirty="0" smtClean="0"/>
              <a:t>jitter / </a:t>
            </a:r>
            <a:r>
              <a:rPr lang="en-CA" dirty="0" smtClean="0"/>
              <a:t>10 </a:t>
            </a:r>
            <a:r>
              <a:rPr lang="en-CA" dirty="0" err="1" smtClean="0"/>
              <a:t>ps</a:t>
            </a:r>
            <a:r>
              <a:rPr lang="en-CA" dirty="0" smtClean="0"/>
              <a:t> LSB</a:t>
            </a:r>
          </a:p>
          <a:p>
            <a:pPr lvl="1"/>
            <a:r>
              <a:rPr lang="en-CA" dirty="0" smtClean="0"/>
              <a:t>Less than 40 x 40 um²</a:t>
            </a:r>
          </a:p>
          <a:p>
            <a:pPr lvl="1"/>
            <a:r>
              <a:rPr lang="en-CA" dirty="0" smtClean="0"/>
              <a:t>Low power</a:t>
            </a:r>
          </a:p>
          <a:p>
            <a:pPr lvl="1"/>
            <a:r>
              <a:rPr lang="en-CA" dirty="0" smtClean="0"/>
              <a:t>Preliminary results presented at NSS-MIC 2016</a:t>
            </a:r>
          </a:p>
          <a:p>
            <a:pPr lvl="2"/>
            <a:r>
              <a:rPr lang="en-CA" dirty="0" smtClean="0"/>
              <a:t>SP2-4, J-F Pratte, "3D Digital </a:t>
            </a:r>
            <a:r>
              <a:rPr lang="en-CA" dirty="0" err="1" smtClean="0"/>
              <a:t>SiPM</a:t>
            </a:r>
            <a:r>
              <a:rPr lang="en-CA" dirty="0" smtClean="0"/>
              <a:t> for Precise Single Photon Timing Resolution"</a:t>
            </a:r>
            <a:endParaRPr lang="en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31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0148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Conclusion</a:t>
            </a:r>
            <a:endParaRPr lang="en-CA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noProof="0" dirty="0" smtClean="0"/>
              <a:t>To reach 10 </a:t>
            </a:r>
            <a:r>
              <a:rPr lang="en-CA" noProof="0" dirty="0" err="1" smtClean="0"/>
              <a:t>ps</a:t>
            </a:r>
            <a:r>
              <a:rPr lang="en-CA" noProof="0" dirty="0" smtClean="0"/>
              <a:t> timing resolution</a:t>
            </a:r>
          </a:p>
          <a:p>
            <a:pPr lvl="1"/>
            <a:r>
              <a:rPr lang="en-CA" noProof="0" dirty="0" smtClean="0"/>
              <a:t>Crystal light output is a major player</a:t>
            </a:r>
          </a:p>
          <a:p>
            <a:pPr lvl="1"/>
            <a:r>
              <a:rPr lang="en-CA" noProof="0" dirty="0" smtClean="0"/>
              <a:t>Jitter and precision are important, but not sufficient</a:t>
            </a:r>
          </a:p>
          <a:p>
            <a:pPr lvl="1"/>
            <a:r>
              <a:rPr lang="en-CA" noProof="0" dirty="0" smtClean="0"/>
              <a:t>The number of TDCs per pixel also major player</a:t>
            </a:r>
          </a:p>
          <a:p>
            <a:r>
              <a:rPr lang="en-CA" noProof="0" dirty="0" smtClean="0"/>
              <a:t>The real time microsystem complexity is dependant on the potentially reachable timing resolution</a:t>
            </a:r>
          </a:p>
          <a:p>
            <a:r>
              <a:rPr lang="en-CA" noProof="0" dirty="0" smtClean="0"/>
              <a:t>The simulation tool can help predict the overdesign threshold</a:t>
            </a:r>
          </a:p>
          <a:p>
            <a:pPr lvl="1"/>
            <a:r>
              <a:rPr lang="en-CA" noProof="0" dirty="0" smtClean="0"/>
              <a:t>Reduce un-needed real-time burden</a:t>
            </a:r>
          </a:p>
          <a:p>
            <a:pPr lvl="1"/>
            <a:r>
              <a:rPr lang="en-CA" noProof="0" dirty="0" smtClean="0"/>
              <a:t>Dedicate otherwise redundant real-estate to other real-time tasks</a:t>
            </a:r>
          </a:p>
          <a:p>
            <a:pPr lvl="1"/>
            <a:endParaRPr lang="en-CA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32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9034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Image Quality Figures of Merit</a:t>
            </a:r>
            <a:endParaRPr lang="en-CA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4</a:t>
            </a:fld>
            <a:endParaRPr lang="fr-CA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433978" y="836712"/>
            <a:ext cx="7148422" cy="5289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 err="1" smtClean="0"/>
              <a:t>Contrast</a:t>
            </a:r>
            <a:r>
              <a:rPr lang="fr-CA" dirty="0" smtClean="0"/>
              <a:t> to Noise Ratio </a:t>
            </a:r>
            <a:r>
              <a:rPr lang="fr-CA" dirty="0" err="1" smtClean="0"/>
              <a:t>from</a:t>
            </a:r>
            <a:r>
              <a:rPr lang="fr-CA" dirty="0" smtClean="0"/>
              <a:t> </a:t>
            </a:r>
            <a:r>
              <a:rPr lang="fr-CA" dirty="0" err="1" smtClean="0"/>
              <a:t>detector’s</a:t>
            </a:r>
            <a:endParaRPr lang="fr-CA" dirty="0" smtClean="0"/>
          </a:p>
          <a:p>
            <a:pPr lvl="1"/>
            <a:r>
              <a:rPr lang="fr-CA" dirty="0" smtClean="0"/>
              <a:t>Spatial </a:t>
            </a:r>
            <a:r>
              <a:rPr lang="fr-CA" dirty="0" err="1" smtClean="0"/>
              <a:t>resolution</a:t>
            </a:r>
            <a:endParaRPr lang="fr-CA" dirty="0" smtClean="0"/>
          </a:p>
          <a:p>
            <a:pPr lvl="1"/>
            <a:r>
              <a:rPr lang="fr-CA" dirty="0" err="1" smtClean="0"/>
              <a:t>Energy</a:t>
            </a:r>
            <a:r>
              <a:rPr lang="fr-CA" dirty="0" smtClean="0"/>
              <a:t> </a:t>
            </a:r>
            <a:r>
              <a:rPr lang="fr-CA" dirty="0" err="1" smtClean="0"/>
              <a:t>resolution</a:t>
            </a:r>
            <a:endParaRPr lang="fr-CA" dirty="0" smtClean="0"/>
          </a:p>
          <a:p>
            <a:pPr lvl="1"/>
            <a:r>
              <a:rPr lang="fr-CA" dirty="0" smtClean="0"/>
              <a:t>Timing </a:t>
            </a:r>
            <a:r>
              <a:rPr lang="fr-CA" dirty="0" err="1" smtClean="0"/>
              <a:t>resolution</a:t>
            </a:r>
            <a:endParaRPr lang="fr-CA" dirty="0" smtClean="0"/>
          </a:p>
          <a:p>
            <a:r>
              <a:rPr lang="fr-CA" dirty="0" err="1" smtClean="0"/>
              <a:t>Sensitivity</a:t>
            </a:r>
            <a:r>
              <a:rPr lang="fr-CA" dirty="0" smtClean="0"/>
              <a:t> or Noise </a:t>
            </a:r>
            <a:r>
              <a:rPr lang="fr-CA" dirty="0" err="1" smtClean="0"/>
              <a:t>Equivalent</a:t>
            </a:r>
            <a:r>
              <a:rPr lang="fr-CA" dirty="0" smtClean="0"/>
              <a:t> </a:t>
            </a:r>
            <a:r>
              <a:rPr lang="fr-CA" dirty="0" err="1" smtClean="0"/>
              <a:t>Counts</a:t>
            </a:r>
            <a:endParaRPr lang="fr-CA" dirty="0" smtClean="0"/>
          </a:p>
          <a:p>
            <a:pPr lvl="1"/>
            <a:r>
              <a:rPr lang="fr-CA" dirty="0" smtClean="0"/>
              <a:t>Detector </a:t>
            </a:r>
            <a:r>
              <a:rPr lang="fr-CA" dirty="0" err="1" smtClean="0"/>
              <a:t>dead</a:t>
            </a:r>
            <a:r>
              <a:rPr lang="fr-CA" dirty="0" smtClean="0"/>
              <a:t> time</a:t>
            </a:r>
          </a:p>
          <a:p>
            <a:pPr lvl="1"/>
            <a:r>
              <a:rPr lang="fr-CA" dirty="0" err="1" smtClean="0"/>
              <a:t>Optimized</a:t>
            </a:r>
            <a:r>
              <a:rPr lang="fr-CA" dirty="0" smtClean="0"/>
              <a:t> </a:t>
            </a:r>
            <a:r>
              <a:rPr lang="fr-CA" dirty="0" err="1" smtClean="0"/>
              <a:t>with</a:t>
            </a:r>
            <a:r>
              <a:rPr lang="fr-CA" dirty="0" smtClean="0"/>
              <a:t> real-time </a:t>
            </a:r>
            <a:r>
              <a:rPr lang="fr-CA" dirty="0" err="1" smtClean="0"/>
              <a:t>processing</a:t>
            </a:r>
            <a:endParaRPr lang="fr-CA" dirty="0" smtClean="0"/>
          </a:p>
          <a:p>
            <a:pPr lvl="1"/>
            <a:endParaRPr lang="fr-CA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006" y="836712"/>
            <a:ext cx="2290053" cy="5010804"/>
          </a:xfrm>
          <a:prstGeom prst="rect">
            <a:avLst/>
          </a:prstGeom>
        </p:spPr>
      </p:pic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4248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Image improvement avenue</a:t>
            </a:r>
            <a:endParaRPr lang="en-CA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836712"/>
            <a:ext cx="10972800" cy="5289451"/>
          </a:xfrm>
        </p:spPr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CA" noProof="0" dirty="0" smtClean="0"/>
              <a:t>Spatial resolution limit is positron range</a:t>
            </a:r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en-CA" noProof="0" dirty="0" smtClean="0"/>
              <a:t>About 0.5 mm for mainstream tracers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CA" noProof="0" dirty="0" smtClean="0"/>
              <a:t>Improve contrast with time of flight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CA" noProof="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CA" noProof="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CA" noProof="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CA" noProof="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CA" noProof="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CA" noProof="0" dirty="0" smtClean="0"/>
              <a:t>1.5 mm on the LOR needs 10 </a:t>
            </a:r>
            <a:r>
              <a:rPr lang="en-CA" noProof="0" dirty="0" err="1" smtClean="0"/>
              <a:t>ps</a:t>
            </a:r>
            <a:r>
              <a:rPr lang="en-CA" noProof="0" dirty="0" smtClean="0"/>
              <a:t> FWHM in coincidence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CA" noProof="0" dirty="0" smtClean="0"/>
              <a:t>Real time image reconstruction (no iterative engine required)</a:t>
            </a:r>
          </a:p>
          <a:p>
            <a:pPr marL="0" indent="0">
              <a:buNone/>
            </a:pPr>
            <a:endParaRPr lang="en-CA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5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040" y="2263442"/>
            <a:ext cx="3505694" cy="212972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4919" y="2580131"/>
            <a:ext cx="2571898" cy="1496352"/>
          </a:xfrm>
          <a:prstGeom prst="rect">
            <a:avLst/>
          </a:prstGeom>
        </p:spPr>
      </p:pic>
      <p:sp>
        <p:nvSpPr>
          <p:cNvPr id="8" name="Rectangle à coins arrondis 7"/>
          <p:cNvSpPr/>
          <p:nvPr/>
        </p:nvSpPr>
        <p:spPr>
          <a:xfrm>
            <a:off x="4857749" y="4778735"/>
            <a:ext cx="1905001" cy="595231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653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err="1" smtClean="0"/>
              <a:t>Sensitivity</a:t>
            </a:r>
            <a:r>
              <a:rPr lang="fr-CA" dirty="0" smtClean="0"/>
              <a:t> </a:t>
            </a:r>
            <a:r>
              <a:rPr lang="fr-CA" dirty="0" err="1" smtClean="0"/>
              <a:t>Improvement</a:t>
            </a:r>
            <a:r>
              <a:rPr lang="fr-CA" dirty="0" smtClean="0"/>
              <a:t> </a:t>
            </a:r>
            <a:r>
              <a:rPr lang="fr-CA" dirty="0" err="1" smtClean="0"/>
              <a:t>with</a:t>
            </a:r>
            <a:r>
              <a:rPr lang="fr-CA" dirty="0" smtClean="0"/>
              <a:t> TOF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6</a:t>
            </a:fld>
            <a:endParaRPr lang="fr-CA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2558971" y="4694523"/>
            <a:ext cx="137249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CA" altLang="fr-FR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4 cm Object </a:t>
            </a:r>
          </a:p>
          <a:p>
            <a:r>
              <a:rPr lang="en-CA" altLang="fr-FR" sz="1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sym typeface="Symbol" pitchFamily="18" charset="2"/>
              </a:rPr>
              <a:t></a:t>
            </a:r>
            <a:r>
              <a:rPr lang="en-CA" altLang="fr-FR" sz="1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t</a:t>
            </a:r>
            <a:r>
              <a:rPr lang="en-CA" altLang="fr-FR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 = 60 </a:t>
            </a:r>
            <a:r>
              <a:rPr lang="en-CA" altLang="fr-FR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ps</a:t>
            </a:r>
            <a:endParaRPr lang="en-CA" altLang="fr-FR" sz="1600" dirty="0"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graphicFrame>
        <p:nvGraphicFramePr>
          <p:cNvPr id="16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3574846"/>
              </p:ext>
            </p:extLst>
          </p:nvPr>
        </p:nvGraphicFramePr>
        <p:xfrm>
          <a:off x="6416249" y="1474061"/>
          <a:ext cx="3517900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6" name="Équation" r:id="rId3" imgW="1752480" imgH="507960" progId="Equation.3">
                  <p:embed/>
                </p:oleObj>
              </mc:Choice>
              <mc:Fallback>
                <p:oleObj name="Équation" r:id="rId3" imgW="17524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6249" y="1474061"/>
                        <a:ext cx="3517900" cy="1019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1800138" y="5519326"/>
            <a:ext cx="7852207" cy="584775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CA" altLang="fr-FR" sz="1600" dirty="0" err="1" smtClean="0">
                <a:solidFill>
                  <a:srgbClr val="000000"/>
                </a:solidFill>
                <a:latin typeface="Albertus Medium" pitchFamily="34" charset="0"/>
              </a:rPr>
              <a:t>Budinger</a:t>
            </a:r>
            <a:r>
              <a:rPr lang="en-CA" altLang="fr-FR" sz="1600" dirty="0" smtClean="0">
                <a:solidFill>
                  <a:srgbClr val="000000"/>
                </a:solidFill>
                <a:latin typeface="Albertus Medium" pitchFamily="34" charset="0"/>
              </a:rPr>
              <a:t> TF. Time-of-Flight Positron Emission Tomography: Status Relative to Conventional PET. </a:t>
            </a:r>
            <a:r>
              <a:rPr lang="en-CA" altLang="fr-FR" sz="1600" i="1" dirty="0" smtClean="0">
                <a:solidFill>
                  <a:srgbClr val="000000"/>
                </a:solidFill>
                <a:latin typeface="Albertus Medium" pitchFamily="34" charset="0"/>
              </a:rPr>
              <a:t>J </a:t>
            </a:r>
            <a:r>
              <a:rPr lang="en-CA" altLang="fr-FR" sz="1600" i="1" dirty="0" err="1" smtClean="0">
                <a:solidFill>
                  <a:srgbClr val="000000"/>
                </a:solidFill>
                <a:latin typeface="Albertus Medium" pitchFamily="34" charset="0"/>
              </a:rPr>
              <a:t>Nucl</a:t>
            </a:r>
            <a:r>
              <a:rPr lang="en-CA" altLang="fr-FR" sz="1600" i="1" dirty="0" smtClean="0">
                <a:solidFill>
                  <a:srgbClr val="000000"/>
                </a:solidFill>
                <a:latin typeface="Albertus Medium" pitchFamily="34" charset="0"/>
              </a:rPr>
              <a:t> Med</a:t>
            </a:r>
            <a:r>
              <a:rPr lang="en-CA" altLang="fr-FR" sz="1600" dirty="0" smtClean="0">
                <a:solidFill>
                  <a:srgbClr val="000000"/>
                </a:solidFill>
                <a:latin typeface="Albertus Medium" pitchFamily="34" charset="0"/>
              </a:rPr>
              <a:t> 24(1):73-78, 1983.</a:t>
            </a:r>
            <a:endParaRPr lang="en-CA" altLang="fr-FR" sz="1600" dirty="0">
              <a:solidFill>
                <a:srgbClr val="000000"/>
              </a:solidFill>
              <a:latin typeface="Albertus Medium" pitchFamily="34" charset="0"/>
            </a:endParaRPr>
          </a:p>
        </p:txBody>
      </p:sp>
      <p:graphicFrame>
        <p:nvGraphicFramePr>
          <p:cNvPr id="19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1609794"/>
              </p:ext>
            </p:extLst>
          </p:nvPr>
        </p:nvGraphicFramePr>
        <p:xfrm>
          <a:off x="1072131" y="1780008"/>
          <a:ext cx="391160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7" name="Équation" r:id="rId5" imgW="2171520" imgH="253800" progId="Equation.3">
                  <p:embed/>
                </p:oleObj>
              </mc:Choice>
              <mc:Fallback>
                <p:oleObj name="Équation" r:id="rId5" imgW="21715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2131" y="1780008"/>
                        <a:ext cx="3911600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3653789"/>
              </p:ext>
            </p:extLst>
          </p:nvPr>
        </p:nvGraphicFramePr>
        <p:xfrm>
          <a:off x="3063081" y="2788628"/>
          <a:ext cx="4529137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" name="Équation" r:id="rId7" imgW="2197080" imgH="393480" progId="Equation.3">
                  <p:embed/>
                </p:oleObj>
              </mc:Choice>
              <mc:Fallback>
                <p:oleObj name="Équation" r:id="rId7" imgW="2197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3081" y="2788628"/>
                        <a:ext cx="4529137" cy="7937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1009343"/>
              </p:ext>
            </p:extLst>
          </p:nvPr>
        </p:nvGraphicFramePr>
        <p:xfrm>
          <a:off x="4477118" y="4614863"/>
          <a:ext cx="3876675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" name="Équation" r:id="rId9" imgW="2463480" imgH="469800" progId="Equation.3">
                  <p:embed/>
                </p:oleObj>
              </mc:Choice>
              <mc:Fallback>
                <p:oleObj name="Équation" r:id="rId9" imgW="246348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7118" y="4614863"/>
                        <a:ext cx="3876675" cy="73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2505271" y="3869720"/>
            <a:ext cx="14798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CA" altLang="fr-FR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40 cm Object </a:t>
            </a:r>
          </a:p>
          <a:p>
            <a:r>
              <a:rPr lang="en-CA" altLang="fr-FR" sz="1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sym typeface="Symbol" pitchFamily="18" charset="2"/>
              </a:rPr>
              <a:t></a:t>
            </a:r>
            <a:r>
              <a:rPr lang="en-CA" altLang="fr-FR" sz="1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t</a:t>
            </a:r>
            <a:r>
              <a:rPr lang="en-CA" altLang="fr-FR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 = 600 </a:t>
            </a:r>
            <a:r>
              <a:rPr lang="en-CA" altLang="fr-FR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ps</a:t>
            </a:r>
            <a:endParaRPr lang="en-CA" altLang="fr-FR" sz="1600" dirty="0"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graphicFrame>
        <p:nvGraphicFramePr>
          <p:cNvPr id="23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1216971"/>
              </p:ext>
            </p:extLst>
          </p:nvPr>
        </p:nvGraphicFramePr>
        <p:xfrm>
          <a:off x="4508868" y="3790345"/>
          <a:ext cx="3814762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" name="Équation" r:id="rId11" imgW="2425680" imgH="469800" progId="Equation.3">
                  <p:embed/>
                </p:oleObj>
              </mc:Choice>
              <mc:Fallback>
                <p:oleObj name="Équation" r:id="rId11" imgW="242568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868" y="3790345"/>
                        <a:ext cx="3814762" cy="73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ZoneTexte 23"/>
          <p:cNvSpPr txBox="1"/>
          <p:nvPr/>
        </p:nvSpPr>
        <p:spPr>
          <a:xfrm>
            <a:off x="914400" y="819679"/>
            <a:ext cx="9623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Excerpt from </a:t>
            </a:r>
            <a:r>
              <a:rPr lang="en-CA" sz="2000" dirty="0" err="1" smtClean="0"/>
              <a:t>Lecomte</a:t>
            </a:r>
            <a:r>
              <a:rPr lang="en-CA" sz="2000" dirty="0" smtClean="0"/>
              <a:t>, "Evolution of Data Acquisition and Processing in Medical Imaging with Radiation“,  Real Time Conference 2016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73957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Crystal-based detectors flow chart</a:t>
            </a:r>
            <a:endParaRPr lang="en-CA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noProof="0" dirty="0" smtClean="0"/>
              <a:t>Scintillator-based detectors</a:t>
            </a:r>
            <a:endParaRPr lang="en-CA" noProof="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400" y="1670651"/>
            <a:ext cx="11351430" cy="1850552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7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8430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contenu 2"/>
          <p:cNvSpPr txBox="1">
            <a:spLocks/>
          </p:cNvSpPr>
          <p:nvPr/>
        </p:nvSpPr>
        <p:spPr>
          <a:xfrm>
            <a:off x="470400" y="836712"/>
            <a:ext cx="10737011" cy="5289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fr-CA" dirty="0" err="1" smtClean="0"/>
              <a:t>Factors</a:t>
            </a:r>
            <a:r>
              <a:rPr lang="fr-CA" dirty="0" smtClean="0"/>
              <a:t> </a:t>
            </a:r>
            <a:r>
              <a:rPr lang="fr-CA" dirty="0" err="1" smtClean="0"/>
              <a:t>affecting</a:t>
            </a:r>
            <a:r>
              <a:rPr lang="fr-CA" dirty="0" smtClean="0"/>
              <a:t> timing</a:t>
            </a:r>
            <a:r>
              <a:rPr lang="fr-CA" baseline="30000" dirty="0" smtClean="0"/>
              <a:t>1,2</a:t>
            </a:r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fr-CA" dirty="0" smtClean="0"/>
              <a:t>Light </a:t>
            </a:r>
            <a:r>
              <a:rPr lang="fr-CA" dirty="0" err="1" smtClean="0"/>
              <a:t>yield</a:t>
            </a:r>
            <a:endParaRPr lang="fr-CA" dirty="0" smtClean="0"/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fr-CA" dirty="0" err="1" smtClean="0"/>
              <a:t>T</a:t>
            </a:r>
            <a:r>
              <a:rPr lang="fr-CA" baseline="-25000" dirty="0" err="1" smtClean="0"/>
              <a:t>rise</a:t>
            </a:r>
            <a:r>
              <a:rPr lang="fr-CA" dirty="0" smtClean="0"/>
              <a:t>, </a:t>
            </a:r>
            <a:r>
              <a:rPr lang="fr-CA" dirty="0" err="1" smtClean="0"/>
              <a:t>T</a:t>
            </a:r>
            <a:r>
              <a:rPr lang="fr-CA" baseline="-25000" dirty="0" err="1" smtClean="0"/>
              <a:t>decay</a:t>
            </a:r>
            <a:endParaRPr lang="fr-CA" baseline="-25000" dirty="0" smtClean="0"/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fr-CA" dirty="0" smtClean="0"/>
              <a:t>Crystal size/</a:t>
            </a:r>
            <a:r>
              <a:rPr lang="fr-CA" dirty="0" err="1" smtClean="0"/>
              <a:t>length</a:t>
            </a:r>
            <a:endParaRPr lang="fr-CA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fr-CA" dirty="0" err="1" smtClean="0"/>
              <a:t>Fast</a:t>
            </a:r>
            <a:r>
              <a:rPr lang="fr-CA" dirty="0" smtClean="0"/>
              <a:t> TOF Scintillators</a:t>
            </a:r>
            <a:r>
              <a:rPr lang="fr-CA" baseline="30000" dirty="0" smtClean="0"/>
              <a:t>3</a:t>
            </a:r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fr-CA" dirty="0" smtClean="0"/>
              <a:t>LSO, </a:t>
            </a:r>
            <a:r>
              <a:rPr lang="fr-CA" dirty="0" err="1" smtClean="0"/>
              <a:t>LuAG</a:t>
            </a:r>
            <a:r>
              <a:rPr lang="fr-CA" dirty="0" smtClean="0"/>
              <a:t>, </a:t>
            </a:r>
            <a:r>
              <a:rPr lang="fr-CA" dirty="0" err="1" smtClean="0"/>
              <a:t>LuAP</a:t>
            </a:r>
            <a:r>
              <a:rPr lang="fr-CA" dirty="0" smtClean="0"/>
              <a:t>, LaBr</a:t>
            </a:r>
            <a:r>
              <a:rPr lang="fr-CA" baseline="-25000" dirty="0" smtClean="0"/>
              <a:t>3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fr-CA" dirty="0" err="1" smtClean="0"/>
              <a:t>With</a:t>
            </a:r>
            <a:r>
              <a:rPr lang="fr-CA" dirty="0" smtClean="0"/>
              <a:t> an </a:t>
            </a:r>
            <a:r>
              <a:rPr lang="fr-CA" u="sng" dirty="0" err="1" smtClean="0"/>
              <a:t>ideal</a:t>
            </a:r>
            <a:r>
              <a:rPr lang="fr-CA" dirty="0" smtClean="0"/>
              <a:t> </a:t>
            </a:r>
            <a:r>
              <a:rPr lang="fr-CA" dirty="0" err="1" smtClean="0"/>
              <a:t>photodetector</a:t>
            </a:r>
            <a:r>
              <a:rPr lang="fr-CA" dirty="0" smtClean="0"/>
              <a:t> the</a:t>
            </a:r>
            <a:br>
              <a:rPr lang="fr-CA" dirty="0" smtClean="0"/>
            </a:br>
            <a:r>
              <a:rPr lang="fr-CA" dirty="0" smtClean="0"/>
              <a:t>1</a:t>
            </a:r>
            <a:r>
              <a:rPr lang="fr-CA" baseline="30000" dirty="0" smtClean="0"/>
              <a:t>st</a:t>
            </a:r>
            <a:r>
              <a:rPr lang="fr-CA" dirty="0" smtClean="0"/>
              <a:t> photon has best timing</a:t>
            </a:r>
            <a:r>
              <a:rPr lang="fr-CA" baseline="30000" dirty="0" smtClean="0"/>
              <a:t>1</a:t>
            </a:r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fr-CA" dirty="0" smtClean="0"/>
              <a:t>LSO 1</a:t>
            </a:r>
            <a:r>
              <a:rPr lang="fr-CA" baseline="30000" dirty="0" smtClean="0"/>
              <a:t>st</a:t>
            </a:r>
            <a:r>
              <a:rPr lang="fr-CA" dirty="0" smtClean="0"/>
              <a:t> photon has </a:t>
            </a:r>
            <a:r>
              <a:rPr lang="fr-CA" dirty="0" err="1" smtClean="0"/>
              <a:t>theoretically</a:t>
            </a:r>
            <a:r>
              <a:rPr lang="fr-CA" dirty="0" smtClean="0"/>
              <a:t/>
            </a:r>
            <a:br>
              <a:rPr lang="fr-CA" dirty="0" smtClean="0"/>
            </a:br>
            <a:r>
              <a:rPr lang="fr-CA" dirty="0" smtClean="0"/>
              <a:t>~35 </a:t>
            </a:r>
            <a:r>
              <a:rPr lang="fr-CA" dirty="0" err="1" smtClean="0"/>
              <a:t>ps</a:t>
            </a:r>
            <a:r>
              <a:rPr lang="fr-CA" dirty="0" smtClean="0"/>
              <a:t> FWHM in </a:t>
            </a:r>
            <a:r>
              <a:rPr lang="fr-CA" dirty="0" err="1" smtClean="0"/>
              <a:t>coincidence</a:t>
            </a:r>
            <a:endParaRPr lang="fr-CA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fr-CA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Scintillation brief overview</a:t>
            </a:r>
            <a:endParaRPr lang="en-CA" noProof="0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880" y="4992240"/>
            <a:ext cx="5086360" cy="1019558"/>
          </a:xfrm>
        </p:spPr>
      </p:pic>
      <p:sp>
        <p:nvSpPr>
          <p:cNvPr id="3" name="ZoneTexte 2"/>
          <p:cNvSpPr txBox="1"/>
          <p:nvPr/>
        </p:nvSpPr>
        <p:spPr>
          <a:xfrm>
            <a:off x="6180880" y="1274905"/>
            <a:ext cx="4841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Weber et al, NIM 2004;  </a:t>
            </a:r>
            <a:r>
              <a:rPr lang="fr-CA" dirty="0" err="1" smtClean="0"/>
              <a:t>Mikhailin</a:t>
            </a:r>
            <a:r>
              <a:rPr lang="fr-CA" dirty="0" smtClean="0"/>
              <a:t> et al, NIM 2002</a:t>
            </a:r>
            <a:endParaRPr lang="fr-CA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1933" y="463748"/>
            <a:ext cx="5280294" cy="466375"/>
          </a:xfrm>
          <a:prstGeom prst="rect">
            <a:avLst/>
          </a:prstGeom>
        </p:spPr>
      </p:pic>
      <p:sp>
        <p:nvSpPr>
          <p:cNvPr id="10" name="Rectangle à coins arrondis 9"/>
          <p:cNvSpPr/>
          <p:nvPr/>
        </p:nvSpPr>
        <p:spPr>
          <a:xfrm>
            <a:off x="6355556" y="438499"/>
            <a:ext cx="845851" cy="488260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3602" y="1670623"/>
            <a:ext cx="5967732" cy="2977061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8</a:t>
            </a:fld>
            <a:endParaRPr lang="fr-CA"/>
          </a:p>
        </p:txBody>
      </p:sp>
      <p:sp>
        <p:nvSpPr>
          <p:cNvPr id="13" name="ZoneTexte 12"/>
          <p:cNvSpPr txBox="1"/>
          <p:nvPr/>
        </p:nvSpPr>
        <p:spPr>
          <a:xfrm>
            <a:off x="280619" y="5340692"/>
            <a:ext cx="43088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1- </a:t>
            </a:r>
            <a:r>
              <a:rPr lang="fr-CA" sz="2000" dirty="0" err="1" smtClean="0"/>
              <a:t>Derenzo</a:t>
            </a:r>
            <a:r>
              <a:rPr lang="fr-CA" sz="2000" dirty="0" smtClean="0"/>
              <a:t> </a:t>
            </a:r>
            <a:r>
              <a:rPr lang="fr-CA" sz="2000" dirty="0"/>
              <a:t>et al, PMB </a:t>
            </a:r>
            <a:r>
              <a:rPr lang="fr-CA" sz="2000" dirty="0" smtClean="0"/>
              <a:t>2014</a:t>
            </a:r>
            <a:endParaRPr lang="fr-CA" sz="2000" baseline="-25000" dirty="0" smtClean="0"/>
          </a:p>
          <a:p>
            <a:r>
              <a:rPr lang="fr-CA" sz="2000" dirty="0" smtClean="0"/>
              <a:t>2- </a:t>
            </a:r>
            <a:r>
              <a:rPr lang="fr-CA" sz="2000" dirty="0" err="1" smtClean="0"/>
              <a:t>Gundacker</a:t>
            </a:r>
            <a:r>
              <a:rPr lang="fr-CA" sz="2000" dirty="0" smtClean="0"/>
              <a:t> et al, NIM 2016</a:t>
            </a:r>
          </a:p>
          <a:p>
            <a:r>
              <a:rPr lang="it-IT" sz="2000" dirty="0" smtClean="0"/>
              <a:t>3- Conti </a:t>
            </a:r>
            <a:r>
              <a:rPr lang="it-IT" sz="2000" dirty="0"/>
              <a:t>et al, TNS </a:t>
            </a:r>
            <a:r>
              <a:rPr lang="it-IT" sz="2000" dirty="0" smtClean="0"/>
              <a:t>2009</a:t>
            </a:r>
            <a:endParaRPr lang="it-IT" sz="2000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877833" y="3612360"/>
            <a:ext cx="4685939" cy="907881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0839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noProof="0" dirty="0" smtClean="0"/>
              <a:t>Photodetectors</a:t>
            </a:r>
            <a:endParaRPr lang="en-CA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noProof="0" dirty="0" smtClean="0"/>
              <a:t>PMT</a:t>
            </a:r>
          </a:p>
          <a:p>
            <a:pPr lvl="1"/>
            <a:r>
              <a:rPr lang="en-CA" noProof="0" dirty="0" smtClean="0">
                <a:sym typeface="Wingdings" panose="05000000000000000000" pitchFamily="2" charset="2"/>
              </a:rPr>
              <a:t> </a:t>
            </a:r>
            <a:r>
              <a:rPr lang="en-CA" noProof="0" dirty="0" smtClean="0"/>
              <a:t>High gain, fast timing</a:t>
            </a:r>
          </a:p>
          <a:p>
            <a:pPr lvl="1"/>
            <a:r>
              <a:rPr lang="en-CA" noProof="0" dirty="0" smtClean="0">
                <a:sym typeface="Wingdings" panose="05000000000000000000" pitchFamily="2" charset="2"/>
              </a:rPr>
              <a:t> </a:t>
            </a:r>
            <a:r>
              <a:rPr lang="en-CA" noProof="0" dirty="0" smtClean="0"/>
              <a:t>block detector, many pixels, medium count rate</a:t>
            </a:r>
          </a:p>
          <a:p>
            <a:pPr lvl="1"/>
            <a:r>
              <a:rPr lang="en-CA" noProof="0" dirty="0" smtClean="0">
                <a:sym typeface="Wingdings" panose="05000000000000000000" pitchFamily="2" charset="2"/>
              </a:rPr>
              <a:t> </a:t>
            </a:r>
            <a:r>
              <a:rPr lang="en-CA" noProof="0" dirty="0" smtClean="0"/>
              <a:t>Bulky, sensitive to magnetic fields</a:t>
            </a:r>
          </a:p>
          <a:p>
            <a:r>
              <a:rPr lang="en-CA" noProof="0" dirty="0" smtClean="0"/>
              <a:t>APD</a:t>
            </a:r>
          </a:p>
          <a:p>
            <a:pPr lvl="1"/>
            <a:r>
              <a:rPr lang="en-CA" noProof="0" dirty="0" smtClean="0">
                <a:sym typeface="Wingdings" panose="05000000000000000000" pitchFamily="2" charset="2"/>
              </a:rPr>
              <a:t> </a:t>
            </a:r>
            <a:r>
              <a:rPr lang="en-CA" noProof="0" dirty="0" smtClean="0"/>
              <a:t>High PDE, immune to magnetic fields</a:t>
            </a:r>
          </a:p>
          <a:p>
            <a:pPr lvl="1"/>
            <a:r>
              <a:rPr lang="en-CA" noProof="0" dirty="0" smtClean="0">
                <a:sym typeface="Wingdings" panose="05000000000000000000" pitchFamily="2" charset="2"/>
              </a:rPr>
              <a:t> </a:t>
            </a:r>
            <a:r>
              <a:rPr lang="en-CA" noProof="0" dirty="0" smtClean="0"/>
              <a:t>Pixelated detector, high count rate</a:t>
            </a:r>
          </a:p>
          <a:p>
            <a:pPr lvl="1"/>
            <a:r>
              <a:rPr lang="en-CA" noProof="0" dirty="0" smtClean="0">
                <a:sym typeface="Wingdings" panose="05000000000000000000" pitchFamily="2" charset="2"/>
              </a:rPr>
              <a:t> </a:t>
            </a:r>
            <a:r>
              <a:rPr lang="en-CA" noProof="0" dirty="0" smtClean="0"/>
              <a:t>noisy, limited gain, average timing</a:t>
            </a:r>
          </a:p>
          <a:p>
            <a:r>
              <a:rPr lang="en-CA" noProof="0" dirty="0" err="1" smtClean="0"/>
              <a:t>SiPM</a:t>
            </a:r>
            <a:r>
              <a:rPr lang="en-CA" noProof="0" dirty="0" smtClean="0"/>
              <a:t> (Geiger-mode APD, MPPC)</a:t>
            </a:r>
          </a:p>
          <a:p>
            <a:pPr lvl="1"/>
            <a:r>
              <a:rPr lang="en-CA" noProof="0" dirty="0" smtClean="0">
                <a:sym typeface="Wingdings" panose="05000000000000000000" pitchFamily="2" charset="2"/>
              </a:rPr>
              <a:t>     </a:t>
            </a:r>
            <a:r>
              <a:rPr lang="en-CA" noProof="0" dirty="0" smtClean="0"/>
              <a:t>Array of Single Photon Avalanche Diodes (SPAD)</a:t>
            </a:r>
          </a:p>
          <a:p>
            <a:pPr lvl="1"/>
            <a:r>
              <a:rPr lang="en-CA" noProof="0" dirty="0" smtClean="0">
                <a:sym typeface="Wingdings" panose="05000000000000000000" pitchFamily="2" charset="2"/>
              </a:rPr>
              <a:t> </a:t>
            </a:r>
            <a:r>
              <a:rPr lang="en-CA" noProof="0" dirty="0" smtClean="0"/>
              <a:t>High gain, very fast timing</a:t>
            </a:r>
          </a:p>
          <a:p>
            <a:pPr lvl="1"/>
            <a:r>
              <a:rPr lang="en-CA" noProof="0" dirty="0" smtClean="0">
                <a:sym typeface="Wingdings" panose="05000000000000000000" pitchFamily="2" charset="2"/>
              </a:rPr>
              <a:t> </a:t>
            </a:r>
            <a:r>
              <a:rPr lang="en-CA" noProof="0" dirty="0" smtClean="0"/>
              <a:t>Single photon sensitivity</a:t>
            </a:r>
          </a:p>
          <a:p>
            <a:pPr lvl="1"/>
            <a:r>
              <a:rPr lang="en-CA" noProof="0" dirty="0" smtClean="0">
                <a:sym typeface="Wingdings" panose="05000000000000000000" pitchFamily="2" charset="2"/>
              </a:rPr>
              <a:t> </a:t>
            </a:r>
            <a:r>
              <a:rPr lang="en-CA" noProof="0" dirty="0" smtClean="0"/>
              <a:t>Pixelated, high count rate, immune to magnetic fields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7208044" y="441863"/>
            <a:ext cx="1064419" cy="488260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933" y="463748"/>
            <a:ext cx="5280294" cy="466375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104E4-4A02-4FDB-9F5C-F6BFC1C2B8C3}" type="slidenum">
              <a:rPr lang="fr-CA" smtClean="0"/>
              <a:t>9</a:t>
            </a:fld>
            <a:endParaRPr lang="fr-CA"/>
          </a:p>
        </p:txBody>
      </p:sp>
      <p:sp>
        <p:nvSpPr>
          <p:cNvPr id="9" name="ZoneTexte 8"/>
          <p:cNvSpPr txBox="1"/>
          <p:nvPr/>
        </p:nvSpPr>
        <p:spPr>
          <a:xfrm>
            <a:off x="9966638" y="1175329"/>
            <a:ext cx="214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www.fireflysci.com</a:t>
            </a:r>
            <a:endParaRPr lang="fr-CA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2246" y="4438757"/>
            <a:ext cx="1447369" cy="1486039"/>
          </a:xfrm>
          <a:prstGeom prst="rect">
            <a:avLst/>
          </a:prstGeom>
        </p:spPr>
      </p:pic>
      <p:cxnSp>
        <p:nvCxnSpPr>
          <p:cNvPr id="15" name="Connecteur droit 14"/>
          <p:cNvCxnSpPr/>
          <p:nvPr/>
        </p:nvCxnSpPr>
        <p:spPr>
          <a:xfrm flipV="1">
            <a:off x="10108670" y="4438757"/>
            <a:ext cx="12700" cy="1479443"/>
          </a:xfrm>
          <a:prstGeom prst="line">
            <a:avLst/>
          </a:prstGeom>
          <a:ln w="15875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0208184" y="5042076"/>
            <a:ext cx="768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1 mm</a:t>
            </a:r>
            <a:endParaRPr lang="fr-CA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0041" y="2787084"/>
            <a:ext cx="1488603" cy="1482117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10043871" y="2913493"/>
            <a:ext cx="1286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8 x 8 </a:t>
            </a:r>
            <a:r>
              <a:rPr lang="fr-CA" dirty="0" err="1" smtClean="0"/>
              <a:t>array</a:t>
            </a:r>
            <a:endParaRPr lang="fr-CA" dirty="0"/>
          </a:p>
        </p:txBody>
      </p:sp>
      <p:cxnSp>
        <p:nvCxnSpPr>
          <p:cNvPr id="22" name="Connecteur droit 21"/>
          <p:cNvCxnSpPr/>
          <p:nvPr/>
        </p:nvCxnSpPr>
        <p:spPr>
          <a:xfrm flipH="1">
            <a:off x="9460345" y="3668040"/>
            <a:ext cx="538299" cy="563166"/>
          </a:xfrm>
          <a:prstGeom prst="line">
            <a:avLst/>
          </a:prstGeom>
          <a:ln w="15875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10039079" y="3490788"/>
            <a:ext cx="991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10 mm</a:t>
            </a:r>
            <a:endParaRPr lang="fr-CA" dirty="0"/>
          </a:p>
        </p:txBody>
      </p:sp>
      <p:sp>
        <p:nvSpPr>
          <p:cNvPr id="30" name="ZoneTexte 29"/>
          <p:cNvSpPr txBox="1"/>
          <p:nvPr/>
        </p:nvSpPr>
        <p:spPr>
          <a:xfrm>
            <a:off x="10112175" y="2074891"/>
            <a:ext cx="1318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&gt; 10 mm</a:t>
            </a:r>
            <a:endParaRPr lang="fr-CA" dirty="0"/>
          </a:p>
        </p:txBody>
      </p:sp>
      <p:cxnSp>
        <p:nvCxnSpPr>
          <p:cNvPr id="31" name="Connecteur droit 30"/>
          <p:cNvCxnSpPr/>
          <p:nvPr/>
        </p:nvCxnSpPr>
        <p:spPr>
          <a:xfrm flipH="1">
            <a:off x="9300362" y="2017197"/>
            <a:ext cx="538299" cy="563166"/>
          </a:xfrm>
          <a:prstGeom prst="line">
            <a:avLst/>
          </a:prstGeom>
          <a:ln w="15875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Image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356" y="1175329"/>
            <a:ext cx="1880259" cy="1410194"/>
          </a:xfrm>
          <a:prstGeom prst="rect">
            <a:avLst/>
          </a:prstGeom>
        </p:spPr>
      </p:pic>
      <p:cxnSp>
        <p:nvCxnSpPr>
          <p:cNvPr id="33" name="Connecteur droit 32"/>
          <p:cNvCxnSpPr/>
          <p:nvPr/>
        </p:nvCxnSpPr>
        <p:spPr>
          <a:xfrm flipH="1">
            <a:off x="9540278" y="2035445"/>
            <a:ext cx="538299" cy="563166"/>
          </a:xfrm>
          <a:prstGeom prst="line">
            <a:avLst/>
          </a:prstGeom>
          <a:ln w="15875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Pico-Second Workshop, Kansas City, September 2016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6807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heme/theme1.xml><?xml version="1.0" encoding="utf-8"?>
<a:theme xmlns:a="http://schemas.openxmlformats.org/drawingml/2006/main" name="ThèmeGramsUsherbrooke_16x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èmeGramsUsherbrooke_16x9" id="{7D7FA1AA-C526-4896-8D7E-2E3CDF974D35}" vid="{201CAC5D-2DE0-4E0D-BA63-DBC5F6397A93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ThèmeGramsUsherbrooke_16x9</Template>
  <TotalTime>4358</TotalTime>
  <Words>1971</Words>
  <Application>Microsoft Office PowerPoint</Application>
  <PresentationFormat>Grand écran</PresentationFormat>
  <Paragraphs>423</Paragraphs>
  <Slides>32</Slides>
  <Notes>10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41" baseType="lpstr">
      <vt:lpstr>Albertus Medium</vt:lpstr>
      <vt:lpstr>Arial</vt:lpstr>
      <vt:lpstr>Calibri</vt:lpstr>
      <vt:lpstr>Courier New</vt:lpstr>
      <vt:lpstr>Symbol</vt:lpstr>
      <vt:lpstr>Trebuchet MS</vt:lpstr>
      <vt:lpstr>Wingdings</vt:lpstr>
      <vt:lpstr>ThèmeGramsUsherbrooke_16x9</vt:lpstr>
      <vt:lpstr>Équation</vt:lpstr>
      <vt:lpstr>Digital SPAD Scintillation Detector Simulation Flow to Evaluate and Minimize Real-Time Requirements</vt:lpstr>
      <vt:lpstr>Outline</vt:lpstr>
      <vt:lpstr>Positron Emission Tomography</vt:lpstr>
      <vt:lpstr>Image Quality Figures of Merit</vt:lpstr>
      <vt:lpstr>Image improvement avenue</vt:lpstr>
      <vt:lpstr>Sensitivity Improvement with TOF</vt:lpstr>
      <vt:lpstr>Crystal-based detectors flow chart</vt:lpstr>
      <vt:lpstr>Scintillation brief overview</vt:lpstr>
      <vt:lpstr>Photodetectors</vt:lpstr>
      <vt:lpstr>Timing performance</vt:lpstr>
      <vt:lpstr>Analog Front End</vt:lpstr>
      <vt:lpstr>DAQ systems</vt:lpstr>
      <vt:lpstr>Towards 10 ps time of flight</vt:lpstr>
      <vt:lpstr>SiPM principles</vt:lpstr>
      <vt:lpstr>Analog vs Digital SiPM</vt:lpstr>
      <vt:lpstr>Optical Fill Factor</vt:lpstr>
      <vt:lpstr>Vertical Integration for Digital SiPM</vt:lpstr>
      <vt:lpstr>Digital SiPM microsystem design</vt:lpstr>
      <vt:lpstr>Digital SiPM Microsystem Model</vt:lpstr>
      <vt:lpstr>Simulation parameters</vt:lpstr>
      <vt:lpstr>Simulation Outcomes (LYSO)</vt:lpstr>
      <vt:lpstr>Full TDC array LYSO results</vt:lpstr>
      <vt:lpstr>Impact of sharing TDC LYSO</vt:lpstr>
      <vt:lpstr>LaBr3</vt:lpstr>
      <vt:lpstr>Full TDC array LaBr3 results</vt:lpstr>
      <vt:lpstr>How to reach 10 ps?</vt:lpstr>
      <vt:lpstr>Simulation Outcomes (Prompts)</vt:lpstr>
      <vt:lpstr>Full TDC array Prompts results</vt:lpstr>
      <vt:lpstr>Shared TDC Prompts Results</vt:lpstr>
      <vt:lpstr>Outcomes</vt:lpstr>
      <vt:lpstr>Where are we?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MarcAndre</dc:creator>
  <cp:lastModifiedBy>MarcAndre</cp:lastModifiedBy>
  <cp:revision>716</cp:revision>
  <dcterms:created xsi:type="dcterms:W3CDTF">2015-05-21T12:59:20Z</dcterms:created>
  <dcterms:modified xsi:type="dcterms:W3CDTF">2016-09-17T13:47:24Z</dcterms:modified>
</cp:coreProperties>
</file>