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6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1" r:id="rId2"/>
    <p:sldMasterId id="2147483673" r:id="rId3"/>
    <p:sldMasterId id="2147483685" r:id="rId4"/>
    <p:sldMasterId id="2147483698" r:id="rId5"/>
    <p:sldMasterId id="2147483711" r:id="rId6"/>
    <p:sldMasterId id="2147483715" r:id="rId7"/>
  </p:sldMasterIdLst>
  <p:notesMasterIdLst>
    <p:notesMasterId r:id="rId56"/>
  </p:notesMasterIdLst>
  <p:handoutMasterIdLst>
    <p:handoutMasterId r:id="rId57"/>
  </p:handoutMasterIdLst>
  <p:sldIdLst>
    <p:sldId id="829" r:id="rId8"/>
    <p:sldId id="922" r:id="rId9"/>
    <p:sldId id="903" r:id="rId10"/>
    <p:sldId id="908" r:id="rId11"/>
    <p:sldId id="890" r:id="rId12"/>
    <p:sldId id="828" r:id="rId13"/>
    <p:sldId id="876" r:id="rId14"/>
    <p:sldId id="846" r:id="rId15"/>
    <p:sldId id="854" r:id="rId16"/>
    <p:sldId id="855" r:id="rId17"/>
    <p:sldId id="879" r:id="rId18"/>
    <p:sldId id="880" r:id="rId19"/>
    <p:sldId id="881" r:id="rId20"/>
    <p:sldId id="904" r:id="rId21"/>
    <p:sldId id="906" r:id="rId22"/>
    <p:sldId id="905" r:id="rId23"/>
    <p:sldId id="887" r:id="rId24"/>
    <p:sldId id="896" r:id="rId25"/>
    <p:sldId id="882" r:id="rId26"/>
    <p:sldId id="885" r:id="rId27"/>
    <p:sldId id="883" r:id="rId28"/>
    <p:sldId id="909" r:id="rId29"/>
    <p:sldId id="907" r:id="rId30"/>
    <p:sldId id="912" r:id="rId31"/>
    <p:sldId id="889" r:id="rId32"/>
    <p:sldId id="898" r:id="rId33"/>
    <p:sldId id="901" r:id="rId34"/>
    <p:sldId id="886" r:id="rId35"/>
    <p:sldId id="888" r:id="rId36"/>
    <p:sldId id="857" r:id="rId37"/>
    <p:sldId id="921" r:id="rId38"/>
    <p:sldId id="858" r:id="rId39"/>
    <p:sldId id="897" r:id="rId40"/>
    <p:sldId id="899" r:id="rId41"/>
    <p:sldId id="902" r:id="rId42"/>
    <p:sldId id="874" r:id="rId43"/>
    <p:sldId id="875" r:id="rId44"/>
    <p:sldId id="877" r:id="rId45"/>
    <p:sldId id="870" r:id="rId46"/>
    <p:sldId id="884" r:id="rId47"/>
    <p:sldId id="913" r:id="rId48"/>
    <p:sldId id="914" r:id="rId49"/>
    <p:sldId id="915" r:id="rId50"/>
    <p:sldId id="916" r:id="rId51"/>
    <p:sldId id="917" r:id="rId52"/>
    <p:sldId id="918" r:id="rId53"/>
    <p:sldId id="919" r:id="rId54"/>
    <p:sldId id="920" r:id="rId55"/>
  </p:sldIdLst>
  <p:sldSz cx="9144000" cy="6858000" type="screen4x3"/>
  <p:notesSz cx="6797675" cy="9928225"/>
  <p:embeddedFontLst>
    <p:embeddedFont>
      <p:font typeface="Arial Unicode MS" panose="020B0604020202020204" pitchFamily="34" charset="-128"/>
      <p:regular r:id="rId58"/>
    </p:embeddedFont>
    <p:embeddedFont>
      <p:font typeface="Script MT Bold" panose="03040602040607080904" pitchFamily="66" charset="0"/>
      <p:bold r:id="rId59"/>
    </p:embeddedFont>
    <p:embeddedFont>
      <p:font typeface="Calibri" panose="020F0502020204030204" pitchFamily="34" charset="0"/>
      <p:regular r:id="rId60"/>
      <p:bold r:id="rId61"/>
      <p:italic r:id="rId62"/>
      <p:boldItalic r:id="rId63"/>
    </p:embeddedFont>
    <p:embeddedFont>
      <p:font typeface="Arial Narrow" panose="020B0606020202030204" pitchFamily="34" charset="0"/>
      <p:regular r:id="rId64"/>
      <p:bold r:id="rId65"/>
      <p:italic r:id="rId66"/>
      <p:boldItalic r:id="rId67"/>
    </p:embeddedFont>
    <p:embeddedFont>
      <p:font typeface="MS Gothic" panose="020B0609070205080204" pitchFamily="49" charset="-128"/>
      <p:regular r:id="rId68"/>
    </p:embeddedFont>
    <p:embeddedFont>
      <p:font typeface="Comic Sans MS" panose="030F0702030302020204" pitchFamily="66" charset="0"/>
      <p:regular r:id="rId69"/>
      <p:bold r:id="rId70"/>
      <p:italic r:id="rId71"/>
      <p:boldItalic r:id="rId72"/>
    </p:embeddedFont>
  </p:embeddedFontLst>
  <p:custDataLst>
    <p:tags r:id="rId7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A10D"/>
    <a:srgbClr val="F000BD"/>
    <a:srgbClr val="FFFFCC"/>
    <a:srgbClr val="AB1564"/>
    <a:srgbClr val="FF9900"/>
    <a:srgbClr val="333399"/>
    <a:srgbClr val="FFC91D"/>
    <a:srgbClr val="FFFF00"/>
    <a:srgbClr val="3333CC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916" autoAdjust="0"/>
    <p:restoredTop sz="91232" autoAdjust="0"/>
  </p:normalViewPr>
  <p:slideViewPr>
    <p:cSldViewPr snapToGrid="0">
      <p:cViewPr varScale="1">
        <p:scale>
          <a:sx n="100" d="100"/>
          <a:sy n="100" d="100"/>
        </p:scale>
        <p:origin x="-5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63" Type="http://schemas.openxmlformats.org/officeDocument/2006/relationships/font" Target="fonts/font6.fntdata"/><Relationship Id="rId68" Type="http://schemas.openxmlformats.org/officeDocument/2006/relationships/font" Target="fonts/font11.fntdata"/><Relationship Id="rId76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71" Type="http://schemas.openxmlformats.org/officeDocument/2006/relationships/font" Target="fonts/font14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font" Target="fonts/font1.fntdata"/><Relationship Id="rId66" Type="http://schemas.openxmlformats.org/officeDocument/2006/relationships/font" Target="fonts/font9.fntdata"/><Relationship Id="rId7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handoutMaster" Target="handoutMasters/handoutMaster1.xml"/><Relationship Id="rId61" Type="http://schemas.openxmlformats.org/officeDocument/2006/relationships/font" Target="fonts/font4.fntdata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font" Target="fonts/font3.fntdata"/><Relationship Id="rId65" Type="http://schemas.openxmlformats.org/officeDocument/2006/relationships/font" Target="fonts/font8.fntdata"/><Relationship Id="rId73" Type="http://schemas.openxmlformats.org/officeDocument/2006/relationships/tags" Target="tags/tag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notesMaster" Target="notesMasters/notesMaster1.xml"/><Relationship Id="rId64" Type="http://schemas.openxmlformats.org/officeDocument/2006/relationships/font" Target="fonts/font7.fntdata"/><Relationship Id="rId69" Type="http://schemas.openxmlformats.org/officeDocument/2006/relationships/font" Target="fonts/font12.fntdata"/><Relationship Id="rId77" Type="http://schemas.openxmlformats.org/officeDocument/2006/relationships/tableStyles" Target="tableStyles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72" Type="http://schemas.openxmlformats.org/officeDocument/2006/relationships/font" Target="fonts/font15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font" Target="fonts/font2.fntdata"/><Relationship Id="rId67" Type="http://schemas.openxmlformats.org/officeDocument/2006/relationships/font" Target="fonts/font10.fntdata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font" Target="fonts/font5.fntdata"/><Relationship Id="rId70" Type="http://schemas.openxmlformats.org/officeDocument/2006/relationships/font" Target="fonts/font13.fntdata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37.wmf"/><Relationship Id="rId4" Type="http://schemas.openxmlformats.org/officeDocument/2006/relationships/image" Target="../media/image5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4" Type="http://schemas.openxmlformats.org/officeDocument/2006/relationships/image" Target="../media/image7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37.wmf"/><Relationship Id="rId1" Type="http://schemas.openxmlformats.org/officeDocument/2006/relationships/image" Target="../media/image79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031" cy="496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054" y="1"/>
            <a:ext cx="2946030" cy="496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462"/>
            <a:ext cx="2946031" cy="496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054" y="9430462"/>
            <a:ext cx="2946030" cy="496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E4AFE8-0958-48E6-A3B4-446699785E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50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031" cy="496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645" y="1"/>
            <a:ext cx="2946031" cy="496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615" y="4715232"/>
            <a:ext cx="4986447" cy="4468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2053"/>
            <a:ext cx="2946031" cy="496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645" y="9432053"/>
            <a:ext cx="2946031" cy="496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30537A7-371F-4C05-A3A1-9989BE5576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839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4029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5978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081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6769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116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811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130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9414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3570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7610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5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94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6323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3189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1104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4590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5184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8672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4331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1942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>
                <a:solidFill>
                  <a:prstClr val="black"/>
                </a:solidFill>
              </a:rPr>
              <a:pPr/>
              <a:t>38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50721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71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8883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4491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F9813-AE53-49E8-B34B-BBD4A6BEE383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48454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72631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62479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5910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074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039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3546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113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785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513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CC"/>
          </a:solidFill>
          <a:ln w="25400"/>
          <a:effectLst>
            <a:outerShdw blurRad="50800" dist="38100" dir="2700000" algn="tl" rotWithShape="0">
              <a:srgbClr val="FF0000">
                <a:alpha val="40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+mj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4938" y="6561438"/>
            <a:ext cx="1199592" cy="1759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513805" y="6512011"/>
            <a:ext cx="527008" cy="241214"/>
          </a:xfrm>
        </p:spPr>
        <p:txBody>
          <a:bodyPr/>
          <a:lstStyle>
            <a:lvl1pPr>
              <a:defRPr/>
            </a:lvl1pPr>
          </a:lstStyle>
          <a:p>
            <a:fld id="{459ED5E8-7BA4-4607-8262-BD3D313DB9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559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01E713D7-CC1C-4C8F-BC8E-2019161C49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07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304800"/>
            <a:ext cx="2133600" cy="6227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248400" cy="6227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4FA710F0-25B5-4F41-907C-4B586D4247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46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005B-E458-476F-89C7-BA05FBD54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2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005B-E458-476F-89C7-BA05FBD54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792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005B-E458-476F-89C7-BA05FBD54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297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005B-E458-476F-89C7-BA05FBD54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2639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005B-E458-476F-89C7-BA05FBD54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069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005B-E458-476F-89C7-BA05FBD54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4038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005B-E458-476F-89C7-BA05FBD54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0531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005B-E458-476F-89C7-BA05FBD54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32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953375" cy="685800"/>
          </a:xfrm>
          <a:solidFill>
            <a:srgbClr val="FFFFCC"/>
          </a:solidFill>
          <a:ln w="25400"/>
          <a:effectLst>
            <a:outerShdw blurRad="50800" dist="50800" dir="5400000" sx="88000" sy="88000" algn="ctr" rotWithShape="0">
              <a:srgbClr val="FF0000"/>
            </a:outerShdw>
          </a:effectLst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7750"/>
            <a:ext cx="8839200" cy="5629275"/>
          </a:xfrm>
        </p:spPr>
        <p:txBody>
          <a:bodyPr/>
          <a:lstStyle>
            <a:lvl1pPr marL="228600" indent="-228600">
              <a:defRPr>
                <a:solidFill>
                  <a:schemeClr val="tx1"/>
                </a:solidFill>
                <a:latin typeface="+mj-lt"/>
              </a:defRPr>
            </a:lvl1pPr>
            <a:lvl2pPr marL="571500" indent="-228600">
              <a:defRPr>
                <a:solidFill>
                  <a:srgbClr val="C00000"/>
                </a:solidFill>
                <a:latin typeface="+mj-lt"/>
              </a:defRPr>
            </a:lvl2pPr>
            <a:lvl3pPr marL="857250" indent="-228600">
              <a:defRPr>
                <a:solidFill>
                  <a:schemeClr val="accent2"/>
                </a:solidFill>
                <a:latin typeface="+mj-lt"/>
              </a:defRPr>
            </a:lvl3pPr>
            <a:lvl4pPr marL="1143000" indent="-228600"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defRPr>
            </a:lvl4pPr>
            <a:lvl5pPr marL="1371600" indent="-228600">
              <a:defRPr>
                <a:solidFill>
                  <a:srgbClr val="0DA10D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44640"/>
            <a:ext cx="2133600" cy="21336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420100" y="6661606"/>
            <a:ext cx="723900" cy="196393"/>
          </a:xfrm>
        </p:spPr>
        <p:txBody>
          <a:bodyPr/>
          <a:lstStyle>
            <a:lvl1pPr>
              <a:spcBef>
                <a:spcPts val="600"/>
              </a:spcBef>
              <a:defRPr sz="800"/>
            </a:lvl1pPr>
          </a:lstStyle>
          <a:p>
            <a:fld id="{B1CA06B6-709D-40A6-9965-E48A7E2EADD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645244"/>
            <a:ext cx="2895600" cy="212756"/>
          </a:xfrm>
          <a:prstGeom prst="rect">
            <a:avLst/>
          </a:prstGeom>
        </p:spPr>
        <p:txBody>
          <a:bodyPr/>
          <a:lstStyle>
            <a:lvl1pPr algn="ctr">
              <a:defRPr sz="800">
                <a:latin typeface="+mj-lt"/>
              </a:defRPr>
            </a:lvl1pPr>
          </a:lstStyle>
          <a:p>
            <a:r>
              <a:rPr lang="en-US" smtClean="0"/>
              <a:t>Picosecond Timing Wkshp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7860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005B-E458-476F-89C7-BA05FBD54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7807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005B-E458-476F-89C7-BA05FBD54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7082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005B-E458-476F-89C7-BA05FBD54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1472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314A-4ECE-4042-B76B-184BE5D15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6922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314A-4ECE-4042-B76B-184BE5D15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14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314A-4ECE-4042-B76B-184BE5D15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3051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314A-4ECE-4042-B76B-184BE5D15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1066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314A-4ECE-4042-B76B-184BE5D15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137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314A-4ECE-4042-B76B-184BE5D15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492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314A-4ECE-4042-B76B-184BE5D15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20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DFC3E9DF-C73E-44AD-B42F-78838B5D0F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5423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314A-4ECE-4042-B76B-184BE5D15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865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314A-4ECE-4042-B76B-184BE5D15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737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314A-4ECE-4042-B76B-184BE5D15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5697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314A-4ECE-4042-B76B-184BE5D15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3474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CC"/>
          </a:solidFill>
          <a:ln w="25400"/>
          <a:effectLst>
            <a:outerShdw blurRad="50800" dist="38100" dir="2700000" algn="tl" rotWithShape="0">
              <a:srgbClr val="FF0000">
                <a:alpha val="40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+mj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4938" y="6561438"/>
            <a:ext cx="1199592" cy="1759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513805" y="6512011"/>
            <a:ext cx="527008" cy="241214"/>
          </a:xfrm>
        </p:spPr>
        <p:txBody>
          <a:bodyPr/>
          <a:lstStyle>
            <a:lvl1pPr>
              <a:defRPr/>
            </a:lvl1pPr>
          </a:lstStyle>
          <a:p>
            <a:fld id="{459ED5E8-7BA4-4607-8262-BD3D313DB91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6715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953375" cy="685800"/>
          </a:xfrm>
          <a:solidFill>
            <a:srgbClr val="FFFFCC"/>
          </a:solidFill>
          <a:ln w="25400"/>
          <a:effectLst>
            <a:outerShdw blurRad="50800" dist="50800" dir="5400000" sx="88000" sy="88000" algn="ctr" rotWithShape="0">
              <a:srgbClr val="FF0000"/>
            </a:outerShdw>
          </a:effectLst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7750"/>
            <a:ext cx="8839200" cy="5629275"/>
          </a:xfrm>
        </p:spPr>
        <p:txBody>
          <a:bodyPr/>
          <a:lstStyle>
            <a:lvl1pPr marL="228600" indent="-228600">
              <a:defRPr>
                <a:solidFill>
                  <a:schemeClr val="tx1"/>
                </a:solidFill>
                <a:latin typeface="+mj-lt"/>
              </a:defRPr>
            </a:lvl1pPr>
            <a:lvl2pPr marL="571500" indent="-228600">
              <a:defRPr>
                <a:solidFill>
                  <a:srgbClr val="C00000"/>
                </a:solidFill>
                <a:latin typeface="+mj-lt"/>
              </a:defRPr>
            </a:lvl2pPr>
            <a:lvl3pPr marL="857250" indent="-228600">
              <a:defRPr>
                <a:solidFill>
                  <a:schemeClr val="accent2"/>
                </a:solidFill>
                <a:latin typeface="+mj-lt"/>
              </a:defRPr>
            </a:lvl3pPr>
            <a:lvl4pPr marL="1143000" indent="-228600"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defRPr>
            </a:lvl4pPr>
            <a:lvl5pPr marL="1371600" indent="-228600">
              <a:defRPr>
                <a:solidFill>
                  <a:srgbClr val="0DA10D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44640"/>
            <a:ext cx="2133600" cy="21336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420100" y="6661606"/>
            <a:ext cx="723900" cy="196393"/>
          </a:xfrm>
        </p:spPr>
        <p:txBody>
          <a:bodyPr/>
          <a:lstStyle>
            <a:lvl1pPr>
              <a:spcBef>
                <a:spcPts val="600"/>
              </a:spcBef>
              <a:defRPr sz="800"/>
            </a:lvl1pPr>
          </a:lstStyle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645244"/>
            <a:ext cx="2895600" cy="212756"/>
          </a:xfrm>
          <a:prstGeom prst="rect">
            <a:avLst/>
          </a:prstGeom>
        </p:spPr>
        <p:txBody>
          <a:bodyPr/>
          <a:lstStyle>
            <a:lvl1pPr algn="ctr">
              <a:defRPr sz="800">
                <a:latin typeface="+mj-lt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6287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DFC3E9DF-C73E-44AD-B42F-78838B5D0F6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4266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191000" cy="538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191000" cy="538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E049B607-54E0-4296-BAB8-DA7098815F5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6696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8BFB67BC-C19F-4B73-AD5D-AAFB3AD8EB5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7525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A1D50A4C-8CA0-4C21-B0D1-2A256F17057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96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191000" cy="538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191000" cy="538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E049B607-54E0-4296-BAB8-DA7098815F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02519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784A98E6-2A51-4FE1-80EE-B2346C0B321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8547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017E589F-B0EA-409F-9088-D609C9D7BD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3268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63170DCE-BF56-4CAC-82C0-2CD43145594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2621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01E713D7-CC1C-4C8F-BC8E-2019161C49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945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304800"/>
            <a:ext cx="2133600" cy="6227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248400" cy="6227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4FA710F0-25B5-4F41-907C-4B586D4247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045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571099"/>
          </a:xfrm>
          <a:solidFill>
            <a:srgbClr val="FFFFCC"/>
          </a:solidFill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952902"/>
            <a:ext cx="8839200" cy="5688530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78613"/>
            <a:ext cx="2438400" cy="179387"/>
          </a:xfrm>
        </p:spPr>
        <p:txBody>
          <a:bodyPr anchor="ctr"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08960" y="6647689"/>
            <a:ext cx="2895600" cy="210312"/>
          </a:xfrm>
          <a:prstGeom prst="rect">
            <a:avLst/>
          </a:prstGeom>
        </p:spPr>
        <p:txBody>
          <a:bodyPr anchor="ctr"/>
          <a:lstStyle>
            <a:lvl1pPr algn="ctr">
              <a:defRPr sz="800"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80960" y="6629400"/>
            <a:ext cx="1463040" cy="228600"/>
          </a:xfrm>
        </p:spPr>
        <p:txBody>
          <a:bodyPr anchor="ctr"/>
          <a:lstStyle/>
          <a:p>
            <a:fld id="{C44DDE41-DFA3-4279-8197-3B25B6D83F8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7156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CC"/>
          </a:solidFill>
          <a:ln w="25400"/>
          <a:effectLst>
            <a:outerShdw blurRad="50800" dist="38100" dir="2700000" algn="tl" rotWithShape="0">
              <a:srgbClr val="FF0000">
                <a:alpha val="40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+mj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4938" y="6561438"/>
            <a:ext cx="1199592" cy="1759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513805" y="6512011"/>
            <a:ext cx="527008" cy="241214"/>
          </a:xfrm>
        </p:spPr>
        <p:txBody>
          <a:bodyPr/>
          <a:lstStyle>
            <a:lvl1pPr>
              <a:defRPr/>
            </a:lvl1pPr>
          </a:lstStyle>
          <a:p>
            <a:fld id="{459ED5E8-7BA4-4607-8262-BD3D313DB91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0594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953375" cy="685800"/>
          </a:xfrm>
          <a:solidFill>
            <a:srgbClr val="FFFFCC"/>
          </a:solidFill>
          <a:ln w="25400"/>
          <a:effectLst>
            <a:outerShdw blurRad="50800" dist="50800" dir="5400000" sx="88000" sy="88000" algn="ctr" rotWithShape="0">
              <a:srgbClr val="FF0000"/>
            </a:outerShdw>
          </a:effectLst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7750"/>
            <a:ext cx="8839200" cy="5629275"/>
          </a:xfrm>
        </p:spPr>
        <p:txBody>
          <a:bodyPr/>
          <a:lstStyle>
            <a:lvl1pPr marL="228600" indent="-228600">
              <a:defRPr>
                <a:solidFill>
                  <a:schemeClr val="tx1"/>
                </a:solidFill>
                <a:latin typeface="+mj-lt"/>
              </a:defRPr>
            </a:lvl1pPr>
            <a:lvl2pPr marL="571500" indent="-228600">
              <a:defRPr>
                <a:solidFill>
                  <a:srgbClr val="C00000"/>
                </a:solidFill>
                <a:latin typeface="+mj-lt"/>
              </a:defRPr>
            </a:lvl2pPr>
            <a:lvl3pPr marL="857250" indent="-228600">
              <a:defRPr>
                <a:solidFill>
                  <a:schemeClr val="accent2"/>
                </a:solidFill>
                <a:latin typeface="+mj-lt"/>
              </a:defRPr>
            </a:lvl3pPr>
            <a:lvl4pPr marL="1143000" indent="-228600"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defRPr>
            </a:lvl4pPr>
            <a:lvl5pPr marL="1371600" indent="-228600">
              <a:defRPr>
                <a:solidFill>
                  <a:srgbClr val="0DA10D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44640"/>
            <a:ext cx="2133600" cy="21336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420100" y="6661606"/>
            <a:ext cx="723900" cy="196393"/>
          </a:xfrm>
        </p:spPr>
        <p:txBody>
          <a:bodyPr/>
          <a:lstStyle>
            <a:lvl1pPr>
              <a:spcBef>
                <a:spcPts val="600"/>
              </a:spcBef>
              <a:defRPr sz="800"/>
            </a:lvl1pPr>
          </a:lstStyle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42315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DFC3E9DF-C73E-44AD-B42F-78838B5D0F6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6177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191000" cy="538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191000" cy="538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E049B607-54E0-4296-BAB8-DA7098815F5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051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8BFB67BC-C19F-4B73-AD5D-AAFB3AD8EB5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8719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8BFB67BC-C19F-4B73-AD5D-AAFB3AD8EB5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85875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A1D50A4C-8CA0-4C21-B0D1-2A256F17057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86553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784A98E6-2A51-4FE1-80EE-B2346C0B321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35301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017E589F-B0EA-409F-9088-D609C9D7BD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01581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63170DCE-BF56-4CAC-82C0-2CD43145594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29558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01E713D7-CC1C-4C8F-BC8E-2019161C49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941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304800"/>
            <a:ext cx="2133600" cy="6227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248400" cy="6227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4FA710F0-25B5-4F41-907C-4B586D4247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25525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571099"/>
          </a:xfrm>
          <a:solidFill>
            <a:srgbClr val="FFFFCC"/>
          </a:solidFill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952902"/>
            <a:ext cx="8839200" cy="5688530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78613"/>
            <a:ext cx="2438400" cy="179387"/>
          </a:xfrm>
        </p:spPr>
        <p:txBody>
          <a:bodyPr anchor="ctr"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08960" y="6647689"/>
            <a:ext cx="2895600" cy="210312"/>
          </a:xfrm>
          <a:prstGeom prst="rect">
            <a:avLst/>
          </a:prstGeom>
        </p:spPr>
        <p:txBody>
          <a:bodyPr anchor="ctr"/>
          <a:lstStyle>
            <a:lvl1pPr algn="ctr">
              <a:defRPr sz="800"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80960" y="6629400"/>
            <a:ext cx="1463040" cy="228600"/>
          </a:xfrm>
        </p:spPr>
        <p:txBody>
          <a:bodyPr anchor="ctr"/>
          <a:lstStyle/>
          <a:p>
            <a:fld id="{C44DDE41-DFA3-4279-8197-3B25B6D83F8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2627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CC"/>
          </a:solidFill>
          <a:ln w="25400"/>
          <a:effectLst>
            <a:outerShdw blurRad="50800" dist="38100" dir="2700000" algn="tl" rotWithShape="0">
              <a:srgbClr val="FF0000">
                <a:alpha val="40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+mj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4938" y="6561438"/>
            <a:ext cx="1199592" cy="1759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513805" y="6512011"/>
            <a:ext cx="527008" cy="241214"/>
          </a:xfrm>
        </p:spPr>
        <p:txBody>
          <a:bodyPr/>
          <a:lstStyle>
            <a:lvl1pPr>
              <a:defRPr/>
            </a:lvl1pPr>
          </a:lstStyle>
          <a:p>
            <a:fld id="{459ED5E8-7BA4-4607-8262-BD3D313DB91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73863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953375" cy="685800"/>
          </a:xfrm>
          <a:solidFill>
            <a:srgbClr val="FFFFCC"/>
          </a:solidFill>
          <a:ln w="25400"/>
          <a:effectLst>
            <a:outerShdw blurRad="50800" dist="50800" dir="5400000" sx="88000" sy="88000" algn="ctr" rotWithShape="0">
              <a:srgbClr val="FF0000"/>
            </a:outerShdw>
          </a:effectLst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7750"/>
            <a:ext cx="8839200" cy="5629275"/>
          </a:xfrm>
        </p:spPr>
        <p:txBody>
          <a:bodyPr/>
          <a:lstStyle>
            <a:lvl1pPr marL="228600" indent="-228600">
              <a:defRPr>
                <a:solidFill>
                  <a:schemeClr val="tx1"/>
                </a:solidFill>
                <a:latin typeface="+mj-lt"/>
              </a:defRPr>
            </a:lvl1pPr>
            <a:lvl2pPr marL="571500" indent="-228600">
              <a:defRPr>
                <a:solidFill>
                  <a:srgbClr val="C00000"/>
                </a:solidFill>
                <a:latin typeface="+mj-lt"/>
              </a:defRPr>
            </a:lvl2pPr>
            <a:lvl3pPr marL="857250" indent="-228600">
              <a:defRPr>
                <a:solidFill>
                  <a:schemeClr val="accent2"/>
                </a:solidFill>
                <a:latin typeface="+mj-lt"/>
              </a:defRPr>
            </a:lvl3pPr>
            <a:lvl4pPr marL="1143000" indent="-228600"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defRPr>
            </a:lvl4pPr>
            <a:lvl5pPr marL="1371600" indent="-228600">
              <a:defRPr>
                <a:solidFill>
                  <a:srgbClr val="0DA10D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44640"/>
            <a:ext cx="2133600" cy="21336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420100" y="6661606"/>
            <a:ext cx="723900" cy="196393"/>
          </a:xfrm>
        </p:spPr>
        <p:txBody>
          <a:bodyPr/>
          <a:lstStyle>
            <a:lvl1pPr>
              <a:spcBef>
                <a:spcPts val="600"/>
              </a:spcBef>
              <a:defRPr sz="800"/>
            </a:lvl1pPr>
          </a:lstStyle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08960" y="6647689"/>
            <a:ext cx="2895600" cy="210312"/>
          </a:xfrm>
          <a:prstGeom prst="rect">
            <a:avLst/>
          </a:prstGeom>
        </p:spPr>
        <p:txBody>
          <a:bodyPr anchor="ctr"/>
          <a:lstStyle>
            <a:lvl1pPr algn="ctr">
              <a:defRPr sz="800"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679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A1D50A4C-8CA0-4C21-B0D1-2A256F1705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4546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571099"/>
          </a:xfrm>
          <a:solidFill>
            <a:srgbClr val="FFFFCC"/>
          </a:solidFill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952902"/>
            <a:ext cx="8839200" cy="5688530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78613"/>
            <a:ext cx="2438400" cy="179387"/>
          </a:xfrm>
        </p:spPr>
        <p:txBody>
          <a:bodyPr anchor="ctr"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08960" y="6647689"/>
            <a:ext cx="2895600" cy="210312"/>
          </a:xfrm>
          <a:prstGeom prst="rect">
            <a:avLst/>
          </a:prstGeom>
        </p:spPr>
        <p:txBody>
          <a:bodyPr anchor="ctr"/>
          <a:lstStyle>
            <a:lvl1pPr algn="ctr">
              <a:defRPr sz="800"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80960" y="6629400"/>
            <a:ext cx="1463040" cy="228600"/>
          </a:xfrm>
        </p:spPr>
        <p:txBody>
          <a:bodyPr anchor="ctr"/>
          <a:lstStyle/>
          <a:p>
            <a:fld id="{C44DDE41-DFA3-4279-8197-3B25B6D83F8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74060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CC"/>
          </a:solidFill>
          <a:ln w="25400"/>
          <a:effectLst>
            <a:outerShdw blurRad="50800" dist="38100" dir="2700000" algn="tl" rotWithShape="0">
              <a:srgbClr val="FF0000">
                <a:alpha val="40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+mj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4938" y="6561438"/>
            <a:ext cx="1199592" cy="1759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513805" y="6512011"/>
            <a:ext cx="527008" cy="241214"/>
          </a:xfrm>
        </p:spPr>
        <p:txBody>
          <a:bodyPr/>
          <a:lstStyle>
            <a:lvl1pPr>
              <a:defRPr/>
            </a:lvl1pPr>
          </a:lstStyle>
          <a:p>
            <a:fld id="{459ED5E8-7BA4-4607-8262-BD3D313DB91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84093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953375" cy="685800"/>
          </a:xfrm>
          <a:solidFill>
            <a:srgbClr val="FFFFCC"/>
          </a:solidFill>
          <a:ln w="25400"/>
          <a:effectLst>
            <a:outerShdw blurRad="50800" dist="50800" dir="5400000" sx="88000" sy="88000" algn="ctr" rotWithShape="0">
              <a:srgbClr val="FF0000"/>
            </a:outerShdw>
          </a:effectLst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7750"/>
            <a:ext cx="8839200" cy="5629275"/>
          </a:xfrm>
        </p:spPr>
        <p:txBody>
          <a:bodyPr/>
          <a:lstStyle>
            <a:lvl1pPr marL="228600" indent="-228600">
              <a:defRPr>
                <a:solidFill>
                  <a:schemeClr val="tx1"/>
                </a:solidFill>
                <a:latin typeface="+mj-lt"/>
              </a:defRPr>
            </a:lvl1pPr>
            <a:lvl2pPr marL="571500" indent="-228600">
              <a:defRPr>
                <a:solidFill>
                  <a:srgbClr val="C00000"/>
                </a:solidFill>
                <a:latin typeface="+mj-lt"/>
              </a:defRPr>
            </a:lvl2pPr>
            <a:lvl3pPr marL="857250" indent="-228600">
              <a:defRPr>
                <a:solidFill>
                  <a:schemeClr val="accent2"/>
                </a:solidFill>
                <a:latin typeface="+mj-lt"/>
              </a:defRPr>
            </a:lvl3pPr>
            <a:lvl4pPr marL="1143000" indent="-228600"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defRPr>
            </a:lvl4pPr>
            <a:lvl5pPr marL="1371600" indent="-228600">
              <a:defRPr>
                <a:solidFill>
                  <a:srgbClr val="0DA10D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44640"/>
            <a:ext cx="2133600" cy="21336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420100" y="6661606"/>
            <a:ext cx="723900" cy="196393"/>
          </a:xfrm>
        </p:spPr>
        <p:txBody>
          <a:bodyPr/>
          <a:lstStyle>
            <a:lvl1pPr>
              <a:spcBef>
                <a:spcPts val="600"/>
              </a:spcBef>
              <a:defRPr sz="800"/>
            </a:lvl1pPr>
          </a:lstStyle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645244"/>
            <a:ext cx="2895600" cy="212756"/>
          </a:xfrm>
          <a:prstGeom prst="rect">
            <a:avLst/>
          </a:prstGeom>
        </p:spPr>
        <p:txBody>
          <a:bodyPr/>
          <a:lstStyle>
            <a:lvl1pPr algn="ctr">
              <a:defRPr sz="800">
                <a:latin typeface="+mj-lt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89313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DFC3E9DF-C73E-44AD-B42F-78838B5D0F6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013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191000" cy="538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191000" cy="538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E049B607-54E0-4296-BAB8-DA7098815F5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83328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8BFB67BC-C19F-4B73-AD5D-AAFB3AD8EB5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3139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A1D50A4C-8CA0-4C21-B0D1-2A256F17057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06451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784A98E6-2A51-4FE1-80EE-B2346C0B321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02281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017E589F-B0EA-409F-9088-D609C9D7BD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39865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63170DCE-BF56-4CAC-82C0-2CD43145594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729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784A98E6-2A51-4FE1-80EE-B2346C0B32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3074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01E713D7-CC1C-4C8F-BC8E-2019161C49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20772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304800"/>
            <a:ext cx="2133600" cy="6227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248400" cy="6227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4FA710F0-25B5-4F41-907C-4B586D4247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189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017E589F-B0EA-409F-9088-D609C9D7BD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357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63170DCE-BF56-4CAC-82C0-2CD4314559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462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5" Type="http://schemas.openxmlformats.org/officeDocument/2006/relationships/image" Target="../media/image1.pn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534400" cy="762000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Near-Term Goals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534400" cy="538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463" y="6567488"/>
            <a:ext cx="2438400" cy="17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+mj-lt"/>
              </a:defRPr>
            </a:lvl1pPr>
          </a:lstStyle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59488" y="6524625"/>
            <a:ext cx="29813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r>
              <a:rPr lang="en-US"/>
              <a:t>Luminosity and Forward Physics WG – </a:t>
            </a:r>
            <a:fld id="{2560AA80-2919-48DC-B92D-2852884FABA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7" descr="atlas_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1200" y="0"/>
            <a:ext cx="8128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" name="AutoShape 8"/>
          <p:cNvSpPr>
            <a:spLocks noChangeArrowheads="1"/>
          </p:cNvSpPr>
          <p:nvPr/>
        </p:nvSpPr>
        <p:spPr bwMode="auto">
          <a:xfrm rot="5400000">
            <a:off x="8643938" y="641350"/>
            <a:ext cx="152400" cy="806450"/>
          </a:xfrm>
          <a:prstGeom prst="flowChartCollat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WordArt 9"/>
          <p:cNvSpPr>
            <a:spLocks noChangeArrowheads="1" noChangeShapeType="1" noTextEdit="1"/>
          </p:cNvSpPr>
          <p:nvPr/>
        </p:nvSpPr>
        <p:spPr bwMode="auto">
          <a:xfrm>
            <a:off x="8332788" y="990600"/>
            <a:ext cx="774700" cy="1063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37500"/>
              </a:avLst>
            </a:prstTxWarp>
          </a:bodyPr>
          <a:lstStyle/>
          <a:p>
            <a:pPr algn="ctr"/>
            <a:r>
              <a:rPr lang="en-US" sz="8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Unicode MS"/>
                <a:ea typeface="Arial Unicode MS"/>
                <a:cs typeface="Arial Unicode MS"/>
              </a:rPr>
              <a:t>FORWARD      PHYSICS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140000"/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140000"/>
        <a:buChar char="–"/>
        <a:defRPr sz="2000">
          <a:solidFill>
            <a:srgbClr val="AB156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140000"/>
        <a:buChar char="•"/>
        <a:defRPr>
          <a:solidFill>
            <a:srgbClr val="0C920C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140000"/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A005B-E458-476F-89C7-BA05FBD54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11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17SEP2016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2314A-4ECE-4042-B76B-184BE5D15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292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534400" cy="762000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Near-Term Goals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534400" cy="538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463" y="6567488"/>
            <a:ext cx="2438400" cy="17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+mj-lt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59488" y="6524625"/>
            <a:ext cx="29813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2560AA80-2919-48DC-B92D-2852884FABA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31" name="Picture 7" descr="atlas_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1200" y="0"/>
            <a:ext cx="8128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" name="AutoShape 8"/>
          <p:cNvSpPr>
            <a:spLocks noChangeArrowheads="1"/>
          </p:cNvSpPr>
          <p:nvPr/>
        </p:nvSpPr>
        <p:spPr bwMode="auto">
          <a:xfrm rot="5400000">
            <a:off x="8643938" y="641350"/>
            <a:ext cx="152400" cy="806450"/>
          </a:xfrm>
          <a:prstGeom prst="flowChartCollat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WordArt 9"/>
          <p:cNvSpPr>
            <a:spLocks noChangeArrowheads="1" noChangeShapeType="1" noTextEdit="1"/>
          </p:cNvSpPr>
          <p:nvPr/>
        </p:nvSpPr>
        <p:spPr bwMode="auto">
          <a:xfrm>
            <a:off x="8332788" y="990600"/>
            <a:ext cx="774700" cy="1063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37500"/>
              </a:avLst>
            </a:prstTxWarp>
          </a:bodyPr>
          <a:lstStyle/>
          <a:p>
            <a:pPr algn="ctr"/>
            <a:r>
              <a:rPr lang="en-US" sz="800" kern="1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Unicode MS"/>
                <a:ea typeface="Arial Unicode MS"/>
                <a:cs typeface="Arial Unicode MS"/>
              </a:rPr>
              <a:t>FORWARD      PHYSICS</a:t>
            </a:r>
          </a:p>
        </p:txBody>
      </p:sp>
    </p:spTree>
    <p:extLst>
      <p:ext uri="{BB962C8B-B14F-4D97-AF65-F5344CB8AC3E}">
        <p14:creationId xmlns:p14="http://schemas.microsoft.com/office/powerpoint/2010/main" val="3156794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140000"/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140000"/>
        <a:buChar char="–"/>
        <a:defRPr sz="2000">
          <a:solidFill>
            <a:srgbClr val="AB156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140000"/>
        <a:buChar char="•"/>
        <a:defRPr>
          <a:solidFill>
            <a:srgbClr val="0C920C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140000"/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534400" cy="762000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Near-Term Goals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534400" cy="538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463" y="6567488"/>
            <a:ext cx="2438400" cy="17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+mj-lt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59488" y="6524625"/>
            <a:ext cx="29813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2560AA80-2919-48DC-B92D-2852884FABA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31" name="Picture 7" descr="atlas_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1200" y="0"/>
            <a:ext cx="8128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" name="AutoShape 8"/>
          <p:cNvSpPr>
            <a:spLocks noChangeArrowheads="1"/>
          </p:cNvSpPr>
          <p:nvPr/>
        </p:nvSpPr>
        <p:spPr bwMode="auto">
          <a:xfrm rot="5400000">
            <a:off x="8643938" y="641350"/>
            <a:ext cx="152400" cy="806450"/>
          </a:xfrm>
          <a:prstGeom prst="flowChartCollat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WordArt 9"/>
          <p:cNvSpPr>
            <a:spLocks noChangeArrowheads="1" noChangeShapeType="1" noTextEdit="1"/>
          </p:cNvSpPr>
          <p:nvPr/>
        </p:nvSpPr>
        <p:spPr bwMode="auto">
          <a:xfrm>
            <a:off x="8332788" y="990600"/>
            <a:ext cx="774700" cy="1063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37500"/>
              </a:avLst>
            </a:prstTxWarp>
          </a:bodyPr>
          <a:lstStyle/>
          <a:p>
            <a:pPr algn="ctr"/>
            <a:r>
              <a:rPr lang="en-US" sz="800" kern="1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Unicode MS"/>
                <a:ea typeface="Arial Unicode MS"/>
                <a:cs typeface="Arial Unicode MS"/>
              </a:rPr>
              <a:t>FORWARD      PHYSICS</a:t>
            </a:r>
          </a:p>
        </p:txBody>
      </p:sp>
    </p:spTree>
    <p:extLst>
      <p:ext uri="{BB962C8B-B14F-4D97-AF65-F5344CB8AC3E}">
        <p14:creationId xmlns:p14="http://schemas.microsoft.com/office/powerpoint/2010/main" val="3772200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140000"/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140000"/>
        <a:buChar char="–"/>
        <a:defRPr sz="2000">
          <a:solidFill>
            <a:srgbClr val="AB156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140000"/>
        <a:buChar char="•"/>
        <a:defRPr>
          <a:solidFill>
            <a:srgbClr val="0C920C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140000"/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534400" cy="762000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Near-Term Goals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534400" cy="538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463" y="6567488"/>
            <a:ext cx="2438400" cy="17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+mj-lt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59488" y="6524625"/>
            <a:ext cx="29813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2560AA80-2919-48DC-B92D-2852884FABA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31" name="Picture 7" descr="atlas_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1200" y="0"/>
            <a:ext cx="8128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" name="AutoShape 8"/>
          <p:cNvSpPr>
            <a:spLocks noChangeArrowheads="1"/>
          </p:cNvSpPr>
          <p:nvPr/>
        </p:nvSpPr>
        <p:spPr bwMode="auto">
          <a:xfrm rot="5400000">
            <a:off x="8643938" y="641350"/>
            <a:ext cx="152400" cy="806450"/>
          </a:xfrm>
          <a:prstGeom prst="flowChartCollat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WordArt 9"/>
          <p:cNvSpPr>
            <a:spLocks noChangeArrowheads="1" noChangeShapeType="1" noTextEdit="1"/>
          </p:cNvSpPr>
          <p:nvPr/>
        </p:nvSpPr>
        <p:spPr bwMode="auto">
          <a:xfrm>
            <a:off x="8332788" y="990600"/>
            <a:ext cx="774700" cy="1063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37500"/>
              </a:avLst>
            </a:prstTxWarp>
          </a:bodyPr>
          <a:lstStyle/>
          <a:p>
            <a:pPr algn="ctr"/>
            <a:r>
              <a:rPr lang="en-US" sz="800" kern="1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Unicode MS"/>
                <a:ea typeface="Arial Unicode MS"/>
                <a:cs typeface="Arial Unicode MS"/>
              </a:rPr>
              <a:t>FORWARD      PHYSICS</a:t>
            </a:r>
          </a:p>
        </p:txBody>
      </p:sp>
    </p:spTree>
    <p:extLst>
      <p:ext uri="{BB962C8B-B14F-4D97-AF65-F5344CB8AC3E}">
        <p14:creationId xmlns:p14="http://schemas.microsoft.com/office/powerpoint/2010/main" val="2098525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140000"/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140000"/>
        <a:buChar char="–"/>
        <a:defRPr sz="2000">
          <a:solidFill>
            <a:srgbClr val="AB156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140000"/>
        <a:buChar char="•"/>
        <a:defRPr>
          <a:solidFill>
            <a:srgbClr val="0C920C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140000"/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534400" cy="762000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Near-Term Goals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534400" cy="538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463" y="6567488"/>
            <a:ext cx="2438400" cy="17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+mj-lt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59488" y="6524625"/>
            <a:ext cx="29813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2560AA80-2919-48DC-B92D-2852884FABA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31" name="Picture 7" descr="atlas_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0"/>
            <a:ext cx="8128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" name="AutoShape 8"/>
          <p:cNvSpPr>
            <a:spLocks noChangeArrowheads="1"/>
          </p:cNvSpPr>
          <p:nvPr/>
        </p:nvSpPr>
        <p:spPr bwMode="auto">
          <a:xfrm rot="5400000">
            <a:off x="8643938" y="641350"/>
            <a:ext cx="152400" cy="806450"/>
          </a:xfrm>
          <a:prstGeom prst="flowChartCollat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WordArt 9"/>
          <p:cNvSpPr>
            <a:spLocks noChangeArrowheads="1" noChangeShapeType="1" noTextEdit="1"/>
          </p:cNvSpPr>
          <p:nvPr/>
        </p:nvSpPr>
        <p:spPr bwMode="auto">
          <a:xfrm>
            <a:off x="8332788" y="990600"/>
            <a:ext cx="774700" cy="1063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37500"/>
              </a:avLst>
            </a:prstTxWarp>
          </a:bodyPr>
          <a:lstStyle/>
          <a:p>
            <a:pPr algn="ctr"/>
            <a:r>
              <a:rPr lang="en-US" sz="800" kern="1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Unicode MS"/>
                <a:ea typeface="Arial Unicode MS"/>
                <a:cs typeface="Arial Unicode MS"/>
              </a:rPr>
              <a:t>FORWARD      PHYSICS</a:t>
            </a:r>
          </a:p>
        </p:txBody>
      </p:sp>
    </p:spTree>
    <p:extLst>
      <p:ext uri="{BB962C8B-B14F-4D97-AF65-F5344CB8AC3E}">
        <p14:creationId xmlns:p14="http://schemas.microsoft.com/office/powerpoint/2010/main" val="3621501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140000"/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140000"/>
        <a:buChar char="–"/>
        <a:defRPr sz="2000">
          <a:solidFill>
            <a:srgbClr val="AB156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140000"/>
        <a:buChar char="•"/>
        <a:defRPr>
          <a:solidFill>
            <a:srgbClr val="0C920C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140000"/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hyperlink" Target="https://indico.cern.ch/event/492863/" TargetMode="Externa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40.png"/><Relationship Id="rId2" Type="http://schemas.openxmlformats.org/officeDocument/2006/relationships/slideLayout" Target="../slideLayouts/slideLayout4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6.wmf"/><Relationship Id="rId11" Type="http://schemas.openxmlformats.org/officeDocument/2006/relationships/image" Target="../media/image38.wmf"/><Relationship Id="rId5" Type="http://schemas.openxmlformats.org/officeDocument/2006/relationships/oleObject" Target="../embeddings/oleObject4.bin"/><Relationship Id="rId10" Type="http://schemas.openxmlformats.org/officeDocument/2006/relationships/oleObject" Target="../embeddings/oleObject6.bin"/><Relationship Id="rId4" Type="http://schemas.openxmlformats.org/officeDocument/2006/relationships/image" Target="../media/image39.png"/><Relationship Id="rId9" Type="http://schemas.openxmlformats.org/officeDocument/2006/relationships/image" Target="../media/image3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3.png"/><Relationship Id="rId5" Type="http://schemas.openxmlformats.org/officeDocument/2006/relationships/image" Target="../media/image42.emf"/><Relationship Id="rId4" Type="http://schemas.openxmlformats.org/officeDocument/2006/relationships/oleObject" Target="../embeddings/oleObject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50.wmf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4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49.wmf"/><Relationship Id="rId5" Type="http://schemas.openxmlformats.org/officeDocument/2006/relationships/image" Target="../media/image52.png"/><Relationship Id="rId10" Type="http://schemas.openxmlformats.org/officeDocument/2006/relationships/oleObject" Target="../embeddings/oleObject10.bin"/><Relationship Id="rId4" Type="http://schemas.openxmlformats.org/officeDocument/2006/relationships/image" Target="../media/image51.png"/><Relationship Id="rId9" Type="http://schemas.openxmlformats.org/officeDocument/2006/relationships/image" Target="../media/image48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59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69.png"/><Relationship Id="rId2" Type="http://schemas.openxmlformats.org/officeDocument/2006/relationships/slideLayout" Target="../slideLayouts/slideLayout59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67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6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7.jpeg"/><Relationship Id="rId4" Type="http://schemas.openxmlformats.org/officeDocument/2006/relationships/image" Target="../media/image76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image" Target="../media/image80.png"/><Relationship Id="rId3" Type="http://schemas.openxmlformats.org/officeDocument/2006/relationships/image" Target="../media/image39.png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7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0.png"/><Relationship Id="rId11" Type="http://schemas.openxmlformats.org/officeDocument/2006/relationships/oleObject" Target="../embeddings/oleObject17.bin"/><Relationship Id="rId5" Type="http://schemas.openxmlformats.org/officeDocument/2006/relationships/image" Target="../media/image36.wmf"/><Relationship Id="rId10" Type="http://schemas.openxmlformats.org/officeDocument/2006/relationships/image" Target="../media/image38.wmf"/><Relationship Id="rId4" Type="http://schemas.openxmlformats.org/officeDocument/2006/relationships/oleObject" Target="../embeddings/oleObject14.bin"/><Relationship Id="rId9" Type="http://schemas.openxmlformats.org/officeDocument/2006/relationships/oleObject" Target="../embeddings/oleObject16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image" Target="../media/image82.png"/><Relationship Id="rId3" Type="http://schemas.openxmlformats.org/officeDocument/2006/relationships/image" Target="../media/image81.png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4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9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5" Type="http://schemas.openxmlformats.org/officeDocument/2006/relationships/image" Target="../media/image50.wmf"/><Relationship Id="rId10" Type="http://schemas.openxmlformats.org/officeDocument/2006/relationships/image" Target="../media/image48.wmf"/><Relationship Id="rId4" Type="http://schemas.openxmlformats.org/officeDocument/2006/relationships/image" Target="../media/image52.png"/><Relationship Id="rId9" Type="http://schemas.openxmlformats.org/officeDocument/2006/relationships/oleObject" Target="../embeddings/oleObject20.bin"/><Relationship Id="rId14" Type="http://schemas.openxmlformats.org/officeDocument/2006/relationships/oleObject" Target="../embeddings/oleObject22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9800" y="318943"/>
            <a:ext cx="6844475" cy="1470025"/>
          </a:xfrm>
        </p:spPr>
        <p:txBody>
          <a:bodyPr/>
          <a:lstStyle/>
          <a:p>
            <a:pPr>
              <a:spcBef>
                <a:spcPts val="3000"/>
              </a:spcBef>
            </a:pPr>
            <a:r>
              <a:rPr lang="en-US" dirty="0" smtClean="0"/>
              <a:t>ATLAS Forward Proton </a:t>
            </a:r>
            <a:r>
              <a:rPr lang="en-US" dirty="0" smtClean="0"/>
              <a:t>Project </a:t>
            </a:r>
            <a:r>
              <a:rPr lang="en-US" dirty="0" smtClean="0"/>
              <a:t>and Fast Timing</a:t>
            </a:r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sz="1600" b="0" dirty="0" smtClean="0">
                <a:solidFill>
                  <a:schemeClr val="tx1"/>
                </a:solidFill>
                <a:effectLst/>
              </a:rPr>
              <a:t>ATLAS-AFP Collaboration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88" y="6685263"/>
            <a:ext cx="1199592" cy="175912"/>
          </a:xfrm>
        </p:spPr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8580" y="6616786"/>
            <a:ext cx="527008" cy="241214"/>
          </a:xfrm>
        </p:spPr>
        <p:txBody>
          <a:bodyPr/>
          <a:lstStyle/>
          <a:p>
            <a:fld id="{459ED5E8-7BA4-4607-8262-BD3D313DB91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4294967295"/>
          </p:nvPr>
        </p:nvSpPr>
        <p:spPr>
          <a:xfrm>
            <a:off x="2997576" y="6655281"/>
            <a:ext cx="2895600" cy="2127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800" smtClean="0">
                <a:latin typeface="+mj-lt"/>
              </a:rPr>
              <a:t>Picosecond Timing Wkshp</a:t>
            </a:r>
            <a:endParaRPr lang="en-US" sz="800" dirty="0">
              <a:latin typeface="+mj-lt"/>
            </a:endParaRPr>
          </a:p>
        </p:txBody>
      </p:sp>
      <p:pic>
        <p:nvPicPr>
          <p:cNvPr id="6" name="Picture 2" descr="C:\Users\rijssenbeek\Documents\Atlas\AFP\FastTiming\RomanPots\Drawings\P1Layout\lhclj_1u0044_6R1_WoDcum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00" y="4672684"/>
            <a:ext cx="9136000" cy="210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rijssenbeek\Documents\Atlas\AFP\FastTiming\RomanPots\Drawings\RP2014\total_assembly_pic_jul15.pn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1020" y="997527"/>
            <a:ext cx="1874980" cy="390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rijssenbeek\Documents\TDR\AFP_RUN2_Program\figures\SD_JJ-eps-converted-to.pn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53339" y="3665133"/>
            <a:ext cx="856823" cy="121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rijssenbeek\Documents\TDR\AFP_RUN2_Program\figures\DPE_JJ.pn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01058" y="3665131"/>
            <a:ext cx="820494" cy="121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C:\Users\rijssenbeek\Documents\TDR\AFP_RUN2_Program\figures\EXC_JJ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0562" y="3665133"/>
            <a:ext cx="821387" cy="121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rijssenbeek\Documents\TDR\AFP_RUN2_Program\figures\YY_WW_quartic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9856" y="3665131"/>
            <a:ext cx="970729" cy="1219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072610" y="4884765"/>
            <a:ext cx="4331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DA10D"/>
                </a:solidFill>
                <a:latin typeface="+mj-lt"/>
                <a:cs typeface="Times New Roman" panose="02020603050405020304" pitchFamily="18" charset="0"/>
              </a:rPr>
              <a:t>! INSTALLED !</a:t>
            </a:r>
            <a:endParaRPr lang="en-US" dirty="0">
              <a:solidFill>
                <a:srgbClr val="0DA10D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09682" y="5938580"/>
            <a:ext cx="7038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XRP-NEAR205 m</a:t>
            </a:r>
            <a:endParaRPr lang="en-US" sz="140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98239" y="5938580"/>
            <a:ext cx="7038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XRP-FAR</a:t>
            </a:r>
            <a:br>
              <a:rPr lang="en-US" sz="14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</a:br>
            <a:r>
              <a:rPr lang="en-US" sz="14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217 m</a:t>
            </a:r>
            <a:endParaRPr lang="en-US" sz="140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48089" y="5938580"/>
            <a:ext cx="7038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PatchPanel</a:t>
            </a:r>
            <a:r>
              <a:rPr lang="en-US" sz="14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/>
            </a:r>
            <a:br>
              <a:rPr lang="en-US" sz="14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</a:br>
            <a:r>
              <a:rPr lang="en-US" sz="14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212 m</a:t>
            </a:r>
            <a:endParaRPr lang="en-US" sz="140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72610" y="4121059"/>
            <a:ext cx="479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SD</a:t>
            </a:r>
            <a:endParaRPr lang="en-US" sz="140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70831" y="4121061"/>
            <a:ext cx="674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DPEjj</a:t>
            </a:r>
            <a:endParaRPr lang="en-US" sz="140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0000" y="4121061"/>
            <a:ext cx="674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CEPjj</a:t>
            </a:r>
            <a:endParaRPr lang="en-US" sz="140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53339" y="3313175"/>
            <a:ext cx="865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2016</a:t>
            </a:r>
            <a:endParaRPr lang="en-US" sz="180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18004" y="3313175"/>
            <a:ext cx="1220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2017 </a:t>
            </a:r>
            <a:r>
              <a:rPr lang="en-US" sz="18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43771" y="3983534"/>
            <a:ext cx="559972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100" i="1" dirty="0" smtClean="0">
                <a:cs typeface="Times New Roman" panose="02020603050405020304" pitchFamily="18" charset="0"/>
              </a:rPr>
              <a:t>W,Z,</a:t>
            </a:r>
            <a:r>
              <a:rPr lang="el-GR" sz="1100" b="1" i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γ</a:t>
            </a:r>
            <a:endParaRPr lang="en-US" sz="1100" b="1" i="1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43771" y="4422397"/>
            <a:ext cx="559972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100" i="1" dirty="0" smtClean="0">
                <a:cs typeface="Times New Roman" panose="02020603050405020304" pitchFamily="18" charset="0"/>
              </a:rPr>
              <a:t>W,Z,</a:t>
            </a:r>
            <a:r>
              <a:rPr lang="el-GR" sz="1100" b="1" i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γ</a:t>
            </a:r>
            <a:endParaRPr lang="en-US" sz="1100" b="1" i="1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89412" y="4101476"/>
            <a:ext cx="5626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γγ→</a:t>
            </a:r>
            <a:endParaRPr lang="en-US" sz="140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2138257" y="4846665"/>
            <a:ext cx="604943" cy="179247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7669664" y="4752976"/>
            <a:ext cx="604943" cy="188616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30" name="Picture 4" descr="Image result for ATLAS detector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" t="9703" r="52696" b="53539"/>
          <a:stretch/>
        </p:blipFill>
        <p:spPr bwMode="auto">
          <a:xfrm>
            <a:off x="8000" y="1821441"/>
            <a:ext cx="2838451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eeform 2"/>
          <p:cNvSpPr/>
          <p:nvPr/>
        </p:nvSpPr>
        <p:spPr bwMode="auto">
          <a:xfrm>
            <a:off x="106221" y="3314700"/>
            <a:ext cx="998679" cy="1581150"/>
          </a:xfrm>
          <a:custGeom>
            <a:avLst/>
            <a:gdLst>
              <a:gd name="connsiteX0" fmla="*/ 563775 w 1012339"/>
              <a:gd name="connsiteY0" fmla="*/ 1466850 h 1510713"/>
              <a:gd name="connsiteX1" fmla="*/ 116100 w 1012339"/>
              <a:gd name="connsiteY1" fmla="*/ 1438275 h 1510713"/>
              <a:gd name="connsiteX2" fmla="*/ 58950 w 1012339"/>
              <a:gd name="connsiteY2" fmla="*/ 790575 h 1510713"/>
              <a:gd name="connsiteX3" fmla="*/ 859050 w 1012339"/>
              <a:gd name="connsiteY3" fmla="*/ 257175 h 1510713"/>
              <a:gd name="connsiteX4" fmla="*/ 1011450 w 1012339"/>
              <a:gd name="connsiteY4" fmla="*/ 0 h 1510713"/>
              <a:gd name="connsiteX0" fmla="*/ 692632 w 1017371"/>
              <a:gd name="connsiteY0" fmla="*/ 1581150 h 1595269"/>
              <a:gd name="connsiteX1" fmla="*/ 121132 w 1017371"/>
              <a:gd name="connsiteY1" fmla="*/ 1438275 h 1595269"/>
              <a:gd name="connsiteX2" fmla="*/ 63982 w 1017371"/>
              <a:gd name="connsiteY2" fmla="*/ 790575 h 1595269"/>
              <a:gd name="connsiteX3" fmla="*/ 864082 w 1017371"/>
              <a:gd name="connsiteY3" fmla="*/ 257175 h 1595269"/>
              <a:gd name="connsiteX4" fmla="*/ 1016482 w 1017371"/>
              <a:gd name="connsiteY4" fmla="*/ 0 h 1595269"/>
              <a:gd name="connsiteX0" fmla="*/ 692632 w 1017371"/>
              <a:gd name="connsiteY0" fmla="*/ 1581150 h 1581150"/>
              <a:gd name="connsiteX1" fmla="*/ 121132 w 1017371"/>
              <a:gd name="connsiteY1" fmla="*/ 1438275 h 1581150"/>
              <a:gd name="connsiteX2" fmla="*/ 63982 w 1017371"/>
              <a:gd name="connsiteY2" fmla="*/ 790575 h 1581150"/>
              <a:gd name="connsiteX3" fmla="*/ 864082 w 1017371"/>
              <a:gd name="connsiteY3" fmla="*/ 257175 h 1581150"/>
              <a:gd name="connsiteX4" fmla="*/ 1016482 w 1017371"/>
              <a:gd name="connsiteY4" fmla="*/ 0 h 1581150"/>
              <a:gd name="connsiteX0" fmla="*/ 688434 w 1012415"/>
              <a:gd name="connsiteY0" fmla="*/ 1581150 h 1581150"/>
              <a:gd name="connsiteX1" fmla="*/ 116934 w 1012415"/>
              <a:gd name="connsiteY1" fmla="*/ 1438275 h 1581150"/>
              <a:gd name="connsiteX2" fmla="*/ 59784 w 1012415"/>
              <a:gd name="connsiteY2" fmla="*/ 790575 h 1581150"/>
              <a:gd name="connsiteX3" fmla="*/ 802734 w 1012415"/>
              <a:gd name="connsiteY3" fmla="*/ 428625 h 1581150"/>
              <a:gd name="connsiteX4" fmla="*/ 1012284 w 1012415"/>
              <a:gd name="connsiteY4" fmla="*/ 0 h 1581150"/>
              <a:gd name="connsiteX0" fmla="*/ 688434 w 1012284"/>
              <a:gd name="connsiteY0" fmla="*/ 1581150 h 1581150"/>
              <a:gd name="connsiteX1" fmla="*/ 116934 w 1012284"/>
              <a:gd name="connsiteY1" fmla="*/ 1438275 h 1581150"/>
              <a:gd name="connsiteX2" fmla="*/ 59784 w 1012284"/>
              <a:gd name="connsiteY2" fmla="*/ 790575 h 1581150"/>
              <a:gd name="connsiteX3" fmla="*/ 802734 w 1012284"/>
              <a:gd name="connsiteY3" fmla="*/ 428625 h 1581150"/>
              <a:gd name="connsiteX4" fmla="*/ 1012284 w 1012284"/>
              <a:gd name="connsiteY4" fmla="*/ 0 h 1581150"/>
              <a:gd name="connsiteX0" fmla="*/ 674829 w 998679"/>
              <a:gd name="connsiteY0" fmla="*/ 1581150 h 1581150"/>
              <a:gd name="connsiteX1" fmla="*/ 103329 w 998679"/>
              <a:gd name="connsiteY1" fmla="*/ 1438275 h 1581150"/>
              <a:gd name="connsiteX2" fmla="*/ 65229 w 998679"/>
              <a:gd name="connsiteY2" fmla="*/ 847725 h 1581150"/>
              <a:gd name="connsiteX3" fmla="*/ 789129 w 998679"/>
              <a:gd name="connsiteY3" fmla="*/ 428625 h 1581150"/>
              <a:gd name="connsiteX4" fmla="*/ 998679 w 998679"/>
              <a:gd name="connsiteY4" fmla="*/ 0 h 158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679" h="1581150">
                <a:moveTo>
                  <a:pt x="674829" y="1581150"/>
                </a:moveTo>
                <a:cubicBezTo>
                  <a:pt x="416860" y="1575593"/>
                  <a:pt x="204929" y="1560513"/>
                  <a:pt x="103329" y="1438275"/>
                </a:cubicBezTo>
                <a:cubicBezTo>
                  <a:pt x="1729" y="1316038"/>
                  <a:pt x="-49071" y="1016000"/>
                  <a:pt x="65229" y="847725"/>
                </a:cubicBezTo>
                <a:cubicBezTo>
                  <a:pt x="179529" y="679450"/>
                  <a:pt x="633554" y="569912"/>
                  <a:pt x="789129" y="428625"/>
                </a:cubicBezTo>
                <a:cubicBezTo>
                  <a:pt x="944704" y="287338"/>
                  <a:pt x="982804" y="253206"/>
                  <a:pt x="998679" y="0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6133" y="4547591"/>
            <a:ext cx="7819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200m</a:t>
            </a:r>
            <a:endParaRPr lang="en-US" sz="14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73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 txBox="1">
            <a:spLocks noGrp="1"/>
          </p:cNvSpPr>
          <p:nvPr>
            <p:ph idx="1"/>
          </p:nvPr>
        </p:nvSpPr>
        <p:spPr>
          <a:xfrm>
            <a:off x="304800" y="1047750"/>
            <a:ext cx="8839200" cy="2893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400" b="1" dirty="0" smtClean="0">
                <a:solidFill>
                  <a:srgbClr val="2D2D8A"/>
                </a:solidFill>
                <a:latin typeface="Arial"/>
              </a:rPr>
              <a:t>Date		Fills				TDAQ Mode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19-22 April		</a:t>
            </a:r>
            <a:r>
              <a:rPr lang="en-US" sz="1200" b="1" dirty="0" smtClean="0">
                <a:solidFill>
                  <a:srgbClr val="000000"/>
                </a:solidFill>
                <a:latin typeface="Arial"/>
              </a:rPr>
              <a:t>B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eam-</a:t>
            </a:r>
            <a:r>
              <a:rPr lang="en-US" sz="1200" b="1" dirty="0" smtClean="0">
                <a:solidFill>
                  <a:srgbClr val="000000"/>
                </a:solidFill>
                <a:latin typeface="Arial"/>
              </a:rPr>
              <a:t>B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ased </a:t>
            </a:r>
            <a:r>
              <a:rPr lang="en-US" sz="1200" b="1" dirty="0" smtClean="0">
                <a:solidFill>
                  <a:srgbClr val="000000"/>
                </a:solidFill>
                <a:latin typeface="Arial"/>
              </a:rPr>
              <a:t>A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lignment and Loss Maps	(6 &amp; 3 </a:t>
            </a:r>
            <a:r>
              <a:rPr lang="en-US" sz="1200" dirty="0" err="1" smtClean="0">
                <a:solidFill>
                  <a:srgbClr val="000000"/>
                </a:solidFill>
                <a:latin typeface="Arial"/>
              </a:rPr>
              <a:t>hrs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)	Stand-alone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23 April		3b: 2</a:t>
            </a:r>
            <a:r>
              <a:rPr lang="en-US" sz="1200" baseline="30000" dirty="0" smtClean="0">
                <a:solidFill>
                  <a:srgbClr val="000000"/>
                </a:solidFill>
                <a:latin typeface="Arial"/>
              </a:rPr>
              <a:t>nd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 fill (no 3</a:t>
            </a:r>
            <a:r>
              <a:rPr lang="en-US" sz="1200" baseline="30000" dirty="0" smtClean="0">
                <a:solidFill>
                  <a:srgbClr val="000000"/>
                </a:solidFill>
                <a:latin typeface="Arial"/>
              </a:rPr>
              <a:t>rd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 fill)			Stand-alone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24-25 April		12b: 2</a:t>
            </a:r>
            <a:r>
              <a:rPr lang="en-US" sz="1200" baseline="30000" dirty="0" smtClean="0">
                <a:solidFill>
                  <a:srgbClr val="000000"/>
                </a:solidFill>
                <a:latin typeface="Arial"/>
              </a:rPr>
              <a:t>nd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 + 3</a:t>
            </a:r>
            <a:r>
              <a:rPr lang="en-US" sz="1200" baseline="30000" dirty="0" smtClean="0">
                <a:solidFill>
                  <a:srgbClr val="000000"/>
                </a:solidFill>
                <a:latin typeface="Arial"/>
              </a:rPr>
              <a:t>rd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 fill			Stand-alone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C00000"/>
                </a:solidFill>
                <a:latin typeface="Arial"/>
              </a:rPr>
              <a:t>29 April – 5 May	Weasel break </a:t>
            </a:r>
            <a:r>
              <a:rPr lang="en-US" sz="1200" dirty="0" smtClean="0">
                <a:solidFill>
                  <a:srgbClr val="C00000"/>
                </a:solidFill>
                <a:latin typeface="Arial"/>
                <a:sym typeface="Wingdings" panose="05000000000000000000" pitchFamily="2" charset="2"/>
              </a:rPr>
              <a:t></a:t>
            </a:r>
            <a:r>
              <a:rPr lang="en-US" sz="1200" dirty="0" smtClean="0">
                <a:solidFill>
                  <a:srgbClr val="C00000"/>
                </a:solidFill>
                <a:latin typeface="Arial"/>
              </a:rPr>
              <a:t> TDAQ integration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	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7 May		49/86b: 2</a:t>
            </a:r>
            <a:r>
              <a:rPr lang="en-US" sz="1200" baseline="30000" dirty="0" smtClean="0">
                <a:solidFill>
                  <a:srgbClr val="000000"/>
                </a:solidFill>
                <a:latin typeface="Arial"/>
              </a:rPr>
              <a:t>nd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 + 3</a:t>
            </a:r>
            <a:r>
              <a:rPr lang="en-US" sz="1200" baseline="30000" dirty="0" smtClean="0">
                <a:solidFill>
                  <a:srgbClr val="000000"/>
                </a:solidFill>
                <a:latin typeface="Arial"/>
              </a:rPr>
              <a:t>rd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 fill</a:t>
            </a:r>
            <a:r>
              <a:rPr lang="en-US" sz="1200" dirty="0">
                <a:solidFill>
                  <a:srgbClr val="000000"/>
                </a:solidFill>
                <a:latin typeface="Arial"/>
              </a:rPr>
              <a:t>; 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8.1pb</a:t>
            </a:r>
            <a:r>
              <a:rPr lang="en-US" sz="1200" baseline="30000" dirty="0" smtClean="0">
                <a:solidFill>
                  <a:srgbClr val="000000"/>
                </a:solidFill>
                <a:latin typeface="Arial"/>
              </a:rPr>
              <a:t>–1 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		Integrated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9 May		300b: 4</a:t>
            </a:r>
            <a:r>
              <a:rPr lang="en-US" sz="1200" baseline="30000" dirty="0" smtClean="0">
                <a:solidFill>
                  <a:srgbClr val="000000"/>
                </a:solidFill>
                <a:latin typeface="Arial"/>
              </a:rPr>
              <a:t>th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 fill (2</a:t>
            </a:r>
            <a:r>
              <a:rPr lang="en-US" sz="1200" baseline="30000" dirty="0" smtClean="0">
                <a:solidFill>
                  <a:srgbClr val="000000"/>
                </a:solidFill>
                <a:latin typeface="Arial"/>
              </a:rPr>
              <a:t>nd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+3</a:t>
            </a:r>
            <a:r>
              <a:rPr lang="en-US" sz="1200" baseline="30000" dirty="0" smtClean="0">
                <a:solidFill>
                  <a:srgbClr val="000000"/>
                </a:solidFill>
                <a:latin typeface="Arial"/>
              </a:rPr>
              <a:t>rd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 ended before AFP in); 7.9pb</a:t>
            </a:r>
            <a:r>
              <a:rPr lang="en-US" sz="1200" baseline="30000" dirty="0" smtClean="0">
                <a:solidFill>
                  <a:srgbClr val="000000"/>
                </a:solidFill>
                <a:latin typeface="Arial"/>
              </a:rPr>
              <a:t>–1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	Integrated 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13 May		600b: 2</a:t>
            </a:r>
            <a:r>
              <a:rPr lang="en-US" sz="1200" baseline="30000" dirty="0" smtClean="0">
                <a:solidFill>
                  <a:srgbClr val="000000"/>
                </a:solidFill>
                <a:latin typeface="Arial"/>
              </a:rPr>
              <a:t>nd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 fill </a:t>
            </a:r>
            <a:r>
              <a:rPr lang="en-US" sz="1200" dirty="0">
                <a:solidFill>
                  <a:srgbClr val="000000"/>
                </a:solidFill>
                <a:latin typeface="Arial"/>
              </a:rPr>
              <a:t>(1:14h); 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9.3pb</a:t>
            </a:r>
            <a:r>
              <a:rPr lang="en-US" sz="1200" baseline="30000" dirty="0" smtClean="0">
                <a:solidFill>
                  <a:srgbClr val="000000"/>
                </a:solidFill>
                <a:latin typeface="Arial"/>
              </a:rPr>
              <a:t>–1 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		Integrated</a:t>
            </a:r>
          </a:p>
          <a:p>
            <a:pPr marL="0" indent="0">
              <a:buNone/>
            </a:pPr>
            <a:endParaRPr lang="en-US" sz="1000" b="1" dirty="0" smtClean="0">
              <a:solidFill>
                <a:srgbClr val="2D2D8A"/>
              </a:solidFill>
              <a:latin typeface="Arial"/>
            </a:endParaRPr>
          </a:p>
          <a:p>
            <a:r>
              <a:rPr lang="en-US" sz="1400" b="1" dirty="0" smtClean="0">
                <a:solidFill>
                  <a:srgbClr val="2D2D8A"/>
                </a:solidFill>
                <a:latin typeface="Arial"/>
              </a:rPr>
              <a:t>Total (TCL6 and/or AFP in):</a:t>
            </a:r>
          </a:p>
          <a:p>
            <a:pPr marL="630238" lvl="1" indent="-285750"/>
            <a:r>
              <a:rPr lang="en-US" sz="1400" dirty="0" smtClean="0">
                <a:solidFill>
                  <a:srgbClr val="000000"/>
                </a:solidFill>
                <a:latin typeface="Arial"/>
              </a:rPr>
              <a:t>42 h</a:t>
            </a:r>
          </a:p>
          <a:p>
            <a:pPr marL="630238" lvl="1" indent="-285750"/>
            <a:r>
              <a:rPr lang="en-US" sz="1400" dirty="0" smtClean="0">
                <a:solidFill>
                  <a:srgbClr val="000000"/>
                </a:solidFill>
                <a:latin typeface="Arial"/>
              </a:rPr>
              <a:t>34 pb</a:t>
            </a:r>
            <a:r>
              <a:rPr lang="en-US" sz="1400" baseline="30000" dirty="0" smtClean="0">
                <a:solidFill>
                  <a:srgbClr val="000000"/>
                </a:solidFill>
                <a:latin typeface="Arial"/>
              </a:rPr>
              <a:t>-1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             AFP Insertions                  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3825" y="2865470"/>
            <a:ext cx="508254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8 Elipse"/>
          <p:cNvSpPr/>
          <p:nvPr/>
        </p:nvSpPr>
        <p:spPr>
          <a:xfrm>
            <a:off x="4619625" y="5913470"/>
            <a:ext cx="10668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rgbClr val="FFFFFF"/>
              </a:solidFill>
            </a:endParaRPr>
          </a:p>
        </p:txBody>
      </p:sp>
      <p:pic>
        <p:nvPicPr>
          <p:cNvPr id="10" name="Picture 6" descr="http://languagelog.ldc.upenn.edu/myl/SavannahWease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3800" y="1524000"/>
            <a:ext cx="838200" cy="838200"/>
          </a:xfrm>
          <a:prstGeom prst="rect">
            <a:avLst/>
          </a:prstGeom>
          <a:noFill/>
        </p:spPr>
      </p:pic>
      <p:sp>
        <p:nvSpPr>
          <p:cNvPr id="11" name="11 CuadroTexto"/>
          <p:cNvSpPr txBox="1"/>
          <p:nvPr/>
        </p:nvSpPr>
        <p:spPr>
          <a:xfrm rot="19937864">
            <a:off x="1112335" y="5891015"/>
            <a:ext cx="18346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/>
              </a:rPr>
              <a:t>Preliminary</a:t>
            </a:r>
            <a:endParaRPr lang="en-GB" sz="1600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200" y="3663581"/>
            <a:ext cx="3936025" cy="319441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924050" y="3387013"/>
            <a:ext cx="1479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BBA @5.5</a:t>
            </a:r>
            <a:r>
              <a:rPr lang="el-GR" sz="1800" dirty="0" smtClean="0">
                <a:latin typeface="+mj-lt"/>
                <a:cs typeface="Times New Roman" panose="02020603050405020304" pitchFamily="18" charset="0"/>
              </a:rPr>
              <a:t>σ</a:t>
            </a:r>
            <a:endParaRPr lang="en-US" sz="18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774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Performance Plots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300 b fill #4906, AFP readout but triggered by </a:t>
            </a:r>
            <a:r>
              <a:rPr lang="en-US" dirty="0" smtClean="0"/>
              <a:t>ATLAS</a:t>
            </a:r>
          </a:p>
          <a:p>
            <a:r>
              <a:rPr lang="en-US" dirty="0" smtClean="0"/>
              <a:t>Hit pattern first plane of NEAR station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11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924049"/>
            <a:ext cx="4648146" cy="3739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5287026" y="1849072"/>
            <a:ext cx="3746945" cy="3059890"/>
            <a:chOff x="5191491" y="1842448"/>
            <a:chExt cx="3746945" cy="3551067"/>
          </a:xfrm>
        </p:grpSpPr>
        <p:pic>
          <p:nvPicPr>
            <p:cNvPr id="4099" name="Picture 3" descr="C:\Users\rijssenbeek\Documents\Atlas\AFP\Management\2016\LHCCPlots\AFP_NEAR_xy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191491" y="1842448"/>
              <a:ext cx="3746945" cy="35510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5773789" y="3971115"/>
              <a:ext cx="17939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rgbClr val="000000"/>
                  </a:solidFill>
                  <a:latin typeface="Arial Unicode MS"/>
                </a:rPr>
                <a:t>Pythia MC</a:t>
              </a:r>
              <a:endParaRPr lang="en-US" sz="1800" dirty="0">
                <a:solidFill>
                  <a:srgbClr val="000000"/>
                </a:solidFill>
                <a:latin typeface="Arial Unicode MS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417484" y="3860597"/>
            <a:ext cx="13730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Arial Unicode MS"/>
              </a:rPr>
              <a:t>expected “band” of diffractive protons</a:t>
            </a:r>
            <a:endParaRPr lang="en-US" sz="1800" dirty="0">
              <a:solidFill>
                <a:srgbClr val="000000"/>
              </a:solidFill>
              <a:latin typeface="Arial Unicode MS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 flipV="1">
            <a:off x="3867150" y="3552825"/>
            <a:ext cx="848129" cy="299327"/>
          </a:xfrm>
          <a:prstGeom prst="straightConnector1">
            <a:avLst/>
          </a:prstGeom>
          <a:solidFill>
            <a:srgbClr val="FFFFCC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4417484" y="5060926"/>
            <a:ext cx="1811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800" dirty="0" smtClean="0">
                <a:solidFill>
                  <a:srgbClr val="000000"/>
                </a:solidFill>
                <a:latin typeface="Arial Unicode MS"/>
              </a:rPr>
              <a:t>μ</a:t>
            </a:r>
            <a:r>
              <a:rPr lang="en-US" sz="1800" dirty="0" smtClean="0">
                <a:solidFill>
                  <a:srgbClr val="000000"/>
                </a:solidFill>
                <a:latin typeface="Arial Unicode MS"/>
              </a:rPr>
              <a:t>≲26, 2:16 </a:t>
            </a:r>
            <a:r>
              <a:rPr lang="en-US" sz="1800" dirty="0" err="1" smtClean="0">
                <a:solidFill>
                  <a:srgbClr val="000000"/>
                </a:solidFill>
                <a:latin typeface="Arial Unicode MS"/>
              </a:rPr>
              <a:t>hrs</a:t>
            </a:r>
            <a:endParaRPr lang="en-US" sz="1800" dirty="0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17484" y="5663073"/>
            <a:ext cx="461648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Arial Unicode MS"/>
              </a:rPr>
              <a:t>Caution: hit pattern and MC plots are in somewhat different coordinate systems …</a:t>
            </a:r>
            <a:endParaRPr lang="en-US" sz="1800" dirty="0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56777" y="3471523"/>
            <a:ext cx="325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67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Performance Plots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300 b fill #4906, AFP readout but triggered by ATLAS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87.7% of events have no hits (in this plane); remainder is mostly single “tracks”: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89474" y="2258059"/>
            <a:ext cx="6138308" cy="422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-1" y="2362200"/>
            <a:ext cx="3143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Arial Unicode MS"/>
              </a:rPr>
              <a:t>Note: </a:t>
            </a:r>
            <a:br>
              <a:rPr lang="en-US" sz="1800" dirty="0" smtClean="0">
                <a:latin typeface="Arial Unicode MS"/>
              </a:rPr>
            </a:br>
            <a:r>
              <a:rPr lang="en-US" sz="1800" dirty="0" smtClean="0">
                <a:latin typeface="Arial Unicode MS"/>
              </a:rPr>
              <a:t>we expect ~2 pixels per “hit” because of the 14° tilt of the 3D sensors</a:t>
            </a:r>
            <a:endParaRPr lang="en-US" sz="1800" dirty="0">
              <a:latin typeface="Arial Unicode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853041"/>
            <a:ext cx="3409950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C00000"/>
                </a:solidFill>
                <a:latin typeface="Arial Unicode MS"/>
                <a:sym typeface="Wingdings" panose="05000000000000000000" pitchFamily="2" charset="2"/>
              </a:rPr>
              <a:t></a:t>
            </a:r>
            <a:r>
              <a:rPr lang="en-US" sz="1800" dirty="0" smtClean="0">
                <a:solidFill>
                  <a:srgbClr val="C00000"/>
                </a:solidFill>
                <a:latin typeface="Arial Unicode MS"/>
              </a:rPr>
              <a:t>mostly single particle tracks!</a:t>
            </a:r>
            <a:endParaRPr lang="en-US" sz="1800" dirty="0">
              <a:solidFill>
                <a:srgbClr val="C00000"/>
              </a:solidFill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08743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Performance Plots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300 b fill #4906, AFP readout but triggered by </a:t>
            </a:r>
            <a:r>
              <a:rPr lang="en-US" dirty="0" smtClean="0"/>
              <a:t>ATLAS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Correlation of hit pixel row (x) in Plane 0 vs. hit </a:t>
            </a:r>
            <a:r>
              <a:rPr lang="en-US" dirty="0">
                <a:solidFill>
                  <a:srgbClr val="C00000"/>
                </a:solidFill>
              </a:rPr>
              <a:t>pixel row (x) in Plane </a:t>
            </a:r>
            <a:r>
              <a:rPr lang="en-US" dirty="0" smtClean="0">
                <a:solidFill>
                  <a:srgbClr val="C00000"/>
                </a:solidFill>
              </a:rPr>
              <a:t>1: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strong </a:t>
            </a:r>
            <a:r>
              <a:rPr lang="en-US" dirty="0">
                <a:solidFill>
                  <a:srgbClr val="00B050"/>
                </a:solidFill>
              </a:rPr>
              <a:t>correlation 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indicates </a:t>
            </a:r>
            <a:r>
              <a:rPr lang="en-US" dirty="0">
                <a:solidFill>
                  <a:srgbClr val="00B050"/>
                </a:solidFill>
              </a:rPr>
              <a:t>mostly good, 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parallel tracks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mostly single tracks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smattering of 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non-correlated hit pairs</a:t>
            </a: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from additional </a:t>
            </a:r>
            <a:r>
              <a:rPr lang="en-US" dirty="0" smtClean="0">
                <a:solidFill>
                  <a:srgbClr val="000000"/>
                </a:solidFill>
              </a:rPr>
              <a:t>tracks?</a:t>
            </a:r>
            <a:endParaRPr lang="en-US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Started work on hit </a:t>
            </a:r>
            <a:br>
              <a:rPr lang="en-US" dirty="0" smtClean="0"/>
            </a:br>
            <a:r>
              <a:rPr lang="en-US" dirty="0" smtClean="0"/>
              <a:t>reconstruction, </a:t>
            </a:r>
            <a:br>
              <a:rPr lang="en-US" dirty="0" smtClean="0"/>
            </a:br>
            <a:r>
              <a:rPr lang="en-US" dirty="0" smtClean="0"/>
              <a:t>tracking, alignment, etc.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03470" y="2083980"/>
            <a:ext cx="5401758" cy="421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29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AFP – ALFA Insertion conflict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AFP runs at standard luminosity (high-µ):</a:t>
            </a:r>
          </a:p>
          <a:p>
            <a:pPr lvl="1"/>
            <a:r>
              <a:rPr lang="en-US" dirty="0" smtClean="0"/>
              <a:t>TCL4 and TCL5 must be opened to give large-</a:t>
            </a:r>
            <a:r>
              <a:rPr lang="el-GR" dirty="0" smtClean="0"/>
              <a:t>ξ</a:t>
            </a:r>
            <a:r>
              <a:rPr lang="en-US" dirty="0" smtClean="0"/>
              <a:t> acceptance to AFP</a:t>
            </a:r>
          </a:p>
          <a:p>
            <a:pPr lvl="1"/>
            <a:r>
              <a:rPr lang="en-US" dirty="0" smtClean="0"/>
              <a:t>TCL6 (after AFP) must be closed to 20</a:t>
            </a:r>
            <a:r>
              <a:rPr lang="el-GR" dirty="0" smtClean="0"/>
              <a:t>σ</a:t>
            </a:r>
            <a:r>
              <a:rPr lang="en-US" dirty="0" smtClean="0"/>
              <a:t> to protect Q6 and downstream</a:t>
            </a:r>
          </a:p>
          <a:p>
            <a:pPr lvl="2"/>
            <a:r>
              <a:rPr lang="en-US" dirty="0" smtClean="0"/>
              <a:t>this increases the radiation levels at ALFA by a factor ~10</a:t>
            </a:r>
          </a:p>
          <a:p>
            <a:pPr lvl="2"/>
            <a:r>
              <a:rPr lang="en-US" dirty="0" smtClean="0"/>
              <a:t>ALFA electronics is NOT radiation-hard</a:t>
            </a:r>
          </a:p>
          <a:p>
            <a:pPr lvl="2"/>
            <a:r>
              <a:rPr lang="en-US" dirty="0" smtClean="0"/>
              <a:t>ALFA still needs its large </a:t>
            </a:r>
            <a:r>
              <a:rPr lang="el-GR" dirty="0" smtClean="0"/>
              <a:t>β</a:t>
            </a:r>
            <a:r>
              <a:rPr lang="en-US" dirty="0" smtClean="0"/>
              <a:t>*=2500 m run (Sept 2016), and possibly a follow-up early in 2017 …</a:t>
            </a:r>
          </a:p>
          <a:p>
            <a:pPr lvl="2"/>
            <a:endParaRPr lang="en-US" dirty="0"/>
          </a:p>
          <a:p>
            <a:r>
              <a:rPr lang="en-US" dirty="0" smtClean="0"/>
              <a:t>AFP will limit its insertions in 2016 to 0.25 </a:t>
            </a:r>
            <a:r>
              <a:rPr lang="en-US" dirty="0" err="1" smtClean="0"/>
              <a:t>pb</a:t>
            </a:r>
            <a:r>
              <a:rPr lang="en-US" dirty="0" smtClean="0"/>
              <a:t>–1</a:t>
            </a:r>
          </a:p>
          <a:p>
            <a:r>
              <a:rPr lang="en-US" dirty="0" smtClean="0"/>
              <a:t>ALFA &amp; AFP are considering shielding to protect ALFA electronics </a:t>
            </a:r>
          </a:p>
          <a:p>
            <a:pPr lvl="1"/>
            <a:r>
              <a:rPr lang="en-US" dirty="0" smtClean="0"/>
              <a:t>studies by the FLIUKA team are encouraging: already a factor 3-4 reduction in dose</a:t>
            </a:r>
          </a:p>
          <a:p>
            <a:pPr lvl="1"/>
            <a:r>
              <a:rPr lang="en-US" dirty="0" smtClean="0"/>
              <a:t>further studies are ongoing</a:t>
            </a:r>
          </a:p>
          <a:p>
            <a:pPr lvl="1"/>
            <a:r>
              <a:rPr lang="en-US" dirty="0" smtClean="0"/>
              <a:t>expect a result and proposal (+ECR) in September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865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2016 Low-</a:t>
            </a:r>
            <a:r>
              <a:rPr lang="el-GR" dirty="0"/>
              <a:t>μ</a:t>
            </a:r>
            <a:r>
              <a:rPr lang="en-US" dirty="0"/>
              <a:t> Special Run for AFP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600b </a:t>
            </a:r>
            <a:r>
              <a:rPr lang="en-US" sz="2000" dirty="0"/>
              <a:t>fill on </a:t>
            </a:r>
            <a:r>
              <a:rPr lang="en-US" sz="2000" dirty="0" smtClean="0"/>
              <a:t>01.08 </a:t>
            </a:r>
            <a:r>
              <a:rPr lang="en-US" sz="2000" dirty="0"/>
              <a:t>(fill 5151, run 305359</a:t>
            </a:r>
            <a:r>
              <a:rPr lang="en-US" sz="2000" dirty="0" smtClean="0"/>
              <a:t>)</a:t>
            </a:r>
            <a:endParaRPr lang="en-US" sz="2000" dirty="0"/>
          </a:p>
          <a:p>
            <a:pPr lvl="1"/>
            <a:r>
              <a:rPr lang="en-US" sz="1800" dirty="0" smtClean="0"/>
              <a:t>Filling </a:t>
            </a:r>
            <a:r>
              <a:rPr lang="en-US" sz="1800" dirty="0"/>
              <a:t>scheme: 25ns_590b_578_523_544_96bpi_11inj</a:t>
            </a:r>
          </a:p>
          <a:p>
            <a:pPr lvl="1"/>
            <a:r>
              <a:rPr lang="en-US" sz="1800" dirty="0" smtClean="0"/>
              <a:t>15:20 </a:t>
            </a:r>
            <a:r>
              <a:rPr lang="en-US" sz="1800" dirty="0"/>
              <a:t>Start to separate </a:t>
            </a:r>
            <a:r>
              <a:rPr lang="en-US" sz="1800" dirty="0" smtClean="0"/>
              <a:t>beams</a:t>
            </a:r>
            <a:endParaRPr lang="en-US" sz="1800" dirty="0"/>
          </a:p>
          <a:p>
            <a:pPr lvl="2"/>
            <a:r>
              <a:rPr lang="en-US" sz="1600" dirty="0" smtClean="0"/>
              <a:t>15:24 </a:t>
            </a:r>
            <a:r>
              <a:rPr lang="en-US" sz="1600" dirty="0"/>
              <a:t>beams at 5 </a:t>
            </a:r>
            <a:r>
              <a:rPr lang="el-GR" sz="1600" dirty="0"/>
              <a:t>σ</a:t>
            </a:r>
            <a:r>
              <a:rPr lang="en-US" sz="1600" baseline="-25000" dirty="0" smtClean="0"/>
              <a:t>H</a:t>
            </a:r>
            <a:r>
              <a:rPr lang="en-US" sz="1600" dirty="0"/>
              <a:t>*</a:t>
            </a:r>
            <a:r>
              <a:rPr lang="en-US" sz="1600" dirty="0" smtClean="0"/>
              <a:t> separation; </a:t>
            </a:r>
            <a:r>
              <a:rPr lang="en-US" sz="1600" dirty="0" smtClean="0">
                <a:sym typeface="Wingdings" panose="05000000000000000000" pitchFamily="2" charset="2"/>
              </a:rPr>
              <a:t></a:t>
            </a:r>
            <a:r>
              <a:rPr lang="en-US" sz="1600" dirty="0" smtClean="0"/>
              <a:t> µ</a:t>
            </a:r>
            <a:r>
              <a:rPr lang="en-US" sz="1600" baseline="-25000" dirty="0" smtClean="0"/>
              <a:t>peak</a:t>
            </a:r>
            <a:r>
              <a:rPr lang="en-US" sz="1600" dirty="0" smtClean="0"/>
              <a:t>=0.26 </a:t>
            </a:r>
            <a:endParaRPr lang="en-US" sz="1600" dirty="0"/>
          </a:p>
          <a:p>
            <a:pPr lvl="1"/>
            <a:r>
              <a:rPr lang="en-US" sz="1800" dirty="0" smtClean="0"/>
              <a:t>15:30 beams adjusted </a:t>
            </a:r>
            <a:r>
              <a:rPr lang="en-US" sz="1800" dirty="0"/>
              <a:t>to peak µ</a:t>
            </a:r>
            <a:r>
              <a:rPr lang="en-US" sz="1800" baseline="-25000" dirty="0"/>
              <a:t>peak</a:t>
            </a:r>
            <a:r>
              <a:rPr lang="en-US" sz="1800" dirty="0" smtClean="0"/>
              <a:t>=0.13</a:t>
            </a:r>
            <a:r>
              <a:rPr lang="en-US" sz="1800" dirty="0"/>
              <a:t>, </a:t>
            </a:r>
            <a:r>
              <a:rPr lang="en-US" sz="1800" dirty="0" smtClean="0"/>
              <a:t>&lt;µ&gt;~</a:t>
            </a:r>
            <a:r>
              <a:rPr lang="en-US" sz="1800" dirty="0"/>
              <a:t>0.03; </a:t>
            </a:r>
            <a:r>
              <a:rPr lang="en-US" sz="1800" dirty="0" err="1"/>
              <a:t>lumi</a:t>
            </a:r>
            <a:r>
              <a:rPr lang="en-US" sz="1800" dirty="0"/>
              <a:t>=2.7e30;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beam </a:t>
            </a:r>
            <a:r>
              <a:rPr lang="en-US" sz="1800" dirty="0"/>
              <a:t>separation: </a:t>
            </a:r>
            <a:r>
              <a:rPr lang="el-GR" sz="1800" dirty="0" smtClean="0"/>
              <a:t>σ</a:t>
            </a:r>
            <a:r>
              <a:rPr lang="en-US" sz="1800" baseline="-25000" dirty="0" smtClean="0"/>
              <a:t>H</a:t>
            </a:r>
            <a:r>
              <a:rPr lang="en-US" sz="1800" dirty="0" smtClean="0"/>
              <a:t>*=5</a:t>
            </a:r>
            <a:r>
              <a:rPr lang="en-US" sz="1800" dirty="0"/>
              <a:t>, </a:t>
            </a:r>
            <a:r>
              <a:rPr lang="el-GR" sz="1800" dirty="0" smtClean="0"/>
              <a:t>σ</a:t>
            </a:r>
            <a:r>
              <a:rPr lang="en-US" sz="1800" baseline="-25000" dirty="0" smtClean="0"/>
              <a:t>V</a:t>
            </a:r>
            <a:r>
              <a:rPr lang="en-US" sz="1800" dirty="0"/>
              <a:t>*</a:t>
            </a:r>
            <a:r>
              <a:rPr lang="en-US" sz="1800" dirty="0" smtClean="0"/>
              <a:t>=2.5</a:t>
            </a:r>
            <a:endParaRPr lang="en-US" sz="1800" dirty="0"/>
          </a:p>
          <a:p>
            <a:pPr lvl="1"/>
            <a:r>
              <a:rPr lang="en-US" sz="1800" dirty="0" smtClean="0"/>
              <a:t>15:35 Start </a:t>
            </a:r>
            <a:r>
              <a:rPr lang="en-US" sz="1800" dirty="0"/>
              <a:t>to insert RPs </a:t>
            </a:r>
          </a:p>
          <a:p>
            <a:pPr lvl="1"/>
            <a:r>
              <a:rPr lang="en-US" sz="1800" dirty="0" smtClean="0"/>
              <a:t>15:42 </a:t>
            </a:r>
            <a:r>
              <a:rPr lang="en-US" sz="1800" dirty="0"/>
              <a:t>AFP </a:t>
            </a:r>
            <a:r>
              <a:rPr lang="en-US" sz="1800" dirty="0" smtClean="0"/>
              <a:t>inserted! </a:t>
            </a:r>
          </a:p>
          <a:p>
            <a:pPr lvl="2"/>
            <a:r>
              <a:rPr lang="en-US" sz="1600" dirty="0" smtClean="0"/>
              <a:t>AFP </a:t>
            </a:r>
            <a:r>
              <a:rPr lang="en-US" sz="1600" dirty="0"/>
              <a:t>at 20 </a:t>
            </a:r>
            <a:r>
              <a:rPr lang="el-GR" sz="1600" dirty="0" smtClean="0"/>
              <a:t>σ</a:t>
            </a:r>
            <a:r>
              <a:rPr lang="en-US" sz="1600" dirty="0" smtClean="0"/>
              <a:t>, </a:t>
            </a:r>
            <a:br>
              <a:rPr lang="en-US" sz="1600" dirty="0" smtClean="0"/>
            </a:br>
            <a:r>
              <a:rPr lang="en-US" sz="1600" dirty="0" smtClean="0"/>
              <a:t>TCL4/5/6 </a:t>
            </a:r>
            <a:r>
              <a:rPr lang="en-US" sz="1600" dirty="0"/>
              <a:t>at 15/35/20 </a:t>
            </a:r>
            <a:r>
              <a:rPr lang="el-GR" sz="1600" dirty="0" smtClean="0"/>
              <a:t>σ</a:t>
            </a:r>
            <a:endParaRPr lang="en-US" sz="1600" dirty="0" smtClean="0"/>
          </a:p>
          <a:p>
            <a:r>
              <a:rPr lang="en-US" sz="2000" dirty="0"/>
              <a:t>Total time in beam: </a:t>
            </a:r>
            <a:r>
              <a:rPr lang="en-US" sz="2000" dirty="0" smtClean="0"/>
              <a:t>4h37; </a:t>
            </a:r>
            <a:br>
              <a:rPr lang="en-US" sz="2000" dirty="0" smtClean="0"/>
            </a:br>
            <a:r>
              <a:rPr lang="en-US" sz="2000" dirty="0" smtClean="0"/>
              <a:t>after </a:t>
            </a:r>
            <a:r>
              <a:rPr lang="en-US" sz="2000" dirty="0"/>
              <a:t>Pre-Scale adjustments: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3h58</a:t>
            </a:r>
            <a:endParaRPr lang="en-US" sz="2000" dirty="0"/>
          </a:p>
          <a:p>
            <a:pPr lvl="1"/>
            <a:r>
              <a:rPr lang="en-US" sz="1800" dirty="0" smtClean="0"/>
              <a:t>Integrated </a:t>
            </a:r>
            <a:r>
              <a:rPr lang="en-US" sz="1800" dirty="0"/>
              <a:t>luminosity: 0.033 </a:t>
            </a:r>
            <a:r>
              <a:rPr lang="en-US" sz="1800" dirty="0" err="1" smtClean="0"/>
              <a:t>pb</a:t>
            </a:r>
            <a:r>
              <a:rPr lang="en-US" sz="1800" baseline="30000" dirty="0" smtClean="0"/>
              <a:t>–1</a:t>
            </a:r>
          </a:p>
          <a:p>
            <a:r>
              <a:rPr lang="en-US" sz="2000" dirty="0" smtClean="0"/>
              <a:t>Next low-µ run: after </a:t>
            </a:r>
            <a:r>
              <a:rPr lang="en-US" sz="2000" dirty="0" smtClean="0"/>
              <a:t>TS2</a:t>
            </a:r>
            <a:br>
              <a:rPr lang="en-US" sz="2000" dirty="0" smtClean="0"/>
            </a:br>
            <a:r>
              <a:rPr lang="en-US" sz="2000" dirty="0" smtClean="0"/>
              <a:t>(~23 Sep)</a:t>
            </a:r>
            <a:endParaRPr lang="en-US" sz="2000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200400"/>
            <a:ext cx="4876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61405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Low-µ Special Run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94" y="1047565"/>
            <a:ext cx="9132152" cy="5481276"/>
          </a:xfrm>
        </p:spPr>
        <p:txBody>
          <a:bodyPr/>
          <a:lstStyle/>
          <a:p>
            <a:r>
              <a:rPr lang="en-US" sz="2000" i="1" dirty="0"/>
              <a:t>Predict</a:t>
            </a:r>
            <a:r>
              <a:rPr lang="en-US" sz="2000" dirty="0"/>
              <a:t> </a:t>
            </a:r>
            <a:r>
              <a:rPr lang="en-US" sz="2000" dirty="0" smtClean="0"/>
              <a:t>per hour using </a:t>
            </a:r>
            <a:r>
              <a:rPr lang="en-US" sz="2000" dirty="0"/>
              <a:t>Pythia </a:t>
            </a:r>
            <a:r>
              <a:rPr lang="en-US" sz="2000" dirty="0" smtClean="0"/>
              <a:t>:</a:t>
            </a:r>
            <a:endParaRPr lang="en-US" sz="2000" dirty="0"/>
          </a:p>
          <a:p>
            <a:pPr lvl="1"/>
            <a:r>
              <a:rPr lang="en-US" sz="1800" dirty="0" smtClean="0"/>
              <a:t>7M </a:t>
            </a:r>
            <a:r>
              <a:rPr lang="en-US" sz="1800" dirty="0"/>
              <a:t>Soft SD events (proton rate in AFP 2 kHz</a:t>
            </a:r>
            <a:r>
              <a:rPr lang="en-US" sz="1800" dirty="0" smtClean="0"/>
              <a:t>)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36" y="1900197"/>
            <a:ext cx="2905937" cy="2734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7" y="4634520"/>
            <a:ext cx="2388278" cy="2202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2539"/>
            <a:ext cx="2556336" cy="4875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294" y="4408221"/>
            <a:ext cx="1536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Narrow" panose="020B0606020202030204" pitchFamily="34" charset="0"/>
              </a:rPr>
              <a:t>Near Station</a:t>
            </a:r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294" y="1933821"/>
            <a:ext cx="1536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Narrow" panose="020B0606020202030204" pitchFamily="34" charset="0"/>
              </a:rPr>
              <a:t>Far Station</a:t>
            </a:r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0753" y="2063750"/>
            <a:ext cx="15802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Narrow" panose="020B0606020202030204" pitchFamily="34" charset="0"/>
              </a:rPr>
              <a:t>Correlation between row pixels in two layers</a:t>
            </a:r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87507" y="4725828"/>
            <a:ext cx="1580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Narrow" panose="020B0606020202030204" pitchFamily="34" charset="0"/>
              </a:rPr>
              <a:t>Time-over-Threshold</a:t>
            </a:r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123545" y="2652035"/>
            <a:ext cx="4087150" cy="3060900"/>
            <a:chOff x="5123545" y="2652035"/>
            <a:chExt cx="4087150" cy="3060900"/>
          </a:xfrm>
        </p:grpSpPr>
        <p:grpSp>
          <p:nvGrpSpPr>
            <p:cNvPr id="17" name="Group 16"/>
            <p:cNvGrpSpPr/>
            <p:nvPr/>
          </p:nvGrpSpPr>
          <p:grpSpPr>
            <a:xfrm>
              <a:off x="5123545" y="2652035"/>
              <a:ext cx="4087150" cy="3060900"/>
              <a:chOff x="5123545" y="2447841"/>
              <a:chExt cx="4087150" cy="3060900"/>
            </a:xfrm>
          </p:grpSpPr>
          <p:pic>
            <p:nvPicPr>
              <p:cNvPr id="7170" name="Picture 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23545" y="2447841"/>
                <a:ext cx="4087150" cy="3060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1" name="Straight Connector 10"/>
              <p:cNvCxnSpPr/>
              <p:nvPr/>
            </p:nvCxnSpPr>
            <p:spPr bwMode="auto">
              <a:xfrm>
                <a:off x="5362113" y="3342799"/>
                <a:ext cx="3781887" cy="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" name="TextBox 11"/>
              <p:cNvSpPr txBox="1"/>
              <p:nvPr/>
            </p:nvSpPr>
            <p:spPr>
              <a:xfrm>
                <a:off x="5462273" y="3277663"/>
                <a:ext cx="98986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latin typeface="Arial Narrow" panose="020B0606020202030204" pitchFamily="34" charset="0"/>
                  </a:rPr>
                  <a:t>10 kHz</a:t>
                </a:r>
                <a:endParaRPr lang="en-US" sz="1600" dirty="0">
                  <a:latin typeface="Arial Narrow" panose="020B0606020202030204" pitchFamily="34" charset="0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7546019" y="3116062"/>
              <a:ext cx="7723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B0F0"/>
                  </a:solidFill>
                  <a:latin typeface="+mj-lt"/>
                  <a:cs typeface="Times New Roman" panose="02020603050405020304" pitchFamily="18" charset="0"/>
                </a:rPr>
                <a:t>Any</a:t>
              </a:r>
              <a:endParaRPr lang="en-US" sz="1600" dirty="0">
                <a:solidFill>
                  <a:srgbClr val="00B0F0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406925" y="3546075"/>
              <a:ext cx="7723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92D050"/>
                  </a:solidFill>
                  <a:latin typeface="+mj-lt"/>
                  <a:cs typeface="Times New Roman" panose="02020603050405020304" pitchFamily="18" charset="0"/>
                </a:rPr>
                <a:t>Far</a:t>
              </a:r>
              <a:endParaRPr lang="en-US" sz="1600" dirty="0">
                <a:solidFill>
                  <a:srgbClr val="92D050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32197" y="3891196"/>
              <a:ext cx="7723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+mj-lt"/>
                  <a:cs typeface="Times New Roman" panose="02020603050405020304" pitchFamily="18" charset="0"/>
                </a:rPr>
                <a:t>Near</a:t>
              </a:r>
              <a:endParaRPr lang="en-US" sz="16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546018" y="4295966"/>
              <a:ext cx="7723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000BD"/>
                  </a:solidFill>
                  <a:latin typeface="+mj-lt"/>
                  <a:cs typeface="Times New Roman" panose="02020603050405020304" pitchFamily="18" charset="0"/>
                </a:rPr>
                <a:t>And</a:t>
              </a:r>
              <a:endParaRPr lang="en-US" sz="1600" dirty="0">
                <a:solidFill>
                  <a:srgbClr val="F000BD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462273" y="1403020"/>
            <a:ext cx="3591459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lvl="1" indent="-230188">
              <a:buSzPct val="140000"/>
              <a:buFontTx/>
              <a:buChar char="–"/>
            </a:pPr>
            <a:r>
              <a:rPr lang="en-US" sz="1800" dirty="0" smtClean="0">
                <a:solidFill>
                  <a:srgbClr val="C00000"/>
                </a:solidFill>
                <a:latin typeface="+mj-lt"/>
              </a:rPr>
              <a:t>15k </a:t>
            </a:r>
            <a:r>
              <a:rPr lang="en-US" sz="1800" dirty="0" err="1">
                <a:solidFill>
                  <a:srgbClr val="C00000"/>
                </a:solidFill>
                <a:latin typeface="+mj-lt"/>
              </a:rPr>
              <a:t>SDjj</a:t>
            </a:r>
            <a:r>
              <a:rPr lang="en-US" sz="1800" dirty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1800" dirty="0" err="1">
                <a:solidFill>
                  <a:srgbClr val="C00000"/>
                </a:solidFill>
                <a:latin typeface="+mj-lt"/>
              </a:rPr>
              <a:t>evts</a:t>
            </a:r>
            <a:r>
              <a:rPr lang="en-US" sz="1800" dirty="0">
                <a:solidFill>
                  <a:srgbClr val="C00000"/>
                </a:solidFill>
                <a:latin typeface="+mj-lt"/>
              </a:rPr>
              <a:t> with p</a:t>
            </a:r>
            <a:r>
              <a:rPr lang="en-US" sz="1800" baseline="-25000" dirty="0">
                <a:solidFill>
                  <a:srgbClr val="C00000"/>
                </a:solidFill>
                <a:latin typeface="+mj-lt"/>
              </a:rPr>
              <a:t>T</a:t>
            </a:r>
            <a:r>
              <a:rPr lang="en-US" sz="1800" dirty="0">
                <a:solidFill>
                  <a:srgbClr val="C00000"/>
                </a:solidFill>
                <a:latin typeface="+mj-lt"/>
              </a:rPr>
              <a:t>&gt;20 </a:t>
            </a:r>
            <a:r>
              <a:rPr lang="en-US" sz="1800" dirty="0" smtClean="0">
                <a:solidFill>
                  <a:srgbClr val="C00000"/>
                </a:solidFill>
                <a:latin typeface="+mj-lt"/>
              </a:rPr>
              <a:t>GeV</a:t>
            </a:r>
            <a:endParaRPr lang="en-US" sz="2000" dirty="0">
              <a:solidFill>
                <a:srgbClr val="C00000"/>
              </a:solidFill>
            </a:endParaRPr>
          </a:p>
          <a:p>
            <a:pPr marL="230188" indent="-230188">
              <a:buSzPct val="140000"/>
              <a:buFontTx/>
              <a:buChar char="–"/>
            </a:pPr>
            <a:r>
              <a:rPr lang="en-US" sz="1800" dirty="0" smtClean="0">
                <a:solidFill>
                  <a:srgbClr val="C00000"/>
                </a:solidFill>
                <a:latin typeface="+mj-lt"/>
              </a:rPr>
              <a:t>500 </a:t>
            </a:r>
            <a:r>
              <a:rPr lang="en-US" sz="1800" dirty="0" err="1">
                <a:solidFill>
                  <a:srgbClr val="C00000"/>
                </a:solidFill>
                <a:latin typeface="+mj-lt"/>
              </a:rPr>
              <a:t>SDjj</a:t>
            </a:r>
            <a:r>
              <a:rPr lang="en-US" sz="1800" dirty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1800" dirty="0" err="1">
                <a:solidFill>
                  <a:srgbClr val="C00000"/>
                </a:solidFill>
                <a:latin typeface="+mj-lt"/>
              </a:rPr>
              <a:t>evts</a:t>
            </a:r>
            <a:r>
              <a:rPr lang="en-US" sz="1800" dirty="0">
                <a:solidFill>
                  <a:srgbClr val="C00000"/>
                </a:solidFill>
                <a:latin typeface="+mj-lt"/>
              </a:rPr>
              <a:t> with p</a:t>
            </a:r>
            <a:r>
              <a:rPr lang="en-US" sz="1800" baseline="-25000" dirty="0">
                <a:solidFill>
                  <a:srgbClr val="C00000"/>
                </a:solidFill>
                <a:latin typeface="+mj-lt"/>
              </a:rPr>
              <a:t>T</a:t>
            </a:r>
            <a:r>
              <a:rPr lang="en-US" sz="1800" dirty="0">
                <a:solidFill>
                  <a:srgbClr val="C00000"/>
                </a:solidFill>
                <a:latin typeface="+mj-lt"/>
              </a:rPr>
              <a:t>&gt;50 GeV</a:t>
            </a:r>
          </a:p>
          <a:p>
            <a:pPr marL="230188" indent="-230188">
              <a:buSzPct val="140000"/>
              <a:buFontTx/>
              <a:buChar char="–"/>
            </a:pPr>
            <a:r>
              <a:rPr lang="en-US" sz="1800" dirty="0" smtClean="0">
                <a:solidFill>
                  <a:srgbClr val="C00000"/>
                </a:solidFill>
                <a:latin typeface="+mj-lt"/>
              </a:rPr>
              <a:t>O(5) </a:t>
            </a:r>
            <a:r>
              <a:rPr lang="en-US" sz="1800" dirty="0">
                <a:solidFill>
                  <a:srgbClr val="C00000"/>
                </a:solidFill>
                <a:latin typeface="+mj-lt"/>
              </a:rPr>
              <a:t>SD+W </a:t>
            </a:r>
            <a:r>
              <a:rPr lang="en-US" sz="1800" dirty="0" err="1" smtClean="0">
                <a:solidFill>
                  <a:srgbClr val="C00000"/>
                </a:solidFill>
                <a:latin typeface="+mj-lt"/>
              </a:rPr>
              <a:t>evts</a:t>
            </a:r>
            <a:endParaRPr lang="en-US" sz="1800" dirty="0" smtClean="0">
              <a:solidFill>
                <a:srgbClr val="C00000"/>
              </a:solidFill>
              <a:latin typeface="+mj-lt"/>
            </a:endParaRPr>
          </a:p>
          <a:p>
            <a:pPr marL="230188" indent="-230188">
              <a:buSzPct val="140000"/>
              <a:buFontTx/>
              <a:buChar char="–"/>
            </a:pPr>
            <a:endParaRPr lang="en-US" sz="1800" dirty="0">
              <a:solidFill>
                <a:srgbClr val="C00000"/>
              </a:solidFill>
              <a:latin typeface="+mj-lt"/>
            </a:endParaRPr>
          </a:p>
          <a:p>
            <a:pPr marL="230188" indent="-230188">
              <a:buSzPct val="140000"/>
              <a:buFontTx/>
              <a:buChar char="–"/>
            </a:pPr>
            <a:endParaRPr lang="en-US" sz="1800" dirty="0" smtClean="0">
              <a:solidFill>
                <a:srgbClr val="C00000"/>
              </a:solidFill>
              <a:latin typeface="+mj-lt"/>
            </a:endParaRPr>
          </a:p>
          <a:p>
            <a:pPr marL="230188" indent="-230188">
              <a:buSzPct val="140000"/>
              <a:buFontTx/>
              <a:buChar char="–"/>
            </a:pPr>
            <a:endParaRPr lang="en-US" sz="1800" dirty="0">
              <a:solidFill>
                <a:srgbClr val="C00000"/>
              </a:solidFill>
              <a:latin typeface="+mj-lt"/>
            </a:endParaRPr>
          </a:p>
          <a:p>
            <a:pPr marL="230188" indent="-230188">
              <a:buSzPct val="140000"/>
              <a:buFontTx/>
              <a:buChar char="–"/>
            </a:pPr>
            <a:endParaRPr lang="en-US" sz="1800" dirty="0" smtClean="0">
              <a:solidFill>
                <a:srgbClr val="C00000"/>
              </a:solidFill>
              <a:latin typeface="+mj-lt"/>
            </a:endParaRPr>
          </a:p>
          <a:p>
            <a:pPr marL="230188" indent="-230188">
              <a:buSzPct val="140000"/>
              <a:buFontTx/>
              <a:buChar char="–"/>
            </a:pPr>
            <a:endParaRPr lang="en-US" sz="1800" dirty="0">
              <a:solidFill>
                <a:srgbClr val="C00000"/>
              </a:solidFill>
              <a:latin typeface="+mj-lt"/>
            </a:endParaRPr>
          </a:p>
          <a:p>
            <a:pPr marL="230188" indent="-230188">
              <a:buSzPct val="140000"/>
              <a:buFontTx/>
              <a:buChar char="–"/>
            </a:pPr>
            <a:endParaRPr lang="en-US" sz="1800" dirty="0" smtClean="0">
              <a:solidFill>
                <a:srgbClr val="C00000"/>
              </a:solidFill>
              <a:latin typeface="+mj-lt"/>
            </a:endParaRPr>
          </a:p>
          <a:p>
            <a:pPr marL="230188" indent="-230188">
              <a:buSzPct val="140000"/>
              <a:buFontTx/>
              <a:buChar char="–"/>
            </a:pPr>
            <a:endParaRPr lang="en-US" sz="1800" dirty="0">
              <a:solidFill>
                <a:srgbClr val="C00000"/>
              </a:solidFill>
              <a:latin typeface="+mj-lt"/>
            </a:endParaRPr>
          </a:p>
          <a:p>
            <a:pPr marL="230188" indent="-230188">
              <a:buSzPct val="140000"/>
              <a:buFontTx/>
              <a:buChar char="–"/>
            </a:pPr>
            <a:endParaRPr lang="en-US" sz="1800" dirty="0" smtClean="0">
              <a:solidFill>
                <a:srgbClr val="C00000"/>
              </a:solidFill>
              <a:latin typeface="+mj-lt"/>
            </a:endParaRPr>
          </a:p>
          <a:p>
            <a:pPr marL="230188" indent="-230188">
              <a:buSzPct val="140000"/>
              <a:buFontTx/>
              <a:buChar char="–"/>
            </a:pPr>
            <a:endParaRPr lang="en-US" sz="1800" dirty="0">
              <a:solidFill>
                <a:srgbClr val="C00000"/>
              </a:solidFill>
              <a:latin typeface="+mj-lt"/>
            </a:endParaRPr>
          </a:p>
          <a:p>
            <a:pPr marL="230188" indent="-230188">
              <a:buSzPct val="140000"/>
              <a:buFontTx/>
              <a:buChar char="–"/>
            </a:pPr>
            <a:endParaRPr lang="en-US" sz="1800" dirty="0" smtClean="0">
              <a:solidFill>
                <a:srgbClr val="C00000"/>
              </a:solidFill>
              <a:latin typeface="+mj-lt"/>
            </a:endParaRPr>
          </a:p>
          <a:p>
            <a:pPr marL="230188" indent="-230188">
              <a:buSzPct val="140000"/>
              <a:buFontTx/>
              <a:buChar char="–"/>
            </a:pPr>
            <a:endParaRPr lang="en-US" sz="1800" dirty="0">
              <a:solidFill>
                <a:srgbClr val="C00000"/>
              </a:solidFill>
              <a:latin typeface="+mj-lt"/>
            </a:endParaRPr>
          </a:p>
          <a:p>
            <a:pPr marL="230188" indent="-230188">
              <a:buSzPct val="140000"/>
              <a:buFontTx/>
              <a:buChar char="–"/>
            </a:pPr>
            <a:endParaRPr lang="en-US" sz="1800" dirty="0" smtClean="0">
              <a:solidFill>
                <a:srgbClr val="C00000"/>
              </a:solidFill>
              <a:latin typeface="+mj-lt"/>
            </a:endParaRPr>
          </a:p>
          <a:p>
            <a:pPr marL="230188" indent="-230188">
              <a:buSzPct val="140000"/>
              <a:buFontTx/>
              <a:buChar char="–"/>
            </a:pPr>
            <a:endParaRPr lang="en-US" sz="1800" dirty="0">
              <a:solidFill>
                <a:srgbClr val="C00000"/>
              </a:solidFill>
              <a:latin typeface="+mj-lt"/>
            </a:endParaRPr>
          </a:p>
          <a:p>
            <a:pPr marL="230188" indent="-230188">
              <a:buSzPct val="140000"/>
              <a:buFontTx/>
              <a:buChar char="–"/>
            </a:pPr>
            <a:endParaRPr lang="en-US" sz="1800" dirty="0" smtClean="0">
              <a:solidFill>
                <a:srgbClr val="C00000"/>
              </a:solidFill>
              <a:latin typeface="+mj-lt"/>
            </a:endParaRPr>
          </a:p>
          <a:p>
            <a:pPr marL="230188" indent="-230188">
              <a:buSzPct val="140000"/>
              <a:buFontTx/>
              <a:buChar char="–"/>
            </a:pPr>
            <a:r>
              <a:rPr lang="en-US" sz="1800" dirty="0" smtClean="0">
                <a:solidFill>
                  <a:srgbClr val="C00000"/>
                </a:solidFill>
                <a:latin typeface="+mj-lt"/>
              </a:rPr>
              <a:t>Analysis ongoing …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83833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with Low-</a:t>
            </a:r>
            <a:r>
              <a:rPr lang="el-GR" dirty="0" smtClean="0"/>
              <a:t>μ</a:t>
            </a:r>
            <a:r>
              <a:rPr lang="en-US" dirty="0" smtClean="0"/>
              <a:t> Single-Arm AFP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Predict using Pythia and AFP acceptance at </a:t>
            </a:r>
            <a:r>
              <a:rPr lang="el-GR" dirty="0" smtClean="0"/>
              <a:t>β</a:t>
            </a:r>
            <a:r>
              <a:rPr lang="en-US" dirty="0" smtClean="0"/>
              <a:t>*=55cm:</a:t>
            </a:r>
          </a:p>
          <a:p>
            <a:pPr lvl="1"/>
            <a:r>
              <a:rPr lang="en-US" dirty="0" smtClean="0"/>
              <a:t>for </a:t>
            </a:r>
            <a:r>
              <a:rPr lang="el-GR" dirty="0" smtClean="0"/>
              <a:t>μ</a:t>
            </a:r>
            <a:r>
              <a:rPr lang="en-US" dirty="0" smtClean="0"/>
              <a:t>=0.1, </a:t>
            </a:r>
            <a:r>
              <a:rPr lang="en-US" dirty="0" err="1" smtClean="0"/>
              <a:t>nb</a:t>
            </a:r>
            <a:r>
              <a:rPr lang="en-US" dirty="0" smtClean="0"/>
              <a:t>=300, standard bunch density, 1 </a:t>
            </a:r>
            <a:r>
              <a:rPr lang="en-US" dirty="0" err="1" smtClean="0"/>
              <a:t>hr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 7M </a:t>
            </a:r>
            <a:r>
              <a:rPr lang="en-US" dirty="0"/>
              <a:t>Soft SD </a:t>
            </a:r>
            <a:r>
              <a:rPr lang="en-US" dirty="0" smtClean="0"/>
              <a:t>events (proton rate in AFP 2 kHz)</a:t>
            </a:r>
            <a:endParaRPr lang="en-US" dirty="0"/>
          </a:p>
          <a:p>
            <a:pPr lvl="2"/>
            <a:r>
              <a:rPr lang="en-US" dirty="0" smtClean="0"/>
              <a:t>15k </a:t>
            </a:r>
            <a:r>
              <a:rPr lang="en-US" dirty="0" err="1"/>
              <a:t>SDjj</a:t>
            </a:r>
            <a:r>
              <a:rPr lang="en-US" dirty="0"/>
              <a:t> </a:t>
            </a:r>
            <a:r>
              <a:rPr lang="en-US" dirty="0" err="1"/>
              <a:t>evts</a:t>
            </a:r>
            <a:r>
              <a:rPr lang="en-US" dirty="0"/>
              <a:t> with pT&gt;20 GeV</a:t>
            </a:r>
          </a:p>
          <a:p>
            <a:pPr lvl="2"/>
            <a:r>
              <a:rPr lang="en-US" dirty="0" smtClean="0"/>
              <a:t>500 </a:t>
            </a:r>
            <a:r>
              <a:rPr lang="en-US" dirty="0" err="1"/>
              <a:t>SDjj</a:t>
            </a:r>
            <a:r>
              <a:rPr lang="en-US" dirty="0"/>
              <a:t> </a:t>
            </a:r>
            <a:r>
              <a:rPr lang="en-US" dirty="0" err="1"/>
              <a:t>evts</a:t>
            </a:r>
            <a:r>
              <a:rPr lang="en-US" dirty="0"/>
              <a:t> with pT&gt;50 GeV</a:t>
            </a:r>
          </a:p>
          <a:p>
            <a:pPr lvl="2"/>
            <a:r>
              <a:rPr lang="en-US" dirty="0" smtClean="0"/>
              <a:t>    3 </a:t>
            </a:r>
            <a:r>
              <a:rPr lang="en-US" dirty="0"/>
              <a:t>SD+W </a:t>
            </a:r>
            <a:r>
              <a:rPr lang="en-US" dirty="0" err="1" smtClean="0"/>
              <a:t>evts</a:t>
            </a:r>
            <a:endParaRPr lang="en-US" dirty="0" smtClean="0"/>
          </a:p>
          <a:p>
            <a:r>
              <a:rPr lang="en-US" dirty="0" smtClean="0"/>
              <a:t>Acceptance in </a:t>
            </a:r>
            <a:r>
              <a:rPr lang="el-GR" dirty="0" smtClean="0">
                <a:cs typeface="Times New Roman" panose="02020603050405020304" pitchFamily="18" charset="0"/>
              </a:rPr>
              <a:t>ξ</a:t>
            </a:r>
            <a:r>
              <a:rPr lang="en-US" dirty="0" smtClean="0"/>
              <a:t> and p</a:t>
            </a:r>
            <a:r>
              <a:rPr lang="en-US" baseline="-25000" dirty="0" smtClean="0"/>
              <a:t>T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pic>
        <p:nvPicPr>
          <p:cNvPr id="7" name="Picture 3" descr="C:\Users\rijssenbeek\Documents\Atlas\AFP\Management\2016\LHCCPlots\217.302_acceptance_6500_beta0.4_b1_detector_ca-0.000185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77501" y="3794221"/>
            <a:ext cx="3433794" cy="3073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rijssenbeek\Documents\Atlas\AFP\Management\2016\LHCCPlots\205.217_acceptance_6500_beta0.4_b1_detector_ca-0.000185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4400" y="3794221"/>
            <a:ext cx="3280475" cy="3068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556348" y="1511126"/>
            <a:ext cx="2416202" cy="6924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  <a:buSzPct val="140000"/>
            </a:pPr>
            <a:r>
              <a:rPr lang="en-US" sz="1400" kern="0" dirty="0">
                <a:solidFill>
                  <a:srgbClr val="000000"/>
                </a:solidFill>
                <a:latin typeface="Arial Unicode MS"/>
              </a:rPr>
              <a:t>From </a:t>
            </a:r>
            <a:r>
              <a:rPr lang="en-US" sz="1400" kern="0" dirty="0" err="1">
                <a:solidFill>
                  <a:srgbClr val="000000"/>
                </a:solidFill>
                <a:latin typeface="Arial Unicode MS"/>
              </a:rPr>
              <a:t>R.Staszewski</a:t>
            </a:r>
            <a:r>
              <a:rPr lang="en-US" sz="1400" kern="0" dirty="0">
                <a:solidFill>
                  <a:srgbClr val="000000"/>
                </a:solidFill>
                <a:latin typeface="Arial Unicode MS"/>
              </a:rPr>
              <a:t> see: </a:t>
            </a:r>
            <a:r>
              <a:rPr lang="en-US" sz="1100" kern="0" dirty="0">
                <a:solidFill>
                  <a:srgbClr val="000000"/>
                </a:solidFill>
                <a:latin typeface="Arial Unicode MS"/>
                <a:hlinkClick r:id="rId6"/>
              </a:rPr>
              <a:t>https://indico.cern.ch/event/492863/</a:t>
            </a:r>
            <a:r>
              <a:rPr lang="en-US" sz="1100" kern="0" dirty="0">
                <a:solidFill>
                  <a:srgbClr val="000000"/>
                </a:solidFill>
                <a:latin typeface="Arial Unicode MS"/>
              </a:rPr>
              <a:t> </a:t>
            </a:r>
            <a:r>
              <a:rPr lang="en-US" sz="1400" kern="0" dirty="0">
                <a:solidFill>
                  <a:srgbClr val="000000"/>
                </a:solidFill>
                <a:latin typeface="Arial Unicode MS"/>
              </a:rPr>
              <a:t>2 </a:t>
            </a:r>
            <a:r>
              <a:rPr lang="en-US" sz="1400" kern="0" dirty="0" smtClean="0">
                <a:solidFill>
                  <a:srgbClr val="000000"/>
                </a:solidFill>
                <a:latin typeface="Arial Unicode MS"/>
              </a:rPr>
              <a:t>Feb’16</a:t>
            </a:r>
            <a:endParaRPr lang="en-US" sz="1600" kern="0" dirty="0">
              <a:solidFill>
                <a:srgbClr val="000000"/>
              </a:solidFill>
              <a:latin typeface="Arial Unicode MS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6043710"/>
              </p:ext>
            </p:extLst>
          </p:nvPr>
        </p:nvGraphicFramePr>
        <p:xfrm>
          <a:off x="6556348" y="3160712"/>
          <a:ext cx="2175541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Equation" r:id="rId7" imgW="1193760" imgH="241200" progId="Equation.DSMT4">
                  <p:embed/>
                </p:oleObj>
              </mc:Choice>
              <mc:Fallback>
                <p:oleObj name="Equation" r:id="rId7" imgW="11937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556348" y="3160712"/>
                        <a:ext cx="2175541" cy="439737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426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Single p-Tag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18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1" name="Picture 3" descr="C:\Users\rijssenbeek\Documents\Atlas\AFP\FastTiming\Management\2015\figures\SD-SummaryTabl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9095" y="1105789"/>
            <a:ext cx="6364905" cy="562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8500918"/>
              </p:ext>
            </p:extLst>
          </p:nvPr>
        </p:nvGraphicFramePr>
        <p:xfrm>
          <a:off x="260085" y="4082091"/>
          <a:ext cx="1666875" cy="143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" name="Equation" r:id="rId5" imgW="812520" imgH="698400" progId="Equation.DSMT4">
                  <p:embed/>
                </p:oleObj>
              </mc:Choice>
              <mc:Fallback>
                <p:oleObj name="Equation" r:id="rId5" imgW="812520" imgH="698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60085" y="4082091"/>
                        <a:ext cx="1666875" cy="1431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6539" y="1157319"/>
            <a:ext cx="1857698" cy="2903237"/>
            <a:chOff x="70337" y="1157319"/>
            <a:chExt cx="1857698" cy="2903237"/>
          </a:xfrm>
        </p:grpSpPr>
        <p:pic>
          <p:nvPicPr>
            <p:cNvPr id="2052" name="Picture 4" descr="C:\Users\rijssenbeek\Documents\Atlas\AFP\FastTiming\Management\2015\figures\SD_JJ-eps-converted-to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420" y="1594442"/>
              <a:ext cx="1582615" cy="24661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7" name="Group 16"/>
            <p:cNvGrpSpPr/>
            <p:nvPr/>
          </p:nvGrpSpPr>
          <p:grpSpPr>
            <a:xfrm>
              <a:off x="435111" y="1157319"/>
              <a:ext cx="1078523" cy="844059"/>
              <a:chOff x="435111" y="1157319"/>
              <a:chExt cx="1078523" cy="844059"/>
            </a:xfrm>
          </p:grpSpPr>
          <p:sp>
            <p:nvSpPr>
              <p:cNvPr id="6" name="Arc 5"/>
              <p:cNvSpPr/>
              <p:nvPr/>
            </p:nvSpPr>
            <p:spPr bwMode="auto">
              <a:xfrm>
                <a:off x="435111" y="1544178"/>
                <a:ext cx="1078523" cy="457200"/>
              </a:xfrm>
              <a:prstGeom prst="arc">
                <a:avLst>
                  <a:gd name="adj1" fmla="val 11693181"/>
                  <a:gd name="adj2" fmla="val 20571017"/>
                </a:avLst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  <a:extLst/>
            </p:spPr>
            <p:txBody>
              <a:bodyPr vert="horz" wrap="square" lIns="18288" tIns="18288" rIns="18288" bIns="1828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792665" y="1157319"/>
                <a:ext cx="2813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</a:rPr>
                  <a:t>t</a:t>
                </a:r>
                <a:endParaRPr lang="en-US" i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70337" y="1392266"/>
              <a:ext cx="3341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000000"/>
                  </a:solidFill>
                </a:rPr>
                <a:t>p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0337" y="3437800"/>
              <a:ext cx="3341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000000"/>
                  </a:solidFill>
                </a:rPr>
                <a:t>p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87596" y="2262554"/>
              <a:ext cx="4278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i="1" dirty="0" smtClean="0">
                  <a:solidFill>
                    <a:srgbClr val="3333CC"/>
                  </a:solidFill>
                </a:rPr>
                <a:t>β</a:t>
              </a:r>
              <a:endParaRPr lang="en-US" i="1" dirty="0">
                <a:solidFill>
                  <a:srgbClr val="3333CC"/>
                </a:solidFill>
              </a:endParaRPr>
            </a:p>
          </p:txBody>
        </p:sp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4156930"/>
                </p:ext>
              </p:extLst>
            </p:nvPr>
          </p:nvGraphicFramePr>
          <p:xfrm>
            <a:off x="675202" y="1853932"/>
            <a:ext cx="299170" cy="3240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5" name="Equation" r:id="rId8" imgW="152280" imgH="164880" progId="Equation.DSMT4">
                    <p:embed/>
                  </p:oleObj>
                </mc:Choice>
                <mc:Fallback>
                  <p:oleObj name="Equation" r:id="rId8" imgW="152280" imgH="1648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675202" y="1853932"/>
                          <a:ext cx="299170" cy="32409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TextBox 15"/>
            <p:cNvSpPr txBox="1"/>
            <p:nvPr/>
          </p:nvSpPr>
          <p:spPr>
            <a:xfrm>
              <a:off x="981805" y="2855411"/>
              <a:ext cx="4278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000000"/>
                  </a:solidFill>
                </a:rPr>
                <a:t>x</a:t>
              </a:r>
              <a:endParaRPr lang="en-US" i="1" dirty="0">
                <a:solidFill>
                  <a:srgbClr val="000000"/>
                </a:solidFill>
              </a:endParaRPr>
            </a:p>
          </p:txBody>
        </p:sp>
      </p:grp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9762844"/>
              </p:ext>
            </p:extLst>
          </p:nvPr>
        </p:nvGraphicFramePr>
        <p:xfrm>
          <a:off x="1801813" y="1336675"/>
          <a:ext cx="1008062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" name="Equation" r:id="rId10" imgW="469800" imgH="203040" progId="Equation.DSMT4">
                  <p:embed/>
                </p:oleObj>
              </mc:Choice>
              <mc:Fallback>
                <p:oleObj name="Equation" r:id="rId10" imgW="4698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801813" y="1336675"/>
                        <a:ext cx="1008062" cy="436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54" name="Group 2053"/>
          <p:cNvGrpSpPr/>
          <p:nvPr/>
        </p:nvGrpSpPr>
        <p:grpSpPr>
          <a:xfrm>
            <a:off x="1392850" y="1642679"/>
            <a:ext cx="1296717" cy="738664"/>
            <a:chOff x="1392850" y="1642679"/>
            <a:chExt cx="1296717" cy="738664"/>
          </a:xfrm>
        </p:grpSpPr>
        <p:sp>
          <p:nvSpPr>
            <p:cNvPr id="39" name="Oval 38"/>
            <p:cNvSpPr/>
            <p:nvPr/>
          </p:nvSpPr>
          <p:spPr bwMode="auto">
            <a:xfrm>
              <a:off x="1392850" y="1759304"/>
              <a:ext cx="238550" cy="503250"/>
            </a:xfrm>
            <a:prstGeom prst="ellipse">
              <a:avLst/>
            </a:prstGeom>
            <a:noFill/>
            <a:ln w="19050" cap="flat" cmpd="sng" algn="ctr">
              <a:solidFill>
                <a:srgbClr val="0DA10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594414" y="1642679"/>
              <a:ext cx="109515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DA10D"/>
                  </a:solidFill>
                  <a:latin typeface="Arial Unicode MS"/>
                  <a:cs typeface="Times New Roman" panose="02020603050405020304" pitchFamily="18" charset="0"/>
                </a:rPr>
                <a:t>disappears down the beam pipe</a:t>
              </a:r>
              <a:endParaRPr lang="en-US" sz="1400" dirty="0">
                <a:solidFill>
                  <a:srgbClr val="0DA10D"/>
                </a:solidFill>
                <a:latin typeface="Arial Unicode MS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056" name="Straight Connector 2055"/>
          <p:cNvCxnSpPr/>
          <p:nvPr/>
        </p:nvCxnSpPr>
        <p:spPr bwMode="auto">
          <a:xfrm>
            <a:off x="885401" y="1812943"/>
            <a:ext cx="140677" cy="261390"/>
          </a:xfrm>
          <a:prstGeom prst="line">
            <a:avLst/>
          </a:prstGeom>
          <a:solidFill>
            <a:srgbClr val="FFFFCC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Connector 50"/>
          <p:cNvCxnSpPr/>
          <p:nvPr/>
        </p:nvCxnSpPr>
        <p:spPr bwMode="auto">
          <a:xfrm>
            <a:off x="825595" y="1823515"/>
            <a:ext cx="140677" cy="261390"/>
          </a:xfrm>
          <a:prstGeom prst="line">
            <a:avLst/>
          </a:prstGeom>
          <a:solidFill>
            <a:srgbClr val="FFFFCC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1864237" y="2262554"/>
            <a:ext cx="914858" cy="353055"/>
          </a:xfrm>
          <a:prstGeom prst="straightConnector1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825595" y="5876015"/>
            <a:ext cx="194201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ATLAS Forward </a:t>
            </a:r>
            <a:r>
              <a:rPr lang="en-US" sz="1200" dirty="0">
                <a:latin typeface="+mj-lt"/>
              </a:rPr>
              <a:t>Proton</a:t>
            </a:r>
          </a:p>
          <a:p>
            <a:pPr algn="ctr"/>
            <a:r>
              <a:rPr lang="en-US" sz="1200" dirty="0">
                <a:latin typeface="+mj-lt"/>
              </a:rPr>
              <a:t>Technical Design </a:t>
            </a:r>
            <a:r>
              <a:rPr lang="en-US" sz="1200" dirty="0" smtClean="0">
                <a:latin typeface="+mj-lt"/>
              </a:rPr>
              <a:t>Report, CERN-LHCC-2015-009</a:t>
            </a:r>
            <a:endParaRPr lang="en-US" sz="1200" dirty="0">
              <a:latin typeface="+mj-lt"/>
            </a:endParaRPr>
          </a:p>
          <a:p>
            <a:pPr algn="ctr"/>
            <a:r>
              <a:rPr lang="en-US" sz="1200" dirty="0">
                <a:latin typeface="+mj-lt"/>
              </a:rPr>
              <a:t>ATLAS-TDR-024-2015</a:t>
            </a:r>
          </a:p>
        </p:txBody>
      </p:sp>
    </p:spTree>
    <p:extLst>
      <p:ext uri="{BB962C8B-B14F-4D97-AF65-F5344CB8AC3E}">
        <p14:creationId xmlns:p14="http://schemas.microsoft.com/office/powerpoint/2010/main" val="39394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for the 2</a:t>
            </a:r>
            <a:r>
              <a:rPr lang="en-US" baseline="30000" dirty="0" smtClean="0"/>
              <a:t>nd</a:t>
            </a:r>
            <a:r>
              <a:rPr lang="en-US" dirty="0" smtClean="0"/>
              <a:t> AFP Arm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AFP has excellent two-proton missing mass acceptance:</a:t>
            </a:r>
          </a:p>
          <a:p>
            <a:pPr lvl="1"/>
            <a:r>
              <a:rPr lang="en-US" dirty="0" smtClean="0"/>
              <a:t>e.g. for an object produced by </a:t>
            </a:r>
            <a:r>
              <a:rPr lang="en-US" dirty="0" err="1" smtClean="0"/>
              <a:t>pp→p+X+p</a:t>
            </a:r>
            <a:r>
              <a:rPr lang="en-US" dirty="0" smtClean="0"/>
              <a:t>, X→</a:t>
            </a:r>
            <a:r>
              <a:rPr lang="el-GR" dirty="0" smtClean="0"/>
              <a:t>γγ</a:t>
            </a:r>
            <a:r>
              <a:rPr lang="en-US" dirty="0" smtClean="0"/>
              <a:t> 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19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5326" y="2044841"/>
            <a:ext cx="5632121" cy="4079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26519" y="3378472"/>
            <a:ext cx="18673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14 </a:t>
            </a:r>
            <a:r>
              <a:rPr lang="en-US" sz="1600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TeV</a:t>
            </a:r>
            <a:r>
              <a:rPr lang="en-US" sz="16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el-GR" sz="16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β</a:t>
            </a:r>
            <a:r>
              <a:rPr lang="en-US" sz="16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*=55 cm</a:t>
            </a:r>
            <a:endParaRPr lang="en-US" sz="16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31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pic>
        <p:nvPicPr>
          <p:cNvPr id="11266" name="Picture 2" descr="Image result for ATLAS det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9" y="1156651"/>
            <a:ext cx="7800975" cy="546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 bwMode="auto">
          <a:xfrm>
            <a:off x="8229600" y="4505325"/>
            <a:ext cx="690189" cy="57150"/>
          </a:xfrm>
          <a:prstGeom prst="straightConnector1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900614" y="4600575"/>
            <a:ext cx="12496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Arial Narrow" panose="020B0606020202030204" pitchFamily="34" charset="0"/>
              </a:rPr>
              <a:t>to AFP right arm</a:t>
            </a:r>
            <a:br>
              <a:rPr lang="en-US" sz="1400" dirty="0" smtClean="0">
                <a:latin typeface="Arial Narrow" panose="020B0606020202030204" pitchFamily="34" charset="0"/>
              </a:rPr>
            </a:br>
            <a:r>
              <a:rPr lang="en-US" sz="1400" dirty="0" smtClean="0">
                <a:latin typeface="Arial Narrow" panose="020B0606020202030204" pitchFamily="34" charset="0"/>
              </a:rPr>
              <a:t>(200m)</a:t>
            </a:r>
            <a:endParaRPr lang="en-US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1486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for the 2</a:t>
            </a:r>
            <a:r>
              <a:rPr lang="en-US" baseline="30000" dirty="0" smtClean="0"/>
              <a:t>nd</a:t>
            </a:r>
            <a:r>
              <a:rPr lang="en-US" dirty="0" smtClean="0"/>
              <a:t> AFP Arm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7750"/>
            <a:ext cx="3805646" cy="5629275"/>
          </a:xfrm>
        </p:spPr>
        <p:txBody>
          <a:bodyPr/>
          <a:lstStyle/>
          <a:p>
            <a:r>
              <a:rPr lang="en-US" sz="2000" dirty="0" smtClean="0"/>
              <a:t>ECR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Arm (6L1): </a:t>
            </a:r>
            <a:br>
              <a:rPr lang="en-US" sz="2000" dirty="0" smtClean="0"/>
            </a:br>
            <a:r>
              <a:rPr lang="en-US" sz="2000" dirty="0" smtClean="0"/>
              <a:t>in circulation …</a:t>
            </a:r>
          </a:p>
          <a:p>
            <a:pPr lvl="1"/>
            <a:r>
              <a:rPr lang="en-US" sz="1800" dirty="0" smtClean="0"/>
              <a:t>TE-VSC-BVO started the production of the beam pipe elements</a:t>
            </a:r>
          </a:p>
          <a:p>
            <a:pPr lvl="1"/>
            <a:r>
              <a:rPr lang="en-US" sz="1800" dirty="0" smtClean="0"/>
              <a:t>BLMs, BPM(s): have BPM; notified BLM group</a:t>
            </a:r>
            <a:endParaRPr lang="en-US" sz="1800" dirty="0"/>
          </a:p>
          <a:p>
            <a:r>
              <a:rPr lang="en-US" sz="2000" dirty="0" smtClean="0"/>
              <a:t>Cabling:</a:t>
            </a:r>
          </a:p>
          <a:p>
            <a:pPr lvl="1"/>
            <a:r>
              <a:rPr lang="en-US" sz="1800" dirty="0" smtClean="0"/>
              <a:t>tunnel cabling was all done </a:t>
            </a:r>
          </a:p>
          <a:p>
            <a:pPr lvl="1"/>
            <a:r>
              <a:rPr lang="en-US" sz="1800" dirty="0" smtClean="0"/>
              <a:t>Must complete cabling in USA15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20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6809923"/>
              </p:ext>
            </p:extLst>
          </p:nvPr>
        </p:nvGraphicFramePr>
        <p:xfrm>
          <a:off x="4101736" y="1097281"/>
          <a:ext cx="5042263" cy="3784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9" name="Acrobat Document" r:id="rId4" imgW="11296419" imgH="8477190" progId="Acrobat.Document.11">
                  <p:embed/>
                </p:oleObj>
              </mc:Choice>
              <mc:Fallback>
                <p:oleObj name="Acrobat Document" r:id="rId4" imgW="11296419" imgH="847719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01736" y="1097281"/>
                        <a:ext cx="5042263" cy="37842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04798" y="4511619"/>
            <a:ext cx="8821783" cy="2029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SzPct val="140000"/>
              <a:buChar char="•"/>
              <a:defRPr sz="24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SzPct val="140000"/>
              <a:buChar char="–"/>
              <a:defRPr sz="2000">
                <a:solidFill>
                  <a:srgbClr val="C00000"/>
                </a:solidFill>
                <a:latin typeface="+mj-lt"/>
              </a:defRPr>
            </a:lvl2pPr>
            <a:lvl3pPr marL="857250" indent="-228600" algn="l" rtl="0" fontAlgn="base">
              <a:spcBef>
                <a:spcPct val="20000"/>
              </a:spcBef>
              <a:spcAft>
                <a:spcPct val="0"/>
              </a:spcAft>
              <a:buSzPct val="140000"/>
              <a:buChar char="•"/>
              <a:defRPr>
                <a:solidFill>
                  <a:schemeClr val="accent2"/>
                </a:solidFill>
                <a:latin typeface="+mj-lt"/>
              </a:defRPr>
            </a:lvl3pPr>
            <a:lvl4pPr marL="1143000" indent="-228600" algn="l" rtl="0" fontAlgn="base">
              <a:spcBef>
                <a:spcPct val="20000"/>
              </a:spcBef>
              <a:spcAft>
                <a:spcPct val="0"/>
              </a:spcAft>
              <a:buSzPct val="140000"/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SzPct val="140000"/>
              <a:buChar char="»"/>
              <a:defRPr sz="1600">
                <a:solidFill>
                  <a:srgbClr val="0DA10D"/>
                </a:solidFill>
                <a:latin typeface="+mj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140000"/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140000"/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140000"/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140000"/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 smtClean="0"/>
              <a:t>Cooling: </a:t>
            </a:r>
          </a:p>
          <a:p>
            <a:pPr lvl="1"/>
            <a:r>
              <a:rPr lang="en-US" sz="1600" dirty="0" smtClean="0"/>
              <a:t>Compressed-air Vortex Tube cooling </a:t>
            </a:r>
            <a:r>
              <a:rPr lang="en-US" sz="1600" dirty="0" smtClean="0"/>
              <a:t>with regulators, pressure sensors</a:t>
            </a:r>
            <a:endParaRPr lang="en-US" sz="1800" dirty="0"/>
          </a:p>
          <a:p>
            <a:pPr lvl="1"/>
            <a:r>
              <a:rPr lang="en-US" sz="1600" kern="0" dirty="0" smtClean="0"/>
              <a:t>“</a:t>
            </a:r>
            <a:r>
              <a:rPr lang="en-US" sz="1600" kern="0" dirty="0" err="1" smtClean="0"/>
              <a:t>AirCoolers</a:t>
            </a:r>
            <a:r>
              <a:rPr lang="en-US" sz="1600" kern="0" dirty="0" smtClean="0"/>
              <a:t>” by CTU, Prague</a:t>
            </a:r>
            <a:endParaRPr lang="en-US" sz="1600" kern="0" dirty="0" smtClean="0"/>
          </a:p>
          <a:p>
            <a:r>
              <a:rPr lang="en-US" sz="2000" kern="0" dirty="0" smtClean="0"/>
              <a:t>Secondary Vacuum: </a:t>
            </a:r>
          </a:p>
          <a:p>
            <a:pPr lvl="1"/>
            <a:r>
              <a:rPr lang="en-US" sz="1600" kern="0" dirty="0" smtClean="0"/>
              <a:t>pump system </a:t>
            </a:r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>available</a:t>
            </a:r>
            <a:r>
              <a:rPr lang="en-US" sz="1600" kern="0" dirty="0" smtClean="0"/>
              <a:t>, must be </a:t>
            </a:r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>installed </a:t>
            </a:r>
            <a:r>
              <a:rPr lang="en-US" sz="1600" kern="0" dirty="0" smtClean="0"/>
              <a:t>in RR13</a:t>
            </a:r>
          </a:p>
          <a:p>
            <a:endParaRPr lang="en-US" sz="2000" kern="0" dirty="0"/>
          </a:p>
        </p:txBody>
      </p:sp>
      <p:sp>
        <p:nvSpPr>
          <p:cNvPr id="9" name="TextBox 8"/>
          <p:cNvSpPr txBox="1"/>
          <p:nvPr/>
        </p:nvSpPr>
        <p:spPr>
          <a:xfrm>
            <a:off x="4672144" y="3561806"/>
            <a:ext cx="1236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TCL6</a:t>
            </a:r>
            <a:endParaRPr lang="en-US" sz="180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85755" y="4228012"/>
            <a:ext cx="1236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ATLAS</a:t>
            </a:r>
            <a:endParaRPr lang="en-US" sz="1800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 bwMode="auto">
          <a:xfrm flipV="1">
            <a:off x="8604064" y="3195961"/>
            <a:ext cx="184829" cy="1032051"/>
          </a:xfrm>
          <a:prstGeom prst="straightConnector1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6174" name="Picture 30" descr="C:\Users\rijssenbeek\Documents\Atlas\AFP\RomanPots\Drawings\P1Layout\6L1-NewLayout_3D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4834678"/>
            <a:ext cx="6135410" cy="210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99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AFP Arm – the ToF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Time-of-Flight detector is the CRUCIAL component here</a:t>
            </a:r>
            <a:r>
              <a:rPr lang="en-US" dirty="0" smtClean="0">
                <a:sym typeface="Wingdings" panose="05000000000000000000" pitchFamily="2" charset="2"/>
              </a:rPr>
              <a:t>!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very non-trivial! prototype holder design ready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beam tests (H6, June &amp; September) are critical: R&amp;D is not finished!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electronics is crucial: CFD, </a:t>
            </a:r>
            <a:r>
              <a:rPr lang="en-US" dirty="0">
                <a:sym typeface="Wingdings" panose="05000000000000000000" pitchFamily="2" charset="2"/>
              </a:rPr>
              <a:t>HPTDC, </a:t>
            </a:r>
            <a:r>
              <a:rPr lang="en-US" dirty="0" smtClean="0">
                <a:sym typeface="Wingdings" panose="05000000000000000000" pitchFamily="2" charset="2"/>
              </a:rPr>
              <a:t>Trigger, </a:t>
            </a:r>
            <a:r>
              <a:rPr lang="en-US" dirty="0">
                <a:sym typeface="Wingdings" panose="05000000000000000000" pitchFamily="2" charset="2"/>
              </a:rPr>
              <a:t>Clock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21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7170" name="Picture 2" descr="C:\Users\rijssenbeek\Documents\Atlas\AFP\Management\2016\LHCCPlots\ToF-Design_10_5_2016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05989" y="2607492"/>
            <a:ext cx="8038011" cy="4250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486400" y="2760552"/>
            <a:ext cx="3526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</a:rPr>
              <a:t>Chris Ng, Tomas Sykora, Libor Nozka</a:t>
            </a:r>
            <a:endParaRPr lang="en-US" sz="1400" dirty="0">
              <a:solidFill>
                <a:srgbClr val="000000"/>
              </a:solidFill>
              <a:latin typeface="Arial Unicode MS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12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AFP ToF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Detector</a:t>
            </a:r>
            <a:r>
              <a:rPr lang="en-US" sz="2000" dirty="0" smtClean="0"/>
              <a:t>: (see talk by Libor Nozka at this Workshop)</a:t>
            </a:r>
            <a:endParaRPr lang="en-US" sz="2000" dirty="0" smtClean="0"/>
          </a:p>
          <a:p>
            <a:pPr lvl="1"/>
            <a:r>
              <a:rPr lang="en-US" sz="1800" dirty="0" smtClean="0">
                <a:solidFill>
                  <a:schemeClr val="accent2"/>
                </a:solidFill>
              </a:rPr>
              <a:t>Quartz bars (~6</a:t>
            </a:r>
            <a:r>
              <a:rPr lang="en-US" sz="1800" dirty="0" smtClean="0">
                <a:solidFill>
                  <a:schemeClr val="accent2"/>
                </a:solidFill>
                <a:cs typeface="Calibri"/>
              </a:rPr>
              <a:t>×5 mm cross section) at the 48° Cerenkov angle, reflecting into the MCP-PMT (“LQbars”)</a:t>
            </a:r>
            <a:endParaRPr lang="en-US" sz="1800" dirty="0" smtClean="0">
              <a:solidFill>
                <a:schemeClr val="accent2"/>
              </a:solidFill>
            </a:endParaRPr>
          </a:p>
          <a:p>
            <a:pPr lvl="1"/>
            <a:r>
              <a:rPr lang="en-US" sz="1800" dirty="0" smtClean="0"/>
              <a:t>up to 4 bars in series</a:t>
            </a:r>
            <a:r>
              <a:rPr lang="en-US" sz="1800" dirty="0"/>
              <a:t> </a:t>
            </a:r>
            <a:r>
              <a:rPr lang="en-US" sz="1800" dirty="0" smtClean="0"/>
              <a:t>– limits the time resolution requirements per channel …</a:t>
            </a:r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endParaRPr lang="en-US" sz="2200" dirty="0" smtClean="0"/>
          </a:p>
          <a:p>
            <a:r>
              <a:rPr lang="en-US" sz="2200" dirty="0" smtClean="0"/>
              <a:t>MCP-PMT:</a:t>
            </a:r>
          </a:p>
          <a:p>
            <a:pPr lvl="1"/>
            <a:r>
              <a:rPr lang="en-US" sz="1800" dirty="0" smtClean="0"/>
              <a:t>10/6µm </a:t>
            </a:r>
            <a:r>
              <a:rPr lang="en-US" sz="1800" dirty="0" smtClean="0"/>
              <a:t>pore MCP mini-</a:t>
            </a:r>
            <a:r>
              <a:rPr lang="en-US" sz="1800" dirty="0" err="1" smtClean="0"/>
              <a:t>Planacon</a:t>
            </a:r>
            <a:r>
              <a:rPr lang="en-US" sz="1800" dirty="0" smtClean="0"/>
              <a:t> </a:t>
            </a:r>
            <a:r>
              <a:rPr lang="en-US" sz="1800" dirty="0" smtClean="0"/>
              <a:t>(4</a:t>
            </a:r>
            <a:r>
              <a:rPr lang="en-US" sz="1800" dirty="0" smtClean="0">
                <a:latin typeface="Calibri"/>
                <a:cs typeface="Calibri"/>
              </a:rPr>
              <a:t>×4 pixels) </a:t>
            </a:r>
            <a:r>
              <a:rPr lang="en-US" sz="1800" dirty="0" smtClean="0"/>
              <a:t>by </a:t>
            </a:r>
            <a:r>
              <a:rPr lang="en-US" sz="1800" dirty="0" smtClean="0"/>
              <a:t>P</a:t>
            </a:r>
            <a:r>
              <a:rPr lang="en-US" sz="1600" dirty="0" smtClean="0"/>
              <a:t>HOTONIS</a:t>
            </a:r>
            <a:r>
              <a:rPr lang="en-US" sz="1800" dirty="0" smtClean="0"/>
              <a:t> </a:t>
            </a:r>
          </a:p>
          <a:p>
            <a:pPr lvl="2"/>
            <a:r>
              <a:rPr lang="en-US" sz="1600" dirty="0" smtClean="0"/>
              <a:t>Reduced MCP-Anode gap distance for reduced inter-pixel cross talk!</a:t>
            </a:r>
          </a:p>
          <a:p>
            <a:pPr lvl="2"/>
            <a:r>
              <a:rPr lang="en-US" sz="1600" dirty="0" smtClean="0"/>
              <a:t>Atomic Layer Deposition on MCP for long life</a:t>
            </a:r>
          </a:p>
          <a:p>
            <a:pPr lvl="3"/>
            <a:r>
              <a:rPr lang="en-US" sz="1400" dirty="0" smtClean="0"/>
              <a:t>needed for 10x increase in lifetime (and possibly better gain)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22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772" y="2420888"/>
            <a:ext cx="3240057" cy="2547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658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ToF Performance in Beam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Test Beam 2014 &amp; 2015:    </a:t>
            </a:r>
            <a:r>
              <a:rPr lang="en-US" sz="1800" dirty="0" smtClean="0"/>
              <a:t>J. Lange et al., submitted to JINST</a:t>
            </a:r>
          </a:p>
          <a:p>
            <a:pPr lvl="1"/>
            <a:r>
              <a:rPr lang="en-US" sz="1800" dirty="0" smtClean="0"/>
              <a:t>Very good tracker performance: </a:t>
            </a:r>
            <a:r>
              <a:rPr lang="el-GR" sz="1800" dirty="0" smtClean="0"/>
              <a:t>σ</a:t>
            </a:r>
            <a:r>
              <a:rPr lang="en-US" sz="1800" baseline="-25000" dirty="0" smtClean="0"/>
              <a:t>x</a:t>
            </a:r>
            <a:r>
              <a:rPr lang="en-US" sz="1800" dirty="0" smtClean="0"/>
              <a:t>(track)≲3 µm</a:t>
            </a:r>
          </a:p>
          <a:p>
            <a:r>
              <a:rPr lang="en-US" sz="2000" dirty="0" smtClean="0"/>
              <a:t>Test Beam in June 2016 (2 weeks): 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Characterization and optimization of the ToF front-end: radiator bars, cross talk, MCP-PMT, CFD delay and threshold …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Excellent performance of the new 10 µm pore MCP-PMT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Early results shown in ICHEP Poster</a:t>
            </a:r>
          </a:p>
          <a:p>
            <a:pPr lvl="1">
              <a:spcBef>
                <a:spcPts val="0"/>
              </a:spcBef>
            </a:pPr>
            <a:endParaRPr lang="en-US" sz="1800" dirty="0"/>
          </a:p>
          <a:p>
            <a:pPr lvl="1">
              <a:spcBef>
                <a:spcPts val="0"/>
              </a:spcBef>
            </a:pPr>
            <a:endParaRPr lang="en-US" sz="1800" dirty="0" smtClean="0"/>
          </a:p>
          <a:p>
            <a:pPr lvl="1">
              <a:spcBef>
                <a:spcPts val="0"/>
              </a:spcBef>
            </a:pPr>
            <a:endParaRPr lang="en-US" sz="1800" dirty="0" smtClean="0"/>
          </a:p>
          <a:p>
            <a:pPr>
              <a:spcBef>
                <a:spcPts val="0"/>
              </a:spcBef>
            </a:pPr>
            <a:endParaRPr lang="en-US" sz="2000" dirty="0" smtClean="0"/>
          </a:p>
          <a:p>
            <a:pPr>
              <a:spcBef>
                <a:spcPts val="0"/>
              </a:spcBef>
            </a:pPr>
            <a:endParaRPr lang="en-US" sz="2000" dirty="0"/>
          </a:p>
          <a:p>
            <a:pPr>
              <a:spcBef>
                <a:spcPts val="0"/>
              </a:spcBef>
            </a:pPr>
            <a:endParaRPr lang="en-US" sz="2000" dirty="0" smtClean="0"/>
          </a:p>
          <a:p>
            <a:pPr>
              <a:spcBef>
                <a:spcPts val="0"/>
              </a:spcBef>
            </a:pPr>
            <a:endParaRPr lang="en-US" sz="2000" dirty="0"/>
          </a:p>
          <a:p>
            <a:pPr>
              <a:spcBef>
                <a:spcPts val="0"/>
              </a:spcBef>
            </a:pPr>
            <a:endParaRPr lang="en-US" sz="2000" dirty="0" smtClean="0"/>
          </a:p>
          <a:p>
            <a:pPr>
              <a:spcBef>
                <a:spcPts val="0"/>
              </a:spcBef>
            </a:pPr>
            <a:endParaRPr lang="en-US" sz="2000" dirty="0" smtClean="0"/>
          </a:p>
          <a:p>
            <a:pPr>
              <a:spcBef>
                <a:spcPts val="0"/>
              </a:spcBef>
            </a:pPr>
            <a:endParaRPr lang="en-US" sz="2000" dirty="0"/>
          </a:p>
          <a:p>
            <a:pPr>
              <a:spcBef>
                <a:spcPts val="1800"/>
              </a:spcBef>
            </a:pPr>
            <a:r>
              <a:rPr lang="en-US" sz="2000" dirty="0" smtClean="0"/>
              <a:t>Test Beam Sep’16: optimize ToF back-end electronics (HPTDC, Trigger)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8772"/>
            <a:ext cx="3561112" cy="2669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124" y="3193160"/>
            <a:ext cx="5681876" cy="3188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44683" y="2476869"/>
            <a:ext cx="2299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 Narrow" panose="020B0606020202030204" pitchFamily="34" charset="0"/>
              </a:rPr>
              <a:t>P</a:t>
            </a:r>
            <a:r>
              <a:rPr lang="en-US" sz="1400" dirty="0" smtClean="0">
                <a:latin typeface="Arial Narrow" panose="020B0606020202030204" pitchFamily="34" charset="0"/>
              </a:rPr>
              <a:t>HOTONIS</a:t>
            </a:r>
            <a:r>
              <a:rPr lang="en-US" sz="1600" dirty="0" smtClean="0">
                <a:latin typeface="Arial Narrow" panose="020B0606020202030204" pitchFamily="34" charset="0"/>
              </a:rPr>
              <a:t> MCP-MA-PMT with </a:t>
            </a:r>
            <a:r>
              <a:rPr lang="en-US" sz="1600" dirty="0">
                <a:latin typeface="Arial Narrow" panose="020B0606020202030204" pitchFamily="34" charset="0"/>
              </a:rPr>
              <a:t>reduced MCP-anode distance to reduce cross talk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81475" y="4143375"/>
            <a:ext cx="1657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Libor Nozka, this </a:t>
            </a:r>
            <a:r>
              <a:rPr lang="en-US" sz="1200" dirty="0" err="1" smtClean="0">
                <a:latin typeface="Arial Narrow" panose="020B0606020202030204" pitchFamily="34" charset="0"/>
              </a:rPr>
              <a:t>Wkshp</a:t>
            </a:r>
            <a:endParaRPr lang="en-US" sz="1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26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TTC derived </a:t>
            </a:r>
            <a:r>
              <a:rPr lang="en-US" dirty="0" smtClean="0"/>
              <a:t>Reference Clock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en-US" dirty="0" smtClean="0"/>
              <a:t>Use 40.078 MHz BX </a:t>
            </a:r>
            <a:r>
              <a:rPr lang="en-US" dirty="0" smtClean="0"/>
              <a:t>clock to synchronize the detectors in the two arms</a:t>
            </a:r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r>
              <a:rPr lang="en-US" dirty="0" smtClean="0"/>
              <a:t>Tested in SR1 with older receivers last week: 6.5 ps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24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6" name="Picture 2" descr="C:\Users\rijssenbeek\Documents\Atlas\AFP\BackEnd\ReferenceClock\TTC\TTC_for_FP420.pn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5" b="7192"/>
          <a:stretch/>
        </p:blipFill>
        <p:spPr bwMode="auto">
          <a:xfrm>
            <a:off x="251520" y="1340768"/>
            <a:ext cx="8640452" cy="536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560332" y="5335471"/>
            <a:ext cx="1475656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Sophie Baron, FP420 Collaboration Meeting, 2008</a:t>
            </a:r>
          </a:p>
        </p:txBody>
      </p:sp>
    </p:spTree>
    <p:extLst>
      <p:ext uri="{BB962C8B-B14F-4D97-AF65-F5344CB8AC3E}">
        <p14:creationId xmlns:p14="http://schemas.microsoft.com/office/powerpoint/2010/main" val="195728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in 2017 and Beyond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Dec 2016: AFP and </a:t>
            </a:r>
            <a:r>
              <a:rPr lang="en-US" dirty="0" err="1" smtClean="0"/>
              <a:t>Pb+p</a:t>
            </a:r>
            <a:r>
              <a:rPr lang="en-US" dirty="0" smtClean="0"/>
              <a:t>? Discussions between HI and AFP communities ongoing …</a:t>
            </a:r>
          </a:p>
          <a:p>
            <a:endParaRPr lang="en-US" dirty="0" smtClean="0"/>
          </a:p>
          <a:p>
            <a:r>
              <a:rPr lang="en-US" dirty="0" smtClean="0"/>
              <a:t>AFP aims to continuously be in the ATLAS standard luminosity running</a:t>
            </a:r>
          </a:p>
          <a:p>
            <a:pPr lvl="1"/>
            <a:r>
              <a:rPr lang="en-US" dirty="0" smtClean="0">
                <a:solidFill>
                  <a:srgbClr val="0DA10D"/>
                </a:solidFill>
              </a:rPr>
              <a:t>provide a </a:t>
            </a:r>
            <a:r>
              <a:rPr lang="en-US" b="1" dirty="0" smtClean="0">
                <a:solidFill>
                  <a:srgbClr val="0DA10D"/>
                </a:solidFill>
              </a:rPr>
              <a:t>double-proton tag with vertex matching</a:t>
            </a:r>
            <a:r>
              <a:rPr lang="en-US" dirty="0">
                <a:solidFill>
                  <a:srgbClr val="0DA10D"/>
                </a:solidFill>
              </a:rPr>
              <a:t> to </a:t>
            </a:r>
            <a:r>
              <a:rPr lang="en-US" dirty="0" smtClean="0">
                <a:solidFill>
                  <a:srgbClr val="0DA10D"/>
                </a:solidFill>
              </a:rPr>
              <a:t>ATLAS</a:t>
            </a:r>
          </a:p>
          <a:p>
            <a:pPr lvl="1"/>
            <a:r>
              <a:rPr lang="en-US" dirty="0" smtClean="0"/>
              <a:t>must resolve problems of cohabitation with ALFA !</a:t>
            </a:r>
            <a:endParaRPr lang="en-US" dirty="0"/>
          </a:p>
          <a:p>
            <a:r>
              <a:rPr lang="en-US" dirty="0" smtClean="0"/>
              <a:t>Special low-</a:t>
            </a:r>
            <a:r>
              <a:rPr lang="el-GR" dirty="0" smtClean="0"/>
              <a:t>μ</a:t>
            </a:r>
            <a:r>
              <a:rPr lang="en-US" dirty="0" smtClean="0"/>
              <a:t> (</a:t>
            </a:r>
            <a:r>
              <a:rPr lang="el-GR" dirty="0" smtClean="0"/>
              <a:t>μ</a:t>
            </a:r>
            <a:r>
              <a:rPr lang="en-US" dirty="0" smtClean="0"/>
              <a:t>~1) runs</a:t>
            </a:r>
          </a:p>
          <a:p>
            <a:pPr lvl="1"/>
            <a:r>
              <a:rPr lang="en-US" dirty="0" smtClean="0">
                <a:solidFill>
                  <a:srgbClr val="0DA10D"/>
                </a:solidFill>
              </a:rPr>
              <a:t>continuation of diffraction program:</a:t>
            </a:r>
          </a:p>
          <a:p>
            <a:pPr marL="342900" lvl="1" indent="0">
              <a:buNone/>
            </a:pPr>
            <a:endParaRPr lang="en-US" dirty="0"/>
          </a:p>
          <a:p>
            <a:r>
              <a:rPr lang="en-US" dirty="0" smtClean="0"/>
              <a:t>Plans to run </a:t>
            </a:r>
            <a:r>
              <a:rPr lang="en-US" b="1" dirty="0" smtClean="0"/>
              <a:t>after LS2</a:t>
            </a:r>
          </a:p>
          <a:p>
            <a:pPr lvl="1"/>
            <a:r>
              <a:rPr lang="en-US" dirty="0" smtClean="0">
                <a:solidFill>
                  <a:srgbClr val="0DA10D"/>
                </a:solidFill>
              </a:rPr>
              <a:t>currently under discussion within AFP</a:t>
            </a:r>
          </a:p>
          <a:p>
            <a:pPr lvl="1"/>
            <a:r>
              <a:rPr lang="en-US" dirty="0" smtClean="0">
                <a:solidFill>
                  <a:srgbClr val="0DA10D"/>
                </a:solidFill>
              </a:rPr>
              <a:t>will depend on AFP physics results before LS2 !</a:t>
            </a:r>
          </a:p>
          <a:p>
            <a:pPr lvl="1"/>
            <a:r>
              <a:rPr lang="en-US" dirty="0" smtClean="0"/>
              <a:t>must be reviewed by ATLAS before going to an TDR and LHCC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pic>
        <p:nvPicPr>
          <p:cNvPr id="7" name="Picture 5" descr="C:\Users\rijssenbeek\Documents\TDR\AFP_RUN2_Program\figures\DPE_JJ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58433" y="3922306"/>
            <a:ext cx="820494" cy="121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rijssenbeek\Documents\TDR\AFP_RUN2_Program\figures\EXC_JJ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5512" y="3922306"/>
            <a:ext cx="821387" cy="121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40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</a:t>
            </a:r>
            <a:r>
              <a:rPr lang="en-US" dirty="0" smtClean="0"/>
              <a:t>Double </a:t>
            </a:r>
            <a:r>
              <a:rPr lang="en-US" dirty="0"/>
              <a:t>p-Tag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DPE jet-jet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26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26" name="Picture 2" descr="C:\Users\rijssenbeek\Documents\TDR\AFP_RUN2_Program\figures\DPE_JJ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913" y="1852792"/>
            <a:ext cx="1684061" cy="249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ijssenbeek\Documents\TDR\AFP_RUN2_Program\figures\CD-SummaryTabl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8645" y="1073888"/>
            <a:ext cx="6275355" cy="481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9714777"/>
              </p:ext>
            </p:extLst>
          </p:nvPr>
        </p:nvGraphicFramePr>
        <p:xfrm>
          <a:off x="636804" y="2192598"/>
          <a:ext cx="299170" cy="324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2" name="Equation" r:id="rId6" imgW="152280" imgH="164880" progId="Equation.DSMT4">
                  <p:embed/>
                </p:oleObj>
              </mc:Choice>
              <mc:Fallback>
                <p:oleObj name="Equation" r:id="rId6" imgW="15228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36804" y="2192598"/>
                        <a:ext cx="299170" cy="324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Arc 13"/>
          <p:cNvSpPr/>
          <p:nvPr/>
        </p:nvSpPr>
        <p:spPr bwMode="auto">
          <a:xfrm>
            <a:off x="470958" y="1795188"/>
            <a:ext cx="1078523" cy="457200"/>
          </a:xfrm>
          <a:prstGeom prst="arc">
            <a:avLst>
              <a:gd name="adj1" fmla="val 11693181"/>
              <a:gd name="adj2" fmla="val 20571017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8512" y="1349060"/>
            <a:ext cx="458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t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6561024"/>
              </p:ext>
            </p:extLst>
          </p:nvPr>
        </p:nvGraphicFramePr>
        <p:xfrm>
          <a:off x="1847850" y="1405997"/>
          <a:ext cx="103505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3" name="Equation" r:id="rId8" imgW="482400" imgH="228600" progId="Equation.DSMT4">
                  <p:embed/>
                </p:oleObj>
              </mc:Choice>
              <mc:Fallback>
                <p:oleObj name="Equation" r:id="rId8" imgW="482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7850" y="1405997"/>
                        <a:ext cx="1035050" cy="490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9936185"/>
              </p:ext>
            </p:extLst>
          </p:nvPr>
        </p:nvGraphicFramePr>
        <p:xfrm>
          <a:off x="0" y="1516572"/>
          <a:ext cx="38100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4" name="Equation" r:id="rId10" imgW="177480" imgH="228600" progId="Equation.DSMT4">
                  <p:embed/>
                </p:oleObj>
              </mc:Choice>
              <mc:Fallback>
                <p:oleObj name="Equation" r:id="rId10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16572"/>
                        <a:ext cx="381000" cy="490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Straight Arrow Connector 16"/>
          <p:cNvCxnSpPr/>
          <p:nvPr/>
        </p:nvCxnSpPr>
        <p:spPr bwMode="auto">
          <a:xfrm flipH="1">
            <a:off x="2057400" y="2853271"/>
            <a:ext cx="811245" cy="0"/>
          </a:xfrm>
          <a:prstGeom prst="straightConnector1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992981" y="2095477"/>
            <a:ext cx="142875" cy="292917"/>
          </a:xfrm>
          <a:prstGeom prst="line">
            <a:avLst/>
          </a:prstGeom>
          <a:solidFill>
            <a:srgbClr val="FFFFCC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>
            <a:off x="909782" y="2095477"/>
            <a:ext cx="159398" cy="321492"/>
          </a:xfrm>
          <a:prstGeom prst="line">
            <a:avLst/>
          </a:prstGeom>
          <a:solidFill>
            <a:srgbClr val="FFFFCC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029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8875439"/>
              </p:ext>
            </p:extLst>
          </p:nvPr>
        </p:nvGraphicFramePr>
        <p:xfrm>
          <a:off x="53448" y="4320654"/>
          <a:ext cx="2605088" cy="208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5" name="Equation" r:id="rId12" imgW="1269720" imgH="1015920" progId="Equation.DSMT4">
                  <p:embed/>
                </p:oleObj>
              </mc:Choice>
              <mc:Fallback>
                <p:oleObj name="Equation" r:id="rId12" imgW="1269720" imgH="10159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48" y="4320654"/>
                        <a:ext cx="2605088" cy="208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0" name="Straight Connector 39"/>
          <p:cNvCxnSpPr/>
          <p:nvPr/>
        </p:nvCxnSpPr>
        <p:spPr bwMode="auto">
          <a:xfrm flipV="1">
            <a:off x="981310" y="3797236"/>
            <a:ext cx="142875" cy="292917"/>
          </a:xfrm>
          <a:prstGeom prst="line">
            <a:avLst/>
          </a:prstGeom>
          <a:solidFill>
            <a:srgbClr val="FFFFCC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/>
          <p:nvPr/>
        </p:nvCxnSpPr>
        <p:spPr bwMode="auto">
          <a:xfrm flipV="1">
            <a:off x="906578" y="3780302"/>
            <a:ext cx="159398" cy="321492"/>
          </a:xfrm>
          <a:prstGeom prst="line">
            <a:avLst/>
          </a:prstGeom>
          <a:solidFill>
            <a:srgbClr val="FFFFCC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3647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Anomalous Quartic Couplings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7750"/>
            <a:ext cx="4996873" cy="5629275"/>
          </a:xfrm>
        </p:spPr>
        <p:txBody>
          <a:bodyPr/>
          <a:lstStyle/>
          <a:p>
            <a:r>
              <a:rPr lang="en-US" sz="1800" dirty="0" smtClean="0"/>
              <a:t>Low Cross sections: ~few  fb</a:t>
            </a:r>
          </a:p>
          <a:p>
            <a:pPr lvl="1"/>
            <a:r>
              <a:rPr lang="en-US" sz="1400" dirty="0" smtClean="0"/>
              <a:t>AFP has a Missing-Mass resolution (from the proton measurements) of 2-4 %</a:t>
            </a:r>
          </a:p>
          <a:p>
            <a:r>
              <a:rPr lang="en-US" sz="1800" dirty="0" smtClean="0"/>
              <a:t>Match with invariant central </a:t>
            </a:r>
            <a:br>
              <a:rPr lang="en-US" sz="1800" dirty="0" smtClean="0"/>
            </a:br>
            <a:r>
              <a:rPr lang="en-US" sz="1800" dirty="0" smtClean="0"/>
              <a:t>object mass is efficient: (</a:t>
            </a:r>
            <a:r>
              <a:rPr lang="en-US" sz="1800" i="1" dirty="0" err="1" smtClean="0"/>
              <a:t>Z</a:t>
            </a:r>
            <a:r>
              <a:rPr lang="en-US" sz="1800" dirty="0" err="1" smtClean="0"/>
              <a:t>→</a:t>
            </a:r>
            <a:r>
              <a:rPr lang="en-US" sz="1800" i="1" dirty="0" err="1" smtClean="0"/>
              <a:t>ee</a:t>
            </a:r>
            <a:r>
              <a:rPr lang="en-US" sz="1800" i="1" dirty="0" smtClean="0"/>
              <a:t>, </a:t>
            </a:r>
            <a:r>
              <a:rPr lang="el-GR" sz="1800" i="1" dirty="0" smtClean="0"/>
              <a:t>γγ</a:t>
            </a:r>
            <a:r>
              <a:rPr lang="en-US" sz="1800" dirty="0" smtClean="0"/>
              <a:t>)</a:t>
            </a:r>
          </a:p>
          <a:p>
            <a:pPr lvl="1"/>
            <a:r>
              <a:rPr lang="en-US" sz="1400" dirty="0" smtClean="0"/>
              <a:t>powerful rejection of </a:t>
            </a:r>
            <a:br>
              <a:rPr lang="en-US" sz="1400" dirty="0" smtClean="0"/>
            </a:br>
            <a:r>
              <a:rPr lang="en-US" sz="1400" dirty="0" smtClean="0"/>
              <a:t>non-exclusive backgrounds</a:t>
            </a:r>
          </a:p>
          <a:p>
            <a:r>
              <a:rPr lang="en-US" sz="1800" dirty="0" smtClean="0"/>
              <a:t>Much interest in this from theory side </a:t>
            </a:r>
          </a:p>
          <a:p>
            <a:pPr lvl="1"/>
            <a:r>
              <a:rPr lang="en-US" sz="1400" dirty="0" smtClean="0"/>
              <a:t>e.g. LHC Forward Physics WG (C. Royon et al.)</a:t>
            </a: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27</a:t>
            </a:fld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839709" y="924358"/>
            <a:ext cx="2349011" cy="2076896"/>
            <a:chOff x="374262" y="1325650"/>
            <a:chExt cx="4509973" cy="4646109"/>
          </a:xfrm>
        </p:grpSpPr>
        <p:pic>
          <p:nvPicPr>
            <p:cNvPr id="5122" name="Picture 2" descr="C:\Users\rijssenbeek\Documents\TDR\AFP_RUN2_Program\figures\YY_WW_quartic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112" y="1790003"/>
              <a:ext cx="2971800" cy="373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374262" y="1516040"/>
              <a:ext cx="548849" cy="826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i="1" dirty="0" smtClean="0">
                  <a:solidFill>
                    <a:srgbClr val="000000"/>
                  </a:solidFill>
                </a:rPr>
                <a:t>p</a:t>
              </a:r>
              <a:endParaRPr lang="en-US" sz="1800" i="1" dirty="0">
                <a:solidFill>
                  <a:srgbClr val="00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62512" y="1325650"/>
              <a:ext cx="548849" cy="826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i="1" dirty="0" smtClean="0">
                  <a:solidFill>
                    <a:srgbClr val="000000"/>
                  </a:solidFill>
                </a:rPr>
                <a:t>p</a:t>
              </a:r>
              <a:endParaRPr lang="en-US" sz="1800" i="1" dirty="0">
                <a:solidFill>
                  <a:srgbClr val="00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62512" y="5145547"/>
              <a:ext cx="548849" cy="826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i="1" dirty="0" smtClean="0">
                  <a:solidFill>
                    <a:srgbClr val="000000"/>
                  </a:solidFill>
                </a:rPr>
                <a:t>p</a:t>
              </a:r>
              <a:endParaRPr lang="en-US" sz="1800" i="1" dirty="0">
                <a:solidFill>
                  <a:srgbClr val="00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74264" y="4938101"/>
              <a:ext cx="548849" cy="826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i="1" dirty="0" smtClean="0">
                  <a:solidFill>
                    <a:srgbClr val="000000"/>
                  </a:solidFill>
                </a:rPr>
                <a:t>p</a:t>
              </a:r>
              <a:endParaRPr lang="en-US" sz="1800" i="1" dirty="0">
                <a:solidFill>
                  <a:srgbClr val="00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507118" y="2783794"/>
              <a:ext cx="1377117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800" i="1" dirty="0" smtClean="0">
                  <a:solidFill>
                    <a:srgbClr val="000000"/>
                  </a:solidFill>
                </a:rPr>
                <a:t>W</a:t>
              </a:r>
              <a:r>
                <a:rPr lang="en-US" sz="1800" dirty="0" smtClean="0">
                  <a:solidFill>
                    <a:srgbClr val="000000"/>
                  </a:solidFill>
                </a:rPr>
                <a:t>, </a:t>
              </a:r>
              <a:r>
                <a:rPr lang="en-US" sz="1800" i="1" dirty="0" smtClean="0">
                  <a:solidFill>
                    <a:srgbClr val="000000"/>
                  </a:solidFill>
                </a:rPr>
                <a:t>Z</a:t>
              </a:r>
              <a:r>
                <a:rPr lang="en-US" sz="1800" dirty="0" smtClean="0">
                  <a:solidFill>
                    <a:srgbClr val="000000"/>
                  </a:solidFill>
                </a:rPr>
                <a:t>, </a:t>
              </a:r>
              <a:r>
                <a:rPr lang="el-GR" sz="1800" i="1" dirty="0" smtClean="0">
                  <a:solidFill>
                    <a:srgbClr val="000000"/>
                  </a:solidFill>
                </a:rPr>
                <a:t>γ</a:t>
              </a:r>
              <a:endParaRPr lang="en-US" sz="1800" i="1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507117" y="4073618"/>
              <a:ext cx="1377117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800" i="1" dirty="0" smtClean="0">
                  <a:solidFill>
                    <a:srgbClr val="000000"/>
                  </a:solidFill>
                </a:rPr>
                <a:t>W</a:t>
              </a:r>
              <a:r>
                <a:rPr lang="en-US" sz="1800" dirty="0" smtClean="0">
                  <a:solidFill>
                    <a:srgbClr val="000000"/>
                  </a:solidFill>
                </a:rPr>
                <a:t>, </a:t>
              </a:r>
              <a:r>
                <a:rPr lang="en-US" sz="1800" i="1" dirty="0" smtClean="0">
                  <a:solidFill>
                    <a:srgbClr val="000000"/>
                  </a:solidFill>
                </a:rPr>
                <a:t>Z</a:t>
              </a:r>
              <a:r>
                <a:rPr lang="en-US" sz="1800" dirty="0" smtClean="0">
                  <a:solidFill>
                    <a:srgbClr val="000000"/>
                  </a:solidFill>
                </a:rPr>
                <a:t>, </a:t>
              </a:r>
              <a:r>
                <a:rPr lang="el-GR" sz="1800" i="1" dirty="0" smtClean="0">
                  <a:solidFill>
                    <a:srgbClr val="000000"/>
                  </a:solidFill>
                </a:rPr>
                <a:t>γ</a:t>
              </a:r>
              <a:endParaRPr lang="en-US" sz="1800" i="1" dirty="0">
                <a:solidFill>
                  <a:srgbClr val="000000"/>
                </a:solidFill>
              </a:endParaRPr>
            </a:p>
          </p:txBody>
        </p:sp>
      </p:grpSp>
      <p:pic>
        <p:nvPicPr>
          <p:cNvPr id="5123" name="Picture 3" descr="C:\Users\rijssenbeek\Documents\TDR\AFP_RUN3_Program\figures\4GamAQGC_23052014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3162" y="3589628"/>
            <a:ext cx="3849905" cy="2859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326411" y="1062262"/>
            <a:ext cx="18175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“Probing </a:t>
            </a:r>
            <a:r>
              <a:rPr lang="en-US" sz="1200" dirty="0">
                <a:solidFill>
                  <a:srgbClr val="000000"/>
                </a:solidFill>
              </a:rPr>
              <a:t>anomalous quartic </a:t>
            </a:r>
            <a:r>
              <a:rPr lang="en-US" sz="1200" dirty="0" smtClean="0">
                <a:solidFill>
                  <a:srgbClr val="000000"/>
                </a:solidFill>
              </a:rPr>
              <a:t>gauge couplings </a:t>
            </a:r>
            <a:r>
              <a:rPr lang="en-US" sz="1200" dirty="0">
                <a:solidFill>
                  <a:srgbClr val="000000"/>
                </a:solidFill>
              </a:rPr>
              <a:t>using proton tagging at </a:t>
            </a:r>
            <a:r>
              <a:rPr lang="en-US" sz="1200" dirty="0" smtClean="0">
                <a:solidFill>
                  <a:srgbClr val="000000"/>
                </a:solidFill>
              </a:rPr>
              <a:t>the Large </a:t>
            </a:r>
            <a:r>
              <a:rPr lang="en-US" sz="1200" dirty="0">
                <a:solidFill>
                  <a:srgbClr val="000000"/>
                </a:solidFill>
              </a:rPr>
              <a:t>Hadron </a:t>
            </a:r>
            <a:r>
              <a:rPr lang="en-US" sz="1200" dirty="0" smtClean="0">
                <a:solidFill>
                  <a:srgbClr val="000000"/>
                </a:solidFill>
              </a:rPr>
              <a:t>Collider”, M. </a:t>
            </a:r>
            <a:r>
              <a:rPr lang="en-US" sz="1200" dirty="0" err="1" smtClean="0">
                <a:solidFill>
                  <a:srgbClr val="000000"/>
                </a:solidFill>
              </a:rPr>
              <a:t>Saimpert</a:t>
            </a:r>
            <a:r>
              <a:rPr lang="en-US" sz="1200" dirty="0" smtClean="0">
                <a:solidFill>
                  <a:srgbClr val="000000"/>
                </a:solidFill>
              </a:rPr>
              <a:t>, </a:t>
            </a:r>
            <a:endParaRPr lang="en-US" sz="1200" dirty="0">
              <a:solidFill>
                <a:srgbClr val="000000"/>
              </a:solidFill>
            </a:endParaRPr>
          </a:p>
          <a:p>
            <a:r>
              <a:rPr lang="de-DE" sz="1200" dirty="0">
                <a:solidFill>
                  <a:srgbClr val="000000"/>
                </a:solidFill>
              </a:rPr>
              <a:t>E. Chapon, S. Fichet, G .von Gersdorff</a:t>
            </a:r>
            <a:r>
              <a:rPr lang="de-DE" sz="1200" dirty="0" smtClean="0">
                <a:solidFill>
                  <a:srgbClr val="000000"/>
                </a:solidFill>
              </a:rPr>
              <a:t>, </a:t>
            </a:r>
            <a:r>
              <a:rPr lang="it-IT" sz="1200" dirty="0" smtClean="0">
                <a:solidFill>
                  <a:srgbClr val="000000"/>
                </a:solidFill>
              </a:rPr>
              <a:t>O</a:t>
            </a:r>
            <a:r>
              <a:rPr lang="it-IT" sz="1200" dirty="0">
                <a:solidFill>
                  <a:srgbClr val="000000"/>
                </a:solidFill>
              </a:rPr>
              <a:t>. Kepka, B. Lenzi, C. </a:t>
            </a:r>
            <a:r>
              <a:rPr lang="it-IT" sz="1200" dirty="0" smtClean="0">
                <a:solidFill>
                  <a:srgbClr val="000000"/>
                </a:solidFill>
              </a:rPr>
              <a:t>Royon</a:t>
            </a:r>
            <a:r>
              <a:rPr lang="en-US" sz="1200" dirty="0" smtClean="0">
                <a:solidFill>
                  <a:srgbClr val="000000"/>
                </a:solidFill>
              </a:rPr>
              <a:t>; </a:t>
            </a:r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dirty="0">
                <a:solidFill>
                  <a:srgbClr val="000000"/>
                </a:solidFill>
              </a:rPr>
              <a:t>23/05/2014</a:t>
            </a:r>
          </a:p>
        </p:txBody>
      </p:sp>
      <p:pic>
        <p:nvPicPr>
          <p:cNvPr id="5124" name="Picture 4" descr="C:\Users\rijssenbeek\Documents\TDR\AFP_RUN3_Program\figures\4GamAQGC_dNdMM_23052014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562846"/>
            <a:ext cx="3988536" cy="3295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823072" y="3550986"/>
            <a:ext cx="8809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for </a:t>
            </a:r>
            <a:r>
              <a:rPr lang="el-G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γγγγ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4680164"/>
              </p:ext>
            </p:extLst>
          </p:nvPr>
        </p:nvGraphicFramePr>
        <p:xfrm>
          <a:off x="4745057" y="2941573"/>
          <a:ext cx="4170056" cy="3952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0" name="Equation" r:id="rId7" imgW="2679480" imgH="253800" progId="Equation.DSMT4">
                  <p:embed/>
                </p:oleObj>
              </mc:Choice>
              <mc:Fallback>
                <p:oleObj name="Equation" r:id="rId7" imgW="26794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45057" y="2941573"/>
                        <a:ext cx="4170056" cy="3952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52926" y="3514795"/>
            <a:ext cx="880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γγγγ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29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ATLAS Forward Proton project:</a:t>
            </a:r>
          </a:p>
          <a:p>
            <a:pPr lvl="1"/>
            <a:r>
              <a:rPr lang="en-US" dirty="0" smtClean="0">
                <a:solidFill>
                  <a:srgbClr val="0DA10D"/>
                </a:solidFill>
              </a:rPr>
              <a:t>AFP is installed in one arm and </a:t>
            </a:r>
            <a:r>
              <a:rPr lang="en-US" dirty="0" smtClean="0">
                <a:solidFill>
                  <a:srgbClr val="0DA10D"/>
                </a:solidFill>
              </a:rPr>
              <a:t>fully operational</a:t>
            </a:r>
            <a:endParaRPr lang="en-US" dirty="0" smtClean="0">
              <a:solidFill>
                <a:srgbClr val="0DA10D"/>
              </a:solidFill>
            </a:endParaRPr>
          </a:p>
          <a:p>
            <a:pPr lvl="1"/>
            <a:r>
              <a:rPr lang="en-US" dirty="0" smtClean="0">
                <a:solidFill>
                  <a:srgbClr val="0DA10D"/>
                </a:solidFill>
              </a:rPr>
              <a:t>AFP DCS &amp; TDAQ integrated, AFP </a:t>
            </a:r>
            <a:r>
              <a:rPr lang="en-US" dirty="0" smtClean="0">
                <a:solidFill>
                  <a:srgbClr val="0DA10D"/>
                </a:solidFill>
              </a:rPr>
              <a:t>is within </a:t>
            </a:r>
            <a:r>
              <a:rPr lang="en-US" dirty="0" smtClean="0">
                <a:solidFill>
                  <a:srgbClr val="0DA10D"/>
                </a:solidFill>
              </a:rPr>
              <a:t>standard ATLAS latency</a:t>
            </a:r>
          </a:p>
          <a:p>
            <a:pPr lvl="1"/>
            <a:r>
              <a:rPr lang="en-US" dirty="0" smtClean="0">
                <a:solidFill>
                  <a:srgbClr val="0DA10D"/>
                </a:solidFill>
              </a:rPr>
              <a:t>data taking at </a:t>
            </a:r>
            <a:r>
              <a:rPr lang="en-US" dirty="0" smtClean="0">
                <a:solidFill>
                  <a:srgbClr val="0DA10D"/>
                </a:solidFill>
              </a:rPr>
              <a:t>high-pileup (~35) </a:t>
            </a:r>
            <a:r>
              <a:rPr lang="en-US" dirty="0" smtClean="0">
                <a:solidFill>
                  <a:srgbClr val="0DA10D"/>
                </a:solidFill>
              </a:rPr>
              <a:t>was successful</a:t>
            </a:r>
          </a:p>
          <a:p>
            <a:pPr lvl="2"/>
            <a:r>
              <a:rPr lang="en-US" dirty="0" smtClean="0"/>
              <a:t>intensity qualification up to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</a:t>
            </a:r>
            <a:r>
              <a:rPr lang="en-US" dirty="0" smtClean="0"/>
              <a:t>=600 (to limit radiation dose on ALFA</a:t>
            </a:r>
            <a:r>
              <a:rPr lang="en-US" dirty="0" smtClean="0"/>
              <a:t>) </a:t>
            </a:r>
            <a:r>
              <a:rPr lang="en-US" dirty="0" smtClean="0">
                <a:sym typeface="Wingdings" panose="05000000000000000000" pitchFamily="2" charset="2"/>
              </a:rPr>
              <a:t></a:t>
            </a:r>
            <a:endParaRPr lang="en-US" dirty="0" smtClean="0"/>
          </a:p>
          <a:p>
            <a:pPr lvl="2"/>
            <a:r>
              <a:rPr lang="en-US" dirty="0" smtClean="0"/>
              <a:t>background seems low and environment very </a:t>
            </a:r>
            <a:r>
              <a:rPr lang="en-US" dirty="0" smtClean="0"/>
              <a:t>clean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DA10D"/>
                </a:solidFill>
              </a:rPr>
              <a:t>Low-</a:t>
            </a:r>
            <a:r>
              <a:rPr lang="el-GR" dirty="0" smtClean="0">
                <a:solidFill>
                  <a:srgbClr val="0DA10D"/>
                </a:solidFill>
              </a:rPr>
              <a:t>μ</a:t>
            </a:r>
            <a:r>
              <a:rPr lang="en-US" dirty="0" smtClean="0">
                <a:solidFill>
                  <a:srgbClr val="0DA10D"/>
                </a:solidFill>
              </a:rPr>
              <a:t> </a:t>
            </a:r>
            <a:r>
              <a:rPr lang="en-US" dirty="0" smtClean="0">
                <a:solidFill>
                  <a:srgbClr val="0DA10D"/>
                </a:solidFill>
              </a:rPr>
              <a:t>data taking: 4hrs, and 4hrs more to come </a:t>
            </a:r>
            <a:r>
              <a:rPr lang="en-US" dirty="0" smtClean="0">
                <a:solidFill>
                  <a:srgbClr val="0DA10D"/>
                </a:solidFill>
              </a:rPr>
              <a:t>…</a:t>
            </a:r>
          </a:p>
          <a:p>
            <a:pPr lvl="1"/>
            <a:r>
              <a:rPr lang="en-US" dirty="0" smtClean="0">
                <a:solidFill>
                  <a:srgbClr val="0DA10D"/>
                </a:solidFill>
              </a:rPr>
              <a:t>Rich physics program of soft and hard diffraction!</a:t>
            </a:r>
            <a:endParaRPr lang="en-US" dirty="0" smtClean="0">
              <a:solidFill>
                <a:srgbClr val="0DA10D"/>
              </a:solidFill>
            </a:endParaRPr>
          </a:p>
          <a:p>
            <a:r>
              <a:rPr lang="en-US" dirty="0" smtClean="0"/>
              <a:t>Preparation </a:t>
            </a:r>
            <a:r>
              <a:rPr lang="en-US" dirty="0" smtClean="0"/>
              <a:t>for second AFP arm (6L1) underway</a:t>
            </a:r>
          </a:p>
          <a:p>
            <a:pPr lvl="1"/>
            <a:r>
              <a:rPr lang="en-US" dirty="0" smtClean="0">
                <a:solidFill>
                  <a:srgbClr val="0DA10D"/>
                </a:solidFill>
              </a:rPr>
              <a:t>ECR </a:t>
            </a:r>
            <a:r>
              <a:rPr lang="en-US" dirty="0" smtClean="0">
                <a:solidFill>
                  <a:srgbClr val="0DA10D"/>
                </a:solidFill>
              </a:rPr>
              <a:t>approved</a:t>
            </a:r>
            <a:endParaRPr lang="en-US" dirty="0" smtClean="0">
              <a:solidFill>
                <a:srgbClr val="0DA10D"/>
              </a:solidFill>
            </a:endParaRPr>
          </a:p>
          <a:p>
            <a:pPr lvl="1"/>
            <a:r>
              <a:rPr lang="en-US" dirty="0" smtClean="0"/>
              <a:t>Time-of-Flight is the critical item </a:t>
            </a:r>
            <a:endParaRPr lang="en-US" dirty="0" smtClean="0"/>
          </a:p>
          <a:p>
            <a:pPr lvl="1"/>
            <a:r>
              <a:rPr lang="en-US" dirty="0" smtClean="0"/>
              <a:t>2 </a:t>
            </a:r>
            <a:r>
              <a:rPr lang="en-US" dirty="0" smtClean="0"/>
              <a:t>H6 Beam tests: </a:t>
            </a:r>
            <a:endParaRPr lang="en-US" dirty="0" smtClean="0"/>
          </a:p>
          <a:p>
            <a:pPr lvl="2"/>
            <a:r>
              <a:rPr lang="en-US" dirty="0" smtClean="0"/>
              <a:t>June: 15ps/4 LQbars (w/o HPTDC !) 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 smtClean="0"/>
          </a:p>
          <a:p>
            <a:pPr lvl="2"/>
            <a:r>
              <a:rPr lang="en-US" dirty="0" smtClean="0"/>
              <a:t>September: ongoing; optimize the HPTDC + Trigger 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DA10D"/>
                </a:solidFill>
              </a:rPr>
              <a:t>Production of other critical items is well underway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28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9829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Note: older slides with detector details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764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AFP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i="1" dirty="0" smtClean="0"/>
              <a:t>two-forward-proton measurement</a:t>
            </a:r>
            <a:r>
              <a:rPr lang="en-US" dirty="0" smtClean="0"/>
              <a:t> </a:t>
            </a:r>
            <a:r>
              <a:rPr lang="en-US" i="1" dirty="0" smtClean="0"/>
              <a:t>for each ATLAS event 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forward proton energy and momentum (use </a:t>
            </a:r>
            <a:r>
              <a:rPr lang="el-G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ξ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≡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–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en-US" dirty="0" smtClean="0"/>
              <a:t>, </a:t>
            </a:r>
            <a:r>
              <a:rPr lang="el-G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dirty="0" smtClean="0"/>
              <a:t> or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 smtClean="0"/>
              <a:t>, </a:t>
            </a:r>
            <a:r>
              <a:rPr lang="el-G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ϕ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excellent tracking (&lt;10 µm) and two stations/arm with 12 m lever arm</a:t>
            </a:r>
          </a:p>
          <a:p>
            <a:pPr lvl="2"/>
            <a:r>
              <a:rPr lang="en-US" dirty="0" smtClean="0"/>
              <a:t>use 3D pixel sensors (50 µm </a:t>
            </a:r>
            <a:r>
              <a:rPr lang="en-US" dirty="0" smtClean="0">
                <a:latin typeface="Calibri"/>
              </a:rPr>
              <a:t>× </a:t>
            </a:r>
            <a:r>
              <a:rPr lang="en-US" dirty="0" smtClean="0"/>
              <a:t>250 µm pixel size) with FE-I4b readout</a:t>
            </a:r>
          </a:p>
          <a:p>
            <a:pPr lvl="1"/>
            <a:r>
              <a:rPr lang="en-US" dirty="0" smtClean="0"/>
              <a:t>identify the vertex of origin (remove single-diffraction </a:t>
            </a:r>
            <a:br>
              <a:rPr lang="en-US" dirty="0" smtClean="0"/>
            </a:br>
            <a:r>
              <a:rPr lang="en-US" dirty="0" smtClean="0"/>
              <a:t>pileup) by proton time-of-arrival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L</a:t>
            </a:r>
            <a:r>
              <a:rPr lang="en-US" dirty="0" smtClean="0"/>
              <a:t>,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R</a:t>
            </a:r>
            <a:r>
              <a:rPr lang="en-US" dirty="0" smtClean="0"/>
              <a:t> measurement</a:t>
            </a:r>
          </a:p>
          <a:p>
            <a:pPr lvl="2"/>
            <a:r>
              <a:rPr lang="en-US" dirty="0" smtClean="0"/>
              <a:t>if both protons come from a single vertex: </a:t>
            </a:r>
            <a:r>
              <a:rPr lang="en-US" dirty="0" err="1" smtClean="0"/>
              <a:t>z</a:t>
            </a:r>
            <a:r>
              <a:rPr lang="en-US" baseline="-25000" dirty="0" err="1" smtClean="0"/>
              <a:t>vtx</a:t>
            </a:r>
            <a:r>
              <a:rPr lang="en-US" dirty="0" smtClean="0"/>
              <a:t> = (</a:t>
            </a:r>
            <a:r>
              <a:rPr lang="en-US" dirty="0" err="1" smtClean="0"/>
              <a:t>t</a:t>
            </a:r>
            <a:r>
              <a:rPr lang="en-US" baseline="-25000" dirty="0" err="1" smtClean="0"/>
              <a:t>R</a:t>
            </a:r>
            <a:r>
              <a:rPr lang="en-US" dirty="0" smtClean="0"/>
              <a:t> –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L</a:t>
            </a:r>
            <a:r>
              <a:rPr lang="en-US" dirty="0" smtClean="0"/>
              <a:t>)/2c </a:t>
            </a:r>
          </a:p>
          <a:p>
            <a:pPr lvl="2"/>
            <a:r>
              <a:rPr lang="en-US" dirty="0" smtClean="0"/>
              <a:t>excellent proton time resolution needed: ≲10 </a:t>
            </a:r>
            <a:r>
              <a:rPr lang="en-US" dirty="0" smtClean="0"/>
              <a:t>ps for µ≲50</a:t>
            </a:r>
            <a:endParaRPr lang="en-US" dirty="0" smtClean="0"/>
          </a:p>
          <a:p>
            <a:pPr lvl="1"/>
            <a:r>
              <a:rPr lang="en-US" dirty="0" smtClean="0"/>
              <a:t>Note: some </a:t>
            </a:r>
            <a:r>
              <a:rPr lang="en-US" i="1" dirty="0" smtClean="0"/>
              <a:t>rare processes</a:t>
            </a:r>
            <a:r>
              <a:rPr lang="en-US" dirty="0" smtClean="0"/>
              <a:t>  do not require timing:</a:t>
            </a:r>
          </a:p>
          <a:p>
            <a:pPr lvl="2"/>
            <a:r>
              <a:rPr lang="en-US" dirty="0" smtClean="0"/>
              <a:t>E.g. pp →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L</a:t>
            </a:r>
            <a:r>
              <a:rPr lang="en-US" dirty="0" err="1" smtClean="0"/>
              <a:t>+X+p</a:t>
            </a:r>
            <a:r>
              <a:rPr lang="en-US" baseline="-25000" dirty="0" err="1" smtClean="0"/>
              <a:t>R</a:t>
            </a:r>
            <a:r>
              <a:rPr lang="en-US" dirty="0" smtClean="0"/>
              <a:t>, X = </a:t>
            </a:r>
            <a:r>
              <a:rPr lang="el-GR" dirty="0" smtClean="0"/>
              <a:t>γγ</a:t>
            </a:r>
            <a:r>
              <a:rPr lang="en-US" dirty="0" smtClean="0"/>
              <a:t>, WW, ZZ is almost background-free </a:t>
            </a:r>
            <a:br>
              <a:rPr lang="en-US" dirty="0" smtClean="0"/>
            </a:br>
            <a:r>
              <a:rPr lang="en-US" dirty="0" smtClean="0"/>
              <a:t>by requiring </a:t>
            </a:r>
            <a:r>
              <a:rPr lang="en-US" i="1" dirty="0" smtClean="0"/>
              <a:t>kinematic</a:t>
            </a:r>
            <a:r>
              <a:rPr lang="en-US" dirty="0" smtClean="0"/>
              <a:t> match between (</a:t>
            </a:r>
            <a:r>
              <a:rPr lang="en-US" dirty="0" err="1" smtClean="0"/>
              <a:t>p</a:t>
            </a:r>
            <a:r>
              <a:rPr lang="en-US" baseline="-25000" dirty="0" err="1" smtClean="0"/>
              <a:t>L</a:t>
            </a:r>
            <a:r>
              <a:rPr lang="en-US" dirty="0" err="1" smtClean="0"/>
              <a:t>p</a:t>
            </a:r>
            <a:r>
              <a:rPr lang="en-US" baseline="-25000" dirty="0" err="1" smtClean="0"/>
              <a:t>R</a:t>
            </a:r>
            <a:r>
              <a:rPr lang="en-US" dirty="0" smtClean="0"/>
              <a:t>) measured in AFP </a:t>
            </a:r>
            <a:br>
              <a:rPr lang="en-US" dirty="0" smtClean="0"/>
            </a:br>
            <a:r>
              <a:rPr lang="en-US" dirty="0" smtClean="0"/>
              <a:t>and the system X measured in central ATLAS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Low Luminosity (low-µ) runs:</a:t>
            </a:r>
          </a:p>
          <a:p>
            <a:pPr lvl="1"/>
            <a:r>
              <a:rPr lang="en-US" dirty="0" smtClean="0"/>
              <a:t>Single diffraction studies (single Pomeron studies)</a:t>
            </a:r>
          </a:p>
          <a:p>
            <a:pPr lvl="1"/>
            <a:r>
              <a:rPr lang="en-US" dirty="0" smtClean="0"/>
              <a:t>Double Pomeron Exchange studies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pic>
        <p:nvPicPr>
          <p:cNvPr id="7" name="Picture 4" descr="C:\Users\rijssenbeek\Documents\TDR\AFP_RUN2_Program\figures\SD_JJ-eps-converted-to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04458" y="5493933"/>
            <a:ext cx="856823" cy="121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rijssenbeek\Documents\TDR\AFP_RUN2_Program\figures\DPE_JJ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40427" y="5493931"/>
            <a:ext cx="820494" cy="121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rijssenbeek\Documents\TDR\AFP_RUN2_Program\figures\EXC_JJ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0924" y="2445496"/>
            <a:ext cx="821387" cy="121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rijssenbeek\Documents\TDR\AFP_RUN2_Program\figures\YY_WW_quartic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4394" y="3932982"/>
            <a:ext cx="970729" cy="1219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923729" y="5949859"/>
            <a:ext cx="479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SD</a:t>
            </a:r>
            <a:endParaRPr lang="en-US" sz="140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10200" y="5949861"/>
            <a:ext cx="674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DPEjj</a:t>
            </a:r>
            <a:endParaRPr lang="en-US" sz="140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60362" y="2901424"/>
            <a:ext cx="674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CEPjj</a:t>
            </a:r>
            <a:endParaRPr lang="en-US" sz="140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88309" y="4251385"/>
            <a:ext cx="559972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100" i="1" dirty="0" smtClean="0">
                <a:cs typeface="Times New Roman" panose="02020603050405020304" pitchFamily="18" charset="0"/>
              </a:rPr>
              <a:t>W,Z,</a:t>
            </a:r>
            <a:r>
              <a:rPr lang="el-GR" sz="1100" b="1" i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γ</a:t>
            </a:r>
            <a:endParaRPr lang="en-US" sz="1100" b="1" i="1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88309" y="4690248"/>
            <a:ext cx="559972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100" i="1" dirty="0" smtClean="0">
                <a:cs typeface="Times New Roman" panose="02020603050405020304" pitchFamily="18" charset="0"/>
              </a:rPr>
              <a:t>W,Z,</a:t>
            </a:r>
            <a:r>
              <a:rPr lang="el-GR" sz="1100" b="1" i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γ</a:t>
            </a:r>
            <a:endParaRPr lang="en-US" sz="1100" b="1" i="1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33950" y="4369327"/>
            <a:ext cx="5626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γγ→</a:t>
            </a:r>
            <a:endParaRPr lang="en-US" sz="140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450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Irradiation of ALFA Electronics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Fill 4906: Radiation pedestal and Nominal level with beam are well measurable: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30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0496" y="1969845"/>
            <a:ext cx="8883953" cy="4232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53559" y="2961463"/>
            <a:ext cx="47527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9900"/>
                </a:solidFill>
                <a:latin typeface="Arial Unicode MS"/>
                <a:cs typeface="Times New Roman" panose="02020603050405020304" pitchFamily="18" charset="0"/>
              </a:rPr>
              <a:t>ALFA FAR B1, BLMMIU.07R1.B1T10_XRP.B7R1:LOSS_RS08</a:t>
            </a:r>
          </a:p>
          <a:p>
            <a:r>
              <a:rPr lang="en-US" sz="1000" b="1" dirty="0">
                <a:solidFill>
                  <a:srgbClr val="92D050"/>
                </a:solidFill>
                <a:latin typeface="Arial Unicode MS"/>
                <a:cs typeface="Times New Roman" panose="02020603050405020304" pitchFamily="18" charset="0"/>
              </a:rPr>
              <a:t>ALFA </a:t>
            </a:r>
            <a:r>
              <a:rPr lang="en-US" sz="1000" b="1" dirty="0" smtClean="0">
                <a:solidFill>
                  <a:srgbClr val="92D050"/>
                </a:solidFill>
                <a:latin typeface="Arial Unicode MS"/>
                <a:cs typeface="Times New Roman" panose="02020603050405020304" pitchFamily="18" charset="0"/>
              </a:rPr>
              <a:t>NEAR B1, BLMMIU.07R1.B1T10_XRP.A7R1:LOSS_RS08</a:t>
            </a:r>
          </a:p>
          <a:p>
            <a:r>
              <a:rPr lang="en-US" sz="1000" b="1" dirty="0">
                <a:solidFill>
                  <a:srgbClr val="AB1564"/>
                </a:solidFill>
                <a:latin typeface="Arial Unicode MS"/>
                <a:cs typeface="Times New Roman" panose="02020603050405020304" pitchFamily="18" charset="0"/>
              </a:rPr>
              <a:t>ALFA FAR B2, BLMMIU.07R1.B2T20_XRP.B7R1:LOSS_RS08</a:t>
            </a:r>
          </a:p>
          <a:p>
            <a:r>
              <a:rPr lang="en-US" sz="1000" b="1" dirty="0" smtClean="0">
                <a:solidFill>
                  <a:srgbClr val="00B0F0"/>
                </a:solidFill>
                <a:latin typeface="Arial Unicode MS"/>
                <a:cs typeface="Times New Roman" panose="02020603050405020304" pitchFamily="18" charset="0"/>
              </a:rPr>
              <a:t>ALFA NEAR B2, BLMMIU.07R1.B2T20_XRP.A7R1:LOSS_RS08</a:t>
            </a:r>
            <a:endParaRPr lang="en-US" sz="1000" b="1" dirty="0">
              <a:solidFill>
                <a:srgbClr val="00B0F0"/>
              </a:solidFill>
              <a:latin typeface="Arial Unicode MS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848" y="5239249"/>
            <a:ext cx="52099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Arial Unicode MS"/>
              </a:rPr>
              <a:t>1E-6</a:t>
            </a:r>
            <a:endParaRPr lang="en-US" sz="1200" dirty="0">
              <a:solidFill>
                <a:srgbClr val="C00000"/>
              </a:solidFill>
              <a:latin typeface="Arial Unicode M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847" y="2625752"/>
            <a:ext cx="52099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C00000"/>
                </a:solidFill>
                <a:latin typeface="Arial Unicode MS"/>
              </a:rPr>
              <a:t>Gy</a:t>
            </a:r>
            <a:r>
              <a:rPr lang="en-US" sz="1200" dirty="0" smtClean="0">
                <a:solidFill>
                  <a:srgbClr val="C00000"/>
                </a:solidFill>
                <a:latin typeface="Arial Unicode MS"/>
              </a:rPr>
              <a:t>/s</a:t>
            </a:r>
            <a:endParaRPr lang="en-US" sz="1200" dirty="0">
              <a:solidFill>
                <a:srgbClr val="C00000"/>
              </a:solidFill>
              <a:latin typeface="Arial Unicode M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781" y="3470107"/>
            <a:ext cx="52099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Arial Unicode MS"/>
              </a:rPr>
              <a:t>4E-6</a:t>
            </a:r>
            <a:endParaRPr lang="en-US" sz="1200" dirty="0">
              <a:solidFill>
                <a:srgbClr val="C00000"/>
              </a:solidFill>
              <a:latin typeface="Arial Unicode M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860" y="4064071"/>
            <a:ext cx="520995" cy="3545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Arial Unicode MS"/>
              </a:rPr>
              <a:t>3E-6</a:t>
            </a:r>
            <a:endParaRPr lang="en-US" sz="1200" dirty="0">
              <a:solidFill>
                <a:srgbClr val="C00000"/>
              </a:solidFill>
              <a:latin typeface="Arial Unicode M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782" y="2862105"/>
            <a:ext cx="52099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Arial Unicode MS"/>
              </a:rPr>
              <a:t>5E-6</a:t>
            </a:r>
            <a:endParaRPr lang="en-US" sz="1200" dirty="0">
              <a:solidFill>
                <a:srgbClr val="C00000"/>
              </a:solidFill>
              <a:latin typeface="Arial Unicode M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63269" y="2738994"/>
            <a:ext cx="9232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AB1564"/>
                </a:solidFill>
                <a:latin typeface="Arial Unicode MS"/>
                <a:cs typeface="Times New Roman" panose="02020603050405020304" pitchFamily="18" charset="0"/>
              </a:rPr>
              <a:t>BLM TCL6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74277" y="2743780"/>
            <a:ext cx="13166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3333CC"/>
                </a:solidFill>
                <a:latin typeface="Arial Unicode MS"/>
                <a:cs typeface="Times New Roman" panose="02020603050405020304" pitchFamily="18" charset="0"/>
              </a:rPr>
              <a:t>BLM AFP FAR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306463" y="4932422"/>
            <a:ext cx="13166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  <a:latin typeface="Arial Unicode MS"/>
                <a:cs typeface="Times New Roman" panose="02020603050405020304" pitchFamily="18" charset="0"/>
              </a:rPr>
              <a:t>BLM AFP NEAR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5369859" y="3268963"/>
            <a:ext cx="1155019" cy="1866444"/>
          </a:xfrm>
          <a:prstGeom prst="straightConnector1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Box 24"/>
          <p:cNvSpPr txBox="1"/>
          <p:nvPr/>
        </p:nvSpPr>
        <p:spPr>
          <a:xfrm>
            <a:off x="6081198" y="3346996"/>
            <a:ext cx="9232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Arial Unicode MS"/>
                <a:cs typeface="Times New Roman" panose="02020603050405020304" pitchFamily="18" charset="0"/>
              </a:rPr>
              <a:t>TCL6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328" y="4658097"/>
            <a:ext cx="52099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Arial Unicode MS"/>
              </a:rPr>
              <a:t>2E-6</a:t>
            </a:r>
            <a:endParaRPr lang="en-US" sz="1200" dirty="0">
              <a:solidFill>
                <a:srgbClr val="C00000"/>
              </a:solidFill>
              <a:latin typeface="Arial Unicode M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87314" y="6203555"/>
            <a:ext cx="649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C00000"/>
                </a:solidFill>
                <a:latin typeface="Arial Unicode MS"/>
              </a:rPr>
              <a:t>Stable Beam</a:t>
            </a:r>
            <a:endParaRPr lang="en-US" sz="1200" dirty="0">
              <a:solidFill>
                <a:srgbClr val="C00000"/>
              </a:solidFill>
              <a:latin typeface="Arial Unicode M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4902" y="6199221"/>
            <a:ext cx="649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C00000"/>
                </a:solidFill>
                <a:latin typeface="Arial Unicode MS"/>
              </a:rPr>
              <a:t>TCL6 In</a:t>
            </a:r>
            <a:endParaRPr lang="en-US" sz="1200" dirty="0">
              <a:solidFill>
                <a:srgbClr val="C00000"/>
              </a:solidFill>
              <a:latin typeface="Arial Unicode M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274277" y="6199221"/>
            <a:ext cx="1187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C00000"/>
                </a:solidFill>
                <a:latin typeface="Arial Unicode MS"/>
              </a:rPr>
              <a:t>TCL6 &amp; AFP In</a:t>
            </a:r>
            <a:endParaRPr lang="en-US" sz="1200" dirty="0">
              <a:solidFill>
                <a:srgbClr val="C00000"/>
              </a:solidFill>
              <a:latin typeface="Arial Unicode M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62662" y="6199221"/>
            <a:ext cx="878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C00000"/>
                </a:solidFill>
                <a:latin typeface="Arial Unicode MS"/>
              </a:rPr>
              <a:t>Pedestal</a:t>
            </a:r>
            <a:endParaRPr lang="en-US" sz="1200" dirty="0">
              <a:solidFill>
                <a:srgbClr val="C00000"/>
              </a:solidFill>
              <a:latin typeface="Arial Unicode M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43003" y="4226695"/>
            <a:ext cx="9232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Arial Unicode MS"/>
                <a:cs typeface="Times New Roman" panose="02020603050405020304" pitchFamily="18" charset="0"/>
              </a:rPr>
              <a:t>POTS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627676" y="6111667"/>
            <a:ext cx="1711078" cy="0"/>
          </a:xfrm>
          <a:prstGeom prst="straightConnector1">
            <a:avLst/>
          </a:prstGeom>
          <a:solidFill>
            <a:srgbClr val="FFFFCC"/>
          </a:solidFill>
          <a:ln w="9525" cap="flat" cmpd="sng" algn="ctr">
            <a:solidFill>
              <a:srgbClr val="C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6081198" y="6111667"/>
            <a:ext cx="461609" cy="0"/>
          </a:xfrm>
          <a:prstGeom prst="straightConnector1">
            <a:avLst/>
          </a:prstGeom>
          <a:solidFill>
            <a:srgbClr val="FFFFCC"/>
          </a:solidFill>
          <a:ln w="9525" cap="flat" cmpd="sng" algn="ctr">
            <a:solidFill>
              <a:srgbClr val="C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6613026" y="6111667"/>
            <a:ext cx="629977" cy="0"/>
          </a:xfrm>
          <a:prstGeom prst="straightConnector1">
            <a:avLst/>
          </a:prstGeom>
          <a:solidFill>
            <a:srgbClr val="FFFFCC"/>
          </a:solidFill>
          <a:ln w="9525" cap="flat" cmpd="sng" algn="ctr">
            <a:solidFill>
              <a:srgbClr val="C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7356765" y="6111667"/>
            <a:ext cx="872835" cy="0"/>
          </a:xfrm>
          <a:prstGeom prst="straightConnector1">
            <a:avLst/>
          </a:prstGeom>
          <a:solidFill>
            <a:srgbClr val="FFFFCC"/>
          </a:solidFill>
          <a:ln w="9525" cap="flat" cmpd="sng" algn="ctr">
            <a:solidFill>
              <a:srgbClr val="C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1556242" y="3688517"/>
            <a:ext cx="3499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</a:rPr>
              <a:t>RS08: 0.66 s integration time; no difference with integration time RS09 (1.3 s)</a:t>
            </a:r>
            <a:endParaRPr lang="en-US" sz="1200" dirty="0">
              <a:solidFill>
                <a:srgbClr val="000000"/>
              </a:solidFill>
              <a:latin typeface="Arial Unicode MS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17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0162"/>
            <a:ext cx="7953375" cy="685800"/>
          </a:xfrm>
        </p:spPr>
        <p:txBody>
          <a:bodyPr/>
          <a:lstStyle/>
          <a:p>
            <a:r>
              <a:rPr lang="en-US" dirty="0"/>
              <a:t>Radiation Dose to ALFA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7750"/>
            <a:ext cx="3009900" cy="5629275"/>
          </a:xfrm>
        </p:spPr>
        <p:txBody>
          <a:bodyPr/>
          <a:lstStyle/>
          <a:p>
            <a:r>
              <a:rPr lang="en-US" dirty="0" smtClean="0"/>
              <a:t>Worry: Radiation to non-rad hard ALFA electronics</a:t>
            </a:r>
          </a:p>
          <a:p>
            <a:r>
              <a:rPr lang="en-US" dirty="0" smtClean="0"/>
              <a:t>Measure in </a:t>
            </a:r>
            <a:br>
              <a:rPr lang="en-US" dirty="0" smtClean="0"/>
            </a:br>
            <a:r>
              <a:rPr lang="en-US" dirty="0" smtClean="0"/>
              <a:t>Fill 4919, 601 b:</a:t>
            </a:r>
          </a:p>
          <a:p>
            <a:pPr lvl="1"/>
            <a:r>
              <a:rPr lang="en-US" dirty="0" smtClean="0"/>
              <a:t>Stable beam</a:t>
            </a:r>
            <a:br>
              <a:rPr lang="en-US" dirty="0" smtClean="0"/>
            </a:br>
            <a:r>
              <a:rPr lang="en-US" dirty="0" smtClean="0"/>
              <a:t>12-13 May 2016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TCL6 &amp; AFP in: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~10</a:t>
            </a:r>
            <a:r>
              <a:rPr lang="en-US" dirty="0" smtClean="0">
                <a:solidFill>
                  <a:schemeClr val="accent2"/>
                </a:solidFill>
                <a:latin typeface="Calibri"/>
              </a:rPr>
              <a:t>×</a:t>
            </a:r>
            <a:r>
              <a:rPr lang="en-US" dirty="0" smtClean="0">
                <a:solidFill>
                  <a:schemeClr val="accent2"/>
                </a:solidFill>
              </a:rPr>
              <a:t> increase 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in dose to ALFA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FAR station …</a:t>
            </a:r>
          </a:p>
          <a:p>
            <a:pPr>
              <a:buSzPct val="100000"/>
              <a:buFont typeface="Arial Unicode MS" panose="020B0604020202020204" pitchFamily="34" charset="-128"/>
              <a:buChar char="⇨"/>
            </a:pP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limit AFP insertion at high-</a:t>
            </a:r>
            <a:r>
              <a:rPr lang="el-GR" dirty="0" smtClean="0">
                <a:solidFill>
                  <a:srgbClr val="C00000"/>
                </a:solidFill>
                <a:sym typeface="Wingdings" panose="05000000000000000000" pitchFamily="2" charset="2"/>
              </a:rPr>
              <a:t>μ</a:t>
            </a: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 to </a:t>
            </a:r>
            <a:b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</a:b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0.15 fb</a:t>
            </a:r>
            <a:r>
              <a:rPr lang="en-US" baseline="30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–1</a:t>
            </a: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 in 2016</a:t>
            </a:r>
          </a:p>
          <a:p>
            <a:pPr>
              <a:buSzPct val="100000"/>
              <a:buFont typeface="Arial Unicode MS" panose="020B0604020202020204" pitchFamily="34" charset="-128"/>
              <a:buChar char="⇨"/>
            </a:pP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n</a:t>
            </a:r>
            <a:r>
              <a:rPr lang="en-US" baseline="-25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b</a:t>
            </a: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≲600</a:t>
            </a:r>
            <a:endParaRPr lang="en-US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31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3725" y="876300"/>
            <a:ext cx="6010275" cy="598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6138862" y="5688623"/>
            <a:ext cx="3005138" cy="18463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867569" y="5653450"/>
            <a:ext cx="772948" cy="23299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138862" y="4926623"/>
            <a:ext cx="3005138" cy="18463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6867569" y="4891450"/>
            <a:ext cx="772948" cy="23299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99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Dose to </a:t>
            </a:r>
            <a:r>
              <a:rPr lang="en-US" dirty="0" smtClean="0"/>
              <a:t>ALFA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Fill 4906, 313 bunches, Stable Beam @ 10.05.2016 06:02</a:t>
            </a:r>
          </a:p>
          <a:p>
            <a:r>
              <a:rPr lang="en-US" dirty="0" smtClean="0"/>
              <a:t>discussed with ALFA colleagues and ATLAS RC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32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888569"/>
              </p:ext>
            </p:extLst>
          </p:nvPr>
        </p:nvGraphicFramePr>
        <p:xfrm>
          <a:off x="80308" y="1850475"/>
          <a:ext cx="8991973" cy="3770398"/>
        </p:xfrm>
        <a:graphic>
          <a:graphicData uri="http://schemas.openxmlformats.org/drawingml/2006/table">
            <a:tbl>
              <a:tblPr/>
              <a:tblGrid>
                <a:gridCol w="973567"/>
                <a:gridCol w="987089"/>
                <a:gridCol w="1271046"/>
                <a:gridCol w="973567"/>
                <a:gridCol w="797784"/>
                <a:gridCol w="797784"/>
                <a:gridCol w="797784"/>
                <a:gridCol w="797784"/>
                <a:gridCol w="797784"/>
                <a:gridCol w="797784"/>
              </a:tblGrid>
              <a:tr h="7660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FILL 4906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BLMEI.06R1.B1E10_XRP.A6R1:LOSS_RS09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BLMEI.06R1.B1E20_XRP.B6R1:LOSS_RS09</a:t>
                      </a:r>
                      <a:endParaRPr lang="en-US" sz="1100" b="0" i="0" u="none" strike="noStrike" dirty="0">
                        <a:solidFill>
                          <a:schemeClr val="accent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DA10D"/>
                          </a:solidFill>
                          <a:effectLst/>
                          <a:latin typeface="Calibri"/>
                        </a:rPr>
                        <a:t>BLMMI.07R1.B1T10_XRP.A7R1:LOSS_RS09</a:t>
                      </a:r>
                      <a:endParaRPr lang="en-US" sz="1100" b="0" i="0" u="none" strike="noStrike" dirty="0">
                        <a:solidFill>
                          <a:srgbClr val="0DA10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FF9900"/>
                          </a:solidFill>
                          <a:effectLst/>
                          <a:latin typeface="Calibri"/>
                        </a:rPr>
                        <a:t>BLMMI.07R1.B1T10_XRP.B7R1:LOSS_RS09</a:t>
                      </a:r>
                      <a:endParaRPr lang="en-US" sz="1100" b="0" i="0" u="none" strike="noStrike" dirty="0">
                        <a:solidFill>
                          <a:srgbClr val="FF99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BLMMI.07R1.B2T20_XRP.A7R1:LOSS_RS09</a:t>
                      </a:r>
                      <a:endParaRPr lang="en-US" sz="1100" b="0" i="0" u="none" strike="noStrike" dirty="0">
                        <a:solidFill>
                          <a:srgbClr val="00B0F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AB1564"/>
                          </a:solidFill>
                          <a:effectLst/>
                          <a:latin typeface="Calibri"/>
                        </a:rPr>
                        <a:t>BLMMI.07R1.B2T20_XRP.B7R1:LOSS_RS09</a:t>
                      </a:r>
                      <a:endParaRPr lang="en-US" sz="1100" b="0" i="0" u="none" strike="noStrike" dirty="0">
                        <a:solidFill>
                          <a:srgbClr val="AB1564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4F81BD"/>
                          </a:solidFill>
                          <a:effectLst/>
                          <a:latin typeface="Calibri"/>
                        </a:rPr>
                        <a:t>BLMTI.06R1.B1E10_TCL.6R1.B1:LOSS_RS09</a:t>
                      </a:r>
                      <a:endParaRPr lang="en-US" sz="1100" b="0" i="0" u="none" strike="noStrike" dirty="0">
                        <a:solidFill>
                          <a:srgbClr val="4F81B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459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type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AFP NEAR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AFP FAR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DA10D"/>
                          </a:solidFill>
                          <a:effectLst/>
                          <a:latin typeface="Calibri"/>
                        </a:rPr>
                        <a:t>ALF NEAR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Calibri"/>
                        </a:rPr>
                        <a:t>ALF FAR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ALF NEAR2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AB1564"/>
                          </a:solidFill>
                          <a:effectLst/>
                          <a:latin typeface="Calibri"/>
                        </a:rPr>
                        <a:t>ALF FAR2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4F81BD"/>
                          </a:solidFill>
                          <a:effectLst/>
                          <a:latin typeface="Calibri"/>
                        </a:rPr>
                        <a:t>BLM TCL6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459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5/10/16 3:57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5/10/16 4:35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Pedestal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2.87E-07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3.08E-07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DA10D"/>
                          </a:solidFill>
                          <a:effectLst/>
                          <a:latin typeface="Calibri"/>
                        </a:rPr>
                        <a:t>1.72E-07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Calibri"/>
                        </a:rPr>
                        <a:t>1.71E-07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1.71E-07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AB1564"/>
                          </a:solidFill>
                          <a:effectLst/>
                          <a:latin typeface="Calibri"/>
                        </a:rPr>
                        <a:t>1.60E-07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2.69E-07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4593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NDF= 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1.26E-08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1.69E-08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DA10D"/>
                          </a:solidFill>
                          <a:effectLst/>
                          <a:latin typeface="Calibri"/>
                        </a:rPr>
                        <a:t>4.42E-09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Calibri"/>
                        </a:rPr>
                        <a:t>4.37E-09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3.37E-09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AB1564"/>
                          </a:solidFill>
                          <a:effectLst/>
                          <a:latin typeface="Calibri"/>
                        </a:rPr>
                        <a:t>4.03E-09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459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5/10/16 6:02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5/10/16 6:10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Stable Beam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9.38E-07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8.52E-07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DA10D"/>
                          </a:solidFill>
                          <a:effectLst/>
                          <a:latin typeface="Calibri"/>
                        </a:rPr>
                        <a:t>3.62E-07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Calibri"/>
                        </a:rPr>
                        <a:t>3.56E-07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2.37E-07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AB1564"/>
                          </a:solidFill>
                          <a:effectLst/>
                          <a:latin typeface="Calibri"/>
                        </a:rPr>
                        <a:t>2.19E-07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1.15E-06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4593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NDF= 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1.81E-08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3.71E-08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DA10D"/>
                          </a:solidFill>
                          <a:effectLst/>
                          <a:latin typeface="Calibri"/>
                        </a:rPr>
                        <a:t>3.57E-09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Calibri"/>
                        </a:rPr>
                        <a:t>5.49E-09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2.10E-09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AB1564"/>
                          </a:solidFill>
                          <a:effectLst/>
                          <a:latin typeface="Calibri"/>
                        </a:rPr>
                        <a:t>3.54E-09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3.82E-08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459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5/10/16 6:12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5/10/16 6:25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TCL6 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5.22E-07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3.48E-06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DA10D"/>
                          </a:solidFill>
                          <a:effectLst/>
                          <a:latin typeface="Calibri"/>
                        </a:rPr>
                        <a:t>7.70E-07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Calibri"/>
                        </a:rPr>
                        <a:t>1.38E-06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4.00E-07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AB1564"/>
                          </a:solidFill>
                          <a:effectLst/>
                          <a:latin typeface="Calibri"/>
                        </a:rPr>
                        <a:t>4.07E-07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3.40E-05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4593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NDF= 13</a:t>
                      </a: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1.63E-08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5.22E-08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DA10D"/>
                          </a:solidFill>
                          <a:effectLst/>
                          <a:latin typeface="Calibri"/>
                        </a:rPr>
                        <a:t>5.88E-09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Calibri"/>
                        </a:rPr>
                        <a:t>8.92E-09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4.39E-09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AB1564"/>
                          </a:solidFill>
                          <a:effectLst/>
                          <a:latin typeface="Calibri"/>
                        </a:rPr>
                        <a:t>2.71E-09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1.48E-07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459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5/10/16 6:29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5/10/16 6:47</a:t>
                      </a: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AFP 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1.82E-06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4.87E-06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DA10D"/>
                          </a:solidFill>
                          <a:effectLst/>
                          <a:latin typeface="Calibri"/>
                        </a:rPr>
                        <a:t>9.80E-07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Calibri"/>
                        </a:rPr>
                        <a:t>1.95E-06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4.43E-07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AB1564"/>
                          </a:solidFill>
                          <a:effectLst/>
                          <a:latin typeface="Calibri"/>
                        </a:rPr>
                        <a:t>5.00E-07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3.55E-05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4593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NDF= 18</a:t>
                      </a: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5.85E-08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5.42E-08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DA10D"/>
                          </a:solidFill>
                          <a:effectLst/>
                          <a:latin typeface="Calibri"/>
                        </a:rPr>
                        <a:t>1.22E-08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Calibri"/>
                        </a:rPr>
                        <a:t>2.56E-08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3.63E-09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AB1564"/>
                          </a:solidFill>
                          <a:effectLst/>
                          <a:latin typeface="Calibri"/>
                        </a:rPr>
                        <a:t>5.48E-09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4.81E-07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4593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chemeClr val="accent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DA10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FF99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B0F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AB1564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459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Standard dose with 300b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SB'=SB - Pedestal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6.50E-07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5.44E-07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DA10D"/>
                          </a:solidFill>
                          <a:effectLst/>
                          <a:latin typeface="Calibri"/>
                        </a:rPr>
                        <a:t>1.89E-07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Calibri"/>
                        </a:rPr>
                        <a:t>1.84E-07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6.64E-08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AB1564"/>
                          </a:solidFill>
                          <a:effectLst/>
                          <a:latin typeface="Calibri"/>
                        </a:rPr>
                        <a:t>5.98E-08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8.82E-07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459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Increase with TCL6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(TCL6-SB)/SB'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-6.39E-01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4.84E+00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DA10D"/>
                          </a:solidFill>
                          <a:effectLst/>
                          <a:latin typeface="Calibri"/>
                        </a:rPr>
                        <a:t>2.15E+00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Calibri"/>
                        </a:rPr>
                        <a:t>5.54E+00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2.45E+00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AB1564"/>
                          </a:solidFill>
                          <a:effectLst/>
                          <a:latin typeface="Calibri"/>
                        </a:rPr>
                        <a:t>3.14E+00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3.73E+01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459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Increase with TCL6 &amp; AFP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(TCL6&amp;AFP-SB)/SB'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1.35E+00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7.40E+00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DA10D"/>
                          </a:solidFill>
                          <a:effectLst/>
                          <a:latin typeface="Calibri"/>
                        </a:rPr>
                        <a:t>3.26E+00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FF9900"/>
                          </a:solidFill>
                          <a:effectLst/>
                          <a:latin typeface="Calibri"/>
                        </a:rPr>
                        <a:t>8.66E+00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3.09E+00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AB1564"/>
                          </a:solidFill>
                          <a:effectLst/>
                          <a:latin typeface="Calibri"/>
                        </a:rPr>
                        <a:t>4.70E+00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3.90E+01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4593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chemeClr val="accent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41838" y="5549397"/>
            <a:ext cx="85021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</a:rPr>
              <a:t>Expected 2016 ∫</a:t>
            </a:r>
            <a:r>
              <a:rPr lang="en-US" sz="1600" dirty="0" err="1" smtClean="0">
                <a:solidFill>
                  <a:srgbClr val="000000"/>
                </a:solidFill>
                <a:latin typeface="Script MT Bold" panose="03040602040607080904" pitchFamily="66" charset="0"/>
                <a:ea typeface="MS Gothic" panose="020B0609070205080204" pitchFamily="49" charset="-128"/>
                <a:cs typeface="Times New Roman" panose="02020603050405020304" pitchFamily="18" charset="0"/>
              </a:rPr>
              <a:t>L</a:t>
            </a:r>
            <a:r>
              <a:rPr lang="en-US" sz="1600" i="1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dt</a:t>
            </a:r>
            <a:r>
              <a:rPr lang="en-US" sz="1600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</a:rPr>
              <a:t>: 25 fb</a:t>
            </a:r>
            <a:r>
              <a:rPr lang="en-US" sz="1600" baseline="30000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</a:rPr>
              <a:t>–1</a:t>
            </a:r>
            <a:r>
              <a:rPr lang="en-US" sz="1600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</a:rPr>
              <a:t>  </a:t>
            </a:r>
            <a:br>
              <a:rPr lang="en-US" sz="1600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</a:rPr>
              <a:t>To limit ALFA Dose Increase to 10%: </a:t>
            </a:r>
            <a:r>
              <a:rPr lang="en-US" sz="1600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  <a:sym typeface="Wingdings" panose="05000000000000000000" pitchFamily="2" charset="2"/>
              </a:rPr>
              <a:t> AFP insertion limited to </a:t>
            </a:r>
            <a:r>
              <a:rPr lang="en-US" sz="1600" b="1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  <a:sym typeface="Wingdings" panose="05000000000000000000" pitchFamily="2" charset="2"/>
              </a:rPr>
              <a:t>0.29 </a:t>
            </a:r>
            <a:r>
              <a:rPr lang="en-US" sz="1600" b="1" dirty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</a:rPr>
              <a:t>fb</a:t>
            </a:r>
            <a:r>
              <a:rPr lang="en-US" sz="1600" b="1" baseline="30000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</a:rPr>
              <a:t>–1</a:t>
            </a:r>
            <a:endParaRPr lang="en-US" sz="1600" b="1" dirty="0" smtClean="0">
              <a:solidFill>
                <a:srgbClr val="000000"/>
              </a:solidFill>
              <a:latin typeface="Arial Unicode MS"/>
              <a:cs typeface="Times New Roman" panose="02020603050405020304" pitchFamily="18" charset="0"/>
            </a:endParaRPr>
          </a:p>
          <a:p>
            <a:r>
              <a:rPr lang="en-US" sz="1600" dirty="0" smtClean="0">
                <a:solidFill>
                  <a:srgbClr val="FF0000"/>
                </a:solidFill>
                <a:latin typeface="Arial Unicode MS"/>
                <a:cs typeface="Times New Roman" panose="02020603050405020304" pitchFamily="18" charset="0"/>
              </a:rPr>
              <a:t>Agreed with ALFA &amp; RC: stop </a:t>
            </a:r>
            <a:r>
              <a:rPr lang="en-US" sz="1600" dirty="0">
                <a:solidFill>
                  <a:srgbClr val="FF0000"/>
                </a:solidFill>
                <a:latin typeface="Arial Unicode MS"/>
                <a:cs typeface="Times New Roman" panose="02020603050405020304" pitchFamily="18" charset="0"/>
              </a:rPr>
              <a:t>at </a:t>
            </a:r>
            <a:r>
              <a:rPr lang="en-US" sz="1600" b="1" dirty="0" smtClean="0">
                <a:solidFill>
                  <a:srgbClr val="FF0000"/>
                </a:solidFill>
                <a:latin typeface="Arial Unicode MS"/>
                <a:cs typeface="Times New Roman" panose="02020603050405020304" pitchFamily="18" charset="0"/>
              </a:rPr>
              <a:t>0.15  fb</a:t>
            </a:r>
            <a:r>
              <a:rPr lang="en-US" sz="1600" b="1" baseline="30000" dirty="0" smtClean="0">
                <a:solidFill>
                  <a:srgbClr val="FF0000"/>
                </a:solidFill>
                <a:latin typeface="Arial Unicode MS"/>
                <a:cs typeface="Times New Roman" panose="02020603050405020304" pitchFamily="18" charset="0"/>
              </a:rPr>
              <a:t>–1</a:t>
            </a:r>
            <a:r>
              <a:rPr lang="en-US" sz="1600" dirty="0" smtClean="0">
                <a:solidFill>
                  <a:srgbClr val="FF0000"/>
                </a:solidFill>
                <a:latin typeface="Arial Unicode MS"/>
                <a:cs typeface="Times New Roman" panose="02020603050405020304" pitchFamily="18" charset="0"/>
              </a:rPr>
              <a:t>  </a:t>
            </a:r>
            <a:r>
              <a:rPr lang="en-US" sz="1600" dirty="0" smtClean="0">
                <a:solidFill>
                  <a:srgbClr val="FF0000"/>
                </a:solidFill>
                <a:latin typeface="Arial Unicode MS"/>
                <a:cs typeface="Times New Roman" panose="02020603050405020304" pitchFamily="18" charset="0"/>
                <a:sym typeface="Wingdings" panose="05000000000000000000" pitchFamily="2" charset="2"/>
              </a:rPr>
              <a:t> AFP stops Intensity Qualification at </a:t>
            </a:r>
            <a:r>
              <a:rPr lang="en-US" sz="1600" b="1" dirty="0" smtClean="0">
                <a:solidFill>
                  <a:srgbClr val="FF0000"/>
                </a:solidFill>
                <a:latin typeface="Arial Unicode MS"/>
                <a:cs typeface="Times New Roman" panose="02020603050405020304" pitchFamily="18" charset="0"/>
                <a:sym typeface="Wingdings" panose="05000000000000000000" pitchFamily="2" charset="2"/>
              </a:rPr>
              <a:t>600 b</a:t>
            </a:r>
            <a:endParaRPr lang="en-US" sz="1600" b="1" dirty="0" smtClean="0">
              <a:solidFill>
                <a:srgbClr val="FF0000"/>
              </a:solidFill>
              <a:latin typeface="Arial Unicode MS"/>
              <a:cs typeface="Times New Roman" panose="02020603050405020304" pitchFamily="18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</a:rPr>
              <a:t>(Note: so far ~0.034 fb</a:t>
            </a:r>
            <a:r>
              <a:rPr lang="en-US" sz="16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–1</a:t>
            </a:r>
            <a:r>
              <a:rPr lang="en-US" sz="1600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</a:rPr>
              <a:t> accumulated with TCL6 &amp; AFP in)</a:t>
            </a:r>
            <a:endParaRPr lang="en-US" sz="1600" dirty="0">
              <a:solidFill>
                <a:srgbClr val="000000"/>
              </a:solidFill>
              <a:latin typeface="Arial Unicode MS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79154" y="4484048"/>
            <a:ext cx="19656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</a:rPr>
              <a:t>uncertainties ≲3%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5088653" y="5240215"/>
            <a:ext cx="3281623" cy="18463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062277" y="1937238"/>
            <a:ext cx="3193700" cy="91147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5416116" y="5424854"/>
            <a:ext cx="993476" cy="422031"/>
          </a:xfrm>
          <a:custGeom>
            <a:avLst/>
            <a:gdLst>
              <a:gd name="connsiteX0" fmla="*/ 993476 w 993476"/>
              <a:gd name="connsiteY0" fmla="*/ 0 h 422031"/>
              <a:gd name="connsiteX1" fmla="*/ 123038 w 993476"/>
              <a:gd name="connsiteY1" fmla="*/ 149469 h 422031"/>
              <a:gd name="connsiteX2" fmla="*/ 26322 w 993476"/>
              <a:gd name="connsiteY2" fmla="*/ 422031 h 422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3476" h="422031">
                <a:moveTo>
                  <a:pt x="993476" y="0"/>
                </a:moveTo>
                <a:cubicBezTo>
                  <a:pt x="638853" y="39565"/>
                  <a:pt x="284230" y="79131"/>
                  <a:pt x="123038" y="149469"/>
                </a:cubicBezTo>
                <a:cubicBezTo>
                  <a:pt x="-38154" y="219807"/>
                  <a:pt x="-5916" y="320919"/>
                  <a:pt x="26322" y="42203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6022731" y="5205042"/>
            <a:ext cx="844062" cy="23299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779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AFP and ALFA: Complementarity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2"/>
                </a:solidFill>
              </a:rPr>
              <a:t>AFP – Horizontal Pots: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large </a:t>
            </a:r>
            <a:r>
              <a:rPr lang="en-US" sz="1800" i="1" dirty="0" smtClean="0"/>
              <a:t>t</a:t>
            </a:r>
            <a:r>
              <a:rPr lang="en-US" sz="1800" dirty="0" smtClean="0"/>
              <a:t>  acceptance</a:t>
            </a: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i="1" dirty="0" smtClean="0"/>
              <a:t>ξ</a:t>
            </a:r>
            <a:r>
              <a:rPr lang="en-US" sz="1800" dirty="0" smtClean="0"/>
              <a:t>  range shifts with </a:t>
            </a:r>
            <a:r>
              <a:rPr lang="en-US" sz="1800" dirty="0"/>
              <a:t>optics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C00000"/>
                </a:solidFill>
              </a:rPr>
              <a:t>high </a:t>
            </a:r>
            <a:r>
              <a:rPr lang="el-GR" sz="1800" i="1" dirty="0">
                <a:solidFill>
                  <a:srgbClr val="C00000"/>
                </a:solidFill>
              </a:rPr>
              <a:t>β</a:t>
            </a:r>
            <a:r>
              <a:rPr lang="en-US" sz="1800" dirty="0">
                <a:solidFill>
                  <a:srgbClr val="C00000"/>
                </a:solidFill>
              </a:rPr>
              <a:t>* and </a:t>
            </a:r>
            <a:r>
              <a:rPr lang="en-US" sz="1800" dirty="0" smtClean="0">
                <a:solidFill>
                  <a:srgbClr val="C00000"/>
                </a:solidFill>
              </a:rPr>
              <a:t>low </a:t>
            </a:r>
            <a:r>
              <a:rPr lang="el-GR" sz="1800" i="1" dirty="0">
                <a:solidFill>
                  <a:srgbClr val="C00000"/>
                </a:solidFill>
              </a:rPr>
              <a:t>β</a:t>
            </a:r>
            <a:r>
              <a:rPr lang="en-US" sz="1800" dirty="0" smtClean="0">
                <a:solidFill>
                  <a:srgbClr val="C00000"/>
                </a:solidFill>
              </a:rPr>
              <a:t>*=0.5 m</a:t>
            </a:r>
            <a:endParaRPr lang="en-US" sz="18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>
                <a:solidFill>
                  <a:schemeClr val="accent2"/>
                </a:solidFill>
              </a:rPr>
              <a:t>ALFA – Vertical Pots: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limited </a:t>
            </a:r>
            <a:r>
              <a:rPr lang="en-US" sz="1800" i="1" dirty="0"/>
              <a:t>t</a:t>
            </a:r>
            <a:r>
              <a:rPr lang="en-US" sz="1800" dirty="0"/>
              <a:t> </a:t>
            </a:r>
            <a:r>
              <a:rPr lang="en-US" sz="1800" dirty="0" smtClean="0"/>
              <a:t> acceptance</a:t>
            </a: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el-GR" sz="1800" i="1" dirty="0"/>
              <a:t>ξ</a:t>
            </a:r>
            <a:r>
              <a:rPr lang="en-US" sz="1800" dirty="0"/>
              <a:t> =0 </a:t>
            </a:r>
            <a:r>
              <a:rPr lang="en-US" sz="1800" dirty="0" smtClean="0"/>
              <a:t>acceptance for </a:t>
            </a:r>
            <a:r>
              <a:rPr lang="el-GR" sz="1800" i="1" dirty="0" smtClean="0"/>
              <a:t>β</a:t>
            </a:r>
            <a:r>
              <a:rPr lang="en-US" sz="1800" dirty="0" smtClean="0"/>
              <a:t>*≥90,</a:t>
            </a:r>
            <a:br>
              <a:rPr lang="en-US" sz="1800" dirty="0" smtClean="0"/>
            </a:br>
            <a:r>
              <a:rPr lang="en-US" sz="1800" dirty="0" smtClean="0"/>
              <a:t>elastics</a:t>
            </a: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C00000"/>
                </a:solidFill>
              </a:rPr>
              <a:t>only low-Luminosity</a:t>
            </a:r>
            <a:r>
              <a:rPr lang="en-US" sz="1800" dirty="0">
                <a:solidFill>
                  <a:srgbClr val="C00000"/>
                </a:solidFill>
              </a:rPr>
              <a:t>, </a:t>
            </a:r>
            <a:r>
              <a:rPr lang="en-US" sz="1800" dirty="0" smtClean="0">
                <a:solidFill>
                  <a:srgbClr val="C00000"/>
                </a:solidFill>
              </a:rPr>
              <a:t/>
            </a:r>
            <a:br>
              <a:rPr lang="en-US" sz="1800" dirty="0" smtClean="0">
                <a:solidFill>
                  <a:srgbClr val="C00000"/>
                </a:solidFill>
              </a:rPr>
            </a:br>
            <a:r>
              <a:rPr lang="en-US" sz="1800" dirty="0" smtClean="0">
                <a:solidFill>
                  <a:srgbClr val="C00000"/>
                </a:solidFill>
              </a:rPr>
              <a:t>high </a:t>
            </a:r>
            <a:r>
              <a:rPr lang="el-GR" sz="1800" i="1" dirty="0">
                <a:solidFill>
                  <a:srgbClr val="C00000"/>
                </a:solidFill>
              </a:rPr>
              <a:t>β</a:t>
            </a:r>
            <a:r>
              <a:rPr lang="en-US" sz="1800" dirty="0">
                <a:solidFill>
                  <a:srgbClr val="C00000"/>
                </a:solidFill>
              </a:rPr>
              <a:t>* runs</a:t>
            </a: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33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075" name="Picture 3" descr="C:\Users\rijssenbeek\Documents\TDR\AFP_RunScenarios\figures\204_acceptance_7000_beta90_b1_detecto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8860" y="1158441"/>
            <a:ext cx="2825140" cy="2655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rijssenbeek\Documents\TDR\AFP_RunScenarios\figures\237_acceptance_7000_beta90_b1_detect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8860" y="3814172"/>
            <a:ext cx="2825140" cy="2655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rijssenbeek\Documents\TDR\AFP_RunScenarios\figures\204_acceptance_7000_beta055_b1_detecto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0683" y="1158440"/>
            <a:ext cx="2825140" cy="265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rijssenbeek\Documents\TDR\AFP_RunScenarios\figures\237_acceptance_7000_beta055_b1_detector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0683" y="3814171"/>
            <a:ext cx="2825140" cy="2655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Benchmark: </a:t>
            </a:r>
            <a:r>
              <a:rPr lang="en-US" dirty="0" err="1" smtClean="0"/>
              <a:t>DPEjj</a:t>
            </a:r>
            <a:r>
              <a:rPr lang="en-US" dirty="0" smtClean="0"/>
              <a:t>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90513" lvl="1"/>
            <a:r>
              <a:rPr lang="en-US" sz="1800" dirty="0" smtClean="0">
                <a:solidFill>
                  <a:schemeClr val="tx1"/>
                </a:solidFill>
              </a:rPr>
              <a:t>Fast &amp; Full simulation of AFP + ATLAS, including pile-up</a:t>
            </a:r>
          </a:p>
          <a:p>
            <a:pPr marL="577850" lvl="2"/>
            <a:r>
              <a:rPr lang="en-US" sz="1600" dirty="0" smtClean="0">
                <a:solidFill>
                  <a:schemeClr val="accent2"/>
                </a:solidFill>
              </a:rPr>
              <a:t>generator: </a:t>
            </a:r>
            <a:r>
              <a:rPr lang="en-US" sz="1600" dirty="0">
                <a:solidFill>
                  <a:schemeClr val="accent2"/>
                </a:solidFill>
              </a:rPr>
              <a:t>P</a:t>
            </a:r>
            <a:r>
              <a:rPr lang="en-US" sz="1100" dirty="0">
                <a:solidFill>
                  <a:schemeClr val="accent2"/>
                </a:solidFill>
              </a:rPr>
              <a:t>YTHIA </a:t>
            </a:r>
            <a:r>
              <a:rPr lang="en-US" sz="1600" dirty="0">
                <a:solidFill>
                  <a:schemeClr val="accent2"/>
                </a:solidFill>
              </a:rPr>
              <a:t>8.165 </a:t>
            </a:r>
            <a:r>
              <a:rPr lang="en-US" sz="1600" dirty="0" smtClean="0">
                <a:solidFill>
                  <a:schemeClr val="accent2"/>
                </a:solidFill>
              </a:rPr>
              <a:t>with P</a:t>
            </a:r>
            <a:r>
              <a:rPr lang="en-US" sz="1100" dirty="0" smtClean="0">
                <a:solidFill>
                  <a:schemeClr val="accent2"/>
                </a:solidFill>
              </a:rPr>
              <a:t>OM</a:t>
            </a:r>
            <a:r>
              <a:rPr lang="en-US" sz="1600" dirty="0" smtClean="0">
                <a:solidFill>
                  <a:schemeClr val="accent2"/>
                </a:solidFill>
              </a:rPr>
              <a:t>F</a:t>
            </a:r>
            <a:r>
              <a:rPr lang="en-US" sz="1100" dirty="0" smtClean="0">
                <a:solidFill>
                  <a:schemeClr val="accent2"/>
                </a:solidFill>
              </a:rPr>
              <a:t>LUX </a:t>
            </a:r>
            <a:r>
              <a:rPr lang="en-US" sz="1600" dirty="0">
                <a:solidFill>
                  <a:schemeClr val="accent2"/>
                </a:solidFill>
              </a:rPr>
              <a:t>= </a:t>
            </a:r>
            <a:r>
              <a:rPr lang="en-US" sz="1600" dirty="0" smtClean="0">
                <a:solidFill>
                  <a:schemeClr val="accent2"/>
                </a:solidFill>
              </a:rPr>
              <a:t>1, 5(MBR)</a:t>
            </a:r>
          </a:p>
          <a:p>
            <a:pPr marL="577850" lvl="2"/>
            <a:r>
              <a:rPr lang="en-US" sz="1600" dirty="0" smtClean="0">
                <a:solidFill>
                  <a:srgbClr val="C00000"/>
                </a:solidFill>
              </a:rPr>
              <a:t>100 h (1 </a:t>
            </a:r>
            <a:r>
              <a:rPr lang="en-US" sz="1600" dirty="0" err="1" smtClean="0">
                <a:solidFill>
                  <a:srgbClr val="C00000"/>
                </a:solidFill>
              </a:rPr>
              <a:t>wk</a:t>
            </a:r>
            <a:r>
              <a:rPr lang="en-US" sz="1600" dirty="0" smtClean="0">
                <a:solidFill>
                  <a:srgbClr val="C00000"/>
                </a:solidFill>
              </a:rPr>
              <a:t>); 2808 bunches, </a:t>
            </a:r>
            <a:r>
              <a:rPr lang="el-GR" sz="1600" dirty="0" smtClean="0">
                <a:solidFill>
                  <a:srgbClr val="C00000"/>
                </a:solidFill>
              </a:rPr>
              <a:t>μ</a:t>
            </a:r>
            <a:r>
              <a:rPr lang="en-US" sz="1600" dirty="0" smtClean="0">
                <a:solidFill>
                  <a:srgbClr val="C00000"/>
                </a:solidFill>
              </a:rPr>
              <a:t>=1</a:t>
            </a:r>
          </a:p>
          <a:p>
            <a:pPr marL="290513" lvl="1"/>
            <a:r>
              <a:rPr lang="en-US" sz="1800" dirty="0" smtClean="0">
                <a:solidFill>
                  <a:schemeClr val="tx1"/>
                </a:solidFill>
              </a:rPr>
              <a:t>Event Selections:</a:t>
            </a:r>
          </a:p>
          <a:p>
            <a:pPr marL="576263" lvl="2"/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(jet)&gt; 20, 50, 100 GeV</a:t>
            </a:r>
          </a:p>
          <a:p>
            <a:pPr marL="576263" lvl="2"/>
            <a:r>
              <a:rPr lang="en-US" sz="1600" dirty="0" smtClean="0">
                <a:solidFill>
                  <a:srgbClr val="C00000"/>
                </a:solidFill>
              </a:rPr>
              <a:t>double proton tag in AFP</a:t>
            </a:r>
          </a:p>
          <a:p>
            <a:pPr marL="576263" lvl="2"/>
            <a:r>
              <a:rPr lang="en-US" sz="1600" i="1" dirty="0" smtClean="0">
                <a:solidFill>
                  <a:srgbClr val="C00000"/>
                </a:solidFill>
              </a:rPr>
              <a:t>matching</a:t>
            </a:r>
            <a:r>
              <a:rPr lang="en-US" sz="1600" dirty="0" smtClean="0">
                <a:solidFill>
                  <a:srgbClr val="C00000"/>
                </a:solidFill>
              </a:rPr>
              <a:t> with AFP vertex </a:t>
            </a:r>
            <a:br>
              <a:rPr lang="en-US" sz="1600" dirty="0" smtClean="0">
                <a:solidFill>
                  <a:srgbClr val="C00000"/>
                </a:solidFill>
              </a:rPr>
            </a:br>
            <a:r>
              <a:rPr lang="en-US" sz="1600" dirty="0" smtClean="0">
                <a:solidFill>
                  <a:srgbClr val="C00000"/>
                </a:solidFill>
              </a:rPr>
              <a:t>from timing (</a:t>
            </a:r>
            <a:r>
              <a:rPr lang="el-GR" sz="1600" i="1" dirty="0" smtClean="0">
                <a:solidFill>
                  <a:srgbClr val="C00000"/>
                </a:solidFill>
              </a:rPr>
              <a:t>σ</a:t>
            </a:r>
            <a:r>
              <a:rPr lang="en-US" sz="1600" i="1" baseline="-25000" dirty="0" smtClean="0">
                <a:solidFill>
                  <a:srgbClr val="C00000"/>
                </a:solidFill>
              </a:rPr>
              <a:t>t </a:t>
            </a:r>
            <a:r>
              <a:rPr lang="en-US" sz="1600" dirty="0" smtClean="0">
                <a:solidFill>
                  <a:srgbClr val="C00000"/>
                </a:solidFill>
              </a:rPr>
              <a:t>= 30 ps)</a:t>
            </a:r>
          </a:p>
          <a:p>
            <a:pPr marL="576263" lvl="2"/>
            <a:r>
              <a:rPr lang="en-US" sz="1600" i="1" dirty="0" smtClean="0"/>
              <a:t>single</a:t>
            </a:r>
            <a:r>
              <a:rPr lang="en-US" sz="1600" dirty="0" smtClean="0"/>
              <a:t> vertex in ATLAS</a:t>
            </a:r>
          </a:p>
          <a:p>
            <a:pPr marL="576263" lvl="2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34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2" descr="C:\Users\rijssenbeek\Documents\TDR\AFP_RUN2_Program\figures\DPE_jet_significance-eps-converted-t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3449" y="3853163"/>
            <a:ext cx="3004839" cy="3004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rijssenbeek\Documents\TDR\AFP_RUN2_Program\figures\DPE_jet_purity-eps-converted-t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8243" y="4050021"/>
            <a:ext cx="2773262" cy="277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rijssenbeek\Documents\TDR\AFP_RUN2_Program\figures\DPE_JJ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85880" y="1262019"/>
            <a:ext cx="1024307" cy="151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rijssenbeek\Documents\TDR\AFP_RUN2_Program\figures\cut_flow_AFP_simu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09" t="72681" r="46831" b="6503"/>
          <a:stretch/>
        </p:blipFill>
        <p:spPr bwMode="auto">
          <a:xfrm>
            <a:off x="3996358" y="1666431"/>
            <a:ext cx="3486684" cy="2093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36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Anomalous Quartic Couplings WW</a:t>
            </a:r>
            <a:r>
              <a:rPr lang="el-GR" dirty="0" smtClean="0"/>
              <a:t>γγ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Sensitivities </a:t>
            </a:r>
            <a:r>
              <a:rPr lang="en-US" dirty="0"/>
              <a:t>predicted at the LHC (P. J. Bell</a:t>
            </a:r>
            <a:r>
              <a:rPr lang="en-US" dirty="0" smtClean="0"/>
              <a:t>, </a:t>
            </a:r>
            <a:r>
              <a:rPr lang="en-US" sz="2000" dirty="0" smtClean="0"/>
              <a:t>ArXiV:0907.5299</a:t>
            </a:r>
            <a:r>
              <a:rPr lang="en-US" dirty="0" smtClean="0"/>
              <a:t>): around a </a:t>
            </a:r>
            <a:r>
              <a:rPr lang="en-US" dirty="0"/>
              <a:t>few </a:t>
            </a:r>
            <a:r>
              <a:rPr lang="en-US" dirty="0" smtClean="0"/>
              <a:t>10</a:t>
            </a:r>
            <a:r>
              <a:rPr lang="en-US" baseline="30000" dirty="0" smtClean="0"/>
              <a:t>–4</a:t>
            </a:r>
            <a:r>
              <a:rPr lang="en-US" dirty="0" smtClean="0"/>
              <a:t> GeV</a:t>
            </a:r>
            <a:r>
              <a:rPr lang="en-US" baseline="30000" dirty="0" smtClean="0"/>
              <a:t>–2</a:t>
            </a:r>
            <a:endParaRPr lang="en-US" dirty="0"/>
          </a:p>
          <a:p>
            <a:r>
              <a:rPr lang="en-US" dirty="0"/>
              <a:t>Sensitivities </a:t>
            </a:r>
            <a:r>
              <a:rPr lang="en-US" dirty="0" smtClean="0"/>
              <a:t>predicted </a:t>
            </a:r>
            <a:r>
              <a:rPr lang="en-US" dirty="0">
                <a:solidFill>
                  <a:srgbClr val="FF0000"/>
                </a:solidFill>
              </a:rPr>
              <a:t>with </a:t>
            </a:r>
            <a:r>
              <a:rPr lang="en-US" dirty="0" smtClean="0">
                <a:solidFill>
                  <a:srgbClr val="FF0000"/>
                </a:solidFill>
              </a:rPr>
              <a:t>AFP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improvement by a </a:t>
            </a:r>
            <a:r>
              <a:rPr lang="en-US" dirty="0" smtClean="0"/>
              <a:t>factor ~100 </a:t>
            </a:r>
            <a:br>
              <a:rPr lang="en-US" dirty="0" smtClean="0"/>
            </a:br>
            <a:r>
              <a:rPr lang="en-US" dirty="0" smtClean="0"/>
              <a:t>over non-AFP 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35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73878" y="5124716"/>
            <a:ext cx="337382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Arial Unicode MS"/>
              </a:rPr>
              <a:t>M. </a:t>
            </a:r>
            <a:r>
              <a:rPr lang="en-US" sz="1200" dirty="0" err="1" smtClean="0">
                <a:solidFill>
                  <a:srgbClr val="000000"/>
                </a:solidFill>
                <a:latin typeface="Arial Unicode MS"/>
              </a:rPr>
              <a:t>Saimpert</a:t>
            </a:r>
            <a:r>
              <a:rPr lang="en-US" sz="1200" dirty="0" smtClean="0">
                <a:solidFill>
                  <a:srgbClr val="000000"/>
                </a:solidFill>
                <a:latin typeface="Arial Unicode MS"/>
              </a:rPr>
              <a:t>, </a:t>
            </a:r>
            <a:r>
              <a:rPr lang="de-DE" sz="1200" dirty="0" smtClean="0">
                <a:solidFill>
                  <a:srgbClr val="000000"/>
                </a:solidFill>
                <a:latin typeface="Arial Unicode MS"/>
              </a:rPr>
              <a:t>E</a:t>
            </a:r>
            <a:r>
              <a:rPr lang="de-DE" sz="1200" dirty="0">
                <a:solidFill>
                  <a:srgbClr val="000000"/>
                </a:solidFill>
                <a:latin typeface="Arial Unicode MS"/>
              </a:rPr>
              <a:t>. Chapon, S. Fichet, </a:t>
            </a:r>
            <a:r>
              <a:rPr lang="de-DE" sz="1200" dirty="0" smtClean="0">
                <a:solidFill>
                  <a:srgbClr val="000000"/>
                </a:solidFill>
                <a:latin typeface="Arial Unicode MS"/>
              </a:rPr>
              <a:t>G. von </a:t>
            </a:r>
            <a:r>
              <a:rPr lang="de-DE" sz="1200" dirty="0">
                <a:solidFill>
                  <a:srgbClr val="000000"/>
                </a:solidFill>
                <a:latin typeface="Arial Unicode MS"/>
              </a:rPr>
              <a:t>Gersdorff</a:t>
            </a:r>
            <a:r>
              <a:rPr lang="de-DE" sz="1200" dirty="0" smtClean="0">
                <a:solidFill>
                  <a:srgbClr val="000000"/>
                </a:solidFill>
                <a:latin typeface="Arial Unicode MS"/>
              </a:rPr>
              <a:t>, </a:t>
            </a:r>
            <a:r>
              <a:rPr lang="it-IT" sz="1200" dirty="0" smtClean="0">
                <a:solidFill>
                  <a:srgbClr val="000000"/>
                </a:solidFill>
                <a:latin typeface="Arial Unicode MS"/>
              </a:rPr>
              <a:t>O</a:t>
            </a:r>
            <a:r>
              <a:rPr lang="it-IT" sz="1200" dirty="0">
                <a:solidFill>
                  <a:srgbClr val="000000"/>
                </a:solidFill>
                <a:latin typeface="Arial Unicode MS"/>
              </a:rPr>
              <a:t>. Kepka, B. Lenzi, C. </a:t>
            </a:r>
            <a:r>
              <a:rPr lang="it-IT" sz="1200" dirty="0" smtClean="0">
                <a:solidFill>
                  <a:srgbClr val="000000"/>
                </a:solidFill>
                <a:latin typeface="Arial Unicode MS"/>
              </a:rPr>
              <a:t>Royon, </a:t>
            </a:r>
            <a:r>
              <a:rPr lang="en-US" sz="1200" dirty="0" smtClean="0">
                <a:solidFill>
                  <a:srgbClr val="000000"/>
                </a:solidFill>
              </a:rPr>
              <a:t>“</a:t>
            </a:r>
            <a:r>
              <a:rPr lang="en-US" sz="1200" dirty="0" smtClean="0">
                <a:solidFill>
                  <a:srgbClr val="000000"/>
                </a:solidFill>
                <a:latin typeface="Arial Unicode MS"/>
              </a:rPr>
              <a:t>Probing </a:t>
            </a:r>
            <a:r>
              <a:rPr lang="en-US" sz="1200" dirty="0">
                <a:solidFill>
                  <a:srgbClr val="000000"/>
                </a:solidFill>
                <a:latin typeface="Arial Unicode MS"/>
              </a:rPr>
              <a:t>anomalous quartic gauge couplings using proton tagging at the Large Hadron </a:t>
            </a:r>
            <a:r>
              <a:rPr lang="en-US" sz="1200" dirty="0" smtClean="0">
                <a:solidFill>
                  <a:srgbClr val="000000"/>
                </a:solidFill>
                <a:latin typeface="Arial Unicode MS"/>
              </a:rPr>
              <a:t>Collider”, Trento,16 April 2014.</a:t>
            </a:r>
          </a:p>
          <a:p>
            <a:r>
              <a:rPr lang="en-US" sz="1200" dirty="0">
                <a:solidFill>
                  <a:srgbClr val="000000"/>
                </a:solidFill>
                <a:latin typeface="Arial Unicode MS"/>
              </a:rPr>
              <a:t>C. Royon, O. Kepka, Phys. Rev. D 78 (2008)</a:t>
            </a:r>
          </a:p>
          <a:p>
            <a:r>
              <a:rPr lang="en-US" sz="1200" dirty="0">
                <a:solidFill>
                  <a:srgbClr val="000000"/>
                </a:solidFill>
                <a:latin typeface="Arial Unicode MS"/>
              </a:rPr>
              <a:t>E. </a:t>
            </a:r>
            <a:r>
              <a:rPr lang="en-US" sz="1200" dirty="0" err="1">
                <a:solidFill>
                  <a:srgbClr val="000000"/>
                </a:solidFill>
                <a:latin typeface="Arial Unicode MS"/>
              </a:rPr>
              <a:t>Chapon</a:t>
            </a:r>
            <a:r>
              <a:rPr lang="en-US" sz="1200" dirty="0">
                <a:solidFill>
                  <a:srgbClr val="000000"/>
                </a:solidFill>
                <a:latin typeface="Arial Unicode MS"/>
              </a:rPr>
              <a:t>, C. Royon, O. Kepka, Phys. Rev. D 81 (2010)</a:t>
            </a:r>
          </a:p>
        </p:txBody>
      </p:sp>
      <p:pic>
        <p:nvPicPr>
          <p:cNvPr id="8195" name="Picture 3" descr="C:\Users\rijssenbeek\Desktop\WWyy-ZZyy_AQC-Limits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8835"/>
          <a:stretch/>
        </p:blipFill>
        <p:spPr bwMode="auto">
          <a:xfrm>
            <a:off x="1" y="2656692"/>
            <a:ext cx="5592931" cy="215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3470316" y="2309659"/>
            <a:ext cx="4735417" cy="400110"/>
            <a:chOff x="3283027" y="2122370"/>
            <a:chExt cx="4735417" cy="400110"/>
          </a:xfrm>
        </p:grpSpPr>
        <p:sp>
          <p:nvSpPr>
            <p:cNvPr id="8" name="TextBox 7"/>
            <p:cNvSpPr txBox="1"/>
            <p:nvPr/>
          </p:nvSpPr>
          <p:spPr>
            <a:xfrm>
              <a:off x="3283027" y="2122370"/>
              <a:ext cx="12889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kern="0" dirty="0" smtClean="0">
                  <a:solidFill>
                    <a:srgbClr val="000000"/>
                  </a:solidFill>
                  <a:latin typeface="Arial Unicode MS"/>
                </a:rPr>
                <a:t>30 </a:t>
              </a:r>
              <a:r>
                <a:rPr lang="en-US" sz="2000" kern="0" dirty="0">
                  <a:solidFill>
                    <a:srgbClr val="000000"/>
                  </a:solidFill>
                  <a:latin typeface="Arial Unicode MS"/>
                </a:rPr>
                <a:t>fb</a:t>
              </a:r>
              <a:r>
                <a:rPr lang="en-US" sz="2000" kern="0" baseline="30000" dirty="0">
                  <a:solidFill>
                    <a:srgbClr val="000000"/>
                  </a:solidFill>
                  <a:latin typeface="Arial Unicode MS"/>
                </a:rPr>
                <a:t>–1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29470" y="2122370"/>
              <a:ext cx="12889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kern="0" dirty="0" smtClean="0">
                  <a:solidFill>
                    <a:srgbClr val="000000"/>
                  </a:solidFill>
                  <a:latin typeface="Arial Unicode MS"/>
                </a:rPr>
                <a:t>200 </a:t>
              </a:r>
              <a:r>
                <a:rPr lang="en-US" sz="2000" kern="0" dirty="0">
                  <a:solidFill>
                    <a:srgbClr val="000000"/>
                  </a:solidFill>
                  <a:latin typeface="Arial Unicode MS"/>
                </a:rPr>
                <a:t>fb</a:t>
              </a:r>
              <a:r>
                <a:rPr lang="en-US" sz="2000" kern="0" baseline="30000" dirty="0">
                  <a:solidFill>
                    <a:srgbClr val="000000"/>
                  </a:solidFill>
                  <a:latin typeface="Arial Unicode MS"/>
                </a:rPr>
                <a:t>–1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12" name="Straight Connector 11"/>
          <p:cNvCxnSpPr/>
          <p:nvPr/>
        </p:nvCxnSpPr>
        <p:spPr bwMode="auto">
          <a:xfrm>
            <a:off x="1266940" y="2654684"/>
            <a:ext cx="7780758" cy="0"/>
          </a:xfrm>
          <a:prstGeom prst="line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5951784"/>
              </p:ext>
            </p:extLst>
          </p:nvPr>
        </p:nvGraphicFramePr>
        <p:xfrm>
          <a:off x="206740" y="5719716"/>
          <a:ext cx="5431971" cy="11382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0" name="Equation" r:id="rId5" imgW="4356000" imgH="914400" progId="Equation.DSMT4">
                  <p:embed/>
                </p:oleObj>
              </mc:Choice>
              <mc:Fallback>
                <p:oleObj name="Equation" r:id="rId5" imgW="435600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740" y="5719716"/>
                        <a:ext cx="5431971" cy="11382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3" descr="C:\Users\rijssenbeek\Desktop\WWyy-ZZyy_AQC-Limits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59263" y="2720313"/>
            <a:ext cx="3215069" cy="200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4454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3-D SiT &amp; ToF Beam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Trigger:</a:t>
            </a:r>
          </a:p>
          <a:p>
            <a:pPr marL="284163" lvl="1"/>
            <a:r>
              <a:rPr lang="en-US" sz="1600" dirty="0" smtClean="0"/>
              <a:t>AND of 3 planes (FE-I4 </a:t>
            </a:r>
            <a:r>
              <a:rPr lang="en-US" sz="1600" dirty="0" err="1" smtClean="0"/>
              <a:t>HitOR</a:t>
            </a:r>
            <a:r>
              <a:rPr lang="en-US" sz="1600" dirty="0" smtClean="0"/>
              <a:t>)</a:t>
            </a:r>
          </a:p>
          <a:p>
            <a:pPr marL="0" indent="0">
              <a:buNone/>
            </a:pPr>
            <a:r>
              <a:rPr lang="en-US" sz="2000" dirty="0" smtClean="0"/>
              <a:t>DAQ:</a:t>
            </a:r>
          </a:p>
          <a:p>
            <a:pPr marL="284163" lvl="1"/>
            <a:r>
              <a:rPr lang="en-US" sz="1600" dirty="0" smtClean="0"/>
              <a:t>RCE-based (</a:t>
            </a:r>
            <a:r>
              <a:rPr lang="en-US" sz="1600" dirty="0" err="1" smtClean="0"/>
              <a:t>AdvancedTCA</a:t>
            </a:r>
            <a:r>
              <a:rPr lang="en-US" sz="1600" dirty="0" smtClean="0"/>
              <a:t>)</a:t>
            </a:r>
          </a:p>
          <a:p>
            <a:pPr marL="284163" lvl="1"/>
            <a:r>
              <a:rPr lang="en-US" sz="1600" dirty="0" smtClean="0">
                <a:solidFill>
                  <a:schemeClr val="accent2"/>
                </a:solidFill>
              </a:rPr>
              <a:t>used for IBL stave testing</a:t>
            </a:r>
          </a:p>
          <a:p>
            <a:pPr marL="284163" lvl="1"/>
            <a:r>
              <a:rPr lang="en-US" sz="1600" dirty="0" smtClean="0">
                <a:solidFill>
                  <a:schemeClr val="accent2"/>
                </a:solidFill>
              </a:rPr>
              <a:t>worked </a:t>
            </a:r>
            <a:r>
              <a:rPr lang="en-US" sz="1600" b="1" dirty="0" smtClean="0">
                <a:solidFill>
                  <a:schemeClr val="accent2"/>
                </a:solidFill>
              </a:rPr>
              <a:t>VERY</a:t>
            </a:r>
            <a:r>
              <a:rPr lang="en-US" sz="1600" dirty="0" smtClean="0">
                <a:solidFill>
                  <a:schemeClr val="accent2"/>
                </a:solidFill>
              </a:rPr>
              <a:t> well in test beam!</a:t>
            </a:r>
          </a:p>
          <a:p>
            <a:pPr marL="0" indent="0">
              <a:buNone/>
            </a:pPr>
            <a:r>
              <a:rPr lang="en-US" sz="2000" dirty="0" smtClean="0"/>
              <a:t>Performance:</a:t>
            </a:r>
          </a:p>
          <a:p>
            <a:pPr marL="284163" lvl="1"/>
            <a:r>
              <a:rPr lang="en-US" sz="1800" dirty="0" smtClean="0">
                <a:solidFill>
                  <a:schemeClr val="accent2"/>
                </a:solidFill>
              </a:rPr>
              <a:t>Efficiency </a:t>
            </a:r>
            <a:r>
              <a:rPr lang="en-US" sz="1800" dirty="0" smtClean="0"/>
              <a:t>≥98%/plane</a:t>
            </a:r>
            <a:r>
              <a:rPr lang="en-US" sz="1800" dirty="0" smtClean="0">
                <a:solidFill>
                  <a:schemeClr val="accent2"/>
                </a:solidFill>
              </a:rPr>
              <a:t> </a:t>
            </a:r>
          </a:p>
          <a:p>
            <a:pPr marL="284163" lvl="1"/>
            <a:r>
              <a:rPr lang="en-US" sz="1800" dirty="0" smtClean="0">
                <a:solidFill>
                  <a:schemeClr val="accent2"/>
                </a:solidFill>
              </a:rPr>
              <a:t>98% single track events, </a:t>
            </a:r>
            <a:br>
              <a:rPr lang="en-US" sz="1800" dirty="0" smtClean="0">
                <a:solidFill>
                  <a:schemeClr val="accent2"/>
                </a:solidFill>
              </a:rPr>
            </a:br>
            <a:r>
              <a:rPr lang="en-US" sz="1800" dirty="0" smtClean="0">
                <a:solidFill>
                  <a:schemeClr val="accent2"/>
                </a:solidFill>
              </a:rPr>
              <a:t>0.4% empty triggers</a:t>
            </a:r>
          </a:p>
          <a:p>
            <a:pPr marL="284163" lvl="1"/>
            <a:r>
              <a:rPr lang="en-US" sz="1800" dirty="0" smtClean="0">
                <a:solidFill>
                  <a:schemeClr val="accent2"/>
                </a:solidFill>
              </a:rPr>
              <a:t>Track </a:t>
            </a:r>
            <a:r>
              <a:rPr lang="en-US" sz="1800" dirty="0" err="1" smtClean="0">
                <a:solidFill>
                  <a:schemeClr val="accent2"/>
                </a:solidFill>
              </a:rPr>
              <a:t>CoG</a:t>
            </a:r>
            <a:r>
              <a:rPr lang="en-US" sz="1800" dirty="0" smtClean="0">
                <a:solidFill>
                  <a:schemeClr val="accent2"/>
                </a:solidFill>
              </a:rPr>
              <a:t> resolution: </a:t>
            </a:r>
            <a:br>
              <a:rPr lang="en-US" sz="1800" dirty="0" smtClean="0">
                <a:solidFill>
                  <a:schemeClr val="accent2"/>
                </a:solidFill>
              </a:rPr>
            </a:br>
            <a:r>
              <a:rPr lang="el-GR" sz="1800" i="1" dirty="0" smtClean="0"/>
              <a:t>σ</a:t>
            </a:r>
            <a:r>
              <a:rPr lang="en-US" sz="1800" i="1" baseline="-25000" dirty="0" smtClean="0"/>
              <a:t>x</a:t>
            </a:r>
            <a:r>
              <a:rPr lang="en-US" sz="1800" dirty="0" smtClean="0"/>
              <a:t>=7</a:t>
            </a:r>
            <a:r>
              <a:rPr lang="el-GR" sz="1800" dirty="0" smtClean="0"/>
              <a:t> </a:t>
            </a:r>
            <a:r>
              <a:rPr lang="el-GR" sz="1800" dirty="0"/>
              <a:t>μ</a:t>
            </a:r>
            <a:r>
              <a:rPr lang="en-US" sz="1800" dirty="0" smtClean="0"/>
              <a:t>m, </a:t>
            </a:r>
            <a:r>
              <a:rPr lang="el-GR" sz="1800" i="1" dirty="0" smtClean="0"/>
              <a:t>σ</a:t>
            </a:r>
            <a:r>
              <a:rPr lang="en-US" sz="1800" i="1" baseline="-25000" dirty="0" smtClean="0"/>
              <a:t>y</a:t>
            </a:r>
            <a:r>
              <a:rPr lang="en-US" sz="1800" dirty="0" smtClean="0"/>
              <a:t>=36 </a:t>
            </a:r>
            <a:r>
              <a:rPr lang="el-GR" sz="1800" dirty="0" smtClean="0"/>
              <a:t>μ</a:t>
            </a:r>
            <a:r>
              <a:rPr lang="en-US" sz="1800" dirty="0" smtClean="0"/>
              <a:t>m</a:t>
            </a:r>
          </a:p>
          <a:p>
            <a:pPr marL="0" indent="0">
              <a:buNone/>
            </a:pPr>
            <a:r>
              <a:rPr lang="en-US" sz="2000" dirty="0" smtClean="0"/>
              <a:t>Production Status:</a:t>
            </a:r>
          </a:p>
          <a:p>
            <a:pPr marL="284163" lvl="1"/>
            <a:r>
              <a:rPr lang="en-US" sz="1600" dirty="0" smtClean="0">
                <a:solidFill>
                  <a:schemeClr val="accent2"/>
                </a:solidFill>
              </a:rPr>
              <a:t>Sensors cut, Under Bump Metallization done</a:t>
            </a:r>
          </a:p>
          <a:p>
            <a:pPr marL="284163" lvl="1"/>
            <a:r>
              <a:rPr lang="en-US" sz="1600" dirty="0" smtClean="0"/>
              <a:t>FE-I4 in house, to be sent for UBM</a:t>
            </a:r>
          </a:p>
          <a:p>
            <a:pPr marL="284163" lvl="1"/>
            <a:r>
              <a:rPr lang="en-US" sz="1600" dirty="0" smtClean="0"/>
              <a:t>Flexes designed, prototype available </a:t>
            </a:r>
            <a:r>
              <a:rPr lang="en-US" sz="1600" dirty="0">
                <a:sym typeface="Wingdings" panose="05000000000000000000" pitchFamily="2" charset="2"/>
              </a:rPr>
              <a:t> critical path</a:t>
            </a:r>
            <a:endParaRPr lang="en-US" sz="1600" dirty="0" smtClean="0"/>
          </a:p>
          <a:p>
            <a:pPr marL="284163" lvl="1"/>
            <a:r>
              <a:rPr lang="en-US" sz="1600" dirty="0" smtClean="0"/>
              <a:t>Sensor card and holder designed and produced</a:t>
            </a:r>
            <a:endParaRPr lang="en-US" sz="16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36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122" name="Picture 2" descr="C:\Users\rijssenbeek\Documents\TDR\AFP_TB\figures\AFPIntegratedPrototyp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0115" y="1356705"/>
            <a:ext cx="5453885" cy="379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96445" y="1031358"/>
            <a:ext cx="5060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Arial Unicode MS"/>
              </a:rPr>
              <a:t>Setup in test beam Nov 2014 CERN SPS</a:t>
            </a:r>
            <a:endParaRPr lang="en-US" sz="2000" dirty="0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72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Test: Time-of-Flight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lvl="1"/>
            <a:r>
              <a:rPr lang="en-US" sz="1800" dirty="0" smtClean="0">
                <a:solidFill>
                  <a:schemeClr val="accent2"/>
                </a:solidFill>
              </a:rPr>
              <a:t>Sit-ToF </a:t>
            </a:r>
            <a:r>
              <a:rPr lang="en-US" sz="1800" dirty="0" err="1" smtClean="0">
                <a:solidFill>
                  <a:schemeClr val="accent2"/>
                </a:solidFill>
              </a:rPr>
              <a:t>correllation</a:t>
            </a:r>
            <a:r>
              <a:rPr lang="en-US" sz="1800" dirty="0" smtClean="0">
                <a:solidFill>
                  <a:schemeClr val="accent2"/>
                </a:solidFill>
              </a:rPr>
              <a:t>:  excellent (but some X-talk)          ToF efficiency:  &gt;99%</a:t>
            </a:r>
          </a:p>
          <a:p>
            <a:pPr marL="285750" lvl="1"/>
            <a:endParaRPr lang="en-US" sz="1800" dirty="0" smtClean="0">
              <a:solidFill>
                <a:schemeClr val="accent2"/>
              </a:solidFill>
            </a:endParaRPr>
          </a:p>
          <a:p>
            <a:pPr marL="285750" lvl="1"/>
            <a:endParaRPr lang="en-US" sz="1800" dirty="0">
              <a:solidFill>
                <a:schemeClr val="accent2"/>
              </a:solidFill>
            </a:endParaRPr>
          </a:p>
          <a:p>
            <a:pPr marL="285750" lvl="1"/>
            <a:endParaRPr lang="en-US" sz="1800" dirty="0" smtClean="0">
              <a:solidFill>
                <a:schemeClr val="accent2"/>
              </a:solidFill>
            </a:endParaRPr>
          </a:p>
          <a:p>
            <a:pPr marL="285750" lvl="1"/>
            <a:endParaRPr lang="en-US" sz="1800" dirty="0">
              <a:solidFill>
                <a:schemeClr val="accent2"/>
              </a:solidFill>
            </a:endParaRPr>
          </a:p>
          <a:p>
            <a:pPr marL="285750" lvl="1"/>
            <a:endParaRPr lang="en-US" sz="1800" dirty="0" smtClean="0">
              <a:solidFill>
                <a:schemeClr val="accent2"/>
              </a:solidFill>
            </a:endParaRPr>
          </a:p>
          <a:p>
            <a:pPr marL="285750" lvl="1"/>
            <a:endParaRPr lang="en-US" sz="1800" dirty="0" smtClean="0">
              <a:solidFill>
                <a:schemeClr val="accent2"/>
              </a:solidFill>
            </a:endParaRPr>
          </a:p>
          <a:p>
            <a:pPr marL="285750" lvl="1"/>
            <a:endParaRPr lang="en-US" sz="1400" dirty="0">
              <a:solidFill>
                <a:schemeClr val="accent2"/>
              </a:solidFill>
            </a:endParaRPr>
          </a:p>
          <a:p>
            <a:pPr marL="285750" lvl="1"/>
            <a:r>
              <a:rPr lang="en-US" sz="1800" dirty="0" smtClean="0">
                <a:solidFill>
                  <a:schemeClr val="accent2"/>
                </a:solidFill>
              </a:rPr>
              <a:t>Resolution: ~30 ps   (Oscilloscope)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37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098" name="Picture 2" descr="C:\Users\rijssenbeek\Documents\TDR\AFP_TB\figures\HEfficiency_mapLQbarA-run000884_inROI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834"/>
          <a:stretch/>
        </p:blipFill>
        <p:spPr bwMode="auto">
          <a:xfrm>
            <a:off x="5109057" y="1435401"/>
            <a:ext cx="4054938" cy="243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rijssenbeek\Documents\TDR\AFP_TB\figures\hvscan_1a1b_1900V_res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9674" y="3954597"/>
            <a:ext cx="3650846" cy="289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rijssenbeek\Documents\TDR\AFP_TB\figures\trackingTimingCorr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653" b="9549"/>
          <a:stretch/>
        </p:blipFill>
        <p:spPr bwMode="auto">
          <a:xfrm>
            <a:off x="908154" y="1403497"/>
            <a:ext cx="4126471" cy="2282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rijssenbeek\Documents\TDR\AFP_TB\figures\timingIntTB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76" t="3061" r="3835" b="7426"/>
          <a:stretch/>
        </p:blipFill>
        <p:spPr bwMode="auto">
          <a:xfrm>
            <a:off x="4370744" y="3954597"/>
            <a:ext cx="4773256" cy="290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635253" y="3885675"/>
            <a:ext cx="175437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rgbClr val="000000"/>
                </a:solidFill>
                <a:latin typeface="Arial Unicode MS"/>
              </a:rPr>
              <a:t>A     B (6 mm)</a:t>
            </a:r>
            <a:endParaRPr lang="en-US" sz="1400" b="1" dirty="0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44007" y="1921568"/>
            <a:ext cx="818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FF"/>
                </a:solidFill>
                <a:latin typeface="Arial Unicode MS"/>
              </a:rPr>
              <a:t>1A   1B</a:t>
            </a:r>
            <a:endParaRPr lang="en-US" sz="1400" dirty="0">
              <a:solidFill>
                <a:srgbClr val="FFFFFF"/>
              </a:solidFill>
              <a:latin typeface="Arial Unicode M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94903" y="2570154"/>
            <a:ext cx="818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FF"/>
                </a:solidFill>
                <a:latin typeface="Arial Unicode MS"/>
              </a:rPr>
              <a:t>2A   2B</a:t>
            </a:r>
            <a:endParaRPr lang="en-US" sz="1400" dirty="0">
              <a:solidFill>
                <a:srgbClr val="FFFFFF"/>
              </a:solidFill>
              <a:latin typeface="Arial Unicode M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81713" y="3165681"/>
            <a:ext cx="818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FF"/>
                </a:solidFill>
                <a:latin typeface="Arial Unicode MS"/>
              </a:rPr>
              <a:t>3A   3B</a:t>
            </a:r>
            <a:endParaRPr lang="en-US" sz="1400" dirty="0">
              <a:solidFill>
                <a:srgbClr val="FFFFFF"/>
              </a:solidFill>
              <a:latin typeface="Arial Unicode M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11530" y="2921043"/>
            <a:ext cx="818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FF"/>
                </a:solidFill>
                <a:latin typeface="Arial Unicode MS"/>
              </a:rPr>
              <a:t>4A   4B</a:t>
            </a:r>
            <a:endParaRPr lang="en-US" sz="1400" dirty="0">
              <a:solidFill>
                <a:srgbClr val="FFFFFF"/>
              </a:solidFill>
              <a:latin typeface="Arial Unicode M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34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AFP in 2016 - Detectors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11 Silicon 3D detector </a:t>
            </a:r>
            <a:r>
              <a:rPr lang="en-US" sz="1800" dirty="0" smtClean="0"/>
              <a:t>assemblies</a:t>
            </a:r>
            <a:r>
              <a:rPr lang="en-US" sz="2000" dirty="0" smtClean="0"/>
              <a:t> produced at IFAE (more in coming months)</a:t>
            </a:r>
          </a:p>
          <a:p>
            <a:pPr lvl="1"/>
            <a:r>
              <a:rPr lang="en-US" sz="1800" b="1" dirty="0" smtClean="0"/>
              <a:t>7 assemblies are operational</a:t>
            </a:r>
            <a:endParaRPr lang="en-US" sz="1800" dirty="0" smtClean="0"/>
          </a:p>
          <a:p>
            <a:pPr lvl="1"/>
            <a:r>
              <a:rPr lang="en-US" sz="1800" dirty="0" smtClean="0"/>
              <a:t>Assemblies precision-mounted on Al-CF carrier cards (Bergen)</a:t>
            </a:r>
          </a:p>
          <a:p>
            <a:pPr lvl="1"/>
            <a:r>
              <a:rPr lang="en-US" sz="1800" dirty="0" smtClean="0"/>
              <a:t>FLEX (Oslo)</a:t>
            </a:r>
          </a:p>
          <a:p>
            <a:pPr lvl="1"/>
            <a:r>
              <a:rPr lang="en-US" sz="1800" dirty="0" smtClean="0"/>
              <a:t>Heat Exchanger holds </a:t>
            </a:r>
            <a:r>
              <a:rPr lang="en-US" sz="1800" dirty="0" err="1" smtClean="0"/>
              <a:t>Tiltbars</a:t>
            </a:r>
            <a:r>
              <a:rPr lang="en-US" sz="1800" dirty="0" smtClean="0"/>
              <a:t> (Bergen)</a:t>
            </a:r>
          </a:p>
          <a:p>
            <a:pPr lvl="1"/>
            <a:r>
              <a:rPr lang="en-US" sz="1800" dirty="0" smtClean="0"/>
              <a:t>–40 C air from AirCooler (Stony Brook)</a:t>
            </a:r>
          </a:p>
          <a:p>
            <a:r>
              <a:rPr lang="en-US" sz="2000" b="1" u="sng" dirty="0" smtClean="0"/>
              <a:t>Installation: this week</a:t>
            </a:r>
          </a:p>
          <a:p>
            <a:pPr lvl="1"/>
            <a:r>
              <a:rPr lang="en-US" sz="1800" dirty="0" smtClean="0"/>
              <a:t>leak testing Mo-</a:t>
            </a:r>
            <a:r>
              <a:rPr lang="en-US" sz="1800" dirty="0" err="1" smtClean="0"/>
              <a:t>Tu</a:t>
            </a:r>
            <a:endParaRPr lang="en-US" sz="1800" dirty="0" smtClean="0"/>
          </a:p>
          <a:p>
            <a:pPr marL="342900" lvl="1" indent="0">
              <a:buNone/>
            </a:pPr>
            <a:endParaRPr lang="en-US" sz="180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38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8919" y="4227750"/>
            <a:ext cx="4480560" cy="2319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8919" y="3919973"/>
            <a:ext cx="4480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</a:rPr>
              <a:t>trial assembly with 2 bad assemblies (20.02.2016) </a:t>
            </a:r>
            <a:endParaRPr lang="en-US" sz="1400" dirty="0">
              <a:solidFill>
                <a:srgbClr val="000000"/>
              </a:solidFill>
              <a:latin typeface="Arial Unicode MS"/>
              <a:cs typeface="Times New Roman" panose="02020603050405020304" pitchFamily="18" charset="0"/>
            </a:endParaRPr>
          </a:p>
        </p:txBody>
      </p:sp>
      <p:pic>
        <p:nvPicPr>
          <p:cNvPr id="2053" name="Picture 5" descr="C:\Users\rijssenbeek\Documents\Atlas\AFP\FastTiming\SiTracker\Holder\Pictures\AFP_heat_exch_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77328" y="4170683"/>
            <a:ext cx="1979310" cy="98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/>
          <p:cNvCxnSpPr>
            <a:stCxn id="8" idx="2"/>
            <a:endCxn id="2053" idx="3"/>
          </p:cNvCxnSpPr>
          <p:nvPr/>
        </p:nvCxnSpPr>
        <p:spPr bwMode="auto">
          <a:xfrm flipH="1" flipV="1">
            <a:off x="4656638" y="4661053"/>
            <a:ext cx="426437" cy="178110"/>
          </a:xfrm>
          <a:prstGeom prst="straightConnector1">
            <a:avLst/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5306589" y="2871045"/>
            <a:ext cx="4429263" cy="2924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Line Callout 1 7"/>
          <p:cNvSpPr/>
          <p:nvPr/>
        </p:nvSpPr>
        <p:spPr bwMode="auto">
          <a:xfrm>
            <a:off x="5083075" y="4605253"/>
            <a:ext cx="896293" cy="467820"/>
          </a:xfrm>
          <a:prstGeom prst="borderCallout1">
            <a:avLst>
              <a:gd name="adj1" fmla="val 49714"/>
              <a:gd name="adj2" fmla="val 101768"/>
              <a:gd name="adj3" fmla="val 109587"/>
              <a:gd name="adj4" fmla="val 319898"/>
            </a:avLst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heat exchanger</a:t>
            </a:r>
          </a:p>
        </p:txBody>
      </p:sp>
      <p:sp>
        <p:nvSpPr>
          <p:cNvPr id="12" name="Line Callout 1 11"/>
          <p:cNvSpPr/>
          <p:nvPr/>
        </p:nvSpPr>
        <p:spPr bwMode="auto">
          <a:xfrm>
            <a:off x="5073027" y="2367538"/>
            <a:ext cx="896293" cy="467820"/>
          </a:xfrm>
          <a:prstGeom prst="borderCallout1">
            <a:avLst>
              <a:gd name="adj1" fmla="val 49714"/>
              <a:gd name="adj2" fmla="val 101768"/>
              <a:gd name="adj3" fmla="val 244990"/>
              <a:gd name="adj4" fmla="val 233495"/>
            </a:avLst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cooling in/outlets</a:t>
            </a:r>
          </a:p>
        </p:txBody>
      </p:sp>
      <p:sp>
        <p:nvSpPr>
          <p:cNvPr id="13" name="Line Callout 1 12"/>
          <p:cNvSpPr/>
          <p:nvPr/>
        </p:nvSpPr>
        <p:spPr bwMode="auto">
          <a:xfrm>
            <a:off x="4971910" y="3613927"/>
            <a:ext cx="1007458" cy="467820"/>
          </a:xfrm>
          <a:prstGeom prst="borderCallout1">
            <a:avLst>
              <a:gd name="adj1" fmla="val 49714"/>
              <a:gd name="adj2" fmla="val 101768"/>
              <a:gd name="adj3" fmla="val 26392"/>
              <a:gd name="adj4" fmla="val 254174"/>
            </a:avLst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signal feedthrough</a:t>
            </a:r>
          </a:p>
        </p:txBody>
      </p:sp>
    </p:spTree>
    <p:extLst>
      <p:ext uri="{BB962C8B-B14F-4D97-AF65-F5344CB8AC3E}">
        <p14:creationId xmlns:p14="http://schemas.microsoft.com/office/powerpoint/2010/main" val="426834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pic>
        <p:nvPicPr>
          <p:cNvPr id="8194" name="Picture 2" descr="C:\Users\rijssenbeek\Documents\Atlas\AFP\Management\2016\LHCCPlots\AFP_3D_Second_Sensor_Production_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97"/>
            <a:ext cx="9144000" cy="6852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625737" y="123677"/>
            <a:ext cx="2770653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latin typeface="+mj-lt"/>
                <a:cs typeface="Times New Roman" panose="02020603050405020304" pitchFamily="18" charset="0"/>
              </a:rPr>
              <a:t>Maria Manna, Sebastian Grinstein, IFAE</a:t>
            </a:r>
            <a:endParaRPr lang="en-US" sz="11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746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Ultra-Precise Time-of-Flight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AFP is looking for pp →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L</a:t>
            </a:r>
            <a:r>
              <a:rPr lang="en-US" sz="2000" dirty="0" err="1" smtClean="0"/>
              <a:t>+X+p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</a:t>
            </a:r>
          </a:p>
          <a:p>
            <a:pPr lvl="1"/>
            <a:r>
              <a:rPr lang="en-US" sz="1800" dirty="0" err="1" smtClean="0"/>
              <a:t>p</a:t>
            </a:r>
            <a:r>
              <a:rPr lang="en-US" sz="1800" baseline="-25000" dirty="0" err="1" smtClean="0"/>
              <a:t>L</a:t>
            </a:r>
            <a:r>
              <a:rPr lang="en-US" sz="1800" baseline="-25000" dirty="0" smtClean="0"/>
              <a:t>(R)</a:t>
            </a:r>
            <a:r>
              <a:rPr lang="en-US" sz="1800" dirty="0" smtClean="0"/>
              <a:t> is a forward proton in the Left (Right) arm of AFP</a:t>
            </a:r>
          </a:p>
          <a:p>
            <a:pPr lvl="1"/>
            <a:r>
              <a:rPr lang="en-US" sz="1800" dirty="0" smtClean="0"/>
              <a:t>X ≡ WW, ZZ, </a:t>
            </a:r>
            <a:r>
              <a:rPr lang="en-US" sz="1800" dirty="0" err="1" smtClean="0"/>
              <a:t>jj</a:t>
            </a:r>
            <a:r>
              <a:rPr lang="en-US" sz="1800" dirty="0" smtClean="0"/>
              <a:t>, </a:t>
            </a:r>
            <a:r>
              <a:rPr lang="el-GR" sz="1800" dirty="0" smtClean="0"/>
              <a:t>γγ</a:t>
            </a:r>
            <a:r>
              <a:rPr lang="en-US" sz="1800" dirty="0" smtClean="0"/>
              <a:t>, ...</a:t>
            </a:r>
          </a:p>
          <a:p>
            <a:r>
              <a:rPr lang="en-US" sz="2000" dirty="0" smtClean="0"/>
              <a:t>in ATLAS we have 20-60 interactions/BX: “Pile-up”</a:t>
            </a:r>
          </a:p>
          <a:p>
            <a:pPr lvl="1"/>
            <a:r>
              <a:rPr lang="en-US" sz="1800" dirty="0" err="1" smtClean="0"/>
              <a:t>avg</a:t>
            </a:r>
            <a:r>
              <a:rPr lang="en-US" sz="1800" dirty="0" smtClean="0"/>
              <a:t> number of interactions per BX (pile-up) in 2016: &lt;µ&gt;40</a:t>
            </a:r>
          </a:p>
          <a:p>
            <a:pPr lvl="1"/>
            <a:r>
              <a:rPr lang="en-US" sz="1800" dirty="0" smtClean="0"/>
              <a:t>15% of these have a forward proton (Single Diffraction)</a:t>
            </a:r>
          </a:p>
          <a:p>
            <a:pPr lvl="2"/>
            <a:r>
              <a:rPr lang="en-US" sz="1600" dirty="0" smtClean="0"/>
              <a:t>a SD proton has a 20% acceptance in AFP</a:t>
            </a:r>
          </a:p>
          <a:p>
            <a:pPr lvl="2"/>
            <a:r>
              <a:rPr lang="en-US" sz="1600" dirty="0" smtClean="0"/>
              <a:t>At high µ, any ATLAS trigger (high p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 lepton, jet, photon) </a:t>
            </a:r>
            <a:br>
              <a:rPr lang="en-US" sz="1600" dirty="0" smtClean="0"/>
            </a:br>
            <a:r>
              <a:rPr lang="en-US" sz="1600" dirty="0" smtClean="0"/>
              <a:t>is often accompanied by two forward </a:t>
            </a:r>
            <a:br>
              <a:rPr lang="en-US" sz="1600" dirty="0" smtClean="0"/>
            </a:br>
            <a:r>
              <a:rPr lang="en-US" sz="1600" dirty="0" smtClean="0"/>
              <a:t>protons in AFP from </a:t>
            </a:r>
            <a:r>
              <a:rPr lang="en-US" sz="1600" dirty="0" smtClean="0"/>
              <a:t>pile-up</a:t>
            </a:r>
          </a:p>
          <a:p>
            <a:pPr lvl="1"/>
            <a:r>
              <a:rPr lang="en-US" sz="1800" dirty="0" smtClean="0"/>
              <a:t>A measurement of “t</a:t>
            </a:r>
            <a:r>
              <a:rPr lang="en-US" sz="1800" baseline="-25000" dirty="0" smtClean="0"/>
              <a:t>0</a:t>
            </a:r>
            <a:r>
              <a:rPr lang="en-US" sz="1800" dirty="0" smtClean="0"/>
              <a:t>” with ATLAS</a:t>
            </a:r>
            <a:br>
              <a:rPr lang="en-US" sz="1800" dirty="0" smtClean="0"/>
            </a:br>
            <a:r>
              <a:rPr lang="en-US" sz="1800" dirty="0" smtClean="0"/>
              <a:t>could provide</a:t>
            </a:r>
            <a:r>
              <a:rPr lang="en-US" sz="1800" dirty="0"/>
              <a:t> </a:t>
            </a:r>
            <a:r>
              <a:rPr lang="en-US" sz="1800" dirty="0" smtClean="0"/>
              <a:t>pile-up rejection even when vertices overlap …</a:t>
            </a:r>
            <a:endParaRPr lang="en-US" sz="1600" dirty="0"/>
          </a:p>
          <a:p>
            <a:r>
              <a:rPr lang="en-US" sz="2000" dirty="0" smtClean="0"/>
              <a:t>Precise time-of-arrival measurement will help reject pile-up protons:</a:t>
            </a:r>
          </a:p>
          <a:p>
            <a:pPr lvl="1"/>
            <a:r>
              <a:rPr lang="en-US" sz="1800" dirty="0" smtClean="0">
                <a:solidFill>
                  <a:srgbClr val="0070C0"/>
                </a:solidFill>
              </a:rPr>
              <a:t>if the two protons come from the </a:t>
            </a:r>
            <a:r>
              <a:rPr lang="en-US" sz="1800" i="1" dirty="0" smtClean="0">
                <a:solidFill>
                  <a:srgbClr val="0070C0"/>
                </a:solidFill>
              </a:rPr>
              <a:t>same</a:t>
            </a:r>
            <a:r>
              <a:rPr lang="en-US" sz="1800" dirty="0" smtClean="0">
                <a:solidFill>
                  <a:srgbClr val="0070C0"/>
                </a:solidFill>
              </a:rPr>
              <a:t> vertex (</a:t>
            </a:r>
            <a:r>
              <a:rPr lang="en-US" sz="1800" dirty="0" err="1" smtClean="0">
                <a:solidFill>
                  <a:srgbClr val="0070C0"/>
                </a:solidFill>
              </a:rPr>
              <a:t>vtx</a:t>
            </a:r>
            <a:r>
              <a:rPr lang="en-US" sz="1800" dirty="0" smtClean="0">
                <a:solidFill>
                  <a:srgbClr val="0070C0"/>
                </a:solidFill>
              </a:rPr>
              <a:t>), then: </a:t>
            </a:r>
            <a:r>
              <a:rPr lang="en-US" sz="1800" dirty="0" err="1" smtClean="0">
                <a:solidFill>
                  <a:srgbClr val="0070C0"/>
                </a:solidFill>
              </a:rPr>
              <a:t>z</a:t>
            </a:r>
            <a:r>
              <a:rPr lang="en-US" sz="1800" baseline="-25000" dirty="0" err="1" smtClean="0">
                <a:solidFill>
                  <a:srgbClr val="0070C0"/>
                </a:solidFill>
              </a:rPr>
              <a:t>vtx</a:t>
            </a:r>
            <a:r>
              <a:rPr lang="en-US" sz="1800" dirty="0" smtClean="0">
                <a:solidFill>
                  <a:srgbClr val="0070C0"/>
                </a:solidFill>
              </a:rPr>
              <a:t> = c(</a:t>
            </a:r>
            <a:r>
              <a:rPr lang="en-US" sz="1800" dirty="0" err="1" smtClean="0">
                <a:solidFill>
                  <a:srgbClr val="0070C0"/>
                </a:solidFill>
              </a:rPr>
              <a:t>t</a:t>
            </a:r>
            <a:r>
              <a:rPr lang="en-US" sz="1800" baseline="-25000" dirty="0" err="1" smtClean="0">
                <a:solidFill>
                  <a:srgbClr val="0070C0"/>
                </a:solidFill>
              </a:rPr>
              <a:t>L</a:t>
            </a:r>
            <a:r>
              <a:rPr lang="en-US" sz="1800" dirty="0" smtClean="0">
                <a:solidFill>
                  <a:srgbClr val="0070C0"/>
                </a:solidFill>
              </a:rPr>
              <a:t> – </a:t>
            </a:r>
            <a:r>
              <a:rPr lang="en-US" sz="1800" dirty="0" err="1" smtClean="0">
                <a:solidFill>
                  <a:srgbClr val="0070C0"/>
                </a:solidFill>
              </a:rPr>
              <a:t>t</a:t>
            </a:r>
            <a:r>
              <a:rPr lang="en-US" sz="1800" baseline="-25000" dirty="0" err="1" smtClean="0">
                <a:solidFill>
                  <a:srgbClr val="0070C0"/>
                </a:solidFill>
              </a:rPr>
              <a:t>R</a:t>
            </a:r>
            <a:r>
              <a:rPr lang="en-US" sz="1800" dirty="0" smtClean="0">
                <a:solidFill>
                  <a:srgbClr val="0070C0"/>
                </a:solidFill>
              </a:rPr>
              <a:t>)/2</a:t>
            </a:r>
          </a:p>
          <a:p>
            <a:pPr lvl="1"/>
            <a:r>
              <a:rPr lang="en-US" sz="1800" dirty="0" smtClean="0">
                <a:solidFill>
                  <a:srgbClr val="0070C0"/>
                </a:solidFill>
              </a:rPr>
              <a:t>if </a:t>
            </a:r>
            <a:r>
              <a:rPr lang="en-US" sz="1800" dirty="0" err="1" smtClean="0">
                <a:solidFill>
                  <a:srgbClr val="0070C0"/>
                </a:solidFill>
              </a:rPr>
              <a:t>z</a:t>
            </a:r>
            <a:r>
              <a:rPr lang="en-US" sz="1800" baseline="-25000" dirty="0" err="1" smtClean="0">
                <a:solidFill>
                  <a:srgbClr val="0070C0"/>
                </a:solidFill>
              </a:rPr>
              <a:t>vtx</a:t>
            </a:r>
            <a:r>
              <a:rPr lang="en-US" sz="1800" dirty="0" smtClean="0">
                <a:solidFill>
                  <a:srgbClr val="0070C0"/>
                </a:solidFill>
              </a:rPr>
              <a:t> measured by AFP can be matched with a vertex of interest in ATLAS, then the process may be of the type we’re looking for …</a:t>
            </a:r>
          </a:p>
          <a:p>
            <a:pPr lvl="1"/>
            <a:r>
              <a:rPr lang="en-US" sz="1800" dirty="0" smtClean="0"/>
              <a:t>resolution is crucial: </a:t>
            </a:r>
            <a:r>
              <a:rPr lang="el-GR" sz="1800" dirty="0" smtClean="0"/>
              <a:t>δ</a:t>
            </a:r>
            <a:r>
              <a:rPr lang="en-US" sz="1800" dirty="0" err="1" smtClean="0"/>
              <a:t>z</a:t>
            </a:r>
            <a:r>
              <a:rPr lang="en-US" sz="1800" baseline="-25000" dirty="0" err="1" smtClean="0"/>
              <a:t>vtx</a:t>
            </a:r>
            <a:r>
              <a:rPr lang="en-US" sz="1800" dirty="0" smtClean="0"/>
              <a:t>=(c/</a:t>
            </a:r>
            <a:r>
              <a:rPr lang="el-GR" sz="1800" dirty="0" smtClean="0"/>
              <a:t>√</a:t>
            </a:r>
            <a:r>
              <a:rPr lang="en-US" sz="1800" dirty="0" smtClean="0"/>
              <a:t>2)</a:t>
            </a:r>
            <a:r>
              <a:rPr lang="el-GR" sz="1800" dirty="0" smtClean="0"/>
              <a:t>δ</a:t>
            </a:r>
            <a:r>
              <a:rPr lang="en-US" sz="1800" dirty="0" smtClean="0"/>
              <a:t>t; for </a:t>
            </a:r>
            <a:r>
              <a:rPr lang="el-GR" sz="1800" dirty="0"/>
              <a:t>δ</a:t>
            </a:r>
            <a:r>
              <a:rPr lang="en-US" sz="1800" dirty="0" smtClean="0"/>
              <a:t>t=10 ps </a:t>
            </a:r>
            <a:r>
              <a:rPr lang="en-US" sz="1800" dirty="0" smtClean="0">
                <a:sym typeface="Wingdings" panose="05000000000000000000" pitchFamily="2" charset="2"/>
              </a:rPr>
              <a:t> </a:t>
            </a:r>
            <a:r>
              <a:rPr lang="el-GR" sz="1800" dirty="0"/>
              <a:t>δ</a:t>
            </a:r>
            <a:r>
              <a:rPr lang="en-US" sz="1800" dirty="0" err="1"/>
              <a:t>z</a:t>
            </a:r>
            <a:r>
              <a:rPr lang="en-US" sz="1800" baseline="-25000" dirty="0" err="1"/>
              <a:t>vtx</a:t>
            </a:r>
            <a:r>
              <a:rPr lang="en-US" sz="1800" dirty="0" smtClean="0"/>
              <a:t>= 2.1 mm</a:t>
            </a:r>
          </a:p>
          <a:p>
            <a:pPr lvl="2"/>
            <a:r>
              <a:rPr lang="en-US" sz="1600" dirty="0" err="1" smtClean="0"/>
              <a:t>z</a:t>
            </a:r>
            <a:r>
              <a:rPr lang="en-US" sz="1600" baseline="-25000" dirty="0" err="1" smtClean="0"/>
              <a:t>vtx</a:t>
            </a:r>
            <a:r>
              <a:rPr lang="en-US" sz="1600" dirty="0" smtClean="0"/>
              <a:t> distribution has rms=40 mm, so fake matches increase with </a:t>
            </a:r>
            <a:r>
              <a:rPr lang="el-GR" sz="1600" dirty="0"/>
              <a:t>δ</a:t>
            </a:r>
            <a:r>
              <a:rPr lang="en-US" sz="1600" dirty="0" smtClean="0"/>
              <a:t>t and with µ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7554707"/>
              </p:ext>
            </p:extLst>
          </p:nvPr>
        </p:nvGraphicFramePr>
        <p:xfrm>
          <a:off x="7350124" y="2054225"/>
          <a:ext cx="1830388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name="Equation" r:id="rId3" imgW="1041120" imgH="317160" progId="Equation.DSMT4">
                  <p:embed/>
                </p:oleObj>
              </mc:Choice>
              <mc:Fallback>
                <p:oleObj name="Equation" r:id="rId3" imgW="1041120" imgH="317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50124" y="2054225"/>
                        <a:ext cx="1830388" cy="557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2532250"/>
              </p:ext>
            </p:extLst>
          </p:nvPr>
        </p:nvGraphicFramePr>
        <p:xfrm>
          <a:off x="7350124" y="3928743"/>
          <a:ext cx="1830388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Equation" r:id="rId5" imgW="1041120" imgH="317160" progId="Equation.DSMT4">
                  <p:embed/>
                </p:oleObj>
              </mc:Choice>
              <mc:Fallback>
                <p:oleObj name="Equation" r:id="rId5" imgW="1041120" imgH="317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0124" y="3928743"/>
                        <a:ext cx="1830388" cy="55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5126282" y="3098434"/>
            <a:ext cx="3946218" cy="1689993"/>
            <a:chOff x="5126282" y="3098434"/>
            <a:chExt cx="3946218" cy="1689993"/>
          </a:xfrm>
        </p:grpSpPr>
        <p:grpSp>
          <p:nvGrpSpPr>
            <p:cNvPr id="38" name="Group 37"/>
            <p:cNvGrpSpPr/>
            <p:nvPr/>
          </p:nvGrpSpPr>
          <p:grpSpPr>
            <a:xfrm>
              <a:off x="5126282" y="3098434"/>
              <a:ext cx="3946218" cy="1689993"/>
              <a:chOff x="4840856" y="3140968"/>
              <a:chExt cx="3946218" cy="1689993"/>
            </a:xfrm>
          </p:grpSpPr>
          <p:cxnSp>
            <p:nvCxnSpPr>
              <p:cNvPr id="39" name="Straight Connector 38"/>
              <p:cNvCxnSpPr/>
              <p:nvPr/>
            </p:nvCxnSpPr>
            <p:spPr bwMode="auto">
              <a:xfrm>
                <a:off x="4932040" y="3977938"/>
                <a:ext cx="3763592" cy="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Straight Arrow Connector 39"/>
              <p:cNvCxnSpPr/>
              <p:nvPr/>
            </p:nvCxnSpPr>
            <p:spPr bwMode="auto">
              <a:xfrm flipV="1">
                <a:off x="7189302" y="3861049"/>
                <a:ext cx="1235126" cy="113566"/>
              </a:xfrm>
              <a:prstGeom prst="straightConnector1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0070C0"/>
                </a:solidFill>
                <a:prstDash val="solid"/>
                <a:round/>
                <a:headEnd type="oval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Straight Arrow Connector 40"/>
              <p:cNvCxnSpPr/>
              <p:nvPr/>
            </p:nvCxnSpPr>
            <p:spPr bwMode="auto">
              <a:xfrm flipH="1" flipV="1">
                <a:off x="5148064" y="3882826"/>
                <a:ext cx="963736" cy="91789"/>
              </a:xfrm>
              <a:prstGeom prst="straightConnector1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0070C0"/>
                </a:solidFill>
                <a:prstDash val="solid"/>
                <a:round/>
                <a:headEnd type="oval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Straight Connector 41"/>
              <p:cNvCxnSpPr/>
              <p:nvPr/>
            </p:nvCxnSpPr>
            <p:spPr bwMode="auto">
              <a:xfrm>
                <a:off x="6264188" y="3789040"/>
                <a:ext cx="0" cy="39604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Straight Arrow Connector 42"/>
              <p:cNvCxnSpPr/>
              <p:nvPr/>
            </p:nvCxnSpPr>
            <p:spPr bwMode="auto">
              <a:xfrm>
                <a:off x="6264188" y="4077072"/>
                <a:ext cx="612068" cy="0"/>
              </a:xfrm>
              <a:prstGeom prst="straightConnector1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4" name="TextBox 43"/>
              <p:cNvSpPr txBox="1"/>
              <p:nvPr/>
            </p:nvSpPr>
            <p:spPr>
              <a:xfrm>
                <a:off x="6336196" y="3974615"/>
                <a:ext cx="54006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err="1" smtClean="0">
                    <a:solidFill>
                      <a:srgbClr val="000000"/>
                    </a:solidFill>
                    <a:latin typeface="Arial Narrow" panose="020B0606020202030204" pitchFamily="34" charset="0"/>
                  </a:rPr>
                  <a:t>z</a:t>
                </a:r>
                <a:r>
                  <a:rPr lang="en-US" sz="1600" baseline="-25000" dirty="0" err="1" smtClean="0">
                    <a:solidFill>
                      <a:srgbClr val="000000"/>
                    </a:solidFill>
                    <a:latin typeface="Arial Narrow" panose="020B0606020202030204" pitchFamily="34" charset="0"/>
                  </a:rPr>
                  <a:t>vtx</a:t>
                </a:r>
                <a:endParaRPr lang="en-US" sz="1600" baseline="-25000" dirty="0" smtClean="0">
                  <a:solidFill>
                    <a:srgbClr val="000000"/>
                  </a:solidFill>
                  <a:latin typeface="Arial Narrow" panose="020B0606020202030204" pitchFamily="34" charset="0"/>
                </a:endParaRPr>
              </a:p>
            </p:txBody>
          </p:sp>
          <p:cxnSp>
            <p:nvCxnSpPr>
              <p:cNvPr id="45" name="Straight Arrow Connector 44"/>
              <p:cNvCxnSpPr/>
              <p:nvPr/>
            </p:nvCxnSpPr>
            <p:spPr bwMode="auto">
              <a:xfrm flipV="1">
                <a:off x="6876256" y="3429000"/>
                <a:ext cx="144016" cy="540060"/>
              </a:xfrm>
              <a:prstGeom prst="straightConnector1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Straight Arrow Connector 45"/>
              <p:cNvCxnSpPr/>
              <p:nvPr/>
            </p:nvCxnSpPr>
            <p:spPr bwMode="auto">
              <a:xfrm>
                <a:off x="6876256" y="3974616"/>
                <a:ext cx="216024" cy="606512"/>
              </a:xfrm>
              <a:prstGeom prst="straightConnector1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C00000"/>
                </a:solidFill>
                <a:prstDash val="solid"/>
                <a:round/>
                <a:headEnd type="oval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TextBox 46"/>
              <p:cNvSpPr txBox="1"/>
              <p:nvPr/>
            </p:nvSpPr>
            <p:spPr>
              <a:xfrm>
                <a:off x="6937274" y="3140968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400" dirty="0" smtClean="0">
                    <a:solidFill>
                      <a:srgbClr val="000000"/>
                    </a:solidFill>
                    <a:latin typeface="Arial Narrow" panose="020B0606020202030204" pitchFamily="34" charset="0"/>
                  </a:rPr>
                  <a:t>γ</a:t>
                </a:r>
                <a:endParaRPr lang="en-US" sz="1400" dirty="0" smtClean="0">
                  <a:solidFill>
                    <a:srgbClr val="0000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7020272" y="4523184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400" dirty="0" smtClean="0">
                    <a:solidFill>
                      <a:srgbClr val="000000"/>
                    </a:solidFill>
                    <a:latin typeface="Arial Narrow" panose="020B0606020202030204" pitchFamily="34" charset="0"/>
                  </a:rPr>
                  <a:t>γ</a:t>
                </a:r>
                <a:endParaRPr lang="en-US" sz="1400" dirty="0" smtClean="0">
                  <a:solidFill>
                    <a:srgbClr val="0000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8316416" y="3645024"/>
                <a:ext cx="4706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err="1" smtClean="0">
                    <a:solidFill>
                      <a:srgbClr val="000000"/>
                    </a:solidFill>
                    <a:latin typeface="Arial Narrow" panose="020B0606020202030204" pitchFamily="34" charset="0"/>
                  </a:rPr>
                  <a:t>p</a:t>
                </a:r>
                <a:r>
                  <a:rPr lang="en-US" sz="1400" baseline="-25000" dirty="0" err="1" smtClean="0">
                    <a:solidFill>
                      <a:srgbClr val="000000"/>
                    </a:solidFill>
                    <a:latin typeface="Arial Narrow" panose="020B0606020202030204" pitchFamily="34" charset="0"/>
                  </a:rPr>
                  <a:t>R</a:t>
                </a:r>
                <a:endParaRPr lang="en-US" sz="1400" baseline="-25000" dirty="0" smtClean="0">
                  <a:solidFill>
                    <a:srgbClr val="0000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4840856" y="3679285"/>
                <a:ext cx="4706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err="1" smtClean="0">
                    <a:solidFill>
                      <a:srgbClr val="000000"/>
                    </a:solidFill>
                    <a:latin typeface="Arial Narrow" panose="020B0606020202030204" pitchFamily="34" charset="0"/>
                  </a:rPr>
                  <a:t>p</a:t>
                </a:r>
                <a:r>
                  <a:rPr lang="en-US" sz="1400" baseline="-25000" dirty="0" err="1" smtClean="0">
                    <a:solidFill>
                      <a:srgbClr val="000000"/>
                    </a:solidFill>
                    <a:latin typeface="Arial Narrow" panose="020B0606020202030204" pitchFamily="34" charset="0"/>
                  </a:rPr>
                  <a:t>L</a:t>
                </a:r>
                <a:endParaRPr lang="en-US" sz="1400" baseline="-25000" dirty="0" smtClean="0">
                  <a:solidFill>
                    <a:srgbClr val="000000"/>
                  </a:solidFill>
                  <a:latin typeface="Arial Narrow" panose="020B0606020202030204" pitchFamily="34" charset="0"/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6290822" y="4098558"/>
              <a:ext cx="5400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0000"/>
                  </a:solidFill>
                  <a:latin typeface="Arial Narrow" panose="020B0606020202030204" pitchFamily="34" charset="0"/>
                </a:rPr>
                <a:t>0</a:t>
              </a:r>
              <a:endParaRPr lang="en-US" sz="1600" baseline="-25000" dirty="0" smtClean="0">
                <a:solidFill>
                  <a:srgbClr val="000000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126282" y="1160748"/>
            <a:ext cx="3946218" cy="1689993"/>
            <a:chOff x="5126282" y="1160748"/>
            <a:chExt cx="3946218" cy="1689993"/>
          </a:xfrm>
        </p:grpSpPr>
        <p:grpSp>
          <p:nvGrpSpPr>
            <p:cNvPr id="37" name="Group 36"/>
            <p:cNvGrpSpPr/>
            <p:nvPr/>
          </p:nvGrpSpPr>
          <p:grpSpPr>
            <a:xfrm>
              <a:off x="5126282" y="1160748"/>
              <a:ext cx="3946218" cy="1689993"/>
              <a:chOff x="4840856" y="3140968"/>
              <a:chExt cx="3946218" cy="1689993"/>
            </a:xfrm>
          </p:grpSpPr>
          <p:cxnSp>
            <p:nvCxnSpPr>
              <p:cNvPr id="8" name="Straight Connector 7"/>
              <p:cNvCxnSpPr/>
              <p:nvPr/>
            </p:nvCxnSpPr>
            <p:spPr bwMode="auto">
              <a:xfrm>
                <a:off x="4932040" y="3969060"/>
                <a:ext cx="3763592" cy="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" name="Straight Arrow Connector 10"/>
              <p:cNvCxnSpPr/>
              <p:nvPr/>
            </p:nvCxnSpPr>
            <p:spPr bwMode="auto">
              <a:xfrm flipV="1">
                <a:off x="6876256" y="3861048"/>
                <a:ext cx="1548172" cy="108012"/>
              </a:xfrm>
              <a:prstGeom prst="straightConnector1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C00000"/>
                </a:solidFill>
                <a:prstDash val="solid"/>
                <a:round/>
                <a:headEnd type="oval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" name="Straight Arrow Connector 12"/>
              <p:cNvCxnSpPr/>
              <p:nvPr/>
            </p:nvCxnSpPr>
            <p:spPr bwMode="auto">
              <a:xfrm flipH="1" flipV="1">
                <a:off x="5148064" y="3882826"/>
                <a:ext cx="1728192" cy="86234"/>
              </a:xfrm>
              <a:prstGeom prst="straightConnector1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>
                <a:off x="6264188" y="3789040"/>
                <a:ext cx="0" cy="39604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" name="Straight Arrow Connector 20"/>
              <p:cNvCxnSpPr/>
              <p:nvPr/>
            </p:nvCxnSpPr>
            <p:spPr bwMode="auto">
              <a:xfrm>
                <a:off x="6264188" y="4077072"/>
                <a:ext cx="612068" cy="0"/>
              </a:xfrm>
              <a:prstGeom prst="straightConnector1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" name="TextBox 21"/>
              <p:cNvSpPr txBox="1"/>
              <p:nvPr/>
            </p:nvSpPr>
            <p:spPr>
              <a:xfrm>
                <a:off x="6336196" y="3974615"/>
                <a:ext cx="54006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err="1" smtClean="0">
                    <a:solidFill>
                      <a:srgbClr val="000000"/>
                    </a:solidFill>
                    <a:latin typeface="Arial Narrow" panose="020B0606020202030204" pitchFamily="34" charset="0"/>
                  </a:rPr>
                  <a:t>z</a:t>
                </a:r>
                <a:r>
                  <a:rPr lang="en-US" sz="1600" baseline="-25000" dirty="0" err="1" smtClean="0">
                    <a:solidFill>
                      <a:srgbClr val="000000"/>
                    </a:solidFill>
                    <a:latin typeface="Arial Narrow" panose="020B0606020202030204" pitchFamily="34" charset="0"/>
                  </a:rPr>
                  <a:t>vtx</a:t>
                </a:r>
                <a:endParaRPr lang="en-US" sz="1600" baseline="-25000" dirty="0" smtClean="0">
                  <a:solidFill>
                    <a:srgbClr val="000000"/>
                  </a:solidFill>
                  <a:latin typeface="Arial Narrow" panose="020B0606020202030204" pitchFamily="34" charset="0"/>
                </a:endParaRPr>
              </a:p>
            </p:txBody>
          </p:sp>
          <p:cxnSp>
            <p:nvCxnSpPr>
              <p:cNvPr id="24" name="Straight Arrow Connector 23"/>
              <p:cNvCxnSpPr/>
              <p:nvPr/>
            </p:nvCxnSpPr>
            <p:spPr bwMode="auto">
              <a:xfrm flipV="1">
                <a:off x="6876256" y="3429000"/>
                <a:ext cx="144016" cy="540060"/>
              </a:xfrm>
              <a:prstGeom prst="straightConnector1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Straight Arrow Connector 25"/>
              <p:cNvCxnSpPr/>
              <p:nvPr/>
            </p:nvCxnSpPr>
            <p:spPr bwMode="auto">
              <a:xfrm>
                <a:off x="6876256" y="3974616"/>
                <a:ext cx="216024" cy="606512"/>
              </a:xfrm>
              <a:prstGeom prst="straightConnector1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9" name="TextBox 28"/>
              <p:cNvSpPr txBox="1"/>
              <p:nvPr/>
            </p:nvSpPr>
            <p:spPr>
              <a:xfrm>
                <a:off x="6937274" y="3140968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400" dirty="0" smtClean="0">
                    <a:solidFill>
                      <a:srgbClr val="000000"/>
                    </a:solidFill>
                    <a:latin typeface="Arial Narrow" panose="020B0606020202030204" pitchFamily="34" charset="0"/>
                  </a:rPr>
                  <a:t>γ</a:t>
                </a:r>
                <a:endParaRPr lang="en-US" sz="1400" dirty="0" smtClean="0">
                  <a:solidFill>
                    <a:srgbClr val="0000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020272" y="4523184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400" dirty="0" smtClean="0">
                    <a:solidFill>
                      <a:srgbClr val="000000"/>
                    </a:solidFill>
                    <a:latin typeface="Arial Narrow" panose="020B0606020202030204" pitchFamily="34" charset="0"/>
                  </a:rPr>
                  <a:t>γ</a:t>
                </a:r>
                <a:endParaRPr lang="en-US" sz="1400" dirty="0" smtClean="0">
                  <a:solidFill>
                    <a:srgbClr val="0000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8316416" y="3645024"/>
                <a:ext cx="4706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err="1" smtClean="0">
                    <a:solidFill>
                      <a:srgbClr val="000000"/>
                    </a:solidFill>
                    <a:latin typeface="Arial Narrow" panose="020B0606020202030204" pitchFamily="34" charset="0"/>
                  </a:rPr>
                  <a:t>p</a:t>
                </a:r>
                <a:r>
                  <a:rPr lang="en-US" sz="1400" baseline="-25000" dirty="0" err="1" smtClean="0">
                    <a:solidFill>
                      <a:srgbClr val="000000"/>
                    </a:solidFill>
                    <a:latin typeface="Arial Narrow" panose="020B0606020202030204" pitchFamily="34" charset="0"/>
                  </a:rPr>
                  <a:t>R</a:t>
                </a:r>
                <a:endParaRPr lang="en-US" sz="1400" baseline="-25000" dirty="0" smtClean="0">
                  <a:solidFill>
                    <a:srgbClr val="0000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4840856" y="3679285"/>
                <a:ext cx="4706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err="1" smtClean="0">
                    <a:solidFill>
                      <a:srgbClr val="000000"/>
                    </a:solidFill>
                    <a:latin typeface="Arial Narrow" panose="020B0606020202030204" pitchFamily="34" charset="0"/>
                  </a:rPr>
                  <a:t>p</a:t>
                </a:r>
                <a:r>
                  <a:rPr lang="en-US" sz="1400" baseline="-25000" dirty="0" err="1" smtClean="0">
                    <a:solidFill>
                      <a:srgbClr val="000000"/>
                    </a:solidFill>
                    <a:latin typeface="Arial Narrow" panose="020B0606020202030204" pitchFamily="34" charset="0"/>
                  </a:rPr>
                  <a:t>L</a:t>
                </a:r>
                <a:endParaRPr lang="en-US" sz="1400" baseline="-25000" dirty="0" smtClean="0">
                  <a:solidFill>
                    <a:srgbClr val="000000"/>
                  </a:solidFill>
                  <a:latin typeface="Arial Narrow" panose="020B0606020202030204" pitchFamily="34" charset="0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6292662" y="2163429"/>
              <a:ext cx="5400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0000"/>
                  </a:solidFill>
                  <a:latin typeface="Arial Narrow" panose="020B0606020202030204" pitchFamily="34" charset="0"/>
                </a:rPr>
                <a:t>0</a:t>
              </a:r>
              <a:endParaRPr lang="en-US" sz="1600" baseline="-25000" dirty="0" smtClean="0">
                <a:solidFill>
                  <a:srgbClr val="000000"/>
                </a:solidFill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30123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Items for the 2</a:t>
            </a:r>
            <a:r>
              <a:rPr lang="en-US" baseline="30000" dirty="0" smtClean="0"/>
              <a:t>nd</a:t>
            </a:r>
            <a:r>
              <a:rPr lang="en-US" dirty="0" smtClean="0"/>
              <a:t> Arm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Stations: </a:t>
            </a:r>
          </a:p>
          <a:p>
            <a:pPr lvl="1"/>
            <a:r>
              <a:rPr lang="en-US" sz="1800" dirty="0" smtClean="0"/>
              <a:t>stations are in production at Vakuum Praha  – expect by mid-June/July</a:t>
            </a:r>
          </a:p>
          <a:p>
            <a:pPr lvl="1"/>
            <a:r>
              <a:rPr lang="en-US" sz="1800" dirty="0" smtClean="0"/>
              <a:t>pedestals &amp; supports all done by ATLAS TC</a:t>
            </a:r>
          </a:p>
          <a:p>
            <a:pPr lvl="1"/>
            <a:r>
              <a:rPr lang="en-US" sz="1800" dirty="0" smtClean="0"/>
              <a:t>small parts (done)</a:t>
            </a:r>
          </a:p>
          <a:p>
            <a:r>
              <a:rPr lang="en-US" sz="2000" dirty="0" smtClean="0"/>
              <a:t>Roman Pots:</a:t>
            </a:r>
          </a:p>
          <a:p>
            <a:pPr lvl="1"/>
            <a:r>
              <a:rPr lang="en-US" sz="1800" dirty="0" smtClean="0"/>
              <a:t>2 production Pots: Alberta – June/July</a:t>
            </a:r>
          </a:p>
          <a:p>
            <a:r>
              <a:rPr lang="en-US" sz="2000" dirty="0" smtClean="0"/>
              <a:t>Detectors:</a:t>
            </a:r>
          </a:p>
          <a:p>
            <a:pPr lvl="1"/>
            <a:r>
              <a:rPr lang="en-US" sz="1800" dirty="0" smtClean="0"/>
              <a:t>Tracker:</a:t>
            </a:r>
          </a:p>
          <a:p>
            <a:pPr lvl="2"/>
            <a:r>
              <a:rPr lang="en-US" sz="1600" dirty="0" smtClean="0"/>
              <a:t>new wafers look very good (next slide)</a:t>
            </a:r>
          </a:p>
          <a:p>
            <a:pPr lvl="2"/>
            <a:r>
              <a:rPr lang="en-US" sz="1600" dirty="0" smtClean="0"/>
              <a:t>Al-CF carrier cards (ordered)</a:t>
            </a:r>
          </a:p>
          <a:p>
            <a:pPr lvl="2"/>
            <a:r>
              <a:rPr lang="en-US" sz="1600" dirty="0" smtClean="0"/>
              <a:t>heat exchanger (in production)</a:t>
            </a:r>
          </a:p>
          <a:p>
            <a:pPr lvl="2"/>
            <a:r>
              <a:rPr lang="en-US" sz="1600" dirty="0" smtClean="0"/>
              <a:t>other holder parts (done by Bergen)</a:t>
            </a:r>
          </a:p>
          <a:p>
            <a:r>
              <a:rPr lang="en-US" sz="2000" dirty="0"/>
              <a:t>Other Infrastructure:</a:t>
            </a:r>
          </a:p>
          <a:p>
            <a:pPr lvl="1"/>
            <a:r>
              <a:rPr lang="en-US" sz="1800" dirty="0" err="1"/>
              <a:t>LVregs</a:t>
            </a:r>
            <a:r>
              <a:rPr lang="en-US" sz="1800" dirty="0"/>
              <a:t> for ToF (Milano)</a:t>
            </a:r>
          </a:p>
          <a:p>
            <a:pPr lvl="1"/>
            <a:r>
              <a:rPr lang="en-US" sz="1800" dirty="0"/>
              <a:t>Local crates for ToF electronics &amp; trigger (PA-b, Trig, CFD, HPTDC)</a:t>
            </a:r>
          </a:p>
          <a:p>
            <a:pPr lvl="1"/>
            <a:r>
              <a:rPr lang="en-US" sz="1800" dirty="0"/>
              <a:t>Patch panels &amp; local cables</a:t>
            </a:r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40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95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– ToF MCP-PMT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MCP-PMT Life Time and Rate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6" name="Picture 4" descr="C:\Users\rijssenbeek\Documents\TDR\AFP_LQBarToF\figures\ToF_rate-life-lehman-5Mhz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" t="29559" r="3304" b="18377"/>
          <a:stretch/>
        </p:blipFill>
        <p:spPr bwMode="auto">
          <a:xfrm>
            <a:off x="20297" y="1999350"/>
            <a:ext cx="9123703" cy="2785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91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Single p-Tag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2051" name="Picture 3" descr="C:\Users\rijssenbeek\Documents\Atlas\AFP\FastTiming\Management\2015\figures\SD-SummaryTabl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095" y="1105789"/>
            <a:ext cx="6364905" cy="562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9675616"/>
              </p:ext>
            </p:extLst>
          </p:nvPr>
        </p:nvGraphicFramePr>
        <p:xfrm>
          <a:off x="260085" y="4082091"/>
          <a:ext cx="1666875" cy="143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Equation" r:id="rId4" imgW="812520" imgH="698400" progId="Equation.DSMT4">
                  <p:embed/>
                </p:oleObj>
              </mc:Choice>
              <mc:Fallback>
                <p:oleObj name="Equation" r:id="rId4" imgW="812520" imgH="698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0085" y="4082091"/>
                        <a:ext cx="1666875" cy="1431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6539" y="1157319"/>
            <a:ext cx="1857698" cy="2903237"/>
            <a:chOff x="70337" y="1157319"/>
            <a:chExt cx="1857698" cy="2903237"/>
          </a:xfrm>
        </p:grpSpPr>
        <p:pic>
          <p:nvPicPr>
            <p:cNvPr id="2052" name="Picture 4" descr="C:\Users\rijssenbeek\Documents\Atlas\AFP\FastTiming\Management\2015\figures\SD_JJ-eps-converted-to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420" y="1594442"/>
              <a:ext cx="1582615" cy="24661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7" name="Group 16"/>
            <p:cNvGrpSpPr/>
            <p:nvPr/>
          </p:nvGrpSpPr>
          <p:grpSpPr>
            <a:xfrm>
              <a:off x="435111" y="1157319"/>
              <a:ext cx="1078523" cy="844059"/>
              <a:chOff x="435111" y="1157319"/>
              <a:chExt cx="1078523" cy="844059"/>
            </a:xfrm>
          </p:grpSpPr>
          <p:sp>
            <p:nvSpPr>
              <p:cNvPr id="6" name="Arc 5"/>
              <p:cNvSpPr/>
              <p:nvPr/>
            </p:nvSpPr>
            <p:spPr bwMode="auto">
              <a:xfrm>
                <a:off x="435111" y="1544178"/>
                <a:ext cx="1078523" cy="457200"/>
              </a:xfrm>
              <a:prstGeom prst="arc">
                <a:avLst>
                  <a:gd name="adj1" fmla="val 11693181"/>
                  <a:gd name="adj2" fmla="val 20571017"/>
                </a:avLst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  <a:extLst/>
            </p:spPr>
            <p:txBody>
              <a:bodyPr vert="horz" wrap="square" lIns="18288" tIns="18288" rIns="18288" bIns="1828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792665" y="1157319"/>
                <a:ext cx="2813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</a:rPr>
                  <a:t>t</a:t>
                </a:r>
                <a:endParaRPr lang="en-US" i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70337" y="1392266"/>
              <a:ext cx="3341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p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0337" y="3437800"/>
              <a:ext cx="3341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p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87596" y="2262554"/>
              <a:ext cx="4278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i="1" dirty="0" smtClean="0">
                  <a:solidFill>
                    <a:schemeClr val="accent2"/>
                  </a:solidFill>
                </a:rPr>
                <a:t>β</a:t>
              </a:r>
              <a:endParaRPr lang="en-US" i="1" dirty="0">
                <a:solidFill>
                  <a:schemeClr val="accent2"/>
                </a:solidFill>
              </a:endParaRPr>
            </a:p>
          </p:txBody>
        </p:sp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83914493"/>
                </p:ext>
              </p:extLst>
            </p:nvPr>
          </p:nvGraphicFramePr>
          <p:xfrm>
            <a:off x="675202" y="1853932"/>
            <a:ext cx="299170" cy="3240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23" name="Equation" r:id="rId7" imgW="152280" imgH="164880" progId="Equation.DSMT4">
                    <p:embed/>
                  </p:oleObj>
                </mc:Choice>
                <mc:Fallback>
                  <p:oleObj name="Equation" r:id="rId7" imgW="152280" imgH="1648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75202" y="1853932"/>
                          <a:ext cx="299170" cy="32409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TextBox 15"/>
            <p:cNvSpPr txBox="1"/>
            <p:nvPr/>
          </p:nvSpPr>
          <p:spPr>
            <a:xfrm>
              <a:off x="981805" y="2855411"/>
              <a:ext cx="4278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x</a:t>
              </a:r>
              <a:endParaRPr lang="en-US" i="1" dirty="0"/>
            </a:p>
          </p:txBody>
        </p:sp>
      </p:grp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6915035"/>
              </p:ext>
            </p:extLst>
          </p:nvPr>
        </p:nvGraphicFramePr>
        <p:xfrm>
          <a:off x="1801813" y="1336675"/>
          <a:ext cx="1008062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Equation" r:id="rId9" imgW="469800" imgH="203040" progId="Equation.DSMT4">
                  <p:embed/>
                </p:oleObj>
              </mc:Choice>
              <mc:Fallback>
                <p:oleObj name="Equation" r:id="rId9" imgW="4698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801813" y="1336675"/>
                        <a:ext cx="1008062" cy="436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Straight Arrow Connector 20"/>
          <p:cNvCxnSpPr/>
          <p:nvPr/>
        </p:nvCxnSpPr>
        <p:spPr bwMode="auto">
          <a:xfrm flipH="1">
            <a:off x="1572209" y="2262554"/>
            <a:ext cx="1206887" cy="455846"/>
          </a:xfrm>
          <a:prstGeom prst="straightConnector1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054" name="Group 2053"/>
          <p:cNvGrpSpPr/>
          <p:nvPr/>
        </p:nvGrpSpPr>
        <p:grpSpPr>
          <a:xfrm>
            <a:off x="1392850" y="1642679"/>
            <a:ext cx="1296717" cy="738664"/>
            <a:chOff x="1392850" y="1642679"/>
            <a:chExt cx="1296717" cy="738664"/>
          </a:xfrm>
        </p:grpSpPr>
        <p:sp>
          <p:nvSpPr>
            <p:cNvPr id="39" name="Oval 38"/>
            <p:cNvSpPr/>
            <p:nvPr/>
          </p:nvSpPr>
          <p:spPr bwMode="auto">
            <a:xfrm>
              <a:off x="1392850" y="1759304"/>
              <a:ext cx="238550" cy="503250"/>
            </a:xfrm>
            <a:prstGeom prst="ellipse">
              <a:avLst/>
            </a:prstGeom>
            <a:noFill/>
            <a:ln w="19050" cap="flat" cmpd="sng" algn="ctr">
              <a:solidFill>
                <a:srgbClr val="0DA10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594414" y="1642679"/>
              <a:ext cx="109515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DA10D"/>
                  </a:solidFill>
                  <a:latin typeface="+mj-lt"/>
                  <a:cs typeface="Times New Roman" panose="02020603050405020304" pitchFamily="18" charset="0"/>
                </a:rPr>
                <a:t>disappears down the beam pipe</a:t>
              </a:r>
              <a:endParaRPr lang="en-US" sz="1400" dirty="0">
                <a:solidFill>
                  <a:srgbClr val="0DA10D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056" name="Straight Connector 2055"/>
          <p:cNvCxnSpPr/>
          <p:nvPr/>
        </p:nvCxnSpPr>
        <p:spPr bwMode="auto">
          <a:xfrm>
            <a:off x="885401" y="1812943"/>
            <a:ext cx="140677" cy="261390"/>
          </a:xfrm>
          <a:prstGeom prst="line">
            <a:avLst/>
          </a:prstGeom>
          <a:solidFill>
            <a:srgbClr val="FFFFCC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Connector 50"/>
          <p:cNvCxnSpPr/>
          <p:nvPr/>
        </p:nvCxnSpPr>
        <p:spPr bwMode="auto">
          <a:xfrm>
            <a:off x="825595" y="1823515"/>
            <a:ext cx="140677" cy="261390"/>
          </a:xfrm>
          <a:prstGeom prst="line">
            <a:avLst/>
          </a:prstGeom>
          <a:solidFill>
            <a:srgbClr val="FFFFCC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66" name="TextBox 2065"/>
          <p:cNvSpPr txBox="1"/>
          <p:nvPr/>
        </p:nvSpPr>
        <p:spPr>
          <a:xfrm rot="462776">
            <a:off x="1578541" y="2718400"/>
            <a:ext cx="602006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+mj-lt"/>
              </a:rPr>
              <a:t>W/Z/</a:t>
            </a:r>
            <a:r>
              <a:rPr lang="el-GR" sz="1400" b="1" dirty="0" smtClean="0">
                <a:solidFill>
                  <a:schemeClr val="accent2"/>
                </a:solidFill>
                <a:latin typeface="+mj-lt"/>
              </a:rPr>
              <a:t>γ</a:t>
            </a:r>
            <a:endParaRPr lang="en-US" sz="1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067" name="TextBox 2066"/>
          <p:cNvSpPr txBox="1"/>
          <p:nvPr/>
        </p:nvSpPr>
        <p:spPr>
          <a:xfrm>
            <a:off x="831386" y="2531570"/>
            <a:ext cx="30635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0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1082422" y="2522736"/>
            <a:ext cx="1696673" cy="626864"/>
            <a:chOff x="1082422" y="2522736"/>
            <a:chExt cx="1696673" cy="626864"/>
          </a:xfrm>
        </p:grpSpPr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55652099"/>
                </p:ext>
              </p:extLst>
            </p:nvPr>
          </p:nvGraphicFramePr>
          <p:xfrm>
            <a:off x="1082422" y="2522736"/>
            <a:ext cx="299170" cy="3240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25" name="Equation" r:id="rId11" imgW="152280" imgH="164880" progId="Equation.DSMT4">
                    <p:embed/>
                  </p:oleObj>
                </mc:Choice>
                <mc:Fallback>
                  <p:oleObj name="Equation" r:id="rId11" imgW="152280" imgH="1648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082422" y="2522736"/>
                          <a:ext cx="299170" cy="32409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Rectangle 26"/>
            <p:cNvSpPr/>
            <p:nvPr/>
          </p:nvSpPr>
          <p:spPr bwMode="auto">
            <a:xfrm>
              <a:off x="1388857" y="2531570"/>
              <a:ext cx="45719" cy="373661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H="1" flipV="1">
              <a:off x="1512125" y="2724219"/>
              <a:ext cx="1266970" cy="425381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053" name="Group 2052"/>
          <p:cNvGrpSpPr/>
          <p:nvPr/>
        </p:nvGrpSpPr>
        <p:grpSpPr>
          <a:xfrm>
            <a:off x="987339" y="2310534"/>
            <a:ext cx="1702228" cy="3463733"/>
            <a:chOff x="987339" y="2310534"/>
            <a:chExt cx="1702228" cy="3463733"/>
          </a:xfrm>
        </p:grpSpPr>
        <p:pic>
          <p:nvPicPr>
            <p:cNvPr id="2106" name="Picture 58" descr="C:\Users\rijssenbeek\Documents\TDR\AFP_RUN2_Program\figures\qqbar_to_W.png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97" t="25291" r="46357" b="58736"/>
            <a:stretch/>
          </p:blipFill>
          <p:spPr bwMode="auto">
            <a:xfrm rot="419430">
              <a:off x="987339" y="2310534"/>
              <a:ext cx="1169740" cy="13257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1" name="Straight Arrow Connector 30"/>
            <p:cNvCxnSpPr/>
            <p:nvPr/>
          </p:nvCxnSpPr>
          <p:spPr bwMode="auto">
            <a:xfrm flipH="1" flipV="1">
              <a:off x="1631400" y="3086243"/>
              <a:ext cx="1058167" cy="2688024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6" name="TextBox 55"/>
          <p:cNvSpPr txBox="1"/>
          <p:nvPr/>
        </p:nvSpPr>
        <p:spPr>
          <a:xfrm>
            <a:off x="1190673" y="3345936"/>
            <a:ext cx="365561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  <a:latin typeface="+mj-lt"/>
              </a:rPr>
              <a:t>q</a:t>
            </a:r>
            <a:r>
              <a:rPr lang="en-US" sz="1400" b="1" baseline="30000" dirty="0" smtClean="0">
                <a:solidFill>
                  <a:schemeClr val="accent2"/>
                </a:solidFill>
                <a:latin typeface="+mj-lt"/>
              </a:rPr>
              <a:t>(</a:t>
            </a:r>
            <a:r>
              <a:rPr lang="en-US" sz="1400" b="1" dirty="0" smtClean="0">
                <a:solidFill>
                  <a:schemeClr val="accent2"/>
                </a:solidFill>
                <a:latin typeface="+mj-lt"/>
              </a:rPr>
              <a:t>'</a:t>
            </a:r>
            <a:r>
              <a:rPr lang="en-US" sz="1400" b="1" baseline="30000" dirty="0" smtClean="0">
                <a:solidFill>
                  <a:schemeClr val="accent2"/>
                </a:solidFill>
                <a:latin typeface="+mj-lt"/>
              </a:rPr>
              <a:t>)</a:t>
            </a:r>
            <a:endParaRPr lang="en-US" sz="1400" b="1" baseline="300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65276" y="2284290"/>
            <a:ext cx="255148" cy="21682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+mj-lt"/>
              </a:rPr>
              <a:t>q</a:t>
            </a:r>
            <a:endParaRPr lang="en-US" sz="1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29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6" grpId="0" animBg="1"/>
      <p:bldP spid="2067" grpId="0" animBg="1"/>
      <p:bldP spid="56" grpId="0" animBg="1"/>
      <p:bldP spid="5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</a:t>
            </a:r>
            <a:r>
              <a:rPr lang="en-US" dirty="0" smtClean="0"/>
              <a:t>Double </a:t>
            </a:r>
            <a:r>
              <a:rPr lang="en-US" dirty="0"/>
              <a:t>p-Tag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DPE jet-jet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1026" name="Picture 2" descr="C:\Users\rijssenbeek\Documents\TDR\AFP_RUN2_Program\figures\DPE_JJ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3" t="14690" r="48224" b="47990"/>
          <a:stretch/>
        </p:blipFill>
        <p:spPr bwMode="auto">
          <a:xfrm>
            <a:off x="313913" y="1852792"/>
            <a:ext cx="1684061" cy="249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ijssenbeek\Documents\TDR\AFP_RUN2_Program\figures\CD-SummaryTabl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645" y="1073888"/>
            <a:ext cx="6275355" cy="481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155942" y="2853271"/>
            <a:ext cx="1712703" cy="1151463"/>
            <a:chOff x="1054258" y="2531570"/>
            <a:chExt cx="1557351" cy="973473"/>
          </a:xfrm>
        </p:grpSpPr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16032310"/>
                </p:ext>
              </p:extLst>
            </p:nvPr>
          </p:nvGraphicFramePr>
          <p:xfrm>
            <a:off x="1054258" y="2556350"/>
            <a:ext cx="257686" cy="2791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7" name="Equation" r:id="rId5" imgW="152280" imgH="164880" progId="Equation.DSMT4">
                    <p:embed/>
                  </p:oleObj>
                </mc:Choice>
                <mc:Fallback>
                  <p:oleObj name="Equation" r:id="rId5" imgW="152280" imgH="1648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054258" y="2556350"/>
                          <a:ext cx="257686" cy="27915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Rectangle 9"/>
            <p:cNvSpPr/>
            <p:nvPr/>
          </p:nvSpPr>
          <p:spPr bwMode="auto">
            <a:xfrm>
              <a:off x="1391022" y="2531570"/>
              <a:ext cx="45719" cy="373661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 flipH="1" flipV="1">
              <a:off x="1512126" y="2724219"/>
              <a:ext cx="1099483" cy="780824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8126565"/>
              </p:ext>
            </p:extLst>
          </p:nvPr>
        </p:nvGraphicFramePr>
        <p:xfrm>
          <a:off x="636804" y="2192598"/>
          <a:ext cx="299170" cy="324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Equation" r:id="rId7" imgW="152280" imgH="164880" progId="Equation.DSMT4">
                  <p:embed/>
                </p:oleObj>
              </mc:Choice>
              <mc:Fallback>
                <p:oleObj name="Equation" r:id="rId7" imgW="15228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36804" y="2192598"/>
                        <a:ext cx="299170" cy="324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Arc 13"/>
          <p:cNvSpPr/>
          <p:nvPr/>
        </p:nvSpPr>
        <p:spPr bwMode="auto">
          <a:xfrm>
            <a:off x="470958" y="1795188"/>
            <a:ext cx="1078523" cy="457200"/>
          </a:xfrm>
          <a:prstGeom prst="arc">
            <a:avLst>
              <a:gd name="adj1" fmla="val 11693181"/>
              <a:gd name="adj2" fmla="val 20571017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8512" y="1349060"/>
            <a:ext cx="458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t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5676873"/>
              </p:ext>
            </p:extLst>
          </p:nvPr>
        </p:nvGraphicFramePr>
        <p:xfrm>
          <a:off x="1847850" y="1405997"/>
          <a:ext cx="103505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" name="Equation" r:id="rId9" imgW="482400" imgH="228600" progId="Equation.DSMT4">
                  <p:embed/>
                </p:oleObj>
              </mc:Choice>
              <mc:Fallback>
                <p:oleObj name="Equation" r:id="rId9" imgW="482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7850" y="1405997"/>
                        <a:ext cx="1035050" cy="490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3203018"/>
              </p:ext>
            </p:extLst>
          </p:nvPr>
        </p:nvGraphicFramePr>
        <p:xfrm>
          <a:off x="0" y="1516572"/>
          <a:ext cx="38100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" name="Equation" r:id="rId11" imgW="177480" imgH="228600" progId="Equation.DSMT4">
                  <p:embed/>
                </p:oleObj>
              </mc:Choice>
              <mc:Fallback>
                <p:oleObj name="Equation" r:id="rId11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16572"/>
                        <a:ext cx="381000" cy="490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Straight Arrow Connector 16"/>
          <p:cNvCxnSpPr/>
          <p:nvPr/>
        </p:nvCxnSpPr>
        <p:spPr bwMode="auto">
          <a:xfrm flipH="1">
            <a:off x="2057400" y="2853271"/>
            <a:ext cx="811245" cy="0"/>
          </a:xfrm>
          <a:prstGeom prst="straightConnector1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992981" y="2095477"/>
            <a:ext cx="142875" cy="292917"/>
          </a:xfrm>
          <a:prstGeom prst="line">
            <a:avLst/>
          </a:prstGeom>
          <a:solidFill>
            <a:srgbClr val="FFFFCC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>
            <a:off x="909782" y="2095477"/>
            <a:ext cx="159398" cy="321492"/>
          </a:xfrm>
          <a:prstGeom prst="line">
            <a:avLst/>
          </a:prstGeom>
          <a:solidFill>
            <a:srgbClr val="FFFFCC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28" name="Group 1027"/>
          <p:cNvGrpSpPr/>
          <p:nvPr/>
        </p:nvGrpSpPr>
        <p:grpSpPr>
          <a:xfrm>
            <a:off x="1219198" y="2555622"/>
            <a:ext cx="1649447" cy="2321178"/>
            <a:chOff x="1219198" y="2555622"/>
            <a:chExt cx="1649447" cy="2321178"/>
          </a:xfrm>
        </p:grpSpPr>
        <p:pic>
          <p:nvPicPr>
            <p:cNvPr id="1039" name="Picture 15" descr="C:\Users\rijssenbeek\Documents\TDR\AFP_RUN2_Program\figures\qg_to_qy.png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95" t="25175" r="46639" b="58088"/>
            <a:stretch/>
          </p:blipFill>
          <p:spPr bwMode="auto">
            <a:xfrm>
              <a:off x="1219198" y="2555622"/>
              <a:ext cx="1047666" cy="11104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25" name="Straight Arrow Connector 1024"/>
            <p:cNvCxnSpPr/>
            <p:nvPr/>
          </p:nvCxnSpPr>
          <p:spPr bwMode="auto">
            <a:xfrm flipH="1" flipV="1">
              <a:off x="2175933" y="3666066"/>
              <a:ext cx="692712" cy="1210734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aphicFrame>
        <p:nvGraphicFramePr>
          <p:cNvPr id="1029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6947669"/>
              </p:ext>
            </p:extLst>
          </p:nvPr>
        </p:nvGraphicFramePr>
        <p:xfrm>
          <a:off x="53448" y="4320654"/>
          <a:ext cx="2605088" cy="208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" name="Equation" r:id="rId14" imgW="1269720" imgH="1015920" progId="Equation.DSMT4">
                  <p:embed/>
                </p:oleObj>
              </mc:Choice>
              <mc:Fallback>
                <p:oleObj name="Equation" r:id="rId14" imgW="1269720" imgH="10159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48" y="4320654"/>
                        <a:ext cx="2605088" cy="208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0" name="Straight Connector 39"/>
          <p:cNvCxnSpPr/>
          <p:nvPr/>
        </p:nvCxnSpPr>
        <p:spPr bwMode="auto">
          <a:xfrm flipV="1">
            <a:off x="981310" y="3797236"/>
            <a:ext cx="142875" cy="292917"/>
          </a:xfrm>
          <a:prstGeom prst="line">
            <a:avLst/>
          </a:prstGeom>
          <a:solidFill>
            <a:srgbClr val="FFFFCC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/>
          <p:nvPr/>
        </p:nvCxnSpPr>
        <p:spPr bwMode="auto">
          <a:xfrm flipV="1">
            <a:off x="906578" y="3780302"/>
            <a:ext cx="159398" cy="321492"/>
          </a:xfrm>
          <a:prstGeom prst="line">
            <a:avLst/>
          </a:prstGeom>
          <a:solidFill>
            <a:srgbClr val="FFFFCC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985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– Radiation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079" y="1063256"/>
            <a:ext cx="8856921" cy="5613769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Radiation levels for </a:t>
            </a:r>
            <a:r>
              <a:rPr lang="en-US" sz="2000" b="1" dirty="0" smtClean="0"/>
              <a:t>100 fb</a:t>
            </a:r>
            <a:r>
              <a:rPr lang="en-US" sz="2000" b="1" baseline="30000" dirty="0" smtClean="0"/>
              <a:t>–1</a:t>
            </a:r>
            <a:r>
              <a:rPr lang="en-US" sz="2000" b="1" dirty="0" smtClean="0"/>
              <a:t> </a:t>
            </a:r>
          </a:p>
          <a:p>
            <a:pPr marL="282575" lvl="1"/>
            <a:r>
              <a:rPr lang="en-US" sz="1800" dirty="0" smtClean="0">
                <a:solidFill>
                  <a:schemeClr val="accent2"/>
                </a:solidFill>
              </a:rPr>
              <a:t>inputs: ALFA and TOTEM measurements</a:t>
            </a:r>
          </a:p>
          <a:p>
            <a:pPr marL="282575" lvl="1"/>
            <a:r>
              <a:rPr lang="en-US" sz="1800" dirty="0" smtClean="0">
                <a:solidFill>
                  <a:schemeClr val="accent2"/>
                </a:solidFill>
              </a:rPr>
              <a:t>AFP Full simulations in </a:t>
            </a:r>
            <a:r>
              <a:rPr lang="en-US" sz="1800" dirty="0" err="1" smtClean="0">
                <a:solidFill>
                  <a:schemeClr val="accent2"/>
                </a:solidFill>
              </a:rPr>
              <a:t>minbias</a:t>
            </a:r>
            <a:r>
              <a:rPr lang="en-US" sz="1800" dirty="0" smtClean="0">
                <a:solidFill>
                  <a:schemeClr val="accent2"/>
                </a:solidFill>
              </a:rPr>
              <a:t> events (below)</a:t>
            </a:r>
          </a:p>
          <a:p>
            <a:pPr marL="282575" lvl="1"/>
            <a:r>
              <a:rPr lang="en-US" sz="1800" dirty="0" smtClean="0">
                <a:solidFill>
                  <a:schemeClr val="accent2"/>
                </a:solidFill>
              </a:rPr>
              <a:t>early FLUKA calculations (A </a:t>
            </a:r>
            <a:r>
              <a:rPr lang="en-US" sz="1800" dirty="0" err="1" smtClean="0">
                <a:solidFill>
                  <a:schemeClr val="accent2"/>
                </a:solidFill>
              </a:rPr>
              <a:t>Mereghetti</a:t>
            </a:r>
            <a:r>
              <a:rPr lang="en-US" sz="1800" dirty="0" smtClean="0">
                <a:solidFill>
                  <a:schemeClr val="accent2"/>
                </a:solidFill>
              </a:rPr>
              <a:t>, 2009)</a:t>
            </a:r>
            <a:endParaRPr lang="en-US" sz="1800" dirty="0">
              <a:solidFill>
                <a:schemeClr val="accent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5124" name="Picture 4" descr="C:\Users\rijssenbeek\Documents\TDR\AFP_DetectorSimulation\figures\AFPFluxWid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" t="8146" r="5739" b="7442"/>
          <a:stretch/>
        </p:blipFill>
        <p:spPr bwMode="auto">
          <a:xfrm>
            <a:off x="5886451" y="3957571"/>
            <a:ext cx="3242930" cy="2551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rijssenbeek\Documents\TDR\AFP_DetectorSimulation\figures\AFPFlux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" t="8069" b="7076"/>
          <a:stretch/>
        </p:blipFill>
        <p:spPr bwMode="auto">
          <a:xfrm>
            <a:off x="3021043" y="3783330"/>
            <a:ext cx="3002568" cy="276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rijssenbeek\Documents\TDR\AFP_DetectorSimulation\figures\Table4_RadiationAFP210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713"/>
          <a:stretch/>
        </p:blipFill>
        <p:spPr bwMode="auto">
          <a:xfrm>
            <a:off x="2668165" y="2594754"/>
            <a:ext cx="6436572" cy="118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 6"/>
          <p:cNvSpPr/>
          <p:nvPr/>
        </p:nvSpPr>
        <p:spPr bwMode="auto">
          <a:xfrm>
            <a:off x="4805918" y="3530009"/>
            <a:ext cx="628544" cy="2020186"/>
          </a:xfrm>
          <a:custGeom>
            <a:avLst/>
            <a:gdLst>
              <a:gd name="connsiteX0" fmla="*/ 1669311 w 2215640"/>
              <a:gd name="connsiteY0" fmla="*/ 2105246 h 2105246"/>
              <a:gd name="connsiteX1" fmla="*/ 2062716 w 2215640"/>
              <a:gd name="connsiteY1" fmla="*/ 1446028 h 2105246"/>
              <a:gd name="connsiteX2" fmla="*/ 2041451 w 2215640"/>
              <a:gd name="connsiteY2" fmla="*/ 691116 h 2105246"/>
              <a:gd name="connsiteX3" fmla="*/ 0 w 2215640"/>
              <a:gd name="connsiteY3" fmla="*/ 0 h 2105246"/>
              <a:gd name="connsiteX0" fmla="*/ 1669311 w 2228871"/>
              <a:gd name="connsiteY0" fmla="*/ 2105246 h 2105246"/>
              <a:gd name="connsiteX1" fmla="*/ 2094614 w 2228871"/>
              <a:gd name="connsiteY1" fmla="*/ 1499190 h 2105246"/>
              <a:gd name="connsiteX2" fmla="*/ 2041451 w 2228871"/>
              <a:gd name="connsiteY2" fmla="*/ 691116 h 2105246"/>
              <a:gd name="connsiteX3" fmla="*/ 0 w 2228871"/>
              <a:gd name="connsiteY3" fmla="*/ 0 h 2105246"/>
              <a:gd name="connsiteX0" fmla="*/ 1669311 w 2245256"/>
              <a:gd name="connsiteY0" fmla="*/ 2105246 h 2105246"/>
              <a:gd name="connsiteX1" fmla="*/ 2094614 w 2245256"/>
              <a:gd name="connsiteY1" fmla="*/ 1499190 h 2105246"/>
              <a:gd name="connsiteX2" fmla="*/ 2041451 w 2245256"/>
              <a:gd name="connsiteY2" fmla="*/ 691116 h 2105246"/>
              <a:gd name="connsiteX3" fmla="*/ 0 w 2245256"/>
              <a:gd name="connsiteY3" fmla="*/ 0 h 2105246"/>
              <a:gd name="connsiteX0" fmla="*/ 0 w 575945"/>
              <a:gd name="connsiteY0" fmla="*/ 1414130 h 1414130"/>
              <a:gd name="connsiteX1" fmla="*/ 425303 w 575945"/>
              <a:gd name="connsiteY1" fmla="*/ 808074 h 1414130"/>
              <a:gd name="connsiteX2" fmla="*/ 372140 w 575945"/>
              <a:gd name="connsiteY2" fmla="*/ 0 h 1414130"/>
              <a:gd name="connsiteX0" fmla="*/ 0 w 705386"/>
              <a:gd name="connsiteY0" fmla="*/ 2020186 h 2020186"/>
              <a:gd name="connsiteX1" fmla="*/ 425303 w 705386"/>
              <a:gd name="connsiteY1" fmla="*/ 1414130 h 2020186"/>
              <a:gd name="connsiteX2" fmla="*/ 563526 w 705386"/>
              <a:gd name="connsiteY2" fmla="*/ 0 h 2020186"/>
              <a:gd name="connsiteX0" fmla="*/ 0 w 612735"/>
              <a:gd name="connsiteY0" fmla="*/ 2020186 h 2020186"/>
              <a:gd name="connsiteX1" fmla="*/ 425303 w 612735"/>
              <a:gd name="connsiteY1" fmla="*/ 1414130 h 2020186"/>
              <a:gd name="connsiteX2" fmla="*/ 563526 w 612735"/>
              <a:gd name="connsiteY2" fmla="*/ 0 h 2020186"/>
              <a:gd name="connsiteX0" fmla="*/ 0 w 628544"/>
              <a:gd name="connsiteY0" fmla="*/ 2020186 h 2020186"/>
              <a:gd name="connsiteX1" fmla="*/ 499731 w 628544"/>
              <a:gd name="connsiteY1" fmla="*/ 1201479 h 2020186"/>
              <a:gd name="connsiteX2" fmla="*/ 563526 w 628544"/>
              <a:gd name="connsiteY2" fmla="*/ 0 h 20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8544" h="2020186">
                <a:moveTo>
                  <a:pt x="0" y="2020186"/>
                </a:moveTo>
                <a:cubicBezTo>
                  <a:pt x="165691" y="1808421"/>
                  <a:pt x="405810" y="1538177"/>
                  <a:pt x="499731" y="1201479"/>
                </a:cubicBezTo>
                <a:cubicBezTo>
                  <a:pt x="593652" y="864781"/>
                  <a:pt x="699977" y="526312"/>
                  <a:pt x="563526" y="0"/>
                </a:cubicBezTo>
              </a:path>
            </a:pathLst>
          </a:custGeom>
          <a:noFill/>
          <a:ln w="19050" cap="flat" cmpd="sng" algn="ctr">
            <a:solidFill>
              <a:srgbClr val="3333CC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9" name="Picture 3" descr="C:\Users\rijssenbeek\Documents\TDR\AFP_DetectorSimulation\figures\AFPDose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" t="8316" b="7317"/>
          <a:stretch/>
        </p:blipFill>
        <p:spPr bwMode="auto">
          <a:xfrm>
            <a:off x="213217" y="3789835"/>
            <a:ext cx="2738556" cy="275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reeform 11"/>
          <p:cNvSpPr/>
          <p:nvPr/>
        </p:nvSpPr>
        <p:spPr bwMode="auto">
          <a:xfrm>
            <a:off x="1832345" y="3646967"/>
            <a:ext cx="2604977" cy="1903228"/>
          </a:xfrm>
          <a:custGeom>
            <a:avLst/>
            <a:gdLst>
              <a:gd name="connsiteX0" fmla="*/ 1669311 w 2215640"/>
              <a:gd name="connsiteY0" fmla="*/ 2105246 h 2105246"/>
              <a:gd name="connsiteX1" fmla="*/ 2062716 w 2215640"/>
              <a:gd name="connsiteY1" fmla="*/ 1446028 h 2105246"/>
              <a:gd name="connsiteX2" fmla="*/ 2041451 w 2215640"/>
              <a:gd name="connsiteY2" fmla="*/ 691116 h 2105246"/>
              <a:gd name="connsiteX3" fmla="*/ 0 w 2215640"/>
              <a:gd name="connsiteY3" fmla="*/ 0 h 2105246"/>
              <a:gd name="connsiteX0" fmla="*/ 1669311 w 2228871"/>
              <a:gd name="connsiteY0" fmla="*/ 2105246 h 2105246"/>
              <a:gd name="connsiteX1" fmla="*/ 2094614 w 2228871"/>
              <a:gd name="connsiteY1" fmla="*/ 1499190 h 2105246"/>
              <a:gd name="connsiteX2" fmla="*/ 2041451 w 2228871"/>
              <a:gd name="connsiteY2" fmla="*/ 691116 h 2105246"/>
              <a:gd name="connsiteX3" fmla="*/ 0 w 2228871"/>
              <a:gd name="connsiteY3" fmla="*/ 0 h 2105246"/>
              <a:gd name="connsiteX0" fmla="*/ 1669311 w 2245256"/>
              <a:gd name="connsiteY0" fmla="*/ 2105246 h 2105246"/>
              <a:gd name="connsiteX1" fmla="*/ 2094614 w 2245256"/>
              <a:gd name="connsiteY1" fmla="*/ 1499190 h 2105246"/>
              <a:gd name="connsiteX2" fmla="*/ 2041451 w 2245256"/>
              <a:gd name="connsiteY2" fmla="*/ 691116 h 2105246"/>
              <a:gd name="connsiteX3" fmla="*/ 0 w 2245256"/>
              <a:gd name="connsiteY3" fmla="*/ 0 h 2105246"/>
              <a:gd name="connsiteX0" fmla="*/ 0 w 575945"/>
              <a:gd name="connsiteY0" fmla="*/ 1414130 h 1414130"/>
              <a:gd name="connsiteX1" fmla="*/ 425303 w 575945"/>
              <a:gd name="connsiteY1" fmla="*/ 808074 h 1414130"/>
              <a:gd name="connsiteX2" fmla="*/ 372140 w 575945"/>
              <a:gd name="connsiteY2" fmla="*/ 0 h 1414130"/>
              <a:gd name="connsiteX0" fmla="*/ 0 w 705386"/>
              <a:gd name="connsiteY0" fmla="*/ 2020186 h 2020186"/>
              <a:gd name="connsiteX1" fmla="*/ 425303 w 705386"/>
              <a:gd name="connsiteY1" fmla="*/ 1414130 h 2020186"/>
              <a:gd name="connsiteX2" fmla="*/ 563526 w 705386"/>
              <a:gd name="connsiteY2" fmla="*/ 0 h 2020186"/>
              <a:gd name="connsiteX0" fmla="*/ 0 w 612735"/>
              <a:gd name="connsiteY0" fmla="*/ 2020186 h 2020186"/>
              <a:gd name="connsiteX1" fmla="*/ 425303 w 612735"/>
              <a:gd name="connsiteY1" fmla="*/ 1414130 h 2020186"/>
              <a:gd name="connsiteX2" fmla="*/ 563526 w 612735"/>
              <a:gd name="connsiteY2" fmla="*/ 0 h 2020186"/>
              <a:gd name="connsiteX0" fmla="*/ 0 w 628544"/>
              <a:gd name="connsiteY0" fmla="*/ 2020186 h 2020186"/>
              <a:gd name="connsiteX1" fmla="*/ 499731 w 628544"/>
              <a:gd name="connsiteY1" fmla="*/ 1201479 h 2020186"/>
              <a:gd name="connsiteX2" fmla="*/ 563526 w 628544"/>
              <a:gd name="connsiteY2" fmla="*/ 0 h 2020186"/>
              <a:gd name="connsiteX0" fmla="*/ 0 w 2612310"/>
              <a:gd name="connsiteY0" fmla="*/ 1903228 h 1903228"/>
              <a:gd name="connsiteX1" fmla="*/ 499731 w 2612310"/>
              <a:gd name="connsiteY1" fmla="*/ 1084521 h 1903228"/>
              <a:gd name="connsiteX2" fmla="*/ 2604977 w 2612310"/>
              <a:gd name="connsiteY2" fmla="*/ 0 h 1903228"/>
              <a:gd name="connsiteX0" fmla="*/ 0 w 2604977"/>
              <a:gd name="connsiteY0" fmla="*/ 1903228 h 1903228"/>
              <a:gd name="connsiteX1" fmla="*/ 499731 w 2604977"/>
              <a:gd name="connsiteY1" fmla="*/ 1084521 h 1903228"/>
              <a:gd name="connsiteX2" fmla="*/ 2604977 w 2604977"/>
              <a:gd name="connsiteY2" fmla="*/ 0 h 1903228"/>
              <a:gd name="connsiteX0" fmla="*/ 0 w 2604977"/>
              <a:gd name="connsiteY0" fmla="*/ 1903228 h 1903228"/>
              <a:gd name="connsiteX1" fmla="*/ 797443 w 2604977"/>
              <a:gd name="connsiteY1" fmla="*/ 712381 h 1903228"/>
              <a:gd name="connsiteX2" fmla="*/ 2604977 w 2604977"/>
              <a:gd name="connsiteY2" fmla="*/ 0 h 1903228"/>
              <a:gd name="connsiteX0" fmla="*/ 0 w 2604977"/>
              <a:gd name="connsiteY0" fmla="*/ 1903228 h 1903228"/>
              <a:gd name="connsiteX1" fmla="*/ 1180215 w 2604977"/>
              <a:gd name="connsiteY1" fmla="*/ 712381 h 1903228"/>
              <a:gd name="connsiteX2" fmla="*/ 2604977 w 2604977"/>
              <a:gd name="connsiteY2" fmla="*/ 0 h 1903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04977" h="1903228">
                <a:moveTo>
                  <a:pt x="0" y="1903228"/>
                </a:moveTo>
                <a:cubicBezTo>
                  <a:pt x="165691" y="1691463"/>
                  <a:pt x="746052" y="1029586"/>
                  <a:pt x="1180215" y="712381"/>
                </a:cubicBezTo>
                <a:cubicBezTo>
                  <a:pt x="1614378" y="395176"/>
                  <a:pt x="1901456" y="239233"/>
                  <a:pt x="2604977" y="0"/>
                </a:cubicBezTo>
              </a:path>
            </a:pathLst>
          </a:custGeom>
          <a:noFill/>
          <a:ln w="19050" cap="flat" cmpd="sng" algn="ctr">
            <a:solidFill>
              <a:srgbClr val="3333CC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8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Irradiation of AFP Electronics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3014132"/>
            <a:ext cx="8705088" cy="3704421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sz="2200" dirty="0" err="1" smtClean="0">
                <a:solidFill>
                  <a:srgbClr val="FF0000"/>
                </a:solidFill>
              </a:rPr>
              <a:t>HiRad</a:t>
            </a:r>
            <a:r>
              <a:rPr lang="en-US" sz="2200" dirty="0" smtClean="0">
                <a:solidFill>
                  <a:srgbClr val="FF0000"/>
                </a:solidFill>
              </a:rPr>
              <a:t> protocol:</a:t>
            </a:r>
            <a:r>
              <a:rPr lang="en-US" sz="2200" dirty="0" smtClean="0"/>
              <a:t> </a:t>
            </a:r>
          </a:p>
          <a:p>
            <a:pPr marL="803275" lvl="1" indent="-457200"/>
            <a:r>
              <a:rPr lang="en-US" dirty="0" smtClean="0"/>
              <a:t>Neutrons or HE protons: 10</a:t>
            </a:r>
            <a:r>
              <a:rPr lang="en-US" baseline="30000" dirty="0" smtClean="0"/>
              <a:t>12 </a:t>
            </a:r>
            <a:r>
              <a:rPr lang="en-US" dirty="0" smtClean="0"/>
              <a:t>– 10</a:t>
            </a:r>
            <a:r>
              <a:rPr lang="en-US" baseline="30000" dirty="0" smtClean="0"/>
              <a:t>13</a:t>
            </a:r>
            <a:r>
              <a:rPr lang="en-US" dirty="0" smtClean="0"/>
              <a:t> /cm</a:t>
            </a:r>
            <a:r>
              <a:rPr lang="en-US" baseline="30000" dirty="0" smtClean="0"/>
              <a:t>2</a:t>
            </a:r>
            <a:r>
              <a:rPr lang="en-US" dirty="0"/>
              <a:t>;</a:t>
            </a:r>
            <a:r>
              <a:rPr lang="en-US" dirty="0" smtClean="0"/>
              <a:t> 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dirty="0" smtClean="0"/>
              <a:t>: 1 – </a:t>
            </a:r>
            <a:r>
              <a:rPr lang="en-US" dirty="0"/>
              <a:t>10 </a:t>
            </a:r>
            <a:r>
              <a:rPr lang="en-US" dirty="0" err="1" smtClean="0"/>
              <a:t>kGy</a:t>
            </a:r>
            <a:r>
              <a:rPr lang="en-US" dirty="0" smtClean="0"/>
              <a:t>.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sz="2200" dirty="0" err="1" smtClean="0">
                <a:solidFill>
                  <a:srgbClr val="FF0000"/>
                </a:solidFill>
              </a:rPr>
              <a:t>MedRad</a:t>
            </a:r>
            <a:r>
              <a:rPr lang="en-US" sz="2200" dirty="0" smtClean="0">
                <a:solidFill>
                  <a:srgbClr val="FF0000"/>
                </a:solidFill>
              </a:rPr>
              <a:t> protocol:</a:t>
            </a:r>
            <a:r>
              <a:rPr lang="en-US" sz="2200" dirty="0" smtClean="0"/>
              <a:t> </a:t>
            </a:r>
          </a:p>
          <a:p>
            <a:pPr marL="803275" lvl="1" indent="-457200"/>
            <a:r>
              <a:rPr lang="en-US" dirty="0" smtClean="0"/>
              <a:t>Neutrons or HE protons: 10</a:t>
            </a:r>
            <a:r>
              <a:rPr lang="en-US" baseline="30000" dirty="0" smtClean="0"/>
              <a:t>11 </a:t>
            </a:r>
            <a:r>
              <a:rPr lang="en-US" dirty="0"/>
              <a:t>– </a:t>
            </a:r>
            <a:r>
              <a:rPr lang="en-US" dirty="0" smtClean="0"/>
              <a:t>10</a:t>
            </a:r>
            <a:r>
              <a:rPr lang="en-US" baseline="30000" dirty="0" smtClean="0"/>
              <a:t>12</a:t>
            </a:r>
            <a:r>
              <a:rPr lang="en-US" dirty="0" smtClean="0"/>
              <a:t> /cm</a:t>
            </a:r>
            <a:r>
              <a:rPr lang="en-US" baseline="30000" dirty="0" smtClean="0"/>
              <a:t>2</a:t>
            </a:r>
            <a:r>
              <a:rPr lang="en-US" dirty="0" smtClean="0"/>
              <a:t>; 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dirty="0" smtClean="0"/>
              <a:t>: </a:t>
            </a:r>
            <a:r>
              <a:rPr lang="en-US" dirty="0"/>
              <a:t>10 – </a:t>
            </a:r>
            <a:r>
              <a:rPr lang="en-US" dirty="0" smtClean="0"/>
              <a:t>1 </a:t>
            </a:r>
            <a:r>
              <a:rPr lang="en-US" dirty="0" err="1" smtClean="0"/>
              <a:t>kGy</a:t>
            </a:r>
            <a:r>
              <a:rPr lang="en-US" dirty="0" smtClean="0"/>
              <a:t>.</a:t>
            </a:r>
          </a:p>
          <a:p>
            <a:r>
              <a:rPr lang="en-US" sz="2200" dirty="0" smtClean="0"/>
              <a:t>PA-a chips (PSA4-5043+): </a:t>
            </a:r>
            <a:r>
              <a:rPr lang="en-US" sz="2200" dirty="0" err="1" smtClean="0"/>
              <a:t>HiRad</a:t>
            </a:r>
            <a:endParaRPr lang="en-US" sz="2200" dirty="0"/>
          </a:p>
          <a:p>
            <a:r>
              <a:rPr lang="en-US" sz="2200" dirty="0" smtClean="0"/>
              <a:t>PA-b boards &amp; trigger: </a:t>
            </a:r>
            <a:r>
              <a:rPr lang="en-US" sz="2200" dirty="0" err="1" smtClean="0"/>
              <a:t>MedRad</a:t>
            </a:r>
            <a:endParaRPr lang="en-US" sz="2200" dirty="0"/>
          </a:p>
          <a:p>
            <a:r>
              <a:rPr lang="en-US" sz="2200" dirty="0" smtClean="0"/>
              <a:t>NINO chips (trigger): </a:t>
            </a:r>
            <a:r>
              <a:rPr lang="en-US" sz="2200" dirty="0" err="1" smtClean="0"/>
              <a:t>MedRad</a:t>
            </a:r>
            <a:endParaRPr lang="en-US" sz="2200" dirty="0"/>
          </a:p>
          <a:p>
            <a:r>
              <a:rPr lang="en-US" sz="2200" dirty="0" smtClean="0"/>
              <a:t>CFD </a:t>
            </a:r>
            <a:r>
              <a:rPr lang="en-US" sz="2200" dirty="0"/>
              <a:t>daughter </a:t>
            </a:r>
            <a:r>
              <a:rPr lang="en-US" sz="2200" dirty="0" smtClean="0"/>
              <a:t>boards: </a:t>
            </a:r>
            <a:r>
              <a:rPr lang="en-US" sz="2200" dirty="0" err="1" smtClean="0"/>
              <a:t>MedRad</a:t>
            </a:r>
            <a:endParaRPr lang="en-US" sz="2200" dirty="0"/>
          </a:p>
          <a:p>
            <a:r>
              <a:rPr lang="en-US" sz="2200" dirty="0" smtClean="0"/>
              <a:t>HPTDC chips: </a:t>
            </a:r>
            <a:r>
              <a:rPr lang="en-US" sz="2200" dirty="0" err="1" smtClean="0"/>
              <a:t>MedRad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642145"/>
            <a:ext cx="2133600" cy="215856"/>
          </a:xfrm>
          <a:prstGeom prst="rect">
            <a:avLst/>
          </a:prstGeom>
        </p:spPr>
        <p:txBody>
          <a:bodyPr/>
          <a:lstStyle/>
          <a:p>
            <a:fld id="{74FD097E-2FF5-4E30-AD47-D6B51F97F908}" type="slidenum">
              <a:rPr lang="en-US" smtClean="0"/>
              <a:pPr/>
              <a:t>45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771840"/>
              </p:ext>
            </p:extLst>
          </p:nvPr>
        </p:nvGraphicFramePr>
        <p:xfrm>
          <a:off x="306155" y="1057656"/>
          <a:ext cx="8302752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2444"/>
                <a:gridCol w="1976948"/>
                <a:gridCol w="1865376"/>
                <a:gridCol w="21579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estimates for 100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fb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–1</a:t>
                      </a:r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(need update!)</a:t>
                      </a:r>
                      <a:endParaRPr lang="en-US" sz="1600" baseline="30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cm from beam </a:t>
                      </a:r>
                      <a:b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@214 m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Tunnel floor </a:t>
                      </a:r>
                      <a:b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@214 m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RR13 </a:t>
                      </a:r>
                      <a:b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@beam level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Electronics exposed:</a:t>
                      </a:r>
                      <a:endParaRPr lang="en-US" sz="160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PA-a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PA-b, Trigger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CFD, HPTDC, Clock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+mj-lt"/>
                        </a:rPr>
                        <a:t>High-Energy hadrons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5·</a:t>
                      </a:r>
                      <a:r>
                        <a:rPr lang="en-US" sz="1600" dirty="0" smtClean="0">
                          <a:latin typeface="+mj-lt"/>
                        </a:rPr>
                        <a:t>10</a:t>
                      </a:r>
                      <a:r>
                        <a:rPr lang="en-US" sz="1600" baseline="30000" dirty="0" smtClean="0">
                          <a:latin typeface="+mj-lt"/>
                        </a:rPr>
                        <a:t>12</a:t>
                      </a:r>
                      <a:r>
                        <a:rPr lang="en-US" sz="1600" dirty="0" smtClean="0">
                          <a:latin typeface="+mj-lt"/>
                        </a:rPr>
                        <a:t>/cm</a:t>
                      </a:r>
                      <a:r>
                        <a:rPr lang="en-US" sz="1600" baseline="30000" dirty="0" smtClean="0">
                          <a:latin typeface="+mj-lt"/>
                        </a:rPr>
                        <a:t>2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10</a:t>
                      </a:r>
                      <a:r>
                        <a:rPr lang="en-US" sz="1600" baseline="30000" dirty="0" smtClean="0">
                          <a:latin typeface="+mj-lt"/>
                        </a:rPr>
                        <a:t>10</a:t>
                      </a:r>
                      <a:r>
                        <a:rPr lang="en-US" sz="1600" dirty="0" smtClean="0">
                          <a:latin typeface="+mj-lt"/>
                        </a:rPr>
                        <a:t>/cm</a:t>
                      </a:r>
                      <a:r>
                        <a:rPr lang="en-US" sz="1600" baseline="30000" dirty="0" smtClean="0">
                          <a:latin typeface="+mj-lt"/>
                        </a:rPr>
                        <a:t>2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5·10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1600" dirty="0" smtClean="0">
                          <a:latin typeface="+mj-lt"/>
                        </a:rPr>
                        <a:t>10</a:t>
                      </a:r>
                      <a:r>
                        <a:rPr lang="en-US" sz="1600" baseline="30000" dirty="0" smtClean="0">
                          <a:latin typeface="+mj-lt"/>
                        </a:rPr>
                        <a:t>8</a:t>
                      </a:r>
                      <a:r>
                        <a:rPr lang="en-US" sz="1600" dirty="0" smtClean="0">
                          <a:latin typeface="+mj-lt"/>
                        </a:rPr>
                        <a:t>/cm</a:t>
                      </a:r>
                      <a:r>
                        <a:rPr lang="en-US" sz="1600" baseline="30000" dirty="0" smtClean="0">
                          <a:latin typeface="+mj-lt"/>
                        </a:rPr>
                        <a:t>2 </a:t>
                      </a:r>
                      <a:endParaRPr lang="en-US" sz="1600" dirty="0" smtClean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+mj-lt"/>
                        </a:rPr>
                        <a:t>1</a:t>
                      </a:r>
                      <a:r>
                        <a:rPr lang="en-US" sz="1600" baseline="0" dirty="0" smtClean="0">
                          <a:latin typeface="+mj-lt"/>
                        </a:rPr>
                        <a:t> </a:t>
                      </a:r>
                      <a:r>
                        <a:rPr lang="en-US" sz="1600" dirty="0" smtClean="0">
                          <a:latin typeface="+mj-lt"/>
                        </a:rPr>
                        <a:t>MeV-equiv. neutrons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5·10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/cm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5·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/cm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/cm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+mj-lt"/>
                        </a:rPr>
                        <a:t>Integrated dose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5000 Gy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50 – 10 Gy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1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dirty="0" smtClean="0">
                          <a:latin typeface="+mj-lt"/>
                        </a:rPr>
                        <a:t>0.1 Gy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557520" y="5340479"/>
            <a:ext cx="3444240" cy="1015663"/>
          </a:xfrm>
          <a:prstGeom prst="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de-DE" sz="1200" dirty="0" smtClean="0">
                <a:latin typeface="+mj-lt"/>
                <a:cs typeface="Times New Roman" panose="02020603050405020304" pitchFamily="18" charset="0"/>
              </a:rPr>
              <a:t>Cfr. ALFA radiation dose </a:t>
            </a:r>
            <a:r>
              <a:rPr lang="de-DE" sz="1200" dirty="0">
                <a:latin typeface="+mj-lt"/>
                <a:cs typeface="Times New Roman" panose="02020603050405020304" pitchFamily="18" charset="0"/>
              </a:rPr>
              <a:t>LHC </a:t>
            </a:r>
            <a:r>
              <a:rPr lang="de-DE" sz="1200" dirty="0" smtClean="0">
                <a:latin typeface="+mj-lt"/>
                <a:cs typeface="Times New Roman" panose="02020603050405020304" pitchFamily="18" charset="0"/>
              </a:rPr>
              <a:t>Run1 measured over 2010–2013 (~30 fb</a:t>
            </a:r>
            <a:r>
              <a:rPr lang="de-DE" sz="1200" baseline="30000" dirty="0" smtClean="0">
                <a:latin typeface="+mj-lt"/>
                <a:cs typeface="Times New Roman" panose="02020603050405020304" pitchFamily="18" charset="0"/>
              </a:rPr>
              <a:t>–1</a:t>
            </a:r>
            <a:r>
              <a:rPr lang="de-DE" sz="1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):</a:t>
            </a:r>
            <a:r>
              <a:rPr lang="de-DE" sz="1200" dirty="0" smtClean="0">
                <a:latin typeface="+mj-lt"/>
                <a:cs typeface="Times New Roman" panose="02020603050405020304" pitchFamily="18" charset="0"/>
              </a:rPr>
              <a:t> ~20-30 Gy in </a:t>
            </a:r>
            <a:r>
              <a:rPr lang="de-DE" sz="1200" smtClean="0">
                <a:latin typeface="+mj-lt"/>
                <a:cs typeface="Times New Roman" panose="02020603050405020304" pitchFamily="18" charset="0"/>
              </a:rPr>
              <a:t>each pot (≥10 cm from beam) </a:t>
            </a:r>
            <a:r>
              <a:rPr lang="de-DE" sz="1200" dirty="0" smtClean="0">
                <a:latin typeface="+mj-lt"/>
                <a:cs typeface="Times New Roman" panose="02020603050405020304" pitchFamily="18" charset="0"/>
              </a:rPr>
              <a:t/>
            </a:r>
            <a:br>
              <a:rPr lang="de-DE" sz="1200" dirty="0" smtClean="0">
                <a:latin typeface="+mj-lt"/>
                <a:cs typeface="Times New Roman" panose="02020603050405020304" pitchFamily="18" charset="0"/>
              </a:rPr>
            </a:br>
            <a:r>
              <a:rPr lang="de-DE" sz="1200" dirty="0" smtClean="0">
                <a:latin typeface="+mj-lt"/>
                <a:cs typeface="Times New Roman" panose="02020603050405020304" pitchFamily="18" charset="0"/>
              </a:rPr>
              <a:t>See:  </a:t>
            </a:r>
            <a:r>
              <a:rPr lang="de-DE" sz="1200" dirty="0">
                <a:latin typeface="+mj-lt"/>
                <a:cs typeface="Times New Roman" panose="02020603050405020304" pitchFamily="18" charset="0"/>
              </a:rPr>
              <a:t>K.Hiller, S.Jakobsen, </a:t>
            </a:r>
            <a:r>
              <a:rPr lang="de-DE" sz="1200" dirty="0" smtClean="0">
                <a:latin typeface="+mj-lt"/>
                <a:cs typeface="Times New Roman" panose="02020603050405020304" pitchFamily="18" charset="0"/>
              </a:rPr>
              <a:t>S.Franz, ALFA General Meeting, </a:t>
            </a:r>
            <a:r>
              <a:rPr lang="de-DE" sz="1200" dirty="0">
                <a:latin typeface="+mj-lt"/>
                <a:cs typeface="Times New Roman" panose="02020603050405020304" pitchFamily="18" charset="0"/>
              </a:rPr>
              <a:t>Cracow, June 5-7, </a:t>
            </a:r>
            <a:r>
              <a:rPr lang="de-DE" sz="1200" dirty="0" smtClean="0">
                <a:latin typeface="+mj-lt"/>
                <a:cs typeface="Times New Roman" panose="02020603050405020304" pitchFamily="18" charset="0"/>
              </a:rPr>
              <a:t>201.</a:t>
            </a:r>
            <a:endParaRPr lang="de-DE" sz="12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07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587" y="1030561"/>
            <a:ext cx="8839200" cy="562927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Irradiated at LANL Sept 2013; </a:t>
            </a:r>
            <a:r>
              <a:rPr lang="en-US" sz="2000" dirty="0" smtClean="0">
                <a:solidFill>
                  <a:schemeClr val="accent2"/>
                </a:solidFill>
              </a:rPr>
              <a:t>S. Seidel </a:t>
            </a:r>
            <a:r>
              <a:rPr lang="en-US" sz="2000" i="1" dirty="0" smtClean="0">
                <a:solidFill>
                  <a:schemeClr val="accent2"/>
                </a:solidFill>
              </a:rPr>
              <a:t>et al</a:t>
            </a:r>
            <a:r>
              <a:rPr lang="en-US" sz="2000" dirty="0" smtClean="0">
                <a:solidFill>
                  <a:schemeClr val="accent2"/>
                </a:solidFill>
              </a:rPr>
              <a:t>. (UNM), K. Gray (UTA)</a:t>
            </a:r>
            <a:r>
              <a:rPr lang="en-US" sz="2000" dirty="0" smtClean="0"/>
              <a:t>: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 smtClean="0"/>
              <a:t>800 MeV p, ~7 cm from direct beam; </a:t>
            </a:r>
            <a:r>
              <a:rPr lang="en-US" sz="2000" i="1" dirty="0" smtClean="0"/>
              <a:t>passive</a:t>
            </a:r>
            <a:endParaRPr lang="en-US" sz="2000" dirty="0" smtClean="0"/>
          </a:p>
          <a:p>
            <a:pPr marL="346075" lvl="1" indent="-290513"/>
            <a:r>
              <a:rPr lang="en-US" sz="1800" dirty="0" smtClean="0"/>
              <a:t>dose: 6.5-8.7×10</a:t>
            </a:r>
            <a:r>
              <a:rPr lang="en-US" sz="1800" baseline="30000" dirty="0" smtClean="0"/>
              <a:t>12</a:t>
            </a:r>
            <a:r>
              <a:rPr lang="en-US" sz="1800" dirty="0" smtClean="0"/>
              <a:t> p/cm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, 2.3-3.1 </a:t>
            </a:r>
            <a:r>
              <a:rPr lang="en-US" sz="1800" dirty="0" err="1" smtClean="0"/>
              <a:t>kGy</a:t>
            </a:r>
            <a:endParaRPr lang="en-US" sz="1800" dirty="0" smtClean="0"/>
          </a:p>
          <a:p>
            <a:pPr marL="346075" lvl="1" indent="-290513"/>
            <a:r>
              <a:rPr lang="en-US" sz="1800" dirty="0"/>
              <a:t>for 100 </a:t>
            </a:r>
            <a:r>
              <a:rPr lang="en-US" sz="1800" dirty="0" err="1" smtClean="0"/>
              <a:t>fb</a:t>
            </a:r>
            <a:r>
              <a:rPr lang="en-US" sz="1800" baseline="30000" dirty="0" smtClean="0"/>
              <a:t>–1</a:t>
            </a:r>
            <a:r>
              <a:rPr lang="en-US" sz="1800" dirty="0" smtClean="0"/>
              <a:t>: ~expected for PA-a; ~50× expected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for PA-b and CFD</a:t>
            </a:r>
          </a:p>
          <a:p>
            <a:pPr marL="346075" lvl="1" indent="-290513"/>
            <a:r>
              <a:rPr lang="en-US" sz="1800" dirty="0" smtClean="0"/>
              <a:t>devices are all operational after irradiation!</a:t>
            </a: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Irradiation – Sep 2013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46</a:t>
            </a:fld>
            <a:endParaRPr lang="en-US" dirty="0"/>
          </a:p>
        </p:txBody>
      </p:sp>
      <p:grpSp>
        <p:nvGrpSpPr>
          <p:cNvPr id="87" name="Group 86"/>
          <p:cNvGrpSpPr/>
          <p:nvPr/>
        </p:nvGrpSpPr>
        <p:grpSpPr>
          <a:xfrm>
            <a:off x="704068" y="1414381"/>
            <a:ext cx="7673885" cy="3584804"/>
            <a:chOff x="85064" y="1433244"/>
            <a:chExt cx="8721707" cy="4051540"/>
          </a:xfrm>
        </p:grpSpPr>
        <p:sp>
          <p:nvSpPr>
            <p:cNvPr id="8" name="TextBox 7"/>
            <p:cNvSpPr txBox="1"/>
            <p:nvPr/>
          </p:nvSpPr>
          <p:spPr>
            <a:xfrm>
              <a:off x="182880" y="1699909"/>
              <a:ext cx="1024128" cy="36933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Quartic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2080150" y="2079317"/>
              <a:ext cx="119723" cy="3035808"/>
            </a:xfrm>
            <a:prstGeom prst="rect">
              <a:avLst/>
            </a:prstGeom>
            <a:solidFill>
              <a:srgbClr val="808080">
                <a:lumMod val="40000"/>
                <a:lumOff val="60000"/>
              </a:srgbClr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09659" y="1433244"/>
              <a:ext cx="1060704" cy="64633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Feed</a:t>
              </a:r>
              <a:b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through</a:t>
              </a: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1983396" y="4725440"/>
              <a:ext cx="320892" cy="292608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 flipH="1">
              <a:off x="914400" y="4871744"/>
              <a:ext cx="6802591" cy="0"/>
            </a:xfrm>
            <a:prstGeom prst="line">
              <a:avLst/>
            </a:prstGeom>
            <a:solidFill>
              <a:srgbClr val="BBE0E3"/>
            </a:solidFill>
            <a:ln w="101600" cap="flat" cmpd="tri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2349660" y="4877611"/>
              <a:ext cx="1893156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(32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ch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 REDEL-HV)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1983396" y="2624942"/>
              <a:ext cx="320892" cy="292608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1975350" y="4219614"/>
              <a:ext cx="320892" cy="438912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02706" y="4871744"/>
              <a:ext cx="877824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8× HV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86115" y="2483437"/>
              <a:ext cx="1198717" cy="2769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64× Signal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50920" y="4066777"/>
              <a:ext cx="1198717" cy="2769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8× Temp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50920" y="4302354"/>
              <a:ext cx="1198717" cy="2769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2× Pressure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159448" y="2487052"/>
              <a:ext cx="835936" cy="2769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(SMA)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42402" y="4012491"/>
              <a:ext cx="726208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uD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)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706624" y="1443876"/>
              <a:ext cx="1353312" cy="64633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AFP2</a:t>
              </a:r>
              <a:b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crate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984973" y="2782020"/>
              <a:ext cx="1245395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Signals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2854637" y="2060179"/>
              <a:ext cx="1089235" cy="2665261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2927789" y="2559445"/>
              <a:ext cx="284562" cy="438912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Att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cxnSp>
          <p:nvCxnSpPr>
            <p:cNvPr id="26" name="Straight Connector 25"/>
            <p:cNvCxnSpPr>
              <a:endCxn id="76" idx="3"/>
            </p:cNvCxnSpPr>
            <p:nvPr/>
          </p:nvCxnSpPr>
          <p:spPr bwMode="auto">
            <a:xfrm flipH="1">
              <a:off x="3565776" y="4443109"/>
              <a:ext cx="4151215" cy="0"/>
            </a:xfrm>
            <a:prstGeom prst="line">
              <a:avLst/>
            </a:prstGeom>
            <a:solidFill>
              <a:srgbClr val="BBE0E3"/>
            </a:solidFill>
            <a:ln w="76200" cap="flat" cmpd="thickThin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3984972" y="4150501"/>
              <a:ext cx="694903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DCS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984973" y="2275500"/>
              <a:ext cx="1006768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Trigger </a:t>
              </a: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5320198" y="2516805"/>
              <a:ext cx="1958426" cy="2011680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639169" y="1443876"/>
              <a:ext cx="1089235" cy="64633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RR13 ?</a:t>
              </a:r>
              <a:b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crate</a:t>
              </a: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7717536" y="2060179"/>
              <a:ext cx="1089235" cy="3035808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717536" y="1446004"/>
              <a:ext cx="1089235" cy="64633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USA15</a:t>
              </a:r>
              <a:b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crates</a:t>
              </a:r>
            </a:p>
          </p:txBody>
        </p:sp>
        <p:cxnSp>
          <p:nvCxnSpPr>
            <p:cNvPr id="33" name="Straight Connector 32"/>
            <p:cNvCxnSpPr>
              <a:stCxn id="25" idx="2"/>
            </p:cNvCxnSpPr>
            <p:nvPr/>
          </p:nvCxnSpPr>
          <p:spPr bwMode="auto">
            <a:xfrm>
              <a:off x="3070070" y="2998357"/>
              <a:ext cx="0" cy="1225296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>
              <a:stCxn id="25" idx="3"/>
              <a:endCxn id="65" idx="3"/>
            </p:cNvCxnSpPr>
            <p:nvPr/>
          </p:nvCxnSpPr>
          <p:spPr bwMode="auto">
            <a:xfrm>
              <a:off x="3212351" y="2778901"/>
              <a:ext cx="227502" cy="6025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5" name="Isosceles Triangle 34"/>
            <p:cNvSpPr/>
            <p:nvPr/>
          </p:nvSpPr>
          <p:spPr bwMode="auto">
            <a:xfrm rot="5400000">
              <a:off x="3459363" y="2083957"/>
              <a:ext cx="438912" cy="475488"/>
            </a:xfrm>
            <a:prstGeom prst="triangle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36" name="Straight Connector 35"/>
            <p:cNvCxnSpPr>
              <a:endCxn id="35" idx="3"/>
            </p:cNvCxnSpPr>
            <p:nvPr/>
          </p:nvCxnSpPr>
          <p:spPr bwMode="auto">
            <a:xfrm>
              <a:off x="3280346" y="2321701"/>
              <a:ext cx="160729" cy="0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H="1" flipV="1">
              <a:off x="3940583" y="2153990"/>
              <a:ext cx="3776954" cy="4163"/>
            </a:xfrm>
            <a:prstGeom prst="line">
              <a:avLst/>
            </a:prstGeom>
            <a:solidFill>
              <a:srgbClr val="BBE0E3"/>
            </a:solidFill>
            <a:ln w="101600" cap="flat" cmpd="tri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Elbow Connector 37"/>
            <p:cNvCxnSpPr>
              <a:stCxn id="35" idx="5"/>
            </p:cNvCxnSpPr>
            <p:nvPr/>
          </p:nvCxnSpPr>
          <p:spPr bwMode="auto">
            <a:xfrm rot="16200000" flipH="1">
              <a:off x="3725968" y="2384279"/>
              <a:ext cx="170754" cy="265053"/>
            </a:xfrm>
            <a:prstGeom prst="bentConnector2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Elbow Connector 38"/>
            <p:cNvCxnSpPr>
              <a:stCxn id="35" idx="1"/>
            </p:cNvCxnSpPr>
            <p:nvPr/>
          </p:nvCxnSpPr>
          <p:spPr bwMode="auto">
            <a:xfrm rot="5400000" flipH="1" flipV="1">
              <a:off x="3798789" y="2037139"/>
              <a:ext cx="54864" cy="294805"/>
            </a:xfrm>
            <a:prstGeom prst="bentConnector4">
              <a:avLst>
                <a:gd name="adj1" fmla="val 105718"/>
                <a:gd name="adj2" fmla="val 71017"/>
              </a:avLst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 flipV="1">
              <a:off x="3280346" y="2321701"/>
              <a:ext cx="0" cy="468329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 flipH="1">
              <a:off x="914400" y="4320268"/>
              <a:ext cx="2117533" cy="13115"/>
            </a:xfrm>
            <a:prstGeom prst="line">
              <a:avLst/>
            </a:prstGeom>
            <a:solidFill>
              <a:srgbClr val="BBE0E3"/>
            </a:solidFill>
            <a:ln w="76200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 flipH="1" flipV="1">
              <a:off x="914400" y="4556467"/>
              <a:ext cx="2117533" cy="410"/>
            </a:xfrm>
            <a:prstGeom prst="line">
              <a:avLst/>
            </a:prstGeom>
            <a:solidFill>
              <a:srgbClr val="BBE0E3"/>
            </a:solidFill>
            <a:ln w="76200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TextBox 42"/>
            <p:cNvSpPr txBox="1"/>
            <p:nvPr/>
          </p:nvSpPr>
          <p:spPr>
            <a:xfrm>
              <a:off x="3876783" y="1846213"/>
              <a:ext cx="1829073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Trigger  (LMR600)</a:t>
              </a: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5376672" y="2442189"/>
              <a:ext cx="1193389" cy="621791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cxnSp>
          <p:nvCxnSpPr>
            <p:cNvPr id="45" name="Straight Connector 44"/>
            <p:cNvCxnSpPr>
              <a:stCxn id="25" idx="1"/>
            </p:cNvCxnSpPr>
            <p:nvPr/>
          </p:nvCxnSpPr>
          <p:spPr bwMode="auto">
            <a:xfrm flipH="1">
              <a:off x="586925" y="2778901"/>
              <a:ext cx="2340864" cy="0"/>
            </a:xfrm>
            <a:prstGeom prst="line">
              <a:avLst/>
            </a:prstGeom>
            <a:solidFill>
              <a:srgbClr val="BBE0E3"/>
            </a:solidFill>
            <a:ln w="101600" cap="flat" cmpd="tri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 flipH="1">
              <a:off x="3940584" y="2592902"/>
              <a:ext cx="2032782" cy="9281"/>
            </a:xfrm>
            <a:prstGeom prst="line">
              <a:avLst/>
            </a:prstGeom>
            <a:solidFill>
              <a:srgbClr val="BBE0E3"/>
            </a:solidFill>
            <a:ln w="101600" cap="flat" cmpd="tri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 flipH="1" flipV="1">
              <a:off x="3811345" y="2784926"/>
              <a:ext cx="1640060" cy="5440"/>
            </a:xfrm>
            <a:prstGeom prst="line">
              <a:avLst/>
            </a:prstGeom>
            <a:solidFill>
              <a:srgbClr val="BBE0E3"/>
            </a:solidFill>
            <a:ln w="101600" cap="flat" cmpd="tri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/>
            <p:cNvCxnSpPr>
              <a:stCxn id="44" idx="3"/>
              <a:endCxn id="49" idx="1"/>
            </p:cNvCxnSpPr>
            <p:nvPr/>
          </p:nvCxnSpPr>
          <p:spPr bwMode="auto">
            <a:xfrm flipV="1">
              <a:off x="6570061" y="2751497"/>
              <a:ext cx="91108" cy="1588"/>
            </a:xfrm>
            <a:prstGeom prst="line">
              <a:avLst/>
            </a:prstGeom>
            <a:solidFill>
              <a:srgbClr val="BBE0E3"/>
            </a:solidFill>
            <a:ln w="76200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" name="Rectangle 48"/>
            <p:cNvSpPr/>
            <p:nvPr/>
          </p:nvSpPr>
          <p:spPr bwMode="auto">
            <a:xfrm>
              <a:off x="6661169" y="2439014"/>
              <a:ext cx="533843" cy="624966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TDC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/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ToT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6662524" y="3166393"/>
              <a:ext cx="533843" cy="482803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Opto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/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Board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cxnSp>
          <p:nvCxnSpPr>
            <p:cNvPr id="51" name="Straight Connector 50"/>
            <p:cNvCxnSpPr>
              <a:endCxn id="50" idx="3"/>
            </p:cNvCxnSpPr>
            <p:nvPr/>
          </p:nvCxnSpPr>
          <p:spPr bwMode="auto">
            <a:xfrm flipH="1">
              <a:off x="7196367" y="3407794"/>
              <a:ext cx="521169" cy="1"/>
            </a:xfrm>
            <a:prstGeom prst="line">
              <a:avLst/>
            </a:prstGeom>
            <a:solidFill>
              <a:srgbClr val="BBE0E3"/>
            </a:solidFill>
            <a:ln w="76200" cap="flat" cmpd="thickThin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/>
            <p:cNvCxnSpPr>
              <a:stCxn id="50" idx="0"/>
              <a:endCxn id="49" idx="2"/>
            </p:cNvCxnSpPr>
            <p:nvPr/>
          </p:nvCxnSpPr>
          <p:spPr bwMode="auto">
            <a:xfrm flipH="1" flipV="1">
              <a:off x="6928091" y="3063980"/>
              <a:ext cx="1355" cy="102413"/>
            </a:xfrm>
            <a:prstGeom prst="line">
              <a:avLst/>
            </a:prstGeom>
            <a:solidFill>
              <a:srgbClr val="BBE0E3"/>
            </a:solidFill>
            <a:ln w="76200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/>
            <p:cNvCxnSpPr>
              <a:endCxn id="55" idx="3"/>
            </p:cNvCxnSpPr>
            <p:nvPr/>
          </p:nvCxnSpPr>
          <p:spPr bwMode="auto">
            <a:xfrm flipH="1">
              <a:off x="6926186" y="4004197"/>
              <a:ext cx="816165" cy="0"/>
            </a:xfrm>
            <a:prstGeom prst="line">
              <a:avLst/>
            </a:prstGeom>
            <a:solidFill>
              <a:srgbClr val="BBE0E3"/>
            </a:solidFill>
            <a:ln w="76200" cap="flat" cmpd="thickThin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" name="TextBox 53"/>
            <p:cNvSpPr txBox="1"/>
            <p:nvPr/>
          </p:nvSpPr>
          <p:spPr>
            <a:xfrm>
              <a:off x="7111054" y="3725028"/>
              <a:ext cx="748198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DCS</a:t>
              </a: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6392343" y="3784741"/>
              <a:ext cx="533843" cy="438912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DCS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cxnSp>
          <p:nvCxnSpPr>
            <p:cNvPr id="56" name="Straight Connector 55"/>
            <p:cNvCxnSpPr/>
            <p:nvPr/>
          </p:nvCxnSpPr>
          <p:spPr bwMode="auto">
            <a:xfrm>
              <a:off x="6462737" y="3031814"/>
              <a:ext cx="0" cy="752927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57" name="Straight Connector 56"/>
            <p:cNvCxnSpPr/>
            <p:nvPr/>
          </p:nvCxnSpPr>
          <p:spPr bwMode="auto">
            <a:xfrm>
              <a:off x="6791921" y="3030318"/>
              <a:ext cx="0" cy="742574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58" name="Straight Connector 57"/>
            <p:cNvCxnSpPr/>
            <p:nvPr/>
          </p:nvCxnSpPr>
          <p:spPr bwMode="auto">
            <a:xfrm>
              <a:off x="6709267" y="3611005"/>
              <a:ext cx="0" cy="161887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59" name="Rectangle 58"/>
            <p:cNvSpPr/>
            <p:nvPr/>
          </p:nvSpPr>
          <p:spPr bwMode="auto">
            <a:xfrm>
              <a:off x="7729651" y="3166875"/>
              <a:ext cx="976778" cy="482803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BOC-ROD</a:t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or RCE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7728310" y="2094930"/>
              <a:ext cx="611018" cy="482803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CTF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7728310" y="3917767"/>
              <a:ext cx="611018" cy="600200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DCS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7733263" y="4575770"/>
              <a:ext cx="611018" cy="482803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iseg </a:t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HV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3298854" y="3627865"/>
              <a:ext cx="616487" cy="438912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LV</a:t>
              </a: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/>
              </a:r>
              <a:b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+6V 5A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948173" y="2812798"/>
              <a:ext cx="1198717" cy="2769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(50 </a:t>
              </a:r>
              <a:r>
                <a:rPr kumimoji="0" lang="el-G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Ω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)</a:t>
              </a:r>
            </a:p>
          </p:txBody>
        </p:sp>
        <p:sp>
          <p:nvSpPr>
            <p:cNvPr id="65" name="Isosceles Triangle 64"/>
            <p:cNvSpPr/>
            <p:nvPr/>
          </p:nvSpPr>
          <p:spPr bwMode="auto">
            <a:xfrm rot="5400000">
              <a:off x="3458141" y="2547182"/>
              <a:ext cx="438912" cy="475488"/>
            </a:xfrm>
            <a:prstGeom prst="triangle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66" name="Straight Connector 65"/>
            <p:cNvCxnSpPr/>
            <p:nvPr/>
          </p:nvCxnSpPr>
          <p:spPr bwMode="auto">
            <a:xfrm>
              <a:off x="5779008" y="2812358"/>
              <a:ext cx="392163" cy="440"/>
            </a:xfrm>
            <a:prstGeom prst="line">
              <a:avLst/>
            </a:prstGeom>
            <a:solidFill>
              <a:srgbClr val="BBE0E3"/>
            </a:solidFill>
            <a:ln w="76200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7" name="Rectangle 66"/>
            <p:cNvSpPr/>
            <p:nvPr/>
          </p:nvSpPr>
          <p:spPr bwMode="auto">
            <a:xfrm>
              <a:off x="5973366" y="2487053"/>
              <a:ext cx="533843" cy="529328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0" tIns="0" rIns="0" bIns="0" numCol="1" rtlCol="0" anchor="b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14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CFD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/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ToT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68" name="Isosceles Triangle 67"/>
            <p:cNvSpPr/>
            <p:nvPr/>
          </p:nvSpPr>
          <p:spPr bwMode="auto">
            <a:xfrm rot="5400000">
              <a:off x="5450048" y="2574614"/>
              <a:ext cx="438912" cy="475488"/>
            </a:xfrm>
            <a:prstGeom prst="triangle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69" name="Straight Arrow Connector 68"/>
            <p:cNvCxnSpPr/>
            <p:nvPr/>
          </p:nvCxnSpPr>
          <p:spPr bwMode="auto">
            <a:xfrm flipV="1">
              <a:off x="5525200" y="2653925"/>
              <a:ext cx="227938" cy="376393"/>
            </a:xfrm>
            <a:prstGeom prst="straightConnector1">
              <a:avLst/>
            </a:prstGeom>
            <a:solidFill>
              <a:srgbClr val="BBE0E3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0" name="TextBox 69"/>
            <p:cNvSpPr txBox="1"/>
            <p:nvPr/>
          </p:nvSpPr>
          <p:spPr>
            <a:xfrm>
              <a:off x="5883263" y="2469139"/>
              <a:ext cx="388559" cy="24622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LE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111727" y="3133493"/>
              <a:ext cx="748198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Data</a:t>
              </a: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5363173" y="3627865"/>
              <a:ext cx="616487" cy="438912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LV</a:t>
              </a: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/>
              </a:r>
              <a:b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+6V 20A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cxnSp>
          <p:nvCxnSpPr>
            <p:cNvPr id="73" name="Straight Connector 72"/>
            <p:cNvCxnSpPr/>
            <p:nvPr/>
          </p:nvCxnSpPr>
          <p:spPr bwMode="auto">
            <a:xfrm>
              <a:off x="5961888" y="3937141"/>
              <a:ext cx="430455" cy="0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 bwMode="auto">
            <a:xfrm>
              <a:off x="3399254" y="4032805"/>
              <a:ext cx="0" cy="190848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75" name="Straight Connector 118"/>
            <p:cNvCxnSpPr/>
            <p:nvPr/>
          </p:nvCxnSpPr>
          <p:spPr bwMode="auto">
            <a:xfrm rot="10800000" flipV="1">
              <a:off x="3363121" y="2423987"/>
              <a:ext cx="77955" cy="2103033"/>
            </a:xfrm>
            <a:prstGeom prst="bentConnector2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76" name="Rectangle 75"/>
            <p:cNvSpPr/>
            <p:nvPr/>
          </p:nvSpPr>
          <p:spPr bwMode="auto">
            <a:xfrm>
              <a:off x="3031933" y="4223653"/>
              <a:ext cx="533843" cy="438912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DCS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77" name="Oval 76"/>
            <p:cNvSpPr/>
            <p:nvPr/>
          </p:nvSpPr>
          <p:spPr bwMode="auto">
            <a:xfrm>
              <a:off x="5230368" y="2321702"/>
              <a:ext cx="1478899" cy="946430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402336" y="2060179"/>
              <a:ext cx="512064" cy="3054946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92504" y="2622602"/>
              <a:ext cx="512064" cy="324648"/>
            </a:xfrm>
            <a:prstGeom prst="rect">
              <a:avLst/>
            </a:prstGeom>
            <a:solidFill>
              <a:srgbClr val="FFE2C5"/>
            </a:solidFill>
            <a:ln w="28575">
              <a:solidFill>
                <a:srgbClr val="C00000"/>
              </a:solidFill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PA-a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816353" y="2234797"/>
              <a:ext cx="512063" cy="324648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PA-b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36472" y="5095987"/>
              <a:ext cx="1024128" cy="36933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214 m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871216" y="5115125"/>
              <a:ext cx="1024128" cy="36933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214 m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779008" y="5115125"/>
              <a:ext cx="1024128" cy="36933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240 m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7750089" y="5115452"/>
              <a:ext cx="1024128" cy="36933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0 m</a:t>
              </a:r>
            </a:p>
          </p:txBody>
        </p:sp>
        <p:sp>
          <p:nvSpPr>
            <p:cNvPr id="85" name="Oval 84"/>
            <p:cNvSpPr/>
            <p:nvPr/>
          </p:nvSpPr>
          <p:spPr bwMode="auto">
            <a:xfrm>
              <a:off x="85064" y="2332334"/>
              <a:ext cx="1138376" cy="935797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Oval 85"/>
            <p:cNvSpPr/>
            <p:nvPr/>
          </p:nvSpPr>
          <p:spPr bwMode="auto">
            <a:xfrm>
              <a:off x="2559404" y="2332335"/>
              <a:ext cx="1478899" cy="935796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1026" name="Picture 2" descr="C:\Documents and Settings\Michael Rijssenbeek\My Documents\Atlas\AFP\FastTiming\Irradiation\IMG_5294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1" t="23529" r="4737" b="22499"/>
          <a:stretch/>
        </p:blipFill>
        <p:spPr bwMode="auto">
          <a:xfrm>
            <a:off x="6251458" y="4981962"/>
            <a:ext cx="2906334" cy="168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5796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Irradiation @ LANSCE – Jan 2014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197" name="Content Placeholder 196"/>
          <p:cNvSpPr txBox="1">
            <a:spLocks noGrp="1"/>
          </p:cNvSpPr>
          <p:nvPr>
            <p:ph idx="1"/>
          </p:nvPr>
        </p:nvSpPr>
        <p:spPr>
          <a:xfrm>
            <a:off x="304800" y="1046602"/>
            <a:ext cx="8839200" cy="563042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Unicode M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13885" y="1171620"/>
            <a:ext cx="6846832" cy="3778109"/>
            <a:chOff x="-13885" y="1171620"/>
            <a:chExt cx="6846832" cy="3778109"/>
          </a:xfrm>
        </p:grpSpPr>
        <p:grpSp>
          <p:nvGrpSpPr>
            <p:cNvPr id="3" name="Group 2"/>
            <p:cNvGrpSpPr/>
            <p:nvPr/>
          </p:nvGrpSpPr>
          <p:grpSpPr>
            <a:xfrm>
              <a:off x="214652" y="1171620"/>
              <a:ext cx="4148984" cy="3778109"/>
              <a:chOff x="3962654" y="1897528"/>
              <a:chExt cx="4148984" cy="3778109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5860053" y="1908646"/>
                <a:ext cx="468715" cy="27631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4×</a:t>
                </a: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6270693" y="1935897"/>
                <a:ext cx="418954" cy="498139"/>
              </a:xfrm>
              <a:prstGeom prst="rect">
                <a:avLst/>
              </a:prstGeom>
              <a:solidFill>
                <a:srgbClr val="FFE2C5"/>
              </a:solidFill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vert="horz" wrap="none" lIns="18288" tIns="18288" rIns="18288" bIns="18288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 Unicode MS"/>
                  </a:rPr>
                  <a:t>PA-b</a:t>
                </a:r>
                <a:b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 Unicode MS"/>
                  </a:rPr>
                </a:b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Att</a:t>
                </a:r>
                <a:endPara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endParaRPr>
              </a:p>
            </p:txBody>
          </p:sp>
          <p:cxnSp>
            <p:nvCxnSpPr>
              <p:cNvPr id="33" name="Straight Connector 32"/>
              <p:cNvCxnSpPr>
                <a:stCxn id="24" idx="3"/>
                <a:endCxn id="64" idx="3"/>
              </p:cNvCxnSpPr>
              <p:nvPr/>
            </p:nvCxnSpPr>
            <p:spPr bwMode="auto">
              <a:xfrm>
                <a:off x="6689647" y="2184967"/>
                <a:ext cx="31588" cy="1"/>
              </a:xfrm>
              <a:prstGeom prst="line">
                <a:avLst/>
              </a:prstGeom>
              <a:solidFill>
                <a:srgbClr val="BBE0E3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" name="Straight Connector 35"/>
              <p:cNvCxnSpPr/>
              <p:nvPr/>
            </p:nvCxnSpPr>
            <p:spPr bwMode="auto">
              <a:xfrm flipV="1">
                <a:off x="5619164" y="2906319"/>
                <a:ext cx="0" cy="1642241"/>
              </a:xfrm>
              <a:prstGeom prst="line">
                <a:avLst/>
              </a:prstGeom>
              <a:solidFill>
                <a:srgbClr val="BBE0E3"/>
              </a:solidFill>
              <a:ln w="101600" cap="flat" cmpd="tri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2" name="TextBox 41"/>
              <p:cNvSpPr txBox="1"/>
              <p:nvPr/>
            </p:nvSpPr>
            <p:spPr>
              <a:xfrm rot="16200000">
                <a:off x="4931827" y="3805156"/>
                <a:ext cx="892522" cy="44420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Pulse </a:t>
                </a:r>
                <a:b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</a:b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LMR400</a:t>
                </a:r>
              </a:p>
            </p:txBody>
          </p:sp>
          <p:cxnSp>
            <p:nvCxnSpPr>
              <p:cNvPr id="44" name="Straight Connector 43"/>
              <p:cNvCxnSpPr>
                <a:stCxn id="24" idx="1"/>
                <a:endCxn id="78" idx="3"/>
              </p:cNvCxnSpPr>
              <p:nvPr/>
            </p:nvCxnSpPr>
            <p:spPr bwMode="auto">
              <a:xfrm flipH="1">
                <a:off x="5890698" y="2184967"/>
                <a:ext cx="379995" cy="0"/>
              </a:xfrm>
              <a:prstGeom prst="line">
                <a:avLst/>
              </a:prstGeom>
              <a:solidFill>
                <a:srgbClr val="BBE0E3"/>
              </a:solidFill>
              <a:ln w="101600" cap="flat" cmpd="tri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Straight Connector 45"/>
              <p:cNvCxnSpPr>
                <a:stCxn id="66" idx="1"/>
                <a:endCxn id="64" idx="0"/>
              </p:cNvCxnSpPr>
              <p:nvPr/>
            </p:nvCxnSpPr>
            <p:spPr bwMode="auto">
              <a:xfrm flipH="1">
                <a:off x="7139598" y="2184966"/>
                <a:ext cx="322103" cy="2"/>
              </a:xfrm>
              <a:prstGeom prst="line">
                <a:avLst/>
              </a:prstGeom>
              <a:solidFill>
                <a:srgbClr val="BBE0E3"/>
              </a:solidFill>
              <a:ln w="101600" cap="flat" cmpd="tri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Straight Connector 46"/>
              <p:cNvCxnSpPr/>
              <p:nvPr/>
            </p:nvCxnSpPr>
            <p:spPr bwMode="auto">
              <a:xfrm>
                <a:off x="5616298" y="5237537"/>
                <a:ext cx="2080256" cy="0"/>
              </a:xfrm>
              <a:prstGeom prst="line">
                <a:avLst/>
              </a:prstGeom>
              <a:solidFill>
                <a:srgbClr val="BBE0E3"/>
              </a:solidFill>
              <a:ln w="76200" cap="flat" cmpd="dbl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8" name="Rectangle 47"/>
              <p:cNvSpPr/>
              <p:nvPr/>
            </p:nvSpPr>
            <p:spPr bwMode="auto">
              <a:xfrm>
                <a:off x="7293687" y="4564239"/>
                <a:ext cx="735175" cy="552970"/>
              </a:xfrm>
              <a:prstGeom prst="rect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vert="horz" wrap="none" lIns="18288" tIns="18288" rIns="18288" bIns="18288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 Unicode MS"/>
                  </a:rPr>
                  <a:t>HPTDC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/>
                </a:r>
                <a:b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</a:b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(NIM)</a:t>
                </a:r>
                <a:endPara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endParaRPr>
              </a:p>
            </p:txBody>
          </p:sp>
          <p:cxnSp>
            <p:nvCxnSpPr>
              <p:cNvPr id="50" name="Straight Connector 49"/>
              <p:cNvCxnSpPr/>
              <p:nvPr/>
            </p:nvCxnSpPr>
            <p:spPr bwMode="auto">
              <a:xfrm>
                <a:off x="7826922" y="2418284"/>
                <a:ext cx="0" cy="2136674"/>
              </a:xfrm>
              <a:prstGeom prst="line">
                <a:avLst/>
              </a:prstGeom>
              <a:solidFill>
                <a:srgbClr val="BBE0E3"/>
              </a:solidFill>
              <a:ln w="76200" cap="flat" cmpd="thickThin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62" name="Rectangle 61"/>
              <p:cNvSpPr/>
              <p:nvPr/>
            </p:nvSpPr>
            <p:spPr bwMode="auto">
              <a:xfrm>
                <a:off x="6328768" y="5287288"/>
                <a:ext cx="678837" cy="388349"/>
              </a:xfrm>
              <a:prstGeom prst="rect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vert="horz" wrap="none" lIns="18288" tIns="18288" rIns="18288" bIns="18288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NIM LV</a:t>
                </a: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/>
                </a:r>
                <a:b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</a:b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±6V 3A</a:t>
                </a:r>
                <a:endPara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endParaRPr>
              </a:p>
            </p:txBody>
          </p:sp>
          <p:sp>
            <p:nvSpPr>
              <p:cNvPr id="64" name="Isosceles Triangle 63"/>
              <p:cNvSpPr/>
              <p:nvPr/>
            </p:nvSpPr>
            <p:spPr bwMode="auto">
              <a:xfrm rot="5400000">
                <a:off x="6681347" y="1975786"/>
                <a:ext cx="498139" cy="418363"/>
              </a:xfrm>
              <a:prstGeom prst="triangle">
                <a:avLst/>
              </a:prstGeom>
              <a:solidFill>
                <a:srgbClr val="FFE2C5"/>
              </a:solidFill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vert="horz" wrap="square" lIns="18288" tIns="18288" rIns="18288" bIns="18288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 bwMode="auto">
              <a:xfrm>
                <a:off x="7461701" y="1935896"/>
                <a:ext cx="469707" cy="498139"/>
              </a:xfrm>
              <a:prstGeom prst="rect">
                <a:avLst/>
              </a:prstGeom>
              <a:solidFill>
                <a:srgbClr val="FFE2C5"/>
              </a:solidFill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vert="horz" wrap="none" lIns="0" tIns="0" rIns="0" bIns="0" numCol="1" rtlCol="0" anchor="b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ts val="14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 Unicode MS"/>
                  </a:rPr>
                  <a:t>CFD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/>
                </a:r>
                <a:b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</a:br>
                <a:endPara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 rot="16200000">
                <a:off x="7646323" y="3591278"/>
                <a:ext cx="658310" cy="27232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Data</a:t>
                </a: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390669" y="1935897"/>
                <a:ext cx="500029" cy="498139"/>
              </a:xfrm>
              <a:prstGeom prst="rect">
                <a:avLst/>
              </a:prstGeom>
              <a:solidFill>
                <a:srgbClr val="FFE2C5"/>
              </a:solidFill>
              <a:ln w="28575">
                <a:solidFill>
                  <a:srgbClr val="C00000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 Unicode MS"/>
                  </a:rPr>
                  <a:t>PA-a</a:t>
                </a: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993052" y="1907097"/>
                <a:ext cx="1148346" cy="53389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 Unicode MS"/>
                  </a:rPr>
                  <a:t>LANSCE</a:t>
                </a:r>
                <a:r>
                  <a:rPr kumimoji="0" lang="en-US" sz="1600" b="0" i="0" u="none" strike="noStrike" kern="0" cap="none" spc="0" normalizeH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 Unicode MS"/>
                  </a:rPr>
                  <a:t> </a:t>
                </a:r>
                <a:r>
                  <a:rPr kumimoji="0" 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 Unicode MS"/>
                  </a:rPr>
                  <a:t>Beam</a:t>
                </a: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3993052" y="3254215"/>
                <a:ext cx="901090" cy="32678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 Unicode MS"/>
                  </a:rPr>
                  <a:t>30 m</a:t>
                </a: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6990955" y="1897528"/>
                <a:ext cx="503797" cy="24508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4×</a:t>
                </a:r>
              </a:p>
            </p:txBody>
          </p:sp>
          <p:sp>
            <p:nvSpPr>
              <p:cNvPr id="94" name="Rectangle 93"/>
              <p:cNvSpPr/>
              <p:nvPr/>
            </p:nvSpPr>
            <p:spPr bwMode="auto">
              <a:xfrm>
                <a:off x="6301206" y="4556815"/>
                <a:ext cx="735175" cy="552970"/>
              </a:xfrm>
              <a:prstGeom prst="rect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vert="horz" wrap="none" lIns="18288" tIns="18288" rIns="18288" bIns="18288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 Unicode MS"/>
                  </a:rPr>
                  <a:t>CFD-LV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/>
                </a:r>
                <a:b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</a:b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(NIM)</a:t>
                </a:r>
                <a:endPara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 bwMode="auto">
              <a:xfrm>
                <a:off x="5248712" y="4563950"/>
                <a:ext cx="735175" cy="552970"/>
              </a:xfrm>
              <a:prstGeom prst="rect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vert="horz" wrap="none" lIns="18288" tIns="18288" rIns="18288" bIns="18288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 Unicode MS"/>
                  </a:rPr>
                  <a:t>CTP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/>
                </a:r>
                <a:b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</a:b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(NIM)</a:t>
                </a:r>
                <a:endPara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endParaRPr>
              </a:p>
            </p:txBody>
          </p:sp>
          <p:sp>
            <p:nvSpPr>
              <p:cNvPr id="99" name="Isosceles Triangle 98"/>
              <p:cNvSpPr/>
              <p:nvPr/>
            </p:nvSpPr>
            <p:spPr bwMode="auto">
              <a:xfrm rot="10800000">
                <a:off x="5422124" y="2668007"/>
                <a:ext cx="388349" cy="418363"/>
              </a:xfrm>
              <a:prstGeom prst="triangle">
                <a:avLst/>
              </a:prstGeom>
              <a:solidFill>
                <a:srgbClr val="FFE2C5"/>
              </a:solidFill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vert="horz" wrap="square" lIns="18288" tIns="18288" rIns="18288" bIns="18288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16" name="Straight Connector 115"/>
              <p:cNvCxnSpPr/>
              <p:nvPr/>
            </p:nvCxnSpPr>
            <p:spPr bwMode="auto">
              <a:xfrm>
                <a:off x="5744889" y="2404247"/>
                <a:ext cx="0" cy="263760"/>
              </a:xfrm>
              <a:prstGeom prst="line">
                <a:avLst/>
              </a:prstGeom>
              <a:solidFill>
                <a:srgbClr val="BBE0E3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  <p:cxnSp>
            <p:nvCxnSpPr>
              <p:cNvPr id="120" name="Straight Connector 119"/>
              <p:cNvCxnSpPr/>
              <p:nvPr/>
            </p:nvCxnSpPr>
            <p:spPr bwMode="auto">
              <a:xfrm>
                <a:off x="5569952" y="2404247"/>
                <a:ext cx="0" cy="263760"/>
              </a:xfrm>
              <a:prstGeom prst="line">
                <a:avLst/>
              </a:prstGeom>
              <a:solidFill>
                <a:srgbClr val="BBE0E3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  <p:cxnSp>
            <p:nvCxnSpPr>
              <p:cNvPr id="121" name="Straight Connector 120"/>
              <p:cNvCxnSpPr/>
              <p:nvPr/>
            </p:nvCxnSpPr>
            <p:spPr bwMode="auto">
              <a:xfrm>
                <a:off x="5657421" y="2405533"/>
                <a:ext cx="0" cy="263760"/>
              </a:xfrm>
              <a:prstGeom prst="line">
                <a:avLst/>
              </a:prstGeom>
              <a:solidFill>
                <a:srgbClr val="BBE0E3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  <p:cxnSp>
            <p:nvCxnSpPr>
              <p:cNvPr id="122" name="Straight Connector 121"/>
              <p:cNvCxnSpPr/>
              <p:nvPr/>
            </p:nvCxnSpPr>
            <p:spPr bwMode="auto">
              <a:xfrm>
                <a:off x="5482483" y="2405533"/>
                <a:ext cx="0" cy="263760"/>
              </a:xfrm>
              <a:prstGeom prst="line">
                <a:avLst/>
              </a:prstGeom>
              <a:solidFill>
                <a:srgbClr val="BBE0E3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  <p:sp>
            <p:nvSpPr>
              <p:cNvPr id="137" name="Right Brace 136"/>
              <p:cNvSpPr/>
              <p:nvPr/>
            </p:nvSpPr>
            <p:spPr bwMode="auto">
              <a:xfrm rot="10800000">
                <a:off x="4808298" y="2142617"/>
                <a:ext cx="357083" cy="2697818"/>
              </a:xfrm>
              <a:prstGeom prst="rightBrace">
                <a:avLst>
                  <a:gd name="adj1" fmla="val 42115"/>
                  <a:gd name="adj2" fmla="val 50000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18288" tIns="18288" rIns="18288" bIns="18288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42" name="Straight Connector 141"/>
              <p:cNvCxnSpPr/>
              <p:nvPr/>
            </p:nvCxnSpPr>
            <p:spPr bwMode="auto">
              <a:xfrm flipV="1">
                <a:off x="7696554" y="5117209"/>
                <a:ext cx="0" cy="136364"/>
              </a:xfrm>
              <a:prstGeom prst="line">
                <a:avLst/>
              </a:prstGeom>
              <a:solidFill>
                <a:srgbClr val="BBE0E3"/>
              </a:solidFill>
              <a:ln w="76200" cap="flat" cmpd="dbl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7" name="Straight Connector 146"/>
              <p:cNvCxnSpPr>
                <a:stCxn id="94" idx="2"/>
              </p:cNvCxnSpPr>
              <p:nvPr/>
            </p:nvCxnSpPr>
            <p:spPr bwMode="auto">
              <a:xfrm>
                <a:off x="6668794" y="5109785"/>
                <a:ext cx="0" cy="143788"/>
              </a:xfrm>
              <a:prstGeom prst="line">
                <a:avLst/>
              </a:prstGeom>
              <a:solidFill>
                <a:srgbClr val="BBE0E3"/>
              </a:solidFill>
              <a:ln w="76200" cap="flat" cmpd="dbl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0" name="Straight Connector 149"/>
              <p:cNvCxnSpPr/>
              <p:nvPr/>
            </p:nvCxnSpPr>
            <p:spPr bwMode="auto">
              <a:xfrm>
                <a:off x="5635139" y="5118397"/>
                <a:ext cx="0" cy="143788"/>
              </a:xfrm>
              <a:prstGeom prst="line">
                <a:avLst/>
              </a:prstGeom>
              <a:solidFill>
                <a:srgbClr val="BBE0E3"/>
              </a:solidFill>
              <a:ln w="76200" cap="flat" cmpd="dbl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2" name="Elbow Connector 151"/>
              <p:cNvCxnSpPr>
                <a:endCxn id="24" idx="2"/>
              </p:cNvCxnSpPr>
              <p:nvPr/>
            </p:nvCxnSpPr>
            <p:spPr bwMode="auto">
              <a:xfrm rot="5400000" flipH="1" flipV="1">
                <a:off x="5415619" y="3484010"/>
                <a:ext cx="2114525" cy="14578"/>
              </a:xfrm>
              <a:prstGeom prst="bentConnector3">
                <a:avLst>
                  <a:gd name="adj1" fmla="val 91681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3" name="Elbow Connector 152"/>
              <p:cNvCxnSpPr/>
              <p:nvPr/>
            </p:nvCxnSpPr>
            <p:spPr bwMode="auto">
              <a:xfrm rot="5400000" flipH="1" flipV="1">
                <a:off x="6002229" y="3062433"/>
                <a:ext cx="2120922" cy="864127"/>
              </a:xfrm>
              <a:prstGeom prst="bentConnector3">
                <a:avLst>
                  <a:gd name="adj1" fmla="val 91036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2" name="Elbow Connector 161"/>
              <p:cNvCxnSpPr/>
              <p:nvPr/>
            </p:nvCxnSpPr>
            <p:spPr bwMode="auto">
              <a:xfrm rot="5400000" flipH="1" flipV="1">
                <a:off x="6066927" y="3049970"/>
                <a:ext cx="2114525" cy="851154"/>
              </a:xfrm>
              <a:prstGeom prst="bentConnector3">
                <a:avLst>
                  <a:gd name="adj1" fmla="val 86992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8" name="Elbow Connector 167"/>
              <p:cNvCxnSpPr/>
              <p:nvPr/>
            </p:nvCxnSpPr>
            <p:spPr bwMode="auto">
              <a:xfrm rot="5400000" flipH="1" flipV="1">
                <a:off x="6160646" y="3049119"/>
                <a:ext cx="2098774" cy="868608"/>
              </a:xfrm>
              <a:prstGeom prst="bentConnector3">
                <a:avLst>
                  <a:gd name="adj1" fmla="val 83070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1" name="Elbow Connector 170"/>
              <p:cNvCxnSpPr/>
              <p:nvPr/>
            </p:nvCxnSpPr>
            <p:spPr bwMode="auto">
              <a:xfrm rot="5400000" flipH="1" flipV="1">
                <a:off x="6235638" y="3051697"/>
                <a:ext cx="2098773" cy="863455"/>
              </a:xfrm>
              <a:prstGeom prst="bentConnector3">
                <a:avLst>
                  <a:gd name="adj1" fmla="val 77821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TextBox 174"/>
              <p:cNvSpPr txBox="1"/>
              <p:nvPr/>
            </p:nvSpPr>
            <p:spPr>
              <a:xfrm>
                <a:off x="6058660" y="2992865"/>
                <a:ext cx="503797" cy="24508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+5V</a:t>
                </a:r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6828222" y="2978652"/>
                <a:ext cx="721545" cy="7812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+5V</a:t>
                </a:r>
                <a:r>
                  <a:rPr lang="en-US" sz="1100" kern="0" dirty="0">
                    <a:solidFill>
                      <a:srgbClr val="000000"/>
                    </a:solidFill>
                    <a:latin typeface="Arial Unicode MS"/>
                  </a:rPr>
                  <a:t/>
                </a:r>
                <a:br>
                  <a:rPr lang="en-US" sz="1100" kern="0" dirty="0">
                    <a:solidFill>
                      <a:srgbClr val="000000"/>
                    </a:solidFill>
                    <a:latin typeface="Arial Unicode MS"/>
                  </a:rPr>
                </a:b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+3.3V</a:t>
                </a:r>
                <a:b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</a:br>
                <a:r>
                  <a:rPr lang="en-US" sz="1100" kern="0" dirty="0" smtClean="0">
                    <a:solidFill>
                      <a:srgbClr val="000000"/>
                    </a:solidFill>
                    <a:latin typeface="Arial Unicode MS"/>
                  </a:rPr>
                  <a:t>+1.3V</a:t>
                </a:r>
                <a:br>
                  <a:rPr lang="en-US" sz="1100" kern="0" dirty="0" smtClean="0">
                    <a:solidFill>
                      <a:srgbClr val="000000"/>
                    </a:solidFill>
                    <a:latin typeface="Arial Unicode MS"/>
                  </a:rPr>
                </a:b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–5V</a:t>
                </a:r>
              </a:p>
            </p:txBody>
          </p:sp>
          <p:sp>
            <p:nvSpPr>
              <p:cNvPr id="186" name="TextBox 185"/>
              <p:cNvSpPr txBox="1"/>
              <p:nvPr/>
            </p:nvSpPr>
            <p:spPr>
              <a:xfrm>
                <a:off x="3962654" y="4702241"/>
                <a:ext cx="1148346" cy="407544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 Unicode MS"/>
                  </a:rPr>
                  <a:t>Safe Area</a:t>
                </a:r>
              </a:p>
            </p:txBody>
          </p:sp>
          <p:sp>
            <p:nvSpPr>
              <p:cNvPr id="194" name="Freeform 193"/>
              <p:cNvSpPr/>
              <p:nvPr/>
            </p:nvSpPr>
            <p:spPr bwMode="auto">
              <a:xfrm>
                <a:off x="5805889" y="4318612"/>
                <a:ext cx="1762699" cy="242371"/>
              </a:xfrm>
              <a:custGeom>
                <a:avLst/>
                <a:gdLst>
                  <a:gd name="connsiteX0" fmla="*/ 0 w 1762699"/>
                  <a:gd name="connsiteY0" fmla="*/ 231354 h 242371"/>
                  <a:gd name="connsiteX1" fmla="*/ 0 w 1762699"/>
                  <a:gd name="connsiteY1" fmla="*/ 0 h 242371"/>
                  <a:gd name="connsiteX2" fmla="*/ 1762699 w 1762699"/>
                  <a:gd name="connsiteY2" fmla="*/ 0 h 242371"/>
                  <a:gd name="connsiteX3" fmla="*/ 1762699 w 1762699"/>
                  <a:gd name="connsiteY3" fmla="*/ 242371 h 242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62699" h="242371">
                    <a:moveTo>
                      <a:pt x="0" y="231354"/>
                    </a:moveTo>
                    <a:lnTo>
                      <a:pt x="0" y="0"/>
                    </a:lnTo>
                    <a:lnTo>
                      <a:pt x="1762699" y="0"/>
                    </a:lnTo>
                    <a:lnTo>
                      <a:pt x="1762699" y="242371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" tIns="18288" rIns="18288" bIns="1828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95" name="Freeform 194"/>
              <p:cNvSpPr/>
              <p:nvPr/>
            </p:nvSpPr>
            <p:spPr bwMode="auto">
              <a:xfrm>
                <a:off x="5742628" y="4056594"/>
                <a:ext cx="1918646" cy="504389"/>
              </a:xfrm>
              <a:custGeom>
                <a:avLst/>
                <a:gdLst>
                  <a:gd name="connsiteX0" fmla="*/ 0 w 1762699"/>
                  <a:gd name="connsiteY0" fmla="*/ 231354 h 242371"/>
                  <a:gd name="connsiteX1" fmla="*/ 0 w 1762699"/>
                  <a:gd name="connsiteY1" fmla="*/ 0 h 242371"/>
                  <a:gd name="connsiteX2" fmla="*/ 1762699 w 1762699"/>
                  <a:gd name="connsiteY2" fmla="*/ 0 h 242371"/>
                  <a:gd name="connsiteX3" fmla="*/ 1762699 w 1762699"/>
                  <a:gd name="connsiteY3" fmla="*/ 242371 h 242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62699" h="242371">
                    <a:moveTo>
                      <a:pt x="0" y="231354"/>
                    </a:moveTo>
                    <a:lnTo>
                      <a:pt x="0" y="0"/>
                    </a:lnTo>
                    <a:lnTo>
                      <a:pt x="1762699" y="0"/>
                    </a:lnTo>
                    <a:lnTo>
                      <a:pt x="1762699" y="242371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" tIns="18288" rIns="18288" bIns="18288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98" name="TextBox 197"/>
              <p:cNvSpPr txBox="1"/>
              <p:nvPr/>
            </p:nvSpPr>
            <p:spPr>
              <a:xfrm>
                <a:off x="6926276" y="3821271"/>
                <a:ext cx="751600" cy="24508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Ref CLK</a:t>
                </a:r>
              </a:p>
            </p:txBody>
          </p:sp>
          <p:sp>
            <p:nvSpPr>
              <p:cNvPr id="199" name="TextBox 198"/>
              <p:cNvSpPr txBox="1"/>
              <p:nvPr/>
            </p:nvSpPr>
            <p:spPr>
              <a:xfrm>
                <a:off x="6816988" y="4084498"/>
                <a:ext cx="751600" cy="24508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Trigger</a:t>
                </a:r>
              </a:p>
            </p:txBody>
          </p:sp>
          <p:sp>
            <p:nvSpPr>
              <p:cNvPr id="200" name="Rectangle 199"/>
              <p:cNvSpPr/>
              <p:nvPr/>
            </p:nvSpPr>
            <p:spPr bwMode="auto">
              <a:xfrm>
                <a:off x="5409687" y="3115409"/>
                <a:ext cx="418954" cy="498139"/>
              </a:xfrm>
              <a:prstGeom prst="rect">
                <a:avLst/>
              </a:prstGeom>
              <a:solidFill>
                <a:srgbClr val="FFE2C5"/>
              </a:solidFill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vert="horz" wrap="none" lIns="18288" tIns="18288" rIns="18288" bIns="18288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kern="0" dirty="0" smtClean="0">
                    <a:latin typeface="Arial Unicode MS"/>
                  </a:rPr>
                  <a:t>–20 </a:t>
                </a:r>
                <a:br>
                  <a:rPr lang="en-US" sz="1200" kern="0" dirty="0" smtClean="0">
                    <a:latin typeface="Arial Unicode MS"/>
                  </a:rPr>
                </a:br>
                <a:r>
                  <a:rPr lang="en-US" sz="1200" kern="0" dirty="0" smtClean="0">
                    <a:latin typeface="Arial Unicode MS"/>
                  </a:rPr>
                  <a:t>dB</a:t>
                </a:r>
                <a:endParaRPr kumimoji="0" lang="en-US" sz="16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 Unicode MS"/>
                </a:endParaRPr>
              </a:p>
            </p:txBody>
          </p:sp>
          <p:sp>
            <p:nvSpPr>
              <p:cNvPr id="201" name="TextBox 200"/>
              <p:cNvSpPr txBox="1"/>
              <p:nvPr/>
            </p:nvSpPr>
            <p:spPr>
              <a:xfrm>
                <a:off x="5248712" y="2625225"/>
                <a:ext cx="735175" cy="46114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1→4</a:t>
                </a:r>
                <a:b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</a:b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–</a:t>
                </a:r>
                <a:r>
                  <a:rPr kumimoji="0" lang="en-US" sz="1100" b="0" i="0" u="none" strike="noStrike" kern="0" cap="none" spc="0" normalizeH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/>
                  </a:rPr>
                  <a:t>6 dB</a:t>
                </a: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-13885" y="1198942"/>
              <a:ext cx="6846832" cy="1264372"/>
              <a:chOff x="-13885" y="1198942"/>
              <a:chExt cx="6846832" cy="1264372"/>
            </a:xfrm>
          </p:grpSpPr>
          <p:cxnSp>
            <p:nvCxnSpPr>
              <p:cNvPr id="7" name="Straight Arrow Connector 6"/>
              <p:cNvCxnSpPr/>
              <p:nvPr/>
            </p:nvCxnSpPr>
            <p:spPr bwMode="auto">
              <a:xfrm flipV="1">
                <a:off x="-13885" y="1459057"/>
                <a:ext cx="1569680" cy="3"/>
              </a:xfrm>
              <a:prstGeom prst="straightConnector1">
                <a:avLst/>
              </a:prstGeom>
              <a:solidFill>
                <a:srgbClr val="FFFFCC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3" name="Rectangle 52"/>
              <p:cNvSpPr/>
              <p:nvPr/>
            </p:nvSpPr>
            <p:spPr bwMode="auto">
              <a:xfrm>
                <a:off x="5000836" y="1198942"/>
                <a:ext cx="791168" cy="498139"/>
              </a:xfrm>
              <a:prstGeom prst="rect">
                <a:avLst/>
              </a:prstGeom>
              <a:solidFill>
                <a:srgbClr val="FFE2C5"/>
              </a:solidFill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vert="horz" wrap="none" lIns="0" tIns="0" rIns="0" bIns="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ts val="14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 Unicode MS"/>
                  </a:rPr>
                  <a:t>4 HPTDC</a:t>
                </a:r>
                <a:b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 Unicode MS"/>
                  </a:rPr>
                </a:b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 Unicode MS"/>
                  </a:rPr>
                  <a:t>chips</a:t>
                </a:r>
                <a:endPara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280860" y="1796465"/>
                <a:ext cx="2552087" cy="666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+mj-lt"/>
                    <a:cs typeface="Times New Roman" panose="02020603050405020304" pitchFamily="18" charset="0"/>
                  </a:rPr>
                  <a:t>2 HPTDC chips: 1×10</a:t>
                </a:r>
                <a:r>
                  <a:rPr lang="en-US" sz="1400" baseline="30000" dirty="0" smtClean="0">
                    <a:latin typeface="+mj-lt"/>
                    <a:cs typeface="Times New Roman" panose="02020603050405020304" pitchFamily="18" charset="0"/>
                  </a:rPr>
                  <a:t>12</a:t>
                </a:r>
                <a:r>
                  <a:rPr lang="en-US" sz="1400" dirty="0" smtClean="0">
                    <a:latin typeface="+mj-lt"/>
                    <a:cs typeface="Times New Roman" panose="02020603050405020304" pitchFamily="18" charset="0"/>
                  </a:rPr>
                  <a:t> p/cm</a:t>
                </a:r>
                <a:r>
                  <a:rPr lang="en-US" sz="1400" baseline="30000" dirty="0" smtClean="0">
                    <a:latin typeface="+mj-lt"/>
                    <a:cs typeface="Times New Roman" panose="02020603050405020304" pitchFamily="18" charset="0"/>
                  </a:rPr>
                  <a:t>2</a:t>
                </a:r>
              </a:p>
              <a:p>
                <a:r>
                  <a:rPr lang="en-US" sz="1400" dirty="0" smtClean="0">
                    <a:latin typeface="+mj-lt"/>
                    <a:cs typeface="Times New Roman" panose="02020603050405020304" pitchFamily="18" charset="0"/>
                  </a:rPr>
                  <a:t>2 </a:t>
                </a:r>
                <a:r>
                  <a:rPr lang="en-US" sz="1400" dirty="0">
                    <a:latin typeface="+mj-lt"/>
                    <a:cs typeface="Times New Roman" panose="02020603050405020304" pitchFamily="18" charset="0"/>
                  </a:rPr>
                  <a:t>HPTDC chips: </a:t>
                </a:r>
                <a:r>
                  <a:rPr lang="en-US" sz="1400" dirty="0" smtClean="0">
                    <a:latin typeface="+mj-lt"/>
                    <a:cs typeface="Times New Roman" panose="02020603050405020304" pitchFamily="18" charset="0"/>
                  </a:rPr>
                  <a:t>1×10</a:t>
                </a:r>
                <a:r>
                  <a:rPr lang="en-US" sz="1400" baseline="30000" dirty="0" smtClean="0">
                    <a:latin typeface="+mj-lt"/>
                    <a:cs typeface="Times New Roman" panose="02020603050405020304" pitchFamily="18" charset="0"/>
                  </a:rPr>
                  <a:t>13</a:t>
                </a:r>
                <a:r>
                  <a:rPr lang="en-US" sz="1400" dirty="0" smtClean="0"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en-US" sz="1400" dirty="0">
                    <a:latin typeface="+mj-lt"/>
                    <a:cs typeface="Times New Roman" panose="02020603050405020304" pitchFamily="18" charset="0"/>
                  </a:rPr>
                  <a:t>p/cm</a:t>
                </a:r>
                <a:r>
                  <a:rPr lang="en-US" sz="1400" baseline="30000" dirty="0">
                    <a:latin typeface="+mj-lt"/>
                    <a:cs typeface="Times New Roman" panose="02020603050405020304" pitchFamily="18" charset="0"/>
                  </a:rPr>
                  <a:t>2</a:t>
                </a:r>
              </a:p>
              <a:p>
                <a:endParaRPr lang="en-US" sz="1400" baseline="30000" dirty="0">
                  <a:latin typeface="+mj-lt"/>
                  <a:cs typeface="Times New Roman" panose="02020603050405020304" pitchFamily="18" charset="0"/>
                </a:endParaRPr>
              </a:p>
            </p:txBody>
          </p:sp>
        </p:grpSp>
      </p:grpSp>
      <p:pic>
        <p:nvPicPr>
          <p:cNvPr id="54" name="Picture 3" descr="C:\Documents and Settings\Michael Rijssenbeek\My Documents\My Pictures\LifeCam Files\2013-12-04 11-17-36.76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6" r="30291"/>
          <a:stretch/>
        </p:blipFill>
        <p:spPr bwMode="auto">
          <a:xfrm>
            <a:off x="5596570" y="2352652"/>
            <a:ext cx="3547430" cy="420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4"/>
          <p:cNvSpPr txBox="1"/>
          <p:nvPr/>
        </p:nvSpPr>
        <p:spPr>
          <a:xfrm>
            <a:off x="6555037" y="6259234"/>
            <a:ext cx="12338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  <a:cs typeface="Times New Roman" panose="02020603050405020304" pitchFamily="18" charset="0"/>
              </a:rPr>
              <a:t>Beam View</a:t>
            </a:r>
            <a:endParaRPr lang="en-US" sz="1400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56" name="Straight Arrow Connector 55"/>
          <p:cNvCxnSpPr>
            <a:stCxn id="55" idx="0"/>
          </p:cNvCxnSpPr>
          <p:nvPr/>
        </p:nvCxnSpPr>
        <p:spPr bwMode="auto">
          <a:xfrm flipV="1">
            <a:off x="7171981" y="5251039"/>
            <a:ext cx="88133" cy="1008195"/>
          </a:xfrm>
          <a:prstGeom prst="straightConnector1">
            <a:avLst/>
          </a:prstGeom>
          <a:solidFill>
            <a:srgbClr val="FFFFCC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Rectangle 5"/>
          <p:cNvSpPr/>
          <p:nvPr/>
        </p:nvSpPr>
        <p:spPr>
          <a:xfrm>
            <a:off x="294765" y="5031861"/>
            <a:ext cx="526213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+mj-lt"/>
              </a:rPr>
              <a:t>Jan 31- Feb 2 irradiation at LANSCE</a:t>
            </a:r>
          </a:p>
          <a:p>
            <a:r>
              <a:rPr lang="en-US" sz="2000" dirty="0">
                <a:latin typeface="+mj-lt"/>
              </a:rPr>
              <a:t>Protocol:</a:t>
            </a:r>
          </a:p>
          <a:p>
            <a:pPr marL="341313" lvl="1" indent="-22542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  <a:latin typeface="+mj-lt"/>
              </a:rPr>
              <a:t>Active irradiation</a:t>
            </a:r>
          </a:p>
          <a:p>
            <a:pPr marL="341313" lvl="1" indent="-22542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  <a:latin typeface="+mj-lt"/>
              </a:rPr>
              <a:t>up to 1.0×10</a:t>
            </a:r>
            <a:r>
              <a:rPr lang="en-US" sz="1600" baseline="30000" dirty="0">
                <a:solidFill>
                  <a:srgbClr val="C00000"/>
                </a:solidFill>
                <a:latin typeface="+mj-lt"/>
              </a:rPr>
              <a:t>13</a:t>
            </a:r>
            <a:r>
              <a:rPr lang="en-US" sz="1600" dirty="0">
                <a:solidFill>
                  <a:srgbClr val="C00000"/>
                </a:solidFill>
                <a:latin typeface="+mj-lt"/>
              </a:rPr>
              <a:t> p/cm</a:t>
            </a:r>
            <a:r>
              <a:rPr lang="en-US" sz="1600" baseline="30000" dirty="0">
                <a:solidFill>
                  <a:srgbClr val="C00000"/>
                </a:solidFill>
                <a:latin typeface="+mj-lt"/>
              </a:rPr>
              <a:t>2</a:t>
            </a:r>
            <a:r>
              <a:rPr lang="en-US" sz="1600" dirty="0">
                <a:solidFill>
                  <a:srgbClr val="C00000"/>
                </a:solidFill>
                <a:latin typeface="+mj-lt"/>
              </a:rPr>
              <a:t>, in 10 steps of 1×10</a:t>
            </a:r>
            <a:r>
              <a:rPr lang="en-US" sz="1600" baseline="30000" dirty="0">
                <a:solidFill>
                  <a:srgbClr val="C00000"/>
                </a:solidFill>
                <a:latin typeface="+mj-lt"/>
              </a:rPr>
              <a:t>12</a:t>
            </a:r>
            <a:r>
              <a:rPr lang="en-US" sz="1600" dirty="0">
                <a:solidFill>
                  <a:srgbClr val="C00000"/>
                </a:solidFill>
                <a:latin typeface="+mj-lt"/>
              </a:rPr>
              <a:t> p/cm</a:t>
            </a:r>
            <a:r>
              <a:rPr lang="en-US" sz="1600" baseline="30000" dirty="0">
                <a:solidFill>
                  <a:srgbClr val="C00000"/>
                </a:solidFill>
                <a:latin typeface="+mj-lt"/>
              </a:rPr>
              <a:t>2</a:t>
            </a:r>
          </a:p>
          <a:p>
            <a:pPr marL="341313" lvl="1" indent="-22542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  <a:latin typeface="+mj-lt"/>
              </a:rPr>
              <a:t>i.e. 10 pulses of 10</a:t>
            </a:r>
            <a:r>
              <a:rPr lang="en-US" sz="1600" baseline="30000" dirty="0">
                <a:solidFill>
                  <a:srgbClr val="C00000"/>
                </a:solidFill>
                <a:latin typeface="+mj-lt"/>
              </a:rPr>
              <a:t>11</a:t>
            </a:r>
            <a:r>
              <a:rPr lang="en-US" sz="1600" dirty="0">
                <a:solidFill>
                  <a:srgbClr val="C00000"/>
                </a:solidFill>
                <a:latin typeface="+mj-lt"/>
              </a:rPr>
              <a:t> protons per step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968317" y="5097150"/>
            <a:ext cx="616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PA-a</a:t>
            </a:r>
            <a:endParaRPr lang="en-US" sz="1400" dirty="0">
              <a:solidFill>
                <a:srgbClr val="FFFF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350219" y="4234697"/>
            <a:ext cx="616945" cy="30777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PA-b</a:t>
            </a:r>
            <a:endParaRPr lang="en-US" sz="1400" dirty="0">
              <a:solidFill>
                <a:srgbClr val="FFFF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102438" y="3387376"/>
            <a:ext cx="616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CFD</a:t>
            </a:r>
            <a:endParaRPr lang="en-US" sz="1400" dirty="0">
              <a:solidFill>
                <a:srgbClr val="FFFF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0900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31- Feb 2 Irradiation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SzPct val="100000"/>
              <a:buNone/>
            </a:pPr>
            <a:r>
              <a:rPr lang="en-US" sz="2000" dirty="0" smtClean="0"/>
              <a:t>People: </a:t>
            </a:r>
            <a:r>
              <a:rPr lang="en-US" sz="2000" dirty="0" smtClean="0">
                <a:solidFill>
                  <a:schemeClr val="accent2"/>
                </a:solidFill>
              </a:rPr>
              <a:t>Tim Hoffman</a:t>
            </a:r>
            <a:r>
              <a:rPr lang="en-US" sz="2000" dirty="0" smtClean="0"/>
              <a:t> (UTA); </a:t>
            </a:r>
            <a:r>
              <a:rPr lang="en-US" sz="2000" dirty="0" smtClean="0">
                <a:solidFill>
                  <a:schemeClr val="accent2"/>
                </a:solidFill>
              </a:rPr>
              <a:t>Sally Seidel, Martin </a:t>
            </a:r>
            <a:r>
              <a:rPr lang="en-US" sz="2000" dirty="0" err="1" smtClean="0">
                <a:solidFill>
                  <a:schemeClr val="accent2"/>
                </a:solidFill>
              </a:rPr>
              <a:t>Hoeferkamp</a:t>
            </a:r>
            <a:r>
              <a:rPr lang="en-US" sz="2000" dirty="0" smtClean="0"/>
              <a:t> (UNM)</a:t>
            </a:r>
          </a:p>
          <a:p>
            <a:pPr marL="0" indent="0">
              <a:buSzPct val="100000"/>
              <a:buNone/>
            </a:pPr>
            <a:r>
              <a:rPr lang="en-US" sz="2000" dirty="0" smtClean="0"/>
              <a:t>Protocol: Active irradiation – keep voltages on!</a:t>
            </a:r>
          </a:p>
          <a:p>
            <a:pPr marL="287338" lvl="1">
              <a:buSzPct val="100000"/>
            </a:pPr>
            <a:r>
              <a:rPr lang="en-US" sz="1800" dirty="0" smtClean="0"/>
              <a:t>up to 1.0×10</a:t>
            </a:r>
            <a:r>
              <a:rPr lang="en-US" sz="1800" baseline="30000" dirty="0" smtClean="0"/>
              <a:t>13</a:t>
            </a:r>
            <a:r>
              <a:rPr lang="en-US" sz="1800" dirty="0" smtClean="0"/>
              <a:t> p/cm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, in 10 ‘steps’ of </a:t>
            </a:r>
            <a:r>
              <a:rPr lang="en-US" sz="1800" dirty="0"/>
              <a:t>1×10</a:t>
            </a:r>
            <a:r>
              <a:rPr lang="en-US" sz="1800" baseline="30000" dirty="0" smtClean="0"/>
              <a:t>12</a:t>
            </a:r>
            <a:r>
              <a:rPr lang="en-US" sz="1800" dirty="0" smtClean="0"/>
              <a:t> p/cm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; </a:t>
            </a:r>
            <a:r>
              <a:rPr lang="en-US" sz="1800" b="1" dirty="0" smtClean="0"/>
              <a:t>verify operation</a:t>
            </a:r>
            <a:r>
              <a:rPr lang="en-US" sz="1800" dirty="0" smtClean="0"/>
              <a:t> before &amp; after each step. </a:t>
            </a:r>
          </a:p>
          <a:p>
            <a:pPr marL="287338" lvl="1">
              <a:buSzPct val="100000"/>
            </a:pPr>
            <a:r>
              <a:rPr lang="en-US" sz="1800" dirty="0" smtClean="0"/>
              <a:t>i.e. 1 ‘step’ equals ~10 pulses of 10</a:t>
            </a:r>
            <a:r>
              <a:rPr lang="en-US" sz="1800" baseline="30000" dirty="0" smtClean="0"/>
              <a:t>11</a:t>
            </a:r>
            <a:r>
              <a:rPr lang="en-US" sz="1800" dirty="0" smtClean="0"/>
              <a:t> protons/pulse, 1 Hz, ~1 cm Ø</a:t>
            </a:r>
          </a:p>
          <a:p>
            <a:pPr marL="0" indent="0">
              <a:buSzPct val="100000"/>
              <a:buNone/>
            </a:pPr>
            <a:endParaRPr lang="en-US" sz="2000" dirty="0" smtClean="0"/>
          </a:p>
          <a:p>
            <a:pPr marL="0" indent="0">
              <a:buSzPct val="100000"/>
              <a:buNone/>
            </a:pPr>
            <a:r>
              <a:rPr lang="en-US" sz="2000" dirty="0" smtClean="0"/>
              <a:t>Early results:</a:t>
            </a:r>
          </a:p>
          <a:p>
            <a:pPr marL="344488" lvl="1" indent="-285750">
              <a:buSzPct val="100000"/>
            </a:pPr>
            <a:r>
              <a:rPr lang="en-US" sz="1800" dirty="0" smtClean="0"/>
              <a:t>HPTDC readout did not work (cable too short) </a:t>
            </a:r>
            <a:r>
              <a:rPr lang="en-US" sz="1800" dirty="0" smtClean="0">
                <a:sym typeface="Wingdings" panose="05000000000000000000" pitchFamily="2" charset="2"/>
              </a:rPr>
              <a:t> </a:t>
            </a:r>
            <a:r>
              <a:rPr lang="en-US" sz="1800" dirty="0" smtClean="0"/>
              <a:t>2 Channels were monitored on scope; all 4 channels were powered throughout the run.</a:t>
            </a:r>
          </a:p>
          <a:p>
            <a:pPr marL="344488" lvl="1" indent="-285750">
              <a:buSzPct val="100000"/>
            </a:pPr>
            <a:r>
              <a:rPr lang="en-US" sz="1800" dirty="0"/>
              <a:t>Irradiation </a:t>
            </a:r>
            <a:r>
              <a:rPr lang="en-US" sz="1800" dirty="0" smtClean="0"/>
              <a:t>to 2.2×10</a:t>
            </a:r>
            <a:r>
              <a:rPr lang="en-US" sz="1800" baseline="30000" dirty="0" smtClean="0"/>
              <a:t>13</a:t>
            </a:r>
            <a:r>
              <a:rPr lang="en-US" sz="1800" dirty="0" smtClean="0"/>
              <a:t> p/cm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, 7.8 </a:t>
            </a:r>
            <a:r>
              <a:rPr lang="en-US" sz="1800" dirty="0" err="1" smtClean="0"/>
              <a:t>kGy</a:t>
            </a:r>
            <a:endParaRPr lang="en-US" sz="1800" u="sng" dirty="0" smtClean="0"/>
          </a:p>
          <a:p>
            <a:pPr marL="339725" lvl="1" indent="-285750">
              <a:buSzPct val="100000"/>
            </a:pPr>
            <a:r>
              <a:rPr lang="en-US" sz="1800" dirty="0" smtClean="0"/>
              <a:t>2 monitored channels were still operating at the end of the run</a:t>
            </a:r>
          </a:p>
          <a:p>
            <a:pPr marL="0" indent="0">
              <a:buSzPct val="100000"/>
              <a:buNone/>
            </a:pPr>
            <a:r>
              <a:rPr lang="en-US" sz="2200" dirty="0" smtClean="0"/>
              <a:t>Next:</a:t>
            </a:r>
          </a:p>
          <a:p>
            <a:pPr marL="344488" lvl="1" indent="-285750">
              <a:buSzPct val="100000"/>
            </a:pPr>
            <a:r>
              <a:rPr lang="en-US" sz="1800" dirty="0" smtClean="0"/>
              <a:t>Wait for cool-off and return of parts (any time now … )</a:t>
            </a:r>
          </a:p>
          <a:p>
            <a:pPr marL="344488" lvl="1" indent="-285750">
              <a:buSzPct val="100000"/>
            </a:pPr>
            <a:r>
              <a:rPr lang="en-US" sz="1800" dirty="0" smtClean="0"/>
              <a:t>Pre-Amps, CFDs: Re-test performance and compare with non-irradiated parts</a:t>
            </a:r>
          </a:p>
          <a:p>
            <a:pPr marL="344488" lvl="1" indent="-285750">
              <a:buSzPct val="100000"/>
            </a:pPr>
            <a:r>
              <a:rPr lang="en-US" sz="1800" dirty="0" smtClean="0"/>
              <a:t>HPTDC chips: mount on HPTDC board and check operation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31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Protons 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72177" y="6411443"/>
            <a:ext cx="2821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3333CC"/>
                </a:solidFill>
                <a:latin typeface="Arial Unicode MS"/>
                <a:cs typeface="Times New Roman" panose="02020603050405020304" pitchFamily="18" charset="0"/>
              </a:rPr>
              <a:t>AFP Roman pot</a:t>
            </a:r>
            <a:endParaRPr lang="en-US" sz="1800" dirty="0">
              <a:solidFill>
                <a:srgbClr val="3333CC"/>
              </a:solidFill>
              <a:latin typeface="Arial Unicode MS"/>
              <a:cs typeface="Times New Roman" panose="02020603050405020304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683865" y="3770488"/>
            <a:ext cx="3095036" cy="3160105"/>
            <a:chOff x="1069538" y="3770488"/>
            <a:chExt cx="3095036" cy="3160105"/>
          </a:xfrm>
        </p:grpSpPr>
        <p:grpSp>
          <p:nvGrpSpPr>
            <p:cNvPr id="12" name="Group 11"/>
            <p:cNvGrpSpPr/>
            <p:nvPr/>
          </p:nvGrpSpPr>
          <p:grpSpPr>
            <a:xfrm>
              <a:off x="1069538" y="3770488"/>
              <a:ext cx="2847704" cy="3160105"/>
              <a:chOff x="1069538" y="3838222"/>
              <a:chExt cx="2847704" cy="3160105"/>
            </a:xfrm>
          </p:grpSpPr>
          <p:pic>
            <p:nvPicPr>
              <p:cNvPr id="8" name="Picture 3" descr="C:\Users\rijssenbeek\Documents\TDR\AFP_BeamInterface\figures\AFP-RP_3D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117" t="16275" r="18542" b="18381"/>
              <a:stretch/>
            </p:blipFill>
            <p:spPr bwMode="auto">
              <a:xfrm rot="8157564">
                <a:off x="1069538" y="4615379"/>
                <a:ext cx="2847704" cy="23829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Rectangle 10"/>
              <p:cNvSpPr/>
              <p:nvPr/>
            </p:nvSpPr>
            <p:spPr bwMode="auto">
              <a:xfrm rot="20022231">
                <a:off x="1196622" y="3838222"/>
                <a:ext cx="2111022" cy="74506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18288" tIns="18288" rIns="18288" bIns="1828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cxnSp>
          <p:nvCxnSpPr>
            <p:cNvPr id="14" name="Straight Arrow Connector 13"/>
            <p:cNvCxnSpPr/>
            <p:nvPr/>
          </p:nvCxnSpPr>
          <p:spPr bwMode="auto">
            <a:xfrm flipV="1">
              <a:off x="1648178" y="6481295"/>
              <a:ext cx="845212" cy="426800"/>
            </a:xfrm>
            <a:prstGeom prst="straightConnector1">
              <a:avLst/>
            </a:prstGeom>
            <a:solidFill>
              <a:srgbClr val="FFFFCC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TextBox 14"/>
            <p:cNvSpPr txBox="1"/>
            <p:nvPr/>
          </p:nvSpPr>
          <p:spPr>
            <a:xfrm>
              <a:off x="3724307" y="5784275"/>
              <a:ext cx="4402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+mj-lt"/>
                  <a:cs typeface="Times New Roman" panose="02020603050405020304" pitchFamily="18" charset="0"/>
                </a:rPr>
                <a:t>p</a:t>
              </a:r>
              <a:endParaRPr lang="en-US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7750"/>
            <a:ext cx="8839200" cy="473652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Hit pattern </a:t>
            </a:r>
            <a:r>
              <a:rPr lang="en-US" dirty="0" smtClean="0"/>
              <a:t>at ~210 m for protons with 2% to 15% energy loss is </a:t>
            </a:r>
            <a:r>
              <a:rPr lang="en-US" dirty="0"/>
              <a:t>determined by the LHC </a:t>
            </a:r>
            <a:r>
              <a:rPr lang="en-US" dirty="0" smtClean="0"/>
              <a:t>optics (AFP TDR)</a:t>
            </a:r>
            <a:endParaRPr lang="en-US" dirty="0"/>
          </a:p>
          <a:p>
            <a:r>
              <a:rPr lang="en-US" dirty="0"/>
              <a:t>For </a:t>
            </a:r>
            <a:r>
              <a:rPr lang="el-GR" dirty="0"/>
              <a:t>β</a:t>
            </a:r>
            <a:r>
              <a:rPr lang="en-US" dirty="0"/>
              <a:t>*=0.55 m:</a:t>
            </a:r>
          </a:p>
          <a:p>
            <a:pPr marL="577850" lvl="1"/>
            <a:r>
              <a:rPr lang="en-US" sz="1600" dirty="0"/>
              <a:t>upward tilt for protons with</a:t>
            </a:r>
            <a:br>
              <a:rPr lang="en-US" sz="1600" dirty="0"/>
            </a:br>
            <a:r>
              <a:rPr lang="en-US" sz="1600" dirty="0"/>
              <a:t>energy loss is caused by </a:t>
            </a:r>
            <a:br>
              <a:rPr lang="en-US" sz="1600" dirty="0"/>
            </a:br>
            <a:r>
              <a:rPr lang="en-US" sz="1600" dirty="0"/>
              <a:t>vertical crossing angle in Point 1</a:t>
            </a:r>
            <a:endParaRPr lang="en-US" dirty="0"/>
          </a:p>
          <a:p>
            <a:r>
              <a:rPr lang="en-US" dirty="0" smtClean="0"/>
              <a:t>must get close to the </a:t>
            </a:r>
            <a:br>
              <a:rPr lang="en-US" dirty="0" smtClean="0"/>
            </a:br>
            <a:r>
              <a:rPr lang="en-US" dirty="0" smtClean="0"/>
              <a:t>beam</a:t>
            </a:r>
          </a:p>
          <a:p>
            <a:pPr lvl="1">
              <a:buSzPct val="100000"/>
              <a:buFont typeface="Arial Unicode MS" panose="020B0604020202020204" pitchFamily="34" charset="-128"/>
              <a:buChar char="⇨"/>
            </a:pPr>
            <a:r>
              <a:rPr lang="en-US" dirty="0" smtClean="0"/>
              <a:t>Roman Pots à la </a:t>
            </a:r>
            <a:r>
              <a:rPr lang="en-US" dirty="0" smtClean="0"/>
              <a:t>TOTEM – CMS-PPS</a:t>
            </a:r>
            <a:endParaRPr lang="en-US" dirty="0" smtClean="0"/>
          </a:p>
          <a:p>
            <a:pPr lvl="1">
              <a:buSzPct val="100000"/>
              <a:buFont typeface="Arial Unicode MS" panose="020B0604020202020204" pitchFamily="34" charset="-128"/>
              <a:buChar char="⇨"/>
            </a:pPr>
            <a:r>
              <a:rPr lang="en-US" dirty="0" smtClean="0"/>
              <a:t>insert in LHC aperture</a:t>
            </a:r>
          </a:p>
          <a:p>
            <a:pPr lvl="1">
              <a:buSzPct val="100000"/>
              <a:buFont typeface="Arial Unicode MS" panose="020B0604020202020204" pitchFamily="34" charset="-128"/>
              <a:buChar char="⇨"/>
            </a:pPr>
            <a:r>
              <a:rPr lang="en-US" dirty="0" smtClean="0"/>
              <a:t>detectors inside pots</a:t>
            </a:r>
          </a:p>
          <a:p>
            <a:endParaRPr lang="en-US" dirty="0"/>
          </a:p>
        </p:txBody>
      </p:sp>
      <p:pic>
        <p:nvPicPr>
          <p:cNvPr id="7" name="Picture 2" descr="C:\Users\rijssenbeek\Documents\TDR\AFP_DetectorSimulation\figures\protons_lumi100invpb_percm2.pn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4" t="53141" r="8491" b="1211"/>
          <a:stretch/>
        </p:blipFill>
        <p:spPr bwMode="auto">
          <a:xfrm>
            <a:off x="3965756" y="1874759"/>
            <a:ext cx="5178243" cy="342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637552" y="2281513"/>
            <a:ext cx="1509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rgbClr val="000000"/>
                </a:solidFill>
                <a:latin typeface="Arial Unicode MS"/>
              </a:rPr>
              <a:t>p/cm</a:t>
            </a:r>
            <a:r>
              <a:rPr lang="en-US" sz="1600" kern="0" baseline="30000" dirty="0">
                <a:solidFill>
                  <a:srgbClr val="000000"/>
                </a:solidFill>
                <a:latin typeface="Arial Unicode MS"/>
              </a:rPr>
              <a:t>2</a:t>
            </a:r>
            <a:r>
              <a:rPr lang="en-US" sz="1600" kern="0" dirty="0">
                <a:solidFill>
                  <a:srgbClr val="000000"/>
                </a:solidFill>
                <a:latin typeface="Arial Unicode MS"/>
              </a:rPr>
              <a:t>/100 fb</a:t>
            </a:r>
            <a:r>
              <a:rPr lang="en-US" sz="1600" kern="0" baseline="30000" dirty="0">
                <a:solidFill>
                  <a:srgbClr val="000000"/>
                </a:solidFill>
                <a:latin typeface="Arial Unicode MS"/>
              </a:rPr>
              <a:t>–1</a:t>
            </a:r>
            <a:endParaRPr lang="en-US" dirty="0"/>
          </a:p>
        </p:txBody>
      </p:sp>
      <p:pic>
        <p:nvPicPr>
          <p:cNvPr id="17" name="Picture 2" descr="C:\Users\rijssenbeek\Documents\Atlas\AFP\Management\2016\LHCCPlots\ToF-Design_10_5_2016.pn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000" t="11260"/>
          <a:stretch/>
        </p:blipFill>
        <p:spPr bwMode="auto">
          <a:xfrm rot="19492167" flipH="1">
            <a:off x="5725207" y="3854783"/>
            <a:ext cx="3197721" cy="300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Arrow Connector 17"/>
          <p:cNvCxnSpPr/>
          <p:nvPr/>
        </p:nvCxnSpPr>
        <p:spPr bwMode="auto">
          <a:xfrm flipV="1">
            <a:off x="5200650" y="5605770"/>
            <a:ext cx="678760" cy="328305"/>
          </a:xfrm>
          <a:prstGeom prst="straightConnector1">
            <a:avLst/>
          </a:prstGeom>
          <a:solidFill>
            <a:srgbClr val="FFFFCC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5778901" y="4314825"/>
            <a:ext cx="523115" cy="109070"/>
          </a:xfrm>
          <a:prstGeom prst="straightConnector1">
            <a:avLst/>
          </a:prstGeom>
          <a:solidFill>
            <a:srgbClr val="FFFFCC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7056078" y="4586949"/>
            <a:ext cx="1021122" cy="223176"/>
          </a:xfrm>
          <a:prstGeom prst="straightConnector1">
            <a:avLst/>
          </a:prstGeom>
          <a:solidFill>
            <a:srgbClr val="FFFFCC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6637552" y="4505202"/>
            <a:ext cx="164388" cy="27267"/>
          </a:xfrm>
          <a:prstGeom prst="straightConnector1">
            <a:avLst/>
          </a:prstGeom>
          <a:solidFill>
            <a:srgbClr val="FFFFCC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 rot="20003339">
            <a:off x="4324292" y="6096085"/>
            <a:ext cx="8286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thin window</a:t>
            </a:r>
            <a:endParaRPr lang="en-US" sz="11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13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304800"/>
            <a:ext cx="5872162" cy="685800"/>
          </a:xfrm>
        </p:spPr>
        <p:txBody>
          <a:bodyPr/>
          <a:lstStyle/>
          <a:p>
            <a:r>
              <a:rPr lang="en-US" dirty="0" smtClean="0"/>
              <a:t>Roman Pot with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7751"/>
            <a:ext cx="3248025" cy="725936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3D silicon pixel detectors</a:t>
            </a:r>
            <a:br>
              <a:rPr lang="en-US" sz="1800" dirty="0" smtClean="0"/>
            </a:br>
            <a:r>
              <a:rPr lang="en-US" sz="1800" dirty="0" smtClean="0"/>
              <a:t>size 50</a:t>
            </a:r>
            <a:r>
              <a:rPr lang="el-GR" sz="1800" dirty="0" smtClean="0"/>
              <a:t>μ</a:t>
            </a:r>
            <a:r>
              <a:rPr lang="en-US" sz="1800" dirty="0" smtClean="0"/>
              <a:t>m (x) </a:t>
            </a:r>
            <a:r>
              <a:rPr lang="el-GR" sz="1800" dirty="0" smtClean="0">
                <a:latin typeface="Calibri"/>
              </a:rPr>
              <a:t>×</a:t>
            </a:r>
            <a:r>
              <a:rPr lang="en-US" sz="1800" dirty="0" smtClean="0">
                <a:latin typeface="Calibri"/>
              </a:rPr>
              <a:t> 250</a:t>
            </a:r>
            <a:r>
              <a:rPr lang="el-GR" sz="1800" dirty="0" smtClean="0">
                <a:latin typeface="Calibri"/>
              </a:rPr>
              <a:t>μ</a:t>
            </a:r>
            <a:r>
              <a:rPr lang="en-US" sz="1800" dirty="0" smtClean="0">
                <a:latin typeface="Calibri"/>
              </a:rPr>
              <a:t>m (y)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209925" y="2415085"/>
            <a:ext cx="5934075" cy="44469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94269" y="6119336"/>
            <a:ext cx="28497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FFFF00"/>
                </a:solidFill>
                <a:latin typeface="+mj-lt"/>
              </a:rPr>
              <a:t>Beam view: looking downstream through the beam pipe at a fully inserted Roman pot</a:t>
            </a:r>
            <a:endParaRPr lang="en-US" sz="1400" dirty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10" name="Content Placeholder 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41975" y="0"/>
            <a:ext cx="3716390" cy="3280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826217" y="2599903"/>
            <a:ext cx="4862358" cy="3209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-2" y="1773686"/>
            <a:ext cx="3209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  <a:latin typeface="+mj-lt"/>
              </a:rPr>
              <a:t>First silicon tracker before mounting inside the Roman pot at 205 m</a:t>
            </a:r>
            <a:endParaRPr lang="en-US" sz="1400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77898" y="1035021"/>
            <a:ext cx="26845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+mj-lt"/>
                <a:sym typeface="Wingdings" panose="05000000000000000000" pitchFamily="2" charset="2"/>
              </a:rPr>
              <a:t> </a:t>
            </a:r>
            <a:r>
              <a:rPr lang="en-US" sz="1400" dirty="0" smtClean="0">
                <a:latin typeface="+mj-lt"/>
              </a:rPr>
              <a:t>Design of the tracker plus  Time-of-Flight system mounted on a feedthrough flange for a Roman pot …</a:t>
            </a:r>
            <a:endParaRPr lang="en-US" sz="1400" dirty="0">
              <a:latin typeface="+mj-lt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pic>
        <p:nvPicPr>
          <p:cNvPr id="14" name="Picture 2" descr="C:\Users\rijssenbeek\Documents\TDR\AFP_DetectorSimulation\figures\protons_lumi100invpb_percm2.pn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01" t="58452" r="18508" b="5816"/>
          <a:stretch/>
        </p:blipFill>
        <p:spPr bwMode="auto">
          <a:xfrm>
            <a:off x="5770363" y="4274170"/>
            <a:ext cx="790239" cy="55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52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AFP in 2016 – RP 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Two stations validated on 13 </a:t>
            </a:r>
            <a:r>
              <a:rPr lang="en-US" sz="2000" dirty="0" smtClean="0"/>
              <a:t>Jan’16</a:t>
            </a:r>
            <a:endParaRPr lang="en-US" sz="2000" dirty="0" smtClean="0"/>
          </a:p>
          <a:p>
            <a:r>
              <a:rPr lang="en-US" sz="2000" b="1" u="sng" dirty="0" smtClean="0"/>
              <a:t>Cabling: </a:t>
            </a:r>
          </a:p>
          <a:p>
            <a:pPr lvl="1"/>
            <a:r>
              <a:rPr lang="en-US" sz="1800" dirty="0" smtClean="0"/>
              <a:t>Fast Cabling finished for </a:t>
            </a:r>
            <a:r>
              <a:rPr lang="en-US" sz="1800" b="1" dirty="0" smtClean="0"/>
              <a:t>both arms</a:t>
            </a:r>
          </a:p>
          <a:p>
            <a:pPr lvl="1"/>
            <a:r>
              <a:rPr lang="en-US" sz="1800" dirty="0" smtClean="0"/>
              <a:t>Control cables finished for </a:t>
            </a:r>
            <a:r>
              <a:rPr lang="en-US" sz="1800" b="1" dirty="0" smtClean="0"/>
              <a:t>both arms</a:t>
            </a:r>
          </a:p>
          <a:p>
            <a:pPr lvl="1"/>
            <a:r>
              <a:rPr lang="en-US" sz="1800" dirty="0" smtClean="0"/>
              <a:t>All C-side cables </a:t>
            </a:r>
            <a:r>
              <a:rPr lang="en-US" sz="1800" dirty="0" err="1" smtClean="0"/>
              <a:t>connectorized</a:t>
            </a:r>
            <a:r>
              <a:rPr lang="en-US" sz="1800" dirty="0" smtClean="0"/>
              <a:t> and tested</a:t>
            </a:r>
          </a:p>
          <a:p>
            <a:r>
              <a:rPr lang="en-US" sz="2000" b="1" u="sng" dirty="0" smtClean="0"/>
              <a:t>Services:</a:t>
            </a:r>
          </a:p>
          <a:p>
            <a:pPr lvl="1"/>
            <a:r>
              <a:rPr lang="en-US" sz="1800" dirty="0" smtClean="0"/>
              <a:t>Compressed air for </a:t>
            </a:r>
            <a:r>
              <a:rPr lang="en-US" sz="1800" dirty="0" smtClean="0"/>
              <a:t>Cooling</a:t>
            </a:r>
            <a:endParaRPr lang="en-US" sz="1800" dirty="0" smtClean="0"/>
          </a:p>
          <a:p>
            <a:pPr lvl="1"/>
            <a:r>
              <a:rPr lang="en-US" sz="1800" dirty="0" smtClean="0"/>
              <a:t>Secondary </a:t>
            </a:r>
            <a:r>
              <a:rPr lang="en-US" sz="1800" dirty="0" smtClean="0"/>
              <a:t>Vacuum</a:t>
            </a:r>
            <a:endParaRPr lang="en-US" sz="1800" dirty="0" smtClean="0"/>
          </a:p>
          <a:p>
            <a:pPr lvl="1"/>
            <a:r>
              <a:rPr lang="en-US" sz="1800" dirty="0" smtClean="0"/>
              <a:t>BPM, BLMs connected</a:t>
            </a:r>
          </a:p>
          <a:p>
            <a:r>
              <a:rPr lang="en-US" sz="2000" dirty="0" smtClean="0"/>
              <a:t>Installation</a:t>
            </a:r>
            <a:r>
              <a:rPr lang="en-US" sz="2000" dirty="0"/>
              <a:t> </a:t>
            </a:r>
            <a:r>
              <a:rPr lang="en-US" sz="2000" dirty="0" smtClean="0"/>
              <a:t>done, connected </a:t>
            </a:r>
            <a:br>
              <a:rPr lang="en-US" sz="2000" dirty="0" smtClean="0"/>
            </a:br>
            <a:r>
              <a:rPr lang="en-US" sz="2000" dirty="0" smtClean="0"/>
              <a:t>to Beam Pipe, pump-down and </a:t>
            </a:r>
            <a:br>
              <a:rPr lang="en-US" sz="2000" dirty="0" smtClean="0"/>
            </a:br>
            <a:r>
              <a:rPr lang="en-US" sz="2000" dirty="0" smtClean="0"/>
              <a:t>bake-out done …</a:t>
            </a:r>
          </a:p>
          <a:p>
            <a:r>
              <a:rPr lang="en-US" sz="2000" dirty="0" smtClean="0"/>
              <a:t>Pot Motion calibrated in tunnel: </a:t>
            </a:r>
          </a:p>
          <a:p>
            <a:pPr lvl="1"/>
            <a:r>
              <a:rPr lang="en-US" sz="1800" dirty="0" smtClean="0"/>
              <a:t>Survey of slide vs motor position,</a:t>
            </a:r>
          </a:p>
          <a:p>
            <a:pPr lvl="1"/>
            <a:r>
              <a:rPr lang="en-US" sz="1800" dirty="0" smtClean="0"/>
              <a:t>vs switches and LVDT  20 Feb’16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17SEP2016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Picosecond Timing Wkshp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4848" y="2987643"/>
            <a:ext cx="4699152" cy="352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8853" y="1062037"/>
            <a:ext cx="2425145" cy="1925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444848" y="6518454"/>
            <a:ext cx="4699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</a:rPr>
              <a:t>station at 217 m, BPM, BLM, TCL6</a:t>
            </a:r>
            <a:endParaRPr lang="en-US" sz="1400" dirty="0">
              <a:solidFill>
                <a:srgbClr val="000000"/>
              </a:solidFill>
              <a:latin typeface="Arial Unicode MS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29225" y="1374577"/>
            <a:ext cx="14896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</a:rPr>
              <a:t>Patch Panels &amp; LV Regulators </a:t>
            </a:r>
            <a:r>
              <a:rPr lang="en-US" sz="1400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</a:rPr>
              <a:t>at </a:t>
            </a:r>
            <a:r>
              <a:rPr lang="en-US" sz="1400" dirty="0" smtClean="0">
                <a:solidFill>
                  <a:srgbClr val="000000"/>
                </a:solidFill>
                <a:latin typeface="Arial Unicode MS"/>
                <a:cs typeface="Times New Roman" panose="02020603050405020304" pitchFamily="18" charset="0"/>
              </a:rPr>
              <a:t>211 m</a:t>
            </a:r>
            <a:endParaRPr lang="en-US" sz="1400" dirty="0">
              <a:solidFill>
                <a:srgbClr val="000000"/>
              </a:solidFill>
              <a:latin typeface="Arial Unicode MS"/>
              <a:cs typeface="Times New Roman" panose="02020603050405020304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 flipV="1">
            <a:off x="7816296" y="5022895"/>
            <a:ext cx="1327704" cy="50345"/>
          </a:xfrm>
          <a:prstGeom prst="straightConnector1">
            <a:avLst/>
          </a:prstGeom>
          <a:solidFill>
            <a:srgbClr val="FFFFCC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3898232" y="4348163"/>
            <a:ext cx="1242224" cy="33339"/>
          </a:xfrm>
          <a:prstGeom prst="straightConnector1">
            <a:avLst/>
          </a:prstGeom>
          <a:solidFill>
            <a:srgbClr val="FFFFCC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8695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NEAR Station: 3 3D pixel detector </a:t>
            </a:r>
            <a:r>
              <a:rPr lang="en-US" dirty="0" smtClean="0">
                <a:solidFill>
                  <a:schemeClr val="accent2"/>
                </a:solidFill>
              </a:rPr>
              <a:t>layers</a:t>
            </a:r>
            <a:r>
              <a:rPr lang="en-US" dirty="0">
                <a:solidFill>
                  <a:schemeClr val="accent2"/>
                </a:solidFill>
              </a:rPr>
              <a:t>; 50µm</a:t>
            </a:r>
            <a:r>
              <a:rPr lang="en-US" dirty="0" smtClean="0">
                <a:solidFill>
                  <a:schemeClr val="accent2"/>
                </a:solidFill>
                <a:latin typeface="Calibri"/>
                <a:cs typeface="Calibri"/>
              </a:rPr>
              <a:t>×</a:t>
            </a:r>
            <a:r>
              <a:rPr lang="en-US" dirty="0" smtClean="0">
                <a:solidFill>
                  <a:schemeClr val="accent2"/>
                </a:solidFill>
              </a:rPr>
              <a:t>250µm/pixel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FAR Station:    4 3D pixel detector layers – HV short on 1</a:t>
            </a:r>
            <a:r>
              <a:rPr lang="en-US" baseline="30000" dirty="0" smtClean="0">
                <a:solidFill>
                  <a:schemeClr val="accent2"/>
                </a:solidFill>
              </a:rPr>
              <a:t>st</a:t>
            </a:r>
            <a:r>
              <a:rPr lang="en-US" dirty="0" smtClean="0">
                <a:solidFill>
                  <a:schemeClr val="accent2"/>
                </a:solidFill>
              </a:rPr>
              <a:t> layer but still 95% efficient</a:t>
            </a:r>
          </a:p>
          <a:p>
            <a:pPr lvl="1"/>
            <a:r>
              <a:rPr lang="en-US" dirty="0" smtClean="0"/>
              <a:t>modules are tuned and timed</a:t>
            </a:r>
          </a:p>
          <a:p>
            <a:r>
              <a:rPr lang="en-US" dirty="0" smtClean="0"/>
              <a:t>Trigger (each station): 2-out-of-3 layers with </a:t>
            </a:r>
            <a:r>
              <a:rPr lang="en-US" dirty="0" err="1" smtClean="0"/>
              <a:t>HitOR</a:t>
            </a:r>
            <a:r>
              <a:rPr lang="en-US" dirty="0" smtClean="0"/>
              <a:t> ON</a:t>
            </a:r>
          </a:p>
          <a:p>
            <a:pPr lvl="1"/>
            <a:r>
              <a:rPr lang="en-US" dirty="0" smtClean="0"/>
              <a:t>Local Trigger Board (</a:t>
            </a:r>
            <a:r>
              <a:rPr lang="en-US" dirty="0" err="1" smtClean="0"/>
              <a:t>HitBUS</a:t>
            </a:r>
            <a:r>
              <a:rPr lang="en-US" dirty="0" smtClean="0"/>
              <a:t> chip) </a:t>
            </a:r>
            <a:r>
              <a:rPr lang="en-US" dirty="0" smtClean="0">
                <a:sym typeface="Wingdings" panose="05000000000000000000" pitchFamily="2" charset="2"/>
              </a:rPr>
              <a:t> Air-core Cables  CTP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AFP is within the (last BX of the) ATLAS Latency !</a:t>
            </a:r>
            <a:endParaRPr lang="en-US" dirty="0" smtClean="0"/>
          </a:p>
          <a:p>
            <a:r>
              <a:rPr lang="en-US" dirty="0" smtClean="0"/>
              <a:t>Readout:</a:t>
            </a:r>
          </a:p>
          <a:p>
            <a:pPr lvl="1"/>
            <a:r>
              <a:rPr lang="en-US" dirty="0" smtClean="0"/>
              <a:t>Tunnel (FE-I4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HitBUS </a:t>
            </a:r>
            <a:r>
              <a:rPr lang="en-US" dirty="0" err="1" smtClean="0"/>
              <a:t>chip</a:t>
            </a:r>
            <a:r>
              <a:rPr lang="en-US" dirty="0" err="1" smtClean="0">
                <a:sym typeface="Wingdings" panose="05000000000000000000" pitchFamily="2" charset="2"/>
              </a:rPr>
              <a:t></a:t>
            </a:r>
            <a:r>
              <a:rPr lang="en-US" dirty="0" err="1" smtClean="0"/>
              <a:t>Optoboard</a:t>
            </a:r>
            <a:r>
              <a:rPr lang="en-US" dirty="0" smtClean="0"/>
              <a:t>) </a:t>
            </a:r>
            <a:r>
              <a:rPr lang="en-US" dirty="0" smtClean="0">
                <a:sym typeface="Wingdings" panose="05000000000000000000" pitchFamily="2" charset="2"/>
              </a:rPr>
              <a:t> USA15 (</a:t>
            </a:r>
            <a:r>
              <a:rPr lang="en-US" dirty="0" smtClean="0"/>
              <a:t>HSIO2/RCE system) </a:t>
            </a:r>
            <a:r>
              <a:rPr lang="en-US" dirty="0" smtClean="0">
                <a:sym typeface="Wingdings" panose="05000000000000000000" pitchFamily="2" charset="2"/>
              </a:rPr>
              <a:t> ROS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Note: the new batch of 3D pixel sensors are much superior to the existing sensors – will be installed during the EYETS</a:t>
            </a:r>
            <a:endParaRPr lang="en-US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296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077200" cy="685800"/>
          </a:xfrm>
        </p:spPr>
        <p:txBody>
          <a:bodyPr/>
          <a:lstStyle/>
          <a:p>
            <a:r>
              <a:rPr lang="en-US" dirty="0" smtClean="0"/>
              <a:t>TDAQ &amp; DCS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>
                <a:solidFill>
                  <a:srgbClr val="C00000"/>
                </a:solidFill>
                <a:latin typeface="Arial"/>
              </a:rPr>
              <a:t>AFP TDAQ integration</a:t>
            </a:r>
          </a:p>
          <a:p>
            <a:pPr marL="742950" lvl="1" indent="-285750"/>
            <a:r>
              <a:rPr lang="en-US" sz="1600" dirty="0">
                <a:solidFill>
                  <a:srgbClr val="000000"/>
                </a:solidFill>
                <a:latin typeface="Arial"/>
              </a:rPr>
              <a:t>AFP running smoothly in ATLAS partition </a:t>
            </a:r>
            <a:br>
              <a:rPr lang="en-US" sz="1600" dirty="0">
                <a:solidFill>
                  <a:srgbClr val="000000"/>
                </a:solidFill>
                <a:latin typeface="Arial"/>
              </a:rPr>
            </a:br>
            <a:r>
              <a:rPr lang="en-US" sz="1600" dirty="0">
                <a:solidFill>
                  <a:srgbClr val="000000"/>
                </a:solidFill>
                <a:latin typeface="Arial"/>
              </a:rPr>
              <a:t>for all combined runs during 5-13 May</a:t>
            </a:r>
          </a:p>
          <a:p>
            <a:pPr marL="742950" lvl="1" indent="-285750"/>
            <a:r>
              <a:rPr lang="en-US" sz="1600" dirty="0">
                <a:solidFill>
                  <a:srgbClr val="000000"/>
                </a:solidFill>
                <a:latin typeface="Arial"/>
              </a:rPr>
              <a:t>Since 13 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May AFP-ATLAS TDAQ integration:</a:t>
            </a:r>
            <a:endParaRPr lang="en-US" sz="1600" dirty="0">
              <a:solidFill>
                <a:srgbClr val="000000"/>
              </a:solidFill>
              <a:latin typeface="Arial"/>
            </a:endParaRPr>
          </a:p>
          <a:p>
            <a:pPr marL="1200150" lvl="2" indent="-285750"/>
            <a:r>
              <a:rPr lang="en-US" sz="1600" dirty="0" smtClean="0">
                <a:solidFill>
                  <a:srgbClr val="000000"/>
                </a:solidFill>
                <a:latin typeface="Arial"/>
              </a:rPr>
              <a:t>Collaboration with ATLAS and IT </a:t>
            </a:r>
            <a:br>
              <a:rPr lang="en-US" sz="1600" dirty="0" smtClean="0">
                <a:solidFill>
                  <a:srgbClr val="000000"/>
                </a:solidFill>
                <a:latin typeface="Arial"/>
              </a:rPr>
            </a:b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TDAQ experts</a:t>
            </a:r>
          </a:p>
          <a:p>
            <a:pPr marL="1200150" lvl="2" indent="-285750"/>
            <a:r>
              <a:rPr lang="en-US" sz="1600" dirty="0" smtClean="0">
                <a:solidFill>
                  <a:srgbClr val="000000"/>
                </a:solidFill>
                <a:latin typeface="Arial"/>
              </a:rPr>
              <a:t>Integrated running since July 2016</a:t>
            </a:r>
          </a:p>
          <a:p>
            <a:pPr marL="1200150" lvl="2" indent="-285750"/>
            <a:endParaRPr lang="en-US" sz="1600" dirty="0">
              <a:solidFill>
                <a:srgbClr val="000000"/>
              </a:solidFill>
              <a:latin typeface="Arial"/>
            </a:endParaRPr>
          </a:p>
          <a:p>
            <a:r>
              <a:rPr lang="en-GB" sz="2000" dirty="0" smtClean="0">
                <a:solidFill>
                  <a:srgbClr val="C00000"/>
                </a:solidFill>
                <a:latin typeface="Arial"/>
              </a:rPr>
              <a:t>DCS </a:t>
            </a:r>
            <a:r>
              <a:rPr lang="en-GB" sz="2000" dirty="0">
                <a:solidFill>
                  <a:srgbClr val="C00000"/>
                </a:solidFill>
                <a:latin typeface="Arial"/>
              </a:rPr>
              <a:t>integration</a:t>
            </a:r>
          </a:p>
          <a:p>
            <a:pPr marL="742950" lvl="1" indent="-285750"/>
            <a:r>
              <a:rPr lang="en-US" sz="1600" dirty="0" smtClean="0">
                <a:solidFill>
                  <a:srgbClr val="000000"/>
                </a:solidFill>
                <a:latin typeface="Arial"/>
              </a:rPr>
              <a:t>Ongoing 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integration 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in ATLAS DCS 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en-US" sz="1600" dirty="0" smtClean="0">
                <a:solidFill>
                  <a:srgbClr val="000000"/>
                </a:solidFill>
                <a:latin typeface="Arial"/>
              </a:rPr>
            </a:b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(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coordinated with central DCS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)</a:t>
            </a:r>
          </a:p>
          <a:p>
            <a:pPr marL="742950" lvl="1" indent="-285750"/>
            <a:r>
              <a:rPr lang="en-US" sz="1600" dirty="0">
                <a:solidFill>
                  <a:schemeClr val="accent2"/>
                </a:solidFill>
                <a:latin typeface="Arial"/>
              </a:rPr>
              <a:t>Work by </a:t>
            </a:r>
            <a:r>
              <a:rPr lang="en-US" sz="1600" dirty="0" smtClean="0">
                <a:solidFill>
                  <a:schemeClr val="accent2"/>
                </a:solidFill>
                <a:latin typeface="Arial"/>
              </a:rPr>
              <a:t>the AFP DSC team and </a:t>
            </a:r>
            <a:r>
              <a:rPr lang="en-US" sz="1600" dirty="0">
                <a:solidFill>
                  <a:schemeClr val="accent2"/>
                </a:solidFill>
                <a:latin typeface="Arial"/>
              </a:rPr>
              <a:t>ATLAS DCS </a:t>
            </a:r>
            <a:r>
              <a:rPr lang="en-US" sz="1600" dirty="0" smtClean="0">
                <a:solidFill>
                  <a:schemeClr val="accent2"/>
                </a:solidFill>
                <a:latin typeface="Arial"/>
              </a:rPr>
              <a:t>Experts</a:t>
            </a:r>
          </a:p>
          <a:p>
            <a:pPr marL="742950" lvl="1" indent="-285750"/>
            <a:endParaRPr lang="en-GB" sz="1800" dirty="0" smtClean="0">
              <a:solidFill>
                <a:srgbClr val="2D2D8A"/>
              </a:solidFill>
              <a:latin typeface="Arial"/>
            </a:endParaRPr>
          </a:p>
          <a:p>
            <a:r>
              <a:rPr lang="en-GB" sz="2000" dirty="0" smtClean="0">
                <a:solidFill>
                  <a:srgbClr val="C00000"/>
                </a:solidFill>
                <a:latin typeface="Arial"/>
              </a:rPr>
              <a:t>AFP insertions at high luminosity:</a:t>
            </a:r>
            <a:endParaRPr lang="en-GB" sz="2000" dirty="0">
              <a:solidFill>
                <a:srgbClr val="C00000"/>
              </a:solidFill>
              <a:latin typeface="Arial"/>
            </a:endParaRPr>
          </a:p>
          <a:p>
            <a:pPr marL="742950" lvl="1" indent="-285750"/>
            <a:r>
              <a:rPr lang="en-US" sz="1600" dirty="0">
                <a:solidFill>
                  <a:schemeClr val="tx1"/>
                </a:solidFill>
                <a:latin typeface="Arial"/>
              </a:rPr>
              <a:t>13 May: </a:t>
            </a:r>
            <a:r>
              <a:rPr lang="en-US" sz="1600" dirty="0" smtClean="0">
                <a:solidFill>
                  <a:schemeClr val="tx1"/>
                </a:solidFill>
                <a:latin typeface="Arial"/>
              </a:rPr>
              <a:t>600b, 1:14 </a:t>
            </a:r>
            <a:r>
              <a:rPr lang="en-US" sz="1600" dirty="0" err="1" smtClean="0">
                <a:solidFill>
                  <a:schemeClr val="tx1"/>
                </a:solidFill>
                <a:latin typeface="Arial"/>
              </a:rPr>
              <a:t>hr</a:t>
            </a:r>
            <a:r>
              <a:rPr lang="en-US" sz="1600" dirty="0" smtClean="0">
                <a:solidFill>
                  <a:schemeClr val="tx1"/>
                </a:solidFill>
                <a:latin typeface="Arial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Arial"/>
              </a:rPr>
              <a:t>AFP inserted + </a:t>
            </a:r>
            <a:r>
              <a:rPr lang="en-US" sz="1600" dirty="0" smtClean="0">
                <a:solidFill>
                  <a:schemeClr val="tx1"/>
                </a:solidFill>
                <a:latin typeface="Arial"/>
              </a:rPr>
              <a:t>0:50 </a:t>
            </a:r>
            <a:r>
              <a:rPr lang="en-US" sz="1600" dirty="0" err="1" smtClean="0">
                <a:solidFill>
                  <a:schemeClr val="tx1"/>
                </a:solidFill>
                <a:latin typeface="Arial"/>
              </a:rPr>
              <a:t>hr</a:t>
            </a:r>
            <a:r>
              <a:rPr lang="en-US" sz="1600" dirty="0" smtClean="0">
                <a:solidFill>
                  <a:schemeClr val="tx1"/>
                </a:solidFill>
                <a:latin typeface="Arial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Arial"/>
              </a:rPr>
              <a:t>TCL6 </a:t>
            </a:r>
            <a:r>
              <a:rPr lang="en-US" sz="1600" dirty="0" smtClean="0">
                <a:solidFill>
                  <a:schemeClr val="tx1"/>
                </a:solidFill>
                <a:latin typeface="Arial"/>
              </a:rPr>
              <a:t>closed </a:t>
            </a:r>
            <a:endParaRPr lang="en-US" sz="1600" dirty="0">
              <a:solidFill>
                <a:schemeClr val="tx1"/>
              </a:solidFill>
              <a:latin typeface="Arial"/>
            </a:endParaRPr>
          </a:p>
          <a:p>
            <a:pPr marL="742950" lvl="1" indent="-285750"/>
            <a:r>
              <a:rPr lang="en-US" sz="1600" dirty="0" smtClean="0">
                <a:solidFill>
                  <a:schemeClr val="tx1"/>
                </a:solidFill>
                <a:latin typeface="Arial"/>
              </a:rPr>
              <a:t>Triggers </a:t>
            </a:r>
            <a:r>
              <a:rPr lang="en-US" sz="1600" dirty="0">
                <a:solidFill>
                  <a:schemeClr val="tx1"/>
                </a:solidFill>
                <a:latin typeface="Arial"/>
              </a:rPr>
              <a:t>enabled in AFP calibration stream with </a:t>
            </a:r>
            <a:r>
              <a:rPr lang="en-US" sz="1600" dirty="0" smtClean="0">
                <a:solidFill>
                  <a:schemeClr val="tx1"/>
                </a:solidFill>
                <a:latin typeface="Arial"/>
              </a:rPr>
              <a:t>pre-scale </a:t>
            </a:r>
            <a:r>
              <a:rPr lang="en-US" sz="1600" dirty="0">
                <a:solidFill>
                  <a:schemeClr val="tx1"/>
                </a:solidFill>
                <a:latin typeface="Arial"/>
              </a:rPr>
              <a:t>1000 </a:t>
            </a:r>
            <a:r>
              <a:rPr lang="en-US" sz="1600" dirty="0" smtClean="0">
                <a:solidFill>
                  <a:schemeClr val="tx1"/>
                </a:solidFill>
                <a:latin typeface="Arial"/>
                <a:sym typeface="Wingdings" panose="05000000000000000000" pitchFamily="2" charset="2"/>
              </a:rPr>
              <a:t></a:t>
            </a:r>
            <a:r>
              <a:rPr lang="en-US" sz="1600" dirty="0" smtClean="0">
                <a:solidFill>
                  <a:schemeClr val="tx1"/>
                </a:solidFill>
                <a:latin typeface="Arial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Arial"/>
              </a:rPr>
              <a:t>~300 Hz</a:t>
            </a:r>
          </a:p>
          <a:p>
            <a:pPr marL="1200150" lvl="2" indent="-285750"/>
            <a:r>
              <a:rPr lang="en-US" sz="1600" dirty="0">
                <a:solidFill>
                  <a:schemeClr val="tx1"/>
                </a:solidFill>
                <a:latin typeface="Arial"/>
              </a:rPr>
              <a:t>HLT_calibAFP_L1AFP_C_ANY and …_</a:t>
            </a:r>
            <a:r>
              <a:rPr lang="en-US" sz="1600" dirty="0" smtClean="0">
                <a:solidFill>
                  <a:schemeClr val="tx1"/>
                </a:solidFill>
                <a:latin typeface="Arial"/>
              </a:rPr>
              <a:t>AND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Arial"/>
              </a:rPr>
              <a:t>Successful Low-µ special AFP+ATLAS run on Aug 2, 2016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17SEP2016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Picosecond Timing Wkshp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486399" y="1030295"/>
            <a:ext cx="3657601" cy="3135799"/>
            <a:chOff x="5486399" y="838199"/>
            <a:chExt cx="3657601" cy="3135799"/>
          </a:xfrm>
        </p:grpSpPr>
        <p:pic>
          <p:nvPicPr>
            <p:cNvPr id="8" name="Picture 5" descr="C:\scratch\AFPRunning\AFP_highrate_tests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399" y="838199"/>
              <a:ext cx="3657601" cy="3135799"/>
            </a:xfrm>
            <a:prstGeom prst="rect">
              <a:avLst/>
            </a:prstGeom>
            <a:noFill/>
          </p:spPr>
        </p:pic>
        <p:sp>
          <p:nvSpPr>
            <p:cNvPr id="9" name="9 Elipse"/>
            <p:cNvSpPr/>
            <p:nvPr/>
          </p:nvSpPr>
          <p:spPr>
            <a:xfrm>
              <a:off x="7848600" y="2819400"/>
              <a:ext cx="1066800" cy="3810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2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6"/>
  <p:tag name="TPFULLVERSION" val="6.0.1.2"/>
  <p:tag name="PPTVERSION" val="14"/>
  <p:tag name="TPOS" val="2"/>
</p:tagLst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Unicode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Unicode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Unicode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Unicode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Default Design">
      <a:majorFont>
        <a:latin typeface="Arial Unicode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rtlCol="0" anchor="t" anchorCtr="0" compatLnSpc="1">
        <a:prstTxWarp prst="textNoShape">
          <a:avLst/>
        </a:prstTxWarp>
        <a:no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ctr">
          <a:defRPr sz="1000" dirty="0" smtClean="0">
            <a:latin typeface="Arial Narrow" panose="020B0606020202030204" pitchFamily="34" charset="0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41467</TotalTime>
  <Words>3350</Words>
  <Application>Microsoft Office PowerPoint</Application>
  <PresentationFormat>On-screen Show (4:3)</PresentationFormat>
  <Paragraphs>932</Paragraphs>
  <Slides>48</Slides>
  <Notes>34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66" baseType="lpstr">
      <vt:lpstr>Arial</vt:lpstr>
      <vt:lpstr>Arial Unicode MS</vt:lpstr>
      <vt:lpstr>Script MT Bold</vt:lpstr>
      <vt:lpstr>Calibri</vt:lpstr>
      <vt:lpstr>Arial Narrow</vt:lpstr>
      <vt:lpstr>MS Gothic</vt:lpstr>
      <vt:lpstr>Times New Roman</vt:lpstr>
      <vt:lpstr>Wingdings</vt:lpstr>
      <vt:lpstr>Comic Sans MS</vt:lpstr>
      <vt:lpstr>Default Design</vt:lpstr>
      <vt:lpstr>Custom Design</vt:lpstr>
      <vt:lpstr>1_Custom Design</vt:lpstr>
      <vt:lpstr>1_Default Design</vt:lpstr>
      <vt:lpstr>2_Default Design</vt:lpstr>
      <vt:lpstr>3_Default Design</vt:lpstr>
      <vt:lpstr>4_Default Design</vt:lpstr>
      <vt:lpstr>Equation</vt:lpstr>
      <vt:lpstr>Acrobat Document</vt:lpstr>
      <vt:lpstr>ATLAS Forward Proton Project and Fast Timing ATLAS-AFP Collaboration</vt:lpstr>
      <vt:lpstr>The ATLAS Detector</vt:lpstr>
      <vt:lpstr>AFP Goals</vt:lpstr>
      <vt:lpstr>Ultra-Precise Time-of-Flight</vt:lpstr>
      <vt:lpstr>Forward Protons …</vt:lpstr>
      <vt:lpstr>Roman Pot with Detector</vt:lpstr>
      <vt:lpstr>AFP in 2016 – RP Installation</vt:lpstr>
      <vt:lpstr>Status Detectors</vt:lpstr>
      <vt:lpstr>TDAQ &amp; DCS Status</vt:lpstr>
      <vt:lpstr>             AFP Insertions                    </vt:lpstr>
      <vt:lpstr>Preliminary Performance Plots</vt:lpstr>
      <vt:lpstr>Preliminary Performance Plots</vt:lpstr>
      <vt:lpstr>Preliminary Performance Plots</vt:lpstr>
      <vt:lpstr>AFP – ALFA Insertion conflict</vt:lpstr>
      <vt:lpstr>2016 Low-μ Special Run for AFP</vt:lpstr>
      <vt:lpstr>Low-µ Special Run</vt:lpstr>
      <vt:lpstr>Physics with Low-μ Single-Arm AFP</vt:lpstr>
      <vt:lpstr>Summary of Single p-Tag Processes</vt:lpstr>
      <vt:lpstr>Preparing for the 2nd AFP Arm</vt:lpstr>
      <vt:lpstr>Preparing for the 2nd AFP Arm</vt:lpstr>
      <vt:lpstr>2nd AFP Arm – the ToF</vt:lpstr>
      <vt:lpstr>AFP ToF Detector</vt:lpstr>
      <vt:lpstr>ToF Performance in Beam Test</vt:lpstr>
      <vt:lpstr>TTC derived Reference Clock</vt:lpstr>
      <vt:lpstr>Physics in 2017 and Beyond</vt:lpstr>
      <vt:lpstr>Summary of Double p-Tag Processes</vt:lpstr>
      <vt:lpstr>Anomalous Quartic Couplings</vt:lpstr>
      <vt:lpstr>Summary</vt:lpstr>
      <vt:lpstr>Backup</vt:lpstr>
      <vt:lpstr>Irradiation of ALFA Electronics</vt:lpstr>
      <vt:lpstr>Radiation Dose to ALFA</vt:lpstr>
      <vt:lpstr>Radiation Dose to ALFA</vt:lpstr>
      <vt:lpstr>AFP and ALFA: Complementarity</vt:lpstr>
      <vt:lpstr>Benchmark: DPEjj Processes</vt:lpstr>
      <vt:lpstr>Anomalous Quartic Couplings WWγγ</vt:lpstr>
      <vt:lpstr>3-D SiT &amp; ToF Beam Test</vt:lpstr>
      <vt:lpstr>Beam Test: Time-of-Flight Detector</vt:lpstr>
      <vt:lpstr>AFP in 2016 - Detectors </vt:lpstr>
      <vt:lpstr>PowerPoint Presentation</vt:lpstr>
      <vt:lpstr>Other Items for the 2nd Arm</vt:lpstr>
      <vt:lpstr>Backup – ToF MCP-PMT</vt:lpstr>
      <vt:lpstr>Summary of Single p-Tag Processes</vt:lpstr>
      <vt:lpstr>Summary of Double p-Tag Processes</vt:lpstr>
      <vt:lpstr>Backup – Radiation Levels</vt:lpstr>
      <vt:lpstr>Irradiation of AFP Electronics</vt:lpstr>
      <vt:lpstr>Irradiation – Sep 2013</vt:lpstr>
      <vt:lpstr>Irradiation @ LANSCE – Jan 2014</vt:lpstr>
      <vt:lpstr>January 31- Feb 2 Irradiation</vt:lpstr>
    </vt:vector>
  </TitlesOfParts>
  <Company>Physics, SUNY at Stony Brook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the  ATLAS Forward Detectors  Michael Rijssenbeek</dc:title>
  <dc:creator>Michael Rijssenbeek</dc:creator>
  <cp:lastModifiedBy>Michael Rijssenbeek</cp:lastModifiedBy>
  <cp:revision>1598</cp:revision>
  <cp:lastPrinted>2015-09-08T07:42:09Z</cp:lastPrinted>
  <dcterms:created xsi:type="dcterms:W3CDTF">2002-09-21T20:01:21Z</dcterms:created>
  <dcterms:modified xsi:type="dcterms:W3CDTF">2016-09-17T01:57:30Z</dcterms:modified>
</cp:coreProperties>
</file>