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0"/>
  </p:notesMasterIdLst>
  <p:sldIdLst>
    <p:sldId id="288" r:id="rId2"/>
    <p:sldId id="326" r:id="rId3"/>
    <p:sldId id="384" r:id="rId4"/>
    <p:sldId id="319" r:id="rId5"/>
    <p:sldId id="327" r:id="rId6"/>
    <p:sldId id="329" r:id="rId7"/>
    <p:sldId id="334" r:id="rId8"/>
    <p:sldId id="339" r:id="rId9"/>
    <p:sldId id="340" r:id="rId10"/>
    <p:sldId id="373" r:id="rId11"/>
    <p:sldId id="383" r:id="rId12"/>
    <p:sldId id="374" r:id="rId13"/>
    <p:sldId id="387" r:id="rId14"/>
    <p:sldId id="388" r:id="rId15"/>
    <p:sldId id="385" r:id="rId16"/>
    <p:sldId id="375" r:id="rId17"/>
    <p:sldId id="376" r:id="rId18"/>
    <p:sldId id="338" r:id="rId19"/>
    <p:sldId id="386" r:id="rId20"/>
    <p:sldId id="377" r:id="rId21"/>
    <p:sldId id="379" r:id="rId22"/>
    <p:sldId id="380" r:id="rId23"/>
    <p:sldId id="360" r:id="rId24"/>
    <p:sldId id="362" r:id="rId25"/>
    <p:sldId id="381" r:id="rId26"/>
    <p:sldId id="328" r:id="rId27"/>
    <p:sldId id="365" r:id="rId28"/>
    <p:sldId id="304" r:id="rId29"/>
  </p:sldIdLst>
  <p:sldSz cx="9906000" cy="6858000" type="A4"/>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9BBB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EB47816F-C4DA-49DC-A31E-CB243217E6EA}">
  <a:tblStyle styleId="{EB47816F-C4DA-49DC-A31E-CB243217E6EA}"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D90880F3-2221-4371-A7C6-F12351B1B6EC}"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31D9C20C-3E8B-470F-8B5E-971BE7DFE48A}"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5FBD7700-0E5E-475F-9F03-56E8D24B2744}" styleName="Table_3">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676C7CF5-F607-4FF0-81CE-9915C0AA296E}" styleName="Table_4">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935A29A3-80C1-4074-AC06-25C2BF0AB701}" styleName="Table_5">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 styleId="{793B00D1-5936-42E5-820B-268C689705F1}" styleName="Table_6">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FF3F9"/>
          </a:solidFill>
        </a:fill>
      </a:tcStyle>
    </a:wholeTbl>
    <a:band1H>
      <a:tcStyle>
        <a:tcBdr/>
        <a:fill>
          <a:solidFill>
            <a:srgbClr val="DBE5F1"/>
          </a:solidFill>
        </a:fill>
      </a:tcStyle>
    </a:band1H>
    <a:band1V>
      <a:tcStyle>
        <a:tcBdr/>
        <a:fill>
          <a:solidFill>
            <a:srgbClr val="DBE5F1"/>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25" autoAdjust="0"/>
    <p:restoredTop sz="98625" autoAdjust="0"/>
  </p:normalViewPr>
  <p:slideViewPr>
    <p:cSldViewPr snapToGrid="0">
      <p:cViewPr>
        <p:scale>
          <a:sx n="94" d="100"/>
          <a:sy n="94" d="100"/>
        </p:scale>
        <p:origin x="-472" y="-31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952500" y="685800"/>
            <a:ext cx="4953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100" b="0" i="0" u="none" strike="noStrike" cap="none" baseline="0">
                <a:solidFill>
                  <a:schemeClr val="dk1"/>
                </a:solidFill>
                <a:latin typeface="Arial"/>
                <a:ea typeface="Arial"/>
                <a:cs typeface="Arial"/>
                <a:sym typeface="Arial"/>
              </a:defRPr>
            </a:lvl1pPr>
            <a:lvl2pPr marL="457200" marR="0" indent="0" algn="l" rtl="0">
              <a:spcBef>
                <a:spcPts val="0"/>
              </a:spcBef>
              <a:defRPr sz="1100" b="0" i="0" u="none" strike="noStrike" cap="none" baseline="0">
                <a:solidFill>
                  <a:schemeClr val="dk1"/>
                </a:solidFill>
                <a:latin typeface="Arial"/>
                <a:ea typeface="Arial"/>
                <a:cs typeface="Arial"/>
                <a:sym typeface="Arial"/>
              </a:defRPr>
            </a:lvl2pPr>
            <a:lvl3pPr marL="914400" marR="0" indent="0" algn="l" rtl="0">
              <a:spcBef>
                <a:spcPts val="0"/>
              </a:spcBef>
              <a:defRPr sz="1100" b="0" i="0" u="none" strike="noStrike" cap="none" baseline="0">
                <a:solidFill>
                  <a:schemeClr val="dk1"/>
                </a:solidFill>
                <a:latin typeface="Arial"/>
                <a:ea typeface="Arial"/>
                <a:cs typeface="Arial"/>
                <a:sym typeface="Arial"/>
              </a:defRPr>
            </a:lvl3pPr>
            <a:lvl4pPr marL="1371600" marR="0" indent="0" algn="l" rtl="0">
              <a:spcBef>
                <a:spcPts val="0"/>
              </a:spcBef>
              <a:defRPr sz="1100" b="0" i="0" u="none" strike="noStrike" cap="none" baseline="0">
                <a:solidFill>
                  <a:schemeClr val="dk1"/>
                </a:solidFill>
                <a:latin typeface="Arial"/>
                <a:ea typeface="Arial"/>
                <a:cs typeface="Arial"/>
                <a:sym typeface="Arial"/>
              </a:defRPr>
            </a:lvl4pPr>
            <a:lvl5pPr marL="1828800" marR="0" indent="0" algn="l" rtl="0">
              <a:spcBef>
                <a:spcPts val="0"/>
              </a:spcBef>
              <a:defRPr sz="1100" b="0" i="0" u="none" strike="noStrike" cap="none" baseline="0">
                <a:solidFill>
                  <a:schemeClr val="dk1"/>
                </a:solidFill>
                <a:latin typeface="Arial"/>
                <a:ea typeface="Arial"/>
                <a:cs typeface="Arial"/>
                <a:sym typeface="Arial"/>
              </a:defRPr>
            </a:lvl5pPr>
            <a:lvl6pPr marL="2286000" marR="0" indent="0" algn="l" rtl="0">
              <a:spcBef>
                <a:spcPts val="0"/>
              </a:spcBef>
              <a:defRPr sz="1100" b="0" i="0" u="none" strike="noStrike" cap="none" baseline="0">
                <a:solidFill>
                  <a:schemeClr val="dk1"/>
                </a:solidFill>
                <a:latin typeface="Arial"/>
                <a:ea typeface="Arial"/>
                <a:cs typeface="Arial"/>
                <a:sym typeface="Arial"/>
              </a:defRPr>
            </a:lvl6pPr>
            <a:lvl7pPr marL="2743200" marR="0" indent="0" algn="l" rtl="0">
              <a:spcBef>
                <a:spcPts val="0"/>
              </a:spcBef>
              <a:defRPr sz="1100" b="0" i="0" u="none" strike="noStrike" cap="none" baseline="0">
                <a:solidFill>
                  <a:schemeClr val="dk1"/>
                </a:solidFill>
                <a:latin typeface="Arial"/>
                <a:ea typeface="Arial"/>
                <a:cs typeface="Arial"/>
                <a:sym typeface="Arial"/>
              </a:defRPr>
            </a:lvl7pPr>
            <a:lvl8pPr marL="3200400" marR="0" indent="0" algn="l" rtl="0">
              <a:spcBef>
                <a:spcPts val="0"/>
              </a:spcBef>
              <a:defRPr sz="1100" b="0" i="0" u="none" strike="noStrike" cap="none" baseline="0">
                <a:solidFill>
                  <a:schemeClr val="dk1"/>
                </a:solidFill>
                <a:latin typeface="Arial"/>
                <a:ea typeface="Arial"/>
                <a:cs typeface="Arial"/>
                <a:sym typeface="Arial"/>
              </a:defRPr>
            </a:lvl8pPr>
            <a:lvl9pPr marL="3657600" marR="0" indent="0" algn="l" rtl="0">
              <a:spcBef>
                <a:spcPts val="0"/>
              </a:spcBef>
              <a:defRPr sz="11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4159375789"/>
      </p:ext>
    </p:extLst>
  </p:cSld>
  <p:clrMap bg1="lt1" tx1="dk1" bg2="dk2" tx2="lt2" accent1="accent1" accent2="accent2" accent3="accent3" accent4="accent4" accent5="accent5" accent6="accent6" hlink="hlink" folHlink="folHlink"/>
  <p:notesStyle>
    <a:lvl1pPr marL="0" algn="l" defTabSz="1072362" rtl="0" eaLnBrk="1" latinLnBrk="0" hangingPunct="1">
      <a:defRPr sz="1400" kern="1200">
        <a:solidFill>
          <a:schemeClr val="tx1"/>
        </a:solidFill>
        <a:latin typeface="+mn-lt"/>
        <a:ea typeface="+mn-ea"/>
        <a:cs typeface="+mn-cs"/>
      </a:defRPr>
    </a:lvl1pPr>
    <a:lvl2pPr marL="536182" algn="l" defTabSz="1072362" rtl="0" eaLnBrk="1" latinLnBrk="0" hangingPunct="1">
      <a:defRPr sz="1400" kern="1200">
        <a:solidFill>
          <a:schemeClr val="tx1"/>
        </a:solidFill>
        <a:latin typeface="+mn-lt"/>
        <a:ea typeface="+mn-ea"/>
        <a:cs typeface="+mn-cs"/>
      </a:defRPr>
    </a:lvl2pPr>
    <a:lvl3pPr marL="1072362" algn="l" defTabSz="1072362" rtl="0" eaLnBrk="1" latinLnBrk="0" hangingPunct="1">
      <a:defRPr sz="1400" kern="1200">
        <a:solidFill>
          <a:schemeClr val="tx1"/>
        </a:solidFill>
        <a:latin typeface="+mn-lt"/>
        <a:ea typeface="+mn-ea"/>
        <a:cs typeface="+mn-cs"/>
      </a:defRPr>
    </a:lvl3pPr>
    <a:lvl4pPr marL="1608543" algn="l" defTabSz="1072362" rtl="0" eaLnBrk="1" latinLnBrk="0" hangingPunct="1">
      <a:defRPr sz="1400" kern="1200">
        <a:solidFill>
          <a:schemeClr val="tx1"/>
        </a:solidFill>
        <a:latin typeface="+mn-lt"/>
        <a:ea typeface="+mn-ea"/>
        <a:cs typeface="+mn-cs"/>
      </a:defRPr>
    </a:lvl4pPr>
    <a:lvl5pPr marL="2144723" algn="l" defTabSz="1072362" rtl="0" eaLnBrk="1" latinLnBrk="0" hangingPunct="1">
      <a:defRPr sz="1400" kern="1200">
        <a:solidFill>
          <a:schemeClr val="tx1"/>
        </a:solidFill>
        <a:latin typeface="+mn-lt"/>
        <a:ea typeface="+mn-ea"/>
        <a:cs typeface="+mn-cs"/>
      </a:defRPr>
    </a:lvl5pPr>
    <a:lvl6pPr marL="2680905" algn="l" defTabSz="1072362" rtl="0" eaLnBrk="1" latinLnBrk="0" hangingPunct="1">
      <a:defRPr sz="1400" kern="1200">
        <a:solidFill>
          <a:schemeClr val="tx1"/>
        </a:solidFill>
        <a:latin typeface="+mn-lt"/>
        <a:ea typeface="+mn-ea"/>
        <a:cs typeface="+mn-cs"/>
      </a:defRPr>
    </a:lvl6pPr>
    <a:lvl7pPr marL="3217086" algn="l" defTabSz="1072362" rtl="0" eaLnBrk="1" latinLnBrk="0" hangingPunct="1">
      <a:defRPr sz="1400" kern="1200">
        <a:solidFill>
          <a:schemeClr val="tx1"/>
        </a:solidFill>
        <a:latin typeface="+mn-lt"/>
        <a:ea typeface="+mn-ea"/>
        <a:cs typeface="+mn-cs"/>
      </a:defRPr>
    </a:lvl7pPr>
    <a:lvl8pPr marL="3753266" algn="l" defTabSz="1072362" rtl="0" eaLnBrk="1" latinLnBrk="0" hangingPunct="1">
      <a:defRPr sz="1400" kern="1200">
        <a:solidFill>
          <a:schemeClr val="tx1"/>
        </a:solidFill>
        <a:latin typeface="+mn-lt"/>
        <a:ea typeface="+mn-ea"/>
        <a:cs typeface="+mn-cs"/>
      </a:defRPr>
    </a:lvl8pPr>
    <a:lvl9pPr marL="4289448" algn="l" defTabSz="107236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Shape 35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358" name="Shape 358"/>
          <p:cNvSpPr>
            <a:spLocks noGrp="1" noRot="1" noChangeAspect="1"/>
          </p:cNvSpPr>
          <p:nvPr>
            <p:ph type="sldImg" idx="2"/>
          </p:nvPr>
        </p:nvSpPr>
        <p:spPr>
          <a:xfrm>
            <a:off x="952500" y="685800"/>
            <a:ext cx="4953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61179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95300" y="274639"/>
            <a:ext cx="8915400" cy="1143000"/>
          </a:xfrm>
          <a:prstGeom prst="rect">
            <a:avLst/>
          </a:prstGeom>
          <a:noFill/>
          <a:ln>
            <a:noFill/>
          </a:ln>
        </p:spPr>
        <p:txBody>
          <a:bodyPr lIns="107220" tIns="107220" rIns="107220" bIns="107220"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95300" y="1600201"/>
            <a:ext cx="8915400" cy="4525963"/>
          </a:xfrm>
          <a:prstGeom prst="rect">
            <a:avLst/>
          </a:prstGeom>
          <a:noFill/>
          <a:ln>
            <a:noFill/>
          </a:ln>
        </p:spPr>
        <p:txBody>
          <a:bodyPr lIns="107220" tIns="107220" rIns="107220" bIns="107220" anchor="t" anchorCtr="0"/>
          <a:lstStyle>
            <a:lvl1pPr marL="402135" indent="-59573" algn="l" rtl="0">
              <a:spcBef>
                <a:spcPts val="751"/>
              </a:spcBef>
              <a:buClr>
                <a:schemeClr val="dk1"/>
              </a:buClr>
              <a:buFont typeface="Arial"/>
              <a:buChar char="•"/>
              <a:defRPr/>
            </a:lvl1pPr>
            <a:lvl2pPr marL="871295" indent="-22340" algn="l" rtl="0">
              <a:spcBef>
                <a:spcPts val="657"/>
              </a:spcBef>
              <a:buClr>
                <a:schemeClr val="dk1"/>
              </a:buClr>
              <a:buFont typeface="Arial"/>
              <a:buChar char="–"/>
              <a:defRPr/>
            </a:lvl2pPr>
            <a:lvl3pPr marL="1340453" indent="14895" algn="l" rtl="0">
              <a:spcBef>
                <a:spcPts val="563"/>
              </a:spcBef>
              <a:buClr>
                <a:schemeClr val="dk1"/>
              </a:buClr>
              <a:buFont typeface="Arial"/>
              <a:buChar char="•"/>
              <a:defRPr/>
            </a:lvl3pPr>
            <a:lvl4pPr marL="1876634" indent="-14895" algn="l" rtl="0">
              <a:spcBef>
                <a:spcPts val="469"/>
              </a:spcBef>
              <a:buClr>
                <a:schemeClr val="dk1"/>
              </a:buClr>
              <a:buFont typeface="Arial"/>
              <a:buChar char="–"/>
              <a:defRPr/>
            </a:lvl4pPr>
            <a:lvl5pPr marL="2412813" indent="-14895" algn="l" rtl="0">
              <a:spcBef>
                <a:spcPts val="469"/>
              </a:spcBef>
              <a:buClr>
                <a:schemeClr val="dk1"/>
              </a:buClr>
              <a:buFont typeface="Arial"/>
              <a:buChar char="»"/>
              <a:defRPr/>
            </a:lvl5pPr>
            <a:lvl6pPr marL="2948997" indent="-14895" algn="l" rtl="0">
              <a:spcBef>
                <a:spcPts val="469"/>
              </a:spcBef>
              <a:buClr>
                <a:schemeClr val="dk1"/>
              </a:buClr>
              <a:buFont typeface="Arial"/>
              <a:buChar char="•"/>
              <a:defRPr/>
            </a:lvl6pPr>
            <a:lvl7pPr marL="3485176" indent="-14895" algn="l" rtl="0">
              <a:spcBef>
                <a:spcPts val="469"/>
              </a:spcBef>
              <a:buClr>
                <a:schemeClr val="dk1"/>
              </a:buClr>
              <a:buFont typeface="Arial"/>
              <a:buChar char="•"/>
              <a:defRPr/>
            </a:lvl7pPr>
            <a:lvl8pPr marL="4021356" indent="-14895" algn="l" rtl="0">
              <a:spcBef>
                <a:spcPts val="469"/>
              </a:spcBef>
              <a:buClr>
                <a:schemeClr val="dk1"/>
              </a:buClr>
              <a:buFont typeface="Arial"/>
              <a:buChar char="•"/>
              <a:defRPr/>
            </a:lvl8pPr>
            <a:lvl9pPr marL="4557539" indent="-14895" algn="l" rtl="0">
              <a:spcBef>
                <a:spcPts val="469"/>
              </a:spcBef>
              <a:buClr>
                <a:schemeClr val="dk1"/>
              </a:buClr>
              <a:buFont typeface="Arial"/>
              <a:buChar char="•"/>
              <a:defRPr/>
            </a:lvl9pPr>
          </a:lstStyle>
          <a:p>
            <a:endParaRPr/>
          </a:p>
        </p:txBody>
      </p:sp>
      <p:sp>
        <p:nvSpPr>
          <p:cNvPr id="19" name="Shape 19"/>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0" name="Shape 20"/>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1" name="Shape 21"/>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Vide">
    <p:spTree>
      <p:nvGrpSpPr>
        <p:cNvPr id="1" name="Shape 22"/>
        <p:cNvGrpSpPr/>
        <p:nvPr/>
      </p:nvGrpSpPr>
      <p:grpSpPr>
        <a:xfrm>
          <a:off x="0" y="0"/>
          <a:ext cx="0" cy="0"/>
          <a:chOff x="0" y="0"/>
          <a:chExt cx="0" cy="0"/>
        </a:xfrm>
      </p:grpSpPr>
      <p:sp>
        <p:nvSpPr>
          <p:cNvPr id="23" name="Shape 23"/>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4" name="Shape 24"/>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25" name="Shape 25"/>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82505" y="4406907"/>
            <a:ext cx="8420100" cy="1362073"/>
          </a:xfrm>
          <a:prstGeom prst="rect">
            <a:avLst/>
          </a:prstGeom>
          <a:noFill/>
          <a:ln>
            <a:noFill/>
          </a:ln>
        </p:spPr>
        <p:txBody>
          <a:bodyPr lIns="107220" tIns="107220" rIns="107220" bIns="107220"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1"/>
          </p:nvPr>
        </p:nvSpPr>
        <p:spPr>
          <a:xfrm>
            <a:off x="782505" y="2906712"/>
            <a:ext cx="8420100" cy="1500187"/>
          </a:xfrm>
          <a:prstGeom prst="rect">
            <a:avLst/>
          </a:prstGeom>
          <a:noFill/>
          <a:ln>
            <a:noFill/>
          </a:ln>
        </p:spPr>
        <p:txBody>
          <a:bodyPr lIns="107220" tIns="107220" rIns="107220" bIns="107220" anchor="b" anchorCtr="0"/>
          <a:lstStyle>
            <a:lvl1pPr marL="0" indent="0" rtl="0">
              <a:spcBef>
                <a:spcPts val="0"/>
              </a:spcBef>
              <a:buClr>
                <a:srgbClr val="888888"/>
              </a:buClr>
              <a:buFont typeface="Calibri"/>
              <a:buNone/>
              <a:defRPr/>
            </a:lvl1pPr>
            <a:lvl2pPr marL="536182" indent="0" rtl="0">
              <a:spcBef>
                <a:spcPts val="0"/>
              </a:spcBef>
              <a:buClr>
                <a:srgbClr val="888888"/>
              </a:buClr>
              <a:buFont typeface="Calibri"/>
              <a:buNone/>
              <a:defRPr/>
            </a:lvl2pPr>
            <a:lvl3pPr marL="1072362" indent="0" rtl="0">
              <a:spcBef>
                <a:spcPts val="0"/>
              </a:spcBef>
              <a:buClr>
                <a:srgbClr val="888888"/>
              </a:buClr>
              <a:buFont typeface="Calibri"/>
              <a:buNone/>
              <a:defRPr/>
            </a:lvl3pPr>
            <a:lvl4pPr marL="1608543" indent="0" rtl="0">
              <a:spcBef>
                <a:spcPts val="0"/>
              </a:spcBef>
              <a:buClr>
                <a:srgbClr val="888888"/>
              </a:buClr>
              <a:buFont typeface="Calibri"/>
              <a:buNone/>
              <a:defRPr/>
            </a:lvl4pPr>
            <a:lvl5pPr marL="2144723" indent="0" rtl="0">
              <a:spcBef>
                <a:spcPts val="0"/>
              </a:spcBef>
              <a:buClr>
                <a:srgbClr val="888888"/>
              </a:buClr>
              <a:buFont typeface="Calibri"/>
              <a:buNone/>
              <a:defRPr/>
            </a:lvl5pPr>
            <a:lvl6pPr marL="2680905" indent="0" rtl="0">
              <a:spcBef>
                <a:spcPts val="0"/>
              </a:spcBef>
              <a:buClr>
                <a:srgbClr val="888888"/>
              </a:buClr>
              <a:buFont typeface="Calibri"/>
              <a:buNone/>
              <a:defRPr/>
            </a:lvl6pPr>
            <a:lvl7pPr marL="3217086" indent="0" rtl="0">
              <a:spcBef>
                <a:spcPts val="0"/>
              </a:spcBef>
              <a:buClr>
                <a:srgbClr val="888888"/>
              </a:buClr>
              <a:buFont typeface="Calibri"/>
              <a:buNone/>
              <a:defRPr/>
            </a:lvl7pPr>
            <a:lvl8pPr marL="3753266" indent="0" rtl="0">
              <a:spcBef>
                <a:spcPts val="0"/>
              </a:spcBef>
              <a:buClr>
                <a:srgbClr val="888888"/>
              </a:buClr>
              <a:buFont typeface="Calibri"/>
              <a:buNone/>
              <a:defRPr/>
            </a:lvl8pPr>
            <a:lvl9pPr marL="4289448" indent="0" rtl="0">
              <a:spcBef>
                <a:spcPts val="0"/>
              </a:spcBef>
              <a:buClr>
                <a:srgbClr val="888888"/>
              </a:buClr>
              <a:buFont typeface="Calibri"/>
              <a:buNone/>
              <a:defRPr/>
            </a:lvl9pPr>
          </a:lstStyle>
          <a:p>
            <a:endParaRPr/>
          </a:p>
        </p:txBody>
      </p:sp>
      <p:sp>
        <p:nvSpPr>
          <p:cNvPr id="29" name="Shape 29"/>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0" name="Shape 30"/>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1" name="Shape 31"/>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5300" y="274639"/>
            <a:ext cx="8915400" cy="1143000"/>
          </a:xfrm>
          <a:prstGeom prst="rect">
            <a:avLst/>
          </a:prstGeom>
          <a:noFill/>
          <a:ln>
            <a:noFill/>
          </a:ln>
        </p:spPr>
        <p:txBody>
          <a:bodyPr lIns="107220" tIns="107220" rIns="107220" bIns="107220"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a:spLocks noGrp="1"/>
          </p:cNvSpPr>
          <p:nvPr>
            <p:ph type="body" idx="1"/>
          </p:nvPr>
        </p:nvSpPr>
        <p:spPr>
          <a:xfrm>
            <a:off x="495304" y="1600201"/>
            <a:ext cx="4375148" cy="4525963"/>
          </a:xfrm>
          <a:prstGeom prst="rect">
            <a:avLst/>
          </a:prstGeom>
          <a:noFill/>
          <a:ln>
            <a:noFill/>
          </a:ln>
        </p:spPr>
        <p:txBody>
          <a:bodyPr lIns="107220" tIns="107220" rIns="107220" bIns="107220"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2"/>
          </p:nvPr>
        </p:nvSpPr>
        <p:spPr>
          <a:xfrm>
            <a:off x="5035554" y="1600201"/>
            <a:ext cx="4375148" cy="4525963"/>
          </a:xfrm>
          <a:prstGeom prst="rect">
            <a:avLst/>
          </a:prstGeom>
          <a:noFill/>
          <a:ln>
            <a:noFill/>
          </a:ln>
        </p:spPr>
        <p:txBody>
          <a:bodyPr lIns="107220" tIns="107220" rIns="107220" bIns="107220"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7" name="Shape 37"/>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38" name="Shape 38"/>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95300" y="274639"/>
            <a:ext cx="8915400" cy="1143000"/>
          </a:xfrm>
          <a:prstGeom prst="rect">
            <a:avLst/>
          </a:prstGeom>
          <a:noFill/>
          <a:ln>
            <a:noFill/>
          </a:ln>
        </p:spPr>
        <p:txBody>
          <a:bodyPr lIns="107220" tIns="107220" rIns="107220" bIns="107220"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495302" y="1535111"/>
            <a:ext cx="4376870" cy="639760"/>
          </a:xfrm>
          <a:prstGeom prst="rect">
            <a:avLst/>
          </a:prstGeom>
          <a:noFill/>
          <a:ln>
            <a:noFill/>
          </a:ln>
        </p:spPr>
        <p:txBody>
          <a:bodyPr lIns="107220" tIns="107220" rIns="107220" bIns="107220" anchor="b" anchorCtr="0"/>
          <a:lstStyle>
            <a:lvl1pPr marL="0" indent="0" rtl="0">
              <a:spcBef>
                <a:spcPts val="0"/>
              </a:spcBef>
              <a:buFont typeface="Calibri"/>
              <a:buNone/>
              <a:defRPr/>
            </a:lvl1pPr>
            <a:lvl2pPr marL="536182" indent="0" rtl="0">
              <a:spcBef>
                <a:spcPts val="0"/>
              </a:spcBef>
              <a:buFont typeface="Calibri"/>
              <a:buNone/>
              <a:defRPr/>
            </a:lvl2pPr>
            <a:lvl3pPr marL="1072362" indent="0" rtl="0">
              <a:spcBef>
                <a:spcPts val="0"/>
              </a:spcBef>
              <a:buFont typeface="Calibri"/>
              <a:buNone/>
              <a:defRPr/>
            </a:lvl3pPr>
            <a:lvl4pPr marL="1608543" indent="0" rtl="0">
              <a:spcBef>
                <a:spcPts val="0"/>
              </a:spcBef>
              <a:buFont typeface="Calibri"/>
              <a:buNone/>
              <a:defRPr/>
            </a:lvl4pPr>
            <a:lvl5pPr marL="2144723" indent="0" rtl="0">
              <a:spcBef>
                <a:spcPts val="0"/>
              </a:spcBef>
              <a:buFont typeface="Calibri"/>
              <a:buNone/>
              <a:defRPr/>
            </a:lvl5pPr>
            <a:lvl6pPr marL="2680905" indent="0" rtl="0">
              <a:spcBef>
                <a:spcPts val="0"/>
              </a:spcBef>
              <a:buFont typeface="Calibri"/>
              <a:buNone/>
              <a:defRPr/>
            </a:lvl6pPr>
            <a:lvl7pPr marL="3217086" indent="0" rtl="0">
              <a:spcBef>
                <a:spcPts val="0"/>
              </a:spcBef>
              <a:buFont typeface="Calibri"/>
              <a:buNone/>
              <a:defRPr/>
            </a:lvl7pPr>
            <a:lvl8pPr marL="3753266" indent="0" rtl="0">
              <a:spcBef>
                <a:spcPts val="0"/>
              </a:spcBef>
              <a:buFont typeface="Calibri"/>
              <a:buNone/>
              <a:defRPr/>
            </a:lvl8pPr>
            <a:lvl9pPr marL="4289448" indent="0" rtl="0">
              <a:spcBef>
                <a:spcPts val="0"/>
              </a:spcBef>
              <a:buFont typeface="Calibri"/>
              <a:buNone/>
              <a:defRPr/>
            </a:lvl9pPr>
          </a:lstStyle>
          <a:p>
            <a:endParaRPr/>
          </a:p>
        </p:txBody>
      </p:sp>
      <p:sp>
        <p:nvSpPr>
          <p:cNvPr id="42" name="Shape 42"/>
          <p:cNvSpPr txBox="1">
            <a:spLocks noGrp="1"/>
          </p:cNvSpPr>
          <p:nvPr>
            <p:ph type="body" idx="2"/>
          </p:nvPr>
        </p:nvSpPr>
        <p:spPr>
          <a:xfrm>
            <a:off x="495302" y="2174877"/>
            <a:ext cx="4376870" cy="3951285"/>
          </a:xfrm>
          <a:prstGeom prst="rect">
            <a:avLst/>
          </a:prstGeom>
          <a:noFill/>
          <a:ln>
            <a:noFill/>
          </a:ln>
        </p:spPr>
        <p:txBody>
          <a:bodyPr lIns="107220" tIns="107220" rIns="107220" bIns="107220"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3"/>
          </p:nvPr>
        </p:nvSpPr>
        <p:spPr>
          <a:xfrm>
            <a:off x="5032114" y="1535111"/>
            <a:ext cx="4378589" cy="639760"/>
          </a:xfrm>
          <a:prstGeom prst="rect">
            <a:avLst/>
          </a:prstGeom>
          <a:noFill/>
          <a:ln>
            <a:noFill/>
          </a:ln>
        </p:spPr>
        <p:txBody>
          <a:bodyPr lIns="107220" tIns="107220" rIns="107220" bIns="107220" anchor="b" anchorCtr="0"/>
          <a:lstStyle>
            <a:lvl1pPr marL="0" indent="0" rtl="0">
              <a:spcBef>
                <a:spcPts val="0"/>
              </a:spcBef>
              <a:buFont typeface="Calibri"/>
              <a:buNone/>
              <a:defRPr/>
            </a:lvl1pPr>
            <a:lvl2pPr marL="536182" indent="0" rtl="0">
              <a:spcBef>
                <a:spcPts val="0"/>
              </a:spcBef>
              <a:buFont typeface="Calibri"/>
              <a:buNone/>
              <a:defRPr/>
            </a:lvl2pPr>
            <a:lvl3pPr marL="1072362" indent="0" rtl="0">
              <a:spcBef>
                <a:spcPts val="0"/>
              </a:spcBef>
              <a:buFont typeface="Calibri"/>
              <a:buNone/>
              <a:defRPr/>
            </a:lvl3pPr>
            <a:lvl4pPr marL="1608543" indent="0" rtl="0">
              <a:spcBef>
                <a:spcPts val="0"/>
              </a:spcBef>
              <a:buFont typeface="Calibri"/>
              <a:buNone/>
              <a:defRPr/>
            </a:lvl4pPr>
            <a:lvl5pPr marL="2144723" indent="0" rtl="0">
              <a:spcBef>
                <a:spcPts val="0"/>
              </a:spcBef>
              <a:buFont typeface="Calibri"/>
              <a:buNone/>
              <a:defRPr/>
            </a:lvl5pPr>
            <a:lvl6pPr marL="2680905" indent="0" rtl="0">
              <a:spcBef>
                <a:spcPts val="0"/>
              </a:spcBef>
              <a:buFont typeface="Calibri"/>
              <a:buNone/>
              <a:defRPr/>
            </a:lvl6pPr>
            <a:lvl7pPr marL="3217086" indent="0" rtl="0">
              <a:spcBef>
                <a:spcPts val="0"/>
              </a:spcBef>
              <a:buFont typeface="Calibri"/>
              <a:buNone/>
              <a:defRPr/>
            </a:lvl7pPr>
            <a:lvl8pPr marL="3753266" indent="0" rtl="0">
              <a:spcBef>
                <a:spcPts val="0"/>
              </a:spcBef>
              <a:buFont typeface="Calibri"/>
              <a:buNone/>
              <a:defRPr/>
            </a:lvl8pPr>
            <a:lvl9pPr marL="4289448" indent="0" rtl="0">
              <a:spcBef>
                <a:spcPts val="0"/>
              </a:spcBef>
              <a:buFont typeface="Calibri"/>
              <a:buNone/>
              <a:defRPr/>
            </a:lvl9pPr>
          </a:lstStyle>
          <a:p>
            <a:endParaRPr/>
          </a:p>
        </p:txBody>
      </p:sp>
      <p:sp>
        <p:nvSpPr>
          <p:cNvPr id="44" name="Shape 44"/>
          <p:cNvSpPr txBox="1">
            <a:spLocks noGrp="1"/>
          </p:cNvSpPr>
          <p:nvPr>
            <p:ph type="body" idx="4"/>
          </p:nvPr>
        </p:nvSpPr>
        <p:spPr>
          <a:xfrm>
            <a:off x="5032114" y="2174877"/>
            <a:ext cx="4378589" cy="3951285"/>
          </a:xfrm>
          <a:prstGeom prst="rect">
            <a:avLst/>
          </a:prstGeom>
          <a:noFill/>
          <a:ln>
            <a:noFill/>
          </a:ln>
        </p:spPr>
        <p:txBody>
          <a:bodyPr lIns="107220" tIns="107220" rIns="107220" bIns="107220"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46" name="Shape 46"/>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47" name="Shape 47"/>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95300" y="274639"/>
            <a:ext cx="8915400" cy="1143000"/>
          </a:xfrm>
          <a:prstGeom prst="rect">
            <a:avLst/>
          </a:prstGeom>
          <a:noFill/>
          <a:ln>
            <a:noFill/>
          </a:ln>
        </p:spPr>
        <p:txBody>
          <a:bodyPr lIns="107220" tIns="107220" rIns="107220" bIns="107220"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0" name="Shape 50"/>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1" name="Shape 51"/>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2" name="Shape 52"/>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u avec légende">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95304" y="273052"/>
            <a:ext cx="3259008" cy="1162051"/>
          </a:xfrm>
          <a:prstGeom prst="rect">
            <a:avLst/>
          </a:prstGeom>
          <a:noFill/>
          <a:ln>
            <a:noFill/>
          </a:ln>
        </p:spPr>
        <p:txBody>
          <a:bodyPr lIns="107220" tIns="107220" rIns="107220" bIns="107220"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872974" y="273056"/>
            <a:ext cx="5537729" cy="5853113"/>
          </a:xfrm>
          <a:prstGeom prst="rect">
            <a:avLst/>
          </a:prstGeom>
          <a:noFill/>
          <a:ln>
            <a:noFill/>
          </a:ln>
        </p:spPr>
        <p:txBody>
          <a:bodyPr lIns="107220" tIns="107220" rIns="107220" bIns="107220"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95304" y="1435103"/>
            <a:ext cx="3259008" cy="4691063"/>
          </a:xfrm>
          <a:prstGeom prst="rect">
            <a:avLst/>
          </a:prstGeom>
          <a:noFill/>
          <a:ln>
            <a:noFill/>
          </a:ln>
        </p:spPr>
        <p:txBody>
          <a:bodyPr lIns="107220" tIns="107220" rIns="107220" bIns="107220" anchor="t" anchorCtr="0"/>
          <a:lstStyle>
            <a:lvl1pPr marL="0" indent="0" rtl="0">
              <a:spcBef>
                <a:spcPts val="0"/>
              </a:spcBef>
              <a:buFont typeface="Calibri"/>
              <a:buNone/>
              <a:defRPr/>
            </a:lvl1pPr>
            <a:lvl2pPr marL="536182" indent="0" rtl="0">
              <a:spcBef>
                <a:spcPts val="0"/>
              </a:spcBef>
              <a:buFont typeface="Calibri"/>
              <a:buNone/>
              <a:defRPr/>
            </a:lvl2pPr>
            <a:lvl3pPr marL="1072362" indent="0" rtl="0">
              <a:spcBef>
                <a:spcPts val="0"/>
              </a:spcBef>
              <a:buFont typeface="Calibri"/>
              <a:buNone/>
              <a:defRPr/>
            </a:lvl3pPr>
            <a:lvl4pPr marL="1608543" indent="0" rtl="0">
              <a:spcBef>
                <a:spcPts val="0"/>
              </a:spcBef>
              <a:buFont typeface="Calibri"/>
              <a:buNone/>
              <a:defRPr/>
            </a:lvl4pPr>
            <a:lvl5pPr marL="2144723" indent="0" rtl="0">
              <a:spcBef>
                <a:spcPts val="0"/>
              </a:spcBef>
              <a:buFont typeface="Calibri"/>
              <a:buNone/>
              <a:defRPr/>
            </a:lvl5pPr>
            <a:lvl6pPr marL="2680905" indent="0" rtl="0">
              <a:spcBef>
                <a:spcPts val="0"/>
              </a:spcBef>
              <a:buFont typeface="Calibri"/>
              <a:buNone/>
              <a:defRPr/>
            </a:lvl6pPr>
            <a:lvl7pPr marL="3217086" indent="0" rtl="0">
              <a:spcBef>
                <a:spcPts val="0"/>
              </a:spcBef>
              <a:buFont typeface="Calibri"/>
              <a:buNone/>
              <a:defRPr/>
            </a:lvl7pPr>
            <a:lvl8pPr marL="3753266" indent="0" rtl="0">
              <a:spcBef>
                <a:spcPts val="0"/>
              </a:spcBef>
              <a:buFont typeface="Calibri"/>
              <a:buNone/>
              <a:defRPr/>
            </a:lvl8pPr>
            <a:lvl9pPr marL="4289448" indent="0" rtl="0">
              <a:spcBef>
                <a:spcPts val="0"/>
              </a:spcBef>
              <a:buFont typeface="Calibri"/>
              <a:buNone/>
              <a:defRPr/>
            </a:lvl9pPr>
          </a:lstStyle>
          <a:p>
            <a:endParaRPr/>
          </a:p>
        </p:txBody>
      </p:sp>
      <p:sp>
        <p:nvSpPr>
          <p:cNvPr id="57" name="Shape 57"/>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8" name="Shape 58"/>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59" name="Shape 59"/>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941651" y="4800603"/>
            <a:ext cx="5943599" cy="566739"/>
          </a:xfrm>
          <a:prstGeom prst="rect">
            <a:avLst/>
          </a:prstGeom>
          <a:noFill/>
          <a:ln>
            <a:noFill/>
          </a:ln>
        </p:spPr>
        <p:txBody>
          <a:bodyPr lIns="107220" tIns="107220" rIns="107220" bIns="107220"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941651" y="612778"/>
            <a:ext cx="5943599" cy="4114799"/>
          </a:xfrm>
          <a:prstGeom prst="rect">
            <a:avLst/>
          </a:prstGeom>
          <a:noFill/>
          <a:ln>
            <a:noFill/>
          </a:ln>
        </p:spPr>
      </p:sp>
      <p:sp>
        <p:nvSpPr>
          <p:cNvPr id="63" name="Shape 63"/>
          <p:cNvSpPr txBox="1">
            <a:spLocks noGrp="1"/>
          </p:cNvSpPr>
          <p:nvPr>
            <p:ph type="body" idx="1"/>
          </p:nvPr>
        </p:nvSpPr>
        <p:spPr>
          <a:xfrm>
            <a:off x="1941651" y="5367341"/>
            <a:ext cx="5943599" cy="804863"/>
          </a:xfrm>
          <a:prstGeom prst="rect">
            <a:avLst/>
          </a:prstGeom>
          <a:noFill/>
          <a:ln>
            <a:noFill/>
          </a:ln>
        </p:spPr>
        <p:txBody>
          <a:bodyPr lIns="107220" tIns="107220" rIns="107220" bIns="107220" anchor="t" anchorCtr="0"/>
          <a:lstStyle>
            <a:lvl1pPr marL="0" indent="0" rtl="0">
              <a:spcBef>
                <a:spcPts val="0"/>
              </a:spcBef>
              <a:buFont typeface="Calibri"/>
              <a:buNone/>
              <a:defRPr/>
            </a:lvl1pPr>
            <a:lvl2pPr marL="536182" indent="0" rtl="0">
              <a:spcBef>
                <a:spcPts val="0"/>
              </a:spcBef>
              <a:buFont typeface="Calibri"/>
              <a:buNone/>
              <a:defRPr/>
            </a:lvl2pPr>
            <a:lvl3pPr marL="1072362" indent="0" rtl="0">
              <a:spcBef>
                <a:spcPts val="0"/>
              </a:spcBef>
              <a:buFont typeface="Calibri"/>
              <a:buNone/>
              <a:defRPr/>
            </a:lvl3pPr>
            <a:lvl4pPr marL="1608543" indent="0" rtl="0">
              <a:spcBef>
                <a:spcPts val="0"/>
              </a:spcBef>
              <a:buFont typeface="Calibri"/>
              <a:buNone/>
              <a:defRPr/>
            </a:lvl4pPr>
            <a:lvl5pPr marL="2144723" indent="0" rtl="0">
              <a:spcBef>
                <a:spcPts val="0"/>
              </a:spcBef>
              <a:buFont typeface="Calibri"/>
              <a:buNone/>
              <a:defRPr/>
            </a:lvl5pPr>
            <a:lvl6pPr marL="2680905" indent="0" rtl="0">
              <a:spcBef>
                <a:spcPts val="0"/>
              </a:spcBef>
              <a:buFont typeface="Calibri"/>
              <a:buNone/>
              <a:defRPr/>
            </a:lvl6pPr>
            <a:lvl7pPr marL="3217086" indent="0" rtl="0">
              <a:spcBef>
                <a:spcPts val="0"/>
              </a:spcBef>
              <a:buFont typeface="Calibri"/>
              <a:buNone/>
              <a:defRPr/>
            </a:lvl7pPr>
            <a:lvl8pPr marL="3753266" indent="0" rtl="0">
              <a:spcBef>
                <a:spcPts val="0"/>
              </a:spcBef>
              <a:buFont typeface="Calibri"/>
              <a:buNone/>
              <a:defRPr/>
            </a:lvl8pPr>
            <a:lvl9pPr marL="4289448" indent="0" rtl="0">
              <a:spcBef>
                <a:spcPts val="0"/>
              </a:spcBef>
              <a:buFont typeface="Calibri"/>
              <a:buNone/>
              <a:defRPr/>
            </a:lvl9pPr>
          </a:lstStyle>
          <a:p>
            <a:endParaRPr/>
          </a:p>
        </p:txBody>
      </p:sp>
      <p:sp>
        <p:nvSpPr>
          <p:cNvPr id="64" name="Shape 64"/>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65" name="Shape 65"/>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66" name="Shape 66"/>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0" cstate="email">
            <a:alphaModFix/>
            <a:extLst>
              <a:ext uri="{28A0092B-C50C-407E-A947-70E740481C1C}">
                <a14:useLocalDpi xmlns:a14="http://schemas.microsoft.com/office/drawing/2010/main"/>
              </a:ext>
            </a:extLst>
          </a:blip>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95300" y="274639"/>
            <a:ext cx="8915400" cy="1143000"/>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spcBef>
                <a:spcPts val="0"/>
              </a:spcBef>
              <a:defRPr sz="1800" b="0" i="0" u="none" strike="noStrike" cap="none" baseline="0"/>
            </a:lvl2pPr>
            <a:lvl3pPr marL="0" marR="0" indent="0" algn="l" rtl="0">
              <a:spcBef>
                <a:spcPts val="0"/>
              </a:spcBef>
              <a:defRPr sz="1800" b="0" i="0" u="none" strike="noStrike" cap="none" baseline="0"/>
            </a:lvl3pPr>
            <a:lvl4pPr marL="0" marR="0" indent="0" algn="l" rtl="0">
              <a:spcBef>
                <a:spcPts val="0"/>
              </a:spcBef>
              <a:defRPr sz="1800" b="0" i="0" u="none" strike="noStrike" cap="none" baseline="0"/>
            </a:lvl4pPr>
            <a:lvl5pPr marL="0" marR="0" indent="0" algn="l" rtl="0">
              <a:spcBef>
                <a:spcPts val="0"/>
              </a:spcBef>
              <a:defRPr sz="1800" b="0" i="0" u="none" strike="noStrike" cap="none" baseline="0"/>
            </a:lvl5pPr>
            <a:lvl6pPr marL="0" marR="0" indent="0" algn="l" rtl="0">
              <a:spcBef>
                <a:spcPts val="0"/>
              </a:spcBef>
              <a:defRPr sz="1800" b="0" i="0" u="none" strike="noStrike" cap="none" baseline="0"/>
            </a:lvl6pPr>
            <a:lvl7pPr marL="0" marR="0" indent="0" algn="l" rtl="0">
              <a:spcBef>
                <a:spcPts val="0"/>
              </a:spcBef>
              <a:defRPr sz="1800" b="0" i="0" u="none" strike="noStrike" cap="none" baseline="0"/>
            </a:lvl7pPr>
            <a:lvl8pPr marL="0" marR="0" indent="0" algn="l" rtl="0">
              <a:spcBef>
                <a:spcPts val="0"/>
              </a:spcBef>
              <a:defRPr sz="1800" b="0" i="0" u="none" strike="noStrike" cap="none" baseline="0"/>
            </a:lvl8pPr>
            <a:lvl9pPr marL="0" marR="0" indent="0" algn="l" rtl="0">
              <a:spcBef>
                <a:spcPts val="0"/>
              </a:spcBef>
              <a:defRPr sz="1800" b="0" i="0" u="none" strike="noStrike" cap="none" baseline="0"/>
            </a:lvl9pPr>
          </a:lstStyle>
          <a:p>
            <a:endParaRPr/>
          </a:p>
        </p:txBody>
      </p:sp>
      <p:sp>
        <p:nvSpPr>
          <p:cNvPr id="6" name="Shape 6"/>
          <p:cNvSpPr txBox="1">
            <a:spLocks noGrp="1"/>
          </p:cNvSpPr>
          <p:nvPr>
            <p:ph type="body" idx="1"/>
          </p:nvPr>
        </p:nvSpPr>
        <p:spPr>
          <a:xfrm>
            <a:off x="495300" y="1600201"/>
            <a:ext cx="8915400" cy="4525963"/>
          </a:xfrm>
          <a:prstGeom prst="rect">
            <a:avLst/>
          </a:prstGeom>
          <a:noFill/>
          <a:ln>
            <a:noFill/>
          </a:ln>
        </p:spPr>
        <p:txBody>
          <a:bodyPr lIns="107220" tIns="107220" rIns="107220" bIns="107220" anchor="t" anchorCtr="0"/>
          <a:lstStyle>
            <a:lvl1pPr marL="342900" marR="0" indent="-50800" algn="l" rtl="0">
              <a:lnSpc>
                <a:spcPct val="100000"/>
              </a:lnSpc>
              <a:spcBef>
                <a:spcPts val="64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1pPr>
            <a:lvl2pPr marL="742950" marR="0" indent="-19050" algn="l" rtl="0">
              <a:lnSpc>
                <a:spcPct val="100000"/>
              </a:lnSpc>
              <a:spcBef>
                <a:spcPts val="56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2pPr>
            <a:lvl3pPr marL="1143000" marR="0" indent="12700" algn="l" rtl="0">
              <a:lnSpc>
                <a:spcPct val="100000"/>
              </a:lnSpc>
              <a:spcBef>
                <a:spcPts val="48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3pPr>
            <a:lvl4pPr marL="16002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4pPr>
            <a:lvl5pPr marL="20574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5pPr>
            <a:lvl6pPr marL="25146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6pPr>
            <a:lvl7pPr marL="29718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7pPr>
            <a:lvl8pPr marL="34290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8pPr>
            <a:lvl9pPr marL="3886200" marR="0" indent="-12700" algn="l" rtl="0">
              <a:lnSpc>
                <a:spcPct val="100000"/>
              </a:lnSpc>
              <a:spcBef>
                <a:spcPts val="400"/>
              </a:spcBef>
              <a:spcAft>
                <a:spcPts val="0"/>
              </a:spcAft>
              <a:buClr>
                <a:schemeClr val="dk1"/>
              </a:buClr>
              <a:buFont typeface="Arial"/>
              <a:buChar char="•"/>
              <a:defRPr sz="1400" b="0" i="0" u="none" strike="noStrike" cap="none" baseline="0">
                <a:solidFill>
                  <a:srgbClr val="000000"/>
                </a:solidFill>
                <a:latin typeface="Arial"/>
                <a:ea typeface="Arial"/>
                <a:cs typeface="Arial"/>
                <a:sym typeface="Arial"/>
                <a:rtl val="0"/>
              </a:defRPr>
            </a:lvl9pPr>
          </a:lstStyle>
          <a:p>
            <a:endParaRPr/>
          </a:p>
        </p:txBody>
      </p:sp>
      <p:sp>
        <p:nvSpPr>
          <p:cNvPr id="7" name="Shape 7"/>
          <p:cNvSpPr txBox="1">
            <a:spLocks noGrp="1"/>
          </p:cNvSpPr>
          <p:nvPr>
            <p:ph type="dt" idx="10"/>
          </p:nvPr>
        </p:nvSpPr>
        <p:spPr>
          <a:xfrm>
            <a:off x="495304" y="6356351"/>
            <a:ext cx="2311398" cy="365123"/>
          </a:xfrm>
          <a:prstGeom prst="rect">
            <a:avLst/>
          </a:prstGeom>
          <a:noFill/>
          <a:ln>
            <a:noFill/>
          </a:ln>
        </p:spPr>
        <p:txBody>
          <a:bodyPr lIns="107220" tIns="107220" rIns="107220" bIns="107220" anchor="ctr" anchorCtr="0"/>
          <a:lstStyle>
            <a:lvl1pPr marL="0"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8" name="Shape 8"/>
          <p:cNvSpPr txBox="1">
            <a:spLocks noGrp="1"/>
          </p:cNvSpPr>
          <p:nvPr>
            <p:ph type="ftr" idx="11"/>
          </p:nvPr>
        </p:nvSpPr>
        <p:spPr>
          <a:xfrm>
            <a:off x="3384550" y="6356351"/>
            <a:ext cx="3136900" cy="365123"/>
          </a:xfrm>
          <a:prstGeom prst="rect">
            <a:avLst/>
          </a:prstGeom>
          <a:noFill/>
          <a:ln>
            <a:noFill/>
          </a:ln>
        </p:spPr>
        <p:txBody>
          <a:bodyPr lIns="107220" tIns="107220" rIns="107220" bIns="107220" anchor="ctr" anchorCtr="0"/>
          <a:lstStyle>
            <a:lvl1pPr marL="0" marR="0" indent="0" algn="ctr"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1pPr>
            <a:lvl2pPr marL="53618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2pPr>
            <a:lvl3pPr marL="1072362"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3pPr>
            <a:lvl4pPr marL="160854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4pPr>
            <a:lvl5pPr marL="2144723"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5pPr>
            <a:lvl6pPr marL="2680905"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6pPr>
            <a:lvl7pPr marL="321708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7pPr>
            <a:lvl8pPr marL="3753266"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8pPr>
            <a:lvl9pPr marL="4289448" marR="0" indent="0" algn="l" rtl="0">
              <a:lnSpc>
                <a:spcPct val="100000"/>
              </a:lnSpc>
              <a:spcBef>
                <a:spcPts val="0"/>
              </a:spcBef>
              <a:spcAft>
                <a:spcPts val="0"/>
              </a:spcAft>
              <a:buClr>
                <a:srgbClr val="000000"/>
              </a:buClr>
              <a:buFont typeface="Arial"/>
              <a:buNone/>
              <a:defRPr sz="1500" b="0" i="0" u="none" strike="noStrike" cap="none" baseline="0">
                <a:solidFill>
                  <a:srgbClr val="000000"/>
                </a:solidFill>
                <a:latin typeface="Arial"/>
                <a:ea typeface="Arial"/>
                <a:cs typeface="Arial"/>
                <a:sym typeface="Arial"/>
                <a:rtl val="0"/>
              </a:defRPr>
            </a:lvl9pPr>
          </a:lstStyle>
          <a:p>
            <a:endParaRPr/>
          </a:p>
        </p:txBody>
      </p:sp>
      <p:sp>
        <p:nvSpPr>
          <p:cNvPr id="9" name="Shape 9"/>
          <p:cNvSpPr txBox="1">
            <a:spLocks noGrp="1"/>
          </p:cNvSpPr>
          <p:nvPr>
            <p:ph type="sldNum" idx="12"/>
          </p:nvPr>
        </p:nvSpPr>
        <p:spPr>
          <a:xfrm>
            <a:off x="7099304" y="6356351"/>
            <a:ext cx="2311398" cy="365123"/>
          </a:xfrm>
          <a:prstGeom prst="rect">
            <a:avLst/>
          </a:prstGeom>
          <a:noFill/>
          <a:ln>
            <a:noFill/>
          </a:ln>
        </p:spPr>
        <p:txBody>
          <a:bodyPr lIns="107220" tIns="53594" rIns="107220" bIns="53594" anchor="ctr" anchorCtr="0">
            <a:noAutofit/>
          </a:bodyPr>
          <a:lstStyle/>
          <a:p>
            <a:pPr algn="r">
              <a:buClr>
                <a:srgbClr val="888888"/>
              </a:buClr>
              <a:buSzPct val="25000"/>
            </a:pPr>
            <a:fld id="{00000000-1234-1234-1234-123412341234}" type="slidenum">
              <a:rPr lang="fr-FR" sz="1400" smtClean="0">
                <a:solidFill>
                  <a:srgbClr val="888888"/>
                </a:solidFill>
                <a:latin typeface="Calibri"/>
                <a:ea typeface="Calibri"/>
                <a:cs typeface="Calibri"/>
                <a:sym typeface="Calibri"/>
              </a:rPr>
              <a:pPr algn="r">
                <a:buClr>
                  <a:srgbClr val="888888"/>
                </a:buClr>
                <a:buSzPct val="25000"/>
              </a:pPr>
              <a:t>‹#›</a:t>
            </a:fld>
            <a:endParaRPr lang="fr-FR" sz="140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5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hyperlink" Target="https://mmm.cern.ch/owa/redir.aspx?C=z0s7d9QYnESn8eHtdH55_q56PB7eudMIK1ZATg7P--tuFzlWNXR_vCkmVtRSWpwBH36ffJQF8Fk.&amp;URL=http://www.nature.com/news/exclusive-genomics-pioneer-jun-wang-on-his-new-ai-venture-1.18091" TargetMode="External"/><Relationship Id="rId4" Type="http://schemas.openxmlformats.org/officeDocument/2006/relationships/hyperlink" Target="https://www.theguardian.com/science/2013/sep/01/dennis-lo-prenatal-research-cancer" TargetMode="External"/><Relationship Id="rId5" Type="http://schemas.openxmlformats.org/officeDocument/2006/relationships/hyperlink" Target="https://www.wilsoncenter.org/person/eleonore-pauwels" TargetMode="External"/><Relationship Id="rId1" Type="http://schemas.openxmlformats.org/officeDocument/2006/relationships/slideLayout" Target="../slideLayouts/slideLayout1.xml"/><Relationship Id="rId2" Type="http://schemas.openxmlformats.org/officeDocument/2006/relationships/hyperlink" Target="https://mmm.cern.ch/owa/redir.aspx?C=z0s7d9QYnESn8eHtdH55_q56PB7eudMIK1ZATg7P--tuFzlWNXR_vCkmVtRSWpwBH36ffJQF8Fk.&amp;URL=https://www.theguardian.com/science/2013/sep/01/dennis-lo-prenatal-research-cancer"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home.cern/about/structure-cern" TargetMode="External"/><Relationship Id="rId3" Type="http://schemas.openxmlformats.org/officeDocument/2006/relationships/hyperlink" Target="http://communications.web.cern.ch/group-structure"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information-technology.web.cern.ch/" TargetMode="External"/><Relationship Id="rId4" Type="http://schemas.openxmlformats.org/officeDocument/2006/relationships/hyperlink" Target="https://hse.web.cern.ch/" TargetMode="External"/><Relationship Id="rId5" Type="http://schemas.openxmlformats.org/officeDocument/2006/relationships/hyperlink" Target="http://hr-dep.web.cern.ch/content/hr-structure" TargetMode="External"/><Relationship Id="rId6" Type="http://schemas.openxmlformats.org/officeDocument/2006/relationships/hyperlink" Target="https://giving.web.cern.ch/content/cern-partnerships-fundraising-section" TargetMode="External"/><Relationship Id="rId1" Type="http://schemas.openxmlformats.org/officeDocument/2006/relationships/slideLayout" Target="../slideLayouts/slideLayout1.xml"/><Relationship Id="rId2" Type="http://schemas.openxmlformats.org/officeDocument/2006/relationships/hyperlink" Target="http://smb-dep.web.cern.ch/en/SMB_Organisatio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alphaModFix/>
            <a:extLst>
              <a:ext uri="{28A0092B-C50C-407E-A947-70E740481C1C}">
                <a14:useLocalDpi xmlns:a14="http://schemas.microsoft.com/office/drawing/2010/main"/>
              </a:ext>
            </a:extLst>
          </a:blip>
          <a:stretch>
            <a:fillRect/>
          </a:stretch>
        </a:blipFill>
        <a:effectLst/>
      </p:bgPr>
    </p:bg>
    <p:spTree>
      <p:nvGrpSpPr>
        <p:cNvPr id="1" name="Shape 355"/>
        <p:cNvGrpSpPr/>
        <p:nvPr/>
      </p:nvGrpSpPr>
      <p:grpSpPr>
        <a:xfrm>
          <a:off x="0" y="0"/>
          <a:ext cx="0" cy="0"/>
          <a:chOff x="0" y="0"/>
          <a:chExt cx="0" cy="0"/>
        </a:xfrm>
      </p:grpSpPr>
      <p:pic>
        <p:nvPicPr>
          <p:cNvPr id="3" name="Picture 2"/>
          <p:cNvPicPr>
            <a:picLocks noChangeAspect="1"/>
          </p:cNvPicPr>
          <p:nvPr/>
        </p:nvPicPr>
        <p:blipFill>
          <a:blip r:embed="rId4"/>
          <a:stretch>
            <a:fillRect/>
          </a:stretch>
        </p:blipFill>
        <p:spPr>
          <a:xfrm>
            <a:off x="0" y="952500"/>
            <a:ext cx="9848676" cy="4924338"/>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solidFill>
                  <a:srgbClr val="FF0000"/>
                </a:solidFill>
              </a:rPr>
              <a:t>Project </a:t>
            </a:r>
            <a:r>
              <a:rPr lang="en-US" sz="2000" dirty="0" smtClean="0">
                <a:solidFill>
                  <a:srgbClr val="FF0000"/>
                </a:solidFill>
              </a:rPr>
              <a:t>Management</a:t>
            </a:r>
            <a:endParaRPr lang="en-US" sz="2000" dirty="0">
              <a:solidFill>
                <a:srgbClr val="FF0000"/>
              </a:solidFill>
            </a:endParaRPr>
          </a:p>
        </p:txBody>
      </p:sp>
      <p:sp>
        <p:nvSpPr>
          <p:cNvPr id="17" name="Text Placeholder 16"/>
          <p:cNvSpPr>
            <a:spLocks noGrp="1"/>
          </p:cNvSpPr>
          <p:nvPr>
            <p:ph type="body" idx="2"/>
          </p:nvPr>
        </p:nvSpPr>
        <p:spPr/>
        <p:txBody>
          <a:bodyPr/>
          <a:lstStyle/>
          <a:p>
            <a:pPr marL="285750" indent="-285750">
              <a:buFont typeface="Arial"/>
              <a:buChar char="•"/>
            </a:pPr>
            <a:r>
              <a:rPr lang="en-US" dirty="0" smtClean="0"/>
              <a:t>Introducing</a:t>
            </a:r>
            <a:r>
              <a:rPr lang="en-US" dirty="0" smtClean="0"/>
              <a:t>…</a:t>
            </a:r>
          </a:p>
          <a:p>
            <a:endParaRPr lang="en-US" dirty="0"/>
          </a:p>
        </p:txBody>
      </p:sp>
      <p:pic>
        <p:nvPicPr>
          <p:cNvPr id="9" name="Picture 8" descr="2f52437.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60291" y="1864423"/>
            <a:ext cx="2526317" cy="2526317"/>
          </a:xfrm>
          <a:prstGeom prst="rect">
            <a:avLst/>
          </a:prstGeom>
        </p:spPr>
      </p:pic>
      <p:pic>
        <p:nvPicPr>
          <p:cNvPr id="10" name="Picture 9" descr="193cf5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35965" y="1871412"/>
            <a:ext cx="2530890" cy="2530890"/>
          </a:xfrm>
          <a:prstGeom prst="rect">
            <a:avLst/>
          </a:prstGeom>
        </p:spPr>
      </p:pic>
      <p:sp>
        <p:nvSpPr>
          <p:cNvPr id="14" name="TextBox 13"/>
          <p:cNvSpPr txBox="1"/>
          <p:nvPr/>
        </p:nvSpPr>
        <p:spPr>
          <a:xfrm>
            <a:off x="3836759" y="4448570"/>
            <a:ext cx="2796511" cy="630942"/>
          </a:xfrm>
          <a:prstGeom prst="rect">
            <a:avLst/>
          </a:prstGeom>
          <a:noFill/>
        </p:spPr>
        <p:txBody>
          <a:bodyPr wrap="square" rtlCol="0">
            <a:spAutoFit/>
          </a:bodyPr>
          <a:lstStyle/>
          <a:p>
            <a:r>
              <a:rPr lang="en-US" b="1" dirty="0" smtClean="0"/>
              <a:t>Andrew </a:t>
            </a:r>
            <a:r>
              <a:rPr lang="en-US" b="1" dirty="0" err="1" smtClean="0"/>
              <a:t>Tzekas</a:t>
            </a:r>
            <a:endParaRPr lang="en-US" b="1" dirty="0" smtClean="0"/>
          </a:p>
          <a:p>
            <a:r>
              <a:rPr lang="en-US" sz="1000" dirty="0" err="1" smtClean="0"/>
              <a:t>TEDxUniversityofMacedonia</a:t>
            </a:r>
            <a:r>
              <a:rPr lang="en-US" sz="1000" dirty="0"/>
              <a:t> </a:t>
            </a:r>
            <a:r>
              <a:rPr lang="en-US" sz="1000" dirty="0" smtClean="0"/>
              <a:t>Speakers </a:t>
            </a:r>
            <a:r>
              <a:rPr lang="en-US" sz="1000" dirty="0" err="1" smtClean="0"/>
              <a:t>Liason</a:t>
            </a:r>
            <a:endParaRPr lang="en-US" sz="1000" dirty="0" smtClean="0"/>
          </a:p>
          <a:p>
            <a:r>
              <a:rPr lang="en-US" sz="1000" dirty="0" smtClean="0">
                <a:solidFill>
                  <a:srgbClr val="FF0000"/>
                </a:solidFill>
              </a:rPr>
              <a:t>TEDxCERN Guest Liaison</a:t>
            </a:r>
            <a:endParaRPr lang="en-US" sz="1000" dirty="0">
              <a:solidFill>
                <a:srgbClr val="FF0000"/>
              </a:solidFill>
            </a:endParaRPr>
          </a:p>
        </p:txBody>
      </p:sp>
      <p:sp>
        <p:nvSpPr>
          <p:cNvPr id="15" name="TextBox 14"/>
          <p:cNvSpPr txBox="1"/>
          <p:nvPr/>
        </p:nvSpPr>
        <p:spPr>
          <a:xfrm>
            <a:off x="6640856" y="4438850"/>
            <a:ext cx="2734887" cy="861774"/>
          </a:xfrm>
          <a:prstGeom prst="rect">
            <a:avLst/>
          </a:prstGeom>
          <a:noFill/>
        </p:spPr>
        <p:txBody>
          <a:bodyPr wrap="square" rtlCol="0">
            <a:spAutoFit/>
          </a:bodyPr>
          <a:lstStyle/>
          <a:p>
            <a:r>
              <a:rPr lang="en-US" b="1" dirty="0" err="1"/>
              <a:t>Przemysław</a:t>
            </a:r>
            <a:r>
              <a:rPr lang="en-US" b="1" dirty="0"/>
              <a:t> </a:t>
            </a:r>
            <a:r>
              <a:rPr lang="en-US" b="1" dirty="0" smtClean="0"/>
              <a:t>Kwiatkowski </a:t>
            </a:r>
          </a:p>
          <a:p>
            <a:r>
              <a:rPr lang="en-US" dirty="0" smtClean="0"/>
              <a:t>(</a:t>
            </a:r>
            <a:r>
              <a:rPr lang="en-US" dirty="0" err="1" smtClean="0"/>
              <a:t>Tshemek</a:t>
            </a:r>
            <a:r>
              <a:rPr lang="en-US" dirty="0"/>
              <a:t>)</a:t>
            </a:r>
            <a:endParaRPr lang="en-US" dirty="0" smtClean="0"/>
          </a:p>
          <a:p>
            <a:r>
              <a:rPr lang="en-US" sz="1000" dirty="0" smtClean="0"/>
              <a:t>TEDxCERN Guest liaison team 2015</a:t>
            </a:r>
          </a:p>
          <a:p>
            <a:r>
              <a:rPr lang="en-US" sz="1000" dirty="0" smtClean="0">
                <a:solidFill>
                  <a:srgbClr val="FF0000"/>
                </a:solidFill>
              </a:rPr>
              <a:t>TEDxCERN speaker liaison team 2016</a:t>
            </a:r>
            <a:endParaRPr lang="en-US" sz="1000" dirty="0">
              <a:solidFill>
                <a:srgbClr val="FF0000"/>
              </a:solidFill>
            </a:endParaRPr>
          </a:p>
        </p:txBody>
      </p:sp>
    </p:spTree>
    <p:extLst>
      <p:ext uri="{BB962C8B-B14F-4D97-AF65-F5344CB8AC3E}">
        <p14:creationId xmlns:p14="http://schemas.microsoft.com/office/powerpoint/2010/main" val="2675150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Sponsorship</a:t>
            </a:r>
            <a:endParaRPr lang="en-US" dirty="0"/>
          </a:p>
        </p:txBody>
      </p:sp>
      <p:sp>
        <p:nvSpPr>
          <p:cNvPr id="3" name="Text Placeholder 2"/>
          <p:cNvSpPr>
            <a:spLocks noGrp="1"/>
          </p:cNvSpPr>
          <p:nvPr>
            <p:ph type="body" idx="1"/>
          </p:nvPr>
        </p:nvSpPr>
        <p:spPr/>
        <p:txBody>
          <a:bodyPr/>
          <a:lstStyle/>
          <a:p>
            <a:pPr marL="292100" indent="0">
              <a:buNone/>
            </a:pPr>
            <a:endParaRPr lang="en-US" dirty="0"/>
          </a:p>
        </p:txBody>
      </p:sp>
      <p:sp>
        <p:nvSpPr>
          <p:cNvPr id="4" name="Text Placeholder 3"/>
          <p:cNvSpPr>
            <a:spLocks noGrp="1"/>
          </p:cNvSpPr>
          <p:nvPr>
            <p:ph type="body" idx="2"/>
          </p:nvPr>
        </p:nvSpPr>
        <p:spPr/>
        <p:txBody>
          <a:bodyPr/>
          <a:lstStyle/>
          <a:p>
            <a:pPr marL="285750" indent="-285750">
              <a:buFontTx/>
              <a:buChar char="-"/>
            </a:pPr>
            <a:r>
              <a:rPr lang="en-US" dirty="0" smtClean="0"/>
              <a:t>Rolex is confirmed participation</a:t>
            </a:r>
          </a:p>
          <a:p>
            <a:pPr marL="285750" indent="-285750">
              <a:buFontTx/>
              <a:buChar char="-"/>
            </a:pPr>
            <a:r>
              <a:rPr lang="en-US" dirty="0" smtClean="0"/>
              <a:t>Mazda is interested in sponsoring the event based on interactive experience. However no car will be allowed in their stand</a:t>
            </a:r>
            <a:endParaRPr lang="en-US" dirty="0"/>
          </a:p>
        </p:txBody>
      </p:sp>
      <p:pic>
        <p:nvPicPr>
          <p:cNvPr id="5" name="Picture 4" descr="fig22-BeTEDxCERNspeaker.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36759" y="1580667"/>
            <a:ext cx="5948928" cy="3664760"/>
          </a:xfrm>
          <a:prstGeom prst="rect">
            <a:avLst/>
          </a:prstGeom>
        </p:spPr>
      </p:pic>
    </p:spTree>
    <p:extLst>
      <p:ext uri="{BB962C8B-B14F-4D97-AF65-F5344CB8AC3E}">
        <p14:creationId xmlns:p14="http://schemas.microsoft.com/office/powerpoint/2010/main" val="2807568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Speakers</a:t>
            </a:r>
            <a:endParaRPr lang="en-US" dirty="0"/>
          </a:p>
        </p:txBody>
      </p:sp>
      <p:sp>
        <p:nvSpPr>
          <p:cNvPr id="16" name="Text Placeholder 15"/>
          <p:cNvSpPr>
            <a:spLocks noGrp="1"/>
          </p:cNvSpPr>
          <p:nvPr>
            <p:ph type="body" idx="2"/>
          </p:nvPr>
        </p:nvSpPr>
        <p:spPr/>
        <p:txBody>
          <a:bodyPr/>
          <a:lstStyle/>
          <a:p>
            <a:pPr marL="285750" indent="-285750">
              <a:buFontTx/>
              <a:buChar char="-"/>
            </a:pPr>
            <a:r>
              <a:rPr lang="en-US" dirty="0"/>
              <a:t>8</a:t>
            </a:r>
            <a:r>
              <a:rPr lang="en-US" dirty="0" smtClean="0"/>
              <a:t> on TEDxCERN</a:t>
            </a:r>
            <a:endParaRPr lang="en-US" dirty="0"/>
          </a:p>
          <a:p>
            <a:pPr marL="285750" indent="-285750">
              <a:buFontTx/>
              <a:buChar char="-"/>
            </a:pPr>
            <a:r>
              <a:rPr lang="en-US" dirty="0" smtClean="0"/>
              <a:t>2 new confirmed</a:t>
            </a:r>
          </a:p>
          <a:p>
            <a:pPr marL="285750" indent="-285750">
              <a:buFontTx/>
              <a:buChar char="-"/>
            </a:pPr>
            <a:r>
              <a:rPr lang="en-US" dirty="0"/>
              <a:t>3</a:t>
            </a:r>
            <a:r>
              <a:rPr lang="en-US" dirty="0" smtClean="0"/>
              <a:t> pending</a:t>
            </a:r>
            <a:endParaRPr lang="en-US" dirty="0"/>
          </a:p>
          <a:p>
            <a:pPr marL="285750" indent="-285750">
              <a:buFontTx/>
              <a:buChar char="-"/>
            </a:pPr>
            <a:r>
              <a:rPr lang="en-US" dirty="0" smtClean="0"/>
              <a:t>First coaching session done with all the 8 confirmed and few more booked in the next couple of weeks</a:t>
            </a:r>
          </a:p>
          <a:p>
            <a:pPr marL="285750" indent="-285750">
              <a:buFontTx/>
              <a:buChar char="-"/>
            </a:pPr>
            <a:endParaRPr lang="en-US" dirty="0"/>
          </a:p>
          <a:p>
            <a:pPr marL="285750" indent="-285750">
              <a:buFontTx/>
              <a:buChar char="-"/>
            </a:pPr>
            <a:r>
              <a:rPr lang="en-US" dirty="0" smtClean="0"/>
              <a:t>NEXT</a:t>
            </a:r>
          </a:p>
          <a:p>
            <a:pPr marL="285750" indent="-285750">
              <a:buFontTx/>
              <a:buChar char="-"/>
            </a:pPr>
            <a:r>
              <a:rPr lang="en-US" dirty="0" smtClean="0"/>
              <a:t>Finalized the line-up</a:t>
            </a:r>
          </a:p>
          <a:p>
            <a:pPr marL="285750" indent="-285750">
              <a:buFontTx/>
              <a:buChar char="-"/>
            </a:pPr>
            <a:r>
              <a:rPr lang="en-US" dirty="0" smtClean="0"/>
              <a:t>Transportation and </a:t>
            </a:r>
            <a:r>
              <a:rPr lang="en-US" dirty="0" err="1" smtClean="0"/>
              <a:t>accomodations</a:t>
            </a:r>
            <a:endParaRPr lang="en-US" dirty="0" smtClean="0"/>
          </a:p>
          <a:p>
            <a:pPr marL="285750" indent="-285750">
              <a:buFontTx/>
              <a:buChar char="-"/>
            </a:pPr>
            <a:r>
              <a:rPr lang="en-US" dirty="0" smtClean="0"/>
              <a:t>Give a description of the design requirements</a:t>
            </a:r>
          </a:p>
          <a:p>
            <a:pPr marL="285750" indent="-285750">
              <a:buFontTx/>
              <a:buChar char="-"/>
            </a:pPr>
            <a:endParaRPr lang="en-US" dirty="0" smtClean="0"/>
          </a:p>
        </p:txBody>
      </p:sp>
      <p:pic>
        <p:nvPicPr>
          <p:cNvPr id="10" name="Picture 9" descr="Screen Shot 2016-09-01 at 2.39.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6856" y="0"/>
            <a:ext cx="4088423" cy="6858000"/>
          </a:xfrm>
          <a:prstGeom prst="rect">
            <a:avLst/>
          </a:prstGeom>
        </p:spPr>
      </p:pic>
    </p:spTree>
    <p:extLst>
      <p:ext uri="{BB962C8B-B14F-4D97-AF65-F5344CB8AC3E}">
        <p14:creationId xmlns:p14="http://schemas.microsoft.com/office/powerpoint/2010/main" val="2828277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smtClean="0"/>
              <a:t>Agalma</a:t>
            </a:r>
            <a:r>
              <a:rPr lang="en-US" dirty="0" smtClean="0"/>
              <a:t> – Music and Mind (Neuroscientists Nathan and Musicians Richard and </a:t>
            </a:r>
            <a:r>
              <a:rPr lang="en-US" dirty="0" err="1" smtClean="0"/>
              <a:t>Orazzio</a:t>
            </a:r>
            <a:r>
              <a:rPr lang="en-US" dirty="0" smtClean="0"/>
              <a:t>) </a:t>
            </a:r>
            <a:endParaRPr lang="en-US" dirty="0"/>
          </a:p>
        </p:txBody>
      </p:sp>
      <p:sp>
        <p:nvSpPr>
          <p:cNvPr id="7" name="Text Placeholder 6"/>
          <p:cNvSpPr>
            <a:spLocks noGrp="1"/>
          </p:cNvSpPr>
          <p:nvPr>
            <p:ph type="body" idx="1"/>
          </p:nvPr>
        </p:nvSpPr>
        <p:spPr/>
        <p:txBody>
          <a:bodyPr/>
          <a:lstStyle/>
          <a:p>
            <a:endParaRPr lang="en-US" dirty="0"/>
          </a:p>
        </p:txBody>
      </p:sp>
      <p:pic>
        <p:nvPicPr>
          <p:cNvPr id="9" name="Picture 8" descr="Screen Shot 2016-09-01 at 2.39.0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7716" y="1580668"/>
            <a:ext cx="8140700" cy="4572000"/>
          </a:xfrm>
          <a:prstGeom prst="rect">
            <a:avLst/>
          </a:prstGeom>
        </p:spPr>
      </p:pic>
    </p:spTree>
    <p:extLst>
      <p:ext uri="{BB962C8B-B14F-4D97-AF65-F5344CB8AC3E}">
        <p14:creationId xmlns:p14="http://schemas.microsoft.com/office/powerpoint/2010/main" val="4052827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Eleonore</a:t>
            </a:r>
            <a:r>
              <a:rPr lang="en-US" dirty="0"/>
              <a:t> </a:t>
            </a:r>
            <a:r>
              <a:rPr lang="en-US" dirty="0" err="1"/>
              <a:t>Pauwels</a:t>
            </a:r>
            <a:r>
              <a:rPr lang="en-US" dirty="0"/>
              <a:t> </a:t>
            </a:r>
          </a:p>
        </p:txBody>
      </p:sp>
      <p:sp>
        <p:nvSpPr>
          <p:cNvPr id="3" name="Text Placeholder 2"/>
          <p:cNvSpPr>
            <a:spLocks noGrp="1"/>
          </p:cNvSpPr>
          <p:nvPr>
            <p:ph type="body" idx="1"/>
          </p:nvPr>
        </p:nvSpPr>
        <p:spPr/>
        <p:txBody>
          <a:bodyPr/>
          <a:lstStyle/>
          <a:p>
            <a:pPr marL="292100" indent="0">
              <a:buNone/>
            </a:pPr>
            <a:r>
              <a:rPr lang="en-US" dirty="0" err="1"/>
              <a:t>Eleonore</a:t>
            </a:r>
            <a:r>
              <a:rPr lang="en-US" dirty="0"/>
              <a:t> </a:t>
            </a:r>
            <a:r>
              <a:rPr lang="en-US" dirty="0" err="1"/>
              <a:t>Pauwels</a:t>
            </a:r>
            <a:r>
              <a:rPr lang="en-US" dirty="0"/>
              <a:t> is a Senior Program Associate and Scholar with the Science and Technology Innovation Program at the Woodrow Wilson International Center for Scholars. Her primary focus is a comparative and critical analysis of the EU and US approaches towards the societal governance of genomic technologies. She is also examining the challenges that new forms of biotechnology pose for political and public policy organizations, and the regulatory innovations that emerge alongside developments in cutting edge technologies.</a:t>
            </a:r>
          </a:p>
        </p:txBody>
      </p:sp>
      <p:pic>
        <p:nvPicPr>
          <p:cNvPr id="5" name="Picture 4"/>
          <p:cNvPicPr>
            <a:picLocks noChangeAspect="1"/>
          </p:cNvPicPr>
          <p:nvPr/>
        </p:nvPicPr>
        <p:blipFill>
          <a:blip r:embed="rId2"/>
          <a:stretch>
            <a:fillRect/>
          </a:stretch>
        </p:blipFill>
        <p:spPr>
          <a:xfrm>
            <a:off x="5475874" y="1553646"/>
            <a:ext cx="3697224" cy="4518829"/>
          </a:xfrm>
          <a:prstGeom prst="rect">
            <a:avLst/>
          </a:prstGeom>
        </p:spPr>
      </p:pic>
    </p:spTree>
    <p:extLst>
      <p:ext uri="{BB962C8B-B14F-4D97-AF65-F5344CB8AC3E}">
        <p14:creationId xmlns:p14="http://schemas.microsoft.com/office/powerpoint/2010/main" val="1984920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TED-Ed animation</a:t>
            </a:r>
            <a:endParaRPr lang="en-US" dirty="0"/>
          </a:p>
        </p:txBody>
      </p:sp>
      <p:sp>
        <p:nvSpPr>
          <p:cNvPr id="3" name="Text Placeholder 2"/>
          <p:cNvSpPr>
            <a:spLocks noGrp="1"/>
          </p:cNvSpPr>
          <p:nvPr>
            <p:ph type="body" idx="1"/>
          </p:nvPr>
        </p:nvSpPr>
        <p:spPr/>
        <p:txBody>
          <a:bodyPr/>
          <a:lstStyle/>
          <a:p>
            <a:r>
              <a:rPr lang="en-US" b="1" dirty="0"/>
              <a:t>12 easy steps to discover a new particle</a:t>
            </a:r>
            <a:br>
              <a:rPr lang="en-US" b="1" dirty="0"/>
            </a:br>
            <a:r>
              <a:rPr lang="en-US" i="1" dirty="0" smtClean="0"/>
              <a:t>Do </a:t>
            </a:r>
            <a:r>
              <a:rPr lang="en-US" i="1" dirty="0"/>
              <a:t>you want to find a new particle, like the Higgs boson? Get the Nobel prize? This lesson shows how to make a discovery by following 12 steps from the idea for a new collider experiment to the conclusive findings - and what keeps 3000 scientists busy for more than 20 years.</a:t>
            </a:r>
            <a:br>
              <a:rPr lang="en-US" i="1" dirty="0"/>
            </a:br>
            <a:endParaRPr lang="en-US" i="1" dirty="0" smtClean="0"/>
          </a:p>
          <a:p>
            <a:r>
              <a:rPr lang="en-US" b="1" dirty="0" smtClean="0"/>
              <a:t>What </a:t>
            </a:r>
            <a:r>
              <a:rPr lang="en-US" b="1" dirty="0"/>
              <a:t>can you do with a whole lot of nothing?</a:t>
            </a:r>
            <a:r>
              <a:rPr lang="en-US" dirty="0"/>
              <a:t/>
            </a:r>
            <a:br>
              <a:rPr lang="en-US" dirty="0"/>
            </a:br>
            <a:r>
              <a:rPr lang="en-US" i="1" dirty="0" smtClean="0"/>
              <a:t>To </a:t>
            </a:r>
            <a:r>
              <a:rPr lang="en-US" i="1" dirty="0"/>
              <a:t>the ancient Greeks, the concept of a vacuum – or empty space – seemed unnatural. Since then, scientists have gone a long way to understanding particles invisible to the human eye, and ways to pump them out to create vacuums similar to what exists in intergalactic space.  Understanding vacuums can teach us a lot about physics: from thermodynamics, particle physics and quantum mechanics to the invisible dark energy that might dominate our Universe. Making vacuums doesn’t come easy either. Scientists created incredible new technology to generate ultra-high vacuums. This has opened a whole new door for accelerator physics, cryogenics, solar panels and thermal insulation. Turns out you can do quite a lot with a whole lot of nothing</a:t>
            </a:r>
            <a:r>
              <a:rPr lang="en-US" dirty="0"/>
              <a:t>.</a:t>
            </a:r>
          </a:p>
        </p:txBody>
      </p:sp>
      <p:sp>
        <p:nvSpPr>
          <p:cNvPr id="4" name="Text Placeholder 3"/>
          <p:cNvSpPr>
            <a:spLocks noGrp="1"/>
          </p:cNvSpPr>
          <p:nvPr>
            <p:ph type="body" idx="2"/>
          </p:nvPr>
        </p:nvSpPr>
        <p:spPr/>
        <p:txBody>
          <a:bodyPr/>
          <a:lstStyle/>
          <a:p>
            <a:pPr marL="285750" indent="-285750">
              <a:buFontTx/>
              <a:buChar char="-"/>
            </a:pPr>
            <a:r>
              <a:rPr lang="en-US" dirty="0" smtClean="0"/>
              <a:t>Two proposals made so far, waiting for feed-back from TED-Ed to see if possible to produce at least one before event</a:t>
            </a:r>
          </a:p>
          <a:p>
            <a:pPr marL="285750" indent="-285750">
              <a:buFontTx/>
              <a:buChar char="-"/>
            </a:pPr>
            <a:r>
              <a:rPr lang="en-US" dirty="0" smtClean="0"/>
              <a:t>Not sure if any will be made available by TED before the event! </a:t>
            </a:r>
          </a:p>
          <a:p>
            <a:pPr marL="285750" indent="-285750">
              <a:buFontTx/>
              <a:buChar char="-"/>
            </a:pPr>
            <a:endParaRPr lang="en-US" dirty="0"/>
          </a:p>
          <a:p>
            <a:pPr marL="285750" indent="-285750">
              <a:buFontTx/>
              <a:buChar char="-"/>
            </a:pPr>
            <a:endParaRPr lang="en-US" dirty="0"/>
          </a:p>
        </p:txBody>
      </p:sp>
    </p:spTree>
    <p:extLst>
      <p:ext uri="{BB962C8B-B14F-4D97-AF65-F5344CB8AC3E}">
        <p14:creationId xmlns:p14="http://schemas.microsoft.com/office/powerpoint/2010/main" val="3819536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1800" dirty="0" smtClean="0">
                <a:solidFill>
                  <a:srgbClr val="FF0000"/>
                </a:solidFill>
              </a:rPr>
              <a:t>Volunteers </a:t>
            </a:r>
            <a:endParaRPr lang="en-US" sz="1800" dirty="0">
              <a:solidFill>
                <a:srgbClr val="FF0000"/>
              </a:solidFill>
            </a:endParaRPr>
          </a:p>
        </p:txBody>
      </p:sp>
      <p:sp>
        <p:nvSpPr>
          <p:cNvPr id="5" name="Text Placeholder 4"/>
          <p:cNvSpPr>
            <a:spLocks noGrp="1"/>
          </p:cNvSpPr>
          <p:nvPr>
            <p:ph type="body" idx="1"/>
          </p:nvPr>
        </p:nvSpPr>
        <p:spPr>
          <a:xfrm rot="10800000">
            <a:off x="3872974" y="273056"/>
            <a:ext cx="5537729" cy="5853113"/>
          </a:xfrm>
        </p:spPr>
        <p:txBody>
          <a:bodyPr/>
          <a:lstStyle/>
          <a:p>
            <a:endParaRPr lang="en-US" dirty="0"/>
          </a:p>
        </p:txBody>
      </p:sp>
      <p:sp>
        <p:nvSpPr>
          <p:cNvPr id="6" name="Text Placeholder 5"/>
          <p:cNvSpPr>
            <a:spLocks noGrp="1"/>
          </p:cNvSpPr>
          <p:nvPr>
            <p:ph type="body" idx="2"/>
          </p:nvPr>
        </p:nvSpPr>
        <p:spPr/>
        <p:txBody>
          <a:bodyPr/>
          <a:lstStyle/>
          <a:p>
            <a:r>
              <a:rPr lang="en-US" dirty="0" smtClean="0"/>
              <a:t>* </a:t>
            </a:r>
            <a:r>
              <a:rPr lang="en-US" dirty="0"/>
              <a:t>46 registered </a:t>
            </a:r>
            <a:r>
              <a:rPr lang="en-US" dirty="0" smtClean="0"/>
              <a:t>volunteers</a:t>
            </a:r>
          </a:p>
          <a:p>
            <a:r>
              <a:rPr lang="en-US" dirty="0" smtClean="0"/>
              <a:t>* </a:t>
            </a:r>
            <a:r>
              <a:rPr lang="en-US" dirty="0"/>
              <a:t>4 backup volunteers</a:t>
            </a:r>
            <a:br>
              <a:rPr lang="en-US" dirty="0"/>
            </a:br>
            <a:r>
              <a:rPr lang="en-US" dirty="0"/>
              <a:t>* Optional IdeaSquare recruiting event</a:t>
            </a:r>
            <a:br>
              <a:rPr lang="en-US" dirty="0"/>
            </a:br>
            <a:r>
              <a:rPr lang="en-US" dirty="0"/>
              <a:t>* Task planning sheets for coordinators</a:t>
            </a:r>
          </a:p>
        </p:txBody>
      </p:sp>
      <p:pic>
        <p:nvPicPr>
          <p:cNvPr id="8" name="Picture 7" descr="Screen Shot 2016-07-28 at 12.37.37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0800000">
            <a:off x="3897625" y="1378016"/>
            <a:ext cx="5467983" cy="3710767"/>
          </a:xfrm>
          <a:prstGeom prst="rect">
            <a:avLst/>
          </a:prstGeom>
          <a:noFill/>
          <a:ln>
            <a:noFill/>
          </a:ln>
        </p:spPr>
      </p:pic>
    </p:spTree>
    <p:extLst>
      <p:ext uri="{BB962C8B-B14F-4D97-AF65-F5344CB8AC3E}">
        <p14:creationId xmlns:p14="http://schemas.microsoft.com/office/powerpoint/2010/main" val="905469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1-13 at 11.21.49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09740" y="283708"/>
            <a:ext cx="5578716" cy="5836309"/>
          </a:xfrm>
          <a:prstGeom prst="rect">
            <a:avLst/>
          </a:prstGeom>
        </p:spPr>
      </p:pic>
      <p:sp>
        <p:nvSpPr>
          <p:cNvPr id="3" name="Title 2"/>
          <p:cNvSpPr>
            <a:spLocks noGrp="1"/>
          </p:cNvSpPr>
          <p:nvPr>
            <p:ph type="title"/>
          </p:nvPr>
        </p:nvSpPr>
        <p:spPr/>
        <p:txBody>
          <a:bodyPr/>
          <a:lstStyle/>
          <a:p>
            <a:r>
              <a:rPr lang="en-US" sz="2000" dirty="0" smtClean="0">
                <a:solidFill>
                  <a:srgbClr val="FF0000"/>
                </a:solidFill>
              </a:rPr>
              <a:t>Audience</a:t>
            </a:r>
            <a:endParaRPr lang="en-US" sz="2000" dirty="0">
              <a:solidFill>
                <a:srgbClr val="FF0000"/>
              </a:solidFill>
            </a:endParaRPr>
          </a:p>
        </p:txBody>
      </p:sp>
      <p:sp>
        <p:nvSpPr>
          <p:cNvPr id="4" name="Text Placeholder 3"/>
          <p:cNvSpPr>
            <a:spLocks noGrp="1"/>
          </p:cNvSpPr>
          <p:nvPr>
            <p:ph type="body" idx="1"/>
          </p:nvPr>
        </p:nvSpPr>
        <p:spPr/>
        <p:txBody>
          <a:bodyPr/>
          <a:lstStyle/>
          <a:p>
            <a:endParaRPr lang="en-US" dirty="0"/>
          </a:p>
        </p:txBody>
      </p:sp>
      <p:sp>
        <p:nvSpPr>
          <p:cNvPr id="5" name="Text Placeholder 4"/>
          <p:cNvSpPr>
            <a:spLocks noGrp="1"/>
          </p:cNvSpPr>
          <p:nvPr>
            <p:ph type="body" idx="2"/>
          </p:nvPr>
        </p:nvSpPr>
        <p:spPr/>
        <p:txBody>
          <a:bodyPr/>
          <a:lstStyle/>
          <a:p>
            <a:pPr marL="285750" indent="-285750">
              <a:buFont typeface="Arial"/>
              <a:buChar char="•"/>
            </a:pPr>
            <a:r>
              <a:rPr lang="el-GR" dirty="0"/>
              <a:t>380 </a:t>
            </a:r>
            <a:r>
              <a:rPr lang="en-US" dirty="0"/>
              <a:t>seats + 20% Overbooking + (Volunteers /2)</a:t>
            </a:r>
          </a:p>
          <a:p>
            <a:pPr marL="285750" indent="-285750">
              <a:buFont typeface="Arial"/>
              <a:buChar char="•"/>
            </a:pPr>
            <a:r>
              <a:rPr lang="en-US" dirty="0"/>
              <a:t>50 – 50 Policy</a:t>
            </a:r>
          </a:p>
          <a:p>
            <a:pPr marL="821932" lvl="1" indent="-285750">
              <a:buFont typeface="Arial"/>
              <a:buChar char="•"/>
            </a:pPr>
            <a:r>
              <a:rPr lang="en-US" dirty="0"/>
              <a:t>Self Submitted CERN &amp; Public – Random Selection Algorithm</a:t>
            </a:r>
            <a:endParaRPr lang="el-GR" dirty="0"/>
          </a:p>
          <a:p>
            <a:pPr marL="821932" lvl="1" indent="-285750">
              <a:buFont typeface="Arial"/>
              <a:buChar char="•"/>
            </a:pPr>
            <a:r>
              <a:rPr lang="en-US" dirty="0"/>
              <a:t>Tickets distributed by CERN – Directors, Heads of Dep. &amp; Heads of ECO</a:t>
            </a:r>
            <a:endParaRPr lang="el-GR" dirty="0"/>
          </a:p>
          <a:p>
            <a:pPr marL="285750" indent="-285750">
              <a:buFont typeface="Arial"/>
              <a:buChar char="•"/>
            </a:pPr>
            <a:r>
              <a:rPr lang="en-US" dirty="0"/>
              <a:t>Team &amp; Volunteers no extra Invitations… sorry!</a:t>
            </a:r>
            <a:endParaRPr lang="el-GR" dirty="0"/>
          </a:p>
          <a:p>
            <a:pPr marL="285750" indent="-285750">
              <a:buFontTx/>
              <a:buChar char="-"/>
            </a:pPr>
            <a:endParaRPr lang="en-US" dirty="0" smtClean="0"/>
          </a:p>
          <a:p>
            <a:endParaRPr lang="en-US" dirty="0"/>
          </a:p>
        </p:txBody>
      </p:sp>
    </p:spTree>
    <p:extLst>
      <p:ext uri="{BB962C8B-B14F-4D97-AF65-F5344CB8AC3E}">
        <p14:creationId xmlns:p14="http://schemas.microsoft.com/office/powerpoint/2010/main" val="3009678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smtClean="0">
                <a:solidFill>
                  <a:srgbClr val="FF0000"/>
                </a:solidFill>
                <a:latin typeface="Helvetica"/>
                <a:cs typeface="Helvetica"/>
              </a:rPr>
              <a:t>Audience cont.</a:t>
            </a:r>
            <a:endParaRPr lang="en-US" sz="3500" b="1" dirty="0">
              <a:solidFill>
                <a:srgbClr val="FF0000"/>
              </a:solidFill>
              <a:latin typeface="Helvetica"/>
              <a:cs typeface="Helvetica"/>
            </a:endParaRPr>
          </a:p>
        </p:txBody>
      </p:sp>
      <p:sp>
        <p:nvSpPr>
          <p:cNvPr id="3" name="Content Placeholder 2"/>
          <p:cNvSpPr>
            <a:spLocks noGrp="1"/>
          </p:cNvSpPr>
          <p:nvPr>
            <p:ph idx="1"/>
          </p:nvPr>
        </p:nvSpPr>
        <p:spPr/>
        <p:txBody>
          <a:bodyPr/>
          <a:lstStyle/>
          <a:p>
            <a:pPr marL="342562" indent="0">
              <a:buNone/>
            </a:pPr>
            <a:r>
              <a:rPr lang="en-US" dirty="0" smtClean="0"/>
              <a:t>Ticketing</a:t>
            </a:r>
          </a:p>
          <a:p>
            <a:r>
              <a:rPr lang="en-US" dirty="0"/>
              <a:t>Platform: </a:t>
            </a:r>
            <a:r>
              <a:rPr lang="en-US" dirty="0" err="1"/>
              <a:t>Eventora</a:t>
            </a:r>
            <a:r>
              <a:rPr lang="en-US" dirty="0"/>
              <a:t> (</a:t>
            </a:r>
            <a:r>
              <a:rPr lang="en-US" dirty="0" err="1"/>
              <a:t>iOS</a:t>
            </a:r>
            <a:r>
              <a:rPr lang="en-US" dirty="0"/>
              <a:t> &amp; Android for Mobile)</a:t>
            </a:r>
            <a:endParaRPr lang="el-GR" dirty="0"/>
          </a:p>
          <a:p>
            <a:r>
              <a:rPr lang="en-US" dirty="0"/>
              <a:t>Invitations and Applications start tomorrow (hopefully</a:t>
            </a:r>
            <a:r>
              <a:rPr lang="en-US" dirty="0" smtClean="0"/>
              <a:t>)</a:t>
            </a:r>
          </a:p>
          <a:p>
            <a:r>
              <a:rPr lang="en-US" dirty="0"/>
              <a:t>Friday’s Panel – 2</a:t>
            </a:r>
            <a:r>
              <a:rPr lang="en-US" baseline="30000" dirty="0"/>
              <a:t>nd</a:t>
            </a:r>
            <a:r>
              <a:rPr lang="en-US" dirty="0"/>
              <a:t> round of Selection (200 seats)</a:t>
            </a:r>
            <a:endParaRPr lang="el-GR" dirty="0"/>
          </a:p>
          <a:p>
            <a:pPr marL="342562" indent="0">
              <a:buNone/>
            </a:pPr>
            <a:endParaRPr lang="el-GR" dirty="0"/>
          </a:p>
          <a:p>
            <a:endParaRPr lang="el-GR" dirty="0"/>
          </a:p>
        </p:txBody>
      </p:sp>
    </p:spTree>
    <p:extLst>
      <p:ext uri="{BB962C8B-B14F-4D97-AF65-F5344CB8AC3E}">
        <p14:creationId xmlns:p14="http://schemas.microsoft.com/office/powerpoint/2010/main" val="32843589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solidFill>
                  <a:srgbClr val="FF0000"/>
                </a:solidFill>
              </a:rPr>
              <a:t>Production</a:t>
            </a:r>
            <a:endParaRPr lang="en-US" sz="1800" dirty="0">
              <a:solidFill>
                <a:srgbClr val="FF0000"/>
              </a:solidFill>
            </a:endParaRPr>
          </a:p>
        </p:txBody>
      </p:sp>
      <p:sp>
        <p:nvSpPr>
          <p:cNvPr id="3" name="Text Placeholder 2"/>
          <p:cNvSpPr>
            <a:spLocks noGrp="1"/>
          </p:cNvSpPr>
          <p:nvPr>
            <p:ph type="body" idx="1"/>
          </p:nvPr>
        </p:nvSpPr>
        <p:spPr/>
        <p:txBody>
          <a:bodyPr/>
          <a:lstStyle/>
          <a:p>
            <a:pPr marL="292100" indent="0">
              <a:buNone/>
            </a:pPr>
            <a:endParaRPr lang="en-US" dirty="0"/>
          </a:p>
        </p:txBody>
      </p:sp>
      <p:sp>
        <p:nvSpPr>
          <p:cNvPr id="4" name="Text Placeholder 3"/>
          <p:cNvSpPr>
            <a:spLocks noGrp="1"/>
          </p:cNvSpPr>
          <p:nvPr>
            <p:ph type="body" idx="2"/>
          </p:nvPr>
        </p:nvSpPr>
        <p:spPr/>
        <p:txBody>
          <a:bodyPr/>
          <a:lstStyle/>
          <a:p>
            <a:pPr marL="285750" indent="-285750">
              <a:buFontTx/>
              <a:buChar char="-"/>
            </a:pPr>
            <a:r>
              <a:rPr lang="en-US" dirty="0" smtClean="0"/>
              <a:t>There will be only 380 seats!</a:t>
            </a:r>
          </a:p>
          <a:p>
            <a:endParaRPr lang="en-US" dirty="0" smtClean="0"/>
          </a:p>
          <a:p>
            <a:pPr marL="285750" indent="-285750">
              <a:buFontTx/>
              <a:buChar char="-"/>
            </a:pPr>
            <a:r>
              <a:rPr lang="en-US" dirty="0" smtClean="0"/>
              <a:t>Speakers Interviews</a:t>
            </a:r>
          </a:p>
          <a:p>
            <a:pPr marL="821932" lvl="1" indent="-285750">
              <a:buFontTx/>
              <a:buChar char="-"/>
            </a:pPr>
            <a:r>
              <a:rPr lang="en-US" dirty="0" smtClean="0"/>
              <a:t>We need to organize interviews with speakers during the break and cocktail for both social media and webcast content.</a:t>
            </a:r>
          </a:p>
          <a:p>
            <a:pPr marL="821932" lvl="1" indent="-285750">
              <a:buFontTx/>
              <a:buChar char="-"/>
            </a:pPr>
            <a:r>
              <a:rPr lang="en-US" dirty="0" smtClean="0"/>
              <a:t>Where will it take place? </a:t>
            </a:r>
            <a:endParaRPr lang="en-US" dirty="0"/>
          </a:p>
          <a:p>
            <a:pPr marL="821932" lvl="1" indent="-285750">
              <a:buFontTx/>
              <a:buChar char="-"/>
            </a:pPr>
            <a:r>
              <a:rPr lang="en-US" b="1" dirty="0" smtClean="0"/>
              <a:t>The background has to have the Rolex LOGO on it! </a:t>
            </a:r>
          </a:p>
          <a:p>
            <a:pPr marL="285750" indent="-285750">
              <a:buFontTx/>
              <a:buChar char="-"/>
            </a:pPr>
            <a:r>
              <a:rPr lang="en-US" dirty="0" smtClean="0"/>
              <a:t>Can we have a </a:t>
            </a:r>
            <a:r>
              <a:rPr lang="en-US" dirty="0" err="1" smtClean="0"/>
              <a:t>makeof</a:t>
            </a:r>
            <a:r>
              <a:rPr lang="en-US" dirty="0" smtClean="0"/>
              <a:t> video from previous events? </a:t>
            </a:r>
          </a:p>
          <a:p>
            <a:pPr marL="285750" indent="-285750">
              <a:buFontTx/>
              <a:buChar char="-"/>
            </a:pPr>
            <a:r>
              <a:rPr lang="en-US" dirty="0" smtClean="0"/>
              <a:t>Intro for the talks/</a:t>
            </a:r>
            <a:r>
              <a:rPr lang="en-US" dirty="0" smtClean="0"/>
              <a:t>videos</a:t>
            </a:r>
            <a:endParaRPr lang="en-US" dirty="0" smtClean="0"/>
          </a:p>
        </p:txBody>
      </p:sp>
    </p:spTree>
    <p:extLst>
      <p:ext uri="{BB962C8B-B14F-4D97-AF65-F5344CB8AC3E}">
        <p14:creationId xmlns:p14="http://schemas.microsoft.com/office/powerpoint/2010/main" val="4194530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a:solidFill>
                  <a:srgbClr val="FF0000"/>
                </a:solidFill>
                <a:latin typeface="Helvetica"/>
                <a:cs typeface="Helvetica"/>
              </a:rPr>
              <a:t>4</a:t>
            </a:r>
            <a:r>
              <a:rPr lang="en-US" sz="3500" b="1" baseline="30000" dirty="0">
                <a:solidFill>
                  <a:srgbClr val="FF0000"/>
                </a:solidFill>
                <a:latin typeface="Helvetica"/>
                <a:cs typeface="Helvetica"/>
              </a:rPr>
              <a:t>th</a:t>
            </a:r>
            <a:r>
              <a:rPr lang="en-US" sz="3500" b="1" dirty="0">
                <a:solidFill>
                  <a:srgbClr val="FF0000"/>
                </a:solidFill>
                <a:latin typeface="Helvetica"/>
                <a:cs typeface="Helvetica"/>
              </a:rPr>
              <a:t> edition TEDxCERN (proposal)</a:t>
            </a:r>
          </a:p>
        </p:txBody>
      </p:sp>
      <p:sp>
        <p:nvSpPr>
          <p:cNvPr id="3" name="Content Placeholder 2"/>
          <p:cNvSpPr>
            <a:spLocks noGrp="1"/>
          </p:cNvSpPr>
          <p:nvPr>
            <p:ph idx="1"/>
          </p:nvPr>
        </p:nvSpPr>
        <p:spPr/>
        <p:txBody>
          <a:bodyPr/>
          <a:lstStyle/>
          <a:p>
            <a:pPr marL="342562" indent="0">
              <a:buNone/>
            </a:pPr>
            <a:r>
              <a:rPr lang="en-US" b="1" dirty="0" smtClean="0"/>
              <a:t>TEDxCERN</a:t>
            </a:r>
          </a:p>
          <a:p>
            <a:pPr marL="342562" indent="0">
              <a:buNone/>
            </a:pPr>
            <a:r>
              <a:rPr lang="en-US" b="1" dirty="0" smtClean="0"/>
              <a:t>Date</a:t>
            </a:r>
            <a:r>
              <a:rPr lang="en-US" b="1" dirty="0" smtClean="0"/>
              <a:t>: Saturday November 5</a:t>
            </a:r>
            <a:r>
              <a:rPr lang="en-US" b="1" baseline="30000" dirty="0" smtClean="0"/>
              <a:t>th</a:t>
            </a:r>
            <a:r>
              <a:rPr lang="en-US" b="1" dirty="0" smtClean="0"/>
              <a:t> </a:t>
            </a:r>
          </a:p>
          <a:p>
            <a:pPr marL="342562" indent="0">
              <a:buNone/>
            </a:pPr>
            <a:r>
              <a:rPr lang="en-US" dirty="0" smtClean="0"/>
              <a:t>Location: CERN main auditorium + viewing parties around the world*</a:t>
            </a:r>
          </a:p>
          <a:p>
            <a:pPr marL="342562" indent="0">
              <a:buNone/>
            </a:pPr>
            <a:r>
              <a:rPr lang="en-US" b="1" dirty="0" smtClean="0"/>
              <a:t>Time: </a:t>
            </a:r>
          </a:p>
          <a:p>
            <a:pPr lvl="1">
              <a:buFont typeface="Wingdings" charset="2"/>
              <a:buChar char="ü"/>
            </a:pPr>
            <a:r>
              <a:rPr lang="en-US" dirty="0" smtClean="0"/>
              <a:t>First Session - 14:00 -</a:t>
            </a:r>
            <a:r>
              <a:rPr lang="en-US" dirty="0" smtClean="0"/>
              <a:t>15:45 – 1:45’</a:t>
            </a:r>
            <a:endParaRPr lang="en-US" dirty="0" smtClean="0"/>
          </a:p>
          <a:p>
            <a:pPr lvl="1">
              <a:buFont typeface="Wingdings" charset="2"/>
              <a:buChar char="ü"/>
            </a:pPr>
            <a:r>
              <a:rPr lang="en-US" dirty="0" smtClean="0"/>
              <a:t>Break - 15</a:t>
            </a:r>
            <a:r>
              <a:rPr lang="en-US" dirty="0"/>
              <a:t>:</a:t>
            </a:r>
            <a:r>
              <a:rPr lang="en-US" dirty="0" smtClean="0"/>
              <a:t>45 -</a:t>
            </a:r>
            <a:r>
              <a:rPr lang="en-US" dirty="0"/>
              <a:t>16</a:t>
            </a:r>
            <a:r>
              <a:rPr lang="en-US" dirty="0" smtClean="0"/>
              <a:t>:</a:t>
            </a:r>
            <a:r>
              <a:rPr lang="en-US" dirty="0" smtClean="0"/>
              <a:t>30</a:t>
            </a:r>
            <a:r>
              <a:rPr lang="en-US" dirty="0" smtClean="0"/>
              <a:t> – 0:45’</a:t>
            </a:r>
            <a:endParaRPr lang="en-US" dirty="0" smtClean="0"/>
          </a:p>
          <a:p>
            <a:pPr lvl="1">
              <a:buFont typeface="Wingdings" charset="2"/>
              <a:buChar char="ü"/>
            </a:pPr>
            <a:r>
              <a:rPr lang="en-US" dirty="0" smtClean="0"/>
              <a:t>Second Session </a:t>
            </a:r>
            <a:r>
              <a:rPr lang="en-US" dirty="0" smtClean="0"/>
              <a:t>– </a:t>
            </a:r>
            <a:r>
              <a:rPr lang="en-US" dirty="0" smtClean="0"/>
              <a:t>16</a:t>
            </a:r>
            <a:r>
              <a:rPr lang="en-US" dirty="0" smtClean="0"/>
              <a:t>:</a:t>
            </a:r>
            <a:r>
              <a:rPr lang="en-US" dirty="0" smtClean="0"/>
              <a:t>30</a:t>
            </a:r>
            <a:r>
              <a:rPr lang="en-US" dirty="0" smtClean="0"/>
              <a:t> </a:t>
            </a:r>
            <a:r>
              <a:rPr lang="en-US" dirty="0" smtClean="0"/>
              <a:t>-</a:t>
            </a:r>
            <a:r>
              <a:rPr lang="en-US" dirty="0" smtClean="0"/>
              <a:t>18:15/30 – 1:45’ or 2:00’ </a:t>
            </a:r>
            <a:endParaRPr lang="en-US" dirty="0" smtClean="0"/>
          </a:p>
          <a:p>
            <a:pPr marL="342562" indent="0">
              <a:buNone/>
            </a:pPr>
            <a:r>
              <a:rPr lang="en-US" b="1" dirty="0" smtClean="0"/>
              <a:t>Language</a:t>
            </a:r>
            <a:r>
              <a:rPr lang="en-US" dirty="0" smtClean="0"/>
              <a:t>: English with at least one talk in French + other language to be </a:t>
            </a:r>
            <a:r>
              <a:rPr lang="en-US" dirty="0" smtClean="0"/>
              <a:t>translated???</a:t>
            </a:r>
            <a:endParaRPr lang="en-US" dirty="0" smtClean="0"/>
          </a:p>
          <a:p>
            <a:pPr marL="342561" indent="0">
              <a:buNone/>
            </a:pPr>
            <a:endParaRPr lang="en-US" dirty="0" smtClean="0"/>
          </a:p>
        </p:txBody>
      </p:sp>
    </p:spTree>
    <p:extLst>
      <p:ext uri="{BB962C8B-B14F-4D97-AF65-F5344CB8AC3E}">
        <p14:creationId xmlns:p14="http://schemas.microsoft.com/office/powerpoint/2010/main" val="110613961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solidFill>
                  <a:srgbClr val="FF0000"/>
                </a:solidFill>
              </a:rPr>
              <a:t>Webcast Partners</a:t>
            </a:r>
            <a:endParaRPr lang="en-US" sz="2000" dirty="0">
              <a:solidFill>
                <a:srgbClr val="FF0000"/>
              </a:solidFill>
            </a:endParaRPr>
          </a:p>
        </p:txBody>
      </p:sp>
      <p:sp>
        <p:nvSpPr>
          <p:cNvPr id="3" name="Text Placeholder 2"/>
          <p:cNvSpPr>
            <a:spLocks noGrp="1"/>
          </p:cNvSpPr>
          <p:nvPr>
            <p:ph type="body" idx="1"/>
          </p:nvPr>
        </p:nvSpPr>
        <p:spPr/>
        <p:txBody>
          <a:bodyPr/>
          <a:lstStyle/>
          <a:p>
            <a:endParaRPr lang="en-US"/>
          </a:p>
        </p:txBody>
      </p:sp>
      <p:sp>
        <p:nvSpPr>
          <p:cNvPr id="4" name="Text Placeholder 3"/>
          <p:cNvSpPr>
            <a:spLocks noGrp="1"/>
          </p:cNvSpPr>
          <p:nvPr>
            <p:ph type="body" idx="2"/>
          </p:nvPr>
        </p:nvSpPr>
        <p:spPr/>
        <p:txBody>
          <a:bodyPr/>
          <a:lstStyle/>
          <a:p>
            <a:pPr marL="285750" indent="-285750">
              <a:buFontTx/>
              <a:buChar char="-"/>
            </a:pPr>
            <a:r>
              <a:rPr lang="en-US" dirty="0" smtClean="0"/>
              <a:t>Great feed back from the article on the CERN homage with 30 interested directly</a:t>
            </a:r>
          </a:p>
          <a:p>
            <a:pPr marL="285750" indent="-285750">
              <a:buFontTx/>
              <a:buChar char="-"/>
            </a:pPr>
            <a:r>
              <a:rPr lang="en-US" dirty="0" smtClean="0"/>
              <a:t>We have contacted groups such as:</a:t>
            </a:r>
          </a:p>
          <a:p>
            <a:pPr marL="285750" indent="-285750">
              <a:buFontTx/>
              <a:buChar char="-"/>
            </a:pPr>
            <a:r>
              <a:rPr lang="en-US" dirty="0" smtClean="0"/>
              <a:t>LOG, IPPOG, EXCITE, LIBRARIES, IMPACT HUBS AND TECH PARKS</a:t>
            </a:r>
          </a:p>
          <a:p>
            <a:pPr marL="285750" indent="-285750">
              <a:buFontTx/>
              <a:buChar char="-"/>
            </a:pPr>
            <a:r>
              <a:rPr lang="en-US" dirty="0" smtClean="0"/>
              <a:t>Confirmed: University of Geneva, </a:t>
            </a:r>
            <a:r>
              <a:rPr lang="en-US" dirty="0" err="1" smtClean="0"/>
              <a:t>Ars</a:t>
            </a:r>
            <a:r>
              <a:rPr lang="en-US" dirty="0" smtClean="0"/>
              <a:t> Electronica, etc. </a:t>
            </a:r>
          </a:p>
          <a:p>
            <a:pPr marL="285750" indent="-285750">
              <a:buFontTx/>
              <a:buChar char="-"/>
            </a:pPr>
            <a:endParaRPr lang="en-US" dirty="0"/>
          </a:p>
        </p:txBody>
      </p:sp>
      <p:pic>
        <p:nvPicPr>
          <p:cNvPr id="5" name="Picture 4" descr="Screen Shot 2016-07-28 at 12.42.53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43294" y="0"/>
            <a:ext cx="5790327" cy="6147038"/>
          </a:xfrm>
          <a:prstGeom prst="rect">
            <a:avLst/>
          </a:prstGeom>
        </p:spPr>
      </p:pic>
    </p:spTree>
    <p:extLst>
      <p:ext uri="{BB962C8B-B14F-4D97-AF65-F5344CB8AC3E}">
        <p14:creationId xmlns:p14="http://schemas.microsoft.com/office/powerpoint/2010/main" val="837731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08-31 at 5.51.2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906000" cy="6858000"/>
          </a:xfrm>
          <a:prstGeom prst="rect">
            <a:avLst/>
          </a:prstGeom>
        </p:spPr>
      </p:pic>
    </p:spTree>
    <p:extLst>
      <p:ext uri="{BB962C8B-B14F-4D97-AF65-F5344CB8AC3E}">
        <p14:creationId xmlns:p14="http://schemas.microsoft.com/office/powerpoint/2010/main" val="32553576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solidFill>
                  <a:srgbClr val="FF0000"/>
                </a:solidFill>
              </a:rPr>
              <a:t>Logistics </a:t>
            </a:r>
            <a:endParaRPr lang="en-US" sz="2000" dirty="0">
              <a:solidFill>
                <a:srgbClr val="FF0000"/>
              </a:solidFill>
            </a:endParaRPr>
          </a:p>
        </p:txBody>
      </p:sp>
      <p:sp>
        <p:nvSpPr>
          <p:cNvPr id="3" name="Text Placeholder 2"/>
          <p:cNvSpPr>
            <a:spLocks noGrp="1"/>
          </p:cNvSpPr>
          <p:nvPr>
            <p:ph type="body" idx="1"/>
          </p:nvPr>
        </p:nvSpPr>
        <p:spPr/>
        <p:txBody>
          <a:bodyPr/>
          <a:lstStyle/>
          <a:p>
            <a:pPr marL="285750" indent="-285750">
              <a:buFontTx/>
              <a:buChar char="-"/>
            </a:pPr>
            <a:endParaRPr lang="en-US" dirty="0" smtClean="0"/>
          </a:p>
          <a:p>
            <a:pPr marL="285750" indent="-285750">
              <a:buFontTx/>
              <a:buChar char="-"/>
            </a:pPr>
            <a:endParaRPr lang="en-US" dirty="0"/>
          </a:p>
          <a:p>
            <a:pPr marL="292100" indent="0">
              <a:buNone/>
            </a:pPr>
            <a:endParaRPr lang="en-US" dirty="0"/>
          </a:p>
        </p:txBody>
      </p:sp>
      <p:sp>
        <p:nvSpPr>
          <p:cNvPr id="4" name="Text Placeholder 3"/>
          <p:cNvSpPr>
            <a:spLocks noGrp="1"/>
          </p:cNvSpPr>
          <p:nvPr>
            <p:ph type="body" idx="2"/>
          </p:nvPr>
        </p:nvSpPr>
        <p:spPr/>
        <p:txBody>
          <a:bodyPr/>
          <a:lstStyle/>
          <a:p>
            <a:pPr marL="285750" indent="-285750">
              <a:buFontTx/>
              <a:buChar char="-"/>
            </a:pPr>
            <a:r>
              <a:rPr lang="en-US" dirty="0" smtClean="0"/>
              <a:t>See </a:t>
            </a:r>
            <a:r>
              <a:rPr lang="en-US" dirty="0" err="1" smtClean="0"/>
              <a:t>Lauriane’s</a:t>
            </a:r>
            <a:r>
              <a:rPr lang="en-US" dirty="0" smtClean="0"/>
              <a:t> </a:t>
            </a:r>
            <a:r>
              <a:rPr lang="en-US" dirty="0" smtClean="0"/>
              <a:t>slides</a:t>
            </a:r>
          </a:p>
          <a:p>
            <a:pPr marL="285750" indent="-285750">
              <a:buFontTx/>
              <a:buChar char="-"/>
            </a:pPr>
            <a:r>
              <a:rPr lang="en-US" dirty="0" smtClean="0"/>
              <a:t>APP demonstration</a:t>
            </a:r>
          </a:p>
          <a:p>
            <a:pPr marL="285750" indent="-285750">
              <a:buFontTx/>
              <a:buChar char="-"/>
            </a:pPr>
            <a:r>
              <a:rPr lang="en-US" dirty="0" smtClean="0"/>
              <a:t>Activities: </a:t>
            </a:r>
          </a:p>
          <a:p>
            <a:pPr marL="821932" lvl="1" indent="-285750">
              <a:buFontTx/>
              <a:buChar char="-"/>
            </a:pPr>
            <a:r>
              <a:rPr lang="en-US" dirty="0" smtClean="0"/>
              <a:t>Bookstore</a:t>
            </a:r>
          </a:p>
          <a:p>
            <a:pPr marL="821932" lvl="1" indent="-285750">
              <a:buFontTx/>
              <a:buChar char="-"/>
            </a:pPr>
            <a:r>
              <a:rPr lang="en-US" dirty="0" err="1" smtClean="0"/>
              <a:t>PhotoBooth</a:t>
            </a:r>
            <a:endParaRPr lang="en-US" dirty="0" smtClean="0"/>
          </a:p>
          <a:p>
            <a:pPr marL="821932" lvl="1" indent="-285750">
              <a:buFontTx/>
              <a:buChar char="-"/>
            </a:pPr>
            <a:r>
              <a:rPr lang="en-US" dirty="0" smtClean="0"/>
              <a:t>Be a TEDxCERN speaker for 1’</a:t>
            </a:r>
          </a:p>
          <a:p>
            <a:pPr marL="821932" lvl="1" indent="-285750">
              <a:buFontTx/>
              <a:buChar char="-"/>
            </a:pPr>
            <a:r>
              <a:rPr lang="en-US" dirty="0" smtClean="0"/>
              <a:t>Show and Tell: prototype, DYI kit and Drones</a:t>
            </a:r>
            <a:endParaRPr lang="en-US" dirty="0" smtClean="0"/>
          </a:p>
          <a:p>
            <a:pPr marL="285750" indent="-285750">
              <a:buFontTx/>
              <a:buChar char="-"/>
            </a:pPr>
            <a:endParaRPr lang="en-US" dirty="0" smtClean="0"/>
          </a:p>
          <a:p>
            <a:endParaRPr lang="en-US" dirty="0" smtClean="0"/>
          </a:p>
          <a:p>
            <a:pPr marL="285750" indent="-285750">
              <a:buFontTx/>
              <a:buChar char="-"/>
            </a:pPr>
            <a:endParaRPr lang="en-US" dirty="0"/>
          </a:p>
        </p:txBody>
      </p:sp>
    </p:spTree>
    <p:extLst>
      <p:ext uri="{BB962C8B-B14F-4D97-AF65-F5344CB8AC3E}">
        <p14:creationId xmlns:p14="http://schemas.microsoft.com/office/powerpoint/2010/main" val="1789342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968" y="274639"/>
            <a:ext cx="8915400" cy="1143000"/>
          </a:xfrm>
        </p:spPr>
        <p:txBody>
          <a:bodyPr/>
          <a:lstStyle/>
          <a:p>
            <a:r>
              <a:rPr lang="en-US" sz="3500" b="1" dirty="0">
                <a:solidFill>
                  <a:srgbClr val="FF0000"/>
                </a:solidFill>
                <a:latin typeface="Helvetica"/>
                <a:cs typeface="Helvetica"/>
              </a:rPr>
              <a:t>Visual Identity</a:t>
            </a:r>
          </a:p>
        </p:txBody>
      </p:sp>
    </p:spTree>
    <p:extLst>
      <p:ext uri="{BB962C8B-B14F-4D97-AF65-F5344CB8AC3E}">
        <p14:creationId xmlns:p14="http://schemas.microsoft.com/office/powerpoint/2010/main" val="32307124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968" y="274639"/>
            <a:ext cx="8915400" cy="1143000"/>
          </a:xfrm>
        </p:spPr>
        <p:txBody>
          <a:bodyPr/>
          <a:lstStyle/>
          <a:p>
            <a:r>
              <a:rPr lang="en-US" sz="3500" b="1" dirty="0" smtClean="0">
                <a:solidFill>
                  <a:srgbClr val="FF0000"/>
                </a:solidFill>
                <a:latin typeface="Helvetica"/>
                <a:cs typeface="Helvetica"/>
              </a:rPr>
              <a:t>Website</a:t>
            </a:r>
            <a:endParaRPr lang="en-US" sz="3500" b="1" dirty="0">
              <a:solidFill>
                <a:srgbClr val="FF0000"/>
              </a:solidFill>
              <a:latin typeface="Helvetica"/>
              <a:cs typeface="Helvetica"/>
            </a:endParaRPr>
          </a:p>
        </p:txBody>
      </p:sp>
      <p:pic>
        <p:nvPicPr>
          <p:cNvPr id="5" name="Picture 4" descr="Screen Shot 2016-09-01 at 2.57.1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906000" cy="6193434"/>
          </a:xfrm>
          <a:prstGeom prst="rect">
            <a:avLst/>
          </a:prstGeom>
        </p:spPr>
      </p:pic>
    </p:spTree>
    <p:extLst>
      <p:ext uri="{BB962C8B-B14F-4D97-AF65-F5344CB8AC3E}">
        <p14:creationId xmlns:p14="http://schemas.microsoft.com/office/powerpoint/2010/main" val="196201678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a:t>
            </a:r>
            <a:endParaRPr lang="en-US" dirty="0"/>
          </a:p>
        </p:txBody>
      </p:sp>
      <p:sp>
        <p:nvSpPr>
          <p:cNvPr id="3" name="Text Placeholder 2"/>
          <p:cNvSpPr>
            <a:spLocks noGrp="1"/>
          </p:cNvSpPr>
          <p:nvPr>
            <p:ph type="body" idx="1"/>
          </p:nvPr>
        </p:nvSpPr>
        <p:spPr/>
        <p:txBody>
          <a:bodyPr/>
          <a:lstStyle/>
          <a:p>
            <a:endParaRPr lang="en-US"/>
          </a:p>
        </p:txBody>
      </p:sp>
      <p:sp>
        <p:nvSpPr>
          <p:cNvPr id="4" name="Text Placeholder 3"/>
          <p:cNvSpPr>
            <a:spLocks noGrp="1"/>
          </p:cNvSpPr>
          <p:nvPr>
            <p:ph type="body" idx="2"/>
          </p:nvPr>
        </p:nvSpPr>
        <p:spPr/>
        <p:txBody>
          <a:bodyPr/>
          <a:lstStyle/>
          <a:p>
            <a:r>
              <a:rPr lang="en-US" dirty="0" smtClean="0"/>
              <a:t>Promote speakers now</a:t>
            </a:r>
          </a:p>
          <a:p>
            <a:pPr marL="285750" indent="-285750">
              <a:buFontTx/>
              <a:buChar char="-"/>
            </a:pPr>
            <a:r>
              <a:rPr lang="en-US" dirty="0" smtClean="0"/>
              <a:t>The speaker participation</a:t>
            </a:r>
          </a:p>
          <a:p>
            <a:pPr marL="285750" indent="-285750">
              <a:buFontTx/>
              <a:buChar char="-"/>
            </a:pPr>
            <a:r>
              <a:rPr lang="en-US" dirty="0" smtClean="0"/>
              <a:t>Quotes of speakers from Sarah</a:t>
            </a:r>
          </a:p>
          <a:p>
            <a:pPr marL="285750" indent="-285750">
              <a:buFontTx/>
              <a:buChar char="-"/>
            </a:pPr>
            <a:r>
              <a:rPr lang="en-US" dirty="0" smtClean="0"/>
              <a:t>Updates on what they are up </a:t>
            </a:r>
            <a:r>
              <a:rPr lang="en-US" dirty="0" smtClean="0"/>
              <a:t>to </a:t>
            </a:r>
            <a:endParaRPr lang="en-US" dirty="0" smtClean="0"/>
          </a:p>
          <a:p>
            <a:pPr marL="285750" indent="-285750">
              <a:buFontTx/>
              <a:buChar char="-"/>
            </a:pPr>
            <a:endParaRPr lang="en-US" dirty="0" smtClean="0"/>
          </a:p>
          <a:p>
            <a:r>
              <a:rPr lang="en-US" dirty="0" smtClean="0"/>
              <a:t>FORMAT: </a:t>
            </a:r>
          </a:p>
          <a:p>
            <a:pPr marL="285750" indent="-285750">
              <a:buFontTx/>
              <a:buChar char="-"/>
            </a:pPr>
            <a:r>
              <a:rPr lang="en-US" dirty="0" err="1" smtClean="0"/>
              <a:t>Reddit</a:t>
            </a:r>
            <a:r>
              <a:rPr lang="en-US" dirty="0" smtClean="0"/>
              <a:t> to promote the content of the webcast</a:t>
            </a:r>
          </a:p>
          <a:p>
            <a:pPr marL="285750" indent="-285750">
              <a:buFontTx/>
              <a:buChar char="-"/>
            </a:pPr>
            <a:r>
              <a:rPr lang="en-US" dirty="0"/>
              <a:t>Stream from Facebook and Twitter? </a:t>
            </a:r>
            <a:endParaRPr lang="en-US" dirty="0" smtClean="0"/>
          </a:p>
          <a:p>
            <a:pPr marL="285750" indent="-285750">
              <a:buFontTx/>
              <a:buChar char="-"/>
            </a:pPr>
            <a:r>
              <a:rPr lang="en-US" dirty="0" smtClean="0"/>
              <a:t>How can we tap on Webcast </a:t>
            </a:r>
          </a:p>
          <a:p>
            <a:pPr marL="285750" indent="-285750">
              <a:buFontTx/>
              <a:buChar char="-"/>
            </a:pPr>
            <a:endParaRPr lang="en-US" dirty="0"/>
          </a:p>
          <a:p>
            <a:r>
              <a:rPr lang="en-US" dirty="0" smtClean="0"/>
              <a:t>CONTENT:</a:t>
            </a:r>
          </a:p>
          <a:p>
            <a:pPr marL="285750" indent="-285750">
              <a:buFontTx/>
              <a:buChar char="-"/>
            </a:pPr>
            <a:r>
              <a:rPr lang="en-US" dirty="0"/>
              <a:t>Behind the scenes the day </a:t>
            </a:r>
            <a:r>
              <a:rPr lang="en-US" dirty="0" smtClean="0"/>
              <a:t>before</a:t>
            </a:r>
          </a:p>
          <a:p>
            <a:pPr marL="285750" indent="-285750">
              <a:buFontTx/>
              <a:buChar char="-"/>
            </a:pPr>
            <a:r>
              <a:rPr lang="en-US" dirty="0"/>
              <a:t>Coverage of event on the </a:t>
            </a:r>
            <a:r>
              <a:rPr lang="en-US" dirty="0" smtClean="0"/>
              <a:t>4</a:t>
            </a:r>
            <a:r>
              <a:rPr lang="en-US" baseline="30000" dirty="0" smtClean="0"/>
              <a:t>th</a:t>
            </a:r>
          </a:p>
          <a:p>
            <a:pPr marL="285750" indent="-285750">
              <a:buFontTx/>
              <a:buChar char="-"/>
            </a:pPr>
            <a:r>
              <a:rPr lang="en-US" dirty="0"/>
              <a:t>Interviews with speakers during break and cocktails</a:t>
            </a:r>
          </a:p>
          <a:p>
            <a:pPr marL="285750" indent="-285750">
              <a:buFontTx/>
              <a:buChar char="-"/>
            </a:pPr>
            <a:endParaRPr lang="en-US" dirty="0"/>
          </a:p>
          <a:p>
            <a:pPr marL="285750" indent="-285750">
              <a:buFontTx/>
              <a:buChar char="-"/>
            </a:pPr>
            <a:endParaRPr lang="en-US" dirty="0"/>
          </a:p>
          <a:p>
            <a:pPr marL="285750" indent="-285750">
              <a:buFontTx/>
              <a:buChar char="-"/>
            </a:pPr>
            <a:r>
              <a:rPr lang="en-US" dirty="0" smtClean="0"/>
              <a:t>WHO CAN HELP OUT? </a:t>
            </a:r>
          </a:p>
        </p:txBody>
      </p:sp>
    </p:spTree>
    <p:extLst>
      <p:ext uri="{BB962C8B-B14F-4D97-AF65-F5344CB8AC3E}">
        <p14:creationId xmlns:p14="http://schemas.microsoft.com/office/powerpoint/2010/main" val="389997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685812559"/>
              </p:ext>
            </p:extLst>
          </p:nvPr>
        </p:nvGraphicFramePr>
        <p:xfrm>
          <a:off x="341638" y="232365"/>
          <a:ext cx="9183369" cy="6172231"/>
        </p:xfrm>
        <a:graphic>
          <a:graphicData uri="http://schemas.openxmlformats.org/drawingml/2006/table">
            <a:tbl>
              <a:tblPr/>
              <a:tblGrid>
                <a:gridCol w="2833145"/>
                <a:gridCol w="6350224"/>
              </a:tblGrid>
              <a:tr h="353104">
                <a:tc>
                  <a:txBody>
                    <a:bodyPr/>
                    <a:lstStyle/>
                    <a:p>
                      <a:pPr algn="ctr" fontAlgn="t"/>
                      <a:r>
                        <a:rPr lang="en-US" sz="1500" b="1" i="0" u="none" strike="noStrike" dirty="0">
                          <a:solidFill>
                            <a:srgbClr val="000000"/>
                          </a:solidFill>
                          <a:effectLst/>
                          <a:latin typeface="Arial"/>
                        </a:rPr>
                        <a:t>Stakeholder</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t"/>
                      <a:r>
                        <a:rPr lang="en-US" sz="1600" b="1" i="0" u="none" strike="noStrike" dirty="0">
                          <a:solidFill>
                            <a:srgbClr val="000000"/>
                          </a:solidFill>
                          <a:effectLst/>
                          <a:latin typeface="Arial"/>
                        </a:rPr>
                        <a:t>Communication</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209378">
                <a:tc>
                  <a:txBody>
                    <a:bodyPr/>
                    <a:lstStyle/>
                    <a:p>
                      <a:pPr lvl="2" algn="l" fontAlgn="ctr"/>
                      <a:r>
                        <a:rPr lang="en-US" sz="1300" b="0" i="0" u="none" strike="noStrike" dirty="0">
                          <a:solidFill>
                            <a:srgbClr val="000000"/>
                          </a:solidFill>
                          <a:effectLst/>
                          <a:latin typeface="Arial"/>
                        </a:rPr>
                        <a:t>Management </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a:solidFill>
                            <a:srgbClr val="000000"/>
                          </a:solidFill>
                          <a:effectLst/>
                          <a:latin typeface="Calibri"/>
                        </a:rPr>
                        <a:t>Monthly report</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575">
                <a:tc>
                  <a:txBody>
                    <a:bodyPr/>
                    <a:lstStyle/>
                    <a:p>
                      <a:pPr lvl="2" algn="l" fontAlgn="ctr"/>
                      <a:r>
                        <a:rPr lang="en-US" sz="1300" b="0" i="0" u="none" strike="noStrike" dirty="0">
                          <a:solidFill>
                            <a:srgbClr val="000000"/>
                          </a:solidFill>
                          <a:effectLst/>
                          <a:latin typeface="Arial"/>
                        </a:rPr>
                        <a:t>ECO</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a:solidFill>
                            <a:srgbClr val="000000"/>
                          </a:solidFill>
                          <a:effectLst/>
                          <a:latin typeface="Calibri"/>
                        </a:rPr>
                        <a:t>Feb - presentation for section leaders followed by </a:t>
                      </a:r>
                      <a:r>
                        <a:rPr lang="en-US" sz="1300" b="0" i="0" u="none" strike="noStrike" dirty="0" smtClean="0">
                          <a:solidFill>
                            <a:srgbClr val="000000"/>
                          </a:solidFill>
                          <a:effectLst/>
                          <a:latin typeface="Calibri"/>
                        </a:rPr>
                        <a:t>monthly </a:t>
                      </a:r>
                      <a:r>
                        <a:rPr lang="en-US" sz="1300" b="0" i="0" u="none" strike="noStrike" dirty="0">
                          <a:solidFill>
                            <a:srgbClr val="000000"/>
                          </a:solidFill>
                          <a:effectLst/>
                          <a:latin typeface="Calibri"/>
                        </a:rPr>
                        <a:t>updates </a:t>
                      </a:r>
                      <a:endParaRPr lang="en-US" sz="1300" b="0" i="0" u="none" strike="noStrike" dirty="0" smtClean="0">
                        <a:solidFill>
                          <a:srgbClr val="000000"/>
                        </a:solidFill>
                        <a:effectLst/>
                        <a:latin typeface="Calibri"/>
                      </a:endParaRPr>
                    </a:p>
                    <a:p>
                      <a:pPr algn="l" fontAlgn="ctr"/>
                      <a:r>
                        <a:rPr lang="en-US" sz="1300" b="0" i="0" u="none" strike="noStrike" dirty="0" smtClean="0">
                          <a:solidFill>
                            <a:srgbClr val="000000"/>
                          </a:solidFill>
                          <a:effectLst/>
                          <a:latin typeface="Calibri"/>
                        </a:rPr>
                        <a:t>April</a:t>
                      </a:r>
                      <a:r>
                        <a:rPr lang="en-US" sz="1300" b="0" i="0" u="none" strike="noStrike" baseline="0" dirty="0" smtClean="0">
                          <a:solidFill>
                            <a:srgbClr val="000000"/>
                          </a:solidFill>
                          <a:effectLst/>
                          <a:latin typeface="Calibri"/>
                        </a:rPr>
                        <a:t> -</a:t>
                      </a:r>
                      <a:r>
                        <a:rPr lang="en-US" sz="1300" b="0" i="0" u="none" strike="noStrike" dirty="0" smtClean="0">
                          <a:solidFill>
                            <a:srgbClr val="000000"/>
                          </a:solidFill>
                          <a:effectLst/>
                          <a:latin typeface="Calibri"/>
                        </a:rPr>
                        <a:t> </a:t>
                      </a:r>
                      <a:r>
                        <a:rPr lang="en-US" sz="1300" b="0" i="0" u="none" strike="noStrike" dirty="0">
                          <a:solidFill>
                            <a:srgbClr val="000000"/>
                          </a:solidFill>
                          <a:effectLst/>
                          <a:latin typeface="Calibri"/>
                        </a:rPr>
                        <a:t>presentation </a:t>
                      </a:r>
                      <a:r>
                        <a:rPr lang="en-US" sz="1300" b="0" i="0" u="none" strike="noStrike" dirty="0" smtClean="0">
                          <a:solidFill>
                            <a:srgbClr val="000000"/>
                          </a:solidFill>
                          <a:effectLst/>
                          <a:latin typeface="Calibri"/>
                        </a:rPr>
                        <a:t>to </a:t>
                      </a:r>
                      <a:r>
                        <a:rPr lang="en-US" sz="1300" b="0" i="0" u="none" strike="noStrike" dirty="0">
                          <a:solidFill>
                            <a:srgbClr val="000000"/>
                          </a:solidFill>
                          <a:effectLst/>
                          <a:latin typeface="Calibri"/>
                        </a:rPr>
                        <a:t>ECO</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8486">
                <a:tc>
                  <a:txBody>
                    <a:bodyPr/>
                    <a:lstStyle/>
                    <a:p>
                      <a:pPr lvl="2" algn="l" fontAlgn="ctr"/>
                      <a:r>
                        <a:rPr lang="en-US" sz="1300" b="0" i="0" u="none" strike="noStrike" dirty="0">
                          <a:solidFill>
                            <a:srgbClr val="000000"/>
                          </a:solidFill>
                          <a:effectLst/>
                          <a:latin typeface="Arial"/>
                        </a:rPr>
                        <a:t>Speaker </a:t>
                      </a:r>
                      <a:r>
                        <a:rPr lang="en-US" sz="1300" b="0" i="0" u="none" strike="noStrike" dirty="0" smtClean="0">
                          <a:solidFill>
                            <a:srgbClr val="000000"/>
                          </a:solidFill>
                          <a:effectLst/>
                          <a:latin typeface="Arial"/>
                        </a:rPr>
                        <a:t>Committee</a:t>
                      </a:r>
                      <a:endParaRPr lang="en-US" sz="1300" b="0" i="0" u="none" strike="noStrike" dirty="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a:solidFill>
                            <a:srgbClr val="000000"/>
                          </a:solidFill>
                          <a:effectLst/>
                          <a:latin typeface="Arial"/>
                        </a:rPr>
                        <a:t>March - One day </a:t>
                      </a:r>
                      <a:r>
                        <a:rPr lang="en-US" sz="1300" b="0" i="0" u="none" strike="noStrike" dirty="0" smtClean="0">
                          <a:solidFill>
                            <a:srgbClr val="000000"/>
                          </a:solidFill>
                          <a:effectLst/>
                          <a:latin typeface="Arial"/>
                        </a:rPr>
                        <a:t>Brainstorm</a:t>
                      </a:r>
                      <a:r>
                        <a:rPr lang="en-US" sz="1300" b="0" i="0" u="none" strike="noStrike" baseline="0" dirty="0" smtClean="0">
                          <a:solidFill>
                            <a:srgbClr val="000000"/>
                          </a:solidFill>
                          <a:effectLst/>
                          <a:latin typeface="Arial"/>
                        </a:rPr>
                        <a:t> wish list of big names</a:t>
                      </a:r>
                      <a:endParaRPr lang="en-US" sz="1300" b="0" i="0" u="none" strike="noStrike" dirty="0" smtClean="0">
                        <a:solidFill>
                          <a:srgbClr val="000000"/>
                        </a:solidFill>
                        <a:effectLst/>
                        <a:latin typeface="Arial"/>
                      </a:endParaRPr>
                    </a:p>
                    <a:p>
                      <a:pPr algn="l" fontAlgn="ctr"/>
                      <a:r>
                        <a:rPr lang="en-US" sz="1300" b="0" i="0" u="none" strike="noStrike" dirty="0" smtClean="0">
                          <a:solidFill>
                            <a:srgbClr val="000000"/>
                          </a:solidFill>
                          <a:effectLst/>
                          <a:latin typeface="Arial"/>
                        </a:rPr>
                        <a:t>April</a:t>
                      </a:r>
                      <a:r>
                        <a:rPr lang="en-US" sz="1300" b="0" i="0" u="none" strike="noStrike" baseline="0" dirty="0" smtClean="0">
                          <a:solidFill>
                            <a:srgbClr val="000000"/>
                          </a:solidFill>
                          <a:effectLst/>
                          <a:latin typeface="Arial"/>
                        </a:rPr>
                        <a:t> -</a:t>
                      </a:r>
                      <a:r>
                        <a:rPr lang="en-US" sz="1300" b="0" i="0" u="none" strike="noStrike" dirty="0" smtClean="0">
                          <a:solidFill>
                            <a:srgbClr val="000000"/>
                          </a:solidFill>
                          <a:effectLst/>
                          <a:latin typeface="Arial"/>
                        </a:rPr>
                        <a:t> Weekly meeting main batch</a:t>
                      </a:r>
                      <a:r>
                        <a:rPr lang="en-US" sz="1300" b="0" i="0" u="none" strike="noStrike" baseline="0" dirty="0" smtClean="0">
                          <a:solidFill>
                            <a:srgbClr val="000000"/>
                          </a:solidFill>
                          <a:effectLst/>
                          <a:latin typeface="Arial"/>
                        </a:rPr>
                        <a:t> of names </a:t>
                      </a:r>
                      <a:endParaRPr lang="en-US" sz="1300" b="0" i="0" u="none" strike="noStrike" dirty="0" smtClean="0">
                        <a:solidFill>
                          <a:srgbClr val="000000"/>
                        </a:solidFill>
                        <a:effectLst/>
                        <a:latin typeface="Arial"/>
                      </a:endParaRPr>
                    </a:p>
                    <a:p>
                      <a:pPr algn="l" fontAlgn="ctr"/>
                      <a:r>
                        <a:rPr lang="en-US" sz="1300" b="0" i="0" u="none" strike="noStrike" dirty="0" smtClean="0">
                          <a:solidFill>
                            <a:srgbClr val="000000"/>
                          </a:solidFill>
                          <a:effectLst/>
                          <a:latin typeface="Arial"/>
                        </a:rPr>
                        <a:t>May</a:t>
                      </a:r>
                      <a:r>
                        <a:rPr lang="en-US" sz="1300" b="0" i="0" u="none" strike="noStrike" baseline="0" dirty="0" smtClean="0">
                          <a:solidFill>
                            <a:srgbClr val="000000"/>
                          </a:solidFill>
                          <a:effectLst/>
                          <a:latin typeface="Arial"/>
                        </a:rPr>
                        <a:t> on – Followed by weekly updates in person/email</a:t>
                      </a:r>
                      <a:r>
                        <a:rPr lang="en-US" sz="1300" b="0" i="0" u="none" strike="noStrike" dirty="0" smtClean="0">
                          <a:solidFill>
                            <a:srgbClr val="000000"/>
                          </a:solidFill>
                          <a:effectLst/>
                          <a:latin typeface="Arial"/>
                        </a:rPr>
                        <a:t> </a:t>
                      </a:r>
                      <a:endParaRPr lang="en-US" sz="1300" b="0" i="0" u="none" strike="noStrike" dirty="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8524">
                <a:tc>
                  <a:txBody>
                    <a:bodyPr/>
                    <a:lstStyle/>
                    <a:p>
                      <a:pPr lvl="2" algn="l" fontAlgn="ctr"/>
                      <a:r>
                        <a:rPr lang="en-US" sz="1300" b="0" i="0" u="none" strike="noStrike" dirty="0">
                          <a:solidFill>
                            <a:srgbClr val="000000"/>
                          </a:solidFill>
                          <a:effectLst/>
                          <a:latin typeface="Arial"/>
                        </a:rPr>
                        <a:t>Team (coordination, interns, members of ECO) </a:t>
                      </a:r>
                      <a:endParaRPr lang="en-US" sz="1300" b="0" i="0" u="none" strike="noStrike" dirty="0" smtClean="0">
                        <a:solidFill>
                          <a:srgbClr val="000000"/>
                        </a:solidFill>
                        <a:effectLst/>
                        <a:latin typeface="Arial"/>
                      </a:endParaRPr>
                    </a:p>
                    <a:p>
                      <a:pPr lvl="2" algn="l" fontAlgn="ctr"/>
                      <a:r>
                        <a:rPr lang="en-US" sz="1300" b="1" i="0" u="none" strike="noStrike" dirty="0" smtClean="0">
                          <a:solidFill>
                            <a:srgbClr val="000000"/>
                          </a:solidFill>
                          <a:effectLst/>
                          <a:latin typeface="+mn-lt"/>
                        </a:rPr>
                        <a:t>Everyone Welcome! </a:t>
                      </a:r>
                      <a:endParaRPr lang="en-US" sz="1300" b="0" i="0" u="none" strike="noStrike" dirty="0" smtClean="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smtClean="0">
                          <a:solidFill>
                            <a:srgbClr val="000000"/>
                          </a:solidFill>
                          <a:effectLst/>
                          <a:latin typeface="Arial"/>
                        </a:rPr>
                        <a:t>March – Overview Presentation</a:t>
                      </a:r>
                      <a:endParaRPr lang="en-US" sz="1300" b="0" i="0" u="none" strike="noStrike" baseline="0" dirty="0" smtClean="0">
                        <a:solidFill>
                          <a:srgbClr val="000000"/>
                        </a:solidFill>
                        <a:effectLst/>
                        <a:latin typeface="Arial"/>
                      </a:endParaRPr>
                    </a:p>
                    <a:p>
                      <a:pPr algn="l" fontAlgn="ctr"/>
                      <a:r>
                        <a:rPr lang="en-US" sz="1300" b="0" i="0" u="none" strike="noStrike" baseline="0" dirty="0" smtClean="0">
                          <a:solidFill>
                            <a:srgbClr val="000000"/>
                          </a:solidFill>
                          <a:effectLst/>
                          <a:latin typeface="Arial"/>
                        </a:rPr>
                        <a:t>March until August – monthly meeting</a:t>
                      </a:r>
                    </a:p>
                    <a:p>
                      <a:pPr algn="l" fontAlgn="ctr"/>
                      <a:r>
                        <a:rPr lang="en-US" sz="1300" b="0" i="0" u="none" strike="noStrike" baseline="0" dirty="0" smtClean="0">
                          <a:solidFill>
                            <a:srgbClr val="000000"/>
                          </a:solidFill>
                          <a:effectLst/>
                          <a:latin typeface="Arial"/>
                        </a:rPr>
                        <a:t>September/October – weekly meeting </a:t>
                      </a:r>
                      <a:endParaRPr lang="en-US" sz="1300" b="0" i="0" u="none" strike="noStrike" dirty="0" smtClean="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575">
                <a:tc>
                  <a:txBody>
                    <a:bodyPr/>
                    <a:lstStyle/>
                    <a:p>
                      <a:pPr lvl="2" algn="l" fontAlgn="ctr"/>
                      <a:r>
                        <a:rPr lang="en-US" sz="1300" b="0" i="0" u="none" strike="noStrike" dirty="0">
                          <a:solidFill>
                            <a:srgbClr val="000000"/>
                          </a:solidFill>
                          <a:effectLst/>
                          <a:latin typeface="Arial"/>
                        </a:rPr>
                        <a:t>Volunteers</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smtClean="0">
                          <a:solidFill>
                            <a:srgbClr val="000000"/>
                          </a:solidFill>
                          <a:effectLst/>
                          <a:latin typeface="Arial"/>
                        </a:rPr>
                        <a:t>June – Gatherin</a:t>
                      </a:r>
                      <a:r>
                        <a:rPr lang="en-US" sz="1300" b="0" i="0" u="none" strike="noStrike" baseline="0" dirty="0" smtClean="0">
                          <a:solidFill>
                            <a:srgbClr val="000000"/>
                          </a:solidFill>
                          <a:effectLst/>
                          <a:latin typeface="Arial"/>
                        </a:rPr>
                        <a:t>g of first batch of volunteers</a:t>
                      </a:r>
                      <a:endParaRPr lang="en-US" sz="1300" b="0" i="0" u="none" strike="noStrike" dirty="0" smtClean="0">
                        <a:solidFill>
                          <a:srgbClr val="000000"/>
                        </a:solidFill>
                        <a:effectLst/>
                        <a:latin typeface="Arial"/>
                      </a:endParaRPr>
                    </a:p>
                    <a:p>
                      <a:pPr algn="l" fontAlgn="ctr"/>
                      <a:r>
                        <a:rPr lang="en-US" sz="1300" b="0" i="0" u="none" strike="noStrike" dirty="0" smtClean="0">
                          <a:solidFill>
                            <a:srgbClr val="000000"/>
                          </a:solidFill>
                          <a:effectLst/>
                          <a:latin typeface="Arial"/>
                        </a:rPr>
                        <a:t>September on biweekly </a:t>
                      </a:r>
                      <a:r>
                        <a:rPr lang="en-US" sz="1300" b="0" i="0" u="none" strike="noStrike" dirty="0">
                          <a:solidFill>
                            <a:srgbClr val="000000"/>
                          </a:solidFill>
                          <a:effectLst/>
                          <a:latin typeface="Arial"/>
                        </a:rPr>
                        <a:t>gathering </a:t>
                      </a:r>
                      <a:r>
                        <a:rPr lang="en-US" sz="1300" b="0" i="0" u="none" strike="noStrike" dirty="0" smtClean="0">
                          <a:solidFill>
                            <a:srgbClr val="000000"/>
                          </a:solidFill>
                          <a:effectLst/>
                          <a:latin typeface="Arial"/>
                        </a:rPr>
                        <a:t>for </a:t>
                      </a:r>
                      <a:r>
                        <a:rPr lang="en-US" sz="1300" b="0" i="0" u="none" strike="noStrike" dirty="0">
                          <a:solidFill>
                            <a:srgbClr val="000000"/>
                          </a:solidFill>
                          <a:effectLst/>
                          <a:latin typeface="Arial"/>
                        </a:rPr>
                        <a:t>team building</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1782">
                <a:tc>
                  <a:txBody>
                    <a:bodyPr/>
                    <a:lstStyle/>
                    <a:p>
                      <a:pPr lvl="2" algn="l" fontAlgn="ctr"/>
                      <a:r>
                        <a:rPr lang="en-US" sz="1300" b="0" i="0" u="none" strike="noStrike" dirty="0">
                          <a:solidFill>
                            <a:srgbClr val="000000"/>
                          </a:solidFill>
                          <a:effectLst/>
                          <a:latin typeface="Arial"/>
                        </a:rPr>
                        <a:t>Supporting Experts (procurement, finance, </a:t>
                      </a:r>
                      <a:r>
                        <a:rPr lang="en-US" sz="1300" b="0" i="0" u="none" strike="noStrike" dirty="0" smtClean="0">
                          <a:solidFill>
                            <a:srgbClr val="000000"/>
                          </a:solidFill>
                          <a:effectLst/>
                          <a:latin typeface="Arial"/>
                        </a:rPr>
                        <a:t>HR</a:t>
                      </a:r>
                      <a:r>
                        <a:rPr lang="en-US" sz="1300" b="0" i="0" u="none" strike="noStrike" dirty="0">
                          <a:solidFill>
                            <a:srgbClr val="000000"/>
                          </a:solidFill>
                          <a:effectLst/>
                          <a:latin typeface="Arial"/>
                        </a:rPr>
                        <a:t>, It, safety, security, GS) </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a:solidFill>
                            <a:srgbClr val="000000"/>
                          </a:solidFill>
                          <a:effectLst/>
                          <a:latin typeface="Arial"/>
                        </a:rPr>
                        <a:t>March – Overview </a:t>
                      </a:r>
                      <a:r>
                        <a:rPr lang="en-US" sz="1300" b="0" i="0" u="none" strike="noStrike" dirty="0" smtClean="0">
                          <a:solidFill>
                            <a:srgbClr val="000000"/>
                          </a:solidFill>
                          <a:effectLst/>
                          <a:latin typeface="Arial"/>
                        </a:rPr>
                        <a:t>presentation</a:t>
                      </a:r>
                    </a:p>
                    <a:p>
                      <a:pPr algn="l" fontAlgn="ctr"/>
                      <a:r>
                        <a:rPr lang="en-US" sz="1300" b="0" i="0" u="none" strike="noStrike" dirty="0" smtClean="0">
                          <a:solidFill>
                            <a:srgbClr val="000000"/>
                          </a:solidFill>
                          <a:effectLst/>
                          <a:latin typeface="Arial"/>
                        </a:rPr>
                        <a:t>June</a:t>
                      </a:r>
                      <a:r>
                        <a:rPr lang="en-US" sz="1300" b="0" i="0" u="none" strike="noStrike" baseline="0" dirty="0" smtClean="0">
                          <a:solidFill>
                            <a:srgbClr val="000000"/>
                          </a:solidFill>
                          <a:effectLst/>
                          <a:latin typeface="Arial"/>
                        </a:rPr>
                        <a:t> and </a:t>
                      </a:r>
                      <a:r>
                        <a:rPr lang="en-US" sz="1300" b="0" i="0" u="none" strike="noStrike" dirty="0" smtClean="0">
                          <a:solidFill>
                            <a:srgbClr val="000000"/>
                          </a:solidFill>
                          <a:effectLst/>
                          <a:latin typeface="Arial"/>
                        </a:rPr>
                        <a:t>September</a:t>
                      </a:r>
                      <a:r>
                        <a:rPr lang="en-US" sz="1300" b="0" i="0" u="none" strike="noStrike" baseline="0" dirty="0" smtClean="0">
                          <a:solidFill>
                            <a:srgbClr val="000000"/>
                          </a:solidFill>
                          <a:effectLst/>
                          <a:latin typeface="Arial"/>
                        </a:rPr>
                        <a:t> – Update overview email</a:t>
                      </a:r>
                      <a:r>
                        <a:rPr lang="en-US" sz="1300" b="0" i="0" u="none" strike="noStrike" baseline="0" dirty="0">
                          <a:solidFill>
                            <a:srgbClr val="000000"/>
                          </a:solidFill>
                          <a:effectLst/>
                          <a:latin typeface="Arial"/>
                        </a:rPr>
                        <a:t> </a:t>
                      </a:r>
                      <a:r>
                        <a:rPr lang="en-US" sz="1300" b="0" i="0" u="none" strike="noStrike" baseline="0" dirty="0" smtClean="0">
                          <a:solidFill>
                            <a:srgbClr val="000000"/>
                          </a:solidFill>
                          <a:effectLst/>
                          <a:latin typeface="Arial"/>
                        </a:rPr>
                        <a:t>followed by meetings as required</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575">
                <a:tc>
                  <a:txBody>
                    <a:bodyPr/>
                    <a:lstStyle/>
                    <a:p>
                      <a:pPr lvl="2" algn="l" fontAlgn="ctr"/>
                      <a:r>
                        <a:rPr lang="en-US" sz="1300" b="0" i="0" u="none" strike="noStrike" dirty="0" smtClean="0">
                          <a:solidFill>
                            <a:srgbClr val="000000"/>
                          </a:solidFill>
                          <a:effectLst/>
                          <a:latin typeface="Arial"/>
                        </a:rPr>
                        <a:t>Institutes associated to CERN</a:t>
                      </a:r>
                      <a:endParaRPr lang="en-US" sz="1300" b="0" i="0" u="none" strike="noStrike" dirty="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a:solidFill>
                            <a:srgbClr val="000000"/>
                          </a:solidFill>
                          <a:effectLst/>
                          <a:latin typeface="Arial"/>
                        </a:rPr>
                        <a:t>May/June and Sep/Oct - Skype calls with curator on project presentation and </a:t>
                      </a:r>
                      <a:r>
                        <a:rPr lang="en-US" sz="1300" b="0" i="0" u="none" strike="noStrike" dirty="0" err="1">
                          <a:solidFill>
                            <a:srgbClr val="000000"/>
                          </a:solidFill>
                          <a:effectLst/>
                          <a:latin typeface="Arial"/>
                        </a:rPr>
                        <a:t>curation</a:t>
                      </a:r>
                      <a:r>
                        <a:rPr lang="en-US" sz="1300" b="0" i="0" u="none" strike="noStrike" dirty="0">
                          <a:solidFill>
                            <a:srgbClr val="000000"/>
                          </a:solidFill>
                          <a:effectLst/>
                          <a:latin typeface="Arial"/>
                        </a:rPr>
                        <a:t> strategy </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575">
                <a:tc>
                  <a:txBody>
                    <a:bodyPr/>
                    <a:lstStyle/>
                    <a:p>
                      <a:pPr lvl="2" algn="l" fontAlgn="ctr"/>
                      <a:r>
                        <a:rPr lang="en-US" sz="1300" b="0" i="0" u="none" strike="noStrike" dirty="0">
                          <a:solidFill>
                            <a:srgbClr val="000000"/>
                          </a:solidFill>
                          <a:effectLst/>
                          <a:latin typeface="Arial"/>
                        </a:rPr>
                        <a:t>Suppliers (42 Prod, Lumens8, Novae, Boyle lighting) </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a:solidFill>
                            <a:srgbClr val="000000"/>
                          </a:solidFill>
                          <a:effectLst/>
                          <a:latin typeface="Arial"/>
                        </a:rPr>
                        <a:t>As requested</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1782">
                <a:tc>
                  <a:txBody>
                    <a:bodyPr/>
                    <a:lstStyle/>
                    <a:p>
                      <a:pPr lvl="2" algn="l" fontAlgn="ctr"/>
                      <a:r>
                        <a:rPr lang="en-US" sz="1300" b="0" i="0" u="none" strike="noStrike">
                          <a:solidFill>
                            <a:srgbClr val="000000"/>
                          </a:solidFill>
                          <a:effectLst/>
                          <a:latin typeface="Arial"/>
                        </a:rPr>
                        <a:t>Sponsor (Rolex)  </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smtClean="0">
                          <a:solidFill>
                            <a:srgbClr val="000000"/>
                          </a:solidFill>
                          <a:effectLst/>
                          <a:latin typeface="+mn-lt"/>
                        </a:rPr>
                        <a:t>March – Overview presentation</a:t>
                      </a:r>
                    </a:p>
                    <a:p>
                      <a:pPr algn="l" fontAlgn="ctr"/>
                      <a:r>
                        <a:rPr lang="en-US" sz="1300" b="0" i="0" u="none" strike="noStrike" dirty="0" smtClean="0">
                          <a:solidFill>
                            <a:srgbClr val="000000"/>
                          </a:solidFill>
                          <a:effectLst/>
                          <a:latin typeface="+mn-lt"/>
                        </a:rPr>
                        <a:t>June</a:t>
                      </a:r>
                      <a:r>
                        <a:rPr lang="en-US" sz="1300" b="0" i="0" u="none" strike="noStrike" baseline="0" dirty="0" smtClean="0">
                          <a:solidFill>
                            <a:srgbClr val="000000"/>
                          </a:solidFill>
                          <a:effectLst/>
                          <a:latin typeface="+mn-lt"/>
                        </a:rPr>
                        <a:t> and </a:t>
                      </a:r>
                      <a:r>
                        <a:rPr lang="en-US" sz="1300" b="0" i="0" u="none" strike="noStrike" dirty="0" smtClean="0">
                          <a:solidFill>
                            <a:srgbClr val="000000"/>
                          </a:solidFill>
                          <a:effectLst/>
                          <a:latin typeface="+mn-lt"/>
                        </a:rPr>
                        <a:t>September</a:t>
                      </a:r>
                      <a:r>
                        <a:rPr lang="en-US" sz="1300" b="0" i="0" u="none" strike="noStrike" baseline="0" dirty="0" smtClean="0">
                          <a:solidFill>
                            <a:srgbClr val="000000"/>
                          </a:solidFill>
                          <a:effectLst/>
                          <a:latin typeface="+mn-lt"/>
                        </a:rPr>
                        <a:t> – Update overview email followed by meetings as required</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396">
                <a:tc>
                  <a:txBody>
                    <a:bodyPr/>
                    <a:lstStyle/>
                    <a:p>
                      <a:pPr lvl="2" algn="l" fontAlgn="ctr"/>
                      <a:r>
                        <a:rPr lang="en-US" sz="1300" b="0" i="0" u="none" strike="noStrike" dirty="0" smtClean="0">
                          <a:solidFill>
                            <a:srgbClr val="000000"/>
                          </a:solidFill>
                          <a:effectLst/>
                          <a:latin typeface="Arial"/>
                        </a:rPr>
                        <a:t>Speakers</a:t>
                      </a:r>
                      <a:r>
                        <a:rPr lang="en-US" sz="1300" b="0" i="0" u="none" strike="noStrike" baseline="0" dirty="0" smtClean="0">
                          <a:solidFill>
                            <a:srgbClr val="000000"/>
                          </a:solidFill>
                          <a:effectLst/>
                          <a:latin typeface="Arial"/>
                        </a:rPr>
                        <a:t> and</a:t>
                      </a:r>
                      <a:r>
                        <a:rPr lang="en-US" sz="1300" b="0" i="0" u="none" strike="noStrike" dirty="0" smtClean="0">
                          <a:solidFill>
                            <a:srgbClr val="000000"/>
                          </a:solidFill>
                          <a:effectLst/>
                          <a:latin typeface="Arial"/>
                        </a:rPr>
                        <a:t> Coaches</a:t>
                      </a:r>
                      <a:endParaRPr lang="en-US" sz="1300" b="0" i="0" u="none" strike="noStrike" dirty="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smtClean="0">
                          <a:solidFill>
                            <a:srgbClr val="000000"/>
                          </a:solidFill>
                          <a:effectLst/>
                          <a:latin typeface="Arial"/>
                        </a:rPr>
                        <a:t>April/May</a:t>
                      </a:r>
                      <a:r>
                        <a:rPr lang="en-US" sz="1300" b="0" i="0" u="none" strike="noStrike" baseline="0" dirty="0" smtClean="0">
                          <a:solidFill>
                            <a:srgbClr val="000000"/>
                          </a:solidFill>
                          <a:effectLst/>
                          <a:latin typeface="Arial"/>
                        </a:rPr>
                        <a:t> – invitation</a:t>
                      </a:r>
                    </a:p>
                    <a:p>
                      <a:pPr algn="l" fontAlgn="ctr"/>
                      <a:r>
                        <a:rPr lang="en-US" sz="1300" b="0" i="0" u="none" strike="noStrike" baseline="0" dirty="0" smtClean="0">
                          <a:solidFill>
                            <a:srgbClr val="000000"/>
                          </a:solidFill>
                          <a:effectLst/>
                          <a:latin typeface="Arial"/>
                        </a:rPr>
                        <a:t>June/July/August- message and draft of idea</a:t>
                      </a:r>
                    </a:p>
                    <a:p>
                      <a:pPr algn="l" fontAlgn="ctr"/>
                      <a:r>
                        <a:rPr lang="en-US" sz="1300" b="0" i="0" u="none" strike="noStrike" baseline="0" dirty="0" smtClean="0">
                          <a:solidFill>
                            <a:srgbClr val="000000"/>
                          </a:solidFill>
                          <a:effectLst/>
                          <a:latin typeface="Arial"/>
                        </a:rPr>
                        <a:t>September – final draft</a:t>
                      </a:r>
                    </a:p>
                    <a:p>
                      <a:pPr algn="l" fontAlgn="ctr"/>
                      <a:r>
                        <a:rPr lang="en-US" sz="1300" b="0" i="0" u="none" strike="noStrike" baseline="0" dirty="0" smtClean="0">
                          <a:solidFill>
                            <a:srgbClr val="000000"/>
                          </a:solidFill>
                          <a:effectLst/>
                          <a:latin typeface="Arial"/>
                        </a:rPr>
                        <a:t>October – presentation rehearsals</a:t>
                      </a:r>
                      <a:endParaRPr lang="en-US" sz="1300" b="0" i="0" u="none" strike="noStrike" dirty="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8486">
                <a:tc>
                  <a:txBody>
                    <a:bodyPr/>
                    <a:lstStyle/>
                    <a:p>
                      <a:pPr lvl="2" algn="l" fontAlgn="ctr"/>
                      <a:r>
                        <a:rPr lang="en-US" sz="1300" b="0" i="0" u="none" strike="noStrike" dirty="0">
                          <a:solidFill>
                            <a:srgbClr val="000000"/>
                          </a:solidFill>
                          <a:effectLst/>
                          <a:latin typeface="Arial"/>
                        </a:rPr>
                        <a:t>CERN community </a:t>
                      </a: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a:solidFill>
                            <a:srgbClr val="000000"/>
                          </a:solidFill>
                          <a:effectLst/>
                          <a:latin typeface="Arial"/>
                        </a:rPr>
                        <a:t>Feb - Update on CERN homepage </a:t>
                      </a:r>
                      <a:endParaRPr lang="en-US" sz="1300" b="0" i="0" u="none" strike="noStrike" dirty="0" smtClean="0">
                        <a:solidFill>
                          <a:srgbClr val="000000"/>
                        </a:solidFill>
                        <a:effectLst/>
                        <a:latin typeface="Arial"/>
                      </a:endParaRPr>
                    </a:p>
                    <a:p>
                      <a:pPr algn="l" fontAlgn="ctr"/>
                      <a:r>
                        <a:rPr lang="en-US" sz="1300" b="0" i="0" u="none" strike="noStrike" dirty="0" smtClean="0">
                          <a:solidFill>
                            <a:srgbClr val="000000"/>
                          </a:solidFill>
                          <a:effectLst/>
                          <a:latin typeface="Arial"/>
                        </a:rPr>
                        <a:t>April</a:t>
                      </a:r>
                      <a:r>
                        <a:rPr lang="en-US" sz="1300" b="0" i="0" u="none" strike="noStrike" baseline="0" dirty="0" smtClean="0">
                          <a:solidFill>
                            <a:srgbClr val="000000"/>
                          </a:solidFill>
                          <a:effectLst/>
                          <a:latin typeface="Arial"/>
                        </a:rPr>
                        <a:t> - </a:t>
                      </a:r>
                      <a:r>
                        <a:rPr lang="en-US" sz="1300" b="0" i="0" u="none" strike="noStrike" dirty="0" smtClean="0">
                          <a:solidFill>
                            <a:srgbClr val="000000"/>
                          </a:solidFill>
                          <a:effectLst/>
                          <a:latin typeface="Arial"/>
                        </a:rPr>
                        <a:t>asking input on </a:t>
                      </a:r>
                      <a:r>
                        <a:rPr lang="en-US" sz="1300" b="0" i="0" u="none" strike="noStrike" dirty="0">
                          <a:solidFill>
                            <a:srgbClr val="000000"/>
                          </a:solidFill>
                          <a:effectLst/>
                          <a:latin typeface="Arial"/>
                        </a:rPr>
                        <a:t>speakers and participation as </a:t>
                      </a:r>
                      <a:r>
                        <a:rPr lang="en-US" sz="1300" b="0" i="0" u="none" strike="noStrike" dirty="0" smtClean="0">
                          <a:solidFill>
                            <a:srgbClr val="000000"/>
                          </a:solidFill>
                          <a:effectLst/>
                          <a:latin typeface="Arial"/>
                        </a:rPr>
                        <a:t>volunteer</a:t>
                      </a:r>
                      <a:endParaRPr lang="en-US" sz="1300" b="0" i="0" u="none" strike="noStrike" dirty="0">
                        <a:solidFill>
                          <a:srgbClr val="000000"/>
                        </a:solidFill>
                        <a:effectLst/>
                        <a:latin typeface="Arial"/>
                      </a:endParaRPr>
                    </a:p>
                    <a:p>
                      <a:pPr algn="l" fontAlgn="ctr"/>
                      <a:r>
                        <a:rPr lang="en-US" sz="1300" b="0" i="0" u="none" strike="noStrike" dirty="0" smtClean="0">
                          <a:solidFill>
                            <a:srgbClr val="000000"/>
                          </a:solidFill>
                          <a:effectLst/>
                          <a:latin typeface="Arial"/>
                        </a:rPr>
                        <a:t>September</a:t>
                      </a:r>
                      <a:r>
                        <a:rPr lang="en-US" sz="1300" b="0" i="0" u="none" strike="noStrike" baseline="0" dirty="0" smtClean="0">
                          <a:solidFill>
                            <a:srgbClr val="000000"/>
                          </a:solidFill>
                          <a:effectLst/>
                          <a:latin typeface="Arial"/>
                        </a:rPr>
                        <a:t> – Make link to apply for a ticket public </a:t>
                      </a:r>
                      <a:endParaRPr lang="en-US" sz="1300" b="0" i="0" u="none" strike="noStrike" dirty="0" smtClean="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1863">
                <a:tc>
                  <a:txBody>
                    <a:bodyPr/>
                    <a:lstStyle/>
                    <a:p>
                      <a:pPr lvl="2" algn="l" fontAlgn="ctr"/>
                      <a:r>
                        <a:rPr lang="en-US" sz="1300" b="0" i="0" u="none" strike="noStrike" dirty="0" smtClean="0">
                          <a:solidFill>
                            <a:srgbClr val="000000"/>
                          </a:solidFill>
                          <a:effectLst/>
                          <a:latin typeface="Arial"/>
                        </a:rPr>
                        <a:t>Guests</a:t>
                      </a:r>
                      <a:endParaRPr lang="en-US" sz="1300" b="0" i="0" u="none" strike="noStrike" dirty="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smtClean="0">
                          <a:solidFill>
                            <a:srgbClr val="000000"/>
                          </a:solidFill>
                          <a:effectLst/>
                          <a:latin typeface="Arial"/>
                        </a:rPr>
                        <a:t>September - Send</a:t>
                      </a:r>
                      <a:r>
                        <a:rPr lang="en-US" sz="1300" b="0" i="0" u="none" strike="noStrike" baseline="0" dirty="0" smtClean="0">
                          <a:solidFill>
                            <a:srgbClr val="000000"/>
                          </a:solidFill>
                          <a:effectLst/>
                          <a:latin typeface="Arial"/>
                        </a:rPr>
                        <a:t> first batch of invitations </a:t>
                      </a:r>
                    </a:p>
                    <a:p>
                      <a:pPr algn="l" fontAlgn="ctr"/>
                      <a:r>
                        <a:rPr lang="en-US" sz="1300" b="0" i="0" u="none" strike="noStrike" baseline="0" dirty="0" smtClean="0">
                          <a:solidFill>
                            <a:srgbClr val="000000"/>
                          </a:solidFill>
                          <a:effectLst/>
                          <a:latin typeface="Arial"/>
                        </a:rPr>
                        <a:t>October – Second batch of invitations</a:t>
                      </a:r>
                      <a:endParaRPr lang="en-US" sz="1300" b="0" i="0" u="none" strike="noStrike" dirty="0">
                        <a:solidFill>
                          <a:srgbClr val="000000"/>
                        </a:solidFill>
                        <a:effectLst/>
                        <a:latin typeface="Arial"/>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7509120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a:solidFill>
                  <a:srgbClr val="FF0000"/>
                </a:solidFill>
                <a:latin typeface="Helvetica"/>
                <a:cs typeface="Helvetica"/>
              </a:rPr>
              <a:t>Next</a:t>
            </a:r>
          </a:p>
        </p:txBody>
      </p:sp>
      <p:sp>
        <p:nvSpPr>
          <p:cNvPr id="3" name="Text Placeholder 2"/>
          <p:cNvSpPr>
            <a:spLocks noGrp="1"/>
          </p:cNvSpPr>
          <p:nvPr>
            <p:ph type="body" idx="1"/>
          </p:nvPr>
        </p:nvSpPr>
        <p:spPr/>
        <p:txBody>
          <a:bodyPr/>
          <a:lstStyle/>
          <a:p>
            <a:pPr marL="342561" indent="0">
              <a:buNone/>
            </a:pPr>
            <a:r>
              <a:rPr lang="en-US" dirty="0" smtClean="0"/>
              <a:t>When: Every other Thursday at 16:00</a:t>
            </a:r>
          </a:p>
          <a:p>
            <a:pPr marL="342561" indent="0">
              <a:buNone/>
            </a:pPr>
            <a:r>
              <a:rPr lang="en-US" dirty="0" smtClean="0"/>
              <a:t>September 01, 15, 29 – October 13, 27 and 31 at 17:00 for Photo, Tetras, </a:t>
            </a:r>
            <a:r>
              <a:rPr lang="en-US" dirty="0" err="1" smtClean="0"/>
              <a:t>etc</a:t>
            </a:r>
            <a:r>
              <a:rPr lang="en-US" dirty="0" smtClean="0"/>
              <a:t> Whole team! </a:t>
            </a:r>
          </a:p>
          <a:p>
            <a:pPr marL="342561" indent="0">
              <a:buNone/>
            </a:pPr>
            <a:r>
              <a:rPr lang="en-US" dirty="0" smtClean="0"/>
              <a:t>Where: TBD (help)</a:t>
            </a:r>
          </a:p>
          <a:p>
            <a:pPr marL="342561" indent="0">
              <a:buNone/>
            </a:pPr>
            <a:r>
              <a:rPr lang="en-US" dirty="0" smtClean="0"/>
              <a:t>What: Update on your </a:t>
            </a:r>
            <a:r>
              <a:rPr lang="en-US" dirty="0"/>
              <a:t>WBS updated </a:t>
            </a:r>
            <a:r>
              <a:rPr lang="en-US" dirty="0" smtClean="0"/>
              <a:t>including estimate </a:t>
            </a:r>
            <a:r>
              <a:rPr lang="en-US" dirty="0"/>
              <a:t>of time schedule </a:t>
            </a:r>
            <a:endParaRPr lang="en-US" dirty="0" smtClean="0"/>
          </a:p>
          <a:p>
            <a:pPr marL="342561" indent="0">
              <a:buNone/>
            </a:pPr>
            <a:r>
              <a:rPr lang="en-US" dirty="0" smtClean="0"/>
              <a:t>How: 30 minutes update, 30 minutes breakdown into groups</a:t>
            </a:r>
          </a:p>
          <a:p>
            <a:pPr marL="342561" indent="0">
              <a:buNone/>
            </a:pPr>
            <a:r>
              <a:rPr lang="en-US" b="1" dirty="0" smtClean="0"/>
              <a:t>… followed by a cake! Volunteer bakers?</a:t>
            </a:r>
          </a:p>
          <a:p>
            <a:pPr>
              <a:buFont typeface="Wingdings" charset="2"/>
              <a:buChar char="ü"/>
            </a:pPr>
            <a:endParaRPr lang="en-US" dirty="0" smtClean="0"/>
          </a:p>
          <a:p>
            <a:pPr marL="342561" indent="0">
              <a:buNone/>
            </a:pPr>
            <a:endParaRPr lang="en-US" dirty="0"/>
          </a:p>
          <a:p>
            <a:pPr marL="342561" indent="0">
              <a:buNone/>
            </a:pPr>
            <a:endParaRPr lang="en-US" dirty="0" smtClean="0"/>
          </a:p>
          <a:p>
            <a:endParaRPr lang="en-US" dirty="0" smtClean="0"/>
          </a:p>
          <a:p>
            <a:pPr marL="342561" indent="0">
              <a:buNone/>
            </a:pPr>
            <a:endParaRPr lang="en-US" dirty="0" smtClean="0"/>
          </a:p>
        </p:txBody>
      </p:sp>
    </p:spTree>
    <p:extLst>
      <p:ext uri="{BB962C8B-B14F-4D97-AF65-F5344CB8AC3E}">
        <p14:creationId xmlns:p14="http://schemas.microsoft.com/office/powerpoint/2010/main" val="413306478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1523999"/>
            <a:ext cx="10280894" cy="10280894"/>
          </a:xfrm>
          <a:prstGeom prst="rect">
            <a:avLst/>
          </a:prstGeom>
        </p:spPr>
      </p:pic>
    </p:spTree>
    <p:extLst>
      <p:ext uri="{BB962C8B-B14F-4D97-AF65-F5344CB8AC3E}">
        <p14:creationId xmlns:p14="http://schemas.microsoft.com/office/powerpoint/2010/main" val="35022984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FF0000"/>
                </a:solidFill>
              </a:rPr>
              <a:t>Pre-event – Debate among few CERN speakers</a:t>
            </a:r>
            <a:br>
              <a:rPr lang="en-US" sz="2800" b="1" dirty="0">
                <a:solidFill>
                  <a:srgbClr val="FF0000"/>
                </a:solidFill>
              </a:rPr>
            </a:br>
            <a:endParaRPr lang="en-US" sz="2800" dirty="0">
              <a:solidFill>
                <a:srgbClr val="FF0000"/>
              </a:solidFill>
            </a:endParaRPr>
          </a:p>
        </p:txBody>
      </p:sp>
      <p:sp>
        <p:nvSpPr>
          <p:cNvPr id="5" name="Text Placeholder 4"/>
          <p:cNvSpPr>
            <a:spLocks noGrp="1"/>
          </p:cNvSpPr>
          <p:nvPr>
            <p:ph type="body" idx="1"/>
          </p:nvPr>
        </p:nvSpPr>
        <p:spPr/>
        <p:txBody>
          <a:bodyPr/>
          <a:lstStyle/>
          <a:p>
            <a:r>
              <a:rPr lang="en-US" b="1" dirty="0"/>
              <a:t>When:</a:t>
            </a:r>
            <a:r>
              <a:rPr lang="en-US" dirty="0"/>
              <a:t> Friday November </a:t>
            </a:r>
            <a:r>
              <a:rPr lang="en-US" dirty="0" smtClean="0"/>
              <a:t>4</a:t>
            </a:r>
            <a:r>
              <a:rPr lang="en-US" baseline="30000" dirty="0" smtClean="0"/>
              <a:t>th</a:t>
            </a:r>
            <a:r>
              <a:rPr lang="en-US" baseline="30000" dirty="0" smtClean="0"/>
              <a:t>;</a:t>
            </a:r>
          </a:p>
          <a:p>
            <a:r>
              <a:rPr lang="en-US" b="1" dirty="0" smtClean="0"/>
              <a:t>Time: </a:t>
            </a:r>
            <a:r>
              <a:rPr lang="en-US" dirty="0" smtClean="0"/>
              <a:t>17:30 to 19:00</a:t>
            </a:r>
          </a:p>
          <a:p>
            <a:r>
              <a:rPr lang="en-US" b="1" dirty="0" smtClean="0"/>
              <a:t>Where</a:t>
            </a:r>
            <a:r>
              <a:rPr lang="en-US" b="1" dirty="0"/>
              <a:t>:</a:t>
            </a:r>
            <a:r>
              <a:rPr lang="en-US" dirty="0"/>
              <a:t> </a:t>
            </a:r>
            <a:r>
              <a:rPr lang="en-US" dirty="0" smtClean="0"/>
              <a:t>Globe </a:t>
            </a:r>
            <a:r>
              <a:rPr lang="en-US" dirty="0"/>
              <a:t>of Science and </a:t>
            </a:r>
            <a:r>
              <a:rPr lang="en-US" dirty="0" smtClean="0"/>
              <a:t>Innovation</a:t>
            </a:r>
          </a:p>
          <a:p>
            <a:r>
              <a:rPr lang="en-US" b="1" dirty="0" smtClean="0"/>
              <a:t>Format</a:t>
            </a:r>
            <a:r>
              <a:rPr lang="en-US" dirty="0" smtClean="0"/>
              <a:t>: 10 minutes </a:t>
            </a:r>
            <a:r>
              <a:rPr lang="en-US" dirty="0" smtClean="0"/>
              <a:t>seated presentation </a:t>
            </a:r>
            <a:r>
              <a:rPr lang="en-US" dirty="0"/>
              <a:t>by </a:t>
            </a:r>
            <a:r>
              <a:rPr lang="en-US" dirty="0" smtClean="0"/>
              <a:t>four </a:t>
            </a:r>
            <a:r>
              <a:rPr lang="en-US" dirty="0"/>
              <a:t>TEDxCERN speakers </a:t>
            </a:r>
            <a:r>
              <a:rPr lang="en-US" dirty="0" smtClean="0"/>
              <a:t>+ </a:t>
            </a:r>
            <a:r>
              <a:rPr lang="en-US" dirty="0" smtClean="0"/>
              <a:t>50 </a:t>
            </a:r>
            <a:r>
              <a:rPr lang="en-US" dirty="0" smtClean="0"/>
              <a:t>minutes </a:t>
            </a:r>
            <a:r>
              <a:rPr lang="en-US" dirty="0"/>
              <a:t>p</a:t>
            </a:r>
            <a:r>
              <a:rPr lang="en-US" dirty="0" smtClean="0"/>
              <a:t>anel </a:t>
            </a:r>
            <a:r>
              <a:rPr lang="en-US" dirty="0"/>
              <a:t>debate on the ethics behind the </a:t>
            </a:r>
            <a:r>
              <a:rPr lang="en-US" dirty="0" smtClean="0"/>
              <a:t>topics </a:t>
            </a:r>
            <a:endParaRPr lang="en-US" dirty="0" smtClean="0"/>
          </a:p>
          <a:p>
            <a:r>
              <a:rPr lang="en-US" b="1" dirty="0" smtClean="0"/>
              <a:t>Moderator</a:t>
            </a:r>
            <a:r>
              <a:rPr lang="en-US" b="1" dirty="0"/>
              <a:t>:</a:t>
            </a:r>
            <a:r>
              <a:rPr lang="en-US" dirty="0"/>
              <a:t> Olivier </a:t>
            </a:r>
            <a:r>
              <a:rPr lang="en-US" dirty="0" err="1"/>
              <a:t>Dessibourg</a:t>
            </a:r>
            <a:r>
              <a:rPr lang="en-US" dirty="0"/>
              <a:t>, Science </a:t>
            </a:r>
            <a:r>
              <a:rPr lang="en-US" dirty="0" smtClean="0"/>
              <a:t>journalist - </a:t>
            </a:r>
            <a:r>
              <a:rPr lang="en-US" dirty="0"/>
              <a:t>Le </a:t>
            </a:r>
            <a:r>
              <a:rPr lang="en-US" dirty="0" smtClean="0"/>
              <a:t>Temp</a:t>
            </a:r>
          </a:p>
          <a:p>
            <a:r>
              <a:rPr lang="en-US" b="1" dirty="0" smtClean="0"/>
              <a:t>Questions</a:t>
            </a:r>
            <a:r>
              <a:rPr lang="en-US" dirty="0" smtClean="0"/>
              <a:t>: system: to be defined and managed by Arnaud </a:t>
            </a:r>
            <a:r>
              <a:rPr lang="en-US" dirty="0" err="1" smtClean="0"/>
              <a:t>Massolier</a:t>
            </a:r>
            <a:endParaRPr lang="en-US" dirty="0" smtClean="0"/>
          </a:p>
          <a:p>
            <a:r>
              <a:rPr lang="en-US" b="1" dirty="0" smtClean="0"/>
              <a:t>Speakers</a:t>
            </a:r>
            <a:r>
              <a:rPr lang="en-US" dirty="0"/>
              <a:t>: </a:t>
            </a:r>
            <a:r>
              <a:rPr lang="en-US" dirty="0">
                <a:hlinkClick r:id="rId2"/>
              </a:rPr>
              <a:t>Marcus Gary on artificial intelligence</a:t>
            </a:r>
            <a:r>
              <a:rPr lang="en-US" dirty="0"/>
              <a:t>, </a:t>
            </a:r>
            <a:r>
              <a:rPr lang="en-US" dirty="0" smtClean="0">
                <a:hlinkClick r:id="rId3"/>
              </a:rPr>
              <a:t>Jun </a:t>
            </a:r>
            <a:r>
              <a:rPr lang="en-US" dirty="0">
                <a:hlinkClick r:id="rId3"/>
              </a:rPr>
              <a:t>Wang </a:t>
            </a:r>
            <a:r>
              <a:rPr lang="en-US" dirty="0" smtClean="0">
                <a:hlinkClick r:id="rId3"/>
              </a:rPr>
              <a:t>Genetic on </a:t>
            </a:r>
            <a:r>
              <a:rPr lang="en-US" dirty="0">
                <a:hlinkClick r:id="rId3"/>
              </a:rPr>
              <a:t>sequencing on big </a:t>
            </a:r>
            <a:r>
              <a:rPr lang="en-US" dirty="0" smtClean="0">
                <a:hlinkClick r:id="rId3"/>
              </a:rPr>
              <a:t>scale</a:t>
            </a:r>
            <a:r>
              <a:rPr lang="en-US" dirty="0" smtClean="0"/>
              <a:t>, </a:t>
            </a:r>
            <a:r>
              <a:rPr lang="en-US" dirty="0" smtClean="0">
                <a:hlinkClick r:id="rId4"/>
              </a:rPr>
              <a:t>Denis Lo on liquid biopsy </a:t>
            </a:r>
            <a:r>
              <a:rPr lang="en-US" dirty="0" smtClean="0"/>
              <a:t>and </a:t>
            </a:r>
            <a:r>
              <a:rPr lang="en-US" dirty="0" err="1" smtClean="0">
                <a:hlinkClick r:id="rId5"/>
              </a:rPr>
              <a:t>Eleonore</a:t>
            </a:r>
            <a:r>
              <a:rPr lang="en-US" dirty="0" smtClean="0">
                <a:hlinkClick r:id="rId5"/>
              </a:rPr>
              <a:t> </a:t>
            </a:r>
            <a:r>
              <a:rPr lang="en-US" dirty="0" err="1" smtClean="0">
                <a:hlinkClick r:id="rId5"/>
              </a:rPr>
              <a:t>Pauwels</a:t>
            </a:r>
            <a:r>
              <a:rPr lang="en-US" dirty="0" smtClean="0">
                <a:hlinkClick r:id="rId5"/>
              </a:rPr>
              <a:t> on CRISPR and governance of genomic technologies</a:t>
            </a:r>
            <a:endParaRPr lang="en-US" dirty="0" smtClean="0"/>
          </a:p>
          <a:p>
            <a:r>
              <a:rPr lang="en-US" b="1" dirty="0" smtClean="0"/>
              <a:t>Audience</a:t>
            </a:r>
            <a:r>
              <a:rPr lang="en-US" dirty="0" smtClean="0"/>
              <a:t>: </a:t>
            </a:r>
            <a:r>
              <a:rPr lang="en-US" dirty="0" smtClean="0"/>
              <a:t>all external guests of TEDxCERN + a link for public + CERN community submission</a:t>
            </a:r>
            <a:endParaRPr lang="fr-CH" dirty="0" smtClean="0"/>
          </a:p>
          <a:p>
            <a:r>
              <a:rPr lang="en-US" b="1" dirty="0" smtClean="0"/>
              <a:t>Language</a:t>
            </a:r>
            <a:r>
              <a:rPr lang="en-US" dirty="0" smtClean="0"/>
              <a:t>: English with simultaneous translation to </a:t>
            </a:r>
            <a:r>
              <a:rPr lang="en-US" dirty="0" smtClean="0"/>
              <a:t>French</a:t>
            </a:r>
          </a:p>
          <a:p>
            <a:pPr marL="342562" indent="0">
              <a:buNone/>
            </a:pPr>
            <a:endParaRPr lang="en-US" dirty="0"/>
          </a:p>
          <a:p>
            <a:pPr marL="342562" indent="0">
              <a:buNone/>
            </a:pPr>
            <a:endParaRPr lang="en-US" dirty="0" smtClean="0"/>
          </a:p>
        </p:txBody>
      </p:sp>
    </p:spTree>
    <p:extLst>
      <p:ext uri="{BB962C8B-B14F-4D97-AF65-F5344CB8AC3E}">
        <p14:creationId xmlns:p14="http://schemas.microsoft.com/office/powerpoint/2010/main" val="1586091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a:solidFill>
                  <a:srgbClr val="FF0000"/>
                </a:solidFill>
                <a:latin typeface="Helvetica"/>
                <a:cs typeface="Helvetica"/>
              </a:rPr>
              <a:t>Schedule Estimate</a:t>
            </a:r>
          </a:p>
        </p:txBody>
      </p:sp>
      <p:sp>
        <p:nvSpPr>
          <p:cNvPr id="3" name="Content Placeholder 2"/>
          <p:cNvSpPr>
            <a:spLocks noGrp="1"/>
          </p:cNvSpPr>
          <p:nvPr>
            <p:ph idx="1"/>
          </p:nvPr>
        </p:nvSpPr>
        <p:spPr/>
        <p:txBody>
          <a:bodyPr/>
          <a:lstStyle/>
          <a:p>
            <a:r>
              <a:rPr lang="en-US" b="1" dirty="0"/>
              <a:t> </a:t>
            </a:r>
            <a:r>
              <a:rPr lang="en-US" b="1" dirty="0" smtClean="0"/>
              <a:t>Jan/Feb/Mar - Phase l Project Planning </a:t>
            </a:r>
            <a:r>
              <a:rPr lang="en-US" dirty="0" smtClean="0"/>
              <a:t>(scope, requirements, WBS, resources) </a:t>
            </a:r>
          </a:p>
          <a:p>
            <a:pPr lvl="1">
              <a:buFont typeface="Wingdings" charset="2"/>
              <a:buChar char="ü"/>
            </a:pPr>
            <a:r>
              <a:rPr lang="en-US" dirty="0"/>
              <a:t>Presentation Internal Sponsors (Management and Section leaders ECO)</a:t>
            </a:r>
          </a:p>
          <a:p>
            <a:pPr lvl="1">
              <a:buFont typeface="Wingdings" charset="2"/>
              <a:buChar char="ü"/>
            </a:pPr>
            <a:r>
              <a:rPr lang="en-US" dirty="0"/>
              <a:t>Presentation Supporting Experts</a:t>
            </a:r>
          </a:p>
          <a:p>
            <a:pPr lvl="1">
              <a:buFont typeface="Wingdings" charset="2"/>
              <a:buChar char="ü"/>
            </a:pPr>
            <a:r>
              <a:rPr lang="en-US" dirty="0"/>
              <a:t>Presentation Team </a:t>
            </a:r>
          </a:p>
          <a:p>
            <a:pPr lvl="1">
              <a:buFont typeface="Wingdings" charset="2"/>
              <a:buChar char="ü"/>
            </a:pPr>
            <a:r>
              <a:rPr lang="en-US" dirty="0"/>
              <a:t>Presentation Speakers Selection Committee – next week </a:t>
            </a:r>
          </a:p>
          <a:p>
            <a:pPr lvl="1">
              <a:buFont typeface="Wingdings" charset="2"/>
              <a:buChar char="ü"/>
            </a:pPr>
            <a:r>
              <a:rPr lang="en-US" dirty="0"/>
              <a:t>Presentation ECO group - April 7th</a:t>
            </a:r>
          </a:p>
          <a:p>
            <a:r>
              <a:rPr lang="en-US" b="1" dirty="0" smtClean="0"/>
              <a:t> Apr/June - Phase </a:t>
            </a:r>
            <a:r>
              <a:rPr lang="en-US" b="1" dirty="0" err="1" smtClean="0"/>
              <a:t>ll</a:t>
            </a:r>
            <a:r>
              <a:rPr lang="en-US" b="1" dirty="0" smtClean="0"/>
              <a:t> Content Development -  </a:t>
            </a:r>
            <a:r>
              <a:rPr lang="en-US" dirty="0" smtClean="0"/>
              <a:t>Research speakers, invite speakers, engage institutes, develop program</a:t>
            </a:r>
          </a:p>
          <a:p>
            <a:r>
              <a:rPr lang="en-US" b="1" dirty="0" smtClean="0"/>
              <a:t> July/October - Phase </a:t>
            </a:r>
            <a:r>
              <a:rPr lang="en-US" b="1" dirty="0" err="1" smtClean="0"/>
              <a:t>lll</a:t>
            </a:r>
            <a:r>
              <a:rPr lang="en-US" b="1" dirty="0" smtClean="0"/>
              <a:t> Executing – </a:t>
            </a:r>
            <a:r>
              <a:rPr lang="en-US" dirty="0" smtClean="0"/>
              <a:t>Curate talks, develop AV materials, stage design, production logistics, communication strategy</a:t>
            </a:r>
          </a:p>
          <a:p>
            <a:r>
              <a:rPr lang="en-US" b="1" dirty="0" smtClean="0"/>
              <a:t> November/December - Phase </a:t>
            </a:r>
            <a:r>
              <a:rPr lang="en-US" b="1" dirty="0" err="1" smtClean="0"/>
              <a:t>lV</a:t>
            </a:r>
            <a:r>
              <a:rPr lang="en-US" b="1" dirty="0" smtClean="0"/>
              <a:t> Closing </a:t>
            </a:r>
            <a:r>
              <a:rPr lang="en-US" b="1" dirty="0"/>
              <a:t>– </a:t>
            </a:r>
            <a:r>
              <a:rPr lang="en-US" dirty="0" smtClean="0"/>
              <a:t>Event day</a:t>
            </a:r>
            <a:r>
              <a:rPr lang="en-US" dirty="0"/>
              <a:t>, </a:t>
            </a:r>
            <a:r>
              <a:rPr lang="en-US" dirty="0" smtClean="0"/>
              <a:t>post-production of talks, publicize talks, final report</a:t>
            </a:r>
            <a:endParaRPr lang="en-US" dirty="0">
              <a:latin typeface="Helvetica"/>
              <a:cs typeface="Helvetica"/>
            </a:endParaRPr>
          </a:p>
        </p:txBody>
      </p:sp>
    </p:spTree>
    <p:extLst>
      <p:ext uri="{BB962C8B-B14F-4D97-AF65-F5344CB8AC3E}">
        <p14:creationId xmlns:p14="http://schemas.microsoft.com/office/powerpoint/2010/main" val="7124296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b="1" dirty="0">
                <a:solidFill>
                  <a:srgbClr val="FF0000"/>
                </a:solidFill>
                <a:latin typeface="Helvetica"/>
                <a:cs typeface="Helvetica"/>
              </a:rPr>
              <a:t>Stakeholders</a:t>
            </a:r>
          </a:p>
        </p:txBody>
      </p:sp>
      <p:sp>
        <p:nvSpPr>
          <p:cNvPr id="3" name="Content Placeholder 2"/>
          <p:cNvSpPr>
            <a:spLocks noGrp="1"/>
          </p:cNvSpPr>
          <p:nvPr>
            <p:ph idx="1"/>
          </p:nvPr>
        </p:nvSpPr>
        <p:spPr/>
        <p:txBody>
          <a:bodyPr/>
          <a:lstStyle/>
          <a:p>
            <a:pPr fontAlgn="ctr"/>
            <a:r>
              <a:rPr lang="en-US" dirty="0"/>
              <a:t>Internal Sponsors (Management, ECO, Speaker Committee)</a:t>
            </a:r>
          </a:p>
          <a:p>
            <a:pPr fontAlgn="ctr"/>
            <a:r>
              <a:rPr lang="en-US" dirty="0"/>
              <a:t>Supporting Experts (procurement, finance, Site Management, It, Health and Safety, HR, </a:t>
            </a:r>
            <a:r>
              <a:rPr lang="en-US" dirty="0" err="1"/>
              <a:t>etc</a:t>
            </a:r>
            <a:r>
              <a:rPr lang="en-US" dirty="0"/>
              <a:t>)</a:t>
            </a:r>
          </a:p>
          <a:p>
            <a:pPr fontAlgn="ctr"/>
            <a:r>
              <a:rPr lang="en-US" dirty="0"/>
              <a:t>Team</a:t>
            </a:r>
            <a:r>
              <a:rPr lang="en-US" b="1" dirty="0"/>
              <a:t> </a:t>
            </a:r>
            <a:r>
              <a:rPr lang="en-US" dirty="0"/>
              <a:t>(coordination, interns, members of ECO) </a:t>
            </a:r>
          </a:p>
          <a:p>
            <a:pPr fontAlgn="ctr"/>
            <a:r>
              <a:rPr lang="en-US" dirty="0"/>
              <a:t>Volunteers</a:t>
            </a:r>
          </a:p>
          <a:p>
            <a:pPr fontAlgn="ctr"/>
            <a:r>
              <a:rPr lang="en-US" dirty="0"/>
              <a:t>Institutes associated to CERN</a:t>
            </a:r>
          </a:p>
          <a:p>
            <a:pPr fontAlgn="ctr"/>
            <a:r>
              <a:rPr lang="en-US" dirty="0"/>
              <a:t>Suppliers (42 Prod, Lumens8, Novae, Boyle lighting, </a:t>
            </a:r>
            <a:r>
              <a:rPr lang="en-US" dirty="0" err="1"/>
              <a:t>etc</a:t>
            </a:r>
            <a:r>
              <a:rPr lang="en-US" dirty="0"/>
              <a:t>) </a:t>
            </a:r>
          </a:p>
          <a:p>
            <a:pPr fontAlgn="ctr"/>
            <a:r>
              <a:rPr lang="en-US" dirty="0"/>
              <a:t>Speakers and Coaches</a:t>
            </a:r>
          </a:p>
          <a:p>
            <a:pPr fontAlgn="ctr"/>
            <a:r>
              <a:rPr lang="en-US" dirty="0"/>
              <a:t>CERN community </a:t>
            </a:r>
          </a:p>
          <a:p>
            <a:pPr fontAlgn="ctr"/>
            <a:r>
              <a:rPr lang="en-US" dirty="0"/>
              <a:t>Guests</a:t>
            </a:r>
          </a:p>
          <a:p>
            <a:pPr fontAlgn="ctr"/>
            <a:r>
              <a:rPr lang="en-US" dirty="0"/>
              <a:t>Sponsor (Rolex)  </a:t>
            </a:r>
          </a:p>
          <a:p>
            <a:pPr marL="342561" indent="0" fontAlgn="ctr">
              <a:buNone/>
            </a:pPr>
            <a:endParaRPr lang="en-US" dirty="0"/>
          </a:p>
        </p:txBody>
      </p:sp>
    </p:spTree>
    <p:extLst>
      <p:ext uri="{BB962C8B-B14F-4D97-AF65-F5344CB8AC3E}">
        <p14:creationId xmlns:p14="http://schemas.microsoft.com/office/powerpoint/2010/main" val="11541773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968" y="274639"/>
            <a:ext cx="8915400" cy="1143000"/>
          </a:xfrm>
        </p:spPr>
        <p:txBody>
          <a:bodyPr/>
          <a:lstStyle/>
          <a:p>
            <a:r>
              <a:rPr lang="en-US" sz="3500" b="1" dirty="0">
                <a:solidFill>
                  <a:srgbClr val="FF0000"/>
                </a:solidFill>
                <a:latin typeface="Helvetica"/>
                <a:cs typeface="Helvetica"/>
              </a:rPr>
              <a:t>Internal Sponsors</a:t>
            </a:r>
          </a:p>
        </p:txBody>
      </p:sp>
      <p:graphicFrame>
        <p:nvGraphicFramePr>
          <p:cNvPr id="4" name="Table 3"/>
          <p:cNvGraphicFramePr>
            <a:graphicFrameLocks noGrp="1"/>
          </p:cNvGraphicFramePr>
          <p:nvPr>
            <p:extLst>
              <p:ext uri="{D42A27DB-BD31-4B8C-83A1-F6EECF244321}">
                <p14:modId xmlns:p14="http://schemas.microsoft.com/office/powerpoint/2010/main" val="3499439747"/>
              </p:ext>
            </p:extLst>
          </p:nvPr>
        </p:nvGraphicFramePr>
        <p:xfrm>
          <a:off x="341636" y="1397376"/>
          <a:ext cx="9183369" cy="2083940"/>
        </p:xfrm>
        <a:graphic>
          <a:graphicData uri="http://schemas.openxmlformats.org/drawingml/2006/table">
            <a:tbl>
              <a:tblPr/>
              <a:tblGrid>
                <a:gridCol w="3415171"/>
                <a:gridCol w="5768198"/>
              </a:tblGrid>
              <a:tr h="509211">
                <a:tc>
                  <a:txBody>
                    <a:bodyPr/>
                    <a:lstStyle/>
                    <a:p>
                      <a:pPr algn="ctr" fontAlgn="t"/>
                      <a:r>
                        <a:rPr lang="en-US" sz="1500" b="1" i="0" u="none" strike="noStrike" dirty="0">
                          <a:solidFill>
                            <a:srgbClr val="000000"/>
                          </a:solidFill>
                          <a:effectLst/>
                          <a:latin typeface="Arial"/>
                        </a:rPr>
                        <a:t>Stakeholder</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t"/>
                      <a:r>
                        <a:rPr lang="en-US" sz="1600" b="1" i="0" u="none" strike="noStrike" dirty="0" smtClean="0">
                          <a:solidFill>
                            <a:srgbClr val="000000"/>
                          </a:solidFill>
                          <a:effectLst/>
                          <a:latin typeface="Arial"/>
                        </a:rPr>
                        <a:t>Contact</a:t>
                      </a:r>
                      <a:r>
                        <a:rPr lang="en-US" sz="1600" b="1" i="0" u="none" strike="noStrike" baseline="0" dirty="0" smtClean="0">
                          <a:solidFill>
                            <a:srgbClr val="000000"/>
                          </a:solidFill>
                          <a:effectLst/>
                          <a:latin typeface="Arial"/>
                        </a:rPr>
                        <a:t> at CERN</a:t>
                      </a:r>
                      <a:endParaRPr lang="en-US" sz="1600" b="1" i="0" u="none" strike="noStrike" dirty="0">
                        <a:solidFill>
                          <a:srgbClr val="000000"/>
                        </a:solidFill>
                        <a:effectLst/>
                        <a:latin typeface="Arial"/>
                      </a:endParaRP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301944">
                <a:tc>
                  <a:txBody>
                    <a:bodyPr/>
                    <a:lstStyle/>
                    <a:p>
                      <a:pPr lvl="2" algn="l" fontAlgn="ctr"/>
                      <a:r>
                        <a:rPr lang="en-US" sz="1300" b="0" i="0" u="none" strike="noStrike" dirty="0">
                          <a:solidFill>
                            <a:srgbClr val="000000"/>
                          </a:solidFill>
                          <a:effectLst/>
                          <a:latin typeface="+mn-lt"/>
                          <a:hlinkClick r:id="rId2"/>
                        </a:rPr>
                        <a:t>Management </a:t>
                      </a:r>
                      <a:endParaRPr lang="en-US" sz="1300" b="0" i="0" u="none" strike="noStrike" dirty="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smtClean="0">
                          <a:solidFill>
                            <a:srgbClr val="000000"/>
                          </a:solidFill>
                          <a:effectLst/>
                          <a:latin typeface="+mn-lt"/>
                        </a:rPr>
                        <a:t>Charlotte</a:t>
                      </a:r>
                      <a:r>
                        <a:rPr lang="en-US" sz="1300" b="0" i="0" u="none" strike="noStrike" baseline="0" dirty="0" smtClean="0">
                          <a:solidFill>
                            <a:srgbClr val="000000"/>
                          </a:solidFill>
                          <a:effectLst/>
                          <a:latin typeface="+mn-lt"/>
                        </a:rPr>
                        <a:t> </a:t>
                      </a:r>
                      <a:r>
                        <a:rPr lang="en-US" sz="1300" b="0" i="0" u="none" strike="noStrike" baseline="0" dirty="0" err="1" smtClean="0">
                          <a:solidFill>
                            <a:srgbClr val="000000"/>
                          </a:solidFill>
                          <a:effectLst/>
                          <a:latin typeface="+mn-lt"/>
                        </a:rPr>
                        <a:t>Warakaulle</a:t>
                      </a:r>
                      <a:endParaRPr lang="en-US" sz="1300" b="0" i="0" u="none" strike="noStrike" dirty="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944">
                <a:tc>
                  <a:txBody>
                    <a:bodyPr/>
                    <a:lstStyle/>
                    <a:p>
                      <a:pPr lvl="2" algn="l" fontAlgn="ctr"/>
                      <a:r>
                        <a:rPr lang="en-US" sz="1300" b="0" i="0" u="none" strike="noStrike" dirty="0" smtClean="0">
                          <a:solidFill>
                            <a:srgbClr val="000000"/>
                          </a:solidFill>
                          <a:effectLst/>
                          <a:latin typeface="+mn-lt"/>
                          <a:hlinkClick r:id="rId3"/>
                        </a:rPr>
                        <a:t>Strategic Planning </a:t>
                      </a:r>
                      <a:endParaRPr lang="en-US" sz="1300" b="0" i="0" u="none" strike="noStrike" dirty="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dirty="0" smtClean="0">
                          <a:latin typeface="+mn-lt"/>
                        </a:rPr>
                        <a:t>Laure </a:t>
                      </a:r>
                      <a:r>
                        <a:rPr lang="en-US" sz="1300" dirty="0" err="1" smtClean="0">
                          <a:latin typeface="+mn-lt"/>
                        </a:rPr>
                        <a:t>Esteveny</a:t>
                      </a:r>
                      <a:r>
                        <a:rPr lang="en-US" sz="1300" dirty="0" smtClean="0">
                          <a:latin typeface="+mn-lt"/>
                        </a:rPr>
                        <a:t>,</a:t>
                      </a:r>
                      <a:r>
                        <a:rPr lang="en-US" sz="1300" baseline="0" dirty="0" smtClean="0">
                          <a:latin typeface="+mn-lt"/>
                        </a:rPr>
                        <a:t> James </a:t>
                      </a:r>
                      <a:r>
                        <a:rPr lang="en-US" sz="1300" baseline="0" dirty="0" err="1" smtClean="0">
                          <a:latin typeface="+mn-lt"/>
                        </a:rPr>
                        <a:t>Gillies</a:t>
                      </a:r>
                      <a:r>
                        <a:rPr lang="en-US" sz="1300" baseline="0" dirty="0" smtClean="0">
                          <a:latin typeface="+mn-lt"/>
                        </a:rPr>
                        <a:t> </a:t>
                      </a:r>
                      <a:endParaRPr lang="en-US" sz="1300" b="0" i="0" u="none" strike="noStrike" dirty="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7548">
                <a:tc>
                  <a:txBody>
                    <a:bodyPr/>
                    <a:lstStyle/>
                    <a:p>
                      <a:pPr lvl="2" algn="l" fontAlgn="ctr"/>
                      <a:r>
                        <a:rPr lang="en-US" sz="1300" b="0" i="0" u="none" strike="noStrike" dirty="0">
                          <a:solidFill>
                            <a:srgbClr val="000000"/>
                          </a:solidFill>
                          <a:effectLst/>
                          <a:latin typeface="+mn-lt"/>
                          <a:hlinkClick r:id="rId3"/>
                        </a:rPr>
                        <a:t>ECO</a:t>
                      </a:r>
                      <a:endParaRPr lang="en-US" sz="1300" b="0" i="0" u="none" strike="noStrike" dirty="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dirty="0" smtClean="0">
                          <a:solidFill>
                            <a:srgbClr val="000000"/>
                          </a:solidFill>
                          <a:effectLst/>
                          <a:latin typeface="+mn-lt"/>
                        </a:rPr>
                        <a:t>Kate </a:t>
                      </a:r>
                      <a:r>
                        <a:rPr lang="en-US" sz="1300" b="0" i="0" u="none" strike="noStrike" dirty="0" err="1" smtClean="0">
                          <a:solidFill>
                            <a:srgbClr val="000000"/>
                          </a:solidFill>
                          <a:effectLst/>
                          <a:latin typeface="+mn-lt"/>
                        </a:rPr>
                        <a:t>Khale</a:t>
                      </a:r>
                      <a:r>
                        <a:rPr lang="en-US" sz="1300" b="0" i="0" u="none" strike="noStrike" dirty="0" smtClean="0">
                          <a:solidFill>
                            <a:srgbClr val="000000"/>
                          </a:solidFill>
                          <a:effectLst/>
                          <a:latin typeface="+mn-lt"/>
                        </a:rPr>
                        <a:t>, Rolf </a:t>
                      </a:r>
                      <a:r>
                        <a:rPr lang="en-US" sz="1300" b="0" i="0" u="none" strike="noStrike" dirty="0" err="1" smtClean="0">
                          <a:solidFill>
                            <a:srgbClr val="000000"/>
                          </a:solidFill>
                          <a:effectLst/>
                          <a:latin typeface="+mn-lt"/>
                        </a:rPr>
                        <a:t>Landua</a:t>
                      </a:r>
                      <a:r>
                        <a:rPr lang="en-US" sz="1300" b="0" i="0" u="none" strike="noStrike" dirty="0" smtClean="0">
                          <a:solidFill>
                            <a:srgbClr val="000000"/>
                          </a:solidFill>
                          <a:effectLst/>
                          <a:latin typeface="+mn-lt"/>
                        </a:rPr>
                        <a:t>, Arnaud </a:t>
                      </a:r>
                      <a:r>
                        <a:rPr lang="en-US" sz="1300" b="0" i="0" u="none" strike="noStrike" dirty="0" err="1" smtClean="0">
                          <a:solidFill>
                            <a:srgbClr val="000000"/>
                          </a:solidFill>
                          <a:effectLst/>
                          <a:latin typeface="+mn-lt"/>
                        </a:rPr>
                        <a:t>Marsolier</a:t>
                      </a:r>
                      <a:r>
                        <a:rPr lang="en-US" sz="1300" b="0" i="0" u="none" strike="noStrike" baseline="0" dirty="0" smtClean="0">
                          <a:solidFill>
                            <a:srgbClr val="000000"/>
                          </a:solidFill>
                          <a:effectLst/>
                          <a:latin typeface="+mn-lt"/>
                        </a:rPr>
                        <a:t>, </a:t>
                      </a:r>
                      <a:r>
                        <a:rPr lang="en-US" sz="1300" b="0" i="0" u="none" strike="noStrike" baseline="0" dirty="0" err="1" smtClean="0">
                          <a:solidFill>
                            <a:srgbClr val="000000"/>
                          </a:solidFill>
                          <a:effectLst/>
                          <a:latin typeface="+mn-lt"/>
                        </a:rPr>
                        <a:t>Sasch</a:t>
                      </a:r>
                      <a:r>
                        <a:rPr lang="en-US" sz="1300" b="0" i="0" u="none" strike="noStrike" baseline="0" dirty="0" smtClean="0">
                          <a:solidFill>
                            <a:srgbClr val="000000"/>
                          </a:solidFill>
                          <a:effectLst/>
                          <a:latin typeface="+mn-lt"/>
                        </a:rPr>
                        <a:t> </a:t>
                      </a:r>
                      <a:r>
                        <a:rPr lang="en-US" sz="1300" b="0" i="0" u="none" strike="noStrike" baseline="0" dirty="0" err="1" smtClean="0">
                          <a:solidFill>
                            <a:srgbClr val="000000"/>
                          </a:solidFill>
                          <a:effectLst/>
                          <a:latin typeface="+mn-lt"/>
                        </a:rPr>
                        <a:t>Schmeling</a:t>
                      </a:r>
                      <a:r>
                        <a:rPr lang="en-US" sz="1300" b="0" i="0" u="none" strike="noStrike" baseline="0" dirty="0" smtClean="0">
                          <a:solidFill>
                            <a:srgbClr val="000000"/>
                          </a:solidFill>
                          <a:effectLst/>
                          <a:latin typeface="+mn-lt"/>
                        </a:rPr>
                        <a:t>, Bernard </a:t>
                      </a:r>
                      <a:r>
                        <a:rPr lang="en-US" sz="1300" b="0" i="0" u="none" strike="noStrike" baseline="0" dirty="0" err="1" smtClean="0">
                          <a:solidFill>
                            <a:srgbClr val="000000"/>
                          </a:solidFill>
                          <a:effectLst/>
                          <a:latin typeface="+mn-lt"/>
                        </a:rPr>
                        <a:t>Pellequer</a:t>
                      </a:r>
                      <a:r>
                        <a:rPr lang="en-US" sz="1300" b="0" i="0" u="none" strike="noStrike" baseline="0" dirty="0" smtClean="0">
                          <a:solidFill>
                            <a:srgbClr val="000000"/>
                          </a:solidFill>
                          <a:effectLst/>
                          <a:latin typeface="+mn-lt"/>
                        </a:rPr>
                        <a:t>, Paola </a:t>
                      </a:r>
                      <a:r>
                        <a:rPr lang="en-US" sz="1300" b="0" i="0" u="none" strike="noStrike" baseline="0" dirty="0" err="1" smtClean="0">
                          <a:solidFill>
                            <a:srgbClr val="000000"/>
                          </a:solidFill>
                          <a:effectLst/>
                          <a:latin typeface="+mn-lt"/>
                        </a:rPr>
                        <a:t>Catapano</a:t>
                      </a:r>
                      <a:r>
                        <a:rPr lang="en-US" sz="1300" b="0" i="0" u="none" strike="noStrike" baseline="0" dirty="0" smtClean="0">
                          <a:solidFill>
                            <a:srgbClr val="000000"/>
                          </a:solidFill>
                          <a:effectLst/>
                          <a:latin typeface="+mn-lt"/>
                        </a:rPr>
                        <a:t> and </a:t>
                      </a:r>
                      <a:r>
                        <a:rPr lang="en-US" sz="1300" b="0" i="0" u="none" strike="noStrike" baseline="0" dirty="0" err="1" smtClean="0">
                          <a:solidFill>
                            <a:srgbClr val="000000"/>
                          </a:solidFill>
                          <a:effectLst/>
                          <a:latin typeface="+mn-lt"/>
                        </a:rPr>
                        <a:t>Fabienne</a:t>
                      </a:r>
                      <a:r>
                        <a:rPr lang="en-US" sz="1300" b="0" i="0" u="none" strike="noStrike" baseline="0" dirty="0" smtClean="0">
                          <a:solidFill>
                            <a:srgbClr val="000000"/>
                          </a:solidFill>
                          <a:effectLst/>
                          <a:latin typeface="+mn-lt"/>
                        </a:rPr>
                        <a:t> </a:t>
                      </a:r>
                      <a:r>
                        <a:rPr lang="en-US" sz="1300" b="0" i="0" u="none" strike="noStrike" baseline="0" dirty="0" err="1" smtClean="0">
                          <a:solidFill>
                            <a:srgbClr val="000000"/>
                          </a:solidFill>
                          <a:effectLst/>
                          <a:latin typeface="+mn-lt"/>
                        </a:rPr>
                        <a:t>Marcastel</a:t>
                      </a:r>
                      <a:r>
                        <a:rPr lang="en-US" sz="1300" b="0" i="0" u="none" strike="noStrike" baseline="0" dirty="0" smtClean="0">
                          <a:solidFill>
                            <a:srgbClr val="000000"/>
                          </a:solidFill>
                          <a:effectLst/>
                          <a:latin typeface="+mn-lt"/>
                        </a:rPr>
                        <a:t> </a:t>
                      </a:r>
                      <a:endParaRPr lang="en-US" sz="1300" b="0" i="0" u="none" strike="noStrike" dirty="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3293">
                <a:tc>
                  <a:txBody>
                    <a:bodyPr/>
                    <a:lstStyle/>
                    <a:p>
                      <a:pPr lvl="2" algn="l" fontAlgn="ctr"/>
                      <a:r>
                        <a:rPr lang="en-US" sz="1300" b="0" i="0" u="none" strike="noStrike" dirty="0">
                          <a:solidFill>
                            <a:srgbClr val="000000"/>
                          </a:solidFill>
                          <a:effectLst/>
                          <a:latin typeface="+mn-lt"/>
                        </a:rPr>
                        <a:t>Speaker </a:t>
                      </a:r>
                      <a:r>
                        <a:rPr lang="en-US" sz="1300" b="0" i="0" u="none" strike="noStrike" dirty="0" smtClean="0">
                          <a:solidFill>
                            <a:srgbClr val="000000"/>
                          </a:solidFill>
                          <a:effectLst/>
                          <a:latin typeface="+mn-lt"/>
                        </a:rPr>
                        <a:t>Committee</a:t>
                      </a:r>
                      <a:endParaRPr lang="en-US" sz="1300" b="0" i="0" u="none" strike="noStrike" dirty="0">
                        <a:solidFill>
                          <a:srgbClr val="000000"/>
                        </a:solidFill>
                        <a:effectLst/>
                        <a:latin typeface="+mn-lt"/>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effectLst/>
                          <a:latin typeface="+mn-lt"/>
                          <a:cs typeface="Helvetica"/>
                        </a:rPr>
                        <a:t>Charlotte </a:t>
                      </a:r>
                      <a:r>
                        <a:rPr lang="en-US" sz="1300" b="0" i="0" u="none" strike="noStrike" dirty="0" err="1" smtClean="0">
                          <a:solidFill>
                            <a:srgbClr val="000000"/>
                          </a:solidFill>
                          <a:effectLst/>
                          <a:latin typeface="+mn-lt"/>
                          <a:cs typeface="Helvetica"/>
                        </a:rPr>
                        <a:t>Warakaulle</a:t>
                      </a:r>
                      <a:r>
                        <a:rPr lang="en-US" sz="1300" b="0" i="0" u="none" strike="noStrike" dirty="0" smtClean="0">
                          <a:solidFill>
                            <a:srgbClr val="000000"/>
                          </a:solidFill>
                          <a:effectLst/>
                          <a:latin typeface="+mn-lt"/>
                          <a:cs typeface="Helvetica"/>
                        </a:rPr>
                        <a:t>, Claudia</a:t>
                      </a:r>
                      <a:r>
                        <a:rPr lang="en-US" sz="1300" b="0" i="0" u="none" strike="noStrike" baseline="0" dirty="0" smtClean="0">
                          <a:solidFill>
                            <a:srgbClr val="000000"/>
                          </a:solidFill>
                          <a:effectLst/>
                          <a:latin typeface="+mn-lt"/>
                          <a:cs typeface="Helvetica"/>
                        </a:rPr>
                        <a:t> Marcelloni, </a:t>
                      </a:r>
                      <a:r>
                        <a:rPr lang="en-US" sz="1300" b="0" i="0" u="none" strike="noStrike" dirty="0" smtClean="0">
                          <a:solidFill>
                            <a:srgbClr val="000000"/>
                          </a:solidFill>
                          <a:effectLst/>
                          <a:latin typeface="+mn-lt"/>
                          <a:cs typeface="Helvetica"/>
                        </a:rPr>
                        <a:t>Rolf</a:t>
                      </a:r>
                      <a:r>
                        <a:rPr lang="en-US" sz="1300" b="0" i="0" u="none" strike="noStrike" baseline="0" dirty="0" smtClean="0">
                          <a:solidFill>
                            <a:srgbClr val="000000"/>
                          </a:solidFill>
                          <a:effectLst/>
                          <a:latin typeface="+mn-lt"/>
                          <a:cs typeface="Helvetica"/>
                        </a:rPr>
                        <a:t> </a:t>
                      </a:r>
                      <a:r>
                        <a:rPr lang="en-US" sz="1300" b="0" i="0" u="none" strike="noStrike" baseline="0" dirty="0" err="1" smtClean="0">
                          <a:solidFill>
                            <a:srgbClr val="000000"/>
                          </a:solidFill>
                          <a:effectLst/>
                          <a:latin typeface="+mn-lt"/>
                          <a:cs typeface="Helvetica"/>
                        </a:rPr>
                        <a:t>Landua</a:t>
                      </a:r>
                      <a:r>
                        <a:rPr lang="en-US" sz="1300" b="0" i="0" u="none" strike="noStrike" baseline="0" dirty="0" smtClean="0">
                          <a:solidFill>
                            <a:srgbClr val="000000"/>
                          </a:solidFill>
                          <a:effectLst/>
                          <a:latin typeface="+mn-lt"/>
                          <a:cs typeface="Helvetica"/>
                        </a:rPr>
                        <a:t>, </a:t>
                      </a:r>
                      <a:r>
                        <a:rPr lang="en-US" sz="1300" b="0" i="0" u="none" strike="noStrike" baseline="0" dirty="0" err="1" smtClean="0">
                          <a:solidFill>
                            <a:srgbClr val="000000"/>
                          </a:solidFill>
                          <a:effectLst/>
                          <a:latin typeface="+mn-lt"/>
                          <a:cs typeface="Helvetica"/>
                        </a:rPr>
                        <a:t>Pippa</a:t>
                      </a:r>
                      <a:r>
                        <a:rPr lang="en-US" sz="1300" b="0" i="0" u="none" strike="noStrike" baseline="0" dirty="0" smtClean="0">
                          <a:solidFill>
                            <a:srgbClr val="000000"/>
                          </a:solidFill>
                          <a:effectLst/>
                          <a:latin typeface="+mn-lt"/>
                          <a:cs typeface="Helvetica"/>
                        </a:rPr>
                        <a:t> Wells, Michael </a:t>
                      </a:r>
                      <a:r>
                        <a:rPr lang="en-US" sz="1300" b="0" i="0" u="none" strike="noStrike" baseline="0" dirty="0" err="1" smtClean="0">
                          <a:solidFill>
                            <a:srgbClr val="000000"/>
                          </a:solidFill>
                          <a:effectLst/>
                          <a:latin typeface="+mn-lt"/>
                          <a:cs typeface="Helvetica"/>
                        </a:rPr>
                        <a:t>Doser</a:t>
                      </a:r>
                      <a:r>
                        <a:rPr lang="en-US" sz="1300" b="0" i="0" u="none" strike="noStrike" baseline="0" dirty="0" smtClean="0">
                          <a:solidFill>
                            <a:srgbClr val="000000"/>
                          </a:solidFill>
                          <a:effectLst/>
                          <a:latin typeface="+mn-lt"/>
                          <a:cs typeface="Helvetica"/>
                        </a:rPr>
                        <a:t>, Oliver </a:t>
                      </a:r>
                      <a:r>
                        <a:rPr lang="en-US" sz="1300" b="0" i="0" u="none" strike="noStrike" baseline="0" dirty="0" err="1" smtClean="0">
                          <a:solidFill>
                            <a:srgbClr val="000000"/>
                          </a:solidFill>
                          <a:effectLst/>
                          <a:latin typeface="+mn-lt"/>
                          <a:cs typeface="Helvetica"/>
                        </a:rPr>
                        <a:t>Bruning</a:t>
                      </a:r>
                      <a:r>
                        <a:rPr lang="en-US" sz="1300" b="0" i="0" u="none" strike="noStrike" baseline="0" dirty="0" smtClean="0">
                          <a:solidFill>
                            <a:srgbClr val="000000"/>
                          </a:solidFill>
                          <a:effectLst/>
                          <a:latin typeface="+mn-lt"/>
                          <a:cs typeface="Helvetica"/>
                        </a:rPr>
                        <a:t> and Michelangelo </a:t>
                      </a:r>
                      <a:r>
                        <a:rPr lang="en-US" sz="1300" b="0" i="0" u="none" strike="noStrike" baseline="0" dirty="0" err="1" smtClean="0">
                          <a:solidFill>
                            <a:srgbClr val="000000"/>
                          </a:solidFill>
                          <a:effectLst/>
                          <a:latin typeface="+mn-lt"/>
                          <a:cs typeface="Helvetica"/>
                        </a:rPr>
                        <a:t>Mangano</a:t>
                      </a:r>
                      <a:r>
                        <a:rPr lang="en-US" sz="1300" b="0" i="0" u="none" strike="noStrike" baseline="0" dirty="0" smtClean="0">
                          <a:solidFill>
                            <a:srgbClr val="000000"/>
                          </a:solidFill>
                          <a:effectLst/>
                          <a:latin typeface="+mn-lt"/>
                          <a:cs typeface="Helvetica"/>
                        </a:rPr>
                        <a:t> (TBC) </a:t>
                      </a:r>
                      <a:endParaRPr lang="en-US" sz="1300" b="0" i="0" u="none" strike="noStrike" dirty="0">
                        <a:solidFill>
                          <a:srgbClr val="000000"/>
                        </a:solidFill>
                        <a:effectLst/>
                        <a:latin typeface="+mn-lt"/>
                        <a:cs typeface="Helvetica"/>
                      </a:endParaRPr>
                    </a:p>
                  </a:txBody>
                  <a:tcPr marL="11286" marR="11286" marT="1389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511134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968" y="274639"/>
            <a:ext cx="8915400" cy="1143000"/>
          </a:xfrm>
        </p:spPr>
        <p:txBody>
          <a:bodyPr/>
          <a:lstStyle/>
          <a:p>
            <a:r>
              <a:rPr lang="en-US" sz="3500" b="1" dirty="0">
                <a:solidFill>
                  <a:srgbClr val="FF0000"/>
                </a:solidFill>
                <a:latin typeface="Helvetica"/>
                <a:cs typeface="Helvetica"/>
              </a:rPr>
              <a:t>Supporting Experts</a:t>
            </a:r>
          </a:p>
        </p:txBody>
      </p:sp>
      <p:graphicFrame>
        <p:nvGraphicFramePr>
          <p:cNvPr id="5" name="Table 4"/>
          <p:cNvGraphicFramePr>
            <a:graphicFrameLocks noGrp="1"/>
          </p:cNvGraphicFramePr>
          <p:nvPr>
            <p:extLst>
              <p:ext uri="{D42A27DB-BD31-4B8C-83A1-F6EECF244321}">
                <p14:modId xmlns:p14="http://schemas.microsoft.com/office/powerpoint/2010/main" val="280913111"/>
              </p:ext>
            </p:extLst>
          </p:nvPr>
        </p:nvGraphicFramePr>
        <p:xfrm>
          <a:off x="286177" y="1341123"/>
          <a:ext cx="9212581" cy="5058437"/>
        </p:xfrm>
        <a:graphic>
          <a:graphicData uri="http://schemas.openxmlformats.org/drawingml/2006/table">
            <a:tbl>
              <a:tblPr/>
              <a:tblGrid>
                <a:gridCol w="2010410"/>
                <a:gridCol w="7202171"/>
              </a:tblGrid>
              <a:tr h="248008">
                <a:tc>
                  <a:txBody>
                    <a:bodyPr/>
                    <a:lstStyle/>
                    <a:p>
                      <a:pPr algn="ctr" fontAlgn="t"/>
                      <a:r>
                        <a:rPr lang="en-US" sz="1500" b="1" i="0" u="none" strike="noStrike" dirty="0" smtClean="0">
                          <a:solidFill>
                            <a:srgbClr val="000000"/>
                          </a:solidFill>
                          <a:effectLst/>
                          <a:latin typeface="Arial"/>
                        </a:rPr>
                        <a:t>Group</a:t>
                      </a:r>
                      <a:endParaRPr lang="en-US" sz="1500" b="1" i="0" u="none" strike="noStrike" dirty="0">
                        <a:solidFill>
                          <a:srgbClr val="000000"/>
                        </a:solidFill>
                        <a:effectLst/>
                        <a:latin typeface="Arial"/>
                      </a:endParaRP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t"/>
                      <a:r>
                        <a:rPr lang="en-US" sz="1500" b="1" i="0" u="none" strike="noStrike" dirty="0" smtClean="0">
                          <a:solidFill>
                            <a:srgbClr val="000000"/>
                          </a:solidFill>
                          <a:effectLst/>
                          <a:latin typeface="Arial"/>
                        </a:rPr>
                        <a:t>Contact at CERN</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493629">
                <a:tc>
                  <a:txBody>
                    <a:bodyPr/>
                    <a:lstStyle/>
                    <a:p>
                      <a:pPr algn="l"/>
                      <a:r>
                        <a:rPr lang="en-US" sz="1300" dirty="0" smtClean="0"/>
                        <a:t>(IPT) Procurement </a:t>
                      </a:r>
                      <a:endParaRPr lang="en-US" sz="110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500" b="1" dirty="0" smtClean="0"/>
                        <a:t>Fatima </a:t>
                      </a:r>
                      <a:r>
                        <a:rPr lang="en-US" sz="1500" b="1" dirty="0" err="1" smtClean="0"/>
                        <a:t>Najeh</a:t>
                      </a:r>
                      <a:r>
                        <a:rPr lang="en-US" sz="1500" b="1" dirty="0" smtClean="0"/>
                        <a:t> </a:t>
                      </a:r>
                      <a:r>
                        <a:rPr lang="en-US" sz="1300" b="0" dirty="0" smtClean="0"/>
                        <a:t>(Sarah </a:t>
                      </a:r>
                      <a:r>
                        <a:rPr lang="en-US" sz="1300" b="0" dirty="0" err="1" smtClean="0"/>
                        <a:t>Pamelard</a:t>
                      </a:r>
                      <a:r>
                        <a:rPr lang="en-US" sz="1300" b="0" dirty="0" smtClean="0"/>
                        <a:t>, </a:t>
                      </a:r>
                      <a:r>
                        <a:rPr lang="en-US" sz="1300" b="0" dirty="0" err="1" smtClean="0"/>
                        <a:t>Nordine</a:t>
                      </a:r>
                      <a:r>
                        <a:rPr lang="en-US" sz="1300" b="0" dirty="0" smtClean="0"/>
                        <a:t> </a:t>
                      </a:r>
                      <a:r>
                        <a:rPr lang="en-US" sz="1300" b="0" dirty="0" err="1" smtClean="0"/>
                        <a:t>Azizi</a:t>
                      </a:r>
                      <a:r>
                        <a:rPr lang="en-US" sz="1300" b="0" dirty="0" smtClean="0"/>
                        <a:t>, Adam </a:t>
                      </a:r>
                      <a:r>
                        <a:rPr lang="en-US" sz="1300" b="0" dirty="0" err="1" smtClean="0"/>
                        <a:t>Horridge</a:t>
                      </a:r>
                      <a:r>
                        <a:rPr lang="en-US" sz="1300" b="0" dirty="0" smtClean="0"/>
                        <a:t>) </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754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dirty="0" smtClean="0"/>
                        <a:t>(FAP) Finance</a:t>
                      </a:r>
                      <a:endParaRPr lang="en-US" sz="1300" b="1"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dirty="0" smtClean="0"/>
                        <a:t>Lorraine </a:t>
                      </a:r>
                      <a:r>
                        <a:rPr lang="en-US" sz="1300" b="1" dirty="0" err="1" smtClean="0"/>
                        <a:t>Jacksic</a:t>
                      </a:r>
                      <a:r>
                        <a:rPr lang="en-US" sz="1300" b="1" dirty="0" smtClean="0"/>
                        <a:t> </a:t>
                      </a:r>
                      <a:r>
                        <a:rPr lang="en-US" sz="1300" b="0" dirty="0" smtClean="0"/>
                        <a:t>-</a:t>
                      </a:r>
                      <a:r>
                        <a:rPr lang="en-US" sz="1300" b="0" baseline="0" dirty="0" smtClean="0"/>
                        <a:t> </a:t>
                      </a:r>
                      <a:r>
                        <a:rPr lang="en-US" sz="1300" b="0" dirty="0" smtClean="0"/>
                        <a:t>Travel et</a:t>
                      </a:r>
                      <a:r>
                        <a:rPr lang="en-US" sz="1300" b="0" baseline="0" dirty="0" smtClean="0"/>
                        <a:t> reimbursement </a:t>
                      </a:r>
                    </a:p>
                    <a:p>
                      <a:pPr marL="0" marR="0" indent="0" algn="l" defTabSz="914400" rtl="0" eaLnBrk="1" fontAlgn="ctr" latinLnBrk="0" hangingPunct="1">
                        <a:lnSpc>
                          <a:spcPct val="100000"/>
                        </a:lnSpc>
                        <a:spcBef>
                          <a:spcPts val="0"/>
                        </a:spcBef>
                        <a:spcAft>
                          <a:spcPts val="0"/>
                        </a:spcAft>
                        <a:buClrTx/>
                        <a:buSzTx/>
                        <a:buFontTx/>
                        <a:buNone/>
                        <a:tabLst/>
                        <a:defRPr/>
                      </a:pPr>
                      <a:r>
                        <a:rPr lang="en-US" sz="1300" b="1" baseline="0" dirty="0" smtClean="0"/>
                        <a:t>Christophe </a:t>
                      </a:r>
                      <a:r>
                        <a:rPr lang="en-US" sz="1300" b="1" baseline="0" dirty="0" err="1" smtClean="0"/>
                        <a:t>Marme</a:t>
                      </a:r>
                      <a:r>
                        <a:rPr lang="en-US" sz="1300" b="1" baseline="0" dirty="0" smtClean="0"/>
                        <a:t> </a:t>
                      </a:r>
                      <a:r>
                        <a:rPr lang="en-US" sz="1300" b="0" baseline="0" dirty="0" smtClean="0"/>
                        <a:t>- Account Payable </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5486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dirty="0" smtClean="0">
                          <a:hlinkClick r:id="rId2"/>
                        </a:rPr>
                        <a:t>SMB</a:t>
                      </a:r>
                      <a:r>
                        <a:rPr lang="en-US" sz="1300" dirty="0" smtClean="0"/>
                        <a:t> Site Management and</a:t>
                      </a:r>
                      <a:r>
                        <a:rPr lang="en-US" sz="1300" baseline="0" dirty="0" smtClean="0"/>
                        <a:t> Buildings</a:t>
                      </a:r>
                      <a:endParaRPr lang="en-US" sz="1300" dirty="0" smtClean="0"/>
                    </a:p>
                    <a:p>
                      <a:pPr marL="0" marR="0" indent="0" algn="l" defTabSz="914400" rtl="0" eaLnBrk="1" fontAlgn="ctr" latinLnBrk="0" hangingPunct="1">
                        <a:lnSpc>
                          <a:spcPct val="100000"/>
                        </a:lnSpc>
                        <a:spcBef>
                          <a:spcPts val="0"/>
                        </a:spcBef>
                        <a:spcAft>
                          <a:spcPts val="0"/>
                        </a:spcAft>
                        <a:buClrTx/>
                        <a:buSzTx/>
                        <a:buFontTx/>
                        <a:buNone/>
                        <a:tabLst/>
                        <a:defRPr/>
                      </a:pPr>
                      <a:endParaRPr lang="en-US" sz="130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b="1" dirty="0" smtClean="0"/>
                        <a:t>Didier Constant (SMB-DI) -</a:t>
                      </a:r>
                      <a:r>
                        <a:rPr lang="en-US" sz="1300" b="1" i="0" u="none" strike="noStrike" cap="none" baseline="0" dirty="0" smtClean="0">
                          <a:solidFill>
                            <a:srgbClr val="000000"/>
                          </a:solidFill>
                          <a:effectLst/>
                          <a:latin typeface="+mn-lt"/>
                          <a:ea typeface="+mn-ea"/>
                          <a:cs typeface="+mn-cs"/>
                          <a:sym typeface="Arial"/>
                          <a:rtl val="0"/>
                        </a:rPr>
                        <a:t> </a:t>
                      </a:r>
                      <a:r>
                        <a:rPr lang="en-US" sz="1300" b="0" dirty="0" smtClean="0"/>
                        <a:t>Security and</a:t>
                      </a:r>
                      <a:r>
                        <a:rPr lang="en-US" sz="1300" b="0" baseline="0" dirty="0" smtClean="0"/>
                        <a:t> External Registration</a:t>
                      </a:r>
                      <a:r>
                        <a:rPr lang="en-US" sz="1300" b="0" dirty="0" smtClean="0"/>
                        <a:t> </a:t>
                      </a:r>
                      <a:endParaRPr lang="en-US" sz="1300" b="0" i="0" u="none" strike="noStrike" cap="none" baseline="0" dirty="0" smtClean="0">
                        <a:solidFill>
                          <a:srgbClr val="000000"/>
                        </a:solidFill>
                        <a:effectLst/>
                        <a:latin typeface="+mn-lt"/>
                        <a:ea typeface="+mn-ea"/>
                        <a:cs typeface="+mn-cs"/>
                        <a:sym typeface="Arial"/>
                        <a:rtl val="0"/>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sz="1300" b="1" dirty="0" smtClean="0"/>
                        <a:t>Veronique </a:t>
                      </a:r>
                      <a:r>
                        <a:rPr lang="en-US" sz="1300" b="1" dirty="0" err="1" smtClean="0"/>
                        <a:t>Sogno</a:t>
                      </a:r>
                      <a:r>
                        <a:rPr lang="en-US" sz="1300" b="1" baseline="0" dirty="0" smtClean="0"/>
                        <a:t> (SMB-SIS) </a:t>
                      </a:r>
                      <a:r>
                        <a:rPr lang="en-US" sz="1300" b="0" baseline="0" dirty="0" smtClean="0"/>
                        <a:t>– Site Services (Hotel, Cleaning and Transportation) </a:t>
                      </a:r>
                    </a:p>
                    <a:p>
                      <a:pPr marL="0" marR="0" indent="0" algn="l" defTabSz="914400" rtl="0" eaLnBrk="1" fontAlgn="ctr" latinLnBrk="0" hangingPunct="1">
                        <a:lnSpc>
                          <a:spcPct val="100000"/>
                        </a:lnSpc>
                        <a:spcBef>
                          <a:spcPts val="0"/>
                        </a:spcBef>
                        <a:spcAft>
                          <a:spcPts val="0"/>
                        </a:spcAft>
                        <a:buClrTx/>
                        <a:buSzTx/>
                        <a:buFontTx/>
                        <a:buNone/>
                        <a:tabLst/>
                        <a:defRPr/>
                      </a:pPr>
                      <a:r>
                        <a:rPr lang="en-US" sz="1300" b="1" dirty="0" smtClean="0"/>
                        <a:t>Patrick</a:t>
                      </a:r>
                      <a:r>
                        <a:rPr lang="en-US" sz="1300" b="1" baseline="0" dirty="0" smtClean="0"/>
                        <a:t> </a:t>
                      </a:r>
                      <a:r>
                        <a:rPr lang="en-US" sz="1300" b="1" baseline="0" dirty="0" err="1" smtClean="0"/>
                        <a:t>Muffat</a:t>
                      </a:r>
                      <a:r>
                        <a:rPr lang="en-US" sz="1300" b="1" baseline="0" dirty="0" smtClean="0"/>
                        <a:t> and Claudia </a:t>
                      </a:r>
                      <a:r>
                        <a:rPr lang="en-US" sz="1300" b="1" baseline="0" dirty="0" err="1" smtClean="0"/>
                        <a:t>Bruggman</a:t>
                      </a:r>
                      <a:r>
                        <a:rPr lang="en-US" sz="1300" b="1" baseline="0" dirty="0" smtClean="0"/>
                        <a:t> (SMB-SC) </a:t>
                      </a:r>
                      <a:r>
                        <a:rPr lang="en-US" sz="1300" b="0" baseline="0" dirty="0" smtClean="0"/>
                        <a:t>- </a:t>
                      </a:r>
                      <a:r>
                        <a:rPr lang="en-US" sz="1300" b="0" i="0" u="none" strike="noStrike" cap="none" baseline="0" dirty="0" smtClean="0">
                          <a:solidFill>
                            <a:srgbClr val="000000"/>
                          </a:solidFill>
                          <a:effectLst/>
                          <a:latin typeface="+mn-lt"/>
                          <a:ea typeface="+mn-ea"/>
                          <a:cs typeface="+mn-cs"/>
                          <a:sym typeface="Arial"/>
                          <a:rtl val="0"/>
                        </a:rPr>
                        <a:t>Supply Chain such as external reception and internal distribution of goods</a:t>
                      </a:r>
                      <a:endParaRPr lang="en-US" sz="1300" b="0" baseline="0" dirty="0" smtClean="0"/>
                    </a:p>
                    <a:p>
                      <a:pPr marL="0" marR="0" indent="0" algn="l" defTabSz="914400" rtl="0" eaLnBrk="1" fontAlgn="ctr" latinLnBrk="0" hangingPunct="1">
                        <a:lnSpc>
                          <a:spcPct val="100000"/>
                        </a:lnSpc>
                        <a:spcBef>
                          <a:spcPts val="0"/>
                        </a:spcBef>
                        <a:spcAft>
                          <a:spcPts val="0"/>
                        </a:spcAft>
                        <a:buClrTx/>
                        <a:buSzTx/>
                        <a:buFontTx/>
                        <a:buNone/>
                        <a:tabLst/>
                        <a:defRPr/>
                      </a:pPr>
                      <a:r>
                        <a:rPr lang="en-US" sz="1300" b="1" baseline="0" dirty="0" smtClean="0"/>
                        <a:t>Christophe Martel </a:t>
                      </a:r>
                      <a:r>
                        <a:rPr lang="en-US" sz="1300" b="0" baseline="0" dirty="0" smtClean="0"/>
                        <a:t>(Air conditioning) </a:t>
                      </a:r>
                    </a:p>
                    <a:p>
                      <a:pPr marL="0" marR="0" indent="0" algn="l" defTabSz="914400" rtl="0" eaLnBrk="1" fontAlgn="ctr" latinLnBrk="0" hangingPunct="1">
                        <a:lnSpc>
                          <a:spcPct val="100000"/>
                        </a:lnSpc>
                        <a:spcBef>
                          <a:spcPts val="0"/>
                        </a:spcBef>
                        <a:spcAft>
                          <a:spcPts val="0"/>
                        </a:spcAft>
                        <a:buClrTx/>
                        <a:buSzTx/>
                        <a:buFontTx/>
                        <a:buNone/>
                        <a:tabLst/>
                        <a:defRPr/>
                      </a:pPr>
                      <a:endParaRPr lang="en-US" sz="1300" b="0" baseline="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34377">
                <a:tc>
                  <a:txBody>
                    <a:bodyPr/>
                    <a:lstStyle/>
                    <a:p>
                      <a:pPr marL="0" marR="0" indent="0" algn="l" defTabSz="914400" rtl="0" eaLnBrk="1" fontAlgn="ctr" latinLnBrk="0" hangingPunct="1">
                        <a:lnSpc>
                          <a:spcPct val="100000"/>
                        </a:lnSpc>
                        <a:spcBef>
                          <a:spcPts val="0"/>
                        </a:spcBef>
                        <a:spcAft>
                          <a:spcPts val="0"/>
                        </a:spcAft>
                        <a:buClrTx/>
                        <a:buSzTx/>
                        <a:buFont typeface="Arial"/>
                        <a:buNone/>
                        <a:tabLst/>
                        <a:defRPr/>
                      </a:pPr>
                      <a:r>
                        <a:rPr lang="en-US" sz="1300" dirty="0" smtClean="0">
                          <a:hlinkClick r:id="rId3"/>
                        </a:rPr>
                        <a:t>IT</a:t>
                      </a:r>
                      <a:r>
                        <a:rPr lang="en-US" sz="1300" dirty="0" smtClean="0"/>
                        <a:t> </a:t>
                      </a:r>
                      <a:r>
                        <a:rPr lang="en-US" sz="1300" b="0" dirty="0" smtClean="0"/>
                        <a:t>CDA - </a:t>
                      </a:r>
                      <a:r>
                        <a:rPr lang="en-US" sz="1300" dirty="0" smtClean="0"/>
                        <a:t>Collaborative</a:t>
                      </a:r>
                      <a:r>
                        <a:rPr lang="en-US" sz="1300" baseline="0" dirty="0" smtClean="0"/>
                        <a:t> Devices and Applications </a:t>
                      </a:r>
                      <a:endParaRPr lang="en-US" sz="130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 typeface="Arial"/>
                        <a:buNone/>
                        <a:tabLst/>
                        <a:defRPr/>
                      </a:pPr>
                      <a:r>
                        <a:rPr lang="en-US" sz="1300" b="1" dirty="0" smtClean="0"/>
                        <a:t>Thomas Baron and </a:t>
                      </a:r>
                      <a:r>
                        <a:rPr lang="en-US" sz="1300" b="1" dirty="0" err="1" smtClean="0"/>
                        <a:t>Loic</a:t>
                      </a:r>
                      <a:r>
                        <a:rPr lang="en-US" sz="1300" b="1" baseline="0" dirty="0" smtClean="0"/>
                        <a:t> </a:t>
                      </a:r>
                      <a:r>
                        <a:rPr lang="en-US" sz="1300" b="1" baseline="0" dirty="0" err="1" smtClean="0"/>
                        <a:t>Lavrut</a:t>
                      </a:r>
                      <a:r>
                        <a:rPr lang="en-US" sz="1300" b="1" baseline="0" dirty="0" smtClean="0"/>
                        <a:t> </a:t>
                      </a:r>
                      <a:r>
                        <a:rPr lang="en-US" sz="1300" b="1" dirty="0" smtClean="0"/>
                        <a:t> </a:t>
                      </a:r>
                      <a:r>
                        <a:rPr lang="en-US" sz="1300" dirty="0" smtClean="0"/>
                        <a:t>- </a:t>
                      </a:r>
                      <a:r>
                        <a:rPr lang="en-US" sz="1300" b="1" dirty="0" smtClean="0"/>
                        <a:t> </a:t>
                      </a:r>
                      <a:r>
                        <a:rPr lang="en-US" sz="1300" dirty="0" err="1" smtClean="0"/>
                        <a:t>AudioVisual</a:t>
                      </a:r>
                      <a:r>
                        <a:rPr lang="en-US" sz="1300" dirty="0" smtClean="0"/>
                        <a:t> and Collaborative Services </a:t>
                      </a:r>
                      <a:endParaRPr lang="en-US" sz="1300" b="1" dirty="0" smtClean="0"/>
                    </a:p>
                    <a:p>
                      <a:pPr marL="0" marR="0" indent="0" algn="l" defTabSz="914400" rtl="0" eaLnBrk="1" fontAlgn="ctr" latinLnBrk="0" hangingPunct="1">
                        <a:lnSpc>
                          <a:spcPct val="100000"/>
                        </a:lnSpc>
                        <a:spcBef>
                          <a:spcPts val="0"/>
                        </a:spcBef>
                        <a:spcAft>
                          <a:spcPts val="0"/>
                        </a:spcAft>
                        <a:buClrTx/>
                        <a:buSzTx/>
                        <a:buFont typeface="Arial"/>
                        <a:buNone/>
                        <a:tabLst/>
                        <a:defRPr/>
                      </a:pPr>
                      <a:endParaRPr lang="en-US" sz="130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412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dirty="0" smtClean="0">
                          <a:hlinkClick r:id="rId4"/>
                        </a:rPr>
                        <a:t>HSE</a:t>
                      </a:r>
                      <a:r>
                        <a:rPr lang="en-US" sz="1300" dirty="0" smtClean="0"/>
                        <a:t> </a:t>
                      </a:r>
                      <a:r>
                        <a:rPr lang="en-US" sz="1300" baseline="0" dirty="0" err="1" smtClean="0"/>
                        <a:t>Health,Safety</a:t>
                      </a:r>
                      <a:r>
                        <a:rPr lang="en-US" sz="1300" baseline="0" dirty="0" smtClean="0"/>
                        <a:t>&amp; Environment Protection Unit</a:t>
                      </a:r>
                      <a:endParaRPr lang="en-US" sz="130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b="1" dirty="0" err="1" smtClean="0"/>
                        <a:t>Laetitia</a:t>
                      </a:r>
                      <a:r>
                        <a:rPr lang="en-US" sz="1300" b="1" dirty="0" smtClean="0"/>
                        <a:t> Michele </a:t>
                      </a:r>
                      <a:r>
                        <a:rPr lang="en-US" sz="1300" b="1" dirty="0" err="1" smtClean="0"/>
                        <a:t>Wohlgemuth</a:t>
                      </a:r>
                      <a:r>
                        <a:rPr lang="en-US" sz="1300" b="1" dirty="0" smtClean="0"/>
                        <a:t> </a:t>
                      </a:r>
                      <a:r>
                        <a:rPr lang="en-US" sz="1300" b="0" dirty="0" smtClean="0"/>
                        <a:t>- Event Safety Support</a:t>
                      </a:r>
                    </a:p>
                    <a:p>
                      <a:pPr marL="0" marR="0" indent="0" algn="l" defTabSz="914400" rtl="0" eaLnBrk="1" fontAlgn="ctr" latinLnBrk="0" hangingPunct="1">
                        <a:lnSpc>
                          <a:spcPct val="100000"/>
                        </a:lnSpc>
                        <a:spcBef>
                          <a:spcPts val="0"/>
                        </a:spcBef>
                        <a:spcAft>
                          <a:spcPts val="0"/>
                        </a:spcAft>
                        <a:buClrTx/>
                        <a:buSzTx/>
                        <a:buFontTx/>
                        <a:buNone/>
                        <a:tabLst/>
                        <a:defRPr/>
                      </a:pPr>
                      <a:r>
                        <a:rPr lang="en-US" sz="1300" b="1" dirty="0" err="1" smtClean="0"/>
                        <a:t>Yann</a:t>
                      </a:r>
                      <a:r>
                        <a:rPr lang="en-US" sz="1300" b="1" dirty="0" smtClean="0"/>
                        <a:t> </a:t>
                      </a:r>
                      <a:r>
                        <a:rPr lang="en-US" sz="1300" b="1" dirty="0" err="1" smtClean="0"/>
                        <a:t>Lechevin</a:t>
                      </a:r>
                      <a:r>
                        <a:rPr lang="en-US" sz="1300" b="1" dirty="0" smtClean="0"/>
                        <a:t> </a:t>
                      </a:r>
                      <a:r>
                        <a:rPr lang="en-US" sz="1300" b="0" dirty="0" smtClean="0"/>
                        <a:t>- Fire Brigade</a:t>
                      </a:r>
                    </a:p>
                    <a:p>
                      <a:pPr marL="0" marR="0" indent="0" algn="l" defTabSz="914400" rtl="0" eaLnBrk="1" fontAlgn="ctr" latinLnBrk="0" hangingPunct="1">
                        <a:lnSpc>
                          <a:spcPct val="100000"/>
                        </a:lnSpc>
                        <a:spcBef>
                          <a:spcPts val="0"/>
                        </a:spcBef>
                        <a:spcAft>
                          <a:spcPts val="0"/>
                        </a:spcAft>
                        <a:buClrTx/>
                        <a:buSzTx/>
                        <a:buFontTx/>
                        <a:buNone/>
                        <a:tabLst/>
                        <a:defRPr/>
                      </a:pPr>
                      <a:r>
                        <a:rPr lang="en-US" sz="1300" b="1" baseline="0" dirty="0" smtClean="0"/>
                        <a:t>V</a:t>
                      </a:r>
                      <a:r>
                        <a:rPr lang="en-US" sz="1300" b="1" dirty="0" smtClean="0"/>
                        <a:t>eronique</a:t>
                      </a:r>
                      <a:r>
                        <a:rPr lang="en-US" sz="1300" b="1" baseline="0" dirty="0" smtClean="0"/>
                        <a:t> </a:t>
                      </a:r>
                      <a:r>
                        <a:rPr lang="en-US" sz="1300" b="1" baseline="0" dirty="0" err="1" smtClean="0"/>
                        <a:t>Fassnacht</a:t>
                      </a:r>
                      <a:r>
                        <a:rPr lang="en-US" sz="1300" b="1" baseline="0" dirty="0" smtClean="0"/>
                        <a:t> </a:t>
                      </a:r>
                      <a:r>
                        <a:rPr lang="en-US" sz="1300" b="0" baseline="0" dirty="0" smtClean="0"/>
                        <a:t>- </a:t>
                      </a:r>
                      <a:r>
                        <a:rPr lang="en-US" sz="1300" b="0" dirty="0" smtClean="0"/>
                        <a:t>Medical</a:t>
                      </a:r>
                      <a:r>
                        <a:rPr lang="en-US" sz="1300" b="0" baseline="0" dirty="0" smtClean="0"/>
                        <a:t> Service</a:t>
                      </a:r>
                    </a:p>
                    <a:p>
                      <a:pPr marL="0" marR="0" indent="0" algn="l" defTabSz="914400" rtl="0" eaLnBrk="1" fontAlgn="ctr" latinLnBrk="0" hangingPunct="1">
                        <a:lnSpc>
                          <a:spcPct val="100000"/>
                        </a:lnSpc>
                        <a:spcBef>
                          <a:spcPts val="0"/>
                        </a:spcBef>
                        <a:spcAft>
                          <a:spcPts val="0"/>
                        </a:spcAft>
                        <a:buClrTx/>
                        <a:buSzTx/>
                        <a:buFontTx/>
                        <a:buNone/>
                        <a:tabLst/>
                        <a:defRPr/>
                      </a:pPr>
                      <a:endParaRPr lang="en-US" sz="1300" b="0" baseline="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515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dirty="0" smtClean="0">
                          <a:hlinkClick r:id="rId5"/>
                        </a:rPr>
                        <a:t>HR</a:t>
                      </a:r>
                      <a:r>
                        <a:rPr lang="en-US" sz="1300" dirty="0" smtClean="0"/>
                        <a:t> Talent Acquisition</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b="1" dirty="0" smtClean="0"/>
                        <a:t>Sybille Salter and Adriana </a:t>
                      </a:r>
                      <a:r>
                        <a:rPr lang="en-US" sz="1300" b="1" dirty="0" err="1" smtClean="0"/>
                        <a:t>Weronika</a:t>
                      </a:r>
                      <a:r>
                        <a:rPr lang="en-US" sz="1300" b="1" dirty="0" smtClean="0"/>
                        <a:t> </a:t>
                      </a:r>
                      <a:r>
                        <a:rPr lang="en-US" sz="1300" b="1" dirty="0" err="1" smtClean="0"/>
                        <a:t>Bejaoui</a:t>
                      </a:r>
                      <a:r>
                        <a:rPr lang="en-US" sz="1300" b="1" dirty="0" smtClean="0"/>
                        <a:t>‎</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754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dirty="0" smtClean="0">
                          <a:hlinkClick r:id="rId6"/>
                        </a:rPr>
                        <a:t>Partnership</a:t>
                      </a:r>
                      <a:r>
                        <a:rPr lang="en-US" sz="1300" baseline="0" dirty="0" smtClean="0">
                          <a:hlinkClick r:id="rId6"/>
                        </a:rPr>
                        <a:t> and Fundraising</a:t>
                      </a:r>
                      <a:endParaRPr lang="en-US" sz="1300" dirty="0" smtClean="0"/>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b="1" dirty="0" err="1" smtClean="0"/>
                        <a:t>Matteo</a:t>
                      </a:r>
                      <a:r>
                        <a:rPr lang="en-US" sz="1300" b="1" dirty="0" smtClean="0"/>
                        <a:t> </a:t>
                      </a:r>
                      <a:r>
                        <a:rPr lang="en-US" sz="1300" b="1" dirty="0" err="1" smtClean="0"/>
                        <a:t>Castoldi</a:t>
                      </a:r>
                      <a:r>
                        <a:rPr lang="en-US" sz="1300" b="1" dirty="0" smtClean="0"/>
                        <a:t> </a:t>
                      </a: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10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300" dirty="0" smtClean="0"/>
                        <a:t>Legal</a:t>
                      </a:r>
                      <a:endParaRPr lang="en-US" sz="1300" b="0" i="0" u="none" strike="noStrike" dirty="0" smtClean="0">
                        <a:solidFill>
                          <a:srgbClr val="000000"/>
                        </a:solidFill>
                        <a:effectLst/>
                        <a:latin typeface="+mn-lt"/>
                      </a:endParaRP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dirty="0" smtClean="0"/>
                        <a:t>Jonathan </a:t>
                      </a:r>
                      <a:r>
                        <a:rPr lang="en-US" sz="1300" b="1" dirty="0" err="1" smtClean="0"/>
                        <a:t>Drakeford</a:t>
                      </a:r>
                      <a:r>
                        <a:rPr lang="en-US" sz="1300" b="1" dirty="0" smtClean="0"/>
                        <a:t> </a:t>
                      </a:r>
                      <a:endParaRPr lang="en-US" sz="1300" b="1" i="0" u="none" strike="noStrike" dirty="0">
                        <a:solidFill>
                          <a:srgbClr val="000000"/>
                        </a:solidFill>
                        <a:effectLst/>
                        <a:latin typeface="+mj-lt"/>
                      </a:endParaRP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727482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b="1" dirty="0">
                <a:solidFill>
                  <a:srgbClr val="FF0000"/>
                </a:solidFill>
                <a:latin typeface="Helvetica"/>
                <a:cs typeface="Helvetica"/>
              </a:rPr>
              <a:t>Work Packages (WBS)</a:t>
            </a:r>
          </a:p>
        </p:txBody>
      </p:sp>
      <p:sp>
        <p:nvSpPr>
          <p:cNvPr id="3" name="Content Placeholder 2"/>
          <p:cNvSpPr>
            <a:spLocks noGrp="1"/>
          </p:cNvSpPr>
          <p:nvPr>
            <p:ph idx="1"/>
          </p:nvPr>
        </p:nvSpPr>
        <p:spPr>
          <a:xfrm>
            <a:off x="495300" y="1195133"/>
            <a:ext cx="8915400" cy="4931033"/>
          </a:xfrm>
        </p:spPr>
        <p:txBody>
          <a:bodyPr numCol="2"/>
          <a:lstStyle/>
          <a:p>
            <a:pPr marL="610651" indent="-268092" fontAlgn="b">
              <a:buFont typeface="+mj-lt"/>
              <a:buAutoNum type="arabicPeriod"/>
            </a:pPr>
            <a:r>
              <a:rPr lang="en-US" b="1" dirty="0"/>
              <a:t>Project Management </a:t>
            </a:r>
            <a:r>
              <a:rPr lang="en-US" dirty="0"/>
              <a:t>– Organize (propose project, plan, develop, implement) &amp; Track of budget and other administrative issues</a:t>
            </a:r>
          </a:p>
          <a:p>
            <a:pPr marL="610651" indent="-268092" fontAlgn="b">
              <a:buFont typeface="+mj-lt"/>
              <a:buAutoNum type="arabicPeriod"/>
            </a:pPr>
            <a:r>
              <a:rPr lang="en-US" b="1" dirty="0"/>
              <a:t>Volunteer</a:t>
            </a:r>
            <a:r>
              <a:rPr lang="en-US" dirty="0"/>
              <a:t> - Recruit, engage, motivate and manage volunteer to tasks</a:t>
            </a:r>
          </a:p>
          <a:p>
            <a:pPr marL="610651" indent="-268092" fontAlgn="b">
              <a:buFont typeface="+mj-lt"/>
              <a:buAutoNum type="arabicPeriod"/>
            </a:pPr>
            <a:r>
              <a:rPr lang="en-US" b="1" dirty="0"/>
              <a:t>Speakers: </a:t>
            </a:r>
            <a:r>
              <a:rPr lang="en-US" dirty="0" err="1"/>
              <a:t>Curation</a:t>
            </a:r>
            <a:r>
              <a:rPr lang="en-US" dirty="0"/>
              <a:t>  (Define content of </a:t>
            </a:r>
            <a:r>
              <a:rPr lang="en-US" dirty="0" err="1"/>
              <a:t>programme</a:t>
            </a:r>
            <a:r>
              <a:rPr lang="en-US" dirty="0"/>
              <a:t>, Invite speakers and define message talks) &amp; Liaison with speakers  (travel, accommodations and schedule) </a:t>
            </a:r>
          </a:p>
          <a:p>
            <a:pPr marL="610651" indent="-268092" fontAlgn="b">
              <a:buFont typeface="+mj-lt"/>
              <a:buAutoNum type="arabicPeriod"/>
            </a:pPr>
            <a:r>
              <a:rPr lang="en-US" b="1" dirty="0"/>
              <a:t>Audience: </a:t>
            </a:r>
            <a:r>
              <a:rPr lang="en-US" dirty="0"/>
              <a:t>Invite an audience of CERN’s scientists and professionals from multiple cross-cutting domains as guests </a:t>
            </a:r>
          </a:p>
          <a:p>
            <a:pPr marL="610651" indent="-268092" fontAlgn="b">
              <a:buFont typeface="+mj-lt"/>
              <a:buAutoNum type="arabicPeriod"/>
            </a:pPr>
            <a:r>
              <a:rPr lang="en-US" b="1" dirty="0"/>
              <a:t>Production: </a:t>
            </a:r>
            <a:r>
              <a:rPr lang="en-US" dirty="0"/>
              <a:t>Create stage and lighting set up &amp;  Manage video and photo caption &amp; post- production </a:t>
            </a:r>
            <a:endParaRPr lang="en-US" b="1" dirty="0"/>
          </a:p>
          <a:p>
            <a:pPr marL="610651" indent="-268092" fontAlgn="b">
              <a:buFont typeface="+mj-lt"/>
              <a:buAutoNum type="arabicPeriod"/>
            </a:pPr>
            <a:r>
              <a:rPr lang="en-US" b="1" dirty="0"/>
              <a:t>Viewing parties: </a:t>
            </a:r>
            <a:r>
              <a:rPr lang="en-US" dirty="0"/>
              <a:t>Engage institutes and other </a:t>
            </a:r>
            <a:r>
              <a:rPr lang="en-US" dirty="0" err="1"/>
              <a:t>TEDx</a:t>
            </a:r>
            <a:r>
              <a:rPr lang="en-US" dirty="0"/>
              <a:t> to organize a viewing party of </a:t>
            </a:r>
            <a:r>
              <a:rPr lang="en-US" dirty="0" err="1" smtClean="0"/>
              <a:t>TEDxCERN</a:t>
            </a:r>
            <a:endParaRPr lang="en-US" dirty="0" smtClean="0"/>
          </a:p>
          <a:p>
            <a:pPr marL="610651" indent="-268092" fontAlgn="b">
              <a:buFont typeface="+mj-lt"/>
              <a:buAutoNum type="arabicPeriod"/>
            </a:pPr>
            <a:endParaRPr lang="en-US" dirty="0" smtClean="0"/>
          </a:p>
          <a:p>
            <a:pPr marL="610651" indent="-268092" fontAlgn="b">
              <a:buFont typeface="+mj-lt"/>
              <a:buAutoNum type="arabicPeriod"/>
            </a:pPr>
            <a:r>
              <a:rPr lang="en-US" b="1" dirty="0" smtClean="0"/>
              <a:t>Logistic </a:t>
            </a:r>
            <a:r>
              <a:rPr lang="en-US" b="1" dirty="0" err="1"/>
              <a:t>Events@CERN</a:t>
            </a:r>
            <a:r>
              <a:rPr lang="en-US" b="1" dirty="0"/>
              <a:t>: </a:t>
            </a:r>
            <a:r>
              <a:rPr lang="en-US" dirty="0"/>
              <a:t>Provide all logistic aspects to welcome guests to event and post event @CERN</a:t>
            </a:r>
          </a:p>
          <a:p>
            <a:pPr marL="610651" indent="-268092" fontAlgn="b">
              <a:buFont typeface="+mj-lt"/>
              <a:buAutoNum type="arabicPeriod"/>
            </a:pPr>
            <a:r>
              <a:rPr lang="en-US" b="1" dirty="0" smtClean="0"/>
              <a:t>Visual </a:t>
            </a:r>
            <a:r>
              <a:rPr lang="en-US" b="1" dirty="0"/>
              <a:t>Identity: </a:t>
            </a:r>
            <a:r>
              <a:rPr lang="en-US" dirty="0"/>
              <a:t>Create an unique visual to 4</a:t>
            </a:r>
            <a:r>
              <a:rPr lang="en-US" baseline="30000" dirty="0"/>
              <a:t>th</a:t>
            </a:r>
            <a:r>
              <a:rPr lang="en-US" dirty="0"/>
              <a:t> edition of </a:t>
            </a:r>
            <a:r>
              <a:rPr lang="en-US" dirty="0" err="1"/>
              <a:t>TEDxCERN</a:t>
            </a:r>
            <a:r>
              <a:rPr lang="en-US" dirty="0"/>
              <a:t> coherent with all platforms</a:t>
            </a:r>
          </a:p>
          <a:p>
            <a:pPr marL="610651" indent="-268092" fontAlgn="b">
              <a:buFont typeface="+mj-lt"/>
              <a:buAutoNum type="arabicPeriod"/>
            </a:pPr>
            <a:r>
              <a:rPr lang="en-US" b="1" dirty="0" smtClean="0"/>
              <a:t>Editorial: </a:t>
            </a:r>
            <a:r>
              <a:rPr lang="en-US" dirty="0" smtClean="0"/>
              <a:t>Announce Event, Theme, Speakers and satellite events on all online platforms, website and social media included</a:t>
            </a:r>
            <a:endParaRPr lang="en-US" dirty="0"/>
          </a:p>
          <a:p>
            <a:pPr marL="610651" indent="-268092" fontAlgn="b">
              <a:buFont typeface="+mj-lt"/>
              <a:buAutoNum type="arabicPeriod"/>
            </a:pPr>
            <a:r>
              <a:rPr lang="en-US" b="1" dirty="0" smtClean="0"/>
              <a:t>Media </a:t>
            </a:r>
            <a:r>
              <a:rPr lang="en-US" b="1" dirty="0"/>
              <a:t>Coverage: </a:t>
            </a:r>
            <a:r>
              <a:rPr lang="en-US" dirty="0"/>
              <a:t>Promote the event @CERN and institutes worldwide among members of the media</a:t>
            </a:r>
          </a:p>
          <a:p>
            <a:pPr marL="0" indent="0">
              <a:buNone/>
            </a:pPr>
            <a:endParaRPr lang="en-US" sz="1800" dirty="0">
              <a:latin typeface="Helvetica"/>
              <a:cs typeface="Helvetica"/>
            </a:endParaRPr>
          </a:p>
          <a:p>
            <a:pPr marL="0" indent="0">
              <a:buNone/>
            </a:pPr>
            <a:endParaRPr lang="en-US" sz="2300" dirty="0">
              <a:latin typeface="Helvetica"/>
              <a:cs typeface="Helvetica"/>
            </a:endParaRPr>
          </a:p>
          <a:p>
            <a:pPr marL="0" indent="0">
              <a:buNone/>
            </a:pPr>
            <a:endParaRPr lang="en-US" sz="2300" dirty="0">
              <a:latin typeface="Helvetica"/>
              <a:cs typeface="Helvetica"/>
            </a:endParaRPr>
          </a:p>
          <a:p>
            <a:pPr marL="342561" indent="0">
              <a:buNone/>
            </a:pPr>
            <a:endParaRPr lang="en-US" sz="2300" dirty="0">
              <a:latin typeface="Helvetica"/>
              <a:cs typeface="Helvetica"/>
            </a:endParaRPr>
          </a:p>
          <a:p>
            <a:endParaRPr lang="en-US" sz="2300" dirty="0">
              <a:latin typeface="Helvetica"/>
              <a:cs typeface="Helvetica"/>
            </a:endParaRPr>
          </a:p>
          <a:p>
            <a:endParaRPr lang="en-US" sz="2300" dirty="0">
              <a:latin typeface="Helvetica"/>
              <a:cs typeface="Helvetica"/>
            </a:endParaRPr>
          </a:p>
        </p:txBody>
      </p:sp>
    </p:spTree>
    <p:extLst>
      <p:ext uri="{BB962C8B-B14F-4D97-AF65-F5344CB8AC3E}">
        <p14:creationId xmlns:p14="http://schemas.microsoft.com/office/powerpoint/2010/main" val="20220452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968" y="274639"/>
            <a:ext cx="8915400" cy="1143000"/>
          </a:xfrm>
        </p:spPr>
        <p:txBody>
          <a:bodyPr/>
          <a:lstStyle/>
          <a:p>
            <a:r>
              <a:rPr lang="en-US" sz="3500" b="1" dirty="0" smtClean="0">
                <a:solidFill>
                  <a:srgbClr val="FF0000"/>
                </a:solidFill>
                <a:latin typeface="Helvetica"/>
                <a:cs typeface="Helvetica"/>
              </a:rPr>
              <a:t>TEAM </a:t>
            </a:r>
            <a:r>
              <a:rPr lang="en-US" sz="3500" b="1" dirty="0">
                <a:solidFill>
                  <a:srgbClr val="FF0000"/>
                </a:solidFill>
                <a:latin typeface="Helvetica"/>
                <a:cs typeface="Helvetica"/>
              </a:rPr>
              <a:t>TEDxCERN </a:t>
            </a:r>
            <a:r>
              <a:rPr lang="en-US" sz="2100" b="1" dirty="0">
                <a:solidFill>
                  <a:srgbClr val="FF0000"/>
                </a:solidFill>
                <a:latin typeface="Helvetica"/>
                <a:cs typeface="Helvetica"/>
              </a:rPr>
              <a:t>4</a:t>
            </a:r>
            <a:r>
              <a:rPr lang="en-US" sz="2100" b="1" baseline="30000" dirty="0">
                <a:solidFill>
                  <a:srgbClr val="FF0000"/>
                </a:solidFill>
                <a:latin typeface="Helvetica"/>
                <a:cs typeface="Helvetica"/>
              </a:rPr>
              <a:t>th</a:t>
            </a:r>
            <a:r>
              <a:rPr lang="en-US" sz="2100" b="1" dirty="0">
                <a:solidFill>
                  <a:srgbClr val="FF0000"/>
                </a:solidFill>
                <a:latin typeface="Helvetica"/>
                <a:cs typeface="Helvetica"/>
              </a:rPr>
              <a:t> edition</a:t>
            </a:r>
          </a:p>
        </p:txBody>
      </p:sp>
      <p:graphicFrame>
        <p:nvGraphicFramePr>
          <p:cNvPr id="4" name="Table 3"/>
          <p:cNvGraphicFramePr>
            <a:graphicFrameLocks noGrp="1"/>
          </p:cNvGraphicFramePr>
          <p:nvPr>
            <p:extLst>
              <p:ext uri="{D42A27DB-BD31-4B8C-83A1-F6EECF244321}">
                <p14:modId xmlns:p14="http://schemas.microsoft.com/office/powerpoint/2010/main" val="2704473482"/>
              </p:ext>
            </p:extLst>
          </p:nvPr>
        </p:nvGraphicFramePr>
        <p:xfrm>
          <a:off x="330625" y="1169689"/>
          <a:ext cx="9183370" cy="5014358"/>
        </p:xfrm>
        <a:graphic>
          <a:graphicData uri="http://schemas.openxmlformats.org/drawingml/2006/table">
            <a:tbl>
              <a:tblPr/>
              <a:tblGrid>
                <a:gridCol w="2090842"/>
                <a:gridCol w="3158913"/>
                <a:gridCol w="3933615"/>
              </a:tblGrid>
              <a:tr h="254522">
                <a:tc>
                  <a:txBody>
                    <a:bodyPr/>
                    <a:lstStyle/>
                    <a:p>
                      <a:pPr algn="ctr" fontAlgn="t"/>
                      <a:r>
                        <a:rPr lang="en-US" sz="1500" b="1" i="0" u="none" strike="noStrike" dirty="0" smtClean="0">
                          <a:solidFill>
                            <a:srgbClr val="000000"/>
                          </a:solidFill>
                          <a:effectLst/>
                          <a:latin typeface="Arial"/>
                        </a:rPr>
                        <a:t>Work Package</a:t>
                      </a:r>
                      <a:endParaRPr lang="en-US" sz="1500" b="1" i="0" u="none" strike="noStrike" dirty="0">
                        <a:solidFill>
                          <a:srgbClr val="000000"/>
                        </a:solidFill>
                        <a:effectLst/>
                        <a:latin typeface="Arial"/>
                      </a:endParaRP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t"/>
                      <a:r>
                        <a:rPr lang="en-US" sz="1500" b="1" i="0" u="none" strike="noStrike" dirty="0" smtClean="0">
                          <a:solidFill>
                            <a:srgbClr val="000000"/>
                          </a:solidFill>
                          <a:effectLst/>
                          <a:latin typeface="Arial"/>
                        </a:rPr>
                        <a:t>Title</a:t>
                      </a:r>
                      <a:endParaRPr lang="en-US" sz="1500" b="1" i="0" u="none" strike="noStrike" dirty="0">
                        <a:solidFill>
                          <a:srgbClr val="000000"/>
                        </a:solidFill>
                        <a:effectLst/>
                        <a:latin typeface="Arial"/>
                      </a:endParaRP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t"/>
                      <a:r>
                        <a:rPr lang="en-US" sz="1600" b="1" i="0" u="none" strike="noStrike" dirty="0" smtClean="0">
                          <a:solidFill>
                            <a:srgbClr val="000000"/>
                          </a:solidFill>
                          <a:effectLst/>
                          <a:latin typeface="Arial"/>
                        </a:rPr>
                        <a:t>Contact</a:t>
                      </a:r>
                      <a:endParaRPr lang="en-US" sz="1600" b="1" i="0" u="none" strike="noStrike" dirty="0">
                        <a:solidFill>
                          <a:srgbClr val="000000"/>
                        </a:solidFill>
                        <a:effectLst/>
                        <a:latin typeface="Arial"/>
                      </a:endParaRPr>
                    </a:p>
                  </a:txBody>
                  <a:tcPr marL="11286" marR="11286" marT="138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39510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Helvetica"/>
                          <a:cs typeface="Helvetica"/>
                        </a:rPr>
                        <a:t>01 - Project</a:t>
                      </a:r>
                      <a:r>
                        <a:rPr lang="en-US" sz="1300" b="0" i="0" u="none" strike="noStrike" baseline="0" dirty="0" smtClean="0">
                          <a:solidFill>
                            <a:srgbClr val="444444"/>
                          </a:solidFill>
                          <a:effectLst/>
                          <a:latin typeface="Helvetica"/>
                          <a:cs typeface="Helvetica"/>
                        </a:rPr>
                        <a:t> Management</a:t>
                      </a:r>
                      <a:endParaRPr lang="en-US" sz="1300" b="0" i="0" u="none" strike="noStrike" dirty="0" smtClean="0">
                        <a:solidFill>
                          <a:srgbClr val="444444"/>
                        </a:solidFill>
                        <a:effectLst/>
                        <a:latin typeface="Helvetica"/>
                        <a:cs typeface="Helvetica"/>
                      </a:endParaRP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Organizer</a:t>
                      </a:r>
                    </a:p>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baseline="0" dirty="0" smtClean="0">
                          <a:solidFill>
                            <a:srgbClr val="444444"/>
                          </a:solidFill>
                          <a:effectLst/>
                          <a:latin typeface="+mn-lt"/>
                          <a:cs typeface="Helvetica"/>
                        </a:rPr>
                        <a:t>Administrative Officer </a:t>
                      </a:r>
                      <a:endParaRPr lang="en-US" sz="1300" b="0" i="0" u="none" strike="noStrike" dirty="0" smtClean="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Claudia Marcelloni</a:t>
                      </a:r>
                    </a:p>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err="1" smtClean="0">
                          <a:solidFill>
                            <a:srgbClr val="444444"/>
                          </a:solidFill>
                          <a:effectLst/>
                          <a:latin typeface="+mn-lt"/>
                          <a:cs typeface="Helvetica"/>
                        </a:rPr>
                        <a:t>Marika</a:t>
                      </a:r>
                      <a:r>
                        <a:rPr lang="en-US" sz="1300" b="0" i="0" u="none" strike="noStrike" baseline="0" dirty="0" smtClean="0">
                          <a:solidFill>
                            <a:srgbClr val="444444"/>
                          </a:solidFill>
                          <a:effectLst/>
                          <a:latin typeface="+mn-lt"/>
                          <a:cs typeface="Helvetica"/>
                        </a:rPr>
                        <a:t> </a:t>
                      </a:r>
                      <a:r>
                        <a:rPr lang="en-US" sz="1300" b="0" i="0" u="none" strike="noStrike" baseline="0" dirty="0" err="1" smtClean="0">
                          <a:solidFill>
                            <a:srgbClr val="444444"/>
                          </a:solidFill>
                          <a:effectLst/>
                          <a:latin typeface="+mn-lt"/>
                          <a:cs typeface="Helvetica"/>
                        </a:rPr>
                        <a:t>Flygar</a:t>
                      </a:r>
                      <a:endParaRPr lang="en-US" sz="1300" b="0" i="0" u="none" strike="noStrike" dirty="0" smtClean="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88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Helvetica"/>
                          <a:cs typeface="Helvetica"/>
                        </a:rPr>
                        <a:t>02 - Volunteers</a:t>
                      </a: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Volunteer Coordinators </a:t>
                      </a: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Nikos </a:t>
                      </a:r>
                      <a:r>
                        <a:rPr lang="en-US" sz="1300" b="0" i="0" u="none" strike="noStrike" dirty="0" err="1" smtClean="0">
                          <a:solidFill>
                            <a:srgbClr val="444444"/>
                          </a:solidFill>
                          <a:effectLst/>
                          <a:latin typeface="+mn-lt"/>
                          <a:cs typeface="Helvetica"/>
                        </a:rPr>
                        <a:t>Kasioumis</a:t>
                      </a:r>
                      <a:r>
                        <a:rPr lang="en-US" sz="1300" b="0" i="0" u="none" strike="noStrike" dirty="0" smtClean="0">
                          <a:solidFill>
                            <a:srgbClr val="444444"/>
                          </a:solidFill>
                          <a:effectLst/>
                          <a:latin typeface="+mn-lt"/>
                          <a:cs typeface="Helvetica"/>
                        </a:rPr>
                        <a:t> and Christos </a:t>
                      </a:r>
                      <a:r>
                        <a:rPr lang="en-US" sz="1300" b="0" i="0" u="none" strike="noStrike" dirty="0" err="1" smtClean="0">
                          <a:solidFill>
                            <a:srgbClr val="444444"/>
                          </a:solidFill>
                          <a:effectLst/>
                          <a:latin typeface="+mn-lt"/>
                          <a:cs typeface="Helvetica"/>
                        </a:rPr>
                        <a:t>Lazaridis</a:t>
                      </a:r>
                      <a:endParaRPr lang="en-US" sz="1300" b="0" i="0" u="none" strike="noStrike" dirty="0" smtClean="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109">
                <a:tc>
                  <a:txBody>
                    <a:bodyPr/>
                    <a:lstStyle/>
                    <a:p>
                      <a:pPr algn="l" fontAlgn="b"/>
                      <a:r>
                        <a:rPr lang="en-US" sz="1300" b="0" i="0" u="none" strike="noStrike" dirty="0" smtClean="0">
                          <a:solidFill>
                            <a:srgbClr val="444444"/>
                          </a:solidFill>
                          <a:effectLst/>
                          <a:latin typeface="Helvetica"/>
                          <a:cs typeface="Helvetica"/>
                        </a:rPr>
                        <a:t>03 -Speakers</a:t>
                      </a:r>
                      <a:endParaRPr lang="en-US" sz="1300" b="0" i="0" u="none" strike="noStrike" dirty="0">
                        <a:solidFill>
                          <a:srgbClr val="444444"/>
                        </a:solidFill>
                        <a:effectLst/>
                        <a:latin typeface="Helvetica"/>
                        <a:cs typeface="Helvetica"/>
                      </a:endParaRP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444444"/>
                          </a:solidFill>
                          <a:effectLst/>
                          <a:latin typeface="+mn-lt"/>
                          <a:cs typeface="Helvetica"/>
                        </a:rPr>
                        <a:t>Curator</a:t>
                      </a:r>
                    </a:p>
                    <a:p>
                      <a:pPr algn="l" fontAlgn="b"/>
                      <a:r>
                        <a:rPr lang="en-US" sz="1300" b="0" i="0" u="none" strike="noStrike" dirty="0" smtClean="0">
                          <a:solidFill>
                            <a:srgbClr val="444444"/>
                          </a:solidFill>
                          <a:effectLst/>
                          <a:latin typeface="+mn-lt"/>
                          <a:cs typeface="Helvetica"/>
                        </a:rPr>
                        <a:t>Speaker Liaison</a:t>
                      </a:r>
                    </a:p>
                    <a:p>
                      <a:pPr algn="l" fontAlgn="b"/>
                      <a:r>
                        <a:rPr lang="en-US" sz="1300" b="0" i="0" u="none" strike="noStrike" dirty="0" smtClean="0">
                          <a:solidFill>
                            <a:srgbClr val="444444"/>
                          </a:solidFill>
                          <a:effectLst/>
                          <a:latin typeface="+mn-lt"/>
                          <a:cs typeface="Helvetica"/>
                        </a:rPr>
                        <a:t>Speaker Liaison </a:t>
                      </a:r>
                      <a:r>
                        <a:rPr lang="en-US" sz="1300" b="0" i="0" u="none" strike="noStrike" dirty="0" err="1" smtClean="0">
                          <a:solidFill>
                            <a:srgbClr val="444444"/>
                          </a:solidFill>
                          <a:effectLst/>
                          <a:latin typeface="+mn-lt"/>
                          <a:cs typeface="Helvetica"/>
                        </a:rPr>
                        <a:t>assitant</a:t>
                      </a:r>
                      <a:endParaRPr lang="en-US" sz="1300" b="0" i="0" u="none" strike="noStrike" dirty="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Claudia Marcelloni</a:t>
                      </a:r>
                    </a:p>
                    <a:p>
                      <a:pPr algn="l" fontAlgn="b"/>
                      <a:r>
                        <a:rPr lang="en-US" sz="1300" b="0" i="0" u="none" strike="noStrike" dirty="0" smtClean="0">
                          <a:solidFill>
                            <a:srgbClr val="444444"/>
                          </a:solidFill>
                          <a:effectLst/>
                          <a:latin typeface="+mn-lt"/>
                          <a:cs typeface="Helvetica"/>
                        </a:rPr>
                        <a:t>Bettina</a:t>
                      </a:r>
                      <a:r>
                        <a:rPr lang="en-US" sz="1300" b="0" i="0" u="none" strike="noStrike" baseline="0" dirty="0" smtClean="0">
                          <a:solidFill>
                            <a:srgbClr val="444444"/>
                          </a:solidFill>
                          <a:effectLst/>
                          <a:latin typeface="+mn-lt"/>
                          <a:cs typeface="Helvetica"/>
                        </a:rPr>
                        <a:t> </a:t>
                      </a:r>
                      <a:r>
                        <a:rPr lang="en-US" sz="1300" b="0" i="0" u="none" strike="noStrike" baseline="0" dirty="0" err="1" smtClean="0">
                          <a:solidFill>
                            <a:srgbClr val="444444"/>
                          </a:solidFill>
                          <a:effectLst/>
                          <a:latin typeface="+mn-lt"/>
                          <a:cs typeface="Helvetica"/>
                        </a:rPr>
                        <a:t>Hamoudi</a:t>
                      </a:r>
                      <a:endParaRPr lang="en-US" sz="1300" b="0" i="0" u="none" strike="noStrike" baseline="0" dirty="0" smtClean="0">
                        <a:solidFill>
                          <a:srgbClr val="444444"/>
                        </a:solidFill>
                        <a:effectLst/>
                        <a:latin typeface="+mn-lt"/>
                        <a:cs typeface="Helvetica"/>
                      </a:endParaRPr>
                    </a:p>
                    <a:p>
                      <a:pPr algn="l" fontAlgn="b"/>
                      <a:r>
                        <a:rPr lang="en-US" sz="1400" dirty="0" err="1" smtClean="0"/>
                        <a:t>Przemysław</a:t>
                      </a:r>
                      <a:r>
                        <a:rPr lang="en-US" sz="1400" dirty="0" smtClean="0"/>
                        <a:t> Kwiatkowski </a:t>
                      </a:r>
                      <a:endParaRPr lang="en-US" sz="1300" b="0" i="0" u="none" strike="noStrike" dirty="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880">
                <a:tc>
                  <a:txBody>
                    <a:bodyPr/>
                    <a:lstStyle/>
                    <a:p>
                      <a:pPr algn="l" fontAlgn="b"/>
                      <a:r>
                        <a:rPr lang="en-US" sz="1300" b="0" i="0" u="none" strike="noStrike" dirty="0" smtClean="0">
                          <a:solidFill>
                            <a:srgbClr val="444444"/>
                          </a:solidFill>
                          <a:effectLst/>
                          <a:latin typeface="Helvetica"/>
                          <a:cs typeface="Helvetica"/>
                        </a:rPr>
                        <a:t>04 -Audience</a:t>
                      </a:r>
                      <a:endParaRPr lang="en-US" sz="1300" b="0" i="0" u="none" strike="noStrike" dirty="0">
                        <a:solidFill>
                          <a:srgbClr val="444444"/>
                        </a:solidFill>
                        <a:effectLst/>
                        <a:latin typeface="Helvetica"/>
                        <a:cs typeface="Helvetica"/>
                      </a:endParaRP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444444"/>
                          </a:solidFill>
                          <a:effectLst/>
                          <a:latin typeface="+mn-lt"/>
                          <a:cs typeface="Helvetica"/>
                        </a:rPr>
                        <a:t>Guest</a:t>
                      </a:r>
                      <a:r>
                        <a:rPr lang="en-US" sz="1300" b="0" i="0" u="none" strike="noStrike" baseline="0" dirty="0" smtClean="0">
                          <a:solidFill>
                            <a:srgbClr val="444444"/>
                          </a:solidFill>
                          <a:effectLst/>
                          <a:latin typeface="+mn-lt"/>
                          <a:cs typeface="Helvetica"/>
                        </a:rPr>
                        <a:t> Liaison</a:t>
                      </a:r>
                      <a:endParaRPr lang="en-US" sz="1300" b="0" i="0" u="none" strike="noStrike" dirty="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444444"/>
                          </a:solidFill>
                          <a:effectLst/>
                          <a:latin typeface="+mn-lt"/>
                          <a:cs typeface="Helvetica"/>
                        </a:rPr>
                        <a:t>Andrew</a:t>
                      </a:r>
                      <a:r>
                        <a:rPr lang="en-US" sz="1300" b="0" i="0" u="none" strike="noStrike" baseline="0" dirty="0" smtClean="0">
                          <a:solidFill>
                            <a:srgbClr val="444444"/>
                          </a:solidFill>
                          <a:effectLst/>
                          <a:latin typeface="+mn-lt"/>
                          <a:cs typeface="Helvetica"/>
                        </a:rPr>
                        <a:t> </a:t>
                      </a:r>
                      <a:r>
                        <a:rPr lang="en-US" sz="1400" dirty="0" err="1" smtClean="0"/>
                        <a:t>Tzekas</a:t>
                      </a:r>
                      <a:r>
                        <a:rPr lang="en-US" sz="1400" dirty="0" smtClean="0"/>
                        <a:t> </a:t>
                      </a:r>
                      <a:endParaRPr lang="en-US" sz="1300" b="0" i="0" u="none" strike="noStrike" dirty="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5131">
                <a:tc>
                  <a:txBody>
                    <a:bodyPr/>
                    <a:lstStyle/>
                    <a:p>
                      <a:pPr algn="l" fontAlgn="b"/>
                      <a:r>
                        <a:rPr lang="en-US" sz="1300" b="0" i="0" u="none" strike="noStrike" dirty="0" smtClean="0">
                          <a:solidFill>
                            <a:srgbClr val="444444"/>
                          </a:solidFill>
                          <a:effectLst/>
                          <a:latin typeface="Helvetica"/>
                          <a:cs typeface="Helvetica"/>
                        </a:rPr>
                        <a:t>05 -Production </a:t>
                      </a:r>
                      <a:endParaRPr lang="en-US" sz="1300" b="0" i="0" u="none" strike="noStrike" dirty="0">
                        <a:solidFill>
                          <a:srgbClr val="444444"/>
                        </a:solidFill>
                        <a:effectLst/>
                        <a:latin typeface="Helvetica"/>
                        <a:cs typeface="Helvetica"/>
                      </a:endParaRP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444444"/>
                          </a:solidFill>
                          <a:effectLst/>
                          <a:latin typeface="+mn-lt"/>
                          <a:cs typeface="Helvetica"/>
                        </a:rPr>
                        <a:t>Production </a:t>
                      </a:r>
                      <a:r>
                        <a:rPr lang="en-US" sz="1300" b="0" i="0" u="none" strike="noStrike" dirty="0" smtClean="0">
                          <a:solidFill>
                            <a:srgbClr val="444444"/>
                          </a:solidFill>
                          <a:effectLst/>
                          <a:latin typeface="+mn-lt"/>
                          <a:cs typeface="Helvetica"/>
                        </a:rPr>
                        <a:t>Supervisor</a:t>
                      </a:r>
                    </a:p>
                    <a:p>
                      <a:pPr algn="l" fontAlgn="b"/>
                      <a:r>
                        <a:rPr lang="en-US" sz="1300" b="0" i="0" u="none" strike="noStrike" dirty="0" smtClean="0">
                          <a:solidFill>
                            <a:srgbClr val="444444"/>
                          </a:solidFill>
                          <a:effectLst/>
                          <a:latin typeface="+mn-lt"/>
                          <a:cs typeface="Helvetica"/>
                        </a:rPr>
                        <a:t>Production Assistant</a:t>
                      </a:r>
                    </a:p>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Technical Production Assistant</a:t>
                      </a:r>
                    </a:p>
                    <a:p>
                      <a:pPr algn="l" fontAlgn="b"/>
                      <a:r>
                        <a:rPr lang="en-US" sz="1300" b="0" i="0" u="none" strike="noStrike" baseline="0" dirty="0" smtClean="0">
                          <a:solidFill>
                            <a:srgbClr val="444444"/>
                          </a:solidFill>
                          <a:effectLst/>
                          <a:latin typeface="+mn-lt"/>
                          <a:cs typeface="Helvetica"/>
                        </a:rPr>
                        <a:t>Video Capture Coordinator</a:t>
                      </a:r>
                    </a:p>
                    <a:p>
                      <a:pPr algn="l" fontAlgn="b"/>
                      <a:r>
                        <a:rPr lang="en-US" sz="1300" b="0" i="0" u="none" strike="noStrike" dirty="0" smtClean="0">
                          <a:solidFill>
                            <a:srgbClr val="444444"/>
                          </a:solidFill>
                          <a:effectLst/>
                          <a:latin typeface="+mn-lt"/>
                          <a:cs typeface="Helvetica"/>
                        </a:rPr>
                        <a:t>Photographer</a:t>
                      </a:r>
                    </a:p>
                    <a:p>
                      <a:pPr algn="l" fontAlgn="b"/>
                      <a:r>
                        <a:rPr lang="en-US" sz="1300" b="0" i="0" u="none" strike="noStrike" dirty="0" smtClean="0">
                          <a:solidFill>
                            <a:srgbClr val="444444"/>
                          </a:solidFill>
                          <a:effectLst/>
                          <a:latin typeface="+mn-lt"/>
                          <a:cs typeface="Helvetica"/>
                        </a:rPr>
                        <a:t>Stage</a:t>
                      </a:r>
                      <a:r>
                        <a:rPr lang="en-US" sz="1300" b="0" i="0" u="none" strike="noStrike" baseline="0" dirty="0" smtClean="0">
                          <a:solidFill>
                            <a:srgbClr val="444444"/>
                          </a:solidFill>
                          <a:effectLst/>
                          <a:latin typeface="+mn-lt"/>
                          <a:cs typeface="Helvetica"/>
                        </a:rPr>
                        <a:t> Manager</a:t>
                      </a:r>
                      <a:endParaRPr lang="en-US" sz="1300" b="0" i="0" u="none" strike="noStrike" dirty="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444444"/>
                          </a:solidFill>
                          <a:effectLst/>
                          <a:latin typeface="+mn-lt"/>
                          <a:cs typeface="Helvetica"/>
                        </a:rPr>
                        <a:t>Neal </a:t>
                      </a:r>
                      <a:r>
                        <a:rPr lang="en-US" sz="1300" b="0" i="0" u="none" strike="noStrike" dirty="0" smtClean="0">
                          <a:solidFill>
                            <a:srgbClr val="444444"/>
                          </a:solidFill>
                          <a:effectLst/>
                          <a:latin typeface="+mn-lt"/>
                          <a:cs typeface="Helvetica"/>
                        </a:rPr>
                        <a:t>Hartman</a:t>
                      </a:r>
                    </a:p>
                    <a:p>
                      <a:pPr algn="l" fontAlgn="b"/>
                      <a:r>
                        <a:rPr lang="en-US" sz="1300" b="0" i="0" u="none" strike="noStrike" dirty="0" smtClean="0">
                          <a:solidFill>
                            <a:srgbClr val="444444"/>
                          </a:solidFill>
                          <a:effectLst/>
                          <a:latin typeface="+mn-lt"/>
                          <a:cs typeface="Helvetica"/>
                        </a:rPr>
                        <a:t>Emma Ward</a:t>
                      </a:r>
                    </a:p>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Chris Thomas </a:t>
                      </a:r>
                    </a:p>
                    <a:p>
                      <a:pPr algn="l" fontAlgn="b"/>
                      <a:r>
                        <a:rPr lang="en-US" sz="1300" b="0" i="0" u="none" strike="noStrike" dirty="0" smtClean="0">
                          <a:solidFill>
                            <a:srgbClr val="444444"/>
                          </a:solidFill>
                          <a:effectLst/>
                          <a:latin typeface="+mn-lt"/>
                          <a:cs typeface="Helvetica"/>
                        </a:rPr>
                        <a:t>Jacques</a:t>
                      </a:r>
                      <a:r>
                        <a:rPr lang="en-US" sz="1300" b="0" i="0" u="none" strike="noStrike" baseline="0" dirty="0" smtClean="0">
                          <a:solidFill>
                            <a:srgbClr val="444444"/>
                          </a:solidFill>
                          <a:effectLst/>
                          <a:latin typeface="+mn-lt"/>
                          <a:cs typeface="Helvetica"/>
                        </a:rPr>
                        <a:t> </a:t>
                      </a:r>
                      <a:r>
                        <a:rPr lang="en-US" sz="1300" b="0" i="0" u="none" strike="noStrike" baseline="0" dirty="0" err="1" smtClean="0">
                          <a:solidFill>
                            <a:srgbClr val="444444"/>
                          </a:solidFill>
                          <a:effectLst/>
                          <a:latin typeface="+mn-lt"/>
                          <a:cs typeface="Helvetica"/>
                        </a:rPr>
                        <a:t>Fichet</a:t>
                      </a:r>
                      <a:r>
                        <a:rPr lang="en-US" sz="1300" b="0" i="0" u="none" strike="noStrike" baseline="0" dirty="0" smtClean="0">
                          <a:solidFill>
                            <a:srgbClr val="444444"/>
                          </a:solidFill>
                          <a:effectLst/>
                          <a:latin typeface="+mn-lt"/>
                          <a:cs typeface="Helvetica"/>
                        </a:rPr>
                        <a:t> </a:t>
                      </a:r>
                    </a:p>
                    <a:p>
                      <a:pPr algn="l" fontAlgn="b"/>
                      <a:r>
                        <a:rPr lang="en-US" sz="1300" b="0" i="0" u="none" strike="noStrike" dirty="0" smtClean="0">
                          <a:solidFill>
                            <a:srgbClr val="444444"/>
                          </a:solidFill>
                          <a:effectLst/>
                          <a:latin typeface="+mn-lt"/>
                          <a:cs typeface="Helvetica"/>
                        </a:rPr>
                        <a:t>Max Brice</a:t>
                      </a:r>
                      <a:r>
                        <a:rPr lang="en-US" sz="1300" b="0" i="0" u="none" strike="noStrike" baseline="0" dirty="0" smtClean="0">
                          <a:solidFill>
                            <a:srgbClr val="444444"/>
                          </a:solidFill>
                          <a:effectLst/>
                          <a:latin typeface="+mn-lt"/>
                          <a:cs typeface="Helvetica"/>
                        </a:rPr>
                        <a:t> </a:t>
                      </a:r>
                    </a:p>
                    <a:p>
                      <a:pPr algn="l" fontAlgn="b"/>
                      <a:r>
                        <a:rPr lang="en-US" sz="1300" b="0" i="0" u="none" strike="noStrike" dirty="0" smtClean="0">
                          <a:solidFill>
                            <a:srgbClr val="444444"/>
                          </a:solidFill>
                          <a:effectLst/>
                          <a:latin typeface="+mn-lt"/>
                          <a:cs typeface="Helvetica"/>
                        </a:rPr>
                        <a:t>Alex Brown</a:t>
                      </a:r>
                      <a:endParaRPr lang="en-US" sz="1300" b="0" i="0" u="none" strike="noStrike" dirty="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880">
                <a:tc>
                  <a:txBody>
                    <a:bodyPr/>
                    <a:lstStyle/>
                    <a:p>
                      <a:pPr algn="l" fontAlgn="b"/>
                      <a:r>
                        <a:rPr lang="en-US" sz="1300" b="0" i="0" u="none" strike="noStrike" dirty="0" smtClean="0">
                          <a:solidFill>
                            <a:srgbClr val="444444"/>
                          </a:solidFill>
                          <a:effectLst/>
                          <a:latin typeface="Helvetica"/>
                          <a:cs typeface="Helvetica"/>
                        </a:rPr>
                        <a:t>06 – Satellite</a:t>
                      </a:r>
                      <a:r>
                        <a:rPr lang="en-US" sz="1300" b="0" i="0" u="none" strike="noStrike" baseline="0" dirty="0" smtClean="0">
                          <a:solidFill>
                            <a:srgbClr val="444444"/>
                          </a:solidFill>
                          <a:effectLst/>
                          <a:latin typeface="Helvetica"/>
                          <a:cs typeface="Helvetica"/>
                        </a:rPr>
                        <a:t> Events</a:t>
                      </a:r>
                      <a:endParaRPr lang="en-US" sz="1300" b="0" i="0" u="none" strike="noStrike" dirty="0">
                        <a:solidFill>
                          <a:srgbClr val="444444"/>
                        </a:solidFill>
                        <a:effectLst/>
                        <a:latin typeface="Helvetica"/>
                        <a:cs typeface="Helvetica"/>
                      </a:endParaRP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US" sz="1300" dirty="0" smtClean="0">
                          <a:latin typeface="+mn-lt"/>
                        </a:rPr>
                        <a:t>Satellite Events liaison</a:t>
                      </a:r>
                      <a:endParaRPr lang="en-US" sz="1300" dirty="0">
                        <a:latin typeface="+mn-lt"/>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Valerie Seguin and </a:t>
                      </a:r>
                      <a:r>
                        <a:rPr lang="en-US" sz="1300" b="0" i="0" u="none" strike="noStrike" dirty="0" err="1" smtClean="0">
                          <a:solidFill>
                            <a:srgbClr val="444444"/>
                          </a:solidFill>
                          <a:effectLst/>
                          <a:latin typeface="+mn-lt"/>
                          <a:cs typeface="Helvetica"/>
                        </a:rPr>
                        <a:t>Teodora</a:t>
                      </a:r>
                      <a:r>
                        <a:rPr lang="en-US" sz="1300" b="0" i="0" u="none" strike="noStrike" dirty="0" smtClean="0">
                          <a:solidFill>
                            <a:srgbClr val="444444"/>
                          </a:solidFill>
                          <a:effectLst/>
                          <a:latin typeface="+mn-lt"/>
                          <a:cs typeface="Helvetica"/>
                        </a:rPr>
                        <a:t> </a:t>
                      </a:r>
                      <a:r>
                        <a:rPr lang="en-US" sz="1300" b="0" i="0" u="none" strike="noStrike" dirty="0" err="1" smtClean="0">
                          <a:solidFill>
                            <a:srgbClr val="444444"/>
                          </a:solidFill>
                          <a:effectLst/>
                          <a:latin typeface="+mn-lt"/>
                          <a:cs typeface="Helvetica"/>
                        </a:rPr>
                        <a:t>Nikolova</a:t>
                      </a:r>
                      <a:endParaRPr lang="en-US" sz="1300" b="0" i="0" u="none" strike="noStrike" dirty="0" smtClean="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109">
                <a:tc>
                  <a:txBody>
                    <a:bodyPr/>
                    <a:lstStyle/>
                    <a:p>
                      <a:pPr algn="l" fontAlgn="b"/>
                      <a:r>
                        <a:rPr lang="en-US" sz="1300" b="0" i="0" u="none" strike="noStrike" baseline="0" dirty="0" smtClean="0">
                          <a:solidFill>
                            <a:srgbClr val="444444"/>
                          </a:solidFill>
                          <a:effectLst/>
                          <a:latin typeface="Helvetica"/>
                          <a:cs typeface="Helvetica"/>
                        </a:rPr>
                        <a:t>07- Logistics E</a:t>
                      </a:r>
                      <a:r>
                        <a:rPr lang="en-US" sz="1300" b="0" i="0" u="none" strike="noStrike" dirty="0" smtClean="0">
                          <a:solidFill>
                            <a:srgbClr val="444444"/>
                          </a:solidFill>
                          <a:effectLst/>
                          <a:latin typeface="Helvetica"/>
                          <a:cs typeface="Helvetica"/>
                        </a:rPr>
                        <a:t>vents</a:t>
                      </a:r>
                      <a:r>
                        <a:rPr lang="en-US" sz="1300" b="0" i="0" u="none" strike="noStrike" baseline="0" dirty="0" smtClean="0">
                          <a:solidFill>
                            <a:srgbClr val="444444"/>
                          </a:solidFill>
                          <a:effectLst/>
                          <a:latin typeface="Helvetica"/>
                          <a:cs typeface="Helvetica"/>
                        </a:rPr>
                        <a:t> at CERN</a:t>
                      </a:r>
                      <a:endParaRPr lang="en-US" sz="1300" b="0" i="0" u="none" strike="noStrike" dirty="0">
                        <a:solidFill>
                          <a:srgbClr val="444444"/>
                        </a:solidFill>
                        <a:effectLst/>
                        <a:latin typeface="Helvetica"/>
                        <a:cs typeface="Helvetica"/>
                      </a:endParaRP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Logistic</a:t>
                      </a:r>
                      <a:r>
                        <a:rPr lang="en-US" sz="1300" b="0" i="0" u="none" strike="noStrike" baseline="0" dirty="0" smtClean="0">
                          <a:solidFill>
                            <a:srgbClr val="444444"/>
                          </a:solidFill>
                          <a:effectLst/>
                          <a:latin typeface="+mn-lt"/>
                          <a:cs typeface="Helvetica"/>
                        </a:rPr>
                        <a:t> Coordinators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i="0" u="none" strike="noStrike" baseline="0" dirty="0" smtClean="0">
                        <a:solidFill>
                          <a:srgbClr val="444444"/>
                        </a:solidFill>
                        <a:effectLst/>
                        <a:latin typeface="+mn-lt"/>
                        <a:cs typeface="Helvetica"/>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App Coordinator</a:t>
                      </a: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0" i="0" u="none" strike="noStrike" dirty="0" err="1" smtClean="0">
                          <a:solidFill>
                            <a:srgbClr val="444444"/>
                          </a:solidFill>
                          <a:effectLst/>
                          <a:latin typeface="+mn-lt"/>
                          <a:cs typeface="Helvetica"/>
                        </a:rPr>
                        <a:t>Laurianne</a:t>
                      </a:r>
                      <a:r>
                        <a:rPr lang="en-US" sz="1300" b="0" i="0" u="none" strike="noStrike" dirty="0" smtClean="0">
                          <a:solidFill>
                            <a:srgbClr val="444444"/>
                          </a:solidFill>
                          <a:effectLst/>
                          <a:latin typeface="+mn-lt"/>
                          <a:cs typeface="Helvetica"/>
                        </a:rPr>
                        <a:t> </a:t>
                      </a:r>
                      <a:r>
                        <a:rPr lang="en-US" sz="1300" b="0" i="0" u="none" strike="noStrike" dirty="0" err="1" smtClean="0">
                          <a:solidFill>
                            <a:srgbClr val="444444"/>
                          </a:solidFill>
                          <a:effectLst/>
                          <a:latin typeface="+mn-lt"/>
                          <a:cs typeface="Helvetica"/>
                        </a:rPr>
                        <a:t>Trimoulla</a:t>
                      </a:r>
                      <a:r>
                        <a:rPr lang="en-US" sz="1300" b="0" i="0" u="none" strike="noStrike" dirty="0" smtClean="0">
                          <a:solidFill>
                            <a:srgbClr val="444444"/>
                          </a:solidFill>
                          <a:effectLst/>
                          <a:latin typeface="+mn-lt"/>
                          <a:cs typeface="Helvetica"/>
                        </a:rPr>
                        <a:t>, Erwin </a:t>
                      </a:r>
                      <a:r>
                        <a:rPr lang="en-US" sz="1300" b="0" i="0" u="none" strike="noStrike" dirty="0" err="1" smtClean="0">
                          <a:solidFill>
                            <a:srgbClr val="444444"/>
                          </a:solidFill>
                          <a:effectLst/>
                          <a:latin typeface="+mn-lt"/>
                          <a:cs typeface="Helvetica"/>
                        </a:rPr>
                        <a:t>Mosselmans,Francois</a:t>
                      </a:r>
                      <a:r>
                        <a:rPr lang="en-US" sz="1300" b="0" i="0" u="none" strike="noStrike" dirty="0" smtClean="0">
                          <a:solidFill>
                            <a:srgbClr val="444444"/>
                          </a:solidFill>
                          <a:effectLst/>
                          <a:latin typeface="+mn-lt"/>
                          <a:cs typeface="Helvetica"/>
                        </a:rPr>
                        <a:t> </a:t>
                      </a:r>
                      <a:r>
                        <a:rPr lang="en-US" sz="1300" b="0" i="0" u="none" strike="noStrike" dirty="0" err="1" smtClean="0">
                          <a:solidFill>
                            <a:srgbClr val="444444"/>
                          </a:solidFill>
                          <a:effectLst/>
                          <a:latin typeface="+mn-lt"/>
                          <a:cs typeface="Helvetica"/>
                        </a:rPr>
                        <a:t>Briard</a:t>
                      </a:r>
                      <a:r>
                        <a:rPr lang="en-US" sz="1300" b="0" i="0" u="none" strike="noStrike" baseline="0" dirty="0" smtClean="0">
                          <a:solidFill>
                            <a:srgbClr val="444444"/>
                          </a:solidFill>
                          <a:effectLst/>
                          <a:latin typeface="+mn-lt"/>
                          <a:cs typeface="Helvetica"/>
                        </a:rPr>
                        <a:t> and </a:t>
                      </a:r>
                      <a:r>
                        <a:rPr lang="en-US" sz="1300" dirty="0" smtClean="0">
                          <a:latin typeface="+mn-lt"/>
                        </a:rPr>
                        <a:t>Eva </a:t>
                      </a:r>
                      <a:r>
                        <a:rPr lang="en-US" sz="1300" dirty="0" err="1" smtClean="0">
                          <a:latin typeface="+mn-lt"/>
                        </a:rPr>
                        <a:t>Tolosa</a:t>
                      </a:r>
                      <a:endParaRPr lang="en-US" sz="130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Harris </a:t>
                      </a:r>
                      <a:r>
                        <a:rPr lang="en-US" sz="1300" b="0" i="0" u="none" strike="noStrike" dirty="0" err="1" smtClean="0">
                          <a:solidFill>
                            <a:srgbClr val="444444"/>
                          </a:solidFill>
                          <a:effectLst/>
                          <a:latin typeface="+mn-lt"/>
                          <a:cs typeface="Helvetica"/>
                        </a:rPr>
                        <a:t>Tzovanakis</a:t>
                      </a:r>
                      <a:endParaRPr lang="en-US" sz="1300" b="0" i="0" u="none" strike="noStrike" dirty="0" smtClean="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1634">
                <a:tc>
                  <a:txBody>
                    <a:bodyPr/>
                    <a:lstStyle/>
                    <a:p>
                      <a:pPr algn="l" fontAlgn="b"/>
                      <a:r>
                        <a:rPr lang="en-US" sz="1300" b="0" i="0" u="none" strike="noStrike" dirty="0" smtClean="0">
                          <a:solidFill>
                            <a:srgbClr val="444444"/>
                          </a:solidFill>
                          <a:effectLst/>
                          <a:latin typeface="Helvetica"/>
                          <a:cs typeface="Helvetica"/>
                        </a:rPr>
                        <a:t>08- Visual Identity</a:t>
                      </a:r>
                      <a:endParaRPr lang="en-US" sz="1300" b="0" i="0" u="none" strike="noStrike" dirty="0">
                        <a:solidFill>
                          <a:srgbClr val="444444"/>
                        </a:solidFill>
                        <a:effectLst/>
                        <a:latin typeface="Helvetica"/>
                        <a:cs typeface="Helvetica"/>
                      </a:endParaRP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444444"/>
                          </a:solidFill>
                          <a:effectLst/>
                          <a:latin typeface="+mn-lt"/>
                          <a:cs typeface="Helvetica"/>
                        </a:rPr>
                        <a:t>Graphic </a:t>
                      </a:r>
                      <a:r>
                        <a:rPr lang="en-US" sz="1300" b="0" i="0" u="none" strike="noStrike" dirty="0" smtClean="0">
                          <a:solidFill>
                            <a:srgbClr val="444444"/>
                          </a:solidFill>
                          <a:effectLst/>
                          <a:latin typeface="+mn-lt"/>
                          <a:cs typeface="Helvetica"/>
                        </a:rPr>
                        <a:t>Designers</a:t>
                      </a: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err="1" smtClean="0">
                          <a:solidFill>
                            <a:srgbClr val="444444"/>
                          </a:solidFill>
                          <a:effectLst/>
                          <a:latin typeface="+mn-lt"/>
                          <a:cs typeface="Helvetica"/>
                        </a:rPr>
                        <a:t>Fabienne</a:t>
                      </a:r>
                      <a:r>
                        <a:rPr lang="en-US" sz="1300" b="0" i="0" u="none" strike="noStrike" baseline="0" dirty="0" smtClean="0">
                          <a:solidFill>
                            <a:srgbClr val="444444"/>
                          </a:solidFill>
                          <a:effectLst/>
                          <a:latin typeface="+mn-lt"/>
                          <a:cs typeface="Helvetica"/>
                        </a:rPr>
                        <a:t> </a:t>
                      </a:r>
                      <a:r>
                        <a:rPr lang="en-US" sz="1300" b="0" i="0" u="none" strike="noStrike" baseline="0" dirty="0" err="1" smtClean="0">
                          <a:solidFill>
                            <a:srgbClr val="444444"/>
                          </a:solidFill>
                          <a:effectLst/>
                          <a:latin typeface="+mn-lt"/>
                          <a:cs typeface="Helvetica"/>
                        </a:rPr>
                        <a:t>Marcastel</a:t>
                      </a:r>
                      <a:r>
                        <a:rPr lang="en-US" sz="1300" b="0" i="0" u="none" strike="noStrike" baseline="0" dirty="0" smtClean="0">
                          <a:solidFill>
                            <a:srgbClr val="444444"/>
                          </a:solidFill>
                          <a:effectLst/>
                          <a:latin typeface="+mn-lt"/>
                          <a:cs typeface="Helvetica"/>
                        </a:rPr>
                        <a:t>, </a:t>
                      </a:r>
                      <a:r>
                        <a:rPr lang="en-US" sz="1300" b="0" i="0" u="none" strike="noStrike" baseline="0" dirty="0" err="1" smtClean="0">
                          <a:solidFill>
                            <a:srgbClr val="444444"/>
                          </a:solidFill>
                          <a:effectLst/>
                          <a:latin typeface="+mn-lt"/>
                          <a:cs typeface="Helvetica"/>
                        </a:rPr>
                        <a:t>Cinzia</a:t>
                      </a:r>
                      <a:r>
                        <a:rPr lang="en-US" sz="1300" b="0" i="0" u="none" strike="noStrike" baseline="0" dirty="0" smtClean="0">
                          <a:solidFill>
                            <a:srgbClr val="444444"/>
                          </a:solidFill>
                          <a:effectLst/>
                          <a:latin typeface="+mn-lt"/>
                          <a:cs typeface="Helvetica"/>
                        </a:rPr>
                        <a:t> de </a:t>
                      </a:r>
                      <a:r>
                        <a:rPr lang="en-US" sz="1300" b="0" i="0" u="none" strike="noStrike" baseline="0" dirty="0" err="1" smtClean="0">
                          <a:solidFill>
                            <a:srgbClr val="444444"/>
                          </a:solidFill>
                          <a:effectLst/>
                          <a:latin typeface="+mn-lt"/>
                          <a:cs typeface="Helvetica"/>
                        </a:rPr>
                        <a:t>Melis</a:t>
                      </a:r>
                      <a:endParaRPr lang="en-US" sz="1300" b="0" i="0" u="none" strike="noStrike" baseline="0" dirty="0" smtClean="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10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Helvetica"/>
                          <a:cs typeface="Helvetica"/>
                        </a:rPr>
                        <a:t>09 -Editorial</a:t>
                      </a: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US" sz="1300" dirty="0" smtClean="0">
                          <a:latin typeface="+mn-lt"/>
                        </a:rPr>
                        <a:t>Editors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Social Media Coordinator </a:t>
                      </a:r>
                      <a:endParaRPr lang="en-US" sz="1300" dirty="0" smtClean="0">
                        <a:latin typeface="+mn-lt"/>
                      </a:endParaRPr>
                    </a:p>
                    <a:p>
                      <a:r>
                        <a:rPr lang="en-US" sz="1300" dirty="0" smtClean="0">
                          <a:latin typeface="+mn-lt"/>
                        </a:rPr>
                        <a:t>Webmasters</a:t>
                      </a:r>
                    </a:p>
                    <a:p>
                      <a:endParaRPr lang="en-US" sz="1300" dirty="0">
                        <a:latin typeface="+mn-lt"/>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Sarah-Charley</a:t>
                      </a:r>
                      <a:r>
                        <a:rPr lang="en-US" sz="1300" b="0" i="0" u="none" strike="noStrike" baseline="0" dirty="0" smtClean="0">
                          <a:solidFill>
                            <a:srgbClr val="444444"/>
                          </a:solidFill>
                          <a:effectLst/>
                          <a:latin typeface="+mn-lt"/>
                          <a:cs typeface="Helvetica"/>
                        </a:rPr>
                        <a:t> and Kathryn </a:t>
                      </a:r>
                      <a:r>
                        <a:rPr lang="en-US" sz="1300" b="0" i="0" u="none" strike="noStrike" baseline="0" dirty="0" err="1" smtClean="0">
                          <a:solidFill>
                            <a:srgbClr val="444444"/>
                          </a:solidFill>
                          <a:effectLst/>
                          <a:latin typeface="+mn-lt"/>
                          <a:cs typeface="Helvetica"/>
                        </a:rPr>
                        <a:t>Porteous</a:t>
                      </a:r>
                      <a:endParaRPr lang="en-US" sz="1300" b="0" i="0" u="none" strike="noStrike" baseline="0" dirty="0" smtClean="0">
                        <a:solidFill>
                          <a:srgbClr val="444444"/>
                        </a:solidFill>
                        <a:effectLst/>
                        <a:latin typeface="+mn-lt"/>
                        <a:cs typeface="Helvetica"/>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mn-lt"/>
                          <a:cs typeface="Helvetica"/>
                        </a:rPr>
                        <a:t>Clara </a:t>
                      </a:r>
                      <a:r>
                        <a:rPr lang="en-US" sz="1300" b="0" i="0" u="none" strike="noStrike" dirty="0" err="1" smtClean="0">
                          <a:solidFill>
                            <a:srgbClr val="444444"/>
                          </a:solidFill>
                          <a:effectLst/>
                          <a:latin typeface="+mn-lt"/>
                          <a:cs typeface="Helvetica"/>
                        </a:rPr>
                        <a:t>Nellist</a:t>
                      </a:r>
                      <a:endParaRPr lang="en-US" sz="1300" b="0" i="0" u="none" strike="noStrike" dirty="0" smtClean="0">
                        <a:solidFill>
                          <a:srgbClr val="444444"/>
                        </a:solidFill>
                        <a:effectLst/>
                        <a:latin typeface="+mn-lt"/>
                        <a:cs typeface="Helvetica"/>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Maria-</a:t>
                      </a:r>
                      <a:r>
                        <a:rPr lang="en-US" sz="1200" dirty="0" err="1" smtClean="0"/>
                        <a:t>Athanasia</a:t>
                      </a:r>
                      <a:r>
                        <a:rPr lang="en-US" sz="1200" dirty="0" smtClean="0"/>
                        <a:t> </a:t>
                      </a:r>
                      <a:r>
                        <a:rPr lang="en-US" sz="1200" dirty="0" err="1" smtClean="0"/>
                        <a:t>Pachou</a:t>
                      </a:r>
                      <a:r>
                        <a:rPr lang="en-US" sz="1200" dirty="0" smtClean="0"/>
                        <a:t>,</a:t>
                      </a:r>
                      <a:r>
                        <a:rPr lang="en-US" sz="1200" b="0" i="0" u="none" strike="noStrike" dirty="0" smtClean="0">
                          <a:solidFill>
                            <a:srgbClr val="444444"/>
                          </a:solidFill>
                          <a:effectLst/>
                          <a:latin typeface="+mn-lt"/>
                          <a:cs typeface="Helvetica"/>
                        </a:rPr>
                        <a:t> </a:t>
                      </a:r>
                      <a:r>
                        <a:rPr lang="en-US" sz="1200" b="0" i="0" u="none" strike="noStrike" dirty="0" err="1" smtClean="0">
                          <a:solidFill>
                            <a:srgbClr val="444444"/>
                          </a:solidFill>
                          <a:effectLst/>
                          <a:latin typeface="+mn-lt"/>
                          <a:cs typeface="Helvetica"/>
                        </a:rPr>
                        <a:t>Nikolaos</a:t>
                      </a:r>
                      <a:r>
                        <a:rPr lang="en-US" sz="1200" b="0" i="0" u="none" strike="noStrike" dirty="0" smtClean="0">
                          <a:solidFill>
                            <a:srgbClr val="444444"/>
                          </a:solidFill>
                          <a:effectLst/>
                          <a:latin typeface="+mn-lt"/>
                          <a:cs typeface="Helvetica"/>
                        </a:rPr>
                        <a:t> Papoutsis</a:t>
                      </a:r>
                      <a:r>
                        <a:rPr lang="en-US" sz="1200" b="0" i="0" u="none" strike="noStrike" baseline="0" dirty="0" smtClean="0">
                          <a:solidFill>
                            <a:srgbClr val="444444"/>
                          </a:solidFill>
                          <a:effectLst/>
                          <a:latin typeface="+mn-lt"/>
                          <a:cs typeface="Helvetica"/>
                        </a:rPr>
                        <a:t> and </a:t>
                      </a:r>
                      <a:r>
                        <a:rPr lang="en-US" sz="1200" b="0" i="0" u="none" strike="noStrike" baseline="0" dirty="0" err="1" smtClean="0">
                          <a:solidFill>
                            <a:srgbClr val="444444"/>
                          </a:solidFill>
                          <a:effectLst/>
                          <a:latin typeface="+mn-lt"/>
                          <a:cs typeface="Helvetica"/>
                        </a:rPr>
                        <a:t>Nefeli</a:t>
                      </a:r>
                      <a:r>
                        <a:rPr lang="en-US" sz="1200" b="0" i="0" u="none" strike="noStrike" baseline="0" dirty="0" smtClean="0">
                          <a:solidFill>
                            <a:srgbClr val="444444"/>
                          </a:solidFill>
                          <a:effectLst/>
                          <a:latin typeface="+mn-lt"/>
                          <a:cs typeface="Helvetica"/>
                        </a:rPr>
                        <a:t> </a:t>
                      </a:r>
                      <a:r>
                        <a:rPr lang="en-US" sz="1200" b="0" i="0" u="none" strike="noStrike" baseline="0" dirty="0" err="1" smtClean="0">
                          <a:solidFill>
                            <a:srgbClr val="444444"/>
                          </a:solidFill>
                          <a:effectLst/>
                          <a:latin typeface="+mn-lt"/>
                          <a:cs typeface="Helvetica"/>
                        </a:rPr>
                        <a:t>Kousi</a:t>
                      </a:r>
                      <a:endParaRPr lang="en-US" sz="1200" b="0" i="0" u="none" strike="noStrike" dirty="0" smtClean="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88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u="none" strike="noStrike" dirty="0" smtClean="0">
                          <a:solidFill>
                            <a:srgbClr val="444444"/>
                          </a:solidFill>
                          <a:effectLst/>
                          <a:latin typeface="Helvetica"/>
                          <a:cs typeface="Helvetica"/>
                        </a:rPr>
                        <a:t>10 -Media Coverage</a:t>
                      </a:r>
                    </a:p>
                  </a:txBody>
                  <a:tcPr marL="8204" marR="8204" marT="10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444444"/>
                          </a:solidFill>
                          <a:effectLst/>
                          <a:latin typeface="+mn-lt"/>
                          <a:cs typeface="Helvetica"/>
                        </a:rPr>
                        <a:t>Media Liaison</a:t>
                      </a: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444444"/>
                          </a:solidFill>
                          <a:effectLst/>
                          <a:latin typeface="+mn-lt"/>
                          <a:cs typeface="Helvetica"/>
                        </a:rPr>
                        <a:t>Joanna </a:t>
                      </a:r>
                      <a:r>
                        <a:rPr lang="en-US" sz="1300" b="0" i="0" u="none" strike="noStrike" dirty="0" err="1" smtClean="0">
                          <a:solidFill>
                            <a:srgbClr val="444444"/>
                          </a:solidFill>
                          <a:effectLst/>
                          <a:latin typeface="+mn-lt"/>
                          <a:cs typeface="Helvetica"/>
                        </a:rPr>
                        <a:t>Iwanska</a:t>
                      </a:r>
                      <a:r>
                        <a:rPr lang="en-US" sz="1300" b="0" i="0" u="none" strike="noStrike" dirty="0" smtClean="0">
                          <a:solidFill>
                            <a:srgbClr val="444444"/>
                          </a:solidFill>
                          <a:effectLst/>
                          <a:latin typeface="+mn-lt"/>
                          <a:cs typeface="Helvetica"/>
                        </a:rPr>
                        <a:t> </a:t>
                      </a:r>
                      <a:endParaRPr lang="en-US" sz="1300" b="0" i="0" u="none" strike="noStrike" dirty="0">
                        <a:solidFill>
                          <a:srgbClr val="444444"/>
                        </a:solidFill>
                        <a:effectLst/>
                        <a:latin typeface="+mn-lt"/>
                        <a:cs typeface="Helvetica"/>
                      </a:endParaRPr>
                    </a:p>
                  </a:txBody>
                  <a:tcPr marL="8204" marR="8204" marT="10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996298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58751</TotalTime>
  <Words>1843</Words>
  <Application>Microsoft Macintosh PowerPoint</Application>
  <PresentationFormat>A4 Paper (210x297 mm)</PresentationFormat>
  <Paragraphs>288</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Thème Office</vt:lpstr>
      <vt:lpstr>PowerPoint Presentation</vt:lpstr>
      <vt:lpstr>4th edition TEDxCERN (proposal)</vt:lpstr>
      <vt:lpstr>Pre-event – Debate among few CERN speakers </vt:lpstr>
      <vt:lpstr>Schedule Estimate</vt:lpstr>
      <vt:lpstr>Stakeholders</vt:lpstr>
      <vt:lpstr>Internal Sponsors</vt:lpstr>
      <vt:lpstr>Supporting Experts</vt:lpstr>
      <vt:lpstr>Work Packages (WBS)</vt:lpstr>
      <vt:lpstr>TEAM TEDxCERN 4th edition</vt:lpstr>
      <vt:lpstr>Project Management</vt:lpstr>
      <vt:lpstr>Sponsorship</vt:lpstr>
      <vt:lpstr>Speakers</vt:lpstr>
      <vt:lpstr>Agalma – Music and Mind (Neuroscientists Nathan and Musicians Richard and Orazzio) </vt:lpstr>
      <vt:lpstr>Eleonore Pauwels </vt:lpstr>
      <vt:lpstr>TED-Ed animation</vt:lpstr>
      <vt:lpstr>Volunteers </vt:lpstr>
      <vt:lpstr>Audience</vt:lpstr>
      <vt:lpstr>Audience cont.</vt:lpstr>
      <vt:lpstr>Production</vt:lpstr>
      <vt:lpstr>Webcast Partners</vt:lpstr>
      <vt:lpstr>PowerPoint Presentation</vt:lpstr>
      <vt:lpstr>Logistics </vt:lpstr>
      <vt:lpstr>Visual Identity</vt:lpstr>
      <vt:lpstr>Website</vt:lpstr>
      <vt:lpstr>Social Media</vt:lpstr>
      <vt:lpstr>PowerPoint Presentation</vt:lpstr>
      <vt:lpstr>Next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Laurianne Noemie Trimoulla</dc:creator>
  <cp:lastModifiedBy>Claudia Marcelloni</cp:lastModifiedBy>
  <cp:revision>960</cp:revision>
  <cp:lastPrinted>2016-03-18T10:46:13Z</cp:lastPrinted>
  <dcterms:modified xsi:type="dcterms:W3CDTF">2016-09-01T12:58:54Z</dcterms:modified>
</cp:coreProperties>
</file>