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7" r:id="rId5"/>
    <p:sldId id="258" r:id="rId6"/>
    <p:sldId id="262" r:id="rId7"/>
    <p:sldId id="264" r:id="rId8"/>
    <p:sldId id="265" r:id="rId9"/>
    <p:sldId id="263" r:id="rId10"/>
    <p:sldId id="260" r:id="rId11"/>
    <p:sldId id="261" r:id="rId12"/>
    <p:sldId id="267" r:id="rId13"/>
    <p:sldId id="268" r:id="rId14"/>
    <p:sldId id="269" r:id="rId15"/>
    <p:sldId id="270" r:id="rId16"/>
    <p:sldId id="271" r:id="rId17"/>
    <p:sldId id="272" r:id="rId18"/>
    <p:sldId id="266" r:id="rId19"/>
    <p:sldId id="273" r:id="rId2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orient="horz" pos="134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19" d="100"/>
          <a:sy n="119" d="100"/>
        </p:scale>
        <p:origin x="-672" y="-96"/>
      </p:cViewPr>
      <p:guideLst>
        <p:guide orient="horz" pos="1620"/>
        <p:guide orient="horz" pos="13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37F0EB-5680-C54D-B27F-61108F8B0D3B}" type="datetimeFigureOut">
              <a:rPr lang="en-US" smtClean="0"/>
              <a:t>9/1/16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7EFB8-184C-0248-9A57-F6C177E31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986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B4578-66A5-9C41-90DE-2AC9C566ABB1}" type="datetimeFigureOut">
              <a:rPr lang="en-US" smtClean="0"/>
              <a:t>9/1/16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A62BB-6850-CA47-8794-2221F97F2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126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A62BB-6850-CA47-8794-2221F97F2C0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796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A62BB-6850-CA47-8794-2221F97F2C0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1127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A62BB-6850-CA47-8794-2221F97F2C0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0510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A62BB-6850-CA47-8794-2221F97F2C0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1077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A62BB-6850-CA47-8794-2221F97F2C0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0882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A62BB-6850-CA47-8794-2221F97F2C0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2702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A62BB-6850-CA47-8794-2221F97F2C0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6079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A62BB-6850-CA47-8794-2221F97F2C0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63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A62BB-6850-CA47-8794-2221F97F2C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370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A62BB-6850-CA47-8794-2221F97F2C0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327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A62BB-6850-CA47-8794-2221F97F2C0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163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A62BB-6850-CA47-8794-2221F97F2C0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0676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A62BB-6850-CA47-8794-2221F97F2C0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6268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A62BB-6850-CA47-8794-2221F97F2C0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1607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A62BB-6850-CA47-8794-2221F97F2C0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017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A62BB-6850-CA47-8794-2221F97F2C0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133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-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-TEDxCERN2016-16-9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" y="0"/>
            <a:ext cx="914042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631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366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83509"/>
            <a:ext cx="7772400" cy="1102519"/>
          </a:xfrm>
        </p:spPr>
        <p:txBody>
          <a:bodyPr/>
          <a:lstStyle/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00339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276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05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81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809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1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445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08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335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/>
              <a:t>Click to edit Master text styles</a:t>
            </a:r>
          </a:p>
          <a:p>
            <a:pPr lvl="1"/>
            <a:r>
              <a:rPr lang="fr-CH" dirty="0"/>
              <a:t>Second level</a:t>
            </a:r>
          </a:p>
          <a:p>
            <a:pPr lvl="2"/>
            <a:r>
              <a:rPr lang="fr-CH" dirty="0"/>
              <a:t>Third level</a:t>
            </a:r>
          </a:p>
          <a:p>
            <a:pPr lvl="3"/>
            <a:r>
              <a:rPr lang="fr-CH" dirty="0"/>
              <a:t>Fourth level</a:t>
            </a:r>
          </a:p>
          <a:p>
            <a:pPr lvl="4"/>
            <a:r>
              <a:rPr lang="fr-CH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7049" y="4739352"/>
            <a:ext cx="4499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fld id="{84C7A1F5-9CF3-2848-911D-24D9FAD6F03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ppt-TEDxCERN2016-banner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24989"/>
            <a:ext cx="9144000" cy="72180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457200" y="4598031"/>
            <a:ext cx="82296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8049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017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10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6963" y="298420"/>
            <a:ext cx="816342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0710 Check-in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On 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Eventora</a:t>
            </a:r>
            <a:r>
              <a:rPr lang="en-GB" sz="2000" dirty="0"/>
              <a:t> confirmed for ticketing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Check-in with 15 smartphones</a:t>
            </a:r>
            <a:br>
              <a:rPr lang="en-GB" sz="2000" dirty="0"/>
            </a:br>
            <a:r>
              <a:rPr lang="en-GB" sz="2000" dirty="0"/>
              <a:t>More flexible solution in case check-in is at Reception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 err="1">
                <a:solidFill>
                  <a:srgbClr val="0070C0"/>
                </a:solidFill>
              </a:rPr>
              <a:t>Looking</a:t>
            </a:r>
            <a:r>
              <a:rPr lang="fr-CH" sz="2000" dirty="0">
                <a:solidFill>
                  <a:srgbClr val="0070C0"/>
                </a:solidFill>
              </a:rPr>
              <a:t> for smartphone providers (Swisscom or CERN)</a:t>
            </a:r>
            <a:endParaRPr lang="en-GB" sz="2000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08387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11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6963" y="298420"/>
            <a:ext cx="816342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0711 Safety / Emergency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  <a:cs typeface="Arial"/>
              </a:rPr>
              <a:t>On schedule</a:t>
            </a:r>
            <a:endParaRPr lang="en-GB" sz="20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Production held a meeting with HSE early July.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rgbClr val="0070C0"/>
                </a:solidFill>
              </a:rPr>
              <a:t>Document </a:t>
            </a:r>
            <a:r>
              <a:rPr lang="fr-CH" sz="2000" dirty="0" err="1">
                <a:solidFill>
                  <a:srgbClr val="0070C0"/>
                </a:solidFill>
              </a:rPr>
              <a:t>shared</a:t>
            </a:r>
            <a:r>
              <a:rPr lang="fr-CH" sz="2000" dirty="0">
                <a:solidFill>
                  <a:srgbClr val="0070C0"/>
                </a:solidFill>
              </a:rPr>
              <a:t> </a:t>
            </a:r>
            <a:r>
              <a:rPr lang="fr-CH" sz="2000" dirty="0" err="1">
                <a:solidFill>
                  <a:srgbClr val="0070C0"/>
                </a:solidFill>
              </a:rPr>
              <a:t>with</a:t>
            </a:r>
            <a:r>
              <a:rPr lang="fr-CH" sz="2000" dirty="0">
                <a:solidFill>
                  <a:srgbClr val="0070C0"/>
                </a:solidFill>
              </a:rPr>
              <a:t> Neal 22 July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rgbClr val="0070C0"/>
                </a:solidFill>
              </a:rPr>
              <a:t>HSE </a:t>
            </a:r>
            <a:r>
              <a:rPr lang="fr-CH" sz="2000" dirty="0" err="1">
                <a:solidFill>
                  <a:srgbClr val="0070C0"/>
                </a:solidFill>
              </a:rPr>
              <a:t>asked</a:t>
            </a:r>
            <a:r>
              <a:rPr lang="fr-CH" sz="2000" dirty="0">
                <a:solidFill>
                  <a:srgbClr val="0070C0"/>
                </a:solidFill>
              </a:rPr>
              <a:t> for update</a:t>
            </a:r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362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6963" y="298420"/>
            <a:ext cx="816342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0712 Transports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On 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2 vans rented for speakers with </a:t>
            </a:r>
            <a:r>
              <a:rPr lang="en-GB" sz="2000" dirty="0" err="1">
                <a:solidFill>
                  <a:srgbClr val="0070C0"/>
                </a:solidFill>
              </a:rPr>
              <a:t>Sixt</a:t>
            </a:r>
            <a:r>
              <a:rPr lang="en-GB" sz="2000" dirty="0">
                <a:solidFill>
                  <a:srgbClr val="0070C0"/>
                </a:solidFill>
              </a:rPr>
              <a:t> through CERN Mobility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rgbClr val="0070C0"/>
                </a:solidFill>
              </a:rPr>
              <a:t>Drivers must have V </a:t>
            </a:r>
            <a:r>
              <a:rPr lang="fr-CH" sz="2000" dirty="0" err="1">
                <a:solidFill>
                  <a:srgbClr val="0070C0"/>
                </a:solidFill>
              </a:rPr>
              <a:t>access</a:t>
            </a:r>
            <a:r>
              <a:rPr lang="fr-CH" sz="2000" dirty="0">
                <a:solidFill>
                  <a:srgbClr val="0070C0"/>
                </a:solidFill>
              </a:rPr>
              <a:t> </a:t>
            </a:r>
            <a:r>
              <a:rPr lang="fr-CH" sz="2000" dirty="0" err="1">
                <a:solidFill>
                  <a:srgbClr val="0070C0"/>
                </a:solidFill>
              </a:rPr>
              <a:t>authorization</a:t>
            </a:r>
            <a:r>
              <a:rPr lang="fr-CH" sz="2000" dirty="0">
                <a:solidFill>
                  <a:srgbClr val="0070C0"/>
                </a:solidFill>
              </a:rPr>
              <a:t/>
            </a:r>
            <a:br>
              <a:rPr lang="fr-CH" sz="2000" dirty="0">
                <a:solidFill>
                  <a:srgbClr val="0070C0"/>
                </a:solidFill>
              </a:rPr>
            </a:br>
            <a:r>
              <a:rPr lang="fr-CH" sz="2000" dirty="0">
                <a:solidFill>
                  <a:srgbClr val="0070C0"/>
                </a:solidFill>
              </a:rPr>
              <a:t>Nikos and Christos?</a:t>
            </a:r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272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6963" y="298420"/>
            <a:ext cx="81634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dirty="0"/>
              <a:t>0713 </a:t>
            </a:r>
            <a:r>
              <a:rPr lang="fr-CH" sz="3200" dirty="0" err="1"/>
              <a:t>External</a:t>
            </a:r>
            <a:r>
              <a:rPr lang="fr-CH" sz="3200" dirty="0"/>
              <a:t> </a:t>
            </a:r>
            <a:r>
              <a:rPr lang="fr-CH" sz="3200" dirty="0" err="1"/>
              <a:t>Contractors</a:t>
            </a:r>
            <a:endParaRPr lang="fr-CH" sz="3200" dirty="0"/>
          </a:p>
          <a:p>
            <a:endParaRPr lang="fr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On 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rgbClr val="0070C0"/>
                </a:solidFill>
              </a:rPr>
              <a:t>DAI </a:t>
            </a:r>
            <a:r>
              <a:rPr lang="fr-CH" sz="2000" dirty="0" err="1">
                <a:solidFill>
                  <a:srgbClr val="0070C0"/>
                </a:solidFill>
              </a:rPr>
              <a:t>requested</a:t>
            </a:r>
            <a:r>
              <a:rPr lang="fr-CH" sz="2000" dirty="0">
                <a:solidFill>
                  <a:srgbClr val="0070C0"/>
                </a:solidFill>
              </a:rPr>
              <a:t> to </a:t>
            </a:r>
            <a:r>
              <a:rPr lang="fr-CH" sz="2000" dirty="0" err="1">
                <a:solidFill>
                  <a:srgbClr val="0070C0"/>
                </a:solidFill>
              </a:rPr>
              <a:t>Marika</a:t>
            </a:r>
            <a:r>
              <a:rPr lang="fr-CH" sz="2000" dirty="0">
                <a:solidFill>
                  <a:srgbClr val="0070C0"/>
                </a:solidFill>
              </a:rPr>
              <a:t> for </a:t>
            </a:r>
            <a:r>
              <a:rPr lang="fr-CH" sz="2000" dirty="0" err="1">
                <a:solidFill>
                  <a:srgbClr val="0070C0"/>
                </a:solidFill>
              </a:rPr>
              <a:t>Cloakroom</a:t>
            </a:r>
            <a:endParaRPr lang="fr-CH" sz="2000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 err="1">
                <a:solidFill>
                  <a:srgbClr val="0070C0"/>
                </a:solidFill>
              </a:rPr>
              <a:t>Who</a:t>
            </a:r>
            <a:r>
              <a:rPr lang="fr-CH" sz="2000" dirty="0">
                <a:solidFill>
                  <a:srgbClr val="0070C0"/>
                </a:solidFill>
              </a:rPr>
              <a:t> </a:t>
            </a:r>
            <a:r>
              <a:rPr lang="fr-CH" sz="2000" dirty="0" err="1">
                <a:solidFill>
                  <a:srgbClr val="0070C0"/>
                </a:solidFill>
              </a:rPr>
              <a:t>takes</a:t>
            </a:r>
            <a:r>
              <a:rPr lang="fr-CH" sz="2000" dirty="0">
                <a:solidFill>
                  <a:srgbClr val="0070C0"/>
                </a:solidFill>
              </a:rPr>
              <a:t> care of </a:t>
            </a:r>
            <a:r>
              <a:rPr lang="fr-CH" sz="2000" dirty="0" err="1">
                <a:solidFill>
                  <a:srgbClr val="0070C0"/>
                </a:solidFill>
              </a:rPr>
              <a:t>hairdresser</a:t>
            </a:r>
            <a:r>
              <a:rPr lang="fr-CH" sz="2000" dirty="0">
                <a:solidFill>
                  <a:srgbClr val="0070C0"/>
                </a:solidFill>
              </a:rPr>
              <a:t> and </a:t>
            </a:r>
            <a:r>
              <a:rPr lang="fr-CH" sz="2000" dirty="0" err="1">
                <a:solidFill>
                  <a:srgbClr val="0070C0"/>
                </a:solidFill>
              </a:rPr>
              <a:t>makeup</a:t>
            </a:r>
            <a:r>
              <a:rPr lang="fr-CH" sz="2000" dirty="0">
                <a:solidFill>
                  <a:srgbClr val="0070C0"/>
                </a:solidFill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3029053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14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6963" y="298420"/>
            <a:ext cx="816342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dirty="0"/>
              <a:t>0714 </a:t>
            </a:r>
            <a:r>
              <a:rPr lang="fr-CH" sz="3200" dirty="0" err="1"/>
              <a:t>Cleaning</a:t>
            </a:r>
            <a:endParaRPr lang="fr-CH" sz="3200" dirty="0"/>
          </a:p>
          <a:p>
            <a:endParaRPr lang="fr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On 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rgbClr val="0070C0"/>
                </a:solidFill>
              </a:rPr>
              <a:t>Ticket </a:t>
            </a:r>
            <a:r>
              <a:rPr lang="fr-CH" sz="2000" dirty="0" err="1">
                <a:solidFill>
                  <a:srgbClr val="0070C0"/>
                </a:solidFill>
              </a:rPr>
              <a:t>opened</a:t>
            </a:r>
            <a:r>
              <a:rPr lang="fr-CH" sz="2000" dirty="0">
                <a:solidFill>
                  <a:srgbClr val="0070C0"/>
                </a:solidFill>
              </a:rPr>
              <a:t> </a:t>
            </a:r>
            <a:r>
              <a:rPr lang="fr-CH" sz="2000" dirty="0" err="1">
                <a:solidFill>
                  <a:srgbClr val="0070C0"/>
                </a:solidFill>
              </a:rPr>
              <a:t>with</a:t>
            </a:r>
            <a:r>
              <a:rPr lang="fr-CH" sz="2000" dirty="0">
                <a:solidFill>
                  <a:srgbClr val="0070C0"/>
                </a:solidFill>
              </a:rPr>
              <a:t> SMB</a:t>
            </a:r>
            <a:br>
              <a:rPr lang="fr-CH" sz="2000" dirty="0">
                <a:solidFill>
                  <a:srgbClr val="0070C0"/>
                </a:solidFill>
              </a:rPr>
            </a:br>
            <a:r>
              <a:rPr lang="fr-CH" sz="2000" dirty="0" err="1">
                <a:solidFill>
                  <a:srgbClr val="0070C0"/>
                </a:solidFill>
              </a:rPr>
              <a:t>Awaiting</a:t>
            </a:r>
            <a:r>
              <a:rPr lang="fr-CH" sz="2000" dirty="0">
                <a:solidFill>
                  <a:srgbClr val="0070C0"/>
                </a:solidFill>
              </a:rPr>
              <a:t> feedback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rgbClr val="0070C0"/>
                </a:solidFill>
              </a:rPr>
              <a:t>Extra </a:t>
            </a:r>
            <a:r>
              <a:rPr lang="fr-CH" sz="2000" dirty="0" err="1">
                <a:solidFill>
                  <a:srgbClr val="0070C0"/>
                </a:solidFill>
              </a:rPr>
              <a:t>rubbish</a:t>
            </a:r>
            <a:r>
              <a:rPr lang="fr-CH" sz="2000" dirty="0">
                <a:solidFill>
                  <a:srgbClr val="0070C0"/>
                </a:solidFill>
              </a:rPr>
              <a:t> </a:t>
            </a:r>
            <a:r>
              <a:rPr lang="fr-CH" sz="2000" dirty="0" err="1">
                <a:solidFill>
                  <a:srgbClr val="0070C0"/>
                </a:solidFill>
              </a:rPr>
              <a:t>bins</a:t>
            </a:r>
            <a:r>
              <a:rPr lang="fr-CH" sz="2000" dirty="0">
                <a:solidFill>
                  <a:srgbClr val="0070C0"/>
                </a:solidFill>
              </a:rPr>
              <a:t> </a:t>
            </a:r>
            <a:r>
              <a:rPr lang="fr-CH" sz="2000" dirty="0" err="1">
                <a:solidFill>
                  <a:srgbClr val="0070C0"/>
                </a:solidFill>
              </a:rPr>
              <a:t>ordered</a:t>
            </a:r>
            <a:endParaRPr lang="fr-CH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678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15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6963" y="298420"/>
            <a:ext cx="8163426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0715 Communications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On 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Wi-Fi: requested extra coverage</a:t>
            </a:r>
            <a:br>
              <a:rPr lang="en-GB" dirty="0">
                <a:solidFill>
                  <a:srgbClr val="0070C0"/>
                </a:solidFill>
              </a:rPr>
            </a:br>
            <a:r>
              <a:rPr lang="en-GB" dirty="0">
                <a:solidFill>
                  <a:srgbClr val="0070C0"/>
                </a:solidFill>
              </a:rPr>
              <a:t>12 August (5 points for CHF 1000)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rgbClr val="0070C0"/>
                </a:solidFill>
              </a:rPr>
              <a:t>Cable</a:t>
            </a:r>
            <a:r>
              <a:rPr lang="en-GB" dirty="0">
                <a:solidFill>
                  <a:srgbClr val="0070C0"/>
                </a:solidFill>
              </a:rPr>
              <a:t> (50 CHF / point): TBD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Reserved 10 TETRAs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9674" y="796413"/>
            <a:ext cx="4443893" cy="2974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7627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16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6963" y="298420"/>
            <a:ext cx="816342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0716 Technical support during the event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On schedule</a:t>
            </a:r>
            <a:endParaRPr lang="fr-CH" sz="2000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 err="1">
                <a:solidFill>
                  <a:srgbClr val="0070C0"/>
                </a:solidFill>
              </a:rPr>
              <a:t>Need</a:t>
            </a:r>
            <a:r>
              <a:rPr lang="fr-CH" sz="2000" dirty="0">
                <a:solidFill>
                  <a:srgbClr val="0070C0"/>
                </a:solidFill>
              </a:rPr>
              <a:t> to contact CERN service to check </a:t>
            </a:r>
            <a:r>
              <a:rPr lang="fr-CH" sz="2000" dirty="0" err="1">
                <a:solidFill>
                  <a:srgbClr val="0070C0"/>
                </a:solidFill>
              </a:rPr>
              <a:t>need</a:t>
            </a:r>
            <a:r>
              <a:rPr lang="fr-CH" sz="2000" dirty="0">
                <a:solidFill>
                  <a:srgbClr val="0070C0"/>
                </a:solidFill>
              </a:rPr>
              <a:t> / conditions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2000" dirty="0" err="1">
                <a:solidFill>
                  <a:srgbClr val="0070C0"/>
                </a:solidFill>
              </a:rPr>
              <a:t>Cooling</a:t>
            </a:r>
            <a:r>
              <a:rPr lang="fr-CH" sz="2000" dirty="0">
                <a:solidFill>
                  <a:srgbClr val="0070C0"/>
                </a:solidFill>
              </a:rPr>
              <a:t> and ventilation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rgbClr val="0070C0"/>
                </a:solidFill>
              </a:rPr>
              <a:t>Lifts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 err="1">
                <a:solidFill>
                  <a:srgbClr val="0070C0"/>
                </a:solidFill>
              </a:rPr>
              <a:t>Cleaning</a:t>
            </a:r>
            <a:r>
              <a:rPr lang="fr-CH" sz="2000" dirty="0">
                <a:solidFill>
                  <a:srgbClr val="0070C0"/>
                </a:solidFill>
              </a:rPr>
              <a:t> team </a:t>
            </a:r>
            <a:r>
              <a:rPr lang="fr-CH" sz="2000" dirty="0" err="1">
                <a:solidFill>
                  <a:srgbClr val="0070C0"/>
                </a:solidFill>
              </a:rPr>
              <a:t>ordered</a:t>
            </a:r>
            <a:endParaRPr lang="fr-CH" sz="2000" dirty="0">
              <a:solidFill>
                <a:srgbClr val="0070C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55984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Logistics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01 September </a:t>
            </a:r>
            <a:r>
              <a:rPr lang="en-US" dirty="0"/>
              <a:t>2016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26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6963" y="298420"/>
            <a:ext cx="816342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0702 Speakers Visits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On 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2 guided visits booked on 4 November for 12 people each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Arial"/>
              </a:rPr>
              <a:t>One group at 10:00-11:30, the other one at 15:00-16:30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  <a:cs typeface="Arial"/>
              </a:rPr>
              <a:t>The visit itinerary will be : SC + CCC</a:t>
            </a:r>
            <a:endParaRPr lang="en-GB" sz="2000" dirty="0">
              <a:solidFill>
                <a:srgbClr val="0070C0"/>
              </a:solidFill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0010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6963" y="298420"/>
            <a:ext cx="816342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0703+0705 Pre-event activities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rgbClr val="0070C0"/>
                </a:solidFill>
              </a:rPr>
              <a:t>Conference</a:t>
            </a:r>
            <a:r>
              <a:rPr lang="fr-CH" dirty="0">
                <a:solidFill>
                  <a:srgbClr val="0070C0"/>
                </a:solidFill>
              </a:rPr>
              <a:t> </a:t>
            </a:r>
            <a:r>
              <a:rPr lang="fr-CH" dirty="0" err="1">
                <a:solidFill>
                  <a:srgbClr val="0070C0"/>
                </a:solidFill>
              </a:rPr>
              <a:t>with</a:t>
            </a:r>
            <a:r>
              <a:rPr lang="fr-CH" dirty="0">
                <a:solidFill>
                  <a:srgbClr val="0070C0"/>
                </a:solidFill>
              </a:rPr>
              <a:t> 3 TEDxCERN speakers on hot topic questions</a:t>
            </a:r>
            <a:endParaRPr lang="en-GB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  <a:cs typeface="Arial"/>
              </a:rPr>
              <a:t>Moderator: Olivier </a:t>
            </a:r>
            <a:r>
              <a:rPr lang="en-GB" dirty="0" err="1">
                <a:solidFill>
                  <a:srgbClr val="0070C0"/>
                </a:solidFill>
                <a:cs typeface="Arial"/>
              </a:rPr>
              <a:t>Dessibourg</a:t>
            </a:r>
            <a:r>
              <a:rPr lang="en-GB" dirty="0">
                <a:solidFill>
                  <a:srgbClr val="0070C0"/>
                </a:solidFill>
                <a:cs typeface="Arial"/>
              </a:rPr>
              <a:t> (Le Temps)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Opened to the public, registration mandatory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Speakers: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0070C0"/>
                </a:solidFill>
              </a:rPr>
              <a:t>Marcus Gary: </a:t>
            </a:r>
            <a:r>
              <a:rPr lang="fr-CH" dirty="0" err="1">
                <a:solidFill>
                  <a:srgbClr val="0070C0"/>
                </a:solidFill>
              </a:rPr>
              <a:t>Artifical</a:t>
            </a:r>
            <a:r>
              <a:rPr lang="fr-CH" dirty="0">
                <a:solidFill>
                  <a:srgbClr val="0070C0"/>
                </a:solidFill>
              </a:rPr>
              <a:t> Intelligence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0070C0"/>
                </a:solidFill>
              </a:rPr>
              <a:t>Jun Wang: </a:t>
            </a:r>
            <a:r>
              <a:rPr lang="fr-CH" dirty="0" err="1">
                <a:solidFill>
                  <a:srgbClr val="0070C0"/>
                </a:solidFill>
              </a:rPr>
              <a:t>Genetic</a:t>
            </a:r>
            <a:r>
              <a:rPr lang="fr-CH" dirty="0">
                <a:solidFill>
                  <a:srgbClr val="0070C0"/>
                </a:solidFill>
              </a:rPr>
              <a:t> </a:t>
            </a:r>
            <a:r>
              <a:rPr lang="fr-CH" dirty="0" err="1">
                <a:solidFill>
                  <a:srgbClr val="0070C0"/>
                </a:solidFill>
              </a:rPr>
              <a:t>Sequencing</a:t>
            </a:r>
            <a:endParaRPr lang="fr-CH" dirty="0">
              <a:solidFill>
                <a:srgbClr val="0070C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0070C0"/>
                </a:solidFill>
              </a:rPr>
              <a:t>Denis Lo: </a:t>
            </a:r>
            <a:r>
              <a:rPr lang="fr-CH" dirty="0" err="1">
                <a:solidFill>
                  <a:srgbClr val="0070C0"/>
                </a:solidFill>
              </a:rPr>
              <a:t>Liquid</a:t>
            </a:r>
            <a:r>
              <a:rPr lang="fr-CH" dirty="0">
                <a:solidFill>
                  <a:srgbClr val="0070C0"/>
                </a:solidFill>
              </a:rPr>
              <a:t> </a:t>
            </a:r>
            <a:r>
              <a:rPr lang="fr-CH" dirty="0" err="1">
                <a:solidFill>
                  <a:srgbClr val="0070C0"/>
                </a:solidFill>
              </a:rPr>
              <a:t>Biopsy</a:t>
            </a:r>
            <a:endParaRPr lang="fr-CH" dirty="0">
              <a:solidFill>
                <a:srgbClr val="0070C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rgbClr val="0070C0"/>
                </a:solidFill>
              </a:rPr>
              <a:t>Eleonore</a:t>
            </a:r>
            <a:r>
              <a:rPr lang="fr-CH" dirty="0">
                <a:solidFill>
                  <a:srgbClr val="0070C0"/>
                </a:solidFill>
              </a:rPr>
              <a:t> Pauwels: </a:t>
            </a:r>
            <a:r>
              <a:rPr lang="fr-CH" dirty="0" err="1">
                <a:solidFill>
                  <a:srgbClr val="0070C0"/>
                </a:solidFill>
              </a:rPr>
              <a:t>Genomic</a:t>
            </a:r>
            <a:r>
              <a:rPr lang="fr-CH" dirty="0">
                <a:solidFill>
                  <a:srgbClr val="0070C0"/>
                </a:solidFill>
              </a:rPr>
              <a:t> Technologies</a:t>
            </a:r>
            <a:endParaRPr lang="en-GB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Format: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0070C0"/>
                </a:solidFill>
              </a:rPr>
              <a:t>17:30 short talk by speakers (4 x 10’)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0070C0"/>
                </a:solidFill>
              </a:rPr>
              <a:t>18:10 panel </a:t>
            </a:r>
            <a:r>
              <a:rPr lang="fr-CH" dirty="0" err="1">
                <a:solidFill>
                  <a:srgbClr val="0070C0"/>
                </a:solidFill>
              </a:rPr>
              <a:t>debate</a:t>
            </a:r>
            <a:r>
              <a:rPr lang="fr-CH" dirty="0">
                <a:solidFill>
                  <a:srgbClr val="0070C0"/>
                </a:solidFill>
              </a:rPr>
              <a:t> + Q&amp;A (50’)</a:t>
            </a:r>
          </a:p>
        </p:txBody>
      </p:sp>
    </p:spTree>
    <p:extLst>
      <p:ext uri="{BB962C8B-B14F-4D97-AF65-F5344CB8AC3E}">
        <p14:creationId xmlns:p14="http://schemas.microsoft.com/office/powerpoint/2010/main" val="160637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6963" y="298420"/>
            <a:ext cx="816342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0704 Event Activities (Eva + Maria)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On 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Potentially 4 speakers confirmed: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Laura </a:t>
            </a:r>
            <a:r>
              <a:rPr lang="en-GB" dirty="0" err="1">
                <a:solidFill>
                  <a:srgbClr val="0070C0"/>
                </a:solidFill>
              </a:rPr>
              <a:t>Baudis</a:t>
            </a:r>
            <a:r>
              <a:rPr lang="en-GB" dirty="0">
                <a:solidFill>
                  <a:srgbClr val="0070C0"/>
                </a:solidFill>
              </a:rPr>
              <a:t>: prototype of her detector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Samira Hayat: drone (location tbc)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Michael </a:t>
            </a:r>
            <a:r>
              <a:rPr lang="en-GB" dirty="0" err="1">
                <a:solidFill>
                  <a:srgbClr val="0070C0"/>
                </a:solidFill>
              </a:rPr>
              <a:t>Grätzel</a:t>
            </a:r>
            <a:r>
              <a:rPr lang="en-GB" dirty="0">
                <a:solidFill>
                  <a:srgbClr val="0070C0"/>
                </a:solidFill>
              </a:rPr>
              <a:t> : solar cells </a:t>
            </a:r>
            <a:r>
              <a:rPr lang="en-GB" i="1" dirty="0">
                <a:solidFill>
                  <a:srgbClr val="0070C0"/>
                </a:solidFill>
              </a:rPr>
              <a:t>tbc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70C0"/>
                </a:solidFill>
              </a:rPr>
              <a:t>Shanon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Dosemagen</a:t>
            </a:r>
            <a:r>
              <a:rPr lang="en-GB" dirty="0">
                <a:solidFill>
                  <a:srgbClr val="0070C0"/>
                </a:solidFill>
              </a:rPr>
              <a:t>: </a:t>
            </a:r>
            <a:r>
              <a:rPr lang="en-GB" i="1" dirty="0">
                <a:solidFill>
                  <a:srgbClr val="0070C0"/>
                </a:solidFill>
              </a:rPr>
              <a:t>activity tbc</a:t>
            </a:r>
            <a:endParaRPr lang="en-GB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SA exhibition space has been booked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cs typeface="Arial"/>
              </a:rPr>
              <a:t>Photo booth combined with a "Share your idea" panel tbc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cs typeface="Arial"/>
              </a:rPr>
              <a:t>“Be a </a:t>
            </a:r>
            <a:r>
              <a:rPr lang="en-US" dirty="0" err="1">
                <a:solidFill>
                  <a:srgbClr val="0070C0"/>
                </a:solidFill>
                <a:cs typeface="Arial"/>
              </a:rPr>
              <a:t>TEDx</a:t>
            </a:r>
            <a:r>
              <a:rPr lang="en-US" dirty="0">
                <a:solidFill>
                  <a:srgbClr val="0070C0"/>
                </a:solidFill>
                <a:cs typeface="Arial"/>
              </a:rPr>
              <a:t> speaker for 1 min” being discussed, need follow-up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cs typeface="Arial"/>
              </a:rPr>
              <a:t>Table decoration: in progress with Cinzia and Daniel</a:t>
            </a:r>
            <a:endParaRPr lang="en-GB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Activities requirements to be provided on 1 October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cs typeface="Arial"/>
              </a:rPr>
              <a:t>Book store: upstairs</a:t>
            </a:r>
          </a:p>
        </p:txBody>
      </p:sp>
    </p:spTree>
    <p:extLst>
      <p:ext uri="{BB962C8B-B14F-4D97-AF65-F5344CB8AC3E}">
        <p14:creationId xmlns:p14="http://schemas.microsoft.com/office/powerpoint/2010/main" val="2627368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6963" y="298420"/>
            <a:ext cx="816342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0706 Catering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On 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Call for tender sent, 3 short-listed within budget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Tasting done this week with Novae, Ô en Bouche, Mets Plaisir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Possibility to split between multiple caterers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Budget: ca CHF 20k incl. Volunteers party, excl. some speakers lunches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Deadline: caterer(s) picked 5 September</a:t>
            </a:r>
          </a:p>
        </p:txBody>
      </p:sp>
    </p:spTree>
    <p:extLst>
      <p:ext uri="{BB962C8B-B14F-4D97-AF65-F5344CB8AC3E}">
        <p14:creationId xmlns:p14="http://schemas.microsoft.com/office/powerpoint/2010/main" val="134343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7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722" y="39992"/>
            <a:ext cx="6257798" cy="4531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6963" y="298420"/>
            <a:ext cx="816342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0707 Spaces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On 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All spaces blocked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Room D for storage</a:t>
            </a:r>
            <a:br>
              <a:rPr lang="en-GB" sz="2000" dirty="0"/>
            </a:br>
            <a:r>
              <a:rPr lang="en-GB" sz="2000" dirty="0"/>
              <a:t>2&gt;4+6&gt;7 </a:t>
            </a:r>
            <a:r>
              <a:rPr lang="en-GB" sz="2000" dirty="0" err="1"/>
              <a:t>Novemberc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86121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6963" y="298420"/>
            <a:ext cx="8163426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0708 Access (Erwin)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B050"/>
                </a:solidFill>
              </a:rPr>
              <a:t>On 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dirty="0"/>
              <a:t>Meeting was organised on </a:t>
            </a:r>
          </a:p>
          <a:p>
            <a:r>
              <a:rPr lang="en-GB" sz="1700" dirty="0"/>
              <a:t>     23 June with Didier Constant </a:t>
            </a:r>
          </a:p>
          <a:p>
            <a:r>
              <a:rPr lang="en-GB" sz="1700" dirty="0"/>
              <a:t>     to finalise paths and blocked </a:t>
            </a:r>
          </a:p>
          <a:p>
            <a:r>
              <a:rPr lang="en-GB" sz="1700" dirty="0"/>
              <a:t>     areas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dirty="0"/>
              <a:t>Plan is: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700" dirty="0"/>
              <a:t>Favourable weather: guests</a:t>
            </a:r>
            <a:br>
              <a:rPr lang="en-GB" sz="1700" dirty="0"/>
            </a:br>
            <a:r>
              <a:rPr lang="en-GB" sz="1700" dirty="0"/>
              <a:t>enter and exit via Gate A, </a:t>
            </a:r>
            <a:br>
              <a:rPr lang="en-GB" sz="1700" dirty="0"/>
            </a:br>
            <a:r>
              <a:rPr lang="en-GB" sz="1700" dirty="0"/>
              <a:t>cars parked at Globe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700" dirty="0"/>
              <a:t>Unfavourable weather: VIP &amp;</a:t>
            </a:r>
            <a:br>
              <a:rPr lang="en-GB" sz="1700" dirty="0"/>
            </a:br>
            <a:r>
              <a:rPr lang="en-GB" sz="1700" dirty="0"/>
              <a:t>media enter and exit via Gate A;</a:t>
            </a:r>
            <a:br>
              <a:rPr lang="en-GB" sz="1700" dirty="0"/>
            </a:br>
            <a:r>
              <a:rPr lang="en-GB" sz="1700" dirty="0"/>
              <a:t>standard guests via Reception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700" dirty="0"/>
              <a:t>Final decision taken on </a:t>
            </a:r>
            <a:r>
              <a:rPr lang="en-GB" sz="1700" dirty="0">
                <a:solidFill>
                  <a:srgbClr val="FF0000"/>
                </a:solidFill>
              </a:rPr>
              <a:t>Wed. 2 November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022" y="245325"/>
            <a:ext cx="4487965" cy="3956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099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7A1F5-9CF3-2848-911D-24D9FAD6F03B}" type="slidenum">
              <a:rPr lang="en-US" smtClean="0"/>
              <a:t>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6963" y="298420"/>
            <a:ext cx="816342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0709 Signage, maps, info screens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On 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Info screens booked (3 guaranteed, asking for 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 err="1">
                <a:solidFill>
                  <a:srgbClr val="0070C0"/>
                </a:solidFill>
              </a:rPr>
              <a:t>IdeaSquare</a:t>
            </a:r>
            <a:r>
              <a:rPr lang="fr-CH" sz="2000" dirty="0">
                <a:solidFill>
                  <a:srgbClr val="0070C0"/>
                </a:solidFill>
              </a:rPr>
              <a:t> container </a:t>
            </a:r>
            <a:r>
              <a:rPr lang="fr-CH" sz="2000" dirty="0" err="1">
                <a:solidFill>
                  <a:srgbClr val="0070C0"/>
                </a:solidFill>
              </a:rPr>
              <a:t>inventory</a:t>
            </a:r>
            <a:r>
              <a:rPr lang="fr-CH" sz="2000" dirty="0">
                <a:solidFill>
                  <a:srgbClr val="0070C0"/>
                </a:solidFill>
              </a:rPr>
              <a:t> </a:t>
            </a:r>
            <a:r>
              <a:rPr lang="fr-CH" sz="2000" dirty="0" err="1">
                <a:solidFill>
                  <a:srgbClr val="0070C0"/>
                </a:solidFill>
              </a:rPr>
              <a:t>next</a:t>
            </a:r>
            <a:r>
              <a:rPr lang="fr-CH" sz="2000" dirty="0">
                <a:solidFill>
                  <a:srgbClr val="0070C0"/>
                </a:solidFill>
              </a:rPr>
              <a:t> </a:t>
            </a:r>
            <a:r>
              <a:rPr lang="fr-CH" sz="2000" dirty="0" err="1">
                <a:solidFill>
                  <a:srgbClr val="0070C0"/>
                </a:solidFill>
              </a:rPr>
              <a:t>week</a:t>
            </a:r>
            <a:endParaRPr lang="en-GB" sz="2000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Graphic Design wants all requirements by 17 October</a:t>
            </a:r>
          </a:p>
        </p:txBody>
      </p:sp>
    </p:spTree>
    <p:extLst>
      <p:ext uri="{BB962C8B-B14F-4D97-AF65-F5344CB8AC3E}">
        <p14:creationId xmlns:p14="http://schemas.microsoft.com/office/powerpoint/2010/main" val="838143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DxCERN">
      <a:dk1>
        <a:sysClr val="windowText" lastClr="000000"/>
      </a:dk1>
      <a:lt1>
        <a:sysClr val="window" lastClr="FFFFFF"/>
      </a:lt1>
      <a:dk2>
        <a:srgbClr val="425570"/>
      </a:dk2>
      <a:lt2>
        <a:srgbClr val="DBEEEE"/>
      </a:lt2>
      <a:accent1>
        <a:srgbClr val="E62B1E"/>
      </a:accent1>
      <a:accent2>
        <a:srgbClr val="D31216"/>
      </a:accent2>
      <a:accent3>
        <a:srgbClr val="BA1C1C"/>
      </a:accent3>
      <a:accent4>
        <a:srgbClr val="A81919"/>
      </a:accent4>
      <a:accent5>
        <a:srgbClr val="3E404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19a0589e-9cda-4048-9a31-7230a89a4778">07. Logistics + Activities</Category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C90C4E7DA8B344A55FAFB720AFE8D0" ma:contentTypeVersion="1" ma:contentTypeDescription="Create a new document." ma:contentTypeScope="" ma:versionID="c0e3323317616c9ed9e3a7acbc55e908">
  <xsd:schema xmlns:xsd="http://www.w3.org/2001/XMLSchema" xmlns:xs="http://www.w3.org/2001/XMLSchema" xmlns:p="http://schemas.microsoft.com/office/2006/metadata/properties" xmlns:ns2="19a0589e-9cda-4048-9a31-7230a89a4778" targetNamespace="http://schemas.microsoft.com/office/2006/metadata/properties" ma:root="true" ma:fieldsID="e56fa5c65ae9141b689f662f9d03c9e5" ns2:_="">
    <xsd:import namespace="19a0589e-9cda-4048-9a31-7230a89a4778"/>
    <xsd:element name="properties">
      <xsd:complexType>
        <xsd:sequence>
          <xsd:element name="documentManagement">
            <xsd:complexType>
              <xsd:all>
                <xsd:element ref="ns2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a0589e-9cda-4048-9a31-7230a89a4778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default="00. General" ma:format="Dropdown" ma:internalName="Category">
      <xsd:simpleType>
        <xsd:restriction base="dms:Choice">
          <xsd:enumeration value="00. General"/>
          <xsd:enumeration value="01. Project management"/>
          <xsd:enumeration value="02. Volunteers"/>
          <xsd:enumeration value="03. Speakers"/>
          <xsd:enumeration value="04. Audience"/>
          <xsd:enumeration value="05. Production"/>
          <xsd:enumeration value="06. Satellite Events"/>
          <xsd:enumeration value="07. Logistics + Activities"/>
          <xsd:enumeration value="08. Visual Identity"/>
          <xsd:enumeration value="09. Website"/>
          <xsd:enumeration value="10. Social Media"/>
          <xsd:enumeration value="11. Media Coverage"/>
          <xsd:enumeration value="12. Partnership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F369963-5B56-4F56-B26E-7B5F97F1B1A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DC92A89-D2AE-4646-830F-F685A0F45C1B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19a0589e-9cda-4048-9a31-7230a89a4778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96F549F6-E28C-4F92-A49D-4E0CB42682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a0589e-9cda-4048-9a31-7230a89a47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1019</TotalTime>
  <Words>519</Words>
  <Application>Microsoft Macintosh PowerPoint</Application>
  <PresentationFormat>On-screen Show (16:9)</PresentationFormat>
  <Paragraphs>136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Logistics update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New user</dc:creator>
  <cp:lastModifiedBy>Claudia Marcelloni</cp:lastModifiedBy>
  <cp:revision>62</cp:revision>
  <dcterms:created xsi:type="dcterms:W3CDTF">2016-05-13T08:40:21Z</dcterms:created>
  <dcterms:modified xsi:type="dcterms:W3CDTF">2016-09-01T14:47:58Z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0x01010023C90C4E7DA8B344A55FAFB720AFE8D0</vt:lpwstr>
  </property>
</Properties>
</file>