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60" r:id="rId3"/>
    <p:sldId id="258" r:id="rId4"/>
    <p:sldId id="280" r:id="rId5"/>
    <p:sldId id="281" r:id="rId6"/>
    <p:sldId id="282" r:id="rId7"/>
    <p:sldId id="283" r:id="rId8"/>
    <p:sldId id="265" r:id="rId9"/>
    <p:sldId id="261" r:id="rId10"/>
    <p:sldId id="262" r:id="rId11"/>
    <p:sldId id="263" r:id="rId12"/>
    <p:sldId id="266" r:id="rId13"/>
    <p:sldId id="267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>
      <p:cViewPr varScale="1">
        <p:scale>
          <a:sx n="58" d="100"/>
          <a:sy n="58" d="100"/>
        </p:scale>
        <p:origin x="67" y="2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E2493-1A70-4CA1-9104-682DD6274D98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96987-4177-4FD7-9375-7349DAF1BB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473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1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97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71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talk of Oliver on injection energy</a:t>
            </a:r>
          </a:p>
          <a:p>
            <a:r>
              <a:rPr lang="de-AT" dirty="0" smtClean="0"/>
              <a:t>Several</a:t>
            </a:r>
            <a:r>
              <a:rPr lang="de-AT" baseline="0" dirty="0" smtClean="0"/>
              <a:t> options, present baseline is 3.3 GeV</a:t>
            </a:r>
          </a:p>
          <a:p>
            <a:r>
              <a:rPr lang="de-AT" baseline="0" dirty="0" smtClean="0"/>
              <a:t>Ínjection at 1.5 TeV studied as alternative, potentially compatible with SPS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32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Check with Katsunobu to</a:t>
            </a:r>
            <a:r>
              <a:rPr lang="de-AT" baseline="0" dirty="0" smtClean="0"/>
              <a:t> have latest layout.</a:t>
            </a:r>
          </a:p>
          <a:p>
            <a:r>
              <a:rPr lang="de-AT" baseline="0" dirty="0" smtClean="0"/>
              <a:t>Check with detector people if 9 m offset is acceptable for ee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742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800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23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57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38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74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868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973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719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34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15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54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959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52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ECDC-F23A-4BAE-AEB5-E61FF78F0F76}" type="datetimeFigureOut">
              <a:rPr lang="fr-FR" smtClean="0"/>
              <a:t>08/09/2016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57B37-E8F7-4056-8460-FF49998417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389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0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10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overview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23655/timetable/#all.detailed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757518" y="1"/>
            <a:ext cx="86769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FCC-</a:t>
            </a:r>
            <a:r>
              <a:rPr lang="en-US" sz="4400" b="1" spc="200" dirty="0" err="1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Saclay</a:t>
            </a:r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</a:t>
            </a:r>
            <a:r>
              <a:rPr lang="en-US" sz="4400" b="1" spc="200" dirty="0" smtClean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Meeting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225984" y="769442"/>
            <a:ext cx="23232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>
                <a:solidFill>
                  <a:srgbClr val="FFFFFF"/>
                </a:solidFill>
              </a:rPr>
              <a:t>R. Aleksan</a:t>
            </a:r>
          </a:p>
          <a:p>
            <a:pPr algn="ctr"/>
            <a:r>
              <a:rPr lang="fr-FR" sz="2000" b="1" dirty="0">
                <a:solidFill>
                  <a:srgbClr val="FFFFFF"/>
                </a:solidFill>
              </a:rPr>
              <a:t>Saclay</a:t>
            </a:r>
          </a:p>
          <a:p>
            <a:pPr algn="ctr"/>
            <a:r>
              <a:rPr lang="fr-FR" sz="2000" b="1" dirty="0" err="1" smtClean="0">
                <a:solidFill>
                  <a:srgbClr val="FFFFFF"/>
                </a:solidFill>
              </a:rPr>
              <a:t>September</a:t>
            </a:r>
            <a:r>
              <a:rPr lang="fr-FR" sz="2000" b="1" dirty="0" smtClean="0">
                <a:solidFill>
                  <a:srgbClr val="FFFFFF"/>
                </a:solidFill>
              </a:rPr>
              <a:t> 08, 2016</a:t>
            </a:r>
            <a:endParaRPr lang="fr-FR" sz="2000" b="1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400429" y="4509121"/>
            <a:ext cx="43929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>
                <a:ln w="29210">
                  <a:solidFill>
                    <a:srgbClr val="FFFFFF">
                      <a:tint val="10000"/>
                    </a:srgbClr>
                  </a:solidFill>
                </a:ln>
                <a:solidFill>
                  <a:srgbClr val="FFFFFF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General News</a:t>
            </a:r>
            <a:endParaRPr lang="fr-FR" sz="4400" b="1" spc="200" dirty="0">
              <a:ln w="29210">
                <a:solidFill>
                  <a:srgbClr val="FFFFFF">
                    <a:tint val="10000"/>
                  </a:srgbClr>
                </a:solidFill>
              </a:ln>
              <a:solidFill>
                <a:srgbClr val="FFFFFF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993" y="1052737"/>
            <a:ext cx="3938308" cy="16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6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596110" y="5057889"/>
            <a:ext cx="71972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C377B"/>
                </a:solidFill>
              </a:rPr>
              <a:t>2 main IPs in A, G for both machines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000" b="1" dirty="0">
                <a:solidFill>
                  <a:srgbClr val="0C377B"/>
                </a:solidFill>
              </a:rPr>
              <a:t>asymmetric IR optic/geometry for ee	                    to limit synchrotron radiation to detector</a:t>
            </a:r>
            <a:endParaRPr lang="en-GB" sz="2000" b="1" dirty="0">
              <a:solidFill>
                <a:srgbClr val="0C377B"/>
              </a:solidFill>
            </a:endParaRPr>
          </a:p>
          <a:p>
            <a:pPr>
              <a:spcAft>
                <a:spcPts val="600"/>
              </a:spcAft>
            </a:pPr>
            <a:endParaRPr lang="en-GB" sz="2000" b="1" dirty="0">
              <a:solidFill>
                <a:srgbClr val="0C377B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   Common layouts for </a:t>
            </a:r>
            <a:r>
              <a:rPr lang="en-US" kern="0" dirty="0" err="1">
                <a:latin typeface="Arial"/>
              </a:rPr>
              <a:t>hh</a:t>
            </a:r>
            <a:r>
              <a:rPr lang="en-US" kern="0" dirty="0">
                <a:latin typeface="Arial"/>
              </a:rPr>
              <a:t> &amp; </a:t>
            </a:r>
            <a:r>
              <a:rPr lang="en-US" kern="0" dirty="0" err="1">
                <a:latin typeface="Arial"/>
              </a:rPr>
              <a:t>ee</a:t>
            </a:r>
            <a:endParaRPr lang="en-US" kern="0" dirty="0">
              <a:latin typeface="Arial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1" name="Group 90"/>
          <p:cNvGrpSpPr/>
          <p:nvPr/>
        </p:nvGrpSpPr>
        <p:grpSpPr>
          <a:xfrm>
            <a:off x="5868079" y="1010450"/>
            <a:ext cx="4733711" cy="4734605"/>
            <a:chOff x="5001062" y="2379766"/>
            <a:chExt cx="6732389" cy="6733660"/>
          </a:xfrm>
        </p:grpSpPr>
        <p:grpSp>
          <p:nvGrpSpPr>
            <p:cNvPr id="92" name="Group 241"/>
            <p:cNvGrpSpPr>
              <a:grpSpLocks noChangeAspect="1"/>
            </p:cNvGrpSpPr>
            <p:nvPr/>
          </p:nvGrpSpPr>
          <p:grpSpPr>
            <a:xfrm>
              <a:off x="5359744" y="2866186"/>
              <a:ext cx="6373707" cy="6192926"/>
              <a:chOff x="0" y="0"/>
              <a:chExt cx="8399202" cy="8160970"/>
            </a:xfrm>
          </p:grpSpPr>
          <p:grpSp>
            <p:nvGrpSpPr>
              <p:cNvPr id="119" name="Group 213"/>
              <p:cNvGrpSpPr/>
              <p:nvPr/>
            </p:nvGrpSpPr>
            <p:grpSpPr>
              <a:xfrm>
                <a:off x="0" y="-1"/>
                <a:ext cx="4200582" cy="8160972"/>
                <a:chOff x="0" y="0"/>
                <a:chExt cx="4200581" cy="8160970"/>
              </a:xfrm>
            </p:grpSpPr>
            <p:sp>
              <p:nvSpPr>
                <p:cNvPr id="147" name="Shape 187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48" name="Shape 188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49" name="Group 199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63" name="Group 192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70" name="Shape 189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1" name="Shape 190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2" name="Shape 191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64" name="Shape 193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5" name="Shape 194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6" name="Shape 195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7" name="Shape 196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8" name="Shape 197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9" name="Shape 198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50" name="Group 209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54" name="Shape 200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5" name="Shape 201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6" name="Shape 202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7" name="Shape 203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8" name="Shape 204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9" name="Shape 205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0" name="Shape 206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1" name="Shape 207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2" name="Shape 208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51" name="Shape 210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2" name="Shape 211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3" name="Shape 212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grpSp>
            <p:nvGrpSpPr>
              <p:cNvPr id="120" name="Group 240"/>
              <p:cNvGrpSpPr/>
              <p:nvPr/>
            </p:nvGrpSpPr>
            <p:grpSpPr>
              <a:xfrm rot="10800000">
                <a:off x="4198620" y="-1"/>
                <a:ext cx="4200583" cy="8160972"/>
                <a:chOff x="0" y="0"/>
                <a:chExt cx="4200581" cy="8160970"/>
              </a:xfrm>
            </p:grpSpPr>
            <p:sp>
              <p:nvSpPr>
                <p:cNvPr id="121" name="Shape 214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2" name="Shape 215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23" name="Group 226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37" name="Group 219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44" name="Shape 216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5" name="Shape 217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6" name="Shape 218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38" name="Shape 220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9" name="Shape 221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0" name="Shape 222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1" name="Shape 223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2" name="Shape 224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3" name="Shape 225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24" name="Group 236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28" name="Shape 227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29" name="Shape 228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0" name="Shape 229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1" name="Shape 230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2" name="Shape 231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3" name="Shape 232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4" name="Shape 233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5" name="Shape 234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6" name="Shape 235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25" name="Shape 237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6" name="Shape 238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7" name="Shape 239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</p:grpSp>
        <p:sp>
          <p:nvSpPr>
            <p:cNvPr id="93" name="Shape 242"/>
            <p:cNvSpPr/>
            <p:nvPr/>
          </p:nvSpPr>
          <p:spPr>
            <a:xfrm>
              <a:off x="8916949" y="2844384"/>
              <a:ext cx="44755" cy="9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600" extrusionOk="0">
                  <a:moveTo>
                    <a:pt x="0" y="0"/>
                  </a:moveTo>
                  <a:cubicBezTo>
                    <a:pt x="12398" y="538"/>
                    <a:pt x="21600" y="6189"/>
                    <a:pt x="20071" y="12370"/>
                  </a:cubicBezTo>
                  <a:cubicBezTo>
                    <a:pt x="18833" y="17379"/>
                    <a:pt x="10642" y="21233"/>
                    <a:pt x="610" y="21600"/>
                  </a:cubicBezTo>
                </a:path>
              </a:pathLst>
            </a:custGeom>
            <a:ln w="25400">
              <a:solidFill>
                <a:srgbClr val="41414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4" name="Shape 243"/>
            <p:cNvSpPr/>
            <p:nvPr/>
          </p:nvSpPr>
          <p:spPr>
            <a:xfrm>
              <a:off x="8108523" y="245609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5" name="Shape 244"/>
            <p:cNvSpPr/>
            <p:nvPr/>
          </p:nvSpPr>
          <p:spPr>
            <a:xfrm flipV="1">
              <a:off x="8108523" y="301890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6" name="Shape 245"/>
            <p:cNvSpPr/>
            <p:nvPr/>
          </p:nvSpPr>
          <p:spPr>
            <a:xfrm>
              <a:off x="7187402" y="2443238"/>
              <a:ext cx="870074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11.9 m</a:t>
              </a:r>
            </a:p>
          </p:txBody>
        </p:sp>
        <p:sp>
          <p:nvSpPr>
            <p:cNvPr id="97" name="Shape 246"/>
            <p:cNvSpPr/>
            <p:nvPr/>
          </p:nvSpPr>
          <p:spPr>
            <a:xfrm>
              <a:off x="9051561" y="2521004"/>
              <a:ext cx="1046441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0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30 </a:t>
              </a:r>
              <a:r>
                <a:rPr sz="1406" dirty="0" err="1"/>
                <a:t>mrad</a:t>
              </a:r>
              <a:endParaRPr sz="1406" dirty="0"/>
            </a:p>
          </p:txBody>
        </p:sp>
        <p:sp>
          <p:nvSpPr>
            <p:cNvPr id="98" name="Shape 247"/>
            <p:cNvSpPr/>
            <p:nvPr/>
          </p:nvSpPr>
          <p:spPr>
            <a:xfrm>
              <a:off x="8539304" y="2494757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9" name="Shape 248"/>
            <p:cNvSpPr/>
            <p:nvPr/>
          </p:nvSpPr>
          <p:spPr>
            <a:xfrm flipV="1">
              <a:off x="8517646" y="2998290"/>
              <a:ext cx="21659" cy="632177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0" name="Shape 249"/>
            <p:cNvSpPr/>
            <p:nvPr/>
          </p:nvSpPr>
          <p:spPr>
            <a:xfrm>
              <a:off x="8291693" y="3590969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9.4 m</a:t>
              </a:r>
            </a:p>
          </p:txBody>
        </p:sp>
        <p:sp>
          <p:nvSpPr>
            <p:cNvPr id="101" name="Shape 252"/>
            <p:cNvSpPr/>
            <p:nvPr/>
          </p:nvSpPr>
          <p:spPr>
            <a:xfrm>
              <a:off x="8536560" y="3010756"/>
              <a:ext cx="1292662" cy="65668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66" b="1" dirty="0"/>
                <a:t>FCC-</a:t>
              </a:r>
              <a:r>
                <a:rPr sz="1266" b="1" dirty="0" err="1"/>
                <a:t>hh</a:t>
              </a:r>
              <a:r>
                <a:rPr sz="1266" b="1" dirty="0"/>
                <a:t>/</a:t>
              </a:r>
            </a:p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66" b="1" dirty="0"/>
                <a:t>ee </a:t>
              </a:r>
              <a:r>
                <a:rPr sz="1266" b="1" dirty="0"/>
                <a:t>Booster</a:t>
              </a:r>
            </a:p>
          </p:txBody>
        </p:sp>
        <p:sp>
          <p:nvSpPr>
            <p:cNvPr id="102" name="Shape 253"/>
            <p:cNvSpPr/>
            <p:nvPr/>
          </p:nvSpPr>
          <p:spPr>
            <a:xfrm>
              <a:off x="5606131" y="5647571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3" name="Shape 254"/>
            <p:cNvSpPr/>
            <p:nvPr/>
          </p:nvSpPr>
          <p:spPr>
            <a:xfrm>
              <a:off x="10563167" y="5655553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4" name="Shape 255"/>
            <p:cNvSpPr/>
            <p:nvPr/>
          </p:nvSpPr>
          <p:spPr>
            <a:xfrm flipV="1">
              <a:off x="5274797" y="5483052"/>
              <a:ext cx="1" cy="924073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headEnd type="triangle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5" name="Shape 257"/>
            <p:cNvSpPr/>
            <p:nvPr/>
          </p:nvSpPr>
          <p:spPr>
            <a:xfrm>
              <a:off x="8558907" y="2379766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6" name="Shape 258"/>
            <p:cNvSpPr/>
            <p:nvPr/>
          </p:nvSpPr>
          <p:spPr>
            <a:xfrm>
              <a:off x="8371146" y="8495948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7" name="Shape 260"/>
            <p:cNvSpPr/>
            <p:nvPr/>
          </p:nvSpPr>
          <p:spPr>
            <a:xfrm flipH="1">
              <a:off x="7074338" y="2973754"/>
              <a:ext cx="347333" cy="101632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8" name="Shape 261"/>
            <p:cNvSpPr/>
            <p:nvPr/>
          </p:nvSpPr>
          <p:spPr>
            <a:xfrm>
              <a:off x="9654006" y="2973754"/>
              <a:ext cx="347334" cy="101632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9" name="Shape 262"/>
            <p:cNvSpPr/>
            <p:nvPr/>
          </p:nvSpPr>
          <p:spPr>
            <a:xfrm flipH="1" flipV="1">
              <a:off x="7553634" y="9011793"/>
              <a:ext cx="347333" cy="101633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0" name="Shape 263"/>
            <p:cNvSpPr/>
            <p:nvPr/>
          </p:nvSpPr>
          <p:spPr>
            <a:xfrm flipV="1">
              <a:off x="9269819" y="9003848"/>
              <a:ext cx="347334" cy="101633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1" name="Shape 264"/>
            <p:cNvSpPr/>
            <p:nvPr/>
          </p:nvSpPr>
          <p:spPr>
            <a:xfrm>
              <a:off x="5283461" y="4405072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2" name="Shape 265"/>
            <p:cNvSpPr/>
            <p:nvPr/>
          </p:nvSpPr>
          <p:spPr>
            <a:xfrm flipH="1" flipV="1">
              <a:off x="5803279" y="4707255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3" name="Shape 266"/>
            <p:cNvSpPr/>
            <p:nvPr/>
          </p:nvSpPr>
          <p:spPr>
            <a:xfrm>
              <a:off x="5001062" y="4050308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4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0.6 m</a:t>
              </a:r>
            </a:p>
          </p:txBody>
        </p:sp>
        <p:sp>
          <p:nvSpPr>
            <p:cNvPr id="114" name="Shape 267"/>
            <p:cNvSpPr/>
            <p:nvPr/>
          </p:nvSpPr>
          <p:spPr>
            <a:xfrm>
              <a:off x="6199323" y="7487325"/>
              <a:ext cx="4622289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b="1" dirty="0"/>
                <a:t>Max. </a:t>
              </a:r>
              <a:r>
                <a:rPr sz="1200" b="1" dirty="0"/>
                <a:t>separation of 3(4) rings is about 12 m: </a:t>
              </a:r>
            </a:p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b="1" dirty="0"/>
                <a:t>wide</a:t>
              </a:r>
              <a:r>
                <a:rPr lang="de-AT" sz="1200" b="1" dirty="0"/>
                <a:t>r</a:t>
              </a:r>
              <a:r>
                <a:rPr sz="1200" b="1" dirty="0"/>
                <a:t> tunnel </a:t>
              </a:r>
              <a:r>
                <a:rPr lang="de-AT" sz="1200" b="1" dirty="0"/>
                <a:t>or</a:t>
              </a:r>
              <a:r>
                <a:rPr sz="1200" b="1" dirty="0"/>
                <a:t> two tunnels are necessary around the I</a:t>
              </a:r>
              <a:r>
                <a:rPr lang="de-AT" sz="1200" b="1" dirty="0"/>
                <a:t>Ps</a:t>
              </a:r>
              <a:r>
                <a:rPr sz="1200" b="1" dirty="0"/>
                <a:t>, for ±1.2 km. </a:t>
              </a:r>
            </a:p>
          </p:txBody>
        </p:sp>
        <p:sp>
          <p:nvSpPr>
            <p:cNvPr id="115" name="Shape 268"/>
            <p:cNvSpPr/>
            <p:nvPr/>
          </p:nvSpPr>
          <p:spPr>
            <a:xfrm>
              <a:off x="6345612" y="3985431"/>
              <a:ext cx="4504077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dirty="0"/>
                <a:t>Lepton b</a:t>
              </a:r>
              <a:r>
                <a:rPr sz="1200" dirty="0" err="1"/>
                <a:t>eams</a:t>
              </a:r>
              <a:r>
                <a:rPr sz="1200" dirty="0"/>
                <a:t> must cross over through the </a:t>
              </a:r>
              <a:r>
                <a:rPr lang="de-AT" sz="1200" dirty="0"/>
                <a:t>         </a:t>
              </a:r>
              <a:r>
                <a:rPr sz="1200" dirty="0"/>
                <a:t>common RF to enter the IP from inside.</a:t>
              </a:r>
            </a:p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dirty="0"/>
                <a:t>Only a half of each ring is filled with bunches.</a:t>
              </a:r>
            </a:p>
          </p:txBody>
        </p:sp>
        <p:sp>
          <p:nvSpPr>
            <p:cNvPr id="116" name="Shape 269"/>
            <p:cNvSpPr/>
            <p:nvPr/>
          </p:nvSpPr>
          <p:spPr>
            <a:xfrm flipH="1">
              <a:off x="5768673" y="4896018"/>
              <a:ext cx="747030" cy="834908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7" name="Shape 270"/>
            <p:cNvSpPr/>
            <p:nvPr/>
          </p:nvSpPr>
          <p:spPr>
            <a:xfrm>
              <a:off x="10777773" y="4864086"/>
              <a:ext cx="621331" cy="822855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pic>
          <p:nvPicPr>
            <p:cNvPr id="118" name="ScreenShot 2016-04-05 8.51.34 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3125" t="16921" r="5209" b="11894"/>
            <a:stretch>
              <a:fillRect/>
            </a:stretch>
          </p:blipFill>
          <p:spPr>
            <a:xfrm>
              <a:off x="6700768" y="4896019"/>
              <a:ext cx="3677334" cy="261919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58" name="TextBox 257"/>
          <p:cNvSpPr txBox="1"/>
          <p:nvPr/>
        </p:nvSpPr>
        <p:spPr>
          <a:xfrm>
            <a:off x="3100966" y="994084"/>
            <a:ext cx="376256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FCC-</a:t>
            </a:r>
            <a:r>
              <a:rPr lang="en-GB" sz="2400" b="1" dirty="0" err="1"/>
              <a:t>ee</a:t>
            </a:r>
            <a:r>
              <a:rPr lang="en-GB" sz="2400" b="1" dirty="0"/>
              <a:t> 1, </a:t>
            </a:r>
            <a:r>
              <a:rPr lang="en-GB" sz="2400" b="1" dirty="0">
                <a:solidFill>
                  <a:srgbClr val="FF0000"/>
                </a:solidFill>
              </a:rPr>
              <a:t>FCC-</a:t>
            </a:r>
            <a:r>
              <a:rPr lang="en-GB" sz="2400" b="1" dirty="0" err="1">
                <a:solidFill>
                  <a:srgbClr val="FF0000"/>
                </a:solidFill>
              </a:rPr>
              <a:t>ee</a:t>
            </a:r>
            <a:r>
              <a:rPr lang="en-GB" sz="2400" b="1" dirty="0">
                <a:solidFill>
                  <a:srgbClr val="FF0000"/>
                </a:solidFill>
              </a:rPr>
              <a:t> 2, </a:t>
            </a:r>
          </a:p>
          <a:p>
            <a:pPr algn="ctr"/>
            <a:r>
              <a:rPr lang="en-GB" sz="2000" b="1" dirty="0">
                <a:solidFill>
                  <a:srgbClr val="00B050"/>
                </a:solidFill>
              </a:rPr>
              <a:t>FCC-</a:t>
            </a:r>
            <a:r>
              <a:rPr lang="en-GB" sz="2000" b="1" dirty="0" err="1">
                <a:solidFill>
                  <a:srgbClr val="00B050"/>
                </a:solidFill>
              </a:rPr>
              <a:t>ee</a:t>
            </a:r>
            <a:r>
              <a:rPr lang="en-GB" sz="2000" b="1" dirty="0">
                <a:solidFill>
                  <a:srgbClr val="00B050"/>
                </a:solidFill>
              </a:rPr>
              <a:t> booster (FCC-</a:t>
            </a:r>
            <a:r>
              <a:rPr lang="en-GB" sz="2000" b="1" dirty="0" err="1">
                <a:solidFill>
                  <a:srgbClr val="00B050"/>
                </a:solidFill>
              </a:rPr>
              <a:t>hh</a:t>
            </a:r>
            <a:r>
              <a:rPr lang="en-GB" sz="2000" b="1" dirty="0">
                <a:solidFill>
                  <a:srgbClr val="00B050"/>
                </a:solidFill>
              </a:rPr>
              <a:t> footprint)</a:t>
            </a:r>
          </a:p>
          <a:p>
            <a:pPr algn="ctr"/>
            <a:endParaRPr lang="en-GB" sz="2400" b="1" dirty="0">
              <a:solidFill>
                <a:srgbClr val="00B050"/>
              </a:solidFill>
            </a:endParaRPr>
          </a:p>
        </p:txBody>
      </p:sp>
      <p:pic>
        <p:nvPicPr>
          <p:cNvPr id="259" name="Picture 258" descr="FCC_layout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6628" y="1772817"/>
            <a:ext cx="2917204" cy="303624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94610" y="3224882"/>
            <a:ext cx="849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FCC-</a:t>
            </a:r>
            <a:r>
              <a:rPr lang="en-GB" b="1" dirty="0" err="1">
                <a:solidFill>
                  <a:srgbClr val="00B050"/>
                </a:solidFill>
              </a:rPr>
              <a:t>hh</a:t>
            </a:r>
            <a:endParaRPr lang="en-GB" b="1" dirty="0">
              <a:solidFill>
                <a:srgbClr val="00B050"/>
              </a:solidFill>
            </a:endParaRPr>
          </a:p>
          <a:p>
            <a:pPr algn="ctr"/>
            <a:r>
              <a:rPr lang="de-AT" b="1" dirty="0">
                <a:solidFill>
                  <a:srgbClr val="00B050"/>
                </a:solidFill>
              </a:rPr>
              <a:t>layout</a:t>
            </a:r>
            <a:endParaRPr lang="en-GB" dirty="0"/>
          </a:p>
        </p:txBody>
      </p:sp>
      <p:sp>
        <p:nvSpPr>
          <p:cNvPr id="261" name="Shape 262"/>
          <p:cNvSpPr/>
          <p:nvPr/>
        </p:nvSpPr>
        <p:spPr>
          <a:xfrm flipH="1">
            <a:off x="8524023" y="4028286"/>
            <a:ext cx="243821" cy="158297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262" name="Shape 263"/>
          <p:cNvSpPr/>
          <p:nvPr/>
        </p:nvSpPr>
        <p:spPr>
          <a:xfrm>
            <a:off x="8017119" y="4012024"/>
            <a:ext cx="222248" cy="175307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</p:spTree>
    <p:extLst>
      <p:ext uri="{BB962C8B-B14F-4D97-AF65-F5344CB8AC3E}">
        <p14:creationId xmlns:p14="http://schemas.microsoft.com/office/powerpoint/2010/main" val="402125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4552926" y="5445224"/>
            <a:ext cx="6079578" cy="456034"/>
          </a:xfrm>
          <a:prstGeom prst="rect">
            <a:avLst/>
          </a:prstGeom>
        </p:spPr>
        <p:txBody>
          <a:bodyPr vert="horz">
            <a:no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55A0"/>
              </a:buClr>
              <a:buNone/>
            </a:pP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identical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FCC-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ee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baseline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optics</a:t>
            </a:r>
            <a:r>
              <a:rPr lang="fr-CH" sz="2000" b="1" dirty="0">
                <a:solidFill>
                  <a:srgbClr val="FF0000"/>
                </a:solidFill>
                <a:latin typeface="Calibri"/>
              </a:rPr>
              <a:t> for all </a:t>
            </a: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energies</a:t>
            </a:r>
            <a:endParaRPr lang="fr-CH" sz="2000" b="1" dirty="0">
              <a:solidFill>
                <a:srgbClr val="FF0000"/>
              </a:solidFill>
              <a:latin typeface="Calibri"/>
            </a:endParaRPr>
          </a:p>
          <a:p>
            <a:pPr marL="0" indent="0">
              <a:buClr>
                <a:srgbClr val="0055A0"/>
              </a:buClr>
              <a:buNone/>
            </a:pPr>
            <a:r>
              <a:rPr lang="fr-CH" sz="2000" dirty="0">
                <a:solidFill>
                  <a:srgbClr val="0055A0"/>
                </a:solidFill>
                <a:latin typeface="Calibri"/>
              </a:rPr>
              <a:t>FCC-</a:t>
            </a:r>
            <a:r>
              <a:rPr lang="fr-CH" sz="2000" dirty="0" err="1">
                <a:solidFill>
                  <a:srgbClr val="0055A0"/>
                </a:solidFill>
                <a:latin typeface="Calibri"/>
              </a:rPr>
              <a:t>ee</a:t>
            </a:r>
            <a:r>
              <a:rPr lang="fr-CH" sz="2000" dirty="0">
                <a:solidFill>
                  <a:srgbClr val="0055A0"/>
                </a:solidFill>
                <a:latin typeface="Calibri"/>
              </a:rPr>
              <a:t>: 2 </a:t>
            </a:r>
            <a:r>
              <a:rPr lang="fr-CH" sz="2000" dirty="0" err="1">
                <a:solidFill>
                  <a:srgbClr val="0055A0"/>
                </a:solidFill>
                <a:latin typeface="Calibri"/>
              </a:rPr>
              <a:t>separate</a:t>
            </a:r>
            <a:r>
              <a:rPr lang="fr-CH" sz="2000" dirty="0">
                <a:solidFill>
                  <a:srgbClr val="0055A0"/>
                </a:solidFill>
                <a:latin typeface="Calibri"/>
              </a:rPr>
              <a:t> rings       CEPC, LEP: single </a:t>
            </a:r>
            <a:r>
              <a:rPr lang="fr-CH" sz="2000" dirty="0" err="1">
                <a:solidFill>
                  <a:srgbClr val="0055A0"/>
                </a:solidFill>
                <a:latin typeface="Calibri"/>
              </a:rPr>
              <a:t>beam</a:t>
            </a:r>
            <a:r>
              <a:rPr lang="fr-CH" sz="2000" dirty="0">
                <a:solidFill>
                  <a:srgbClr val="0055A0"/>
                </a:solidFill>
                <a:latin typeface="Calibri"/>
              </a:rPr>
              <a:t> pipe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985088"/>
              </p:ext>
            </p:extLst>
          </p:nvPr>
        </p:nvGraphicFramePr>
        <p:xfrm>
          <a:off x="1596818" y="1018381"/>
          <a:ext cx="8998362" cy="4358640"/>
        </p:xfrm>
        <a:graphic>
          <a:graphicData uri="http://schemas.openxmlformats.org/drawingml/2006/table">
            <a:tbl>
              <a:tblPr firstRow="1" bandRow="1"/>
              <a:tblGrid>
                <a:gridCol w="30123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36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445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59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4105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0574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0574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1935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8803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parameter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FCC-</a:t>
                      </a:r>
                      <a:r>
                        <a:rPr kumimoji="0" lang="en-GB" sz="2000" b="1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ee</a:t>
                      </a:r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(400 MHz)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CEPC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LEP2</a:t>
                      </a:r>
                      <a:endParaRPr kumimoji="0" lang="en-GB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3488">
                <a:tc>
                  <a:txBody>
                    <a:bodyPr/>
                    <a:lstStyle/>
                    <a:p>
                      <a:r>
                        <a:rPr lang="de-AT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Physics working point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Z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WW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ZH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tt</a:t>
                      </a:r>
                      <a:r>
                        <a:rPr lang="de-AT" sz="2000" b="1" baseline="-25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bar</a:t>
                      </a:r>
                      <a:endParaRPr lang="en-GB" sz="20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83325791"/>
                  </a:ext>
                </a:extLst>
              </a:tr>
              <a:tr h="34348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energy/beam [GeV]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45.6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2000" b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80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120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175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668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bunches/beam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30180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91500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5260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 780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81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8472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 spacing [ns]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7.5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2.5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50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4000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3600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22000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bunch population [10</a:t>
                      </a:r>
                      <a:r>
                        <a:rPr lang="en-GB" sz="2000" b="0" baseline="3000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1.0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0.33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0.6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0.8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1.7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b="0" smtClean="0">
                          <a:solidFill>
                            <a:srgbClr val="0C377B"/>
                          </a:solidFill>
                        </a:rPr>
                        <a:t>3.8</a:t>
                      </a:r>
                      <a:endParaRPr lang="en-GB" b="0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4.2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1729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beam</a:t>
                      </a:r>
                      <a:r>
                        <a:rPr lang="en-GB" sz="2000" b="1" baseline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 current [mA]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1450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1450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152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6.6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16.6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895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luminosity/IP x 10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cm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-2</a:t>
                      </a:r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en-GB" sz="2000" b="1" baseline="30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-1</a:t>
                      </a:r>
                      <a:endParaRPr lang="en-GB" sz="2000" b="1" baseline="-25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210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90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19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5.1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1.3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2.0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0.0012</a:t>
                      </a:r>
                      <a:endParaRPr lang="en-GB" sz="2000" b="0" baseline="30000" dirty="0" smtClean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76378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energy loss/turn [GeV]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0.03</a:t>
                      </a:r>
                      <a:endParaRPr lang="en-GB" sz="2000" b="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0.33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1.67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7.55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3.1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3.34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817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synchrotron power [MW]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en-GB" sz="20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103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931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RF voltage [GV]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0.4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0.2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C377B"/>
                          </a:solidFill>
                        </a:rPr>
                        <a:t>0.8</a:t>
                      </a:r>
                      <a:endParaRPr lang="en-GB" b="1" dirty="0">
                        <a:solidFill>
                          <a:srgbClr val="0C377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10</a:t>
                      </a:r>
                      <a:endParaRPr lang="en-GB" sz="2000" b="1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6.9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2000" b="0" dirty="0" smtClean="0">
                          <a:solidFill>
                            <a:srgbClr val="0C377B"/>
                          </a:solidFill>
                          <a:latin typeface="Calibri" panose="020F0502020204030204" pitchFamily="34" charset="0"/>
                        </a:rPr>
                        <a:t>3.5</a:t>
                      </a:r>
                      <a:endParaRPr lang="en-GB" sz="2000" b="0" dirty="0">
                        <a:solidFill>
                          <a:srgbClr val="0C377B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</a:t>
            </a:r>
            <a:r>
              <a:rPr lang="en-US" dirty="0"/>
              <a:t>lepton collider parameters</a:t>
            </a: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43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796" y="1042038"/>
            <a:ext cx="8246668" cy="50512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95930" y="2028620"/>
            <a:ext cx="3312368" cy="1200329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0099"/>
                </a:solidFill>
              </a:rPr>
              <a:t>new baseline         crab waist with 2 IPs</a:t>
            </a:r>
          </a:p>
          <a:p>
            <a:r>
              <a:rPr lang="en-GB" sz="2400" dirty="0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400" baseline="-25000" dirty="0">
                <a:solidFill>
                  <a:srgbClr val="000099"/>
                </a:solidFill>
              </a:rPr>
              <a:t>y</a:t>
            </a:r>
            <a:r>
              <a:rPr lang="en-GB" sz="2400" dirty="0">
                <a:solidFill>
                  <a:srgbClr val="000099"/>
                </a:solidFill>
              </a:rPr>
              <a:t>*=2 mm,</a:t>
            </a:r>
            <a:r>
              <a:rPr lang="en-GB" sz="2400" dirty="0">
                <a:solidFill>
                  <a:srgbClr val="000099"/>
                </a:solidFill>
                <a:latin typeface="Symbol" panose="05050102010706020507" pitchFamily="18" charset="2"/>
              </a:rPr>
              <a:t> </a:t>
            </a:r>
            <a:r>
              <a:rPr lang="en-GB" sz="2400" dirty="0" err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400" baseline="-25000" dirty="0" err="1">
                <a:solidFill>
                  <a:srgbClr val="000099"/>
                </a:solidFill>
              </a:rPr>
              <a:t>x</a:t>
            </a:r>
            <a:r>
              <a:rPr lang="en-GB" sz="2400" dirty="0">
                <a:solidFill>
                  <a:srgbClr val="000099"/>
                </a:solidFill>
              </a:rPr>
              <a:t>*=1 m</a:t>
            </a:r>
            <a:r>
              <a:rPr lang="en-GB" sz="24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62623" y="4824337"/>
            <a:ext cx="821059" cy="461665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B050"/>
                </a:solidFill>
              </a:rPr>
              <a:t>CEPC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14352" y="1137923"/>
            <a:ext cx="4477150" cy="707886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99"/>
                </a:solidFill>
              </a:rPr>
              <a:t>Further increase with squeeze to </a:t>
            </a:r>
            <a:r>
              <a:rPr lang="en-GB" sz="2000" dirty="0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000" baseline="-25000" dirty="0">
                <a:solidFill>
                  <a:srgbClr val="000099"/>
                </a:solidFill>
              </a:rPr>
              <a:t>y</a:t>
            </a:r>
            <a:r>
              <a:rPr lang="en-GB" sz="2000" dirty="0">
                <a:solidFill>
                  <a:srgbClr val="000099"/>
                </a:solidFill>
              </a:rPr>
              <a:t>*=1 mm,</a:t>
            </a:r>
            <a:r>
              <a:rPr lang="en-GB" sz="2000" dirty="0">
                <a:solidFill>
                  <a:srgbClr val="000099"/>
                </a:solidFill>
                <a:latin typeface="Symbol" panose="05050102010706020507" pitchFamily="18" charset="2"/>
              </a:rPr>
              <a:t> </a:t>
            </a:r>
            <a:r>
              <a:rPr lang="en-GB" sz="2000" dirty="0" err="1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GB" sz="2000" baseline="-25000" dirty="0" err="1">
                <a:solidFill>
                  <a:srgbClr val="000099"/>
                </a:solidFill>
              </a:rPr>
              <a:t>x</a:t>
            </a:r>
            <a:r>
              <a:rPr lang="en-GB" sz="2000" dirty="0">
                <a:solidFill>
                  <a:srgbClr val="000099"/>
                </a:solidFill>
              </a:rPr>
              <a:t>*=0.5 m</a:t>
            </a:r>
            <a:r>
              <a:rPr lang="en-GB" sz="2000" b="1" dirty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47316" y="4264378"/>
            <a:ext cx="359216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Z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08194" y="4253943"/>
            <a:ext cx="684492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WW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8747" y="4239120"/>
            <a:ext cx="543068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HZ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70625" y="4253943"/>
            <a:ext cx="543068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endParaRPr lang="fr-FR" b="1" i="1" kern="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63752" y="4214927"/>
            <a:ext cx="732222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GB" b="1" i="1" kern="0" baseline="-25000" dirty="0" err="1">
                <a:solidFill>
                  <a:srgbClr val="FF0000"/>
                </a:solidFill>
              </a:rPr>
              <a:t>QED</a:t>
            </a:r>
            <a:endParaRPr lang="fr-FR" b="1" i="1" kern="0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660136" y="4238554"/>
            <a:ext cx="421775" cy="369332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spcAft>
                <a:spcPts val="300"/>
              </a:spcAft>
              <a:buClr>
                <a:srgbClr val="0000FF"/>
              </a:buClr>
              <a:buSzPct val="80000"/>
              <a:defRPr/>
            </a:pPr>
            <a:r>
              <a:rPr lang="en-GB" b="1" i="1" kern="0" dirty="0">
                <a:solidFill>
                  <a:srgbClr val="FF0000"/>
                </a:solidFill>
              </a:rPr>
              <a:t>?</a:t>
            </a:r>
            <a:endParaRPr lang="fr-FR" b="1" i="1" kern="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843661" y="4253943"/>
                <a:ext cx="543068" cy="407804"/>
              </a:xfrm>
              <a:prstGeom prst="rect">
                <a:avLst/>
              </a:prstGeom>
              <a:solidFill>
                <a:srgbClr val="FFFFFF">
                  <a:alpha val="50000"/>
                </a:srgbClr>
              </a:solidFill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300"/>
                  </a:spcAft>
                  <a:buClr>
                    <a:srgbClr val="0000FF"/>
                  </a:buClr>
                  <a:buSzPct val="80000"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ker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GB" b="1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 ker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m:oMathPara>
                </a14:m>
                <a:endParaRPr lang="fr-FR" b="1" i="1" kern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661" y="4253943"/>
                <a:ext cx="543068" cy="407804"/>
              </a:xfrm>
              <a:prstGeom prst="rect">
                <a:avLst/>
              </a:prstGeom>
              <a:blipFill>
                <a:blip r:embed="rId7"/>
                <a:stretch>
                  <a:fillRect r="-348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2999656" y="3441197"/>
            <a:ext cx="6980650" cy="1754326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baseline with functioning optics, space for improvement, esp. at</a:t>
            </a:r>
            <a:r>
              <a:rPr lang="en-GB" sz="3600" b="1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</a:t>
            </a:r>
            <a:r>
              <a:rPr lang="en-GB" sz="36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3600" b="1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</a:t>
            </a: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luminosity per IP</a:t>
            </a:r>
          </a:p>
        </p:txBody>
      </p:sp>
      <p:pic>
        <p:nvPicPr>
          <p:cNvPr id="2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27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96819" y="1720134"/>
            <a:ext cx="97397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Réunion Générale FCC 2016 à Rome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11-15 avril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&gt; 450 personnes (des demandes d’inscription ont dû être refusées)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Collaboration FCC inclue 74 labos (ayant signé un </a:t>
            </a:r>
            <a:r>
              <a:rPr lang="fr-FR" sz="2400" dirty="0" err="1" smtClean="0"/>
              <a:t>MoU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Les études avancent vraiment bien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Voir l’agenda et les présentations</a:t>
            </a:r>
          </a:p>
          <a:p>
            <a:pPr lvl="1"/>
            <a:r>
              <a:rPr lang="fr-FR" sz="2400" u="sng" dirty="0" smtClean="0">
                <a:hlinkClick r:id="rId2"/>
              </a:rPr>
              <a:t>https</a:t>
            </a:r>
            <a:r>
              <a:rPr lang="fr-FR" sz="2400" u="sng" dirty="0">
                <a:hlinkClick r:id="rId2"/>
              </a:rPr>
              <a:t>://</a:t>
            </a:r>
            <a:r>
              <a:rPr lang="fr-FR" sz="2400" u="sng" dirty="0" smtClean="0">
                <a:hlinkClick r:id="rId2"/>
              </a:rPr>
              <a:t>indico.cern.ch/event/438866/overview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Ceci est particulièrement vrai pour les machines FCC-</a:t>
            </a:r>
            <a:r>
              <a:rPr lang="fr-FR" sz="2400" dirty="0" err="1" smtClean="0"/>
              <a:t>hh</a:t>
            </a:r>
            <a:r>
              <a:rPr lang="fr-FR" sz="2400" dirty="0" smtClean="0"/>
              <a:t> et </a:t>
            </a:r>
            <a:r>
              <a:rPr lang="fr-FR" sz="2400" dirty="0" err="1" smtClean="0"/>
              <a:t>ee</a:t>
            </a:r>
            <a:r>
              <a:rPr lang="fr-FR" sz="2400" dirty="0" smtClean="0"/>
              <a:t> où on rentre dans certains détails techniques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4211782" y="72519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809396" y="1517098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96819" y="5339490"/>
            <a:ext cx="9739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Prochaine Réunion Générale FCC à </a:t>
            </a:r>
            <a:r>
              <a:rPr lang="fr-FR" sz="2400" dirty="0" smtClean="0"/>
              <a:t>Berlin 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29 mai -  2 juin 2017</a:t>
            </a:r>
            <a:endParaRPr lang="fr-FR" sz="2400" dirty="0"/>
          </a:p>
        </p:txBody>
      </p:sp>
      <p:sp>
        <p:nvSpPr>
          <p:cNvPr id="7" name="Étoile à 4 branches 6"/>
          <p:cNvSpPr/>
          <p:nvPr/>
        </p:nvSpPr>
        <p:spPr>
          <a:xfrm>
            <a:off x="809396" y="5136454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19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96819" y="1309319"/>
            <a:ext cx="9739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EuroCirCol</a:t>
            </a:r>
            <a:r>
              <a:rPr lang="fr-FR" sz="2400" dirty="0" smtClean="0"/>
              <a:t> 1st « official » </a:t>
            </a:r>
            <a:r>
              <a:rPr lang="fr-FR" sz="2400" dirty="0" err="1" smtClean="0"/>
              <a:t>Period</a:t>
            </a:r>
            <a:r>
              <a:rPr lang="fr-FR" sz="2400" dirty="0" smtClean="0"/>
              <a:t> </a:t>
            </a:r>
            <a:r>
              <a:rPr lang="fr-FR" sz="2400" dirty="0" err="1" smtClean="0"/>
              <a:t>Review</a:t>
            </a:r>
            <a:r>
              <a:rPr lang="fr-FR" sz="2400" dirty="0" smtClean="0"/>
              <a:t> (EC </a:t>
            </a:r>
            <a:r>
              <a:rPr lang="fr-FR" sz="2400" dirty="0" err="1" smtClean="0"/>
              <a:t>deliverable</a:t>
            </a:r>
            <a:r>
              <a:rPr lang="fr-FR" sz="2400" dirty="0" smtClean="0"/>
              <a:t>) 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7-10 </a:t>
            </a:r>
            <a:r>
              <a:rPr lang="fr-FR" sz="2400" dirty="0" err="1" smtClean="0"/>
              <a:t>November</a:t>
            </a:r>
            <a:r>
              <a:rPr lang="fr-FR" sz="2400" dirty="0" smtClean="0"/>
              <a:t> 2016 in ALBA (Barcelona)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err="1" smtClean="0"/>
              <a:t>Preliminary</a:t>
            </a:r>
            <a:r>
              <a:rPr lang="fr-FR" sz="2400" dirty="0" smtClean="0"/>
              <a:t> Baseline Design (Machine </a:t>
            </a:r>
            <a:r>
              <a:rPr lang="fr-FR" sz="2400" dirty="0" err="1" smtClean="0"/>
              <a:t>Parameters</a:t>
            </a:r>
            <a:r>
              <a:rPr lang="fr-FR" sz="2400" dirty="0" smtClean="0"/>
              <a:t>, A</a:t>
            </a:r>
            <a:r>
              <a:rPr lang="fr-FR" sz="2400" dirty="0" smtClean="0"/>
              <a:t>rcs, IR…) </a:t>
            </a:r>
            <a:r>
              <a:rPr lang="fr-FR" sz="2400" dirty="0" err="1" smtClean="0"/>
              <a:t>defined</a:t>
            </a:r>
            <a:endParaRPr lang="fr-FR" sz="2400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4211782" y="72519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809396" y="1106283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96819" y="2861339"/>
            <a:ext cx="9739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FCC-</a:t>
            </a:r>
            <a:r>
              <a:rPr lang="en-US" sz="2400" dirty="0" err="1"/>
              <a:t>ee</a:t>
            </a:r>
            <a:r>
              <a:rPr lang="en-US" sz="2400" dirty="0"/>
              <a:t> Detector design and phenomenology workshop</a:t>
            </a:r>
            <a:r>
              <a:rPr lang="fr-FR" sz="2400" dirty="0" smtClean="0"/>
              <a:t> </a:t>
            </a:r>
            <a:endParaRPr lang="fr-FR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23-25</a:t>
            </a:r>
            <a:r>
              <a:rPr lang="fr-FR" sz="2400" dirty="0"/>
              <a:t> </a:t>
            </a:r>
            <a:r>
              <a:rPr lang="fr-FR" sz="2400" dirty="0" err="1" smtClean="0"/>
              <a:t>November</a:t>
            </a:r>
            <a:r>
              <a:rPr lang="fr-FR" sz="2400" dirty="0" smtClean="0"/>
              <a:t> 2106 @ CERN</a:t>
            </a:r>
            <a:endParaRPr lang="fr-FR" sz="2400" dirty="0"/>
          </a:p>
        </p:txBody>
      </p:sp>
      <p:sp>
        <p:nvSpPr>
          <p:cNvPr id="7" name="Étoile à 4 branches 6"/>
          <p:cNvSpPr/>
          <p:nvPr/>
        </p:nvSpPr>
        <p:spPr>
          <a:xfrm>
            <a:off x="809396" y="2658303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696819" y="4413359"/>
            <a:ext cx="9739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FCC Physics </a:t>
            </a:r>
            <a:r>
              <a:rPr lang="en-US" sz="2400" dirty="0" smtClean="0"/>
              <a:t>week</a:t>
            </a:r>
          </a:p>
          <a:p>
            <a:r>
              <a:rPr lang="fr-FR" sz="2400" dirty="0" smtClean="0"/>
              <a:t>16-20 </a:t>
            </a:r>
            <a:r>
              <a:rPr lang="fr-FR" sz="2400" dirty="0" err="1" smtClean="0"/>
              <a:t>January</a:t>
            </a:r>
            <a:r>
              <a:rPr lang="fr-FR" sz="2400" dirty="0" smtClean="0"/>
              <a:t> 2017 @ CERN</a:t>
            </a:r>
            <a:endParaRPr lang="fr-FR" sz="2400" dirty="0"/>
          </a:p>
        </p:txBody>
      </p:sp>
      <p:sp>
        <p:nvSpPr>
          <p:cNvPr id="9" name="Étoile à 4 branches 8"/>
          <p:cNvSpPr/>
          <p:nvPr/>
        </p:nvSpPr>
        <p:spPr>
          <a:xfrm>
            <a:off x="809396" y="4210323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51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96819" y="1309319"/>
            <a:ext cx="6360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Stage Marina </a:t>
            </a:r>
            <a:r>
              <a:rPr lang="fr-FR" sz="2400" dirty="0" err="1" smtClean="0"/>
              <a:t>Beguin</a:t>
            </a:r>
            <a:r>
              <a:rPr lang="fr-FR" sz="2400" dirty="0" smtClean="0"/>
              <a:t> se termine ( </a:t>
            </a:r>
            <a:r>
              <a:rPr lang="fr-FR" sz="2400" dirty="0" err="1"/>
              <a:t>s</a:t>
            </a:r>
            <a:r>
              <a:rPr lang="fr-FR" sz="2400" dirty="0" err="1" smtClean="0"/>
              <a:t>ee</a:t>
            </a:r>
            <a:r>
              <a:rPr lang="fr-FR" sz="2400" dirty="0" smtClean="0"/>
              <a:t> talk)</a:t>
            </a:r>
            <a:endParaRPr lang="fr-FR" sz="2400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4211782" y="72519"/>
            <a:ext cx="361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générales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809396" y="1106283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96819" y="2861339"/>
            <a:ext cx="9739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Nouveau Stagiaire Aimane </a:t>
            </a:r>
            <a:r>
              <a:rPr lang="fr-FR" sz="2400" dirty="0" err="1" smtClean="0"/>
              <a:t>Aid-Ahmed</a:t>
            </a:r>
            <a:r>
              <a:rPr lang="fr-FR" sz="2400" dirty="0" smtClean="0"/>
              <a:t> </a:t>
            </a:r>
            <a:r>
              <a:rPr lang="fr-FR" sz="2400" dirty="0"/>
              <a:t>a</a:t>
            </a:r>
            <a:r>
              <a:rPr lang="fr-FR" sz="2400" dirty="0" smtClean="0"/>
              <a:t> démarr</a:t>
            </a:r>
            <a:r>
              <a:rPr lang="fr-FR" sz="2400" dirty="0" smtClean="0"/>
              <a:t>é début Aout 2016</a:t>
            </a:r>
          </a:p>
          <a:p>
            <a:r>
              <a:rPr lang="fr-FR" sz="2400" dirty="0" smtClean="0"/>
              <a:t>Etude H-&gt;</a:t>
            </a:r>
            <a:r>
              <a:rPr lang="fr-FR" sz="2400" dirty="0" smtClean="0">
                <a:latin typeface="Symbol" panose="05050102010706020507" pitchFamily="18" charset="2"/>
              </a:rPr>
              <a:t>mm </a:t>
            </a:r>
            <a:r>
              <a:rPr lang="fr-FR" sz="2400" dirty="0" smtClean="0"/>
              <a:t>@</a:t>
            </a:r>
            <a:r>
              <a:rPr lang="fr-FR" sz="2400" dirty="0" err="1" smtClean="0"/>
              <a:t>FCCee</a:t>
            </a:r>
            <a:r>
              <a:rPr lang="fr-FR" sz="2400" dirty="0" smtClean="0"/>
              <a:t>  et impact sur le système de </a:t>
            </a:r>
            <a:r>
              <a:rPr lang="fr-FR" sz="2400" dirty="0" err="1" smtClean="0"/>
              <a:t>Tracking</a:t>
            </a:r>
            <a:r>
              <a:rPr lang="fr-FR" sz="2400" dirty="0" smtClean="0"/>
              <a:t> (</a:t>
            </a:r>
            <a:r>
              <a:rPr lang="fr-FR" sz="2400" dirty="0" err="1" smtClean="0"/>
              <a:t>see</a:t>
            </a:r>
            <a:r>
              <a:rPr lang="fr-FR" sz="2400" dirty="0" smtClean="0"/>
              <a:t> talk)</a:t>
            </a:r>
            <a:endParaRPr lang="fr-FR" sz="2400" dirty="0"/>
          </a:p>
        </p:txBody>
      </p:sp>
      <p:sp>
        <p:nvSpPr>
          <p:cNvPr id="7" name="Étoile à 4 branches 6"/>
          <p:cNvSpPr/>
          <p:nvPr/>
        </p:nvSpPr>
        <p:spPr>
          <a:xfrm>
            <a:off x="809396" y="2658303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53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696819" y="1309319"/>
            <a:ext cx="9209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Lancement par le CERN d’une réflexion sur « </a:t>
            </a:r>
            <a:r>
              <a:rPr lang="fr-FR" sz="2400" dirty="0" err="1" smtClean="0"/>
              <a:t>Physics</a:t>
            </a:r>
            <a:r>
              <a:rPr lang="fr-FR" sz="2400" dirty="0" smtClean="0"/>
              <a:t> Beyond </a:t>
            </a:r>
            <a:r>
              <a:rPr lang="fr-FR" sz="2400" dirty="0" err="1" smtClean="0"/>
              <a:t>Colliders</a:t>
            </a:r>
            <a:r>
              <a:rPr lang="fr-FR" sz="2400" dirty="0"/>
              <a:t> </a:t>
            </a:r>
            <a:r>
              <a:rPr lang="fr-FR" sz="2400" dirty="0" smtClean="0"/>
              <a:t>»</a:t>
            </a:r>
          </a:p>
          <a:p>
            <a:r>
              <a:rPr lang="fr-FR" sz="2400" dirty="0" smtClean="0"/>
              <a:t>1</a:t>
            </a:r>
            <a:r>
              <a:rPr lang="fr-FR" sz="2400" baseline="30000" dirty="0" smtClean="0"/>
              <a:t>er</a:t>
            </a:r>
            <a:r>
              <a:rPr lang="fr-FR" sz="2400" dirty="0" smtClean="0"/>
              <a:t> Workshop a eu lieu du 6-7 septembre 2016 au CERN </a:t>
            </a:r>
          </a:p>
          <a:p>
            <a:r>
              <a:rPr lang="fr-FR" sz="2400" dirty="0">
                <a:hlinkClick r:id="rId2"/>
              </a:rPr>
              <a:t>https://indico.cern.ch/event/523655/timetable/#</a:t>
            </a:r>
            <a:r>
              <a:rPr lang="fr-FR" sz="2400" dirty="0" smtClean="0">
                <a:hlinkClick r:id="rId2"/>
              </a:rPr>
              <a:t>all.detailed</a:t>
            </a:r>
            <a:r>
              <a:rPr lang="fr-FR" sz="2400" dirty="0" smtClean="0"/>
              <a:t> </a:t>
            </a:r>
            <a:endParaRPr lang="fr-FR" sz="2400" dirty="0" smtClean="0"/>
          </a:p>
          <a:p>
            <a:r>
              <a:rPr lang="fr-FR" sz="2400" dirty="0" smtClean="0"/>
              <a:t>Objectif rapport en 2018 pour la mise à jour de la stratégie Européenne</a:t>
            </a:r>
            <a:endParaRPr lang="fr-FR" sz="2400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1919156" y="125528"/>
            <a:ext cx="8701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Informations </a:t>
            </a:r>
            <a:r>
              <a:rPr lang="fr-FR" sz="2800" b="1" dirty="0" smtClean="0"/>
              <a:t>générales (sans connexion directe avec FCC)</a:t>
            </a:r>
            <a:endParaRPr lang="fr-FR" sz="2800" b="1" dirty="0"/>
          </a:p>
        </p:txBody>
      </p:sp>
      <p:sp>
        <p:nvSpPr>
          <p:cNvPr id="6" name="Étoile à 4 branches 5"/>
          <p:cNvSpPr/>
          <p:nvPr/>
        </p:nvSpPr>
        <p:spPr>
          <a:xfrm>
            <a:off x="809396" y="1106283"/>
            <a:ext cx="512618" cy="858987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16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61278" y="2656693"/>
            <a:ext cx="60147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Additional slides</a:t>
            </a: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91882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529384"/>
              </p:ext>
            </p:extLst>
          </p:nvPr>
        </p:nvGraphicFramePr>
        <p:xfrm>
          <a:off x="1559496" y="1013002"/>
          <a:ext cx="9073008" cy="5104960"/>
        </p:xfrm>
        <a:graphic>
          <a:graphicData uri="http://schemas.openxmlformats.org/drawingml/2006/table">
            <a:tbl>
              <a:tblPr firstRow="1" bandRow="1"/>
              <a:tblGrid>
                <a:gridCol w="316835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9614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4016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25896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SPPC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HE-LHC*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71.2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109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54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# IP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main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5528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0.75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7552864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20 - 30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12</a:t>
                      </a:r>
                      <a:endParaRPr kumimoji="0" lang="en-GB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&lt;1020 (204)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400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850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6.6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58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442725" y="1293522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*tentative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        </a:t>
            </a:r>
            <a:r>
              <a:rPr lang="en-US" dirty="0"/>
              <a:t>hadron collider parameters</a:t>
            </a:r>
            <a:endParaRPr lang="en-US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676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496" y="1052737"/>
            <a:ext cx="9252520" cy="47007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635" b="5112"/>
          <a:stretch/>
        </p:blipFill>
        <p:spPr>
          <a:xfrm>
            <a:off x="1559496" y="3573016"/>
            <a:ext cx="9076446" cy="25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7549" y="3380014"/>
            <a:ext cx="9006899" cy="27392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90 – 100 km fits geological situation well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Review confirmed focus on 100 km, planar version 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LHC suitable as potential injector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2800" dirty="0"/>
              <a:t>The 100 km version, intersecting LHC, is being studied now in more detail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endParaRPr lang="en-US" sz="7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       Progress on site investigations</a:t>
            </a: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934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324" y="980728"/>
            <a:ext cx="6347676" cy="4608512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7464152" y="2204864"/>
            <a:ext cx="30963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100 km intersecting version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59496" y="3917956"/>
            <a:ext cx="5616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Current baseline: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injection energy 3.3 </a:t>
            </a:r>
            <a:r>
              <a:rPr lang="en-US" dirty="0" err="1"/>
              <a:t>TeV</a:t>
            </a:r>
            <a:r>
              <a:rPr lang="en-US" dirty="0"/>
              <a:t>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confirmed by review</a:t>
            </a:r>
          </a:p>
          <a:p>
            <a:endParaRPr lang="en-US" dirty="0"/>
          </a:p>
          <a:p>
            <a:r>
              <a:rPr lang="en-US" b="1" dirty="0"/>
              <a:t>Alternative 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Injection around 1.5 </a:t>
            </a:r>
            <a:r>
              <a:rPr lang="en-US" dirty="0" err="1"/>
              <a:t>TeV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compatible with: </a:t>
            </a:r>
            <a:r>
              <a:rPr lang="en-US" dirty="0" err="1"/>
              <a:t>SPS</a:t>
            </a:r>
            <a:r>
              <a:rPr lang="en-US" baseline="-25000" dirty="0" err="1"/>
              <a:t>upgrade</a:t>
            </a:r>
            <a:r>
              <a:rPr lang="en-US" dirty="0"/>
              <a:t>, LHC, FCC booster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544870" y="1178566"/>
            <a:ext cx="334786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Injector options:</a:t>
            </a:r>
          </a:p>
          <a:p>
            <a:endParaRPr lang="en-US" dirty="0"/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b="1" dirty="0"/>
              <a:t>SPS </a:t>
            </a:r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b="1" dirty="0"/>
              <a:t> LHC </a:t>
            </a:r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b="1" dirty="0"/>
              <a:t> FCC</a:t>
            </a:r>
          </a:p>
          <a:p>
            <a:endParaRPr lang="en-US" sz="1100" dirty="0"/>
          </a:p>
          <a:p>
            <a:pPr>
              <a:buFont typeface="Arial"/>
              <a:buChar char="•"/>
            </a:pPr>
            <a:r>
              <a:rPr lang="en-US" dirty="0"/>
              <a:t> SPS/</a:t>
            </a:r>
            <a:r>
              <a:rPr lang="en-US" dirty="0" err="1"/>
              <a:t>SPS</a:t>
            </a:r>
            <a:r>
              <a:rPr lang="en-US" baseline="-25000" dirty="0" err="1"/>
              <a:t>upgrade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FCC</a:t>
            </a:r>
          </a:p>
          <a:p>
            <a:pPr lvl="1"/>
            <a:endParaRPr lang="en-US" sz="1100" dirty="0"/>
          </a:p>
          <a:p>
            <a:pPr>
              <a:buFont typeface="Arial"/>
              <a:buChar char="•"/>
            </a:pPr>
            <a:r>
              <a:rPr lang="en-US" dirty="0"/>
              <a:t> SPS -&gt; FCC booster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FCC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0941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>
                <a:latin typeface="Arial"/>
              </a:rPr>
              <a:t>         FCC-</a:t>
            </a:r>
            <a:r>
              <a:rPr lang="en-US" kern="0" dirty="0" err="1">
                <a:latin typeface="Arial"/>
              </a:rPr>
              <a:t>hh</a:t>
            </a:r>
            <a:r>
              <a:rPr lang="en-US" kern="0" dirty="0">
                <a:latin typeface="Arial"/>
              </a:rPr>
              <a:t> injector studies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71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816</Words>
  <Application>Microsoft Office PowerPoint</Application>
  <PresentationFormat>Grand écran</PresentationFormat>
  <Paragraphs>255</Paragraphs>
  <Slides>12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Palatino</vt:lpstr>
      <vt:lpstr>Symbol</vt:lpstr>
      <vt:lpstr>Times New Roman</vt:lpstr>
      <vt:lpstr>Wingdings</vt:lpstr>
      <vt:lpstr>Thème Office</vt:lpstr>
      <vt:lpstr>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 Roy</dc:creator>
  <cp:lastModifiedBy>ALEKSAN Roy</cp:lastModifiedBy>
  <cp:revision>54</cp:revision>
  <dcterms:created xsi:type="dcterms:W3CDTF">2015-11-25T14:32:06Z</dcterms:created>
  <dcterms:modified xsi:type="dcterms:W3CDTF">2016-09-08T11:30:57Z</dcterms:modified>
</cp:coreProperties>
</file>