
<file path=[Content_Types].xml><?xml version="1.0" encoding="utf-8"?>
<Types xmlns="http://schemas.openxmlformats.org/package/2006/content-types">
  <Default Extension="xml" ContentType="application/xml"/>
  <Default Extension="jpeg" ContentType="image/jpeg"/>
  <Default Extension="mpg" ContentType="video/unknown"/>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0"/>
  </p:notesMasterIdLst>
  <p:handoutMasterIdLst>
    <p:handoutMasterId r:id="rId51"/>
  </p:handoutMasterIdLst>
  <p:sldIdLst>
    <p:sldId id="256" r:id="rId2"/>
    <p:sldId id="285" r:id="rId3"/>
    <p:sldId id="257" r:id="rId4"/>
    <p:sldId id="311" r:id="rId5"/>
    <p:sldId id="287" r:id="rId6"/>
    <p:sldId id="319" r:id="rId7"/>
    <p:sldId id="258" r:id="rId8"/>
    <p:sldId id="261" r:id="rId9"/>
    <p:sldId id="315" r:id="rId10"/>
    <p:sldId id="262" r:id="rId11"/>
    <p:sldId id="290" r:id="rId12"/>
    <p:sldId id="278" r:id="rId13"/>
    <p:sldId id="291" r:id="rId14"/>
    <p:sldId id="292" r:id="rId15"/>
    <p:sldId id="296" r:id="rId16"/>
    <p:sldId id="298" r:id="rId17"/>
    <p:sldId id="297" r:id="rId18"/>
    <p:sldId id="300" r:id="rId19"/>
    <p:sldId id="299" r:id="rId20"/>
    <p:sldId id="302" r:id="rId21"/>
    <p:sldId id="320" r:id="rId22"/>
    <p:sldId id="321" r:id="rId23"/>
    <p:sldId id="275" r:id="rId24"/>
    <p:sldId id="293" r:id="rId25"/>
    <p:sldId id="306" r:id="rId26"/>
    <p:sldId id="312" r:id="rId27"/>
    <p:sldId id="272" r:id="rId28"/>
    <p:sldId id="307" r:id="rId29"/>
    <p:sldId id="308" r:id="rId30"/>
    <p:sldId id="294" r:id="rId31"/>
    <p:sldId id="276" r:id="rId32"/>
    <p:sldId id="280" r:id="rId33"/>
    <p:sldId id="305" r:id="rId34"/>
    <p:sldId id="318" r:id="rId35"/>
    <p:sldId id="289" r:id="rId36"/>
    <p:sldId id="264" r:id="rId37"/>
    <p:sldId id="265" r:id="rId38"/>
    <p:sldId id="268" r:id="rId39"/>
    <p:sldId id="269" r:id="rId40"/>
    <p:sldId id="270" r:id="rId41"/>
    <p:sldId id="271" r:id="rId42"/>
    <p:sldId id="273" r:id="rId43"/>
    <p:sldId id="259" r:id="rId44"/>
    <p:sldId id="260" r:id="rId45"/>
    <p:sldId id="288" r:id="rId46"/>
    <p:sldId id="303" r:id="rId47"/>
    <p:sldId id="304" r:id="rId48"/>
    <p:sldId id="295" r:id="rId49"/>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2D5ABB26-0587-4C30-8999-92F81FD0307C}" styleName="スタイル/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055" autoAdjust="0"/>
  </p:normalViewPr>
  <p:slideViewPr>
    <p:cSldViewPr snapToGrid="0" snapToObjects="1">
      <p:cViewPr>
        <p:scale>
          <a:sx n="68" d="100"/>
          <a:sy n="68" d="100"/>
        </p:scale>
        <p:origin x="-928" y="-72"/>
      </p:cViewPr>
      <p:guideLst>
        <p:guide orient="horz" pos="2160"/>
        <p:guide pos="2880"/>
      </p:guideLst>
    </p:cSldViewPr>
  </p:slideViewPr>
  <p:notesTextViewPr>
    <p:cViewPr>
      <p:scale>
        <a:sx n="100" d="100"/>
        <a:sy n="100" d="100"/>
      </p:scale>
      <p:origin x="0" y="0"/>
    </p:cViewPr>
  </p:notesTextViewPr>
  <p:sorterViewPr>
    <p:cViewPr>
      <p:scale>
        <a:sx n="76" d="100"/>
        <a:sy n="7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notesMaster" Target="notesMasters/notesMaster1.xml"/><Relationship Id="rId51" Type="http://schemas.openxmlformats.org/officeDocument/2006/relationships/handoutMaster" Target="handoutMasters/handout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6A8FA01-E21D-8548-A038-30A40A740BBB}" type="datetimeFigureOut">
              <a:rPr kumimoji="1" lang="ja-JP" altLang="en-US" smtClean="0"/>
              <a:t>17/08/21</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2F8437B-1581-DF46-A5A3-38D31303470E}" type="slidenum">
              <a:rPr kumimoji="1" lang="ja-JP" altLang="en-US" smtClean="0"/>
              <a:t>‹#›</a:t>
            </a:fld>
            <a:endParaRPr kumimoji="1" lang="ja-JP" altLang="en-US"/>
          </a:p>
        </p:txBody>
      </p:sp>
    </p:spTree>
    <p:extLst>
      <p:ext uri="{BB962C8B-B14F-4D97-AF65-F5344CB8AC3E}">
        <p14:creationId xmlns:p14="http://schemas.microsoft.com/office/powerpoint/2010/main" val="35470294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0F9C49-2198-574B-AC1E-EA3D4FA41A84}" type="datetimeFigureOut">
              <a:rPr kumimoji="1" lang="ja-JP" altLang="en-US" smtClean="0"/>
              <a:t>17/08/21</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073C56-BDB2-9949-9D7D-9128D82C84E2}" type="slidenum">
              <a:rPr kumimoji="1" lang="ja-JP" altLang="en-US" smtClean="0"/>
              <a:t>‹#›</a:t>
            </a:fld>
            <a:endParaRPr kumimoji="1" lang="ja-JP" altLang="en-US"/>
          </a:p>
        </p:txBody>
      </p:sp>
    </p:spTree>
    <p:extLst>
      <p:ext uri="{BB962C8B-B14F-4D97-AF65-F5344CB8AC3E}">
        <p14:creationId xmlns:p14="http://schemas.microsoft.com/office/powerpoint/2010/main" val="3306728419"/>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My</a:t>
            </a:r>
            <a:r>
              <a:rPr kumimoji="1" lang="en-US" altLang="ja-JP" baseline="0" dirty="0" smtClean="0"/>
              <a:t> name is </a:t>
            </a:r>
            <a:r>
              <a:rPr kumimoji="1" lang="en-US" altLang="ja-JP" baseline="0" dirty="0" err="1" smtClean="0"/>
              <a:t>hiroshi</a:t>
            </a:r>
            <a:r>
              <a:rPr kumimoji="1" lang="en-US" altLang="ja-JP" baseline="0" dirty="0" smtClean="0"/>
              <a:t> </a:t>
            </a:r>
            <a:r>
              <a:rPr kumimoji="1" lang="en-US" altLang="ja-JP" baseline="0" dirty="0" err="1" smtClean="0"/>
              <a:t>daisaka</a:t>
            </a:r>
            <a:r>
              <a:rPr kumimoji="1" lang="en-US" altLang="ja-JP" baseline="0" dirty="0" smtClean="0"/>
              <a:t>, from </a:t>
            </a:r>
            <a:r>
              <a:rPr kumimoji="1" lang="en-US" altLang="ja-JP" baseline="0" dirty="0" err="1" smtClean="0"/>
              <a:t>hitotsubashi</a:t>
            </a:r>
            <a:r>
              <a:rPr kumimoji="1" lang="en-US" altLang="ja-JP" baseline="0" dirty="0" smtClean="0"/>
              <a:t> university.</a:t>
            </a:r>
          </a:p>
          <a:p>
            <a:r>
              <a:rPr kumimoji="1" lang="en-US" altLang="ja-JP" baseline="0" dirty="0" smtClean="0"/>
              <a:t>Here is title of my </a:t>
            </a:r>
            <a:r>
              <a:rPr kumimoji="1" lang="en-US" altLang="ja-JP" baseline="0" dirty="0" smtClean="0"/>
              <a:t>talk and collaborators..</a:t>
            </a:r>
            <a:endParaRPr kumimoji="1" lang="en-US" altLang="ja-JP" baseline="0"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r>
              <a:rPr kumimoji="1" lang="ja-JP" altLang="en-US" dirty="0" smtClean="0"/>
              <a:t>英語サンプル</a:t>
            </a:r>
            <a:endParaRPr kumimoji="1" lang="en-US" altLang="ja-JP" dirty="0" smtClean="0"/>
          </a:p>
          <a:p>
            <a:r>
              <a:rPr kumimoji="1" lang="en-US" altLang="ja-JP" dirty="0" err="1" smtClean="0"/>
              <a:t>progam</a:t>
            </a:r>
            <a:r>
              <a:rPr kumimoji="1" lang="en-US" altLang="ja-JP" dirty="0" smtClean="0"/>
              <a:t> needs to be done in kind</a:t>
            </a:r>
            <a:r>
              <a:rPr kumimoji="1" lang="en-US" altLang="ja-JP" baseline="0" dirty="0" smtClean="0"/>
              <a:t> of machine code called VHDL</a:t>
            </a:r>
          </a:p>
          <a:p>
            <a:endParaRPr kumimoji="1" lang="en-US" altLang="ja-JP" baseline="0" dirty="0" smtClean="0"/>
          </a:p>
          <a:p>
            <a:r>
              <a:rPr kumimoji="1" lang="en-US" altLang="ja-JP" baseline="0" dirty="0" smtClean="0"/>
              <a:t>we have a problem in accuracy.</a:t>
            </a:r>
          </a:p>
          <a:p>
            <a:r>
              <a:rPr kumimoji="1" lang="en-US" altLang="ja-JP" baseline="0" dirty="0" smtClean="0"/>
              <a:t>accuracy is not so small, actually, it is one or two-digit</a:t>
            </a:r>
          </a:p>
          <a:p>
            <a:r>
              <a:rPr kumimoji="1" lang="en-US" altLang="ja-JP" baseline="0" dirty="0" smtClean="0"/>
              <a:t>according to a report of program (QD-pack)</a:t>
            </a:r>
          </a:p>
          <a:p>
            <a:endParaRPr kumimoji="1" lang="en-US" altLang="ja-JP" baseline="0" dirty="0" smtClean="0"/>
          </a:p>
          <a:p>
            <a:r>
              <a:rPr kumimoji="1" lang="en-US" altLang="ja-JP" baseline="0" dirty="0" smtClean="0"/>
              <a:t>GPU were flexible than GRAPE</a:t>
            </a:r>
          </a:p>
          <a:p>
            <a:r>
              <a:rPr kumimoji="1" lang="en-US" altLang="ja-JP" baseline="0" dirty="0" smtClean="0"/>
              <a:t>but two problems</a:t>
            </a:r>
          </a:p>
          <a:p>
            <a:r>
              <a:rPr kumimoji="1" lang="en-US" altLang="ja-JP" baseline="0" dirty="0" err="1" smtClean="0"/>
              <a:t>prgamming</a:t>
            </a:r>
            <a:r>
              <a:rPr kumimoji="1" lang="en-US" altLang="ja-JP" baseline="0" dirty="0" smtClean="0"/>
              <a:t>, optical way needs special knowledge to memory and hardware structure</a:t>
            </a:r>
          </a:p>
          <a:p>
            <a:r>
              <a:rPr kumimoji="1" lang="en-US" altLang="ja-JP" baseline="0" dirty="0" smtClean="0"/>
              <a:t>even hen done in CUDA</a:t>
            </a:r>
          </a:p>
          <a:p>
            <a:r>
              <a:rPr kumimoji="1" lang="en-US" altLang="ja-JP" baseline="0" dirty="0" smtClean="0"/>
              <a:t>consume much more energy per </a:t>
            </a:r>
            <a:r>
              <a:rPr kumimoji="1" lang="en-US" altLang="ja-JP" baseline="0" dirty="0" err="1" smtClean="0"/>
              <a:t>TeraFlopls</a:t>
            </a:r>
            <a:endParaRPr kumimoji="1" lang="en-US" altLang="ja-JP" baseline="0" dirty="0" smtClean="0"/>
          </a:p>
          <a:p>
            <a:endParaRPr kumimoji="1" lang="en-US" altLang="ja-JP" baseline="0" dirty="0" smtClean="0"/>
          </a:p>
          <a:p>
            <a:r>
              <a:rPr kumimoji="1" lang="en-US" altLang="ja-JP" baseline="0" dirty="0" smtClean="0"/>
              <a:t>new paradigm , use FPGA</a:t>
            </a:r>
          </a:p>
          <a:p>
            <a:r>
              <a:rPr kumimoji="1" lang="en-US" altLang="ja-JP" baseline="0" dirty="0" smtClean="0"/>
              <a:t>platform</a:t>
            </a:r>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1</a:t>
            </a:fld>
            <a:endParaRPr kumimoji="1" lang="ja-JP" altLang="en-US"/>
          </a:p>
        </p:txBody>
      </p:sp>
    </p:spTree>
    <p:extLst>
      <p:ext uri="{BB962C8B-B14F-4D97-AF65-F5344CB8AC3E}">
        <p14:creationId xmlns:p14="http://schemas.microsoft.com/office/powerpoint/2010/main" val="1825821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This</a:t>
            </a:r>
            <a:r>
              <a:rPr kumimoji="1" lang="en-US" altLang="ja-JP" baseline="0" dirty="0" smtClean="0"/>
              <a:t> slide shows the concept of GRAPE</a:t>
            </a:r>
          </a:p>
          <a:p>
            <a:r>
              <a:rPr kumimoji="1" lang="en-US" altLang="ja-JP" baseline="0" dirty="0" smtClean="0"/>
              <a:t>GRAPE is an accelerator connected to </a:t>
            </a:r>
            <a:r>
              <a:rPr kumimoji="1" lang="en-US" altLang="ja-JP" baseline="0" dirty="0" smtClean="0"/>
              <a:t>a host </a:t>
            </a:r>
            <a:r>
              <a:rPr kumimoji="1" lang="en-US" altLang="ja-JP" baseline="0" dirty="0" smtClean="0"/>
              <a:t>computer.</a:t>
            </a:r>
          </a:p>
          <a:p>
            <a:r>
              <a:rPr kumimoji="1" lang="en-US" altLang="ja-JP" baseline="0" dirty="0" smtClean="0"/>
              <a:t>GRAPE computes only computationally intensive part in N-body simulation.</a:t>
            </a:r>
          </a:p>
          <a:p>
            <a:r>
              <a:rPr kumimoji="1" lang="en-US" altLang="ja-JP" baseline="0" dirty="0" smtClean="0"/>
              <a:t>That is mutual force calculation.</a:t>
            </a:r>
          </a:p>
          <a:p>
            <a:r>
              <a:rPr kumimoji="1" lang="en-US" altLang="ja-JP" baseline="0" dirty="0" smtClean="0"/>
              <a:t>To do so, dedicated </a:t>
            </a:r>
            <a:r>
              <a:rPr kumimoji="1" lang="en-US" altLang="ja-JP" baseline="0" dirty="0" smtClean="0"/>
              <a:t>pipelines, like this figure,  </a:t>
            </a:r>
            <a:r>
              <a:rPr kumimoji="1" lang="en-US" altLang="ja-JP" baseline="0" dirty="0" smtClean="0"/>
              <a:t>are implemented on </a:t>
            </a:r>
            <a:r>
              <a:rPr kumimoji="1" lang="en-US" altLang="ja-JP" baseline="0" dirty="0" smtClean="0"/>
              <a:t>GRAPE</a:t>
            </a:r>
            <a:endParaRPr kumimoji="1" lang="en-US" altLang="ja-JP" baseline="0" dirty="0" smtClean="0"/>
          </a:p>
          <a:p>
            <a:endParaRPr kumimoji="1" lang="en-US" altLang="ja-JP" dirty="0" smtClean="0"/>
          </a:p>
          <a:p>
            <a:r>
              <a:rPr kumimoji="1" lang="en-US" altLang="ja-JP" dirty="0" smtClean="0"/>
              <a:t>This </a:t>
            </a:r>
            <a:r>
              <a:rPr kumimoji="1" lang="en-US" altLang="ja-JP" dirty="0" smtClean="0"/>
              <a:t>is a concept of traditional grape.</a:t>
            </a:r>
            <a:r>
              <a:rPr kumimoji="1" lang="en-US" altLang="ja-JP" baseline="0" dirty="0" smtClean="0"/>
              <a:t> </a:t>
            </a:r>
          </a:p>
          <a:p>
            <a:r>
              <a:rPr kumimoji="1" lang="en-US" altLang="ja-JP" baseline="0" dirty="0" smtClean="0"/>
              <a:t>After that, GRAPE-DR was developed.</a:t>
            </a:r>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10</a:t>
            </a:fld>
            <a:endParaRPr kumimoji="1" lang="ja-JP" altLang="en-US"/>
          </a:p>
        </p:txBody>
      </p:sp>
    </p:spTree>
    <p:extLst>
      <p:ext uri="{BB962C8B-B14F-4D97-AF65-F5344CB8AC3E}">
        <p14:creationId xmlns:p14="http://schemas.microsoft.com/office/powerpoint/2010/main" val="18941858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baseline="0" dirty="0" smtClean="0"/>
              <a:t>GRAPE-DR  was ….</a:t>
            </a:r>
            <a:r>
              <a:rPr kumimoji="1" lang="ja-JP" altLang="en-US" baseline="0" dirty="0" smtClean="0"/>
              <a:t>　</a:t>
            </a:r>
            <a:endParaRPr kumimoji="1" lang="en-US" altLang="ja-JP" baseline="0" dirty="0" smtClean="0"/>
          </a:p>
          <a:p>
            <a:r>
              <a:rPr kumimoji="1" lang="en-US" altLang="ja-JP" baseline="0" dirty="0" smtClean="0"/>
              <a:t>This is block diagram of PE, processor, and GRAPE-DR board.</a:t>
            </a:r>
          </a:p>
          <a:p>
            <a:r>
              <a:rPr kumimoji="1" lang="en-US" altLang="ja-JP" baseline="0" dirty="0" smtClean="0"/>
              <a:t>GRAPE-DR is possible to carry out  any calculation like LINPACK</a:t>
            </a:r>
          </a:p>
          <a:p>
            <a:r>
              <a:rPr kumimoji="1" lang="en-US" altLang="ja-JP" baseline="0" dirty="0" smtClean="0"/>
              <a:t>DR cluster got the top of little GREEN top 500</a:t>
            </a:r>
          </a:p>
          <a:p>
            <a:endParaRPr kumimoji="1" lang="en-US" altLang="ja-JP" baseline="0" dirty="0" smtClean="0"/>
          </a:p>
          <a:p>
            <a:r>
              <a:rPr kumimoji="1" lang="en-US" altLang="ja-JP" baseline="0" dirty="0" smtClean="0"/>
              <a:t>We expend this PE to have </a:t>
            </a:r>
            <a:r>
              <a:rPr kumimoji="1" lang="en-US" altLang="ja-JP" baseline="0" dirty="0" err="1" smtClean="0"/>
              <a:t>artimetic</a:t>
            </a:r>
            <a:r>
              <a:rPr kumimoji="1" lang="en-US" altLang="ja-JP" baseline="0" dirty="0" smtClean="0"/>
              <a:t> units for </a:t>
            </a:r>
            <a:r>
              <a:rPr kumimoji="1" lang="en-US" altLang="ja-JP" baseline="0" dirty="0" err="1" smtClean="0"/>
              <a:t>qudruple</a:t>
            </a:r>
            <a:r>
              <a:rPr kumimoji="1" lang="en-US" altLang="ja-JP" baseline="0" dirty="0" smtClean="0"/>
              <a:t>/</a:t>
            </a:r>
            <a:r>
              <a:rPr kumimoji="1" lang="en-US" altLang="ja-JP" baseline="0" dirty="0" err="1" smtClean="0"/>
              <a:t>hexuple</a:t>
            </a:r>
            <a:r>
              <a:rPr kumimoji="1" lang="en-US" altLang="ja-JP" baseline="0" dirty="0" smtClean="0"/>
              <a:t> </a:t>
            </a:r>
            <a:r>
              <a:rPr kumimoji="1" lang="en-US" altLang="ja-JP" baseline="0" dirty="0" err="1" smtClean="0"/>
              <a:t>octuple</a:t>
            </a:r>
            <a:r>
              <a:rPr kumimoji="1" lang="en-US" altLang="ja-JP" baseline="0" dirty="0" smtClean="0"/>
              <a:t> precision.</a:t>
            </a:r>
          </a:p>
          <a:p>
            <a:r>
              <a:rPr kumimoji="1" lang="en-US" altLang="ja-JP" baseline="0" dirty="0" smtClean="0"/>
              <a:t>We call it GRAPE-MPX </a:t>
            </a:r>
            <a:r>
              <a:rPr kumimoji="1" lang="en-US" altLang="ja-JP" baseline="0" dirty="0" err="1" smtClean="0"/>
              <a:t>artchiteture</a:t>
            </a:r>
            <a:endParaRPr kumimoji="1" lang="en-US" altLang="ja-JP" baseline="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11</a:t>
            </a:fld>
            <a:endParaRPr kumimoji="1" lang="ja-JP" altLang="en-US"/>
          </a:p>
        </p:txBody>
      </p:sp>
    </p:spTree>
    <p:extLst>
      <p:ext uri="{BB962C8B-B14F-4D97-AF65-F5344CB8AC3E}">
        <p14:creationId xmlns:p14="http://schemas.microsoft.com/office/powerpoint/2010/main" val="29669523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here </a:t>
            </a:r>
            <a:r>
              <a:rPr kumimoji="1" lang="en-US" altLang="ja-JP" dirty="0" smtClean="0"/>
              <a:t>is accelerators we</a:t>
            </a:r>
            <a:r>
              <a:rPr kumimoji="1" lang="en-US" altLang="ja-JP" baseline="0" dirty="0" smtClean="0"/>
              <a:t> have developed.</a:t>
            </a:r>
            <a:endParaRPr kumimoji="1" lang="en-US" altLang="ja-JP" dirty="0" smtClean="0"/>
          </a:p>
          <a:p>
            <a:r>
              <a:rPr kumimoji="1" lang="en-US" altLang="ja-JP" dirty="0" smtClean="0"/>
              <a:t>We</a:t>
            </a:r>
            <a:r>
              <a:rPr kumimoji="1" lang="en-US" altLang="ja-JP" baseline="0" dirty="0" smtClean="0"/>
              <a:t> </a:t>
            </a:r>
            <a:r>
              <a:rPr kumimoji="1" lang="en-US" altLang="ja-JP" baseline="0" dirty="0" smtClean="0"/>
              <a:t>designed dedicated processer and </a:t>
            </a:r>
            <a:r>
              <a:rPr kumimoji="1" lang="en-US" altLang="ja-JP" baseline="0" dirty="0" smtClean="0"/>
              <a:t>implemented </a:t>
            </a:r>
            <a:r>
              <a:rPr kumimoji="1" lang="en-US" altLang="ja-JP" baseline="0" dirty="0" smtClean="0"/>
              <a:t>it on </a:t>
            </a:r>
            <a:r>
              <a:rPr kumimoji="1" lang="en-US" altLang="ja-JP" baseline="0" dirty="0" smtClean="0"/>
              <a:t>a structured </a:t>
            </a:r>
            <a:r>
              <a:rPr kumimoji="1" lang="en-US" altLang="ja-JP" baseline="0" dirty="0" err="1" smtClean="0"/>
              <a:t>Asic</a:t>
            </a:r>
            <a:r>
              <a:rPr kumimoji="1" lang="en-US" altLang="ja-JP" baseline="0" dirty="0" smtClean="0"/>
              <a:t> and FPGAs</a:t>
            </a:r>
          </a:p>
          <a:p>
            <a:endParaRPr kumimoji="1" lang="en-US" altLang="ja-JP" baseline="0" dirty="0" smtClean="0"/>
          </a:p>
          <a:p>
            <a:r>
              <a:rPr kumimoji="1" lang="en-US" altLang="ja-JP" baseline="0" dirty="0" smtClean="0"/>
              <a:t>Next we will explain the details</a:t>
            </a:r>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12</a:t>
            </a:fld>
            <a:endParaRPr kumimoji="1" lang="ja-JP" altLang="en-US"/>
          </a:p>
        </p:txBody>
      </p:sp>
    </p:spTree>
    <p:extLst>
      <p:ext uri="{BB962C8B-B14F-4D97-AF65-F5344CB8AC3E}">
        <p14:creationId xmlns:p14="http://schemas.microsoft.com/office/powerpoint/2010/main" val="26444061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let</a:t>
            </a:r>
            <a:r>
              <a:rPr kumimoji="1" lang="en-US" altLang="ja-JP" baseline="0" dirty="0" smtClean="0"/>
              <a:t> us move to hardware and software of current system</a:t>
            </a:r>
          </a:p>
          <a:p>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13</a:t>
            </a:fld>
            <a:endParaRPr kumimoji="1" lang="ja-JP" altLang="en-US"/>
          </a:p>
        </p:txBody>
      </p:sp>
    </p:spTree>
    <p:extLst>
      <p:ext uri="{BB962C8B-B14F-4D97-AF65-F5344CB8AC3E}">
        <p14:creationId xmlns:p14="http://schemas.microsoft.com/office/powerpoint/2010/main" val="6304950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Here is </a:t>
            </a:r>
            <a:r>
              <a:rPr kumimoji="1" lang="en-US" altLang="ja-JP" dirty="0" smtClean="0"/>
              <a:t>a </a:t>
            </a:r>
            <a:r>
              <a:rPr kumimoji="1" lang="en-US" altLang="ja-JP" dirty="0" smtClean="0"/>
              <a:t>picture of GRAPE9-MPX cluster </a:t>
            </a:r>
            <a:r>
              <a:rPr kumimoji="1" lang="en-US" altLang="ja-JP" dirty="0" smtClean="0"/>
              <a:t>system</a:t>
            </a:r>
            <a:r>
              <a:rPr kumimoji="1" lang="en-US" altLang="ja-JP" baseline="0" dirty="0" smtClean="0"/>
              <a:t> </a:t>
            </a:r>
            <a:r>
              <a:rPr kumimoji="1" lang="en-US" altLang="ja-JP" dirty="0" smtClean="0"/>
              <a:t>in KEK.</a:t>
            </a:r>
            <a:endParaRPr kumimoji="1" lang="en-US" altLang="ja-JP" dirty="0" smtClean="0"/>
          </a:p>
          <a:p>
            <a:r>
              <a:rPr kumimoji="1" lang="en-US" altLang="ja-JP" dirty="0" smtClean="0"/>
              <a:t>It has 64 FPGA boards on 8 host </a:t>
            </a:r>
            <a:r>
              <a:rPr kumimoji="1" lang="en-US" altLang="ja-JP" dirty="0" smtClean="0"/>
              <a:t>computers</a:t>
            </a:r>
            <a:r>
              <a:rPr kumimoji="1" lang="en-US" altLang="ja-JP" dirty="0" smtClean="0"/>
              <a:t>.</a:t>
            </a:r>
          </a:p>
          <a:p>
            <a:r>
              <a:rPr kumimoji="1" lang="en-US" altLang="ja-JP" dirty="0" smtClean="0"/>
              <a:t>FPGA boards </a:t>
            </a:r>
            <a:r>
              <a:rPr kumimoji="1" lang="en-US" altLang="ja-JP" dirty="0" smtClean="0"/>
              <a:t>are connected via </a:t>
            </a:r>
            <a:r>
              <a:rPr kumimoji="1" lang="en-US" altLang="ja-JP" dirty="0" err="1" smtClean="0"/>
              <a:t>PCIe</a:t>
            </a:r>
            <a:r>
              <a:rPr kumimoji="1" lang="en-US" altLang="ja-JP" dirty="0" smtClean="0"/>
              <a:t> interface.</a:t>
            </a:r>
          </a:p>
          <a:p>
            <a:endParaRPr kumimoji="1" lang="en-US" altLang="ja-JP" dirty="0" smtClean="0"/>
          </a:p>
          <a:p>
            <a:r>
              <a:rPr kumimoji="1" lang="en-US" altLang="ja-JP" dirty="0" smtClean="0"/>
              <a:t>The peak performance of the system is the following.</a:t>
            </a:r>
          </a:p>
          <a:p>
            <a:endParaRPr kumimoji="1" lang="en-US" altLang="ja-JP" dirty="0" smtClean="0"/>
          </a:p>
          <a:p>
            <a:r>
              <a:rPr kumimoji="1" lang="en-US" altLang="ja-JP" dirty="0" smtClean="0"/>
              <a:t>Here is specification of host PC.</a:t>
            </a:r>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14</a:t>
            </a:fld>
            <a:endParaRPr kumimoji="1" lang="ja-JP" altLang="en-US"/>
          </a:p>
        </p:txBody>
      </p:sp>
    </p:spTree>
    <p:extLst>
      <p:ext uri="{BB962C8B-B14F-4D97-AF65-F5344CB8AC3E}">
        <p14:creationId xmlns:p14="http://schemas.microsoft.com/office/powerpoint/2010/main" val="25407294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baseline="0" dirty="0" smtClean="0"/>
              <a:t>This </a:t>
            </a:r>
            <a:r>
              <a:rPr kumimoji="1" lang="en-US" altLang="ja-JP" baseline="0" dirty="0" smtClean="0"/>
              <a:t>is a FPGA board we use</a:t>
            </a:r>
          </a:p>
          <a:p>
            <a:r>
              <a:rPr kumimoji="1" lang="en-US" altLang="ja-JP" baseline="0" dirty="0" smtClean="0"/>
              <a:t>We use board of Alter </a:t>
            </a:r>
            <a:r>
              <a:rPr kumimoji="1" lang="en-US" altLang="ja-JP" baseline="0" dirty="0" err="1" smtClean="0"/>
              <a:t>ArriaV</a:t>
            </a:r>
            <a:r>
              <a:rPr kumimoji="1" lang="en-US" altLang="ja-JP" baseline="0" dirty="0" smtClean="0"/>
              <a:t> </a:t>
            </a:r>
            <a:r>
              <a:rPr kumimoji="1" lang="en-US" altLang="ja-JP" baseline="0" dirty="0" err="1" smtClean="0"/>
              <a:t>Gx</a:t>
            </a:r>
            <a:r>
              <a:rPr kumimoji="1" lang="en-US" altLang="ja-JP" baseline="0" dirty="0" smtClean="0"/>
              <a:t> start kit</a:t>
            </a:r>
          </a:p>
          <a:p>
            <a:r>
              <a:rPr kumimoji="1" lang="ja-JP" altLang="ja-JP" baseline="0" dirty="0" smtClean="0"/>
              <a:t>T</a:t>
            </a:r>
            <a:r>
              <a:rPr kumimoji="1" lang="en-US" altLang="ja-JP" baseline="0" dirty="0" smtClean="0"/>
              <a:t>his</a:t>
            </a:r>
            <a:r>
              <a:rPr kumimoji="1" lang="ja-JP" altLang="en-US" baseline="0" dirty="0" smtClean="0"/>
              <a:t> </a:t>
            </a:r>
            <a:r>
              <a:rPr kumimoji="1" lang="en-US" altLang="ja-JP" baseline="0" dirty="0" smtClean="0"/>
              <a:t>board</a:t>
            </a:r>
            <a:r>
              <a:rPr kumimoji="1" lang="ja-JP" altLang="en-US" baseline="0" dirty="0" smtClean="0"/>
              <a:t> </a:t>
            </a:r>
            <a:r>
              <a:rPr kumimoji="1" lang="en-US" altLang="ja-JP" baseline="0" dirty="0" smtClean="0"/>
              <a:t>has</a:t>
            </a:r>
            <a:r>
              <a:rPr kumimoji="1" lang="ja-JP" altLang="en-US" baseline="0" dirty="0" smtClean="0"/>
              <a:t> </a:t>
            </a:r>
            <a:r>
              <a:rPr kumimoji="1" lang="en-US" altLang="ja-JP" baseline="0" dirty="0" smtClean="0"/>
              <a:t>good</a:t>
            </a:r>
            <a:r>
              <a:rPr kumimoji="1" lang="ja-JP" altLang="en-US" baseline="0" dirty="0" smtClean="0"/>
              <a:t> </a:t>
            </a:r>
            <a:r>
              <a:rPr kumimoji="1" lang="en-US" altLang="ja-JP" baseline="0" dirty="0" smtClean="0"/>
              <a:t>cost</a:t>
            </a:r>
            <a:r>
              <a:rPr kumimoji="1" lang="ja-JP" altLang="en-US" baseline="0" dirty="0" smtClean="0"/>
              <a:t> </a:t>
            </a:r>
            <a:r>
              <a:rPr kumimoji="1" lang="mr-IN" altLang="ja-JP" baseline="0" dirty="0" smtClean="0"/>
              <a:t>…</a:t>
            </a:r>
            <a:endParaRPr kumimoji="1" lang="en-US" altLang="ja-JP" baseline="0" dirty="0" smtClean="0"/>
          </a:p>
          <a:p>
            <a:endParaRPr kumimoji="1" lang="en-US" altLang="ja-JP" baseline="0" dirty="0" smtClean="0"/>
          </a:p>
          <a:p>
            <a:r>
              <a:rPr kumimoji="1" lang="en-US" altLang="ja-JP" baseline="0" dirty="0" smtClean="0"/>
              <a:t>Here is main equipment of the board,</a:t>
            </a:r>
          </a:p>
          <a:p>
            <a:r>
              <a:rPr kumimoji="1" lang="en-US" altLang="ja-JP" baseline="0" dirty="0" smtClean="0"/>
              <a:t>FPGA chip, DDR memory, PCI-express IF, and so on.</a:t>
            </a:r>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15</a:t>
            </a:fld>
            <a:endParaRPr kumimoji="1" lang="ja-JP" altLang="en-US"/>
          </a:p>
        </p:txBody>
      </p:sp>
    </p:spTree>
    <p:extLst>
      <p:ext uri="{BB962C8B-B14F-4D97-AF65-F5344CB8AC3E}">
        <p14:creationId xmlns:p14="http://schemas.microsoft.com/office/powerpoint/2010/main" val="15425754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This</a:t>
            </a:r>
            <a:r>
              <a:rPr kumimoji="1" lang="en-US" altLang="ja-JP" baseline="0" dirty="0" smtClean="0"/>
              <a:t> is a block </a:t>
            </a:r>
            <a:r>
              <a:rPr kumimoji="1" lang="en-US" altLang="ja-JP" baseline="0" dirty="0" smtClean="0"/>
              <a:t>diagram </a:t>
            </a:r>
            <a:r>
              <a:rPr kumimoji="1" lang="en-US" altLang="ja-JP" baseline="0" dirty="0" smtClean="0"/>
              <a:t>of our processor implemented on </a:t>
            </a:r>
            <a:r>
              <a:rPr kumimoji="1" lang="en-US" altLang="ja-JP" baseline="0" dirty="0" smtClean="0"/>
              <a:t>the FPGA</a:t>
            </a:r>
            <a:endParaRPr kumimoji="1" lang="en-US" altLang="ja-JP" dirty="0" smtClean="0"/>
          </a:p>
          <a:p>
            <a:endParaRPr kumimoji="1" lang="en-US" altLang="ja-JP" dirty="0" smtClean="0"/>
          </a:p>
          <a:p>
            <a:r>
              <a:rPr kumimoji="1" lang="en-US" altLang="ja-JP" dirty="0" smtClean="0"/>
              <a:t>our</a:t>
            </a:r>
            <a:r>
              <a:rPr kumimoji="1" lang="en-US" altLang="ja-JP" baseline="0" dirty="0" smtClean="0"/>
              <a:t> processor consists of two parts, MP processor and Control processor.</a:t>
            </a:r>
          </a:p>
          <a:p>
            <a:r>
              <a:rPr kumimoji="1" lang="en-US" altLang="ja-JP" baseline="0" dirty="0" smtClean="0"/>
              <a:t>MP processor </a:t>
            </a:r>
            <a:r>
              <a:rPr kumimoji="1" lang="en-US" altLang="ja-JP" baseline="0" dirty="0" smtClean="0"/>
              <a:t>consists </a:t>
            </a:r>
            <a:r>
              <a:rPr kumimoji="1" lang="en-US" altLang="ja-JP" baseline="0" dirty="0" smtClean="0"/>
              <a:t>of many PE and Broadcast memory.</a:t>
            </a:r>
            <a:endParaRPr kumimoji="1" lang="en-US" altLang="ja-JP" dirty="0" smtClean="0"/>
          </a:p>
          <a:p>
            <a:r>
              <a:rPr kumimoji="1" lang="en-US" altLang="ja-JP" dirty="0" smtClean="0"/>
              <a:t>PEs</a:t>
            </a:r>
            <a:r>
              <a:rPr kumimoji="1" lang="en-US" altLang="ja-JP" baseline="0" dirty="0" smtClean="0"/>
              <a:t> behave  as </a:t>
            </a:r>
            <a:r>
              <a:rPr kumimoji="1" lang="en-US" altLang="ja-JP" dirty="0" smtClean="0"/>
              <a:t>SIMD </a:t>
            </a:r>
            <a:r>
              <a:rPr kumimoji="1" lang="en-US" altLang="ja-JP" dirty="0" smtClean="0"/>
              <a:t>operations</a:t>
            </a:r>
          </a:p>
          <a:p>
            <a:endParaRPr kumimoji="1" lang="en-US" altLang="ja-JP" baseline="0" dirty="0" smtClean="0"/>
          </a:p>
          <a:p>
            <a:r>
              <a:rPr kumimoji="1" lang="en-US" altLang="ja-JP" baseline="0" dirty="0" smtClean="0"/>
              <a:t>On the other hands, Control Processor consists of </a:t>
            </a:r>
            <a:r>
              <a:rPr kumimoji="1" lang="en-US" altLang="ja-JP" baseline="0" dirty="0" smtClean="0"/>
              <a:t>memory units for instruction and data, </a:t>
            </a:r>
            <a:r>
              <a:rPr kumimoji="1" lang="en-US" altLang="ja-JP" baseline="0" dirty="0" smtClean="0"/>
              <a:t>its control unit, and IF.</a:t>
            </a:r>
          </a:p>
          <a:p>
            <a:endParaRPr kumimoji="1" lang="en-US" altLang="ja-JP" baseline="0" dirty="0" smtClean="0"/>
          </a:p>
          <a:p>
            <a:r>
              <a:rPr kumimoji="1" lang="en-US" altLang="ja-JP" baseline="0" dirty="0" smtClean="0"/>
              <a:t>CP sends data and instruction to MP processor, then MP carries out calculation, </a:t>
            </a:r>
          </a:p>
          <a:p>
            <a:r>
              <a:rPr kumimoji="1" lang="en-US" altLang="ja-JP" baseline="0" dirty="0" smtClean="0"/>
              <a:t>and CP gets results from MP and sends the results to host PC via </a:t>
            </a:r>
            <a:r>
              <a:rPr kumimoji="1" lang="en-US" altLang="ja-JP" baseline="0" dirty="0" err="1" smtClean="0"/>
              <a:t>PCIe</a:t>
            </a:r>
            <a:r>
              <a:rPr kumimoji="1" lang="en-US" altLang="ja-JP" baseline="0" dirty="0" smtClean="0"/>
              <a:t> interface</a:t>
            </a:r>
          </a:p>
          <a:p>
            <a:endParaRPr kumimoji="1" lang="en-US" altLang="ja-JP" baseline="0" dirty="0" smtClean="0"/>
          </a:p>
          <a:p>
            <a:r>
              <a:rPr kumimoji="1" lang="en-US" altLang="ja-JP" baseline="0" dirty="0" smtClean="0"/>
              <a:t>one </a:t>
            </a:r>
            <a:r>
              <a:rPr kumimoji="1" lang="en-US" altLang="ja-JP" baseline="0" dirty="0" smtClean="0"/>
              <a:t>of the </a:t>
            </a:r>
            <a:r>
              <a:rPr kumimoji="1" lang="en-US" altLang="ja-JP" baseline="0" dirty="0" err="1" smtClean="0"/>
              <a:t>memoy</a:t>
            </a:r>
            <a:r>
              <a:rPr kumimoji="1" lang="en-US" altLang="ja-JP" baseline="0" dirty="0" smtClean="0"/>
              <a:t> unit is </a:t>
            </a:r>
            <a:r>
              <a:rPr kumimoji="1" lang="en-US" altLang="ja-JP" baseline="0" dirty="0" err="1" smtClean="0"/>
              <a:t>instraction</a:t>
            </a:r>
            <a:r>
              <a:rPr kumimoji="1" lang="en-US" altLang="ja-JP" baseline="0" dirty="0" smtClean="0"/>
              <a:t> memory</a:t>
            </a:r>
          </a:p>
          <a:p>
            <a:r>
              <a:rPr kumimoji="1" lang="en-US" altLang="ja-JP" baseline="0" dirty="0" smtClean="0"/>
              <a:t>it has 4k words on chip memory, and 16M words on DDR memory.</a:t>
            </a:r>
          </a:p>
          <a:p>
            <a:r>
              <a:rPr kumimoji="1" lang="en-US" altLang="ja-JP" baseline="0" dirty="0" smtClean="0"/>
              <a:t>if number of instruction is less than 4k words, we use only </a:t>
            </a:r>
            <a:r>
              <a:rPr kumimoji="1" lang="en-US" altLang="ja-JP" baseline="0" dirty="0" err="1" smtClean="0"/>
              <a:t>onchip</a:t>
            </a:r>
            <a:r>
              <a:rPr kumimoji="1" lang="en-US" altLang="ja-JP" baseline="0" dirty="0" smtClean="0"/>
              <a:t> memory</a:t>
            </a:r>
          </a:p>
          <a:p>
            <a:r>
              <a:rPr kumimoji="1" lang="en-US" altLang="ja-JP" baseline="0" dirty="0" smtClean="0"/>
              <a:t>another memory is for data memory, named as EM which has 32 words</a:t>
            </a:r>
          </a:p>
          <a:p>
            <a:endParaRPr kumimoji="1" lang="en-US" altLang="ja-JP" dirty="0" smtClean="0"/>
          </a:p>
          <a:p>
            <a:r>
              <a:rPr kumimoji="1" lang="en-US" altLang="ja-JP" baseline="0" dirty="0" smtClean="0"/>
              <a:t>For connection to host computer,  we use  times 4 Generation I </a:t>
            </a:r>
            <a:r>
              <a:rPr kumimoji="1" lang="en-US" altLang="ja-JP" baseline="0" dirty="0" err="1" smtClean="0"/>
              <a:t>PCIe</a:t>
            </a:r>
            <a:r>
              <a:rPr kumimoji="1" lang="en-US" altLang="ja-JP" baseline="0" dirty="0" smtClean="0"/>
              <a:t> interface, provided by KFCR  </a:t>
            </a:r>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16</a:t>
            </a:fld>
            <a:endParaRPr kumimoji="1" lang="ja-JP" altLang="en-US"/>
          </a:p>
        </p:txBody>
      </p:sp>
    </p:spTree>
    <p:extLst>
      <p:ext uri="{BB962C8B-B14F-4D97-AF65-F5344CB8AC3E}">
        <p14:creationId xmlns:p14="http://schemas.microsoft.com/office/powerpoint/2010/main" val="11532563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This is a block diagram of PE</a:t>
            </a:r>
          </a:p>
          <a:p>
            <a:endParaRPr kumimoji="1" lang="en-US" altLang="ja-JP" dirty="0" smtClean="0"/>
          </a:p>
          <a:p>
            <a:r>
              <a:rPr kumimoji="1" lang="en-US" altLang="ja-JP" dirty="0" smtClean="0"/>
              <a:t>PE consist of </a:t>
            </a:r>
            <a:r>
              <a:rPr kumimoji="1" lang="mr-IN" altLang="ja-JP" dirty="0" smtClean="0"/>
              <a:t>…</a:t>
            </a:r>
            <a:endParaRPr kumimoji="1" lang="en-US" altLang="ja-JP" dirty="0" smtClean="0"/>
          </a:p>
          <a:p>
            <a:endParaRPr kumimoji="1" lang="en-US" altLang="ja-JP" dirty="0" smtClean="0"/>
          </a:p>
          <a:p>
            <a:r>
              <a:rPr kumimoji="1" lang="en-US" altLang="ja-JP" dirty="0" smtClean="0"/>
              <a:t>here </a:t>
            </a:r>
          </a:p>
          <a:p>
            <a:r>
              <a:rPr kumimoji="1" lang="en-US" altLang="ja-JP" dirty="0" smtClean="0"/>
              <a:t>add</a:t>
            </a:r>
            <a:r>
              <a:rPr kumimoji="1" lang="en-US" altLang="ja-JP" baseline="0" dirty="0" smtClean="0"/>
              <a:t> is to adder </a:t>
            </a:r>
            <a:r>
              <a:rPr kumimoji="1" lang="en-US" altLang="ja-JP" baseline="0" dirty="0" err="1" smtClean="0"/>
              <a:t>umit</a:t>
            </a:r>
            <a:r>
              <a:rPr kumimoji="1" lang="en-US" altLang="ja-JP" baseline="0" dirty="0" smtClean="0"/>
              <a:t>, and </a:t>
            </a:r>
            <a:r>
              <a:rPr kumimoji="1" lang="en-US" altLang="ja-JP" baseline="0" dirty="0" err="1" smtClean="0"/>
              <a:t>mul</a:t>
            </a:r>
            <a:r>
              <a:rPr kumimoji="1" lang="en-US" altLang="ja-JP" baseline="0" dirty="0" smtClean="0"/>
              <a:t> is multiplier unit.</a:t>
            </a:r>
            <a:endParaRPr kumimoji="1" lang="en-US" altLang="ja-JP" dirty="0" smtClean="0"/>
          </a:p>
          <a:p>
            <a:r>
              <a:rPr kumimoji="1" lang="en-US" altLang="ja-JP" dirty="0" smtClean="0"/>
              <a:t>These</a:t>
            </a:r>
            <a:r>
              <a:rPr kumimoji="1" lang="en-US" altLang="ja-JP" baseline="0" dirty="0" smtClean="0"/>
              <a:t> units </a:t>
            </a:r>
            <a:r>
              <a:rPr kumimoji="1" lang="en-US" altLang="ja-JP" dirty="0" smtClean="0"/>
              <a:t> </a:t>
            </a:r>
            <a:r>
              <a:rPr kumimoji="1" lang="en-US" altLang="ja-JP" dirty="0" smtClean="0"/>
              <a:t>have quad/hex/</a:t>
            </a:r>
            <a:r>
              <a:rPr kumimoji="1" lang="en-US" altLang="ja-JP" dirty="0" err="1" smtClean="0"/>
              <a:t>oct</a:t>
            </a:r>
            <a:r>
              <a:rPr kumimoji="1" lang="en-US" altLang="ja-JP" dirty="0" smtClean="0"/>
              <a:t> precision.</a:t>
            </a:r>
          </a:p>
          <a:p>
            <a:r>
              <a:rPr kumimoji="1" lang="en-US" altLang="ja-JP" dirty="0" smtClean="0"/>
              <a:t>This is the  key of our hardware.</a:t>
            </a:r>
          </a:p>
          <a:p>
            <a:r>
              <a:rPr kumimoji="1" lang="en-US" altLang="ja-JP" dirty="0" smtClean="0"/>
              <a:t>These </a:t>
            </a:r>
            <a:r>
              <a:rPr kumimoji="1" lang="en-US" altLang="ja-JP" dirty="0" smtClean="0"/>
              <a:t>unit can operate independently</a:t>
            </a:r>
          </a:p>
          <a:p>
            <a:endParaRPr kumimoji="1" lang="en-US" altLang="ja-JP" dirty="0" smtClean="0"/>
          </a:p>
          <a:p>
            <a:r>
              <a:rPr kumimoji="1" lang="en-US" altLang="ja-JP" dirty="0" err="1" smtClean="0"/>
              <a:t>rsq</a:t>
            </a:r>
            <a:r>
              <a:rPr kumimoji="1" lang="en-US" altLang="ja-JP" dirty="0" smtClean="0"/>
              <a:t> </a:t>
            </a:r>
            <a:r>
              <a:rPr kumimoji="1" lang="en-US" altLang="ja-JP" dirty="0" err="1" smtClean="0"/>
              <a:t>uniti</a:t>
            </a:r>
            <a:r>
              <a:rPr kumimoji="1" lang="en-US" altLang="ja-JP" dirty="0" smtClean="0"/>
              <a:t> is to perform root-square calculation,</a:t>
            </a:r>
          </a:p>
          <a:p>
            <a:r>
              <a:rPr kumimoji="1" lang="en-US" altLang="ja-JP" dirty="0" smtClean="0"/>
              <a:t>which is used for initial </a:t>
            </a:r>
            <a:r>
              <a:rPr kumimoji="1" lang="en-US" altLang="ja-JP" dirty="0" err="1" smtClean="0"/>
              <a:t>geuss</a:t>
            </a:r>
            <a:r>
              <a:rPr kumimoji="1" lang="en-US" altLang="ja-JP" dirty="0" smtClean="0"/>
              <a:t> of division</a:t>
            </a:r>
          </a:p>
          <a:p>
            <a:r>
              <a:rPr kumimoji="1" lang="en-US" altLang="ja-JP" dirty="0" smtClean="0"/>
              <a:t>and has appropriate accuracy</a:t>
            </a:r>
          </a:p>
          <a:p>
            <a:endParaRPr kumimoji="1" lang="en-US" altLang="ja-JP" dirty="0" smtClean="0"/>
          </a:p>
          <a:p>
            <a:r>
              <a:rPr kumimoji="1" lang="en-US" altLang="ja-JP" dirty="0" smtClean="0"/>
              <a:t>PE </a:t>
            </a:r>
            <a:r>
              <a:rPr kumimoji="1" lang="en-US" altLang="ja-JP" dirty="0" smtClean="0"/>
              <a:t>has</a:t>
            </a:r>
            <a:r>
              <a:rPr kumimoji="1" lang="en-US" altLang="ja-JP" baseline="0" dirty="0" smtClean="0"/>
              <a:t> </a:t>
            </a:r>
            <a:r>
              <a:rPr kumimoji="1" lang="en-US" altLang="ja-JP" dirty="0" smtClean="0"/>
              <a:t>one </a:t>
            </a:r>
            <a:r>
              <a:rPr kumimoji="1" lang="en-US" altLang="ja-JP" dirty="0" smtClean="0"/>
              <a:t>clock for throughput, 4 clock for latency</a:t>
            </a:r>
          </a:p>
          <a:p>
            <a:r>
              <a:rPr kumimoji="1" lang="en-US" altLang="ja-JP" dirty="0" smtClean="0"/>
              <a:t>so we use as 4 logical pipelines to hide latency</a:t>
            </a:r>
          </a:p>
          <a:p>
            <a:endParaRPr kumimoji="1" lang="en-US" altLang="ja-JP" dirty="0" smtClean="0"/>
          </a:p>
          <a:p>
            <a:endParaRPr kumimoji="1" lang="en-US" altLang="ja-JP" dirty="0" smtClean="0"/>
          </a:p>
          <a:p>
            <a:r>
              <a:rPr kumimoji="1" lang="en-US" altLang="ja-JP" dirty="0" err="1" smtClean="0"/>
              <a:t>rsq</a:t>
            </a:r>
            <a:r>
              <a:rPr kumimoji="1" lang="en-US" altLang="ja-JP" baseline="0" dirty="0" smtClean="0"/>
              <a:t> (x^-0.5) </a:t>
            </a:r>
            <a:r>
              <a:rPr kumimoji="1" lang="en-US" altLang="ja-JP" baseline="0" dirty="0" err="1" smtClean="0"/>
              <a:t>exp</a:t>
            </a:r>
            <a:r>
              <a:rPr kumimoji="1" lang="en-US" altLang="ja-JP" baseline="0" dirty="0" smtClean="0"/>
              <a:t> 19-bit, man 32-bit</a:t>
            </a:r>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17</a:t>
            </a:fld>
            <a:endParaRPr kumimoji="1" lang="ja-JP" altLang="en-US"/>
          </a:p>
        </p:txBody>
      </p:sp>
    </p:spTree>
    <p:extLst>
      <p:ext uri="{BB962C8B-B14F-4D97-AF65-F5344CB8AC3E}">
        <p14:creationId xmlns:p14="http://schemas.microsoft.com/office/powerpoint/2010/main" val="2267415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Here</a:t>
            </a:r>
            <a:r>
              <a:rPr kumimoji="1" lang="en-US" altLang="ja-JP" baseline="0" dirty="0" smtClean="0"/>
              <a:t> we show</a:t>
            </a:r>
            <a:r>
              <a:rPr kumimoji="1" lang="en-US" altLang="ja-JP" dirty="0" smtClean="0"/>
              <a:t> </a:t>
            </a:r>
            <a:r>
              <a:rPr kumimoji="1" lang="en-US" altLang="ja-JP" dirty="0" smtClean="0"/>
              <a:t>numerical</a:t>
            </a:r>
            <a:r>
              <a:rPr kumimoji="1" lang="en-US" altLang="ja-JP" baseline="0" dirty="0" smtClean="0"/>
              <a:t> format used in PE</a:t>
            </a:r>
            <a:endParaRPr kumimoji="1" lang="en-US" altLang="ja-JP" dirty="0" smtClean="0"/>
          </a:p>
          <a:p>
            <a:r>
              <a:rPr kumimoji="1" lang="en-US" altLang="ja-JP" dirty="0" smtClean="0"/>
              <a:t>here is format of </a:t>
            </a:r>
            <a:r>
              <a:rPr kumimoji="1" lang="en-US" altLang="ja-JP" dirty="0" err="1" smtClean="0"/>
              <a:t>quarduple</a:t>
            </a:r>
            <a:r>
              <a:rPr kumimoji="1" lang="en-US" altLang="ja-JP" dirty="0" smtClean="0"/>
              <a:t>, </a:t>
            </a:r>
            <a:r>
              <a:rPr kumimoji="1" lang="en-US" altLang="ja-JP" dirty="0" err="1" smtClean="0"/>
              <a:t>hexuple</a:t>
            </a:r>
            <a:r>
              <a:rPr kumimoji="1" lang="en-US" altLang="ja-JP" dirty="0" smtClean="0"/>
              <a:t>, </a:t>
            </a:r>
            <a:r>
              <a:rPr kumimoji="1" lang="en-US" altLang="ja-JP" dirty="0" err="1" smtClean="0"/>
              <a:t>octuple</a:t>
            </a:r>
            <a:r>
              <a:rPr kumimoji="1" lang="en-US" altLang="ja-JP" dirty="0" smtClean="0"/>
              <a:t>,  we call</a:t>
            </a:r>
            <a:r>
              <a:rPr kumimoji="1" lang="en-US" altLang="ja-JP" baseline="0" dirty="0" smtClean="0"/>
              <a:t> as Mp4, MP6, MP8</a:t>
            </a:r>
            <a:endParaRPr kumimoji="1" lang="en-US" altLang="ja-JP" dirty="0" smtClean="0"/>
          </a:p>
          <a:p>
            <a:r>
              <a:rPr kumimoji="1" lang="en-US" altLang="ja-JP" dirty="0" smtClean="0"/>
              <a:t>We</a:t>
            </a:r>
            <a:r>
              <a:rPr kumimoji="1" lang="en-US" altLang="ja-JP" baseline="0" dirty="0" smtClean="0"/>
              <a:t> should note we use 19-bit exponent </a:t>
            </a:r>
            <a:r>
              <a:rPr kumimoji="1" lang="en-US" altLang="ja-JP" baseline="0" dirty="0" smtClean="0"/>
              <a:t>in order to </a:t>
            </a:r>
            <a:r>
              <a:rPr kumimoji="1" lang="en-US" altLang="ja-JP" baseline="0" dirty="0" smtClean="0"/>
              <a:t>corresponds to IEEE format.</a:t>
            </a:r>
          </a:p>
          <a:p>
            <a:r>
              <a:rPr kumimoji="1" lang="en-US" altLang="ja-JP" dirty="0" smtClean="0"/>
              <a:t>We</a:t>
            </a:r>
            <a:r>
              <a:rPr kumimoji="1" lang="en-US" altLang="ja-JP" baseline="0" dirty="0" smtClean="0"/>
              <a:t> truncate 4 bits when sending to host (or CP)</a:t>
            </a:r>
          </a:p>
          <a:p>
            <a:r>
              <a:rPr kumimoji="1" lang="en-US" altLang="ja-JP" baseline="0" dirty="0" smtClean="0"/>
              <a:t>If it is from exponent in MP4, it becomes binary 128 format.</a:t>
            </a:r>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18</a:t>
            </a:fld>
            <a:endParaRPr kumimoji="1" lang="ja-JP" altLang="en-US"/>
          </a:p>
        </p:txBody>
      </p:sp>
    </p:spTree>
    <p:extLst>
      <p:ext uri="{BB962C8B-B14F-4D97-AF65-F5344CB8AC3E}">
        <p14:creationId xmlns:p14="http://schemas.microsoft.com/office/powerpoint/2010/main" val="32301079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Our system</a:t>
            </a:r>
            <a:r>
              <a:rPr kumimoji="1" lang="en-US" altLang="ja-JP" baseline="0" dirty="0" smtClean="0"/>
              <a:t> is possible to carry out any calculation but,</a:t>
            </a:r>
          </a:p>
          <a:p>
            <a:r>
              <a:rPr kumimoji="1" lang="en-US" altLang="ja-JP" baseline="0" dirty="0" smtClean="0"/>
              <a:t>there is a type of calculation efficiently accelerated.</a:t>
            </a:r>
          </a:p>
          <a:p>
            <a:r>
              <a:rPr kumimoji="1" lang="en-US" altLang="ja-JP" baseline="0" dirty="0" smtClean="0"/>
              <a:t>That is a interaction type.</a:t>
            </a:r>
            <a:endParaRPr kumimoji="1" lang="en-US" altLang="ja-JP" baseline="0" dirty="0" smtClean="0"/>
          </a:p>
          <a:p>
            <a:endParaRPr kumimoji="1" lang="en-US" altLang="ja-JP" dirty="0" smtClean="0"/>
          </a:p>
          <a:p>
            <a:r>
              <a:rPr kumimoji="1" lang="en-US" altLang="ja-JP" dirty="0" smtClean="0"/>
              <a:t>Here is the procedure</a:t>
            </a:r>
            <a:r>
              <a:rPr kumimoji="1" lang="en-US" altLang="ja-JP" baseline="0" dirty="0" smtClean="0"/>
              <a:t> of calculation.</a:t>
            </a:r>
            <a:endParaRPr kumimoji="1" lang="en-US" altLang="ja-JP" dirty="0" smtClean="0"/>
          </a:p>
          <a:p>
            <a:r>
              <a:rPr kumimoji="1" lang="en-US" altLang="ja-JP" baseline="0" dirty="0" smtClean="0"/>
              <a:t>we </a:t>
            </a:r>
            <a:r>
              <a:rPr kumimoji="1" lang="en-US" altLang="ja-JP" baseline="0" dirty="0" smtClean="0"/>
              <a:t>set xi in register files in </a:t>
            </a:r>
            <a:r>
              <a:rPr kumimoji="1" lang="en-US" altLang="ja-JP" baseline="0" dirty="0" err="1" smtClean="0"/>
              <a:t>i-th</a:t>
            </a:r>
            <a:r>
              <a:rPr kumimoji="1" lang="en-US" altLang="ja-JP" baseline="0" dirty="0" smtClean="0"/>
              <a:t> PE</a:t>
            </a:r>
          </a:p>
          <a:p>
            <a:r>
              <a:rPr kumimoji="1" lang="en-US" altLang="ja-JP" baseline="0" dirty="0" smtClean="0"/>
              <a:t>Then we broadcast </a:t>
            </a:r>
            <a:r>
              <a:rPr kumimoji="1" lang="en-US" altLang="ja-JP" baseline="0" dirty="0" err="1" smtClean="0"/>
              <a:t>yj</a:t>
            </a:r>
            <a:r>
              <a:rPr kumimoji="1" lang="en-US" altLang="ja-JP" baseline="0" dirty="0" smtClean="0"/>
              <a:t> from BM memory to all </a:t>
            </a:r>
            <a:r>
              <a:rPr kumimoji="1" lang="en-US" altLang="ja-JP" baseline="0" dirty="0" err="1" smtClean="0"/>
              <a:t>Pes</a:t>
            </a:r>
            <a:r>
              <a:rPr kumimoji="1" lang="en-US" altLang="ja-JP" baseline="0" dirty="0" smtClean="0"/>
              <a:t>, </a:t>
            </a:r>
          </a:p>
          <a:p>
            <a:r>
              <a:rPr kumimoji="1" lang="en-US" altLang="ja-JP" baseline="0" dirty="0" smtClean="0"/>
              <a:t>and PE calculate the function with </a:t>
            </a:r>
            <a:r>
              <a:rPr kumimoji="1" lang="en-US" altLang="ja-JP" baseline="0" dirty="0" err="1" smtClean="0"/>
              <a:t>x_i</a:t>
            </a:r>
            <a:r>
              <a:rPr kumimoji="1" lang="en-US" altLang="ja-JP" baseline="0" dirty="0" smtClean="0"/>
              <a:t> and </a:t>
            </a:r>
            <a:r>
              <a:rPr kumimoji="1" lang="en-US" altLang="ja-JP" baseline="0" dirty="0" err="1" smtClean="0"/>
              <a:t>yj</a:t>
            </a:r>
            <a:r>
              <a:rPr kumimoji="1" lang="en-US" altLang="ja-JP" baseline="0" dirty="0" smtClean="0"/>
              <a:t> and sum up.</a:t>
            </a:r>
          </a:p>
          <a:p>
            <a:endParaRPr kumimoji="1" lang="en-US" altLang="ja-JP" baseline="0" dirty="0" smtClean="0"/>
          </a:p>
          <a:p>
            <a:r>
              <a:rPr kumimoji="1" lang="en-US" altLang="ja-JP" baseline="0" dirty="0" smtClean="0"/>
              <a:t>It is important to take large </a:t>
            </a:r>
            <a:r>
              <a:rPr kumimoji="1" lang="en-US" altLang="ja-JP" baseline="0" dirty="0" err="1" smtClean="0"/>
              <a:t>nj</a:t>
            </a:r>
            <a:r>
              <a:rPr kumimoji="1" lang="en-US" altLang="ja-JP" baseline="0" dirty="0" smtClean="0"/>
              <a:t> for reducing communication overhead.</a:t>
            </a:r>
          </a:p>
          <a:p>
            <a:endParaRPr kumimoji="1" lang="en-US" altLang="ja-JP" baseline="0" dirty="0" smtClean="0"/>
          </a:p>
          <a:p>
            <a:r>
              <a:rPr kumimoji="1" lang="en-US" altLang="ja-JP" baseline="0" dirty="0" smtClean="0"/>
              <a:t>one of examples is  mutual gravitational force calculation.</a:t>
            </a:r>
          </a:p>
          <a:p>
            <a:r>
              <a:rPr kumimoji="1" lang="en-US" altLang="ja-JP" baseline="0" dirty="0" smtClean="0"/>
              <a:t>Another one is a multi </a:t>
            </a:r>
            <a:r>
              <a:rPr kumimoji="1" lang="en-US" altLang="ja-JP" baseline="0" dirty="0" err="1" smtClean="0"/>
              <a:t>dimentional</a:t>
            </a:r>
            <a:r>
              <a:rPr kumimoji="1" lang="en-US" altLang="ja-JP" baseline="0" dirty="0" smtClean="0"/>
              <a:t> </a:t>
            </a:r>
            <a:r>
              <a:rPr kumimoji="1" lang="en-US" altLang="ja-JP" baseline="0" dirty="0" smtClean="0"/>
              <a:t>integration of Feynman loop diagrams.</a:t>
            </a:r>
          </a:p>
          <a:p>
            <a:r>
              <a:rPr kumimoji="1" lang="en-US" altLang="ja-JP" baseline="0" dirty="0" smtClean="0"/>
              <a:t>It it </a:t>
            </a:r>
            <a:r>
              <a:rPr kumimoji="1" lang="en-US" altLang="ja-JP" baseline="0" dirty="0" err="1" smtClean="0"/>
              <a:t>crutial</a:t>
            </a:r>
            <a:r>
              <a:rPr kumimoji="1" lang="en-US" altLang="ja-JP" baseline="0" dirty="0" smtClean="0"/>
              <a:t> that we use loop fusion technique for </a:t>
            </a:r>
            <a:r>
              <a:rPr kumimoji="1" lang="en-US" altLang="ja-JP" baseline="0" dirty="0" err="1" smtClean="0"/>
              <a:t>efficienty</a:t>
            </a:r>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19</a:t>
            </a:fld>
            <a:endParaRPr kumimoji="1" lang="ja-JP" altLang="en-US"/>
          </a:p>
        </p:txBody>
      </p:sp>
    </p:spTree>
    <p:extLst>
      <p:ext uri="{BB962C8B-B14F-4D97-AF65-F5344CB8AC3E}">
        <p14:creationId xmlns:p14="http://schemas.microsoft.com/office/powerpoint/2010/main" val="3995526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Let</a:t>
            </a:r>
            <a:r>
              <a:rPr kumimoji="1" lang="en-US" altLang="ja-JP" baseline="0" dirty="0" smtClean="0"/>
              <a:t> me start with my brief introduction.</a:t>
            </a:r>
          </a:p>
          <a:p>
            <a:endParaRPr kumimoji="1" lang="en-US" altLang="ja-JP" baseline="0" dirty="0" smtClean="0"/>
          </a:p>
          <a:p>
            <a:r>
              <a:rPr kumimoji="1" lang="en-US" altLang="ja-JP" baseline="0" dirty="0" smtClean="0"/>
              <a:t>My </a:t>
            </a:r>
            <a:r>
              <a:rPr kumimoji="1" lang="en-US" altLang="ja-JP" baseline="0" dirty="0" smtClean="0"/>
              <a:t>original major </a:t>
            </a:r>
            <a:r>
              <a:rPr kumimoji="1" lang="en-US" altLang="ja-JP" baseline="0" dirty="0" smtClean="0"/>
              <a:t>is planetary science and astronomy.</a:t>
            </a:r>
          </a:p>
          <a:p>
            <a:r>
              <a:rPr kumimoji="1" lang="en-US" altLang="ja-JP" baseline="0" dirty="0" smtClean="0"/>
              <a:t>N-body simulation of planetary rings, planet formation and so on.</a:t>
            </a:r>
          </a:p>
          <a:p>
            <a:r>
              <a:rPr kumimoji="1" lang="en-US" altLang="ja-JP" baseline="0" dirty="0" smtClean="0"/>
              <a:t>This is one of my simulation results of Saturn’s </a:t>
            </a:r>
            <a:r>
              <a:rPr kumimoji="1" lang="en-US" altLang="ja-JP" baseline="0" dirty="0" smtClean="0"/>
              <a:t>ring, we can see structure </a:t>
            </a:r>
            <a:r>
              <a:rPr kumimoji="1" lang="en-US" altLang="ja-JP" baseline="0" dirty="0" smtClean="0"/>
              <a:t>formation, </a:t>
            </a:r>
          </a:p>
          <a:p>
            <a:r>
              <a:rPr kumimoji="1" lang="en-US" altLang="ja-JP" baseline="0" dirty="0" smtClean="0"/>
              <a:t>and  this is an animation </a:t>
            </a:r>
            <a:r>
              <a:rPr kumimoji="1" lang="en-US" altLang="ja-JP" baseline="0" dirty="0" smtClean="0"/>
              <a:t>of planet formation, we can see </a:t>
            </a:r>
            <a:r>
              <a:rPr kumimoji="1" lang="en-US" altLang="ja-JP" baseline="0" dirty="0" smtClean="0"/>
              <a:t>migration of proto planets by gravity effect of surrounding particles</a:t>
            </a:r>
          </a:p>
          <a:p>
            <a:r>
              <a:rPr kumimoji="1" lang="en-US" altLang="ja-JP" baseline="0" dirty="0" smtClean="0"/>
              <a:t>And I was also involved in GRAPE development as well</a:t>
            </a:r>
          </a:p>
          <a:p>
            <a:r>
              <a:rPr kumimoji="1" lang="en-US" altLang="ja-JP" baseline="0" dirty="0" smtClean="0"/>
              <a:t>Here is  pictures of hardware I have developed so far.</a:t>
            </a:r>
          </a:p>
          <a:p>
            <a:r>
              <a:rPr kumimoji="1" lang="en-US" altLang="ja-JP" baseline="0" dirty="0" smtClean="0"/>
              <a:t>Grape </a:t>
            </a:r>
            <a:r>
              <a:rPr kumimoji="1" lang="en-US" altLang="ja-JP" baseline="0" dirty="0" smtClean="0"/>
              <a:t>technique is being </a:t>
            </a:r>
            <a:r>
              <a:rPr kumimoji="1" lang="en-US" altLang="ja-JP" baseline="0" dirty="0" err="1" smtClean="0"/>
              <a:t>ustilized</a:t>
            </a:r>
            <a:r>
              <a:rPr kumimoji="1" lang="en-US" altLang="ja-JP" baseline="0" dirty="0" smtClean="0"/>
              <a:t> </a:t>
            </a:r>
            <a:r>
              <a:rPr kumimoji="1" lang="en-US" altLang="ja-JP" baseline="0" dirty="0" smtClean="0"/>
              <a:t>for calculation of Feynman loop integrals</a:t>
            </a:r>
          </a:p>
          <a:p>
            <a:endParaRPr kumimoji="1" lang="en-US" altLang="ja-JP" dirty="0" smtClean="0"/>
          </a:p>
          <a:p>
            <a:endParaRPr kumimoji="1" lang="en-US" altLang="ja-JP" dirty="0" smtClean="0"/>
          </a:p>
          <a:p>
            <a:r>
              <a:rPr kumimoji="1" lang="en-US" altLang="ja-JP" dirty="0" smtClean="0"/>
              <a:t>I was</a:t>
            </a:r>
            <a:r>
              <a:rPr kumimoji="1" lang="en-US" altLang="ja-JP" baseline="0" dirty="0" smtClean="0"/>
              <a:t> involved in GRAPE development as well</a:t>
            </a:r>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2</a:t>
            </a:fld>
            <a:endParaRPr kumimoji="1" lang="ja-JP" altLang="en-US"/>
          </a:p>
        </p:txBody>
      </p:sp>
    </p:spTree>
    <p:extLst>
      <p:ext uri="{BB962C8B-B14F-4D97-AF65-F5344CB8AC3E}">
        <p14:creationId xmlns:p14="http://schemas.microsoft.com/office/powerpoint/2010/main" val="6304950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Here is logic synthesis</a:t>
            </a:r>
          </a:p>
          <a:p>
            <a:endParaRPr kumimoji="1" lang="en-US" altLang="ja-JP" dirty="0" smtClean="0"/>
          </a:p>
          <a:p>
            <a:r>
              <a:rPr kumimoji="1" lang="en-US" altLang="ja-JP" dirty="0" smtClean="0"/>
              <a:t>Our </a:t>
            </a:r>
            <a:r>
              <a:rPr kumimoji="1" lang="en-US" altLang="ja-JP" dirty="0" err="1" smtClean="0"/>
              <a:t>procesoor</a:t>
            </a:r>
            <a:r>
              <a:rPr kumimoji="1" lang="en-US" altLang="ja-JP" dirty="0" smtClean="0"/>
              <a:t> is </a:t>
            </a:r>
            <a:r>
              <a:rPr kumimoji="1" lang="mr-IN" altLang="ja-JP" dirty="0" smtClean="0"/>
              <a:t>…</a:t>
            </a:r>
            <a:endParaRPr kumimoji="1" lang="en-US" altLang="ja-JP" dirty="0" smtClean="0"/>
          </a:p>
          <a:p>
            <a:endParaRPr kumimoji="1" lang="en-US" altLang="ja-JP" dirty="0" smtClean="0"/>
          </a:p>
          <a:p>
            <a:r>
              <a:rPr kumimoji="1" lang="en-US" altLang="ja-JP" dirty="0" smtClean="0"/>
              <a:t>Synthesis tool is needed for implementation</a:t>
            </a:r>
          </a:p>
          <a:p>
            <a:r>
              <a:rPr kumimoji="1" lang="en-US" altLang="ja-JP" dirty="0" smtClean="0"/>
              <a:t>for </a:t>
            </a:r>
            <a:r>
              <a:rPr kumimoji="1" lang="en-US" altLang="ja-JP" dirty="0" err="1" smtClean="0"/>
              <a:t>altera</a:t>
            </a:r>
            <a:r>
              <a:rPr kumimoji="1" lang="en-US" altLang="ja-JP" dirty="0" smtClean="0"/>
              <a:t> FPGA, it is  </a:t>
            </a:r>
            <a:r>
              <a:rPr kumimoji="1" lang="en-US" altLang="ja-JP" dirty="0" err="1" smtClean="0"/>
              <a:t>quarutsII</a:t>
            </a:r>
            <a:endParaRPr kumimoji="1" lang="en-US" altLang="ja-JP" dirty="0" smtClean="0"/>
          </a:p>
          <a:p>
            <a:r>
              <a:rPr kumimoji="1" lang="en-US" altLang="ja-JP" dirty="0" smtClean="0"/>
              <a:t>It </a:t>
            </a:r>
            <a:r>
              <a:rPr kumimoji="1" lang="en-US" altLang="ja-JP" dirty="0" err="1" smtClean="0"/>
              <a:t>genertes</a:t>
            </a:r>
            <a:r>
              <a:rPr kumimoji="1" lang="en-US" altLang="ja-JP" dirty="0" smtClean="0"/>
              <a:t> </a:t>
            </a:r>
            <a:r>
              <a:rPr kumimoji="1" lang="mr-IN" altLang="ja-JP" dirty="0" smtClean="0"/>
              <a:t>…</a:t>
            </a:r>
            <a:endParaRPr kumimoji="1" lang="en-US" altLang="ja-JP" dirty="0" smtClean="0"/>
          </a:p>
          <a:p>
            <a:r>
              <a:rPr kumimoji="1" lang="en-US" altLang="ja-JP" dirty="0" smtClean="0"/>
              <a:t>and </a:t>
            </a:r>
            <a:r>
              <a:rPr kumimoji="1" lang="en-US" altLang="ja-JP" dirty="0" err="1" smtClean="0"/>
              <a:t>trasfers</a:t>
            </a:r>
            <a:r>
              <a:rPr kumimoji="1" lang="en-US" altLang="ja-JP" dirty="0" smtClean="0"/>
              <a:t> to FPGA</a:t>
            </a:r>
          </a:p>
          <a:p>
            <a:r>
              <a:rPr kumimoji="1" lang="en-US" altLang="ja-JP" dirty="0" smtClean="0"/>
              <a:t>We prepare binary code </a:t>
            </a:r>
            <a:r>
              <a:rPr kumimoji="1" lang="mr-IN" altLang="ja-JP" dirty="0" smtClean="0"/>
              <a:t>…</a:t>
            </a:r>
            <a:endParaRPr kumimoji="1" lang="en-US" altLang="ja-JP" dirty="0" smtClean="0"/>
          </a:p>
          <a:p>
            <a:endParaRPr kumimoji="1" lang="en-US" altLang="ja-JP" dirty="0" smtClean="0"/>
          </a:p>
          <a:p>
            <a:r>
              <a:rPr kumimoji="1" lang="en-US" altLang="ja-JP" dirty="0" smtClean="0"/>
              <a:t>this</a:t>
            </a:r>
            <a:r>
              <a:rPr kumimoji="1" lang="en-US" altLang="ja-JP" baseline="0" dirty="0" smtClean="0"/>
              <a:t> table </a:t>
            </a:r>
            <a:r>
              <a:rPr kumimoji="1" lang="en-US" altLang="ja-JP" baseline="0" dirty="0" smtClean="0"/>
              <a:t>is </a:t>
            </a:r>
            <a:r>
              <a:rPr kumimoji="1" lang="en-US" altLang="ja-JP" baseline="0" dirty="0" smtClean="0"/>
              <a:t>the synthesis </a:t>
            </a:r>
            <a:r>
              <a:rPr kumimoji="1" lang="en-US" altLang="ja-JP" baseline="0" dirty="0" smtClean="0"/>
              <a:t>result</a:t>
            </a:r>
            <a:r>
              <a:rPr kumimoji="1" lang="en-US" altLang="ja-JP" baseline="0" dirty="0" smtClean="0"/>
              <a:t>.</a:t>
            </a:r>
          </a:p>
          <a:p>
            <a:r>
              <a:rPr kumimoji="1" lang="en-US" altLang="ja-JP" dirty="0" smtClean="0"/>
              <a:t>here is values</a:t>
            </a:r>
            <a:r>
              <a:rPr kumimoji="1" lang="en-US" altLang="ja-JP" baseline="0" dirty="0" smtClean="0"/>
              <a:t> for MP4, MP6, and P8</a:t>
            </a:r>
          </a:p>
          <a:p>
            <a:r>
              <a:rPr kumimoji="1" lang="en-US" altLang="ja-JP" baseline="0" dirty="0" smtClean="0"/>
              <a:t>each of the number of PE are 36, 19, 11 </a:t>
            </a:r>
          </a:p>
          <a:p>
            <a:r>
              <a:rPr kumimoji="1" lang="en-US" altLang="ja-JP" baseline="0" dirty="0" smtClean="0"/>
              <a:t>the clock speed are 92, 78, and 68.</a:t>
            </a:r>
          </a:p>
          <a:p>
            <a:r>
              <a:rPr kumimoji="1" lang="en-US" altLang="ja-JP" baseline="0" dirty="0" smtClean="0"/>
              <a:t>and peak speed are 6.6 , 2.9 and 1.5 </a:t>
            </a:r>
            <a:r>
              <a:rPr kumimoji="1" lang="en-US" altLang="ja-JP" baseline="0" dirty="0" err="1" smtClean="0"/>
              <a:t>Gflops</a:t>
            </a:r>
            <a:endParaRPr kumimoji="1" lang="en-US" altLang="ja-JP" baseline="0" dirty="0" smtClean="0"/>
          </a:p>
          <a:p>
            <a:endParaRPr kumimoji="1" lang="en-US" altLang="ja-JP" baseline="0" dirty="0" smtClean="0"/>
          </a:p>
          <a:p>
            <a:r>
              <a:rPr kumimoji="1" lang="en-US" altLang="ja-JP" baseline="0" dirty="0" smtClean="0"/>
              <a:t>The bottom three lines </a:t>
            </a:r>
            <a:r>
              <a:rPr kumimoji="1" lang="en-US" altLang="ja-JP" baseline="0" dirty="0" smtClean="0"/>
              <a:t>show </a:t>
            </a:r>
            <a:r>
              <a:rPr kumimoji="1" lang="en-US" altLang="ja-JP" baseline="0" dirty="0" smtClean="0"/>
              <a:t>the utilization </a:t>
            </a:r>
            <a:r>
              <a:rPr kumimoji="1" lang="en-US" altLang="ja-JP" baseline="0" dirty="0" err="1" smtClean="0"/>
              <a:t>parcentage</a:t>
            </a:r>
            <a:r>
              <a:rPr kumimoji="1" lang="en-US" altLang="ja-JP" baseline="0" dirty="0" smtClean="0"/>
              <a:t> of logic </a:t>
            </a:r>
            <a:r>
              <a:rPr kumimoji="1" lang="en-US" altLang="ja-JP" baseline="0" dirty="0" err="1" smtClean="0"/>
              <a:t>resourses</a:t>
            </a:r>
            <a:r>
              <a:rPr kumimoji="1" lang="en-US" altLang="ja-JP" baseline="0" dirty="0" smtClean="0"/>
              <a:t>.</a:t>
            </a:r>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20</a:t>
            </a:fld>
            <a:endParaRPr kumimoji="1" lang="ja-JP" altLang="en-US"/>
          </a:p>
        </p:txBody>
      </p:sp>
    </p:spTree>
    <p:extLst>
      <p:ext uri="{BB962C8B-B14F-4D97-AF65-F5344CB8AC3E}">
        <p14:creationId xmlns:p14="http://schemas.microsoft.com/office/powerpoint/2010/main" val="22680248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Here</a:t>
            </a:r>
            <a:r>
              <a:rPr kumimoji="1" lang="en-US" altLang="ja-JP" baseline="0" dirty="0" smtClean="0"/>
              <a:t> we show how to use our system.</a:t>
            </a:r>
            <a:endParaRPr kumimoji="1" lang="en-US" altLang="ja-JP" dirty="0" smtClean="0"/>
          </a:p>
          <a:p>
            <a:r>
              <a:rPr kumimoji="1" lang="en-US" altLang="ja-JP" baseline="0" dirty="0" smtClean="0"/>
              <a:t>It’s very simple,  just plus pragma to a C/C++ program and recompiling.</a:t>
            </a:r>
          </a:p>
          <a:p>
            <a:endParaRPr kumimoji="1" lang="en-US" altLang="ja-JP" baseline="0" dirty="0" smtClean="0"/>
          </a:p>
          <a:p>
            <a:r>
              <a:rPr kumimoji="1" lang="en-US" altLang="ja-JP" dirty="0" smtClean="0"/>
              <a:t>Here</a:t>
            </a:r>
            <a:r>
              <a:rPr kumimoji="1" lang="en-US" altLang="ja-JP" baseline="0" dirty="0" smtClean="0"/>
              <a:t> is  a case of one-loop box diagram,  this is integral and this is a source code in C corresponding to loop calculation</a:t>
            </a:r>
            <a:endParaRPr kumimoji="1" lang="en-US" altLang="ja-JP" dirty="0" smtClean="0"/>
          </a:p>
          <a:p>
            <a:r>
              <a:rPr kumimoji="1" lang="en-US" altLang="ja-JP" dirty="0" smtClean="0"/>
              <a:t>All</a:t>
            </a:r>
            <a:r>
              <a:rPr kumimoji="1" lang="en-US" altLang="ja-JP" baseline="0" dirty="0" smtClean="0"/>
              <a:t> we have to do is to add this pragma into  the code.</a:t>
            </a:r>
            <a:endParaRPr kumimoji="1" lang="en-US" altLang="ja-JP" dirty="0" smtClean="0"/>
          </a:p>
          <a:p>
            <a:r>
              <a:rPr kumimoji="1" lang="en-US" altLang="ja-JP" dirty="0" smtClean="0"/>
              <a:t>By this,</a:t>
            </a:r>
            <a:r>
              <a:rPr kumimoji="1" lang="en-US" altLang="ja-JP" baseline="0" dirty="0" smtClean="0"/>
              <a:t> we can accelerate this code by using GRAPE9-MPX</a:t>
            </a:r>
            <a:endParaRPr kumimoji="1" lang="en-US" altLang="ja-JP" dirty="0" smtClean="0"/>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21</a:t>
            </a:fld>
            <a:endParaRPr kumimoji="1" lang="ja-JP" altLang="en-US"/>
          </a:p>
        </p:txBody>
      </p:sp>
    </p:spTree>
    <p:extLst>
      <p:ext uri="{BB962C8B-B14F-4D97-AF65-F5344CB8AC3E}">
        <p14:creationId xmlns:p14="http://schemas.microsoft.com/office/powerpoint/2010/main" val="16230028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Such a easy programing model is realized by Goose and LSUMP.</a:t>
            </a:r>
            <a:endParaRPr kumimoji="1" lang="en-US" altLang="ja-JP" dirty="0" smtClean="0"/>
          </a:p>
          <a:p>
            <a:endParaRPr kumimoji="1" lang="en-US" altLang="ja-JP" dirty="0" smtClean="0"/>
          </a:p>
          <a:p>
            <a:r>
              <a:rPr kumimoji="1" lang="en-US" altLang="ja-JP" dirty="0" smtClean="0"/>
              <a:t>Goose is </a:t>
            </a:r>
            <a:r>
              <a:rPr kumimoji="1" lang="en-US" altLang="ja-JP" dirty="0" smtClean="0"/>
              <a:t>a directive </a:t>
            </a:r>
            <a:r>
              <a:rPr kumimoji="1" lang="en-US" altLang="ja-JP" dirty="0" smtClean="0"/>
              <a:t>type compiler like </a:t>
            </a:r>
            <a:r>
              <a:rPr kumimoji="1" lang="en-US" altLang="ja-JP" dirty="0" err="1" smtClean="0"/>
              <a:t>OpenMP</a:t>
            </a:r>
            <a:r>
              <a:rPr kumimoji="1" lang="en-US" altLang="ja-JP" dirty="0" smtClean="0"/>
              <a:t>.</a:t>
            </a:r>
          </a:p>
          <a:p>
            <a:r>
              <a:rPr kumimoji="1" lang="en-US" altLang="ja-JP" dirty="0" smtClean="0"/>
              <a:t>goose analyzes</a:t>
            </a:r>
            <a:r>
              <a:rPr kumimoji="1" lang="en-US" altLang="ja-JP" baseline="0" dirty="0" smtClean="0"/>
              <a:t> source code, then, </a:t>
            </a:r>
            <a:endParaRPr kumimoji="1" lang="en-US" altLang="ja-JP" dirty="0" smtClean="0"/>
          </a:p>
          <a:p>
            <a:r>
              <a:rPr kumimoji="1" lang="en-US" altLang="ja-JP" dirty="0" smtClean="0"/>
              <a:t>generates </a:t>
            </a:r>
            <a:r>
              <a:rPr kumimoji="1" lang="en-US" altLang="ja-JP" dirty="0" smtClean="0"/>
              <a:t>kernel code for LSUM and </a:t>
            </a:r>
          </a:p>
          <a:p>
            <a:r>
              <a:rPr kumimoji="1" lang="en-US" altLang="ja-JP" dirty="0" err="1" smtClean="0"/>
              <a:t>insterts</a:t>
            </a:r>
            <a:r>
              <a:rPr kumimoji="1" lang="en-US" altLang="ja-JP" dirty="0" smtClean="0"/>
              <a:t> communication APIs in C/C++ source code  </a:t>
            </a:r>
          </a:p>
          <a:p>
            <a:r>
              <a:rPr kumimoji="1" lang="en-US" altLang="ja-JP" dirty="0" smtClean="0"/>
              <a:t>For more information, please go to this </a:t>
            </a:r>
            <a:r>
              <a:rPr kumimoji="1" lang="en-US" altLang="ja-JP" dirty="0" smtClean="0"/>
              <a:t>website.</a:t>
            </a:r>
          </a:p>
          <a:p>
            <a:endParaRPr kumimoji="1" lang="en-US" altLang="ja-JP" dirty="0" smtClean="0"/>
          </a:p>
          <a:p>
            <a:r>
              <a:rPr kumimoji="1" lang="en-US" altLang="ja-JP" dirty="0" smtClean="0"/>
              <a:t>LSUM is our DSL compiler which generates the </a:t>
            </a:r>
            <a:r>
              <a:rPr kumimoji="1" lang="en-US" altLang="ja-JP" dirty="0" err="1" smtClean="0"/>
              <a:t>assember</a:t>
            </a:r>
            <a:r>
              <a:rPr kumimoji="1" lang="en-US" altLang="ja-JP" baseline="0" dirty="0" smtClean="0"/>
              <a:t> code for …</a:t>
            </a:r>
            <a:endParaRPr kumimoji="1" lang="en-US" altLang="ja-JP" dirty="0" smtClean="0"/>
          </a:p>
          <a:p>
            <a:endParaRPr kumimoji="1" lang="en-US" altLang="ja-JP" dirty="0" smtClean="0"/>
          </a:p>
          <a:p>
            <a:r>
              <a:rPr kumimoji="1" lang="en-US" altLang="ja-JP" dirty="0" smtClean="0"/>
              <a:t>goose </a:t>
            </a:r>
            <a:r>
              <a:rPr kumimoji="1" lang="en-US" altLang="ja-JP" dirty="0" err="1" smtClean="0"/>
              <a:t>currlenty</a:t>
            </a:r>
            <a:r>
              <a:rPr kumimoji="1" lang="en-US" altLang="ja-JP" dirty="0" smtClean="0"/>
              <a:t> </a:t>
            </a:r>
            <a:r>
              <a:rPr kumimoji="1" lang="en-US" altLang="ja-JP" dirty="0" err="1" smtClean="0"/>
              <a:t>suport</a:t>
            </a:r>
            <a:r>
              <a:rPr kumimoji="1" lang="en-US" altLang="ja-JP" dirty="0" smtClean="0"/>
              <a:t> MPI/GPU and PEZY-SC</a:t>
            </a:r>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22</a:t>
            </a:fld>
            <a:endParaRPr kumimoji="1" lang="ja-JP" altLang="en-US"/>
          </a:p>
        </p:txBody>
      </p:sp>
    </p:spTree>
    <p:extLst>
      <p:ext uri="{BB962C8B-B14F-4D97-AF65-F5344CB8AC3E}">
        <p14:creationId xmlns:p14="http://schemas.microsoft.com/office/powerpoint/2010/main" val="16230028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Here we show performance of our system, comparing to software implementations </a:t>
            </a:r>
          </a:p>
          <a:p>
            <a:endParaRPr kumimoji="1" lang="en-US" altLang="ja-JP" dirty="0" smtClean="0"/>
          </a:p>
          <a:p>
            <a:r>
              <a:rPr kumimoji="1" lang="en-US" altLang="ja-JP" dirty="0" smtClean="0"/>
              <a:t>here is the case of 12 FPGA </a:t>
            </a:r>
            <a:r>
              <a:rPr kumimoji="1" lang="en-US" altLang="ja-JP" dirty="0" smtClean="0"/>
              <a:t>boards</a:t>
            </a:r>
            <a:endParaRPr kumimoji="1" lang="en-US" altLang="ja-JP" dirty="0" smtClean="0"/>
          </a:p>
          <a:p>
            <a:r>
              <a:rPr kumimoji="1" lang="en-US" altLang="ja-JP" dirty="0" smtClean="0"/>
              <a:t>We </a:t>
            </a:r>
            <a:r>
              <a:rPr kumimoji="1" lang="en-US" altLang="ja-JP" dirty="0" smtClean="0"/>
              <a:t>compare </a:t>
            </a:r>
            <a:r>
              <a:rPr kumimoji="1" lang="en-US" altLang="ja-JP" dirty="0" smtClean="0"/>
              <a:t>the execution time for </a:t>
            </a:r>
            <a:r>
              <a:rPr kumimoji="1" lang="en-US" altLang="ja-JP" dirty="0" smtClean="0"/>
              <a:t>calculation of this</a:t>
            </a:r>
            <a:r>
              <a:rPr kumimoji="1" lang="en-US" altLang="ja-JP" baseline="0" dirty="0" smtClean="0"/>
              <a:t> diagram with the same number of integral points.</a:t>
            </a:r>
            <a:endParaRPr kumimoji="1" lang="en-US" altLang="ja-JP" dirty="0" smtClean="0"/>
          </a:p>
          <a:p>
            <a:r>
              <a:rPr kumimoji="1" lang="en-US" altLang="ja-JP" dirty="0" smtClean="0"/>
              <a:t>Here is </a:t>
            </a:r>
            <a:r>
              <a:rPr kumimoji="1" lang="en-US" altLang="ja-JP" dirty="0" smtClean="0"/>
              <a:t>condition </a:t>
            </a:r>
            <a:r>
              <a:rPr kumimoji="1" lang="en-US" altLang="ja-JP" dirty="0" smtClean="0"/>
              <a:t>for software </a:t>
            </a:r>
            <a:r>
              <a:rPr kumimoji="1" lang="en-US" altLang="ja-JP" dirty="0" smtClean="0"/>
              <a:t>implementation, we use 8-core 16 threads Xeon CPU</a:t>
            </a:r>
            <a:endParaRPr kumimoji="1" lang="en-US" altLang="ja-JP" dirty="0" smtClean="0"/>
          </a:p>
          <a:p>
            <a:endParaRPr kumimoji="1" lang="en-US" altLang="ja-JP" dirty="0" smtClean="0"/>
          </a:p>
          <a:p>
            <a:r>
              <a:rPr kumimoji="1" lang="en-US" altLang="ja-JP" dirty="0" smtClean="0"/>
              <a:t>This table shows the</a:t>
            </a:r>
            <a:r>
              <a:rPr kumimoji="1" lang="en-US" altLang="ja-JP" baseline="0" dirty="0" smtClean="0"/>
              <a:t> result.</a:t>
            </a:r>
            <a:endParaRPr kumimoji="1" lang="en-US" altLang="ja-JP" dirty="0" smtClean="0"/>
          </a:p>
          <a:p>
            <a:r>
              <a:rPr kumimoji="1" lang="en-US" altLang="ja-JP" dirty="0" smtClean="0"/>
              <a:t>Here is values of our</a:t>
            </a:r>
            <a:r>
              <a:rPr kumimoji="1" lang="en-US" altLang="ja-JP" baseline="0" dirty="0" smtClean="0"/>
              <a:t> </a:t>
            </a:r>
            <a:r>
              <a:rPr kumimoji="1" lang="en-US" altLang="ja-JP" dirty="0" smtClean="0"/>
              <a:t>system, here is values of Software</a:t>
            </a:r>
          </a:p>
          <a:p>
            <a:endParaRPr kumimoji="1" lang="en-US" altLang="ja-JP" dirty="0" smtClean="0"/>
          </a:p>
          <a:p>
            <a:r>
              <a:rPr kumimoji="1" lang="en-US" altLang="ja-JP" dirty="0" smtClean="0"/>
              <a:t>This is result</a:t>
            </a:r>
            <a:r>
              <a:rPr kumimoji="1" lang="en-US" altLang="ja-JP" baseline="0" dirty="0" smtClean="0"/>
              <a:t> of comparison</a:t>
            </a:r>
            <a:endParaRPr kumimoji="1" lang="en-US" altLang="ja-JP" dirty="0" smtClean="0"/>
          </a:p>
          <a:p>
            <a:r>
              <a:rPr kumimoji="1" lang="en-US" altLang="ja-JP" dirty="0" smtClean="0"/>
              <a:t>we can see the our system is much faster than software </a:t>
            </a:r>
            <a:r>
              <a:rPr kumimoji="1" lang="en-US" altLang="ja-JP" dirty="0" smtClean="0"/>
              <a:t>implementation</a:t>
            </a:r>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23</a:t>
            </a:fld>
            <a:endParaRPr kumimoji="1" lang="ja-JP" altLang="en-US"/>
          </a:p>
        </p:txBody>
      </p:sp>
    </p:spTree>
    <p:extLst>
      <p:ext uri="{BB962C8B-B14F-4D97-AF65-F5344CB8AC3E}">
        <p14:creationId xmlns:p14="http://schemas.microsoft.com/office/powerpoint/2010/main" val="42249068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Lets move on to application to 3</a:t>
            </a:r>
            <a:r>
              <a:rPr kumimoji="1" lang="en-US" altLang="ja-JP" dirty="0" smtClean="0"/>
              <a:t>-loop </a:t>
            </a:r>
            <a:r>
              <a:rPr kumimoji="1" lang="en-US" altLang="ja-JP" dirty="0" smtClean="0"/>
              <a:t>integral</a:t>
            </a:r>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24</a:t>
            </a:fld>
            <a:endParaRPr kumimoji="1" lang="ja-JP" altLang="en-US"/>
          </a:p>
        </p:txBody>
      </p:sp>
    </p:spTree>
    <p:extLst>
      <p:ext uri="{BB962C8B-B14F-4D97-AF65-F5344CB8AC3E}">
        <p14:creationId xmlns:p14="http://schemas.microsoft.com/office/powerpoint/2010/main" val="6304950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We have </a:t>
            </a:r>
            <a:r>
              <a:rPr kumimoji="1" lang="mr-IN" altLang="ja-JP" dirty="0" smtClean="0"/>
              <a:t>…</a:t>
            </a:r>
            <a:endParaRPr kumimoji="1" lang="en-US" altLang="ja-JP" dirty="0" smtClean="0"/>
          </a:p>
          <a:p>
            <a:r>
              <a:rPr kumimoji="1" lang="en-US" altLang="ja-JP" dirty="0" smtClean="0"/>
              <a:t>One is 3-lloop</a:t>
            </a:r>
          </a:p>
          <a:p>
            <a:r>
              <a:rPr kumimoji="1" lang="en-US" altLang="ja-JP" dirty="0" smtClean="0"/>
              <a:t>next one is 2-loop box </a:t>
            </a:r>
            <a:r>
              <a:rPr kumimoji="1" lang="en-US" altLang="ja-JP" dirty="0" err="1" smtClean="0"/>
              <a:t>crosse</a:t>
            </a:r>
            <a:r>
              <a:rPr kumimoji="1" lang="en-US" altLang="ja-JP" dirty="0" smtClean="0"/>
              <a:t>,</a:t>
            </a:r>
          </a:p>
          <a:p>
            <a:r>
              <a:rPr kumimoji="1" lang="en-US" altLang="ja-JP" dirty="0" smtClean="0"/>
              <a:t>and another one is 2</a:t>
            </a:r>
            <a:r>
              <a:rPr kumimoji="1" lang="en-US" altLang="ja-JP" dirty="0" smtClean="0"/>
              <a:t>-lopp</a:t>
            </a:r>
            <a:r>
              <a:rPr kumimoji="1" lang="en-US" altLang="ja-JP" baseline="0" dirty="0" smtClean="0"/>
              <a:t> box cross with …</a:t>
            </a:r>
          </a:p>
          <a:p>
            <a:r>
              <a:rPr kumimoji="1" lang="en-US" altLang="ja-JP" baseline="0" dirty="0" smtClean="0"/>
              <a:t>and 2-loop cross with masses from Yuasa et al, of unphysical region.</a:t>
            </a:r>
            <a:endParaRPr kumimoji="1" lang="en-US" altLang="ja-JP" dirty="0" smtClean="0"/>
          </a:p>
          <a:p>
            <a:endParaRPr kumimoji="1" lang="en-US" altLang="ja-JP" dirty="0" smtClean="0"/>
          </a:p>
          <a:p>
            <a:r>
              <a:rPr kumimoji="1" lang="en-US" altLang="ja-JP" dirty="0" smtClean="0"/>
              <a:t>Here we evaluate 3-loop</a:t>
            </a:r>
            <a:r>
              <a:rPr kumimoji="1" lang="mr-IN" altLang="ja-JP" dirty="0" smtClean="0"/>
              <a:t>…</a:t>
            </a:r>
            <a:r>
              <a:rPr kumimoji="1" lang="en-US" altLang="ja-JP" dirty="0" smtClean="0"/>
              <a:t>.</a:t>
            </a:r>
          </a:p>
          <a:p>
            <a:endParaRPr kumimoji="1" lang="en-US" altLang="ja-JP" dirty="0" smtClean="0"/>
          </a:p>
          <a:p>
            <a:endParaRPr kumimoji="1" lang="en-US" altLang="ja-JP" dirty="0" smtClean="0"/>
          </a:p>
          <a:p>
            <a:r>
              <a:rPr kumimoji="1" lang="en-US" altLang="ja-JP" dirty="0" err="1" smtClean="0"/>
              <a:t>Ghinculov</a:t>
            </a:r>
            <a:r>
              <a:rPr kumimoji="1" lang="en-US" altLang="ja-JP" baseline="0" dirty="0" smtClean="0"/>
              <a:t>, Phys. </a:t>
            </a:r>
            <a:r>
              <a:rPr kumimoji="1" lang="en-US" altLang="ja-JP" baseline="0" dirty="0" err="1" smtClean="0"/>
              <a:t>Lett</a:t>
            </a:r>
            <a:r>
              <a:rPr kumimoji="1" lang="en-US" altLang="ja-JP" baseline="0" dirty="0" smtClean="0"/>
              <a:t>. B 358 (1996) 279-283</a:t>
            </a:r>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25</a:t>
            </a:fld>
            <a:endParaRPr kumimoji="1" lang="ja-JP" altLang="en-US"/>
          </a:p>
        </p:txBody>
      </p:sp>
    </p:spTree>
    <p:extLst>
      <p:ext uri="{BB962C8B-B14F-4D97-AF65-F5344CB8AC3E}">
        <p14:creationId xmlns:p14="http://schemas.microsoft.com/office/powerpoint/2010/main" val="29890448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200" dirty="0" smtClean="0"/>
              <a:t>Now</a:t>
            </a:r>
            <a:r>
              <a:rPr kumimoji="1" lang="en-US" altLang="ja-JP" sz="1200" baseline="0" dirty="0" smtClean="0"/>
              <a:t> I show you a diagram and equation we calculated as  an application </a:t>
            </a:r>
            <a:endParaRPr kumimoji="1"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200" dirty="0" smtClean="0"/>
              <a:t>here is mass</a:t>
            </a:r>
            <a:r>
              <a:rPr kumimoji="1" lang="en-US" altLang="ja-JP" sz="1200" baseline="0" dirty="0" smtClean="0"/>
              <a:t> </a:t>
            </a:r>
            <a:r>
              <a:rPr kumimoji="1" lang="en-US" altLang="ja-JP" sz="1200" baseline="0" dirty="0" err="1" smtClean="0"/>
              <a:t>ssignment</a:t>
            </a:r>
            <a:r>
              <a:rPr kumimoji="1" lang="en-US" altLang="ja-JP" sz="1200" baseline="0" dirty="0" smtClean="0"/>
              <a:t>,  which </a:t>
            </a:r>
            <a:r>
              <a:rPr kumimoji="1" lang="en-US" altLang="ja-JP" sz="1200" baseline="0" dirty="0" smtClean="0"/>
              <a:t>is the same as  used in </a:t>
            </a:r>
            <a:r>
              <a:rPr kumimoji="1" lang="en-US" altLang="ja-JP" sz="1200" baseline="0" dirty="0" err="1" smtClean="0"/>
              <a:t>Ghincoulv</a:t>
            </a:r>
            <a:r>
              <a:rPr kumimoji="1" lang="en-US" altLang="ja-JP" sz="1200" baseline="0" dirty="0" smtClean="0"/>
              <a:t> 1996.</a:t>
            </a:r>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200" baseline="0" dirty="0" smtClean="0"/>
              <a:t>We evaluate the integral by </a:t>
            </a:r>
            <a:r>
              <a:rPr kumimoji="1" lang="en-US" altLang="ja-JP" sz="1200" baseline="0" dirty="0" err="1" smtClean="0"/>
              <a:t>changin</a:t>
            </a:r>
            <a:r>
              <a:rPr kumimoji="1" lang="en-US" altLang="ja-JP" sz="1200" baseline="0" dirty="0" smtClean="0"/>
              <a:t> </a:t>
            </a:r>
            <a:r>
              <a:rPr kumimoji="1" lang="en-US" altLang="ja-JP" sz="1200" baseline="0" dirty="0" err="1" smtClean="0"/>
              <a:t>manderstam</a:t>
            </a:r>
            <a:r>
              <a:rPr kumimoji="1" lang="en-US" altLang="ja-JP" sz="1200" baseline="0" dirty="0" smtClean="0"/>
              <a:t> variables s</a:t>
            </a:r>
            <a:endParaRPr kumimoji="1" lang="ja-JP" altLang="en-US" sz="1200" dirty="0" smtClean="0"/>
          </a:p>
          <a:p>
            <a:endParaRPr kumimoji="1" lang="en-US" altLang="ja-JP" dirty="0" smtClean="0"/>
          </a:p>
          <a:p>
            <a:endParaRPr kumimoji="1" lang="en-US" altLang="ja-JP" dirty="0" smtClean="0"/>
          </a:p>
          <a:p>
            <a:r>
              <a:rPr kumimoji="1" lang="en-US" altLang="ja-JP" dirty="0" err="1" smtClean="0"/>
              <a:t>Ghinculov</a:t>
            </a:r>
            <a:r>
              <a:rPr kumimoji="1" lang="en-US" altLang="ja-JP" dirty="0" smtClean="0"/>
              <a:t>--analytical + numerical (combine)</a:t>
            </a:r>
          </a:p>
          <a:p>
            <a:endParaRPr kumimoji="1" lang="en-US" altLang="ja-JP" dirty="0" smtClean="0"/>
          </a:p>
          <a:p>
            <a:r>
              <a:rPr kumimoji="1" lang="ja-JP" altLang="en-US" dirty="0" smtClean="0"/>
              <a:t>計算条件ほか、は　</a:t>
            </a:r>
            <a:r>
              <a:rPr kumimoji="1" lang="en-US" altLang="ja-JP" dirty="0" smtClean="0"/>
              <a:t>our setting </a:t>
            </a:r>
            <a:r>
              <a:rPr kumimoji="1" lang="ja-JP" altLang="en-US" dirty="0" smtClean="0"/>
              <a:t>とか</a:t>
            </a:r>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26</a:t>
            </a:fld>
            <a:endParaRPr kumimoji="1" lang="ja-JP" altLang="en-US"/>
          </a:p>
        </p:txBody>
      </p:sp>
    </p:spTree>
    <p:extLst>
      <p:ext uri="{BB962C8B-B14F-4D97-AF65-F5344CB8AC3E}">
        <p14:creationId xmlns:p14="http://schemas.microsoft.com/office/powerpoint/2010/main" val="29890448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Here </a:t>
            </a:r>
            <a:r>
              <a:rPr kumimoji="1" lang="en-US" altLang="ja-JP" dirty="0" smtClean="0"/>
              <a:t>we</a:t>
            </a:r>
            <a:r>
              <a:rPr kumimoji="1" lang="en-US" altLang="ja-JP" baseline="0" dirty="0" smtClean="0"/>
              <a:t> show</a:t>
            </a:r>
            <a:r>
              <a:rPr kumimoji="1" lang="en-US" altLang="ja-JP" dirty="0" smtClean="0"/>
              <a:t> </a:t>
            </a:r>
            <a:r>
              <a:rPr kumimoji="1" lang="en-US" altLang="ja-JP" dirty="0" smtClean="0"/>
              <a:t>the</a:t>
            </a:r>
            <a:r>
              <a:rPr kumimoji="1" lang="en-US" altLang="ja-JP" baseline="0" dirty="0" smtClean="0"/>
              <a:t> result of </a:t>
            </a:r>
            <a:r>
              <a:rPr kumimoji="1" lang="en-US" altLang="ja-JP" baseline="0" dirty="0" err="1" smtClean="0"/>
              <a:t>Ghinculov</a:t>
            </a:r>
            <a:r>
              <a:rPr kumimoji="1" lang="en-US" altLang="ja-JP" baseline="0" dirty="0" smtClean="0"/>
              <a:t> 1996</a:t>
            </a:r>
            <a:endParaRPr kumimoji="1" lang="en-US" altLang="ja-JP" dirty="0" smtClean="0"/>
          </a:p>
          <a:p>
            <a:r>
              <a:rPr kumimoji="1" lang="en-US" altLang="ja-JP" dirty="0" smtClean="0"/>
              <a:t>this</a:t>
            </a:r>
            <a:r>
              <a:rPr kumimoji="1" lang="en-US" altLang="ja-JP" baseline="0" dirty="0" smtClean="0"/>
              <a:t> axis is </a:t>
            </a:r>
            <a:r>
              <a:rPr kumimoji="1" lang="en-US" altLang="ja-JP" baseline="0" dirty="0" smtClean="0"/>
              <a:t>s-square  </a:t>
            </a:r>
            <a:r>
              <a:rPr kumimoji="1" lang="en-US" altLang="ja-JP" baseline="0" dirty="0" smtClean="0"/>
              <a:t>and this is value of integral</a:t>
            </a:r>
          </a:p>
          <a:p>
            <a:r>
              <a:rPr kumimoji="1" lang="en-US" altLang="ja-JP" dirty="0" smtClean="0"/>
              <a:t>There</a:t>
            </a:r>
            <a:r>
              <a:rPr kumimoji="1" lang="en-US" altLang="ja-JP" baseline="0" dirty="0" smtClean="0"/>
              <a:t> are features to note.</a:t>
            </a:r>
          </a:p>
          <a:p>
            <a:r>
              <a:rPr kumimoji="1" lang="en-US" altLang="ja-JP" baseline="0" dirty="0" smtClean="0"/>
              <a:t>one is unphysical region for s-square less than one</a:t>
            </a:r>
          </a:p>
          <a:p>
            <a:r>
              <a:rPr kumimoji="1" lang="en-US" altLang="ja-JP" baseline="0" dirty="0" smtClean="0"/>
              <a:t>…</a:t>
            </a:r>
            <a:endParaRPr kumimoji="1" lang="en-US" altLang="ja-JP" dirty="0" smtClean="0"/>
          </a:p>
          <a:p>
            <a:endParaRPr kumimoji="1" lang="en-US" altLang="ja-JP" dirty="0" smtClean="0"/>
          </a:p>
          <a:p>
            <a:endParaRPr kumimoji="1" lang="en-US" altLang="ja-JP" dirty="0" smtClean="0"/>
          </a:p>
          <a:p>
            <a:endParaRPr kumimoji="1" lang="en-US" altLang="ja-JP" dirty="0" smtClean="0"/>
          </a:p>
          <a:p>
            <a:r>
              <a:rPr kumimoji="1" lang="en-US" altLang="ja-JP" dirty="0" smtClean="0"/>
              <a:t>It seems to</a:t>
            </a:r>
            <a:r>
              <a:rPr kumimoji="1" lang="en-US" altLang="ja-JP" baseline="0" dirty="0" smtClean="0"/>
              <a:t> be in his paper, </a:t>
            </a:r>
            <a:r>
              <a:rPr kumimoji="1" lang="en-US" altLang="ja-JP" baseline="0" dirty="0" err="1" smtClean="0"/>
              <a:t>Im</a:t>
            </a:r>
            <a:r>
              <a:rPr kumimoji="1" lang="en-US" altLang="ja-JP" baseline="0" dirty="0" smtClean="0"/>
              <a:t> part should be Re part, and Re part should be </a:t>
            </a:r>
            <a:r>
              <a:rPr kumimoji="1" lang="en-US" altLang="ja-JP" baseline="0" dirty="0" err="1" smtClean="0"/>
              <a:t>Im</a:t>
            </a:r>
            <a:r>
              <a:rPr kumimoji="1" lang="en-US" altLang="ja-JP" baseline="0" dirty="0" smtClean="0"/>
              <a:t> part,</a:t>
            </a:r>
          </a:p>
          <a:p>
            <a:r>
              <a:rPr kumimoji="1" lang="en-US" altLang="ja-JP" baseline="0" dirty="0" smtClean="0"/>
              <a:t>because of behavior of unphysical region.</a:t>
            </a:r>
          </a:p>
          <a:p>
            <a:r>
              <a:rPr kumimoji="1" lang="en-US" altLang="ja-JP" baseline="0" dirty="0" smtClean="0"/>
              <a:t> </a:t>
            </a:r>
            <a:endParaRPr kumimoji="1" lang="en-US" altLang="ja-JP" dirty="0" smtClean="0"/>
          </a:p>
          <a:p>
            <a:endParaRPr kumimoji="1" lang="en-US" altLang="ja-JP" dirty="0" smtClean="0"/>
          </a:p>
          <a:p>
            <a:r>
              <a:rPr kumimoji="1" lang="en-US" altLang="ja-JP" dirty="0" smtClean="0"/>
              <a:t>Re</a:t>
            </a:r>
            <a:r>
              <a:rPr kumimoji="1" lang="ja-JP" altLang="en-US" dirty="0" smtClean="0"/>
              <a:t>と</a:t>
            </a:r>
            <a:r>
              <a:rPr kumimoji="1" lang="en-US" altLang="ja-JP" dirty="0" err="1" smtClean="0"/>
              <a:t>Im</a:t>
            </a:r>
            <a:r>
              <a:rPr kumimoji="1" lang="ja-JP" altLang="en-US" dirty="0" smtClean="0"/>
              <a:t>が逆のように見える</a:t>
            </a:r>
            <a:endParaRPr kumimoji="1" lang="en-US" altLang="ja-JP" dirty="0" smtClean="0"/>
          </a:p>
          <a:p>
            <a:r>
              <a:rPr kumimoji="1" lang="en-US" altLang="ja-JP" dirty="0" err="1" smtClean="0"/>
              <a:t>unphysicacl</a:t>
            </a:r>
            <a:r>
              <a:rPr kumimoji="1" lang="en-US" altLang="ja-JP" baseline="0" dirty="0" smtClean="0"/>
              <a:t> </a:t>
            </a:r>
            <a:r>
              <a:rPr kumimoji="1" lang="ja-JP" altLang="en-US" baseline="0" dirty="0" smtClean="0"/>
              <a:t>で</a:t>
            </a:r>
            <a:r>
              <a:rPr kumimoji="1" lang="en-US" altLang="ja-JP" baseline="0" dirty="0" err="1" smtClean="0"/>
              <a:t>Im</a:t>
            </a:r>
            <a:r>
              <a:rPr kumimoji="1" lang="en-US" altLang="ja-JP" baseline="0" dirty="0" smtClean="0"/>
              <a:t> </a:t>
            </a:r>
            <a:r>
              <a:rPr kumimoji="1" lang="ja-JP" altLang="en-US" baseline="0" dirty="0" smtClean="0"/>
              <a:t>がない</a:t>
            </a:r>
            <a:endParaRPr kumimoji="1" lang="en-US" altLang="ja-JP" baseline="0" dirty="0" smtClean="0"/>
          </a:p>
          <a:p>
            <a:r>
              <a:rPr kumimoji="1" lang="en-US" altLang="ja-JP" baseline="0" dirty="0" smtClean="0"/>
              <a:t>In </a:t>
            </a:r>
            <a:r>
              <a:rPr kumimoji="1" lang="en-US" altLang="ja-JP" baseline="0" dirty="0" err="1" smtClean="0"/>
              <a:t>Ghinculov</a:t>
            </a:r>
            <a:r>
              <a:rPr kumimoji="1" lang="en-US" altLang="ja-JP" baseline="0" dirty="0" smtClean="0"/>
              <a:t>, it explains that solid line is imaginary and dashed one real part. </a:t>
            </a:r>
          </a:p>
          <a:p>
            <a:r>
              <a:rPr kumimoji="1" lang="en-US" altLang="ja-JP" baseline="0" dirty="0" smtClean="0"/>
              <a:t>But, It seems to reverse</a:t>
            </a:r>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27</a:t>
            </a:fld>
            <a:endParaRPr kumimoji="1" lang="ja-JP" altLang="en-US"/>
          </a:p>
        </p:txBody>
      </p:sp>
    </p:spTree>
    <p:extLst>
      <p:ext uri="{BB962C8B-B14F-4D97-AF65-F5344CB8AC3E}">
        <p14:creationId xmlns:p14="http://schemas.microsoft.com/office/powerpoint/2010/main" val="42655857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baseline="0" dirty="0" smtClean="0"/>
              <a:t>Here is our setting </a:t>
            </a:r>
          </a:p>
          <a:p>
            <a:r>
              <a:rPr kumimoji="1" lang="en-US" altLang="ja-JP" baseline="0" dirty="0" smtClean="0"/>
              <a:t>let me skip detail but I would like to point out we use quadruple precision in calculation.</a:t>
            </a:r>
          </a:p>
          <a:p>
            <a:endParaRPr kumimoji="1" lang="en-US" altLang="ja-JP" baseline="0" dirty="0" smtClean="0"/>
          </a:p>
          <a:p>
            <a:endParaRPr kumimoji="1" lang="en-US" altLang="ja-JP" dirty="0" smtClean="0"/>
          </a:p>
          <a:p>
            <a:endParaRPr kumimoji="1" lang="en-US" altLang="ja-JP" dirty="0" smtClean="0"/>
          </a:p>
          <a:p>
            <a:r>
              <a:rPr kumimoji="1" lang="en-US" altLang="ja-JP" dirty="0" smtClean="0"/>
              <a:t>8 beta </a:t>
            </a:r>
            <a:r>
              <a:rPr kumimoji="1" lang="ja-JP" altLang="en-US" dirty="0" smtClean="0"/>
              <a:t>計算していることを説明するスライドはバックアップで用意のこと</a:t>
            </a:r>
            <a:endParaRPr kumimoji="1" lang="en-US" altLang="ja-JP" dirty="0" smtClean="0"/>
          </a:p>
          <a:p>
            <a:endParaRPr kumimoji="1" lang="en-US" altLang="ja-JP" dirty="0" smtClean="0"/>
          </a:p>
          <a:p>
            <a:r>
              <a:rPr kumimoji="1" lang="en-US" altLang="ja-JP" dirty="0" smtClean="0"/>
              <a:t>in order to use </a:t>
            </a:r>
            <a:r>
              <a:rPr kumimoji="1" lang="en-US" altLang="ja-JP" dirty="0" err="1" smtClean="0"/>
              <a:t>Wyns’s</a:t>
            </a:r>
            <a:r>
              <a:rPr kumimoji="1" lang="en-US" altLang="ja-JP" dirty="0" smtClean="0"/>
              <a:t> epsilon algorithm,</a:t>
            </a:r>
          </a:p>
          <a:p>
            <a:r>
              <a:rPr kumimoji="1" lang="en-US" altLang="ja-JP" dirty="0" smtClean="0"/>
              <a:t>we evaluate</a:t>
            </a:r>
            <a:r>
              <a:rPr kumimoji="1" lang="en-US" altLang="ja-JP" baseline="0" dirty="0" smtClean="0"/>
              <a:t> the integrals with different values of </a:t>
            </a:r>
            <a:r>
              <a:rPr kumimoji="1" lang="en-US" altLang="ja-JP" baseline="0" dirty="0" err="1" smtClean="0"/>
              <a:t>epislon</a:t>
            </a:r>
            <a:r>
              <a:rPr kumimoji="1" lang="en-US" altLang="ja-JP" baseline="0" dirty="0" smtClean="0"/>
              <a:t> for fixed value of s</a:t>
            </a:r>
          </a:p>
          <a:p>
            <a:endParaRPr kumimoji="1" lang="en-US" altLang="ja-JP" baseline="0" dirty="0" smtClean="0"/>
          </a:p>
          <a:p>
            <a:r>
              <a:rPr kumimoji="1" lang="en-US" altLang="ja-JP" baseline="0" dirty="0" err="1" smtClean="0"/>
              <a:t>enouth</a:t>
            </a:r>
            <a:r>
              <a:rPr kumimoji="1" lang="en-US" altLang="ja-JP" baseline="0" dirty="0" smtClean="0"/>
              <a:t> rich for </a:t>
            </a:r>
            <a:r>
              <a:rPr kumimoji="1" lang="en-US" altLang="ja-JP" baseline="0" dirty="0" err="1" smtClean="0"/>
              <a:t>regsters</a:t>
            </a:r>
            <a:r>
              <a:rPr kumimoji="1" lang="en-US" altLang="ja-JP" baseline="0" dirty="0" smtClean="0"/>
              <a:t> in PE to store the results obtained by reuse of C/D, </a:t>
            </a:r>
          </a:p>
          <a:p>
            <a:r>
              <a:rPr kumimoji="1" lang="en-US" altLang="ja-JP" baseline="0" dirty="0" smtClean="0"/>
              <a:t>and </a:t>
            </a:r>
            <a:r>
              <a:rPr kumimoji="1" lang="en-US" altLang="ja-JP" baseline="0" dirty="0" err="1" smtClean="0"/>
              <a:t>possilble</a:t>
            </a:r>
            <a:r>
              <a:rPr kumimoji="1" lang="en-US" altLang="ja-JP" baseline="0" dirty="0" smtClean="0"/>
              <a:t> to increase </a:t>
            </a:r>
            <a:r>
              <a:rPr kumimoji="1" lang="en-US" altLang="ja-JP" baseline="0" dirty="0" err="1" smtClean="0"/>
              <a:t>efficienty</a:t>
            </a:r>
            <a:endParaRPr kumimoji="1" lang="en-US" altLang="ja-JP" baseline="0" dirty="0" smtClean="0"/>
          </a:p>
          <a:p>
            <a:r>
              <a:rPr kumimoji="1" lang="en-US" altLang="ja-JP" baseline="0" dirty="0" smtClean="0"/>
              <a:t>once C/D are calculated, since they are common even if epsilon is different, </a:t>
            </a:r>
          </a:p>
          <a:p>
            <a:r>
              <a:rPr kumimoji="1" lang="en-US" altLang="ja-JP" baseline="0" dirty="0" smtClean="0"/>
              <a:t>C/D can be reused in the integration</a:t>
            </a:r>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28</a:t>
            </a:fld>
            <a:endParaRPr kumimoji="1" lang="ja-JP" altLang="en-US"/>
          </a:p>
        </p:txBody>
      </p:sp>
    </p:spTree>
    <p:extLst>
      <p:ext uri="{BB962C8B-B14F-4D97-AF65-F5344CB8AC3E}">
        <p14:creationId xmlns:p14="http://schemas.microsoft.com/office/powerpoint/2010/main" val="37256382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This</a:t>
            </a:r>
            <a:r>
              <a:rPr kumimoji="1" lang="en-US" altLang="ja-JP" baseline="0" dirty="0" smtClean="0"/>
              <a:t> is our preliminary </a:t>
            </a:r>
            <a:r>
              <a:rPr kumimoji="1" lang="en-US" altLang="ja-JP" baseline="0" dirty="0" smtClean="0"/>
              <a:t>result</a:t>
            </a:r>
          </a:p>
          <a:p>
            <a:r>
              <a:rPr kumimoji="1" lang="en-US" altLang="ja-JP" baseline="0" dirty="0" smtClean="0"/>
              <a:t>This is very similar to previous work, unphysical region here, diverse here and here</a:t>
            </a:r>
          </a:p>
          <a:p>
            <a:endParaRPr kumimoji="1" lang="en-US" altLang="ja-JP" baseline="0" dirty="0" smtClean="0"/>
          </a:p>
          <a:p>
            <a:r>
              <a:rPr kumimoji="1" lang="en-US" altLang="ja-JP" dirty="0" smtClean="0"/>
              <a:t>We </a:t>
            </a:r>
            <a:r>
              <a:rPr kumimoji="1" lang="en-US" altLang="ja-JP" dirty="0" smtClean="0"/>
              <a:t>should note the computational time.</a:t>
            </a:r>
          </a:p>
          <a:p>
            <a:r>
              <a:rPr kumimoji="1" lang="en-US" altLang="ja-JP" dirty="0" smtClean="0"/>
              <a:t>For physical</a:t>
            </a:r>
            <a:r>
              <a:rPr kumimoji="1" lang="en-US" altLang="ja-JP" baseline="0" dirty="0" smtClean="0"/>
              <a:t> region, it</a:t>
            </a:r>
            <a:r>
              <a:rPr kumimoji="1" lang="en-US" altLang="ja-JP" dirty="0" smtClean="0"/>
              <a:t> </a:t>
            </a:r>
            <a:r>
              <a:rPr kumimoji="1" lang="en-US" altLang="ja-JP" dirty="0" smtClean="0"/>
              <a:t>took</a:t>
            </a:r>
            <a:r>
              <a:rPr kumimoji="1" lang="en-US" altLang="ja-JP" baseline="0" dirty="0" smtClean="0"/>
              <a:t> 11 hours to calculate each point of </a:t>
            </a:r>
            <a:r>
              <a:rPr kumimoji="1" lang="en-US" altLang="ja-JP" baseline="0" dirty="0" smtClean="0"/>
              <a:t>s-square </a:t>
            </a:r>
          </a:p>
          <a:p>
            <a:r>
              <a:rPr kumimoji="1" lang="en-US" altLang="ja-JP" baseline="0" dirty="0" smtClean="0"/>
              <a:t>under these conditions.</a:t>
            </a:r>
            <a:endParaRPr kumimoji="1" lang="en-US" altLang="ja-JP" baseline="0" dirty="0" smtClean="0"/>
          </a:p>
          <a:p>
            <a:r>
              <a:rPr kumimoji="1" lang="en-US" altLang="ja-JP" baseline="0" dirty="0" smtClean="0"/>
              <a:t>For unphysical region, and it took 300 sec.</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29</a:t>
            </a:fld>
            <a:endParaRPr kumimoji="1" lang="ja-JP" altLang="en-US"/>
          </a:p>
        </p:txBody>
      </p:sp>
    </p:spTree>
    <p:extLst>
      <p:ext uri="{BB962C8B-B14F-4D97-AF65-F5344CB8AC3E}">
        <p14:creationId xmlns:p14="http://schemas.microsoft.com/office/powerpoint/2010/main" val="4137417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So , We</a:t>
            </a:r>
            <a:r>
              <a:rPr kumimoji="1" lang="en-US" altLang="ja-JP" baseline="0" dirty="0" smtClean="0"/>
              <a:t> have been … </a:t>
            </a:r>
            <a:r>
              <a:rPr kumimoji="1" lang="ja-JP" altLang="en-US" baseline="0" dirty="0" smtClean="0"/>
              <a:t>をよむ</a:t>
            </a:r>
            <a:endParaRPr kumimoji="1" lang="en-US" altLang="ja-JP" baseline="0" dirty="0" smtClean="0"/>
          </a:p>
          <a:p>
            <a:r>
              <a:rPr kumimoji="1" lang="en-US" altLang="ja-JP" baseline="0" dirty="0" smtClean="0"/>
              <a:t>we developed PE with …, and PE are implemented on FPGA board </a:t>
            </a:r>
          </a:p>
          <a:p>
            <a:r>
              <a:rPr kumimoji="1" lang="en-US" altLang="ja-JP" baseline="0" dirty="0" smtClean="0"/>
              <a:t>We also developed our own compilers in order to use our system easily</a:t>
            </a:r>
          </a:p>
          <a:p>
            <a:endParaRPr kumimoji="1" lang="en-US" altLang="ja-JP" baseline="0" dirty="0" smtClean="0"/>
          </a:p>
          <a:p>
            <a:r>
              <a:rPr kumimoji="1" lang="en-US" altLang="ja-JP" baseline="0" dirty="0" smtClean="0"/>
              <a:t>here we report progress and the detailed implementation of our system.</a:t>
            </a:r>
          </a:p>
          <a:p>
            <a:r>
              <a:rPr kumimoji="1" lang="en-US" altLang="ja-JP" baseline="0" dirty="0" smtClean="0"/>
              <a:t>This is previous system presented in </a:t>
            </a:r>
            <a:r>
              <a:rPr kumimoji="1" lang="en-US" altLang="ja-JP" baseline="0" dirty="0" err="1" smtClean="0"/>
              <a:t>acat</a:t>
            </a:r>
            <a:r>
              <a:rPr kumimoji="1" lang="en-US" altLang="ja-JP" baseline="0" dirty="0" smtClean="0"/>
              <a:t> 2014, and this is current system.</a:t>
            </a:r>
          </a:p>
          <a:p>
            <a:r>
              <a:rPr kumimoji="1" lang="en-US" altLang="ja-JP" baseline="0" dirty="0" smtClean="0"/>
              <a:t>We </a:t>
            </a:r>
            <a:r>
              <a:rPr kumimoji="1" lang="en-US" altLang="ja-JP" baseline="0" dirty="0" smtClean="0"/>
              <a:t>also report an application, evaluation of 3-loop </a:t>
            </a:r>
            <a:r>
              <a:rPr kumimoji="1" lang="en-US" altLang="ja-JP" baseline="0" dirty="0" err="1" smtClean="0"/>
              <a:t>selfenergy</a:t>
            </a:r>
            <a:r>
              <a:rPr kumimoji="1" lang="en-US" altLang="ja-JP" baseline="0" dirty="0" smtClean="0"/>
              <a:t> in a massive case with various masses</a:t>
            </a:r>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3</a:t>
            </a:fld>
            <a:endParaRPr kumimoji="1" lang="ja-JP" altLang="en-US"/>
          </a:p>
        </p:txBody>
      </p:sp>
    </p:spTree>
    <p:extLst>
      <p:ext uri="{BB962C8B-B14F-4D97-AF65-F5344CB8AC3E}">
        <p14:creationId xmlns:p14="http://schemas.microsoft.com/office/powerpoint/2010/main" val="36267997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Let me move on to the summary</a:t>
            </a:r>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30</a:t>
            </a:fld>
            <a:endParaRPr kumimoji="1" lang="ja-JP" altLang="en-US"/>
          </a:p>
        </p:txBody>
      </p:sp>
    </p:spTree>
    <p:extLst>
      <p:ext uri="{BB962C8B-B14F-4D97-AF65-F5344CB8AC3E}">
        <p14:creationId xmlns:p14="http://schemas.microsoft.com/office/powerpoint/2010/main" val="6304950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Here is summary</a:t>
            </a:r>
          </a:p>
          <a:p>
            <a:endParaRPr kumimoji="1" lang="en-US" altLang="ja-JP" dirty="0" smtClean="0"/>
          </a:p>
          <a:p>
            <a:r>
              <a:rPr kumimoji="1" lang="en-US" altLang="ja-JP" dirty="0" smtClean="0"/>
              <a:t>We have been </a:t>
            </a:r>
            <a:r>
              <a:rPr kumimoji="1" lang="mr-IN" altLang="ja-JP" dirty="0" smtClean="0"/>
              <a:t>…</a:t>
            </a:r>
            <a:r>
              <a:rPr kumimoji="1" lang="en-US" altLang="ja-JP" dirty="0" smtClean="0"/>
              <a:t>.</a:t>
            </a:r>
          </a:p>
          <a:p>
            <a:endParaRPr kumimoji="1" lang="en-US" altLang="ja-JP" dirty="0" smtClean="0"/>
          </a:p>
          <a:p>
            <a:r>
              <a:rPr kumimoji="1" lang="en-US" altLang="ja-JP" dirty="0" smtClean="0"/>
              <a:t>We showed </a:t>
            </a:r>
            <a:r>
              <a:rPr kumimoji="1" lang="mr-IN" altLang="ja-JP" dirty="0" smtClean="0"/>
              <a:t>…</a:t>
            </a:r>
            <a:endParaRPr kumimoji="1" lang="en-US" altLang="ja-JP" dirty="0" smtClean="0"/>
          </a:p>
          <a:p>
            <a:endParaRPr kumimoji="1" lang="en-US" altLang="ja-JP" dirty="0" smtClean="0"/>
          </a:p>
          <a:p>
            <a:endParaRPr kumimoji="1" lang="en-US" altLang="ja-JP" dirty="0" smtClean="0"/>
          </a:p>
          <a:p>
            <a:r>
              <a:rPr kumimoji="1" lang="en-US" altLang="ja-JP" dirty="0" smtClean="0"/>
              <a:t>This is end of my talk</a:t>
            </a:r>
          </a:p>
          <a:p>
            <a:r>
              <a:rPr kumimoji="1" lang="en-US" altLang="ja-JP" dirty="0" smtClean="0"/>
              <a:t>thank you very much.</a:t>
            </a:r>
          </a:p>
          <a:p>
            <a:endParaRPr kumimoji="1" lang="en-US" altLang="ja-JP" dirty="0" smtClean="0"/>
          </a:p>
          <a:p>
            <a:r>
              <a:rPr kumimoji="1" lang="en-US" altLang="ja-JP" dirty="0" smtClean="0"/>
              <a:t>We would like to use our system to evaluate various kinds of Feynman loop integrals in the future.</a:t>
            </a:r>
          </a:p>
          <a:p>
            <a:endParaRPr kumimoji="1" lang="en-US" altLang="ja-JP" dirty="0" smtClean="0"/>
          </a:p>
          <a:p>
            <a:r>
              <a:rPr kumimoji="1" lang="en-US" altLang="ja-JP" dirty="0" smtClean="0"/>
              <a:t>sixty four to the seventh grids</a:t>
            </a:r>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31</a:t>
            </a:fld>
            <a:endParaRPr kumimoji="1" lang="ja-JP" altLang="en-US"/>
          </a:p>
        </p:txBody>
      </p:sp>
    </p:spTree>
    <p:extLst>
      <p:ext uri="{BB962C8B-B14F-4D97-AF65-F5344CB8AC3E}">
        <p14:creationId xmlns:p14="http://schemas.microsoft.com/office/powerpoint/2010/main" val="724750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Here is </a:t>
            </a:r>
            <a:r>
              <a:rPr kumimoji="1" lang="en-US" altLang="ja-JP" dirty="0" smtClean="0"/>
              <a:t>an</a:t>
            </a:r>
            <a:r>
              <a:rPr kumimoji="1" lang="en-US" altLang="ja-JP" baseline="0" dirty="0" smtClean="0"/>
              <a:t> example of how to use goose</a:t>
            </a:r>
            <a:endParaRPr kumimoji="1" lang="en-US" altLang="ja-JP" dirty="0" smtClean="0"/>
          </a:p>
          <a:p>
            <a:endParaRPr kumimoji="1" lang="en-US" altLang="ja-JP" dirty="0" smtClean="0"/>
          </a:p>
          <a:p>
            <a:r>
              <a:rPr kumimoji="1" lang="en-US" altLang="ja-JP" dirty="0" smtClean="0"/>
              <a:t>sample code is one-loop box diagram.</a:t>
            </a:r>
          </a:p>
          <a:p>
            <a:endParaRPr kumimoji="1" lang="en-US" altLang="ja-JP" dirty="0" smtClean="0"/>
          </a:p>
          <a:p>
            <a:r>
              <a:rPr kumimoji="1" lang="en-US" altLang="ja-JP" dirty="0" smtClean="0"/>
              <a:t>only thing</a:t>
            </a:r>
            <a:r>
              <a:rPr kumimoji="1" lang="en-US" altLang="ja-JP" baseline="0" dirty="0" smtClean="0"/>
              <a:t> we have to do is to add this pragma into the code</a:t>
            </a:r>
            <a:r>
              <a:rPr kumimoji="1" lang="en-US" altLang="ja-JP" baseline="0" dirty="0" smtClean="0"/>
              <a:t>, and re-compile by goose, that </a:t>
            </a:r>
            <a:r>
              <a:rPr kumimoji="1" lang="en-US" altLang="ja-JP" baseline="0" dirty="0" smtClean="0"/>
              <a:t>it.</a:t>
            </a:r>
          </a:p>
          <a:p>
            <a:r>
              <a:rPr kumimoji="1" lang="en-US" altLang="ja-JP" dirty="0" smtClean="0"/>
              <a:t>by</a:t>
            </a:r>
            <a:r>
              <a:rPr kumimoji="1" lang="en-US" altLang="ja-JP" baseline="0" dirty="0" smtClean="0"/>
              <a:t> this, we can accelerate this code by using G9MPX</a:t>
            </a:r>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34</a:t>
            </a:fld>
            <a:endParaRPr kumimoji="1" lang="ja-JP" altLang="en-US"/>
          </a:p>
        </p:txBody>
      </p:sp>
    </p:spTree>
    <p:extLst>
      <p:ext uri="{BB962C8B-B14F-4D97-AF65-F5344CB8AC3E}">
        <p14:creationId xmlns:p14="http://schemas.microsoft.com/office/powerpoint/2010/main" val="37175630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42</a:t>
            </a:fld>
            <a:endParaRPr kumimoji="1" lang="ja-JP" altLang="en-US"/>
          </a:p>
        </p:txBody>
      </p:sp>
    </p:spTree>
    <p:extLst>
      <p:ext uri="{BB962C8B-B14F-4D97-AF65-F5344CB8AC3E}">
        <p14:creationId xmlns:p14="http://schemas.microsoft.com/office/powerpoint/2010/main" val="5584526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43</a:t>
            </a:fld>
            <a:endParaRPr kumimoji="1" lang="ja-JP" altLang="en-US"/>
          </a:p>
        </p:txBody>
      </p:sp>
    </p:spTree>
    <p:extLst>
      <p:ext uri="{BB962C8B-B14F-4D97-AF65-F5344CB8AC3E}">
        <p14:creationId xmlns:p14="http://schemas.microsoft.com/office/powerpoint/2010/main" val="5049058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ja-JP" altLang="en-US" dirty="0" smtClean="0"/>
              <a:t>バックアップにまわす</a:t>
            </a:r>
            <a:endParaRPr kumimoji="1" lang="en-US" altLang="ja-JP" dirty="0" smtClean="0"/>
          </a:p>
          <a:p>
            <a:endParaRPr kumimoji="1" lang="en-US" altLang="ja-JP" dirty="0" smtClean="0"/>
          </a:p>
          <a:p>
            <a:r>
              <a:rPr kumimoji="1" lang="en-US" altLang="ja-JP" dirty="0" smtClean="0"/>
              <a:t>DE</a:t>
            </a:r>
            <a:r>
              <a:rPr kumimoji="1" lang="ja-JP" altLang="en-US" dirty="0" smtClean="0"/>
              <a:t>は</a:t>
            </a:r>
            <a:r>
              <a:rPr kumimoji="1" lang="en-US" altLang="ja-JP" dirty="0" smtClean="0"/>
              <a:t>endpoints</a:t>
            </a:r>
            <a:r>
              <a:rPr kumimoji="1" lang="en-US" altLang="ja-JP" baseline="0" dirty="0" smtClean="0"/>
              <a:t> </a:t>
            </a:r>
            <a:r>
              <a:rPr kumimoji="1" lang="ja-JP" altLang="en-US" baseline="0" dirty="0" smtClean="0"/>
              <a:t>に</a:t>
            </a:r>
            <a:r>
              <a:rPr kumimoji="1" lang="en-US" altLang="ja-JP" baseline="0" dirty="0" smtClean="0"/>
              <a:t> </a:t>
            </a:r>
            <a:r>
              <a:rPr kumimoji="1" lang="ja-JP" altLang="en-US" baseline="0" dirty="0" smtClean="0"/>
              <a:t>ある</a:t>
            </a:r>
            <a:r>
              <a:rPr kumimoji="1" lang="en-US" altLang="ja-JP" baseline="0" dirty="0" smtClean="0"/>
              <a:t>singularity</a:t>
            </a:r>
            <a:r>
              <a:rPr kumimoji="1" lang="ja-JP" altLang="en-US" baseline="0" dirty="0" smtClean="0"/>
              <a:t>が強いときに精度よく計算できる</a:t>
            </a:r>
            <a:endParaRPr kumimoji="1" lang="en-US" altLang="ja-JP" baseline="0" dirty="0" smtClean="0"/>
          </a:p>
          <a:p>
            <a:r>
              <a:rPr kumimoji="1" lang="ja-JP" altLang="en-US" baseline="0" dirty="0" smtClean="0"/>
              <a:t>のセリフを入れる</a:t>
            </a:r>
            <a:endParaRPr kumimoji="1" lang="en-US" altLang="ja-JP" baseline="0" dirty="0" smtClean="0"/>
          </a:p>
          <a:p>
            <a:r>
              <a:rPr kumimoji="1" lang="ja-JP" altLang="en-US" baseline="0" dirty="0" smtClean="0"/>
              <a:t>精度によって取れる</a:t>
            </a:r>
            <a:r>
              <a:rPr kumimoji="1" lang="en-US" altLang="ja-JP" baseline="0" dirty="0" err="1" smtClean="0"/>
              <a:t>tmin</a:t>
            </a:r>
            <a:r>
              <a:rPr kumimoji="1" lang="ja-JP" altLang="en-US" baseline="0" dirty="0" smtClean="0"/>
              <a:t>がある</a:t>
            </a:r>
            <a:r>
              <a:rPr kumimoji="1" lang="en-US" altLang="ja-JP" baseline="0" dirty="0" smtClean="0"/>
              <a:t>, </a:t>
            </a:r>
            <a:r>
              <a:rPr kumimoji="1" lang="ja-JP" altLang="en-US" baseline="0" dirty="0" smtClean="0"/>
              <a:t>どこまで寄れるか？</a:t>
            </a:r>
            <a:r>
              <a:rPr kumimoji="1" lang="en-US" altLang="ja-JP" baseline="0" dirty="0" smtClean="0"/>
              <a:t> how far can approach</a:t>
            </a:r>
          </a:p>
          <a:p>
            <a:r>
              <a:rPr kumimoji="1" lang="ja-JP" altLang="en-US" baseline="0" dirty="0" smtClean="0"/>
              <a:t>端点特異性が強い場合は、</a:t>
            </a:r>
            <a:r>
              <a:rPr kumimoji="1" lang="en-US" altLang="ja-JP" baseline="0" dirty="0" smtClean="0"/>
              <a:t>double</a:t>
            </a:r>
            <a:r>
              <a:rPr kumimoji="1" lang="ja-JP" altLang="en-US" baseline="0" dirty="0" smtClean="0"/>
              <a:t>では足りない可能性がある</a:t>
            </a:r>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45</a:t>
            </a:fld>
            <a:endParaRPr kumimoji="1" lang="ja-JP" altLang="en-US"/>
          </a:p>
        </p:txBody>
      </p:sp>
    </p:spTree>
    <p:extLst>
      <p:ext uri="{BB962C8B-B14F-4D97-AF65-F5344CB8AC3E}">
        <p14:creationId xmlns:p14="http://schemas.microsoft.com/office/powerpoint/2010/main" val="13525970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スライド イメージ プレースホルダー 1"/>
          <p:cNvSpPr>
            <a:spLocks noGrp="1" noRot="1" noChangeAspec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722"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ja-JP" altLang="en-US">
              <a:latin typeface="Calibri" charset="0"/>
              <a:ea typeface="ＭＳ Ｐゴシック" charset="0"/>
            </a:endParaRPr>
          </a:p>
        </p:txBody>
      </p:sp>
      <p:sp>
        <p:nvSpPr>
          <p:cNvPr id="4" name="スライド番号プレースホルダー 3"/>
          <p:cNvSpPr>
            <a:spLocks noGrp="1"/>
          </p:cNvSpPr>
          <p:nvPr>
            <p:ph type="sldNum" sz="quarter" idx="5"/>
          </p:nvPr>
        </p:nvSpPr>
        <p:spPr/>
        <p:txBody>
          <a:bodyPr/>
          <a:lstStyle/>
          <a:p>
            <a:pPr>
              <a:defRPr/>
            </a:pPr>
            <a:fld id="{702C91C5-7800-5B45-8F72-81FD6C1CE4F0}" type="slidenum">
              <a:rPr lang="ja-JP" altLang="en-US" smtClean="0"/>
              <a:pPr>
                <a:defRPr/>
              </a:pPr>
              <a:t>46</a:t>
            </a:fld>
            <a:endParaRPr lang="ja-JP"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スライド イメージ プレースホルダー 1"/>
          <p:cNvSpPr>
            <a:spLocks noGrp="1" noRot="1" noChangeAspec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ja-JP" altLang="en-US" dirty="0" smtClean="0">
                <a:latin typeface="Calibri" charset="0"/>
                <a:ea typeface="ＭＳ Ｐゴシック" charset="0"/>
              </a:rPr>
              <a:t>ソフトウェアとの比較を書くこと</a:t>
            </a:r>
            <a:endParaRPr lang="ja-JP" altLang="en-US" dirty="0">
              <a:latin typeface="Calibri" charset="0"/>
              <a:ea typeface="ＭＳ Ｐゴシック" charset="0"/>
            </a:endParaRPr>
          </a:p>
          <a:p>
            <a:r>
              <a:rPr lang="ja-JP" altLang="en-US" dirty="0">
                <a:latin typeface="Calibri" charset="0"/>
                <a:ea typeface="ＭＳ Ｐゴシック" charset="0"/>
              </a:rPr>
              <a:t>----- 会議メモ (2014/09/16 16:17) -----</a:t>
            </a:r>
          </a:p>
          <a:p>
            <a:r>
              <a:rPr lang="ja-JP" altLang="en-US" dirty="0">
                <a:latin typeface="Calibri" charset="0"/>
                <a:ea typeface="ＭＳ Ｐゴシック" charset="0"/>
              </a:rPr>
              <a:t>繰り返しはなくす。</a:t>
            </a:r>
          </a:p>
          <a:p>
            <a:endParaRPr lang="ja-JP" altLang="en-US" dirty="0">
              <a:latin typeface="Calibri" charset="0"/>
              <a:ea typeface="ＭＳ Ｐゴシック" charset="0"/>
            </a:endParaRPr>
          </a:p>
        </p:txBody>
      </p:sp>
      <p:sp>
        <p:nvSpPr>
          <p:cNvPr id="4" name="スライド番号プレースホルダー 3"/>
          <p:cNvSpPr>
            <a:spLocks noGrp="1"/>
          </p:cNvSpPr>
          <p:nvPr>
            <p:ph type="sldNum" sz="quarter" idx="5"/>
          </p:nvPr>
        </p:nvSpPr>
        <p:spPr/>
        <p:txBody>
          <a:bodyPr/>
          <a:lstStyle/>
          <a:p>
            <a:pPr>
              <a:defRPr/>
            </a:pPr>
            <a:fld id="{A33B1D03-1FD6-0849-B533-1F82E47556C5}" type="slidenum">
              <a:rPr lang="ja-JP" altLang="en-US" smtClean="0"/>
              <a:pPr>
                <a:defRPr/>
              </a:pPr>
              <a:t>47</a:t>
            </a:fld>
            <a:endParaRPr lang="ja-JP"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ja-JP" altLang="en-US" dirty="0" smtClean="0"/>
              <a:t>英語化すること</a:t>
            </a:r>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48</a:t>
            </a:fld>
            <a:endParaRPr kumimoji="1" lang="ja-JP" altLang="en-US"/>
          </a:p>
        </p:txBody>
      </p:sp>
    </p:spTree>
    <p:extLst>
      <p:ext uri="{BB962C8B-B14F-4D97-AF65-F5344CB8AC3E}">
        <p14:creationId xmlns:p14="http://schemas.microsoft.com/office/powerpoint/2010/main" val="3894274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This </a:t>
            </a:r>
            <a:r>
              <a:rPr kumimoji="1" lang="en-US" altLang="ja-JP" dirty="0" smtClean="0"/>
              <a:t>is outline of our </a:t>
            </a:r>
            <a:r>
              <a:rPr kumimoji="1" lang="en-US" altLang="ja-JP" dirty="0" smtClean="0"/>
              <a:t>talk</a:t>
            </a:r>
          </a:p>
          <a:p>
            <a:r>
              <a:rPr kumimoji="1" lang="en-US" altLang="ja-JP" dirty="0" smtClean="0"/>
              <a:t>Let’s move on to introduction</a:t>
            </a:r>
            <a:endParaRPr kumimoji="1" lang="en-US" altLang="ja-JP" dirty="0" smtClean="0"/>
          </a:p>
          <a:p>
            <a:endParaRPr kumimoji="1" lang="en-US" altLang="ja-JP" dirty="0" smtClean="0"/>
          </a:p>
          <a:p>
            <a:endParaRPr kumimoji="1" lang="en-US" altLang="ja-JP" dirty="0" smtClean="0"/>
          </a:p>
          <a:p>
            <a:r>
              <a:rPr kumimoji="1" lang="en-US" altLang="ja-JP" dirty="0" smtClean="0"/>
              <a:t>This is outline</a:t>
            </a:r>
            <a:r>
              <a:rPr kumimoji="1" lang="en-US" altLang="ja-JP" baseline="0" dirty="0" smtClean="0"/>
              <a:t> of our talk.</a:t>
            </a:r>
          </a:p>
          <a:p>
            <a:r>
              <a:rPr kumimoji="1" lang="en-US" altLang="ja-JP" dirty="0" smtClean="0"/>
              <a:t>First we start with the introduction, </a:t>
            </a:r>
          </a:p>
          <a:p>
            <a:r>
              <a:rPr kumimoji="1" lang="en-US" altLang="ja-JP" dirty="0" smtClean="0"/>
              <a:t>followed</a:t>
            </a:r>
            <a:r>
              <a:rPr kumimoji="1" lang="en-US" altLang="ja-JP" baseline="0" dirty="0" smtClean="0"/>
              <a:t> by an explanation of hardware and software of our current system.</a:t>
            </a:r>
          </a:p>
          <a:p>
            <a:r>
              <a:rPr kumimoji="1" lang="en-US" altLang="ja-JP" baseline="0" dirty="0" smtClean="0"/>
              <a:t>Next I will show the application to 3-loop integral, and </a:t>
            </a:r>
          </a:p>
          <a:p>
            <a:r>
              <a:rPr kumimoji="1" lang="en-US" altLang="ja-JP" baseline="0" dirty="0" smtClean="0"/>
              <a:t>then last part is summary.</a:t>
            </a:r>
          </a:p>
          <a:p>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4</a:t>
            </a:fld>
            <a:endParaRPr kumimoji="1" lang="ja-JP" altLang="en-US"/>
          </a:p>
        </p:txBody>
      </p:sp>
    </p:spTree>
    <p:extLst>
      <p:ext uri="{BB962C8B-B14F-4D97-AF65-F5344CB8AC3E}">
        <p14:creationId xmlns:p14="http://schemas.microsoft.com/office/powerpoint/2010/main" val="630495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let us move to introduction</a:t>
            </a:r>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5</a:t>
            </a:fld>
            <a:endParaRPr kumimoji="1" lang="ja-JP" altLang="en-US"/>
          </a:p>
        </p:txBody>
      </p:sp>
    </p:spTree>
    <p:extLst>
      <p:ext uri="{BB962C8B-B14F-4D97-AF65-F5344CB8AC3E}">
        <p14:creationId xmlns:p14="http://schemas.microsoft.com/office/powerpoint/2010/main" val="630495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One of the things we</a:t>
            </a:r>
            <a:r>
              <a:rPr kumimoji="1" lang="en-US" altLang="ja-JP" baseline="0" dirty="0" smtClean="0"/>
              <a:t> want to do is to evaluate Feynman integrals</a:t>
            </a:r>
          </a:p>
          <a:p>
            <a:r>
              <a:rPr kumimoji="1" lang="en-US" altLang="ja-JP" baseline="0" dirty="0" smtClean="0"/>
              <a:t>For the evaluation, there are three approaches,  </a:t>
            </a:r>
            <a:r>
              <a:rPr kumimoji="1" lang="en-US" altLang="ja-JP" baseline="0" dirty="0" smtClean="0"/>
              <a:t>one is analytical </a:t>
            </a:r>
            <a:r>
              <a:rPr kumimoji="1" lang="en-US" altLang="ja-JP" baseline="0" dirty="0" smtClean="0"/>
              <a:t>approach, </a:t>
            </a:r>
            <a:r>
              <a:rPr kumimoji="1" lang="en-US" altLang="ja-JP" baseline="0" dirty="0" smtClean="0"/>
              <a:t>second one is analytical </a:t>
            </a:r>
            <a:r>
              <a:rPr kumimoji="1" lang="en-US" altLang="ja-JP" baseline="0" dirty="0" smtClean="0"/>
              <a:t>+ numerical approach, and </a:t>
            </a:r>
            <a:r>
              <a:rPr kumimoji="1" lang="en-US" altLang="ja-JP" baseline="0" dirty="0" smtClean="0"/>
              <a:t>third one is fully </a:t>
            </a:r>
            <a:r>
              <a:rPr kumimoji="1" lang="en-US" altLang="ja-JP" baseline="0" dirty="0" smtClean="0"/>
              <a:t>numerical approach</a:t>
            </a:r>
          </a:p>
          <a:p>
            <a:r>
              <a:rPr kumimoji="1" lang="en-US" altLang="ja-JP" baseline="0" dirty="0" smtClean="0"/>
              <a:t>Each approach has merit and de-merit</a:t>
            </a:r>
          </a:p>
          <a:p>
            <a:endParaRPr kumimoji="1" lang="en-US" altLang="ja-JP" baseline="0" dirty="0" smtClean="0"/>
          </a:p>
          <a:p>
            <a:r>
              <a:rPr kumimoji="1" lang="en-US" altLang="ja-JP" baseline="0" dirty="0" smtClean="0"/>
              <a:t>our </a:t>
            </a:r>
            <a:r>
              <a:rPr kumimoji="1" lang="en-US" altLang="ja-JP" baseline="0" dirty="0" smtClean="0"/>
              <a:t>choice is fully numerical approach</a:t>
            </a:r>
          </a:p>
          <a:p>
            <a:r>
              <a:rPr kumimoji="1" lang="en-US" altLang="ja-JP" baseline="0" dirty="0" smtClean="0"/>
              <a:t>one of the reason of our choice is </a:t>
            </a:r>
            <a:r>
              <a:rPr kumimoji="1" lang="en-US" altLang="ja-JP" baseline="0" dirty="0" smtClean="0"/>
              <a:t>that it is easy to </a:t>
            </a:r>
            <a:r>
              <a:rPr kumimoji="1" lang="en-US" altLang="ja-JP" baseline="0" dirty="0" smtClean="0"/>
              <a:t>treat arbitrary multi masses.</a:t>
            </a:r>
          </a:p>
          <a:p>
            <a:r>
              <a:rPr kumimoji="1" lang="en-US" altLang="ja-JP" baseline="0" dirty="0" smtClean="0"/>
              <a:t>But, one of demerit is that this approach </a:t>
            </a:r>
            <a:r>
              <a:rPr kumimoji="1" lang="en-US" altLang="ja-JP" baseline="0" dirty="0" smtClean="0"/>
              <a:t>it needs </a:t>
            </a:r>
            <a:r>
              <a:rPr kumimoji="1" lang="en-US" altLang="ja-JP" baseline="0" dirty="0" smtClean="0"/>
              <a:t>huge computing resources</a:t>
            </a:r>
          </a:p>
          <a:p>
            <a:r>
              <a:rPr kumimoji="1" lang="en-US" altLang="ja-JP" baseline="0" dirty="0" smtClean="0"/>
              <a:t>because </a:t>
            </a:r>
            <a:r>
              <a:rPr kumimoji="1" lang="en-US" altLang="ja-JP" baseline="0" dirty="0" smtClean="0"/>
              <a:t>we need </a:t>
            </a:r>
            <a:r>
              <a:rPr kumimoji="1" lang="en-US" altLang="ja-JP" baseline="0" dirty="0" smtClean="0"/>
              <a:t>6,7 dimensional integrations, and needs high precision in some </a:t>
            </a:r>
            <a:r>
              <a:rPr kumimoji="1" lang="en-US" altLang="ja-JP" baseline="0" dirty="0" smtClean="0"/>
              <a:t>cases</a:t>
            </a:r>
            <a:endParaRPr kumimoji="1" lang="en-US" altLang="ja-JP" baseline="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6</a:t>
            </a:fld>
            <a:endParaRPr kumimoji="1" lang="ja-JP" altLang="en-US"/>
          </a:p>
        </p:txBody>
      </p:sp>
    </p:spTree>
    <p:extLst>
      <p:ext uri="{BB962C8B-B14F-4D97-AF65-F5344CB8AC3E}">
        <p14:creationId xmlns:p14="http://schemas.microsoft.com/office/powerpoint/2010/main" val="66501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This is </a:t>
            </a:r>
            <a:r>
              <a:rPr kumimoji="1" lang="en-US" altLang="ja-JP" dirty="0" smtClean="0"/>
              <a:t>an equation </a:t>
            </a:r>
            <a:r>
              <a:rPr kumimoji="1" lang="en-US" altLang="ja-JP" dirty="0" smtClean="0"/>
              <a:t>we calculated numerically.</a:t>
            </a:r>
          </a:p>
          <a:p>
            <a:endParaRPr kumimoji="1" lang="en-US" altLang="ja-JP" dirty="0" smtClean="0"/>
          </a:p>
          <a:p>
            <a:r>
              <a:rPr kumimoji="1" lang="en-US" altLang="ja-JP" dirty="0" smtClean="0"/>
              <a:t>Our </a:t>
            </a:r>
            <a:r>
              <a:rPr kumimoji="1" lang="en-US" altLang="ja-JP" dirty="0" smtClean="0"/>
              <a:t>numerical method </a:t>
            </a:r>
            <a:r>
              <a:rPr kumimoji="1" lang="en-US" altLang="ja-JP" dirty="0" smtClean="0"/>
              <a:t>is DE-DCM</a:t>
            </a:r>
          </a:p>
          <a:p>
            <a:r>
              <a:rPr kumimoji="1" lang="en-US" altLang="ja-JP" dirty="0" smtClean="0"/>
              <a:t>In this method, we use Double exponential formula and trapezoidal rule for numerical integration</a:t>
            </a:r>
          </a:p>
          <a:p>
            <a:r>
              <a:rPr kumimoji="1" lang="en-US" altLang="ja-JP" dirty="0" smtClean="0"/>
              <a:t>Also we use extrapolation by Wynn’s epsilon algorithm. </a:t>
            </a:r>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7</a:t>
            </a:fld>
            <a:endParaRPr kumimoji="1" lang="ja-JP" altLang="en-US"/>
          </a:p>
        </p:txBody>
      </p:sp>
    </p:spTree>
    <p:extLst>
      <p:ext uri="{BB962C8B-B14F-4D97-AF65-F5344CB8AC3E}">
        <p14:creationId xmlns:p14="http://schemas.microsoft.com/office/powerpoint/2010/main" val="17575375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However, there are some difficulties in DE-DCM.</a:t>
            </a:r>
          </a:p>
          <a:p>
            <a:endParaRPr kumimoji="1" lang="en-US" altLang="ja-JP" dirty="0" smtClean="0"/>
          </a:p>
          <a:p>
            <a:r>
              <a:rPr kumimoji="1" lang="en-US" altLang="ja-JP" dirty="0" smtClean="0"/>
              <a:t>One is we </a:t>
            </a:r>
            <a:r>
              <a:rPr kumimoji="1" lang="en-US" altLang="ja-JP" dirty="0" smtClean="0"/>
              <a:t>need huge CPU power </a:t>
            </a:r>
            <a:r>
              <a:rPr kumimoji="1" lang="mr-IN" altLang="ja-JP" dirty="0" smtClean="0"/>
              <a:t>…</a:t>
            </a:r>
            <a:r>
              <a:rPr kumimoji="1" lang="en-US" altLang="ja-JP" dirty="0" smtClean="0"/>
              <a:t>.</a:t>
            </a:r>
          </a:p>
          <a:p>
            <a:r>
              <a:rPr kumimoji="1" lang="en-US" altLang="ja-JP" dirty="0" smtClean="0"/>
              <a:t>This is because, the integrations become more than six-dimensional</a:t>
            </a:r>
            <a:r>
              <a:rPr kumimoji="1" lang="en-US" altLang="ja-JP" baseline="0" dirty="0" smtClean="0"/>
              <a:t> integration, </a:t>
            </a:r>
          </a:p>
          <a:p>
            <a:endParaRPr kumimoji="1" lang="en-US" altLang="ja-JP" dirty="0" smtClean="0"/>
          </a:p>
          <a:p>
            <a:r>
              <a:rPr kumimoji="1" lang="en-US" altLang="ja-JP" dirty="0" smtClean="0"/>
              <a:t>Also we</a:t>
            </a:r>
            <a:r>
              <a:rPr kumimoji="1" lang="ja-JP" altLang="en-US" dirty="0" smtClean="0"/>
              <a:t> </a:t>
            </a:r>
            <a:r>
              <a:rPr kumimoji="1" lang="en-US" altLang="ja-JP" dirty="0" smtClean="0"/>
              <a:t>need</a:t>
            </a:r>
            <a:r>
              <a:rPr kumimoji="1" lang="ja-JP" altLang="en-US" dirty="0" smtClean="0"/>
              <a:t> </a:t>
            </a:r>
            <a:r>
              <a:rPr kumimoji="1" lang="en-US" altLang="ja-JP" dirty="0" smtClean="0"/>
              <a:t>calculation</a:t>
            </a:r>
            <a:r>
              <a:rPr kumimoji="1" lang="ja-JP" altLang="en-US" dirty="0" smtClean="0"/>
              <a:t> </a:t>
            </a:r>
            <a:r>
              <a:rPr kumimoji="1" lang="en-US" altLang="ja-JP" dirty="0" smtClean="0"/>
              <a:t>with</a:t>
            </a:r>
            <a:r>
              <a:rPr kumimoji="1" lang="ja-JP" altLang="en-US" dirty="0" smtClean="0"/>
              <a:t> </a:t>
            </a:r>
            <a:r>
              <a:rPr kumimoji="1" lang="en-US" altLang="ja-JP" dirty="0" smtClean="0"/>
              <a:t>high</a:t>
            </a:r>
            <a:r>
              <a:rPr kumimoji="1" lang="ja-JP" altLang="en-US" dirty="0" smtClean="0"/>
              <a:t> </a:t>
            </a:r>
            <a:r>
              <a:rPr kumimoji="1" lang="en-US" altLang="ja-JP" dirty="0" smtClean="0"/>
              <a:t>precision,</a:t>
            </a:r>
          </a:p>
          <a:p>
            <a:r>
              <a:rPr kumimoji="1" lang="en-US" altLang="ja-JP" dirty="0" smtClean="0"/>
              <a:t>because</a:t>
            </a:r>
            <a:r>
              <a:rPr kumimoji="1" lang="ja-JP" altLang="en-US" dirty="0" smtClean="0"/>
              <a:t> </a:t>
            </a:r>
            <a:r>
              <a:rPr kumimoji="1" lang="en-US" altLang="ja-JP" dirty="0" smtClean="0"/>
              <a:t>numerical</a:t>
            </a:r>
            <a:r>
              <a:rPr kumimoji="1" lang="en-US" altLang="ja-JP" baseline="0" dirty="0" smtClean="0"/>
              <a:t> instability appears in </a:t>
            </a:r>
            <a:r>
              <a:rPr kumimoji="1" lang="ja-JP" altLang="en-US" dirty="0" smtClean="0"/>
              <a:t> </a:t>
            </a:r>
            <a:r>
              <a:rPr kumimoji="1" lang="mr-IN" altLang="ja-JP" dirty="0" smtClean="0"/>
              <a:t>…</a:t>
            </a:r>
            <a:r>
              <a:rPr kumimoji="1" lang="en-US" altLang="ja-JP" dirty="0" smtClean="0"/>
              <a:t>as</a:t>
            </a:r>
            <a:r>
              <a:rPr kumimoji="1" lang="ja-JP" altLang="en-US" dirty="0" smtClean="0"/>
              <a:t> </a:t>
            </a:r>
            <a:r>
              <a:rPr kumimoji="1" lang="en-US" altLang="ja-JP" dirty="0" smtClean="0"/>
              <a:t>in</a:t>
            </a:r>
            <a:r>
              <a:rPr kumimoji="1" lang="ja-JP" altLang="en-US" dirty="0" smtClean="0"/>
              <a:t> </a:t>
            </a:r>
            <a:r>
              <a:rPr kumimoji="1" lang="en-US" altLang="ja-JP" dirty="0" smtClean="0"/>
              <a:t>Yuasa</a:t>
            </a:r>
            <a:r>
              <a:rPr kumimoji="1" lang="ja-JP" altLang="en-US" dirty="0" smtClean="0"/>
              <a:t> </a:t>
            </a:r>
            <a:r>
              <a:rPr kumimoji="1" lang="en-US" altLang="ja-JP" dirty="0" smtClean="0"/>
              <a:t>et</a:t>
            </a:r>
            <a:r>
              <a:rPr kumimoji="1" lang="ja-JP" altLang="en-US" dirty="0" smtClean="0"/>
              <a:t> </a:t>
            </a:r>
            <a:r>
              <a:rPr kumimoji="1" lang="en-US" altLang="ja-JP" dirty="0" smtClean="0"/>
              <a:t>al</a:t>
            </a:r>
            <a:r>
              <a:rPr kumimoji="1" lang="ja-JP" altLang="en-US" dirty="0" smtClean="0"/>
              <a:t> </a:t>
            </a:r>
            <a:r>
              <a:rPr kumimoji="1" lang="en-US" altLang="ja-JP" dirty="0" smtClean="0"/>
              <a:t>two</a:t>
            </a:r>
            <a:r>
              <a:rPr kumimoji="1" lang="ja-JP" altLang="en-US" dirty="0" smtClean="0"/>
              <a:t> </a:t>
            </a:r>
            <a:r>
              <a:rPr kumimoji="1" lang="en-US" altLang="ja-JP" dirty="0" smtClean="0"/>
              <a:t>thousand</a:t>
            </a:r>
            <a:r>
              <a:rPr kumimoji="1" lang="ja-JP" altLang="en-US" dirty="0" smtClean="0"/>
              <a:t> </a:t>
            </a:r>
            <a:r>
              <a:rPr kumimoji="1" lang="en-US" altLang="ja-JP" dirty="0" smtClean="0"/>
              <a:t>seven</a:t>
            </a:r>
          </a:p>
          <a:p>
            <a:r>
              <a:rPr kumimoji="1" lang="en-US" altLang="ja-JP" dirty="0" smtClean="0"/>
              <a:t>also we need further huge CPU power to realize high precision </a:t>
            </a:r>
            <a:r>
              <a:rPr kumimoji="1" lang="mr-IN" altLang="ja-JP" dirty="0" smtClean="0"/>
              <a:t>…</a:t>
            </a:r>
            <a:endParaRPr kumimoji="1" lang="en-US" altLang="ja-JP" dirty="0" smtClean="0"/>
          </a:p>
          <a:p>
            <a:endParaRPr kumimoji="1" lang="en-US" altLang="ja-JP" dirty="0" smtClean="0"/>
          </a:p>
          <a:p>
            <a:r>
              <a:rPr kumimoji="1" lang="en-US" altLang="ja-JP" dirty="0" smtClean="0"/>
              <a:t>the solution is to use an accelerator</a:t>
            </a:r>
          </a:p>
          <a:p>
            <a:r>
              <a:rPr kumimoji="1" lang="en-US" altLang="ja-JP" dirty="0" smtClean="0"/>
              <a:t>such as GPU, and FPGA</a:t>
            </a:r>
          </a:p>
          <a:p>
            <a:r>
              <a:rPr kumimoji="1" lang="en-US" altLang="ja-JP" dirty="0" smtClean="0"/>
              <a:t>here we use FPGA</a:t>
            </a:r>
          </a:p>
          <a:p>
            <a:endParaRPr kumimoji="1" lang="en-US" altLang="ja-JP" dirty="0" smtClean="0"/>
          </a:p>
          <a:p>
            <a:r>
              <a:rPr kumimoji="1" lang="ja-JP" altLang="en-US" dirty="0" smtClean="0"/>
              <a:t>どれだけの精度が必要？</a:t>
            </a:r>
            <a:endParaRPr kumimoji="1" lang="en-US" altLang="ja-JP" dirty="0" smtClean="0"/>
          </a:p>
          <a:p>
            <a:r>
              <a:rPr kumimoji="1" lang="ja-JP" altLang="en-US" dirty="0" smtClean="0"/>
              <a:t>ソフトウェア実装では計算時間が問題</a:t>
            </a:r>
            <a:endParaRPr kumimoji="1" lang="en-US" altLang="ja-JP" dirty="0" smtClean="0"/>
          </a:p>
          <a:p>
            <a:r>
              <a:rPr kumimoji="1" lang="en-US" altLang="ja-JP" dirty="0" smtClean="0"/>
              <a:t>here</a:t>
            </a:r>
            <a:r>
              <a:rPr kumimoji="1" lang="en-US" altLang="ja-JP" baseline="0" dirty="0" smtClean="0"/>
              <a:t> we consider a feasibility of FPGA</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8</a:t>
            </a:fld>
            <a:endParaRPr kumimoji="1" lang="ja-JP" altLang="en-US"/>
          </a:p>
        </p:txBody>
      </p:sp>
    </p:spTree>
    <p:extLst>
      <p:ext uri="{BB962C8B-B14F-4D97-AF65-F5344CB8AC3E}">
        <p14:creationId xmlns:p14="http://schemas.microsoft.com/office/powerpoint/2010/main" val="25125509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smtClean="0"/>
              <a:t>This is an </a:t>
            </a:r>
            <a:r>
              <a:rPr kumimoji="1" lang="en-US" altLang="ja-JP" dirty="0" smtClean="0"/>
              <a:t>image </a:t>
            </a:r>
            <a:r>
              <a:rPr kumimoji="1" lang="en-US" altLang="ja-JP" dirty="0" smtClean="0"/>
              <a:t>of </a:t>
            </a:r>
            <a:r>
              <a:rPr kumimoji="1" lang="en-US" altLang="ja-JP" dirty="0" smtClean="0"/>
              <a:t>FPGA</a:t>
            </a:r>
          </a:p>
          <a:p>
            <a:r>
              <a:rPr kumimoji="1" lang="en-US" altLang="ja-JP" dirty="0" smtClean="0"/>
              <a:t>FPGA contains logic</a:t>
            </a:r>
            <a:r>
              <a:rPr kumimoji="1" lang="en-US" altLang="ja-JP" baseline="0" dirty="0" smtClean="0"/>
              <a:t> blocks, programmable interconnects, and I/O blocks.</a:t>
            </a:r>
            <a:endParaRPr kumimoji="1" lang="en-US" altLang="ja-JP" dirty="0" smtClean="0"/>
          </a:p>
          <a:p>
            <a:r>
              <a:rPr kumimoji="1" lang="en-US" altLang="ja-JP" dirty="0" smtClean="0"/>
              <a:t>This</a:t>
            </a:r>
            <a:r>
              <a:rPr kumimoji="1" lang="en-US" altLang="ja-JP" baseline="0" dirty="0" smtClean="0"/>
              <a:t> </a:t>
            </a:r>
            <a:r>
              <a:rPr kumimoji="1" lang="en-US" altLang="ja-JP" dirty="0" smtClean="0"/>
              <a:t>is </a:t>
            </a:r>
            <a:r>
              <a:rPr kumimoji="1" lang="en-US" altLang="ja-JP" dirty="0" smtClean="0"/>
              <a:t>designed to be </a:t>
            </a:r>
            <a:r>
              <a:rPr kumimoji="1" lang="mr-IN" altLang="ja-JP" dirty="0" smtClean="0"/>
              <a:t>…</a:t>
            </a:r>
            <a:r>
              <a:rPr kumimoji="1" lang="en-US" altLang="ja-JP" dirty="0" smtClean="0"/>
              <a:t>.</a:t>
            </a:r>
          </a:p>
          <a:p>
            <a:r>
              <a:rPr kumimoji="1" lang="en-US" altLang="ja-JP" dirty="0" smtClean="0"/>
              <a:t>So it can be an accelerator </a:t>
            </a:r>
            <a:r>
              <a:rPr kumimoji="1" lang="mr-IN" altLang="ja-JP" dirty="0" smtClean="0"/>
              <a:t>…</a:t>
            </a:r>
            <a:r>
              <a:rPr kumimoji="1" lang="en-US" altLang="ja-JP" dirty="0" smtClean="0"/>
              <a:t>.</a:t>
            </a:r>
          </a:p>
          <a:p>
            <a:r>
              <a:rPr kumimoji="1" lang="en-US" altLang="ja-JP" dirty="0" smtClean="0"/>
              <a:t>Here we use technique that was used in GRAPE</a:t>
            </a:r>
          </a:p>
          <a:p>
            <a:endParaRPr kumimoji="1" lang="en-US" altLang="ja-JP" dirty="0" smtClean="0"/>
          </a:p>
          <a:p>
            <a:r>
              <a:rPr kumimoji="1" lang="en-US" altLang="ja-JP" dirty="0" err="1" smtClean="0"/>
              <a:t>fpga</a:t>
            </a:r>
            <a:r>
              <a:rPr kumimoji="1" lang="en-US" altLang="ja-JP" dirty="0" smtClean="0"/>
              <a:t> </a:t>
            </a:r>
            <a:r>
              <a:rPr kumimoji="1" lang="en-US" altLang="ja-JP" baseline="0" dirty="0" smtClean="0"/>
              <a:t> </a:t>
            </a:r>
            <a:r>
              <a:rPr kumimoji="1" lang="ja-JP" altLang="en-US" baseline="0" dirty="0" smtClean="0"/>
              <a:t>から</a:t>
            </a:r>
            <a:r>
              <a:rPr kumimoji="1" lang="en-US" altLang="ja-JP" baseline="0" dirty="0" smtClean="0"/>
              <a:t>grape</a:t>
            </a:r>
          </a:p>
          <a:p>
            <a:endParaRPr kumimoji="1" lang="en-US" altLang="ja-JP" baseline="0" dirty="0" smtClean="0"/>
          </a:p>
          <a:p>
            <a:endParaRPr kumimoji="1" lang="en-US" altLang="ja-JP" baseline="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A6073C56-BDB2-9949-9D7D-9128D82C84E2}" type="slidenum">
              <a:rPr kumimoji="1" lang="ja-JP" altLang="en-US" smtClean="0"/>
              <a:t>9</a:t>
            </a:fld>
            <a:endParaRPr kumimoji="1" lang="ja-JP" altLang="en-US"/>
          </a:p>
        </p:txBody>
      </p:sp>
    </p:spTree>
    <p:extLst>
      <p:ext uri="{BB962C8B-B14F-4D97-AF65-F5344CB8AC3E}">
        <p14:creationId xmlns:p14="http://schemas.microsoft.com/office/powerpoint/2010/main" val="2512550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CA2AFBF7-556C-A94E-8A8E-F3CA7F0D6A01}" type="datetimeFigureOut">
              <a:rPr kumimoji="1" lang="ja-JP" altLang="en-US" smtClean="0"/>
              <a:t>17/08/21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E3B24FF-5D67-5F43-AB76-4B26560E1BE2}" type="slidenum">
              <a:rPr kumimoji="1" lang="ja-JP" altLang="en-US" smtClean="0"/>
              <a:t>‹#›</a:t>
            </a:fld>
            <a:endParaRPr kumimoji="1" lang="ja-JP" altLang="en-US"/>
          </a:p>
        </p:txBody>
      </p:sp>
    </p:spTree>
    <p:extLst>
      <p:ext uri="{BB962C8B-B14F-4D97-AF65-F5344CB8AC3E}">
        <p14:creationId xmlns:p14="http://schemas.microsoft.com/office/powerpoint/2010/main" val="1418374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A2AFBF7-556C-A94E-8A8E-F3CA7F0D6A01}" type="datetimeFigureOut">
              <a:rPr kumimoji="1" lang="ja-JP" altLang="en-US" smtClean="0"/>
              <a:t>17/08/21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E3B24FF-5D67-5F43-AB76-4B26560E1BE2}" type="slidenum">
              <a:rPr kumimoji="1" lang="ja-JP" altLang="en-US" smtClean="0"/>
              <a:t>‹#›</a:t>
            </a:fld>
            <a:endParaRPr kumimoji="1" lang="ja-JP" altLang="en-US"/>
          </a:p>
        </p:txBody>
      </p:sp>
    </p:spTree>
    <p:extLst>
      <p:ext uri="{BB962C8B-B14F-4D97-AF65-F5344CB8AC3E}">
        <p14:creationId xmlns:p14="http://schemas.microsoft.com/office/powerpoint/2010/main" val="4241304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40"/>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A2AFBF7-556C-A94E-8A8E-F3CA7F0D6A01}" type="datetimeFigureOut">
              <a:rPr kumimoji="1" lang="ja-JP" altLang="en-US" smtClean="0"/>
              <a:t>17/08/21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E3B24FF-5D67-5F43-AB76-4B26560E1BE2}" type="slidenum">
              <a:rPr kumimoji="1" lang="ja-JP" altLang="en-US" smtClean="0"/>
              <a:t>‹#›</a:t>
            </a:fld>
            <a:endParaRPr kumimoji="1" lang="ja-JP" altLang="en-US"/>
          </a:p>
        </p:txBody>
      </p:sp>
    </p:spTree>
    <p:extLst>
      <p:ext uri="{BB962C8B-B14F-4D97-AF65-F5344CB8AC3E}">
        <p14:creationId xmlns:p14="http://schemas.microsoft.com/office/powerpoint/2010/main" val="3403808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A2AFBF7-556C-A94E-8A8E-F3CA7F0D6A01}" type="datetimeFigureOut">
              <a:rPr kumimoji="1" lang="ja-JP" altLang="en-US" smtClean="0"/>
              <a:t>17/08/21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E3B24FF-5D67-5F43-AB76-4B26560E1BE2}" type="slidenum">
              <a:rPr kumimoji="1" lang="ja-JP" altLang="en-US" smtClean="0"/>
              <a:t>‹#›</a:t>
            </a:fld>
            <a:endParaRPr kumimoji="1" lang="ja-JP" altLang="en-US"/>
          </a:p>
        </p:txBody>
      </p:sp>
    </p:spTree>
    <p:extLst>
      <p:ext uri="{BB962C8B-B14F-4D97-AF65-F5344CB8AC3E}">
        <p14:creationId xmlns:p14="http://schemas.microsoft.com/office/powerpoint/2010/main" val="2141528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CA2AFBF7-556C-A94E-8A8E-F3CA7F0D6A01}" type="datetimeFigureOut">
              <a:rPr kumimoji="1" lang="ja-JP" altLang="en-US" smtClean="0"/>
              <a:t>17/08/21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E3B24FF-5D67-5F43-AB76-4B26560E1BE2}" type="slidenum">
              <a:rPr kumimoji="1" lang="ja-JP" altLang="en-US" smtClean="0"/>
              <a:t>‹#›</a:t>
            </a:fld>
            <a:endParaRPr kumimoji="1" lang="ja-JP" altLang="en-US"/>
          </a:p>
        </p:txBody>
      </p:sp>
    </p:spTree>
    <p:extLst>
      <p:ext uri="{BB962C8B-B14F-4D97-AF65-F5344CB8AC3E}">
        <p14:creationId xmlns:p14="http://schemas.microsoft.com/office/powerpoint/2010/main" val="2621090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CA2AFBF7-556C-A94E-8A8E-F3CA7F0D6A01}" type="datetimeFigureOut">
              <a:rPr kumimoji="1" lang="ja-JP" altLang="en-US" smtClean="0"/>
              <a:t>17/08/21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E3B24FF-5D67-5F43-AB76-4B26560E1BE2}" type="slidenum">
              <a:rPr kumimoji="1" lang="ja-JP" altLang="en-US" smtClean="0"/>
              <a:t>‹#›</a:t>
            </a:fld>
            <a:endParaRPr kumimoji="1" lang="ja-JP" altLang="en-US"/>
          </a:p>
        </p:txBody>
      </p:sp>
    </p:spTree>
    <p:extLst>
      <p:ext uri="{BB962C8B-B14F-4D97-AF65-F5344CB8AC3E}">
        <p14:creationId xmlns:p14="http://schemas.microsoft.com/office/powerpoint/2010/main" val="2022866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CA2AFBF7-556C-A94E-8A8E-F3CA7F0D6A01}" type="datetimeFigureOut">
              <a:rPr kumimoji="1" lang="ja-JP" altLang="en-US" smtClean="0"/>
              <a:t>17/08/21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E3B24FF-5D67-5F43-AB76-4B26560E1BE2}" type="slidenum">
              <a:rPr kumimoji="1" lang="ja-JP" altLang="en-US" smtClean="0"/>
              <a:t>‹#›</a:t>
            </a:fld>
            <a:endParaRPr kumimoji="1" lang="ja-JP" altLang="en-US"/>
          </a:p>
        </p:txBody>
      </p:sp>
    </p:spTree>
    <p:extLst>
      <p:ext uri="{BB962C8B-B14F-4D97-AF65-F5344CB8AC3E}">
        <p14:creationId xmlns:p14="http://schemas.microsoft.com/office/powerpoint/2010/main" val="48004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A2AFBF7-556C-A94E-8A8E-F3CA7F0D6A01}" type="datetimeFigureOut">
              <a:rPr kumimoji="1" lang="ja-JP" altLang="en-US" smtClean="0"/>
              <a:t>17/08/21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E3B24FF-5D67-5F43-AB76-4B26560E1BE2}" type="slidenum">
              <a:rPr kumimoji="1" lang="ja-JP" altLang="en-US" smtClean="0"/>
              <a:t>‹#›</a:t>
            </a:fld>
            <a:endParaRPr kumimoji="1" lang="ja-JP" altLang="en-US"/>
          </a:p>
        </p:txBody>
      </p:sp>
    </p:spTree>
    <p:extLst>
      <p:ext uri="{BB962C8B-B14F-4D97-AF65-F5344CB8AC3E}">
        <p14:creationId xmlns:p14="http://schemas.microsoft.com/office/powerpoint/2010/main" val="2042381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A2AFBF7-556C-A94E-8A8E-F3CA7F0D6A01}" type="datetimeFigureOut">
              <a:rPr kumimoji="1" lang="ja-JP" altLang="en-US" smtClean="0"/>
              <a:t>17/08/21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E3B24FF-5D67-5F43-AB76-4B26560E1BE2}" type="slidenum">
              <a:rPr kumimoji="1" lang="ja-JP" altLang="en-US" smtClean="0"/>
              <a:t>‹#›</a:t>
            </a:fld>
            <a:endParaRPr kumimoji="1" lang="ja-JP" altLang="en-US"/>
          </a:p>
        </p:txBody>
      </p:sp>
    </p:spTree>
    <p:extLst>
      <p:ext uri="{BB962C8B-B14F-4D97-AF65-F5344CB8AC3E}">
        <p14:creationId xmlns:p14="http://schemas.microsoft.com/office/powerpoint/2010/main" val="263043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A2AFBF7-556C-A94E-8A8E-F3CA7F0D6A01}" type="datetimeFigureOut">
              <a:rPr kumimoji="1" lang="ja-JP" altLang="en-US" smtClean="0"/>
              <a:t>17/08/21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E3B24FF-5D67-5F43-AB76-4B26560E1BE2}" type="slidenum">
              <a:rPr kumimoji="1" lang="ja-JP" altLang="en-US" smtClean="0"/>
              <a:t>‹#›</a:t>
            </a:fld>
            <a:endParaRPr kumimoji="1" lang="ja-JP" altLang="en-US"/>
          </a:p>
        </p:txBody>
      </p:sp>
    </p:spTree>
    <p:extLst>
      <p:ext uri="{BB962C8B-B14F-4D97-AF65-F5344CB8AC3E}">
        <p14:creationId xmlns:p14="http://schemas.microsoft.com/office/powerpoint/2010/main" val="3611265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A2AFBF7-556C-A94E-8A8E-F3CA7F0D6A01}" type="datetimeFigureOut">
              <a:rPr kumimoji="1" lang="ja-JP" altLang="en-US" smtClean="0"/>
              <a:t>17/08/21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E3B24FF-5D67-5F43-AB76-4B26560E1BE2}" type="slidenum">
              <a:rPr kumimoji="1" lang="ja-JP" altLang="en-US" smtClean="0"/>
              <a:t>‹#›</a:t>
            </a:fld>
            <a:endParaRPr kumimoji="1" lang="ja-JP" altLang="en-US"/>
          </a:p>
        </p:txBody>
      </p:sp>
    </p:spTree>
    <p:extLst>
      <p:ext uri="{BB962C8B-B14F-4D97-AF65-F5344CB8AC3E}">
        <p14:creationId xmlns:p14="http://schemas.microsoft.com/office/powerpoint/2010/main" val="35080030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2AFBF7-556C-A94E-8A8E-F3CA7F0D6A01}" type="datetimeFigureOut">
              <a:rPr kumimoji="1" lang="ja-JP" altLang="en-US" smtClean="0"/>
              <a:t>17/08/21</a:t>
            </a:fld>
            <a:endParaRPr kumimoji="1" lang="ja-JP" altLang="en-US"/>
          </a:p>
        </p:txBody>
      </p:sp>
      <p:sp>
        <p:nvSpPr>
          <p:cNvPr id="5" name="フッター プレースホルダー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3B24FF-5D67-5F43-AB76-4B26560E1BE2}" type="slidenum">
              <a:rPr kumimoji="1" lang="ja-JP" altLang="en-US" smtClean="0"/>
              <a:t>‹#›</a:t>
            </a:fld>
            <a:endParaRPr kumimoji="1" lang="ja-JP" altLang="en-US"/>
          </a:p>
        </p:txBody>
      </p:sp>
    </p:spTree>
    <p:extLst>
      <p:ext uri="{BB962C8B-B14F-4D97-AF65-F5344CB8AC3E}">
        <p14:creationId xmlns:p14="http://schemas.microsoft.com/office/powerpoint/2010/main" val="2012312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16.emf"/><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jpeg"/><Relationship Id="rId6" Type="http://schemas.openxmlformats.org/officeDocument/2006/relationships/image" Target="../media/image24.jpeg"/><Relationship Id="rId7"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25.jpg"/><Relationship Id="rId5" Type="http://schemas.openxmlformats.org/officeDocument/2006/relationships/hyperlink" Target="https://www.altera.co.jp/products/boards_and_kits/dev-kits/altera/kit-arria-v-starter.html" TargetMode="External"/><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7.emf"/><Relationship Id="rId5" Type="http://schemas.openxmlformats.org/officeDocument/2006/relationships/image" Target="../media/image28.emf"/><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xml"/><Relationship Id="rId5" Type="http://schemas.openxmlformats.org/officeDocument/2006/relationships/image" Target="../media/image2.png"/><Relationship Id="rId6" Type="http://schemas.openxmlformats.org/officeDocument/2006/relationships/image" Target="../media/image3.JPG"/><Relationship Id="rId7" Type="http://schemas.openxmlformats.org/officeDocument/2006/relationships/image" Target="../media/image4.jpg"/><Relationship Id="rId8" Type="http://schemas.openxmlformats.org/officeDocument/2006/relationships/image" Target="../media/image5.jpg"/><Relationship Id="rId9" Type="http://schemas.openxmlformats.org/officeDocument/2006/relationships/image" Target="../media/image6.png"/><Relationship Id="rId1" Type="http://schemas.microsoft.com/office/2007/relationships/media" Target="../media/media1.mpg"/><Relationship Id="rId2" Type="http://schemas.openxmlformats.org/officeDocument/2006/relationships/video" Target="../media/media1.m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hyperlink" Target="http://www.kfcr.jp/goose-e.html" TargetMode="External"/><Relationship Id="rId5"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1" Type="http://schemas.openxmlformats.org/officeDocument/2006/relationships/image" Target="../media/image45.emf"/><Relationship Id="rId12" Type="http://schemas.openxmlformats.org/officeDocument/2006/relationships/image" Target="../media/image46.emf"/><Relationship Id="rId13" Type="http://schemas.openxmlformats.org/officeDocument/2006/relationships/image" Target="../media/image47.emf"/><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37.emf"/><Relationship Id="rId4" Type="http://schemas.openxmlformats.org/officeDocument/2006/relationships/image" Target="../media/image38.emf"/><Relationship Id="rId5" Type="http://schemas.openxmlformats.org/officeDocument/2006/relationships/image" Target="../media/image39.emf"/><Relationship Id="rId6" Type="http://schemas.openxmlformats.org/officeDocument/2006/relationships/image" Target="../media/image40.emf"/><Relationship Id="rId7" Type="http://schemas.openxmlformats.org/officeDocument/2006/relationships/image" Target="../media/image41.emf"/><Relationship Id="rId8" Type="http://schemas.openxmlformats.org/officeDocument/2006/relationships/image" Target="../media/image42.emf"/><Relationship Id="rId9" Type="http://schemas.openxmlformats.org/officeDocument/2006/relationships/image" Target="../media/image43.emf"/><Relationship Id="rId10" Type="http://schemas.openxmlformats.org/officeDocument/2006/relationships/image" Target="../media/image44.emf"/></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5" Type="http://schemas.openxmlformats.org/officeDocument/2006/relationships/image" Target="../media/image50.emf"/><Relationship Id="rId6" Type="http://schemas.openxmlformats.org/officeDocument/2006/relationships/image" Target="../media/image51.emf"/><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52.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3.emf"/></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5.jpeg"/><Relationship Id="rId4" Type="http://schemas.openxmlformats.org/officeDocument/2006/relationships/image" Target="../media/image56.png"/><Relationship Id="rId5"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image" Target="../media/image5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image" Target="../media/image59.png"/><Relationship Id="rId5" Type="http://schemas.openxmlformats.org/officeDocument/2006/relationships/image" Target="../media/image60.png"/><Relationship Id="rId6" Type="http://schemas.openxmlformats.org/officeDocument/2006/relationships/image" Target="../media/image61.png"/><Relationship Id="rId7" Type="http://schemas.openxmlformats.org/officeDocument/2006/relationships/image" Target="../media/image62.png"/><Relationship Id="rId8"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4" Type="http://schemas.openxmlformats.org/officeDocument/2006/relationships/image" Target="../media/image65.png"/><Relationship Id="rId5" Type="http://schemas.openxmlformats.org/officeDocument/2006/relationships/image" Target="../media/image66.png"/><Relationship Id="rId6" Type="http://schemas.openxmlformats.org/officeDocument/2006/relationships/image" Target="../media/image67.emf"/><Relationship Id="rId7" Type="http://schemas.openxmlformats.org/officeDocument/2006/relationships/image" Target="../media/image68.emf"/><Relationship Id="rId8" Type="http://schemas.openxmlformats.org/officeDocument/2006/relationships/image" Target="../media/image69.emf"/><Relationship Id="rId9" Type="http://schemas.openxmlformats.org/officeDocument/2006/relationships/image" Target="../media/image70.emf"/><Relationship Id="rId1" Type="http://schemas.openxmlformats.org/officeDocument/2006/relationships/slideLayout" Target="../slideLayouts/slideLayout2.xml"/><Relationship Id="rId2" Type="http://schemas.openxmlformats.org/officeDocument/2006/relationships/image" Target="../media/image6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72.emf"/><Relationship Id="rId4" Type="http://schemas.openxmlformats.org/officeDocument/2006/relationships/image" Target="../media/image73.emf"/><Relationship Id="rId5" Type="http://schemas.openxmlformats.org/officeDocument/2006/relationships/image" Target="../media/image74.emf"/><Relationship Id="rId6" Type="http://schemas.openxmlformats.org/officeDocument/2006/relationships/image" Target="../media/image75.emf"/><Relationship Id="rId7" Type="http://schemas.openxmlformats.org/officeDocument/2006/relationships/image" Target="../media/image76.emf"/><Relationship Id="rId8" Type="http://schemas.openxmlformats.org/officeDocument/2006/relationships/image" Target="../media/image77.emf"/><Relationship Id="rId9" Type="http://schemas.openxmlformats.org/officeDocument/2006/relationships/image" Target="../media/image78.emf"/><Relationship Id="rId1" Type="http://schemas.openxmlformats.org/officeDocument/2006/relationships/slideLayout" Target="../slideLayouts/slideLayout2.xml"/><Relationship Id="rId2" Type="http://schemas.openxmlformats.org/officeDocument/2006/relationships/image" Target="../media/image71.emf"/></Relationships>
</file>

<file path=ppt/slides/_rels/slide41.xml.rels><?xml version="1.0" encoding="UTF-8" standalone="yes"?>
<Relationships xmlns="http://schemas.openxmlformats.org/package/2006/relationships"><Relationship Id="rId11" Type="http://schemas.openxmlformats.org/officeDocument/2006/relationships/image" Target="../media/image88.emf"/><Relationship Id="rId12" Type="http://schemas.openxmlformats.org/officeDocument/2006/relationships/image" Target="../media/image89.emf"/><Relationship Id="rId13" Type="http://schemas.openxmlformats.org/officeDocument/2006/relationships/image" Target="../media/image90.emf"/><Relationship Id="rId14" Type="http://schemas.openxmlformats.org/officeDocument/2006/relationships/image" Target="../media/image91.emf"/><Relationship Id="rId1" Type="http://schemas.openxmlformats.org/officeDocument/2006/relationships/slideLayout" Target="../slideLayouts/slideLayout2.xml"/><Relationship Id="rId2" Type="http://schemas.openxmlformats.org/officeDocument/2006/relationships/image" Target="../media/image79.emf"/><Relationship Id="rId3" Type="http://schemas.openxmlformats.org/officeDocument/2006/relationships/image" Target="../media/image80.emf"/><Relationship Id="rId4" Type="http://schemas.openxmlformats.org/officeDocument/2006/relationships/image" Target="../media/image81.emf"/><Relationship Id="rId5" Type="http://schemas.openxmlformats.org/officeDocument/2006/relationships/image" Target="../media/image82.emf"/><Relationship Id="rId6" Type="http://schemas.openxmlformats.org/officeDocument/2006/relationships/image" Target="../media/image83.emf"/><Relationship Id="rId7" Type="http://schemas.openxmlformats.org/officeDocument/2006/relationships/image" Target="../media/image84.emf"/><Relationship Id="rId8" Type="http://schemas.openxmlformats.org/officeDocument/2006/relationships/image" Target="../media/image85.emf"/><Relationship Id="rId9" Type="http://schemas.openxmlformats.org/officeDocument/2006/relationships/image" Target="../media/image86.emf"/><Relationship Id="rId10" Type="http://schemas.openxmlformats.org/officeDocument/2006/relationships/image" Target="../media/image87.emf"/></Relationships>
</file>

<file path=ppt/slides/_rels/slide42.xml.rels><?xml version="1.0" encoding="UTF-8" standalone="yes"?>
<Relationships xmlns="http://schemas.openxmlformats.org/package/2006/relationships"><Relationship Id="rId11" Type="http://schemas.openxmlformats.org/officeDocument/2006/relationships/image" Target="../media/image95.emf"/><Relationship Id="rId12" Type="http://schemas.openxmlformats.org/officeDocument/2006/relationships/image" Target="../media/image96.emf"/><Relationship Id="rId13" Type="http://schemas.openxmlformats.org/officeDocument/2006/relationships/image" Target="../media/image97.emf"/><Relationship Id="rId14" Type="http://schemas.openxmlformats.org/officeDocument/2006/relationships/image" Target="../media/image98.emf"/><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92.jpg"/><Relationship Id="rId4" Type="http://schemas.openxmlformats.org/officeDocument/2006/relationships/image" Target="../media/image72.emf"/><Relationship Id="rId5" Type="http://schemas.openxmlformats.org/officeDocument/2006/relationships/image" Target="../media/image73.emf"/><Relationship Id="rId6" Type="http://schemas.openxmlformats.org/officeDocument/2006/relationships/image" Target="../media/image74.emf"/><Relationship Id="rId7" Type="http://schemas.openxmlformats.org/officeDocument/2006/relationships/image" Target="../media/image75.emf"/><Relationship Id="rId8" Type="http://schemas.openxmlformats.org/officeDocument/2006/relationships/image" Target="../media/image77.emf"/><Relationship Id="rId9" Type="http://schemas.openxmlformats.org/officeDocument/2006/relationships/image" Target="../media/image93.emf"/><Relationship Id="rId10" Type="http://schemas.openxmlformats.org/officeDocument/2006/relationships/image" Target="../media/image94.emf"/></Relationships>
</file>

<file path=ppt/slides/_rels/slide43.xml.rels><?xml version="1.0" encoding="UTF-8" standalone="yes"?>
<Relationships xmlns="http://schemas.openxmlformats.org/package/2006/relationships"><Relationship Id="rId3" Type="http://schemas.openxmlformats.org/officeDocument/2006/relationships/image" Target="../media/image99.png"/><Relationship Id="rId4" Type="http://schemas.openxmlformats.org/officeDocument/2006/relationships/image" Target="../media/image100.emf"/><Relationship Id="rId5" Type="http://schemas.openxmlformats.org/officeDocument/2006/relationships/image" Target="../media/image101.emf"/><Relationship Id="rId6" Type="http://schemas.openxmlformats.org/officeDocument/2006/relationships/image" Target="../media/image102.emf"/><Relationship Id="rId7" Type="http://schemas.openxmlformats.org/officeDocument/2006/relationships/image" Target="../media/image103.emf"/><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44.xml.rels><?xml version="1.0" encoding="UTF-8" standalone="yes"?>
<Relationships xmlns="http://schemas.openxmlformats.org/package/2006/relationships"><Relationship Id="rId3" Type="http://schemas.openxmlformats.org/officeDocument/2006/relationships/image" Target="../media/image105.emf"/><Relationship Id="rId4" Type="http://schemas.openxmlformats.org/officeDocument/2006/relationships/image" Target="../media/image106.emf"/><Relationship Id="rId1" Type="http://schemas.openxmlformats.org/officeDocument/2006/relationships/slideLayout" Target="../slideLayouts/slideLayout2.xml"/><Relationship Id="rId2" Type="http://schemas.openxmlformats.org/officeDocument/2006/relationships/image" Target="../media/image104.emf"/></Relationships>
</file>

<file path=ppt/slides/_rels/slide45.xml.rels><?xml version="1.0" encoding="UTF-8" standalone="yes"?>
<Relationships xmlns="http://schemas.openxmlformats.org/package/2006/relationships"><Relationship Id="rId3" Type="http://schemas.openxmlformats.org/officeDocument/2006/relationships/image" Target="../media/image107.emf"/><Relationship Id="rId4" Type="http://schemas.openxmlformats.org/officeDocument/2006/relationships/image" Target="../media/image108.emf"/><Relationship Id="rId5" Type="http://schemas.openxmlformats.org/officeDocument/2006/relationships/image" Target="../media/image109.emf"/><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6.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110.jpe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11.jpeg"/><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1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emf"/><Relationship Id="rId5" Type="http://schemas.openxmlformats.org/officeDocument/2006/relationships/image" Target="../media/image12.emf"/><Relationship Id="rId6" Type="http://schemas.openxmlformats.org/officeDocument/2006/relationships/image" Target="../media/image13.emf"/><Relationship Id="rId7" Type="http://schemas.openxmlformats.org/officeDocument/2006/relationships/image" Target="../media/image14.emf"/><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P100064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43999" cy="6858000"/>
          </a:xfrm>
          <a:prstGeom prst="rect">
            <a:avLst/>
          </a:prstGeom>
        </p:spPr>
      </p:pic>
      <p:sp>
        <p:nvSpPr>
          <p:cNvPr id="6" name="正方形/長方形 5"/>
          <p:cNvSpPr/>
          <p:nvPr/>
        </p:nvSpPr>
        <p:spPr>
          <a:xfrm>
            <a:off x="0" y="0"/>
            <a:ext cx="9144000" cy="6858000"/>
          </a:xfrm>
          <a:prstGeom prst="rect">
            <a:avLst/>
          </a:prstGeom>
          <a:solidFill>
            <a:schemeClr val="bg1">
              <a:alpha val="7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ctrTitle"/>
          </p:nvPr>
        </p:nvSpPr>
        <p:spPr>
          <a:xfrm>
            <a:off x="237067" y="-29878"/>
            <a:ext cx="8754533" cy="3511176"/>
          </a:xfrm>
        </p:spPr>
        <p:txBody>
          <a:bodyPr>
            <a:noAutofit/>
          </a:bodyPr>
          <a:lstStyle/>
          <a:p>
            <a:r>
              <a:rPr kumimoji="1" lang="en-US" altLang="ja-JP" dirty="0" smtClean="0">
                <a:solidFill>
                  <a:srgbClr val="FF0000"/>
                </a:solidFill>
              </a:rPr>
              <a:t>A development of an accelerato</a:t>
            </a:r>
            <a:r>
              <a:rPr lang="en-US" altLang="ja-JP" dirty="0" smtClean="0">
                <a:solidFill>
                  <a:srgbClr val="FF0000"/>
                </a:solidFill>
              </a:rPr>
              <a:t>r board dedicated for multi-precision arithmetic operations and its application to Feynman loop integrals II</a:t>
            </a:r>
            <a:endParaRPr kumimoji="1" lang="ja-JP" altLang="en-US" dirty="0">
              <a:solidFill>
                <a:srgbClr val="FF0000"/>
              </a:solidFill>
            </a:endParaRPr>
          </a:p>
        </p:txBody>
      </p:sp>
      <p:sp>
        <p:nvSpPr>
          <p:cNvPr id="3" name="サブタイトル 2"/>
          <p:cNvSpPr>
            <a:spLocks noGrp="1"/>
          </p:cNvSpPr>
          <p:nvPr>
            <p:ph type="subTitle" idx="1"/>
          </p:nvPr>
        </p:nvSpPr>
        <p:spPr>
          <a:xfrm>
            <a:off x="1058048" y="3519651"/>
            <a:ext cx="7061200" cy="2785533"/>
          </a:xfrm>
        </p:spPr>
        <p:txBody>
          <a:bodyPr>
            <a:normAutofit lnSpcReduction="10000"/>
          </a:bodyPr>
          <a:lstStyle/>
          <a:p>
            <a:r>
              <a:rPr kumimoji="1" lang="en-US" altLang="ja-JP" dirty="0" smtClean="0">
                <a:solidFill>
                  <a:srgbClr val="0000FF"/>
                </a:solidFill>
              </a:rPr>
              <a:t>Hiroshi DAISAKA(</a:t>
            </a:r>
            <a:r>
              <a:rPr kumimoji="1" lang="en-US" altLang="ja-JP" dirty="0" err="1" smtClean="0">
                <a:solidFill>
                  <a:srgbClr val="0000FF"/>
                </a:solidFill>
              </a:rPr>
              <a:t>Hitotsubashi</a:t>
            </a:r>
            <a:r>
              <a:rPr kumimoji="1" lang="en-US" altLang="ja-JP" dirty="0" smtClean="0">
                <a:solidFill>
                  <a:srgbClr val="0000FF"/>
                </a:solidFill>
              </a:rPr>
              <a:t> University)</a:t>
            </a:r>
          </a:p>
          <a:p>
            <a:r>
              <a:rPr lang="en-US" altLang="ja-JP" dirty="0" err="1" smtClean="0">
                <a:solidFill>
                  <a:schemeClr val="tx1"/>
                </a:solidFill>
              </a:rPr>
              <a:t>Naohito</a:t>
            </a:r>
            <a:r>
              <a:rPr lang="en-US" altLang="ja-JP" dirty="0" smtClean="0">
                <a:solidFill>
                  <a:schemeClr val="tx1"/>
                </a:solidFill>
              </a:rPr>
              <a:t> NAKASATO(University of </a:t>
            </a:r>
            <a:r>
              <a:rPr lang="en-US" altLang="ja-JP" dirty="0" err="1" smtClean="0">
                <a:solidFill>
                  <a:schemeClr val="tx1"/>
                </a:solidFill>
              </a:rPr>
              <a:t>Aizu</a:t>
            </a:r>
            <a:r>
              <a:rPr lang="en-US" altLang="ja-JP" dirty="0" smtClean="0">
                <a:solidFill>
                  <a:schemeClr val="tx1"/>
                </a:solidFill>
              </a:rPr>
              <a:t>)</a:t>
            </a:r>
          </a:p>
          <a:p>
            <a:r>
              <a:rPr kumimoji="1" lang="en-US" altLang="ja-JP" dirty="0" smtClean="0">
                <a:solidFill>
                  <a:schemeClr val="tx1"/>
                </a:solidFill>
              </a:rPr>
              <a:t>Tadashi ISHIKAWA(KEK)</a:t>
            </a:r>
          </a:p>
          <a:p>
            <a:r>
              <a:rPr lang="en-US" altLang="ja-JP" dirty="0" err="1" smtClean="0">
                <a:solidFill>
                  <a:schemeClr val="tx1"/>
                </a:solidFill>
              </a:rPr>
              <a:t>Fukuko</a:t>
            </a:r>
            <a:r>
              <a:rPr lang="en-US" altLang="ja-JP" dirty="0" smtClean="0">
                <a:solidFill>
                  <a:schemeClr val="tx1"/>
                </a:solidFill>
              </a:rPr>
              <a:t> YUASA(KEK)</a:t>
            </a:r>
            <a:endParaRPr lang="ja-JP" altLang="en-US" dirty="0">
              <a:solidFill>
                <a:schemeClr val="tx1"/>
              </a:solidFill>
            </a:endParaRPr>
          </a:p>
          <a:p>
            <a:r>
              <a:rPr lang="en-US" altLang="ja-JP" dirty="0" err="1" smtClean="0">
                <a:solidFill>
                  <a:schemeClr val="tx1"/>
                </a:solidFill>
              </a:rPr>
              <a:t>Keigo</a:t>
            </a:r>
            <a:r>
              <a:rPr lang="en-US" altLang="ja-JP" dirty="0" smtClean="0">
                <a:solidFill>
                  <a:schemeClr val="tx1"/>
                </a:solidFill>
              </a:rPr>
              <a:t> NITADORI(RIKEN/AICS)</a:t>
            </a:r>
            <a:endParaRPr kumimoji="1" lang="ja-JP" altLang="en-US" dirty="0">
              <a:solidFill>
                <a:schemeClr val="tx1"/>
              </a:solidFill>
            </a:endParaRPr>
          </a:p>
        </p:txBody>
      </p:sp>
      <p:sp>
        <p:nvSpPr>
          <p:cNvPr id="7" name="テキスト ボックス 6"/>
          <p:cNvSpPr txBox="1"/>
          <p:nvPr/>
        </p:nvSpPr>
        <p:spPr>
          <a:xfrm>
            <a:off x="1699394" y="6342456"/>
            <a:ext cx="6664054" cy="461665"/>
          </a:xfrm>
          <a:prstGeom prst="rect">
            <a:avLst/>
          </a:prstGeom>
          <a:noFill/>
        </p:spPr>
        <p:txBody>
          <a:bodyPr wrap="none" rtlCol="0">
            <a:spAutoFit/>
          </a:bodyPr>
          <a:lstStyle/>
          <a:p>
            <a:r>
              <a:rPr kumimoji="1" lang="en-US" altLang="ja-JP" sz="2400" dirty="0" smtClean="0"/>
              <a:t>2017/</a:t>
            </a:r>
            <a:r>
              <a:rPr lang="en-US" altLang="ja-JP" sz="2400" dirty="0"/>
              <a:t>8</a:t>
            </a:r>
            <a:r>
              <a:rPr kumimoji="1" lang="en-US" altLang="ja-JP" sz="2400" dirty="0" smtClean="0"/>
              <a:t>/</a:t>
            </a:r>
            <a:r>
              <a:rPr lang="en-US" altLang="ja-JP" sz="2400" dirty="0" smtClean="0"/>
              <a:t>24</a:t>
            </a:r>
            <a:r>
              <a:rPr kumimoji="1" lang="en-US" altLang="ja-JP" sz="2400" dirty="0" smtClean="0"/>
              <a:t> ACAT2017 Trac3@</a:t>
            </a:r>
            <a:r>
              <a:rPr lang="en-US" altLang="ja-JP" sz="2400" dirty="0" smtClean="0"/>
              <a:t>washington university</a:t>
            </a:r>
            <a:endParaRPr kumimoji="1" lang="ja-JP" altLang="en-US" sz="2400" dirty="0"/>
          </a:p>
        </p:txBody>
      </p:sp>
    </p:spTree>
    <p:extLst>
      <p:ext uri="{BB962C8B-B14F-4D97-AF65-F5344CB8AC3E}">
        <p14:creationId xmlns:p14="http://schemas.microsoft.com/office/powerpoint/2010/main" val="423548726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28714"/>
            <a:ext cx="8229600" cy="1143000"/>
          </a:xfrm>
        </p:spPr>
        <p:txBody>
          <a:bodyPr>
            <a:normAutofit fontScale="90000"/>
          </a:bodyPr>
          <a:lstStyle/>
          <a:p>
            <a:r>
              <a:rPr kumimoji="1" lang="en-US" altLang="ja-JP" u="sng" dirty="0" smtClean="0">
                <a:solidFill>
                  <a:srgbClr val="3366FF"/>
                </a:solidFill>
              </a:rPr>
              <a:t>Concept of GRAPE(</a:t>
            </a:r>
            <a:r>
              <a:rPr kumimoji="1" lang="en-US" altLang="ja-JP" u="sng" dirty="0" err="1" smtClean="0">
                <a:solidFill>
                  <a:srgbClr val="3366FF"/>
                </a:solidFill>
              </a:rPr>
              <a:t>GRAvity</a:t>
            </a:r>
            <a:r>
              <a:rPr kumimoji="1" lang="en-US" altLang="ja-JP" u="sng" dirty="0" smtClean="0">
                <a:solidFill>
                  <a:srgbClr val="3366FF"/>
                </a:solidFill>
              </a:rPr>
              <a:t> </a:t>
            </a:r>
            <a:r>
              <a:rPr kumimoji="1" lang="en-US" altLang="ja-JP" u="sng" dirty="0" err="1" smtClean="0">
                <a:solidFill>
                  <a:srgbClr val="3366FF"/>
                </a:solidFill>
              </a:rPr>
              <a:t>PipElines</a:t>
            </a:r>
            <a:r>
              <a:rPr kumimoji="1" lang="en-US" altLang="ja-JP" u="sng" dirty="0" smtClean="0">
                <a:solidFill>
                  <a:srgbClr val="3366FF"/>
                </a:solidFill>
              </a:rPr>
              <a:t>)</a:t>
            </a:r>
            <a:endParaRPr kumimoji="1" lang="ja-JP" altLang="en-US" u="sng" dirty="0">
              <a:solidFill>
                <a:srgbClr val="3366FF"/>
              </a:solidFill>
            </a:endParaRPr>
          </a:p>
        </p:txBody>
      </p:sp>
      <p:sp>
        <p:nvSpPr>
          <p:cNvPr id="4" name="正方形/長方形 3"/>
          <p:cNvSpPr/>
          <p:nvPr/>
        </p:nvSpPr>
        <p:spPr>
          <a:xfrm>
            <a:off x="1203233" y="1609672"/>
            <a:ext cx="2540155" cy="1715893"/>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541865" y="1921649"/>
            <a:ext cx="1818326" cy="1077218"/>
          </a:xfrm>
          <a:prstGeom prst="rect">
            <a:avLst/>
          </a:prstGeom>
          <a:noFill/>
        </p:spPr>
        <p:txBody>
          <a:bodyPr wrap="none" rtlCol="0">
            <a:spAutoFit/>
          </a:bodyPr>
          <a:lstStyle/>
          <a:p>
            <a:pPr algn="ctr"/>
            <a:r>
              <a:rPr kumimoji="1" lang="en-US" altLang="ja-JP" sz="3200" dirty="0" smtClean="0"/>
              <a:t>Host</a:t>
            </a:r>
          </a:p>
          <a:p>
            <a:pPr algn="ctr"/>
            <a:r>
              <a:rPr lang="en-US" altLang="ja-JP" sz="3200" dirty="0" smtClean="0"/>
              <a:t>computer</a:t>
            </a:r>
            <a:endParaRPr kumimoji="1" lang="ja-JP" altLang="en-US" sz="3200" dirty="0"/>
          </a:p>
        </p:txBody>
      </p:sp>
      <p:sp>
        <p:nvSpPr>
          <p:cNvPr id="8" name="正方形/長方形 7"/>
          <p:cNvSpPr/>
          <p:nvPr/>
        </p:nvSpPr>
        <p:spPr>
          <a:xfrm>
            <a:off x="5856605" y="1609672"/>
            <a:ext cx="2540155" cy="1715893"/>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6446308" y="2144489"/>
            <a:ext cx="1316186" cy="584776"/>
          </a:xfrm>
          <a:prstGeom prst="rect">
            <a:avLst/>
          </a:prstGeom>
          <a:noFill/>
        </p:spPr>
        <p:txBody>
          <a:bodyPr wrap="none" rtlCol="0">
            <a:spAutoFit/>
          </a:bodyPr>
          <a:lstStyle/>
          <a:p>
            <a:pPr algn="ctr"/>
            <a:r>
              <a:rPr kumimoji="1" lang="en-US" altLang="ja-JP" sz="3200" dirty="0" smtClean="0"/>
              <a:t>GRAPE</a:t>
            </a:r>
            <a:endParaRPr kumimoji="1" lang="ja-JP" altLang="en-US" sz="3200" dirty="0"/>
          </a:p>
        </p:txBody>
      </p:sp>
      <p:cxnSp>
        <p:nvCxnSpPr>
          <p:cNvPr id="12" name="直線矢印コネクタ 11"/>
          <p:cNvCxnSpPr/>
          <p:nvPr/>
        </p:nvCxnSpPr>
        <p:spPr>
          <a:xfrm>
            <a:off x="3877080" y="2144489"/>
            <a:ext cx="1845833" cy="0"/>
          </a:xfrm>
          <a:prstGeom prst="straightConnector1">
            <a:avLst/>
          </a:prstGeom>
          <a:ln w="50800">
            <a:solidFill>
              <a:srgbClr val="000000"/>
            </a:solidFill>
            <a:tailEnd type="arrow"/>
          </a:ln>
        </p:spPr>
        <p:style>
          <a:lnRef idx="2">
            <a:schemeClr val="dk1"/>
          </a:lnRef>
          <a:fillRef idx="0">
            <a:schemeClr val="dk1"/>
          </a:fillRef>
          <a:effectRef idx="1">
            <a:schemeClr val="dk1"/>
          </a:effectRef>
          <a:fontRef idx="minor">
            <a:schemeClr val="tx1"/>
          </a:fontRef>
        </p:style>
      </p:cxnSp>
      <p:cxnSp>
        <p:nvCxnSpPr>
          <p:cNvPr id="13" name="直線矢印コネクタ 12"/>
          <p:cNvCxnSpPr/>
          <p:nvPr/>
        </p:nvCxnSpPr>
        <p:spPr>
          <a:xfrm>
            <a:off x="3877080" y="2998867"/>
            <a:ext cx="1845833" cy="0"/>
          </a:xfrm>
          <a:prstGeom prst="straightConnector1">
            <a:avLst/>
          </a:prstGeom>
          <a:ln w="50800">
            <a:solidFill>
              <a:srgbClr val="000000"/>
            </a:solidFill>
            <a:headEnd type="arrow"/>
            <a:tailEnd type="none"/>
          </a:ln>
        </p:spPr>
        <p:style>
          <a:lnRef idx="2">
            <a:schemeClr val="dk1"/>
          </a:lnRef>
          <a:fillRef idx="0">
            <a:schemeClr val="dk1"/>
          </a:fillRef>
          <a:effectRef idx="1">
            <a:schemeClr val="dk1"/>
          </a:effectRef>
          <a:fontRef idx="minor">
            <a:schemeClr val="tx1"/>
          </a:fontRef>
        </p:style>
      </p:cxnSp>
      <p:sp>
        <p:nvSpPr>
          <p:cNvPr id="17" name="テキスト ボックス 16"/>
          <p:cNvSpPr txBox="1"/>
          <p:nvPr/>
        </p:nvSpPr>
        <p:spPr>
          <a:xfrm>
            <a:off x="3810234" y="1194173"/>
            <a:ext cx="1971363" cy="830997"/>
          </a:xfrm>
          <a:prstGeom prst="rect">
            <a:avLst/>
          </a:prstGeom>
          <a:noFill/>
        </p:spPr>
        <p:txBody>
          <a:bodyPr wrap="none" rtlCol="0">
            <a:spAutoFit/>
          </a:bodyPr>
          <a:lstStyle/>
          <a:p>
            <a:r>
              <a:rPr kumimoji="1" lang="en-US" altLang="ja-JP" sz="2400" dirty="0" smtClean="0"/>
              <a:t>Data required </a:t>
            </a:r>
          </a:p>
          <a:p>
            <a:r>
              <a:rPr kumimoji="1" lang="en-US" altLang="ja-JP" sz="2400" dirty="0" smtClean="0"/>
              <a:t>for calculation</a:t>
            </a:r>
            <a:endParaRPr kumimoji="1" lang="ja-JP" altLang="en-US" sz="2400" dirty="0"/>
          </a:p>
        </p:txBody>
      </p:sp>
      <p:sp>
        <p:nvSpPr>
          <p:cNvPr id="18" name="テキスト ボックス 17"/>
          <p:cNvSpPr txBox="1"/>
          <p:nvPr/>
        </p:nvSpPr>
        <p:spPr>
          <a:xfrm>
            <a:off x="4278155" y="3094732"/>
            <a:ext cx="960720" cy="461665"/>
          </a:xfrm>
          <a:prstGeom prst="rect">
            <a:avLst/>
          </a:prstGeom>
          <a:noFill/>
        </p:spPr>
        <p:txBody>
          <a:bodyPr wrap="none" rtlCol="0">
            <a:spAutoFit/>
          </a:bodyPr>
          <a:lstStyle/>
          <a:p>
            <a:r>
              <a:rPr kumimoji="1" lang="en-US" altLang="ja-JP" sz="2400" dirty="0" smtClean="0"/>
              <a:t>Result</a:t>
            </a:r>
            <a:endParaRPr kumimoji="1" lang="ja-JP" altLang="en-US" sz="2400" dirty="0"/>
          </a:p>
        </p:txBody>
      </p:sp>
      <p:sp>
        <p:nvSpPr>
          <p:cNvPr id="19" name="テキスト ボックス 18"/>
          <p:cNvSpPr txBox="1"/>
          <p:nvPr/>
        </p:nvSpPr>
        <p:spPr>
          <a:xfrm>
            <a:off x="1" y="3517274"/>
            <a:ext cx="9143999" cy="1200328"/>
          </a:xfrm>
          <a:prstGeom prst="rect">
            <a:avLst/>
          </a:prstGeom>
          <a:noFill/>
        </p:spPr>
        <p:txBody>
          <a:bodyPr wrap="square" rtlCol="0">
            <a:spAutoFit/>
          </a:bodyPr>
          <a:lstStyle/>
          <a:p>
            <a:pPr marL="457200" indent="-457200">
              <a:buFont typeface="Arial"/>
              <a:buChar char="•"/>
            </a:pPr>
            <a:r>
              <a:rPr kumimoji="1" lang="en-US" altLang="ja-JP" sz="2400" dirty="0" smtClean="0"/>
              <a:t>accelerator connected to </a:t>
            </a:r>
            <a:r>
              <a:rPr kumimoji="1" lang="en-US" altLang="ja-JP" sz="2400" dirty="0" smtClean="0"/>
              <a:t>a host </a:t>
            </a:r>
            <a:r>
              <a:rPr kumimoji="1" lang="en-US" altLang="ja-JP" sz="2400" dirty="0" smtClean="0"/>
              <a:t>computer</a:t>
            </a:r>
          </a:p>
          <a:p>
            <a:pPr marL="457200" indent="-457200">
              <a:buFont typeface="Arial"/>
              <a:buChar char="•"/>
            </a:pPr>
            <a:r>
              <a:rPr kumimoji="1" lang="en-US" altLang="ja-JP" sz="2400" dirty="0" smtClean="0"/>
              <a:t>computes </a:t>
            </a:r>
            <a:r>
              <a:rPr kumimoji="1" lang="en-US" altLang="ja-JP" sz="2400" dirty="0" smtClean="0"/>
              <a:t>only computationally intensive part in N-body simulations</a:t>
            </a:r>
          </a:p>
          <a:p>
            <a:pPr marL="914400" lvl="1" indent="-457200">
              <a:buFont typeface="Arial"/>
              <a:buChar char="•"/>
            </a:pPr>
            <a:r>
              <a:rPr kumimoji="1" lang="en-US" altLang="ja-JP" sz="2400" dirty="0" smtClean="0"/>
              <a:t>mutual force calculation</a:t>
            </a:r>
          </a:p>
        </p:txBody>
      </p:sp>
      <p:sp>
        <p:nvSpPr>
          <p:cNvPr id="3" name="テキスト ボックス 2"/>
          <p:cNvSpPr txBox="1"/>
          <p:nvPr/>
        </p:nvSpPr>
        <p:spPr>
          <a:xfrm>
            <a:off x="-6022" y="4678720"/>
            <a:ext cx="2954655" cy="461665"/>
          </a:xfrm>
          <a:prstGeom prst="rect">
            <a:avLst/>
          </a:prstGeom>
          <a:noFill/>
        </p:spPr>
        <p:txBody>
          <a:bodyPr wrap="none" rtlCol="0">
            <a:spAutoFit/>
          </a:bodyPr>
          <a:lstStyle/>
          <a:p>
            <a:pPr marL="342900" indent="-342900">
              <a:buFont typeface="Arial"/>
              <a:buChar char="•"/>
            </a:pPr>
            <a:r>
              <a:rPr kumimoji="1" lang="en-US" altLang="ja-JP" sz="2400" dirty="0" smtClean="0"/>
              <a:t>dedicated pipelines</a:t>
            </a:r>
            <a:endParaRPr kumimoji="1" lang="ja-JP" altLang="en-US" sz="2400" dirty="0"/>
          </a:p>
        </p:txBody>
      </p:sp>
      <p:pic>
        <p:nvPicPr>
          <p:cNvPr id="5" name="図 4"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344" y="5336400"/>
            <a:ext cx="3873500" cy="952500"/>
          </a:xfrm>
          <a:prstGeom prst="rect">
            <a:avLst/>
          </a:prstGeom>
        </p:spPr>
      </p:pic>
      <p:pic>
        <p:nvPicPr>
          <p:cNvPr id="7" name="図 6"/>
          <p:cNvPicPr>
            <a:picLocks noChangeAspect="1"/>
          </p:cNvPicPr>
          <p:nvPr/>
        </p:nvPicPr>
        <p:blipFill>
          <a:blip r:embed="rId4"/>
          <a:stretch>
            <a:fillRect/>
          </a:stretch>
        </p:blipFill>
        <p:spPr>
          <a:xfrm>
            <a:off x="5656484" y="5042029"/>
            <a:ext cx="3347837" cy="1821986"/>
          </a:xfrm>
          <a:prstGeom prst="rect">
            <a:avLst/>
          </a:prstGeom>
        </p:spPr>
      </p:pic>
      <p:cxnSp>
        <p:nvCxnSpPr>
          <p:cNvPr id="11" name="直線矢印コネクタ 10"/>
          <p:cNvCxnSpPr/>
          <p:nvPr/>
        </p:nvCxnSpPr>
        <p:spPr>
          <a:xfrm>
            <a:off x="4427447" y="5922782"/>
            <a:ext cx="952674" cy="0"/>
          </a:xfrm>
          <a:prstGeom prst="straightConnector1">
            <a:avLst/>
          </a:prstGeom>
          <a:ln w="1270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21" name="テキスト ボックス 20"/>
          <p:cNvSpPr txBox="1"/>
          <p:nvPr/>
        </p:nvSpPr>
        <p:spPr>
          <a:xfrm>
            <a:off x="5580561" y="782345"/>
            <a:ext cx="3481354" cy="369332"/>
          </a:xfrm>
          <a:prstGeom prst="rect">
            <a:avLst/>
          </a:prstGeom>
          <a:noFill/>
        </p:spPr>
        <p:txBody>
          <a:bodyPr wrap="none" rtlCol="0">
            <a:spAutoFit/>
          </a:bodyPr>
          <a:lstStyle/>
          <a:p>
            <a:r>
              <a:rPr kumimoji="1" lang="en-US" altLang="ja-JP" dirty="0" smtClean="0"/>
              <a:t>(Sugimoto et al., Nature 345, 1990)</a:t>
            </a:r>
            <a:endParaRPr kumimoji="1" lang="ja-JP" altLang="en-US" dirty="0"/>
          </a:p>
        </p:txBody>
      </p:sp>
    </p:spTree>
    <p:extLst>
      <p:ext uri="{BB962C8B-B14F-4D97-AF65-F5344CB8AC3E}">
        <p14:creationId xmlns:p14="http://schemas.microsoft.com/office/powerpoint/2010/main" val="208881076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44779"/>
            <a:ext cx="8229600" cy="1143000"/>
          </a:xfrm>
        </p:spPr>
        <p:txBody>
          <a:bodyPr>
            <a:normAutofit/>
          </a:bodyPr>
          <a:lstStyle/>
          <a:p>
            <a:r>
              <a:rPr kumimoji="1" lang="en-US" altLang="ja-JP" sz="4000" u="sng" dirty="0" smtClean="0">
                <a:solidFill>
                  <a:srgbClr val="3366FF"/>
                </a:solidFill>
              </a:rPr>
              <a:t>GRAPE-DR</a:t>
            </a:r>
            <a:endParaRPr kumimoji="1" lang="ja-JP" altLang="en-US" sz="4000" u="sng" dirty="0">
              <a:solidFill>
                <a:srgbClr val="3366FF"/>
              </a:solidFill>
            </a:endParaRPr>
          </a:p>
        </p:txBody>
      </p:sp>
      <p:sp>
        <p:nvSpPr>
          <p:cNvPr id="3" name="テキスト ボックス 2"/>
          <p:cNvSpPr txBox="1"/>
          <p:nvPr/>
        </p:nvSpPr>
        <p:spPr>
          <a:xfrm>
            <a:off x="456426" y="774736"/>
            <a:ext cx="8433085" cy="830997"/>
          </a:xfrm>
          <a:prstGeom prst="rect">
            <a:avLst/>
          </a:prstGeom>
          <a:noFill/>
        </p:spPr>
        <p:txBody>
          <a:bodyPr wrap="square" rtlCol="0">
            <a:spAutoFit/>
          </a:bodyPr>
          <a:lstStyle/>
          <a:p>
            <a:pPr marL="285750" indent="-285750">
              <a:buFont typeface="Arial"/>
              <a:buChar char="•"/>
            </a:pPr>
            <a:r>
              <a:rPr kumimoji="1" lang="en-US" altLang="ja-JP" sz="2400" dirty="0" smtClean="0"/>
              <a:t>GRAPE-DR was adopted as </a:t>
            </a:r>
            <a:r>
              <a:rPr kumimoji="1" lang="en-US" altLang="ja-JP" sz="2400" dirty="0" smtClean="0">
                <a:solidFill>
                  <a:srgbClr val="0000FF"/>
                </a:solidFill>
              </a:rPr>
              <a:t>programmable processor elements  </a:t>
            </a:r>
            <a:r>
              <a:rPr kumimoji="1" lang="en-US" altLang="ja-JP" sz="2400" dirty="0" smtClean="0"/>
              <a:t>instead of the dedicated pipelines</a:t>
            </a:r>
          </a:p>
        </p:txBody>
      </p:sp>
      <p:sp>
        <p:nvSpPr>
          <p:cNvPr id="5" name="テキスト ボックス 4"/>
          <p:cNvSpPr txBox="1"/>
          <p:nvPr/>
        </p:nvSpPr>
        <p:spPr>
          <a:xfrm>
            <a:off x="456426" y="5809460"/>
            <a:ext cx="8687575" cy="830997"/>
          </a:xfrm>
          <a:prstGeom prst="rect">
            <a:avLst/>
          </a:prstGeom>
          <a:noFill/>
        </p:spPr>
        <p:txBody>
          <a:bodyPr wrap="square" rtlCol="0">
            <a:spAutoFit/>
          </a:bodyPr>
          <a:lstStyle/>
          <a:p>
            <a:pPr marL="285750" indent="-285750">
              <a:buFont typeface="Arial"/>
              <a:buChar char="•"/>
            </a:pPr>
            <a:r>
              <a:rPr lang="en-US" altLang="ja-JP" sz="2400" dirty="0" smtClean="0">
                <a:solidFill>
                  <a:srgbClr val="FF0000"/>
                </a:solidFill>
              </a:rPr>
              <a:t>We</a:t>
            </a:r>
            <a:r>
              <a:rPr kumimoji="1" lang="en-US" altLang="ja-JP" sz="2400" dirty="0" smtClean="0">
                <a:solidFill>
                  <a:srgbClr val="FF0000"/>
                </a:solidFill>
              </a:rPr>
              <a:t> extend PE  to have arithmetic units for quadruple/</a:t>
            </a:r>
            <a:r>
              <a:rPr kumimoji="1" lang="en-US" altLang="ja-JP" sz="2400" dirty="0" err="1" smtClean="0">
                <a:solidFill>
                  <a:srgbClr val="FF0000"/>
                </a:solidFill>
              </a:rPr>
              <a:t>hexuple</a:t>
            </a:r>
            <a:r>
              <a:rPr kumimoji="1" lang="en-US" altLang="ja-JP" sz="2400" dirty="0" smtClean="0">
                <a:solidFill>
                  <a:srgbClr val="FF0000"/>
                </a:solidFill>
              </a:rPr>
              <a:t>/</a:t>
            </a:r>
            <a:r>
              <a:rPr kumimoji="1" lang="en-US" altLang="ja-JP" sz="2400" dirty="0" err="1" smtClean="0">
                <a:solidFill>
                  <a:srgbClr val="FF0000"/>
                </a:solidFill>
              </a:rPr>
              <a:t>octuple</a:t>
            </a:r>
            <a:r>
              <a:rPr kumimoji="1" lang="en-US" altLang="ja-JP" sz="2400" dirty="0" smtClean="0">
                <a:solidFill>
                  <a:srgbClr val="FF0000"/>
                </a:solidFill>
              </a:rPr>
              <a:t> precision → GRAPE-MPX architecture</a:t>
            </a:r>
            <a:endParaRPr kumimoji="1" lang="ja-JP" altLang="en-US" sz="2400" dirty="0">
              <a:solidFill>
                <a:srgbClr val="FF0000"/>
              </a:solidFill>
            </a:endParaRPr>
          </a:p>
        </p:txBody>
      </p:sp>
      <p:pic>
        <p:nvPicPr>
          <p:cNvPr id="10" name="図 9"/>
          <p:cNvPicPr>
            <a:picLocks noChangeAspect="1"/>
          </p:cNvPicPr>
          <p:nvPr/>
        </p:nvPicPr>
        <p:blipFill>
          <a:blip r:embed="rId3"/>
          <a:stretch>
            <a:fillRect/>
          </a:stretch>
        </p:blipFill>
        <p:spPr>
          <a:xfrm>
            <a:off x="3717522" y="1609698"/>
            <a:ext cx="2549393" cy="2975351"/>
          </a:xfrm>
          <a:prstGeom prst="rect">
            <a:avLst/>
          </a:prstGeom>
        </p:spPr>
      </p:pic>
      <p:pic>
        <p:nvPicPr>
          <p:cNvPr id="11" name="図 10"/>
          <p:cNvPicPr>
            <a:picLocks noChangeAspect="1"/>
          </p:cNvPicPr>
          <p:nvPr/>
        </p:nvPicPr>
        <p:blipFill>
          <a:blip r:embed="rId4"/>
          <a:stretch>
            <a:fillRect/>
          </a:stretch>
        </p:blipFill>
        <p:spPr>
          <a:xfrm>
            <a:off x="6183370" y="1853217"/>
            <a:ext cx="2706140" cy="2481196"/>
          </a:xfrm>
          <a:prstGeom prst="rect">
            <a:avLst/>
          </a:prstGeom>
        </p:spPr>
      </p:pic>
      <p:pic>
        <p:nvPicPr>
          <p:cNvPr id="16" name="図 15"/>
          <p:cNvPicPr>
            <a:picLocks noChangeAspect="1"/>
          </p:cNvPicPr>
          <p:nvPr/>
        </p:nvPicPr>
        <p:blipFill>
          <a:blip r:embed="rId5"/>
          <a:stretch>
            <a:fillRect/>
          </a:stretch>
        </p:blipFill>
        <p:spPr>
          <a:xfrm>
            <a:off x="0" y="1853217"/>
            <a:ext cx="3553416" cy="2363022"/>
          </a:xfrm>
          <a:prstGeom prst="rect">
            <a:avLst/>
          </a:prstGeom>
        </p:spPr>
      </p:pic>
      <p:sp>
        <p:nvSpPr>
          <p:cNvPr id="20" name="テキスト ボックス 19"/>
          <p:cNvSpPr txBox="1"/>
          <p:nvPr/>
        </p:nvSpPr>
        <p:spPr>
          <a:xfrm>
            <a:off x="608598" y="4716895"/>
            <a:ext cx="8109912" cy="1200328"/>
          </a:xfrm>
          <a:prstGeom prst="rect">
            <a:avLst/>
          </a:prstGeom>
          <a:noFill/>
        </p:spPr>
        <p:txBody>
          <a:bodyPr wrap="none" rtlCol="0">
            <a:spAutoFit/>
          </a:bodyPr>
          <a:lstStyle/>
          <a:p>
            <a:pPr marL="342900" indent="-342900">
              <a:buFont typeface="Arial"/>
              <a:buChar char="•"/>
            </a:pPr>
            <a:r>
              <a:rPr lang="en-US" altLang="ja-JP" sz="2400" dirty="0" smtClean="0"/>
              <a:t>possible to </a:t>
            </a:r>
            <a:r>
              <a:rPr lang="en-US" altLang="ja-JP" sz="2400" dirty="0" smtClean="0"/>
              <a:t>carry</a:t>
            </a:r>
            <a:r>
              <a:rPr lang="ja-JP" altLang="en-US" sz="2400" dirty="0" smtClean="0"/>
              <a:t> </a:t>
            </a:r>
            <a:r>
              <a:rPr lang="en-US" altLang="ja-JP" sz="2400" dirty="0" smtClean="0"/>
              <a:t>out</a:t>
            </a:r>
            <a:r>
              <a:rPr lang="ja-JP" altLang="en-US" sz="2400" dirty="0" smtClean="0"/>
              <a:t> </a:t>
            </a:r>
            <a:r>
              <a:rPr lang="en-US" altLang="ja-JP" sz="2400" dirty="0" smtClean="0"/>
              <a:t>any calculation </a:t>
            </a:r>
            <a:r>
              <a:rPr kumimoji="1" lang="en-US" altLang="ja-JP" sz="2400" dirty="0" smtClean="0"/>
              <a:t> like </a:t>
            </a:r>
            <a:r>
              <a:rPr lang="en-US" altLang="ja-JP" sz="2400" dirty="0"/>
              <a:t> </a:t>
            </a:r>
            <a:r>
              <a:rPr kumimoji="1" lang="en-US" altLang="ja-JP" sz="2400" dirty="0" smtClean="0"/>
              <a:t>LINPACK (DGEMM)  </a:t>
            </a:r>
          </a:p>
          <a:p>
            <a:pPr marL="800100" lvl="1" indent="-342900">
              <a:buFont typeface="Arial"/>
              <a:buChar char="•"/>
            </a:pPr>
            <a:r>
              <a:rPr kumimoji="1" lang="en-US" altLang="ja-JP" sz="2400" dirty="0" smtClean="0"/>
              <a:t>  top of little GREEN top 500, 2010</a:t>
            </a:r>
          </a:p>
          <a:p>
            <a:pPr lvl="2"/>
            <a:r>
              <a:rPr kumimoji="1" lang="en-US" altLang="ja-JP" sz="2400" dirty="0" smtClean="0"/>
              <a:t>     </a:t>
            </a:r>
            <a:r>
              <a:rPr kumimoji="1" lang="en-US" altLang="ja-JP" dirty="0" smtClean="0"/>
              <a:t>Makino et al., </a:t>
            </a:r>
            <a:r>
              <a:rPr kumimoji="1" lang="en-US" altLang="ja-JP" dirty="0" err="1" smtClean="0"/>
              <a:t>Procedia</a:t>
            </a:r>
            <a:r>
              <a:rPr kumimoji="1" lang="en-US" altLang="ja-JP" dirty="0" smtClean="0"/>
              <a:t> Computer Science 4 (2011)</a:t>
            </a:r>
            <a:endParaRPr kumimoji="1" lang="ja-JP" altLang="en-US" dirty="0"/>
          </a:p>
        </p:txBody>
      </p:sp>
      <p:cxnSp>
        <p:nvCxnSpPr>
          <p:cNvPr id="23" name="直線コネクタ 22"/>
          <p:cNvCxnSpPr/>
          <p:nvPr/>
        </p:nvCxnSpPr>
        <p:spPr>
          <a:xfrm flipV="1">
            <a:off x="5634751" y="2194560"/>
            <a:ext cx="793156" cy="25056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4" name="直線コネクタ 23"/>
          <p:cNvCxnSpPr/>
          <p:nvPr/>
        </p:nvCxnSpPr>
        <p:spPr>
          <a:xfrm>
            <a:off x="2905338" y="3150481"/>
            <a:ext cx="861554" cy="1183933"/>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6" name="直線コネクタ 25"/>
          <p:cNvCxnSpPr/>
          <p:nvPr/>
        </p:nvCxnSpPr>
        <p:spPr>
          <a:xfrm>
            <a:off x="5634751" y="2698080"/>
            <a:ext cx="853634" cy="119856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8" name="直線コネクタ 27"/>
          <p:cNvCxnSpPr/>
          <p:nvPr/>
        </p:nvCxnSpPr>
        <p:spPr>
          <a:xfrm flipV="1">
            <a:off x="2888060" y="2289600"/>
            <a:ext cx="878833" cy="41088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2272542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6022"/>
            <a:ext cx="8229600" cy="1143000"/>
          </a:xfrm>
        </p:spPr>
        <p:txBody>
          <a:bodyPr>
            <a:normAutofit/>
          </a:bodyPr>
          <a:lstStyle/>
          <a:p>
            <a:r>
              <a:rPr lang="en-US" altLang="ja-JP" sz="4000" u="sng" dirty="0" smtClean="0">
                <a:solidFill>
                  <a:srgbClr val="3366FF"/>
                </a:solidFill>
              </a:rPr>
              <a:t>Our developed </a:t>
            </a:r>
            <a:r>
              <a:rPr lang="en-US" altLang="ja-JP" sz="4000" u="sng" dirty="0" smtClean="0">
                <a:solidFill>
                  <a:srgbClr val="3366FF"/>
                </a:solidFill>
              </a:rPr>
              <a:t>accelerators</a:t>
            </a:r>
            <a:endParaRPr kumimoji="1" lang="ja-JP" altLang="en-US" sz="4000" u="sng" dirty="0">
              <a:solidFill>
                <a:srgbClr val="3366FF"/>
              </a:solidFill>
            </a:endParaRPr>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t="-13086" b="-13086"/>
          <a:stretch>
            <a:fillRect/>
          </a:stretch>
        </p:blipFill>
        <p:spPr bwMode="auto">
          <a:xfrm>
            <a:off x="5432846" y="908908"/>
            <a:ext cx="3253955" cy="3301191"/>
          </a:xfrm>
          <a:prstGeom prst="rect">
            <a:avLst/>
          </a:prstGeom>
          <a:noFill/>
          <a:ln>
            <a:noFill/>
          </a:ln>
          <a:effectLst/>
          <a:extLst>
            <a:ext uri="{909E8E84-426E-40dd-AFC4-6F175D3DCCD1}">
              <a14:hiddenFill xmlns:a14="http://schemas.microsoft.com/office/drawing/2010/main">
                <a:blipFill dpi="0" rotWithShape="0">
                  <a:blip/>
                  <a:srcRect t="-13086" b="-13086"/>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775" y="1292509"/>
            <a:ext cx="4190692" cy="314204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 name="図 8" descr="MP.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8925" y="4431638"/>
            <a:ext cx="1825625"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3" descr="DSC_0053.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249376" y="4353238"/>
            <a:ext cx="1957387"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68215" y="4315943"/>
            <a:ext cx="1844675" cy="12001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cxnSp>
        <p:nvCxnSpPr>
          <p:cNvPr id="15" name="直線矢印コネクタ 14"/>
          <p:cNvCxnSpPr/>
          <p:nvPr/>
        </p:nvCxnSpPr>
        <p:spPr>
          <a:xfrm flipH="1">
            <a:off x="2070232" y="4004543"/>
            <a:ext cx="1581199" cy="1049481"/>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6" name="直線矢印コネクタ 15"/>
          <p:cNvCxnSpPr/>
          <p:nvPr/>
        </p:nvCxnSpPr>
        <p:spPr>
          <a:xfrm>
            <a:off x="3651431" y="4004543"/>
            <a:ext cx="630095" cy="1049481"/>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9" name="直線矢印コネクタ 18"/>
          <p:cNvCxnSpPr/>
          <p:nvPr/>
        </p:nvCxnSpPr>
        <p:spPr>
          <a:xfrm>
            <a:off x="3651430" y="4004543"/>
            <a:ext cx="3468919" cy="844361"/>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3" name="テキスト ボックス 22"/>
          <p:cNvSpPr txBox="1"/>
          <p:nvPr/>
        </p:nvSpPr>
        <p:spPr>
          <a:xfrm>
            <a:off x="471591" y="5522205"/>
            <a:ext cx="2360292" cy="1200328"/>
          </a:xfrm>
          <a:prstGeom prst="rect">
            <a:avLst/>
          </a:prstGeom>
          <a:noFill/>
        </p:spPr>
        <p:txBody>
          <a:bodyPr wrap="none" rtlCol="0">
            <a:spAutoFit/>
          </a:bodyPr>
          <a:lstStyle/>
          <a:p>
            <a:r>
              <a:rPr kumimoji="1" lang="en-US" altLang="ja-JP" sz="2400" dirty="0" smtClean="0"/>
              <a:t>GRAPE-MP(2011)</a:t>
            </a:r>
          </a:p>
          <a:p>
            <a:r>
              <a:rPr lang="en-US" altLang="ja-JP" sz="2400" dirty="0" smtClean="0"/>
              <a:t>Structured ASIC</a:t>
            </a:r>
          </a:p>
          <a:p>
            <a:r>
              <a:rPr kumimoji="1" lang="en-US" altLang="ja-JP" sz="2400" dirty="0" smtClean="0"/>
              <a:t>6PE, quadruple</a:t>
            </a:r>
            <a:endParaRPr kumimoji="1" lang="ja-JP" altLang="en-US" sz="2400" dirty="0"/>
          </a:p>
        </p:txBody>
      </p:sp>
      <p:sp>
        <p:nvSpPr>
          <p:cNvPr id="24" name="テキスト ボックス 23"/>
          <p:cNvSpPr txBox="1"/>
          <p:nvPr/>
        </p:nvSpPr>
        <p:spPr>
          <a:xfrm>
            <a:off x="2991895" y="5522205"/>
            <a:ext cx="2596685" cy="1200328"/>
          </a:xfrm>
          <a:prstGeom prst="rect">
            <a:avLst/>
          </a:prstGeom>
          <a:noFill/>
        </p:spPr>
        <p:txBody>
          <a:bodyPr wrap="none" rtlCol="0">
            <a:spAutoFit/>
          </a:bodyPr>
          <a:lstStyle/>
          <a:p>
            <a:r>
              <a:rPr kumimoji="1" lang="en-US" altLang="ja-JP" sz="2400" dirty="0" smtClean="0"/>
              <a:t>GRAPE-MPX(2012)</a:t>
            </a:r>
          </a:p>
          <a:p>
            <a:r>
              <a:rPr lang="en-US" altLang="ja-JP" sz="2400" dirty="0" smtClean="0"/>
              <a:t>Altera </a:t>
            </a:r>
            <a:r>
              <a:rPr lang="en-US" altLang="ja-JP" sz="2400" dirty="0" err="1" smtClean="0"/>
              <a:t>StratixIV</a:t>
            </a:r>
            <a:endParaRPr lang="en-US" altLang="ja-JP" sz="2400" dirty="0" smtClean="0"/>
          </a:p>
          <a:p>
            <a:r>
              <a:rPr kumimoji="1" lang="en-US" altLang="ja-JP" sz="2400" dirty="0" smtClean="0"/>
              <a:t>16PE,quad/hex/</a:t>
            </a:r>
            <a:r>
              <a:rPr kumimoji="1" lang="en-US" altLang="ja-JP" sz="2400" dirty="0" err="1" smtClean="0"/>
              <a:t>oct</a:t>
            </a:r>
            <a:endParaRPr kumimoji="1" lang="ja-JP" altLang="en-US" sz="2400" dirty="0"/>
          </a:p>
        </p:txBody>
      </p:sp>
      <p:sp>
        <p:nvSpPr>
          <p:cNvPr id="25" name="テキスト ボックス 24"/>
          <p:cNvSpPr txBox="1"/>
          <p:nvPr/>
        </p:nvSpPr>
        <p:spPr>
          <a:xfrm>
            <a:off x="6181140" y="5522205"/>
            <a:ext cx="2770260" cy="1200328"/>
          </a:xfrm>
          <a:prstGeom prst="rect">
            <a:avLst/>
          </a:prstGeom>
          <a:noFill/>
        </p:spPr>
        <p:txBody>
          <a:bodyPr wrap="none" rtlCol="0">
            <a:spAutoFit/>
          </a:bodyPr>
          <a:lstStyle/>
          <a:p>
            <a:r>
              <a:rPr kumimoji="1" lang="en-US" altLang="ja-JP" sz="2400" dirty="0" smtClean="0"/>
              <a:t>GRAPE9-MPX(2014-)</a:t>
            </a:r>
          </a:p>
          <a:p>
            <a:r>
              <a:rPr lang="en-US" altLang="ja-JP" sz="2400" dirty="0" smtClean="0"/>
              <a:t>Altera </a:t>
            </a:r>
            <a:r>
              <a:rPr lang="en-US" altLang="ja-JP" sz="2400" dirty="0" err="1" smtClean="0"/>
              <a:t>ArriaV</a:t>
            </a:r>
            <a:endParaRPr lang="en-US" altLang="ja-JP" sz="2400" dirty="0" smtClean="0"/>
          </a:p>
          <a:p>
            <a:r>
              <a:rPr kumimoji="1" lang="en-US" altLang="ja-JP" sz="2400" dirty="0" smtClean="0"/>
              <a:t>quad/hex/</a:t>
            </a:r>
            <a:r>
              <a:rPr kumimoji="1" lang="en-US" altLang="ja-JP" sz="2400" dirty="0" err="1" smtClean="0"/>
              <a:t>oct</a:t>
            </a:r>
            <a:endParaRPr kumimoji="1" lang="ja-JP" altLang="en-US" sz="2400" dirty="0"/>
          </a:p>
        </p:txBody>
      </p:sp>
      <p:cxnSp>
        <p:nvCxnSpPr>
          <p:cNvPr id="14" name="直線コネクタ 13"/>
          <p:cNvCxnSpPr/>
          <p:nvPr/>
        </p:nvCxnSpPr>
        <p:spPr>
          <a:xfrm flipH="1">
            <a:off x="4281526" y="1517140"/>
            <a:ext cx="1151320" cy="123488"/>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1" name="直線コネクタ 20"/>
          <p:cNvCxnSpPr/>
          <p:nvPr/>
        </p:nvCxnSpPr>
        <p:spPr>
          <a:xfrm flipH="1" flipV="1">
            <a:off x="4281526" y="1916516"/>
            <a:ext cx="1151320" cy="1893974"/>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5206119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3758"/>
            <a:ext cx="8229600" cy="1143000"/>
          </a:xfrm>
        </p:spPr>
        <p:txBody>
          <a:bodyPr>
            <a:normAutofit/>
          </a:bodyPr>
          <a:lstStyle/>
          <a:p>
            <a:r>
              <a:rPr lang="en-US" altLang="ja-JP" sz="4000" u="sng" dirty="0">
                <a:solidFill>
                  <a:srgbClr val="3366FF"/>
                </a:solidFill>
                <a:latin typeface="メイリオ"/>
                <a:ea typeface="メイリオ"/>
                <a:cs typeface="メイリオ"/>
              </a:rPr>
              <a:t>O</a:t>
            </a:r>
            <a:r>
              <a:rPr lang="en-US" altLang="ja-JP" sz="4000" u="sng" dirty="0" smtClean="0">
                <a:solidFill>
                  <a:srgbClr val="3366FF"/>
                </a:solidFill>
                <a:latin typeface="メイリオ"/>
                <a:ea typeface="メイリオ"/>
                <a:cs typeface="メイリオ"/>
              </a:rPr>
              <a:t>utline</a:t>
            </a:r>
            <a:endParaRPr kumimoji="1" lang="ja-JP" altLang="en-US" sz="4000" u="sng" dirty="0">
              <a:solidFill>
                <a:srgbClr val="3366FF"/>
              </a:solidFill>
              <a:latin typeface="メイリオ"/>
              <a:ea typeface="メイリオ"/>
              <a:cs typeface="メイリオ"/>
            </a:endParaRPr>
          </a:p>
        </p:txBody>
      </p:sp>
      <p:sp>
        <p:nvSpPr>
          <p:cNvPr id="11" name="テキスト ボックス 10"/>
          <p:cNvSpPr txBox="1"/>
          <p:nvPr/>
        </p:nvSpPr>
        <p:spPr>
          <a:xfrm>
            <a:off x="487082" y="1336443"/>
            <a:ext cx="8416276" cy="1569660"/>
          </a:xfrm>
          <a:prstGeom prst="rect">
            <a:avLst/>
          </a:prstGeom>
          <a:noFill/>
        </p:spPr>
        <p:txBody>
          <a:bodyPr wrap="square" rtlCol="0">
            <a:spAutoFit/>
          </a:bodyPr>
          <a:lstStyle/>
          <a:p>
            <a:pPr marL="342900" indent="-342900">
              <a:buFont typeface="Arial"/>
              <a:buChar char="•"/>
            </a:pPr>
            <a:r>
              <a:rPr lang="en-US" altLang="ja-JP" sz="2400" dirty="0" smtClean="0"/>
              <a:t>Introduction</a:t>
            </a:r>
          </a:p>
          <a:p>
            <a:pPr marL="342900" indent="-342900">
              <a:buFont typeface="Arial"/>
              <a:buChar char="•"/>
            </a:pPr>
            <a:r>
              <a:rPr kumimoji="1" lang="en-US" altLang="ja-JP" sz="2400" dirty="0" smtClean="0">
                <a:solidFill>
                  <a:srgbClr val="3366FF"/>
                </a:solidFill>
              </a:rPr>
              <a:t>Hardware and software of current GRAPE9-MPX system</a:t>
            </a:r>
          </a:p>
          <a:p>
            <a:pPr marL="342900" indent="-342900">
              <a:buFont typeface="Arial"/>
              <a:buChar char="•"/>
            </a:pPr>
            <a:r>
              <a:rPr lang="en-US" altLang="ja-JP" sz="2400" dirty="0"/>
              <a:t>Application to 3-loop integral</a:t>
            </a:r>
          </a:p>
          <a:p>
            <a:pPr marL="342900" indent="-342900">
              <a:buFont typeface="Arial"/>
              <a:buChar char="•"/>
            </a:pPr>
            <a:r>
              <a:rPr kumimoji="1" lang="en-US" altLang="ja-JP" sz="2400" dirty="0" smtClean="0"/>
              <a:t>Summary</a:t>
            </a:r>
          </a:p>
        </p:txBody>
      </p:sp>
    </p:spTree>
    <p:extLst>
      <p:ext uri="{BB962C8B-B14F-4D97-AF65-F5344CB8AC3E}">
        <p14:creationId xmlns:p14="http://schemas.microsoft.com/office/powerpoint/2010/main" val="335982812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78801" y="-218359"/>
            <a:ext cx="5757213" cy="1143000"/>
          </a:xfrm>
        </p:spPr>
        <p:txBody>
          <a:bodyPr>
            <a:normAutofit fontScale="90000"/>
          </a:bodyPr>
          <a:lstStyle/>
          <a:p>
            <a:r>
              <a:rPr kumimoji="1" lang="en-US" altLang="ja-JP" sz="4000" u="sng" dirty="0" smtClean="0">
                <a:solidFill>
                  <a:srgbClr val="3366FF"/>
                </a:solidFill>
              </a:rPr>
              <a:t>GRAPE9-MPX</a:t>
            </a:r>
            <a:r>
              <a:rPr lang="en-US" altLang="ja-JP" sz="4000" u="sng" dirty="0" smtClean="0">
                <a:solidFill>
                  <a:srgbClr val="3366FF"/>
                </a:solidFill>
              </a:rPr>
              <a:t> cluster system</a:t>
            </a:r>
            <a:endParaRPr kumimoji="1" lang="ja-JP" altLang="en-US" sz="4000" u="sng" dirty="0">
              <a:solidFill>
                <a:srgbClr val="3366FF"/>
              </a:solidFill>
            </a:endParaRPr>
          </a:p>
        </p:txBody>
      </p:sp>
      <p:sp>
        <p:nvSpPr>
          <p:cNvPr id="17" name="テキスト ボックス 16"/>
          <p:cNvSpPr txBox="1"/>
          <p:nvPr/>
        </p:nvSpPr>
        <p:spPr>
          <a:xfrm>
            <a:off x="4528139" y="623827"/>
            <a:ext cx="4411176" cy="1852815"/>
          </a:xfrm>
          <a:prstGeom prst="rect">
            <a:avLst/>
          </a:prstGeom>
          <a:noFill/>
        </p:spPr>
        <p:txBody>
          <a:bodyPr wrap="square" rtlCol="0">
            <a:spAutoFit/>
          </a:bodyPr>
          <a:lstStyle/>
          <a:p>
            <a:pPr marL="342900" indent="-342900">
              <a:lnSpc>
                <a:spcPct val="120000"/>
              </a:lnSpc>
              <a:buFont typeface="Arial"/>
              <a:buChar char="•"/>
            </a:pPr>
            <a:r>
              <a:rPr lang="en-US" altLang="ja-JP" sz="2400" dirty="0" smtClean="0"/>
              <a:t> </a:t>
            </a:r>
            <a:r>
              <a:rPr lang="en-US" altLang="ja-JP" sz="2400" dirty="0" smtClean="0">
                <a:solidFill>
                  <a:srgbClr val="FF0000"/>
                </a:solidFill>
              </a:rPr>
              <a:t>64 FPGA boards </a:t>
            </a:r>
            <a:r>
              <a:rPr lang="en-US" altLang="ja-JP" sz="2400" dirty="0" smtClean="0"/>
              <a:t>(Altera </a:t>
            </a:r>
            <a:r>
              <a:rPr lang="en-US" altLang="ja-JP" sz="2400" dirty="0" err="1" smtClean="0"/>
              <a:t>ArriaV</a:t>
            </a:r>
            <a:r>
              <a:rPr lang="en-US" altLang="ja-JP" sz="2400" dirty="0" smtClean="0"/>
              <a:t>) on 8 host computers</a:t>
            </a:r>
          </a:p>
          <a:p>
            <a:pPr marL="800100" lvl="1" indent="-342900">
              <a:lnSpc>
                <a:spcPct val="120000"/>
              </a:lnSpc>
              <a:buFont typeface="Arial"/>
              <a:buChar char="•"/>
            </a:pPr>
            <a:r>
              <a:rPr lang="en-US" altLang="ja-JP" sz="2400" dirty="0" smtClean="0"/>
              <a:t>8 FPGA boards per host</a:t>
            </a:r>
          </a:p>
          <a:p>
            <a:pPr marL="800100" lvl="1" indent="-342900">
              <a:lnSpc>
                <a:spcPct val="120000"/>
              </a:lnSpc>
              <a:buFont typeface="Arial"/>
              <a:buChar char="•"/>
            </a:pPr>
            <a:r>
              <a:rPr lang="en-US" altLang="ja-JP" sz="2400" dirty="0" smtClean="0"/>
              <a:t>connected via </a:t>
            </a:r>
            <a:r>
              <a:rPr lang="en-US" altLang="ja-JP" sz="2400" dirty="0" err="1" smtClean="0"/>
              <a:t>PCIe</a:t>
            </a:r>
            <a:endParaRPr lang="en-US" altLang="ja-JP" sz="2400" dirty="0" smtClean="0"/>
          </a:p>
        </p:txBody>
      </p:sp>
      <p:pic>
        <p:nvPicPr>
          <p:cNvPr id="7" name="図 6"/>
          <p:cNvPicPr>
            <a:picLocks noChangeAspect="1"/>
          </p:cNvPicPr>
          <p:nvPr/>
        </p:nvPicPr>
        <p:blipFill>
          <a:blip r:embed="rId3"/>
          <a:stretch>
            <a:fillRect/>
          </a:stretch>
        </p:blipFill>
        <p:spPr>
          <a:xfrm rot="16200000">
            <a:off x="-747567" y="1585354"/>
            <a:ext cx="5980541" cy="4485405"/>
          </a:xfrm>
          <a:prstGeom prst="rect">
            <a:avLst/>
          </a:prstGeom>
        </p:spPr>
      </p:pic>
      <p:sp>
        <p:nvSpPr>
          <p:cNvPr id="8" name="テキスト ボックス 7"/>
          <p:cNvSpPr txBox="1"/>
          <p:nvPr/>
        </p:nvSpPr>
        <p:spPr>
          <a:xfrm>
            <a:off x="4528138" y="4145508"/>
            <a:ext cx="4795484" cy="2739211"/>
          </a:xfrm>
          <a:prstGeom prst="rect">
            <a:avLst/>
          </a:prstGeom>
          <a:noFill/>
        </p:spPr>
        <p:txBody>
          <a:bodyPr wrap="square" rtlCol="0">
            <a:spAutoFit/>
          </a:bodyPr>
          <a:lstStyle/>
          <a:p>
            <a:pPr marL="342900" indent="-342900">
              <a:lnSpc>
                <a:spcPct val="120000"/>
              </a:lnSpc>
              <a:buFont typeface="Arial"/>
              <a:buChar char="•"/>
            </a:pPr>
            <a:r>
              <a:rPr lang="en-US" altLang="ja-JP" sz="2400" dirty="0" smtClean="0"/>
              <a:t>specifications of host PC</a:t>
            </a:r>
          </a:p>
          <a:p>
            <a:pPr marL="800100" lvl="1" indent="-342900">
              <a:lnSpc>
                <a:spcPct val="120000"/>
              </a:lnSpc>
              <a:buFont typeface="Arial"/>
              <a:buChar char="•"/>
            </a:pPr>
            <a:r>
              <a:rPr lang="en-US" altLang="ja-JP" sz="2400" dirty="0" smtClean="0"/>
              <a:t>Intel Xeon 2687W v3(6 hosts)</a:t>
            </a:r>
          </a:p>
          <a:p>
            <a:pPr lvl="1">
              <a:lnSpc>
                <a:spcPct val="120000"/>
              </a:lnSpc>
            </a:pPr>
            <a:r>
              <a:rPr lang="en-US" altLang="ja-JP" sz="2400" dirty="0" smtClean="0"/>
              <a:t>     2687w v4 (2hosts)</a:t>
            </a:r>
          </a:p>
          <a:p>
            <a:pPr marL="800100" lvl="1" indent="-342900">
              <a:lnSpc>
                <a:spcPct val="120000"/>
              </a:lnSpc>
              <a:buFont typeface="Arial"/>
              <a:buChar char="•"/>
            </a:pPr>
            <a:r>
              <a:rPr lang="en-US" altLang="ja-JP" sz="2400" dirty="0" smtClean="0"/>
              <a:t>128GB </a:t>
            </a:r>
            <a:r>
              <a:rPr lang="en-US" altLang="ja-JP" sz="2400" dirty="0" err="1" smtClean="0"/>
              <a:t>mem</a:t>
            </a:r>
            <a:endParaRPr lang="en-US" altLang="ja-JP" sz="2400" dirty="0" smtClean="0"/>
          </a:p>
          <a:p>
            <a:pPr marL="800100" lvl="1" indent="-342900">
              <a:lnSpc>
                <a:spcPct val="120000"/>
              </a:lnSpc>
              <a:buFont typeface="Arial"/>
              <a:buChar char="•"/>
            </a:pPr>
            <a:r>
              <a:rPr lang="en-US" altLang="ja-JP" sz="2400" dirty="0" err="1" smtClean="0"/>
              <a:t>SuperMicro</a:t>
            </a:r>
            <a:r>
              <a:rPr lang="en-US" altLang="ja-JP" sz="2400" dirty="0" smtClean="0"/>
              <a:t> X10DRX</a:t>
            </a:r>
          </a:p>
          <a:p>
            <a:pPr marL="800100" lvl="1" indent="-342900">
              <a:lnSpc>
                <a:spcPct val="120000"/>
              </a:lnSpc>
              <a:buFont typeface="Arial"/>
              <a:buChar char="•"/>
            </a:pPr>
            <a:r>
              <a:rPr lang="en-US" altLang="ja-JP" sz="2400" dirty="0" err="1" smtClean="0"/>
              <a:t>GbE</a:t>
            </a:r>
            <a:r>
              <a:rPr lang="en-US" altLang="ja-JP" sz="2400" dirty="0"/>
              <a:t> </a:t>
            </a:r>
            <a:r>
              <a:rPr lang="en-US" altLang="ja-JP" sz="2400" dirty="0" smtClean="0"/>
              <a:t>for host connection</a:t>
            </a:r>
          </a:p>
        </p:txBody>
      </p:sp>
      <p:sp>
        <p:nvSpPr>
          <p:cNvPr id="9" name="テキスト ボックス 8"/>
          <p:cNvSpPr txBox="1"/>
          <p:nvPr/>
        </p:nvSpPr>
        <p:spPr>
          <a:xfrm>
            <a:off x="4528138" y="2348273"/>
            <a:ext cx="4411176" cy="1852815"/>
          </a:xfrm>
          <a:prstGeom prst="rect">
            <a:avLst/>
          </a:prstGeom>
          <a:noFill/>
        </p:spPr>
        <p:txBody>
          <a:bodyPr wrap="square" rtlCol="0">
            <a:spAutoFit/>
          </a:bodyPr>
          <a:lstStyle/>
          <a:p>
            <a:pPr marL="342900" indent="-342900">
              <a:lnSpc>
                <a:spcPct val="120000"/>
              </a:lnSpc>
              <a:buFont typeface="Arial"/>
              <a:buChar char="•"/>
            </a:pPr>
            <a:r>
              <a:rPr lang="en-US" altLang="ja-JP" sz="2400" dirty="0" smtClean="0"/>
              <a:t> </a:t>
            </a:r>
            <a:r>
              <a:rPr lang="en-US" altLang="ja-JP" sz="2400" dirty="0" smtClean="0">
                <a:solidFill>
                  <a:srgbClr val="FF0000"/>
                </a:solidFill>
              </a:rPr>
              <a:t>Peak performance</a:t>
            </a:r>
            <a:endParaRPr lang="en-US" altLang="ja-JP" sz="2400" dirty="0" smtClean="0"/>
          </a:p>
          <a:p>
            <a:pPr marL="800100" lvl="1" indent="-342900">
              <a:lnSpc>
                <a:spcPct val="120000"/>
              </a:lnSpc>
              <a:buFont typeface="Arial"/>
              <a:buChar char="•"/>
            </a:pPr>
            <a:r>
              <a:rPr lang="en-US" altLang="ja-JP" sz="2400" dirty="0" smtClean="0"/>
              <a:t>422 </a:t>
            </a:r>
            <a:r>
              <a:rPr lang="en-US" altLang="ja-JP" sz="2400" dirty="0" err="1" smtClean="0"/>
              <a:t>Gflops</a:t>
            </a:r>
            <a:r>
              <a:rPr lang="en-US" altLang="ja-JP" sz="2400" dirty="0" smtClean="0"/>
              <a:t> for quadruple</a:t>
            </a:r>
          </a:p>
          <a:p>
            <a:pPr marL="800100" lvl="1" indent="-342900">
              <a:lnSpc>
                <a:spcPct val="120000"/>
              </a:lnSpc>
              <a:buFont typeface="Arial"/>
              <a:buChar char="•"/>
            </a:pPr>
            <a:r>
              <a:rPr lang="en-US" altLang="ja-JP" sz="2400" dirty="0" smtClean="0"/>
              <a:t>185 </a:t>
            </a:r>
            <a:r>
              <a:rPr lang="en-US" altLang="ja-JP" sz="2400" dirty="0" err="1" smtClean="0"/>
              <a:t>Gflops</a:t>
            </a:r>
            <a:r>
              <a:rPr lang="en-US" altLang="ja-JP" sz="2400" dirty="0" smtClean="0"/>
              <a:t> for </a:t>
            </a:r>
            <a:r>
              <a:rPr lang="en-US" altLang="ja-JP" sz="2400" dirty="0" err="1" smtClean="0"/>
              <a:t>hexuple</a:t>
            </a:r>
            <a:endParaRPr lang="en-US" altLang="ja-JP" sz="2400" dirty="0" smtClean="0"/>
          </a:p>
          <a:p>
            <a:pPr marL="800100" lvl="1" indent="-342900">
              <a:lnSpc>
                <a:spcPct val="120000"/>
              </a:lnSpc>
              <a:buFont typeface="Arial"/>
              <a:buChar char="•"/>
            </a:pPr>
            <a:r>
              <a:rPr lang="en-US" altLang="ja-JP" sz="2400" dirty="0" smtClean="0"/>
              <a:t>96 </a:t>
            </a:r>
            <a:r>
              <a:rPr lang="en-US" altLang="ja-JP" sz="2400" dirty="0" err="1" smtClean="0"/>
              <a:t>Gflops</a:t>
            </a:r>
            <a:r>
              <a:rPr lang="en-US" altLang="ja-JP" sz="2400" dirty="0" smtClean="0"/>
              <a:t> for </a:t>
            </a:r>
            <a:r>
              <a:rPr lang="en-US" altLang="ja-JP" sz="2400" dirty="0" err="1" smtClean="0"/>
              <a:t>octuple</a:t>
            </a:r>
            <a:endParaRPr lang="en-US" altLang="ja-JP" sz="2400" dirty="0" smtClean="0"/>
          </a:p>
        </p:txBody>
      </p:sp>
    </p:spTree>
    <p:extLst>
      <p:ext uri="{BB962C8B-B14F-4D97-AF65-F5344CB8AC3E}">
        <p14:creationId xmlns:p14="http://schemas.microsoft.com/office/powerpoint/2010/main" val="135048029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28" y="901637"/>
            <a:ext cx="4496306" cy="29253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 name="タイトル 1"/>
          <p:cNvSpPr>
            <a:spLocks noGrp="1"/>
          </p:cNvSpPr>
          <p:nvPr>
            <p:ph type="title"/>
          </p:nvPr>
        </p:nvSpPr>
        <p:spPr>
          <a:xfrm>
            <a:off x="2478991" y="-24104"/>
            <a:ext cx="4722590" cy="1143000"/>
          </a:xfrm>
        </p:spPr>
        <p:txBody>
          <a:bodyPr>
            <a:normAutofit/>
          </a:bodyPr>
          <a:lstStyle/>
          <a:p>
            <a:r>
              <a:rPr kumimoji="1" lang="en-US" altLang="ja-JP" sz="4000" u="sng" dirty="0" smtClean="0">
                <a:solidFill>
                  <a:srgbClr val="3366FF"/>
                </a:solidFill>
              </a:rPr>
              <a:t>FPGA board</a:t>
            </a:r>
            <a:endParaRPr kumimoji="1" lang="ja-JP" altLang="en-US" sz="4000" u="sng" dirty="0">
              <a:solidFill>
                <a:srgbClr val="3366FF"/>
              </a:solidFill>
            </a:endParaRPr>
          </a:p>
        </p:txBody>
      </p:sp>
      <p:pic>
        <p:nvPicPr>
          <p:cNvPr id="15" name="図 14" descr="arriav_starter_board_diagram.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95992" y="896976"/>
            <a:ext cx="3551478" cy="2929970"/>
          </a:xfrm>
          <a:prstGeom prst="rect">
            <a:avLst/>
          </a:prstGeom>
        </p:spPr>
      </p:pic>
      <p:sp>
        <p:nvSpPr>
          <p:cNvPr id="3" name="テキスト ボックス 2"/>
          <p:cNvSpPr txBox="1"/>
          <p:nvPr/>
        </p:nvSpPr>
        <p:spPr>
          <a:xfrm>
            <a:off x="83545" y="3857002"/>
            <a:ext cx="9056160" cy="2954655"/>
          </a:xfrm>
          <a:prstGeom prst="rect">
            <a:avLst/>
          </a:prstGeom>
          <a:noFill/>
        </p:spPr>
        <p:txBody>
          <a:bodyPr wrap="none" rtlCol="0">
            <a:spAutoFit/>
          </a:bodyPr>
          <a:lstStyle/>
          <a:p>
            <a:pPr marL="342900" indent="-342900">
              <a:buFont typeface="Arial"/>
              <a:buChar char="•"/>
            </a:pPr>
            <a:r>
              <a:rPr kumimoji="1" lang="en-US" altLang="ja-JP" sz="2400" dirty="0" smtClean="0"/>
              <a:t>use </a:t>
            </a:r>
            <a:r>
              <a:rPr kumimoji="1" lang="en-US" altLang="ja-JP" sz="2400" dirty="0" smtClean="0"/>
              <a:t>Altera(Intel) </a:t>
            </a:r>
            <a:r>
              <a:rPr kumimoji="1" lang="en-US" altLang="ja-JP" sz="2400" dirty="0" err="1" smtClean="0"/>
              <a:t>ArriaV</a:t>
            </a:r>
            <a:r>
              <a:rPr kumimoji="1" lang="en-US" altLang="ja-JP" sz="2400" dirty="0" smtClean="0"/>
              <a:t> GX starter kit </a:t>
            </a:r>
          </a:p>
          <a:p>
            <a:r>
              <a:rPr lang="en-US" altLang="ja-JP" dirty="0" smtClean="0"/>
              <a:t>      </a:t>
            </a:r>
            <a:r>
              <a:rPr lang="en-US" altLang="ja-JP" dirty="0" smtClean="0">
                <a:hlinkClick r:id="rId5"/>
              </a:rPr>
              <a:t>https</a:t>
            </a:r>
            <a:r>
              <a:rPr lang="en-US" altLang="ja-JP" dirty="0">
                <a:hlinkClick r:id="rId5"/>
              </a:rPr>
              <a:t>://www.altera.co.jp/products/boards_and_kits/dev-kits/altera/kit-arria-v-</a:t>
            </a:r>
            <a:r>
              <a:rPr lang="en-US" altLang="ja-JP" dirty="0" smtClean="0">
                <a:hlinkClick r:id="rId5"/>
              </a:rPr>
              <a:t>starter.html</a:t>
            </a:r>
            <a:endParaRPr lang="en-US" altLang="ja-JP" dirty="0" smtClean="0"/>
          </a:p>
          <a:p>
            <a:pPr marL="800100" lvl="1" indent="-342900">
              <a:buFont typeface="Arial"/>
              <a:buChar char="•"/>
            </a:pPr>
            <a:r>
              <a:rPr lang="en-US" altLang="ja-JP" sz="2400" dirty="0" smtClean="0"/>
              <a:t>good cost performance (850 USD,  120000 JPY), rich resources</a:t>
            </a:r>
          </a:p>
          <a:p>
            <a:pPr marL="342900" indent="-342900">
              <a:buFont typeface="Arial"/>
              <a:buChar char="•"/>
            </a:pPr>
            <a:r>
              <a:rPr lang="en-US" altLang="ja-JP" sz="2400" dirty="0" smtClean="0"/>
              <a:t>Main equipment </a:t>
            </a:r>
          </a:p>
          <a:p>
            <a:pPr marL="800100" lvl="1" indent="-342900">
              <a:buFont typeface="Arial"/>
              <a:buChar char="•"/>
            </a:pPr>
            <a:r>
              <a:rPr lang="en-US" altLang="ja-JP" sz="2400" dirty="0" err="1" smtClean="0"/>
              <a:t>ArriaV</a:t>
            </a:r>
            <a:r>
              <a:rPr lang="en-US" altLang="ja-JP" sz="2400" dirty="0" smtClean="0"/>
              <a:t> GX (5AGXFB3H)</a:t>
            </a:r>
            <a:r>
              <a:rPr lang="en-US" altLang="ja-JP" sz="2400" dirty="0"/>
              <a:t> </a:t>
            </a:r>
            <a:r>
              <a:rPr lang="en-US" altLang="ja-JP" sz="2400" dirty="0" smtClean="0"/>
              <a:t>ALM/MEM/DSP=136880/1726/1045</a:t>
            </a:r>
            <a:endParaRPr lang="en-US" altLang="ja-JP" sz="2400" dirty="0"/>
          </a:p>
          <a:p>
            <a:pPr marL="800100" lvl="1" indent="-342900">
              <a:buFont typeface="Arial"/>
              <a:buChar char="•"/>
            </a:pPr>
            <a:r>
              <a:rPr kumimoji="1" lang="en-US" altLang="ja-JP" sz="2400" dirty="0" smtClean="0">
                <a:solidFill>
                  <a:srgbClr val="000000"/>
                </a:solidFill>
              </a:rPr>
              <a:t>DDR3 SDRAM  (256MB)</a:t>
            </a:r>
            <a:r>
              <a:rPr kumimoji="1" lang="en-US" altLang="ja-JP" sz="2400" dirty="0" smtClean="0"/>
              <a:t>,  SSRAM(2MB)</a:t>
            </a:r>
          </a:p>
          <a:p>
            <a:pPr marL="800100" lvl="1" indent="-342900">
              <a:buFont typeface="Arial"/>
              <a:buChar char="•"/>
            </a:pPr>
            <a:r>
              <a:rPr lang="en-US" altLang="ja-JP" sz="2400" dirty="0" smtClean="0"/>
              <a:t>Interfaces (</a:t>
            </a:r>
            <a:r>
              <a:rPr lang="en-US" altLang="ja-JP" sz="2400" dirty="0" err="1" smtClean="0">
                <a:solidFill>
                  <a:srgbClr val="000000"/>
                </a:solidFill>
              </a:rPr>
              <a:t>PCIe</a:t>
            </a:r>
            <a:r>
              <a:rPr lang="en-US" altLang="ja-JP" sz="2400" dirty="0" smtClean="0">
                <a:solidFill>
                  <a:srgbClr val="000000"/>
                </a:solidFill>
              </a:rPr>
              <a:t> </a:t>
            </a:r>
            <a:r>
              <a:rPr lang="en-US" altLang="ja-JP" sz="2400" dirty="0" smtClean="0"/>
              <a:t>x8, </a:t>
            </a:r>
            <a:r>
              <a:rPr lang="en-US" altLang="ja-JP" sz="2400" dirty="0" err="1" smtClean="0"/>
              <a:t>GbE</a:t>
            </a:r>
            <a:r>
              <a:rPr lang="en-US" altLang="ja-JP" sz="2400" dirty="0" smtClean="0"/>
              <a:t>, </a:t>
            </a:r>
            <a:r>
              <a:rPr lang="en-US" altLang="ja-JP" sz="2400" dirty="0" err="1" smtClean="0"/>
              <a:t>etc</a:t>
            </a:r>
            <a:r>
              <a:rPr lang="en-US" altLang="ja-JP" sz="2400" dirty="0" smtClean="0"/>
              <a:t>)</a:t>
            </a:r>
          </a:p>
          <a:p>
            <a:pPr marL="800100" lvl="1" indent="-342900">
              <a:buFont typeface="Arial"/>
              <a:buChar char="•"/>
            </a:pPr>
            <a:r>
              <a:rPr lang="en-US" altLang="ja-JP" sz="2400" dirty="0" err="1" smtClean="0"/>
              <a:t>config</a:t>
            </a:r>
            <a:r>
              <a:rPr lang="en-US" altLang="ja-JP" sz="2400" dirty="0"/>
              <a:t> </a:t>
            </a:r>
            <a:r>
              <a:rPr lang="en-US" altLang="ja-JP" sz="2400" dirty="0" smtClean="0"/>
              <a:t>unit, power supply unit</a:t>
            </a:r>
          </a:p>
        </p:txBody>
      </p:sp>
    </p:spTree>
    <p:extLst>
      <p:ext uri="{BB962C8B-B14F-4D97-AF65-F5344CB8AC3E}">
        <p14:creationId xmlns:p14="http://schemas.microsoft.com/office/powerpoint/2010/main" val="92375866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816" y="1228398"/>
            <a:ext cx="6235924" cy="46754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 name="タイトル 1"/>
          <p:cNvSpPr>
            <a:spLocks noGrp="1"/>
          </p:cNvSpPr>
          <p:nvPr>
            <p:ph type="title"/>
          </p:nvPr>
        </p:nvSpPr>
        <p:spPr>
          <a:xfrm>
            <a:off x="472141" y="-191234"/>
            <a:ext cx="8229600" cy="1143000"/>
          </a:xfrm>
        </p:spPr>
        <p:txBody>
          <a:bodyPr>
            <a:normAutofit/>
          </a:bodyPr>
          <a:lstStyle/>
          <a:p>
            <a:r>
              <a:rPr kumimoji="1" lang="en-US" altLang="ja-JP" sz="4000" u="sng" dirty="0" smtClean="0">
                <a:solidFill>
                  <a:srgbClr val="3366FF"/>
                </a:solidFill>
              </a:rPr>
              <a:t>block diagram of processor</a:t>
            </a:r>
            <a:endParaRPr kumimoji="1" lang="ja-JP" altLang="en-US" sz="4000" u="sng" dirty="0">
              <a:solidFill>
                <a:srgbClr val="3366FF"/>
              </a:solidFill>
            </a:endParaRPr>
          </a:p>
        </p:txBody>
      </p:sp>
      <p:sp>
        <p:nvSpPr>
          <p:cNvPr id="8" name="テキスト ボックス 7"/>
          <p:cNvSpPr txBox="1"/>
          <p:nvPr/>
        </p:nvSpPr>
        <p:spPr>
          <a:xfrm>
            <a:off x="5239853" y="684373"/>
            <a:ext cx="4097900" cy="2308324"/>
          </a:xfrm>
          <a:prstGeom prst="rect">
            <a:avLst/>
          </a:prstGeom>
          <a:noFill/>
        </p:spPr>
        <p:txBody>
          <a:bodyPr wrap="square" rtlCol="0">
            <a:spAutoFit/>
          </a:bodyPr>
          <a:lstStyle/>
          <a:p>
            <a:pPr marL="342900" indent="-342900">
              <a:buFont typeface="Arial"/>
              <a:buChar char="•"/>
            </a:pPr>
            <a:r>
              <a:rPr kumimoji="1" lang="en-US" altLang="ja-JP" sz="2400" dirty="0" smtClean="0"/>
              <a:t>MP processor</a:t>
            </a:r>
          </a:p>
          <a:p>
            <a:pPr marL="800100" lvl="1" indent="-342900">
              <a:buFont typeface="Arial"/>
              <a:buChar char="•"/>
            </a:pPr>
            <a:r>
              <a:rPr lang="en-US" altLang="ja-JP" sz="2400" dirty="0" smtClean="0">
                <a:solidFill>
                  <a:srgbClr val="FF0000"/>
                </a:solidFill>
              </a:rPr>
              <a:t>PEs + BM</a:t>
            </a:r>
          </a:p>
          <a:p>
            <a:pPr marL="800100" lvl="1" indent="-342900">
              <a:buFont typeface="Arial"/>
              <a:buChar char="•"/>
            </a:pPr>
            <a:r>
              <a:rPr lang="en-US" altLang="ja-JP" sz="2400" dirty="0" smtClean="0">
                <a:solidFill>
                  <a:srgbClr val="FF0000"/>
                </a:solidFill>
              </a:rPr>
              <a:t>PEs:  execute  same instructions (SIMD) </a:t>
            </a:r>
          </a:p>
          <a:p>
            <a:pPr marL="800100" lvl="1" indent="-342900">
              <a:buFont typeface="Arial"/>
              <a:buChar char="•"/>
            </a:pPr>
            <a:r>
              <a:rPr lang="en-US" altLang="ja-JP" sz="2400" dirty="0" smtClean="0"/>
              <a:t>BM</a:t>
            </a:r>
            <a:r>
              <a:rPr lang="en-US" altLang="ja-JP" sz="2400" dirty="0" smtClean="0"/>
              <a:t>: 128  w x 2(in/out) (260-bit width)</a:t>
            </a:r>
            <a:endParaRPr lang="en-US" altLang="ja-JP" sz="2400" dirty="0"/>
          </a:p>
        </p:txBody>
      </p:sp>
      <p:sp>
        <p:nvSpPr>
          <p:cNvPr id="15" name="テキスト ボックス 14"/>
          <p:cNvSpPr txBox="1"/>
          <p:nvPr/>
        </p:nvSpPr>
        <p:spPr>
          <a:xfrm>
            <a:off x="5219211" y="2958596"/>
            <a:ext cx="3814306" cy="3785652"/>
          </a:xfrm>
          <a:prstGeom prst="rect">
            <a:avLst/>
          </a:prstGeom>
          <a:noFill/>
        </p:spPr>
        <p:txBody>
          <a:bodyPr wrap="square" rtlCol="0">
            <a:spAutoFit/>
          </a:bodyPr>
          <a:lstStyle/>
          <a:p>
            <a:pPr marL="342900" indent="-342900">
              <a:buFont typeface="Arial"/>
              <a:buChar char="•"/>
            </a:pPr>
            <a:r>
              <a:rPr kumimoji="1" lang="en-US" altLang="ja-JP" sz="2400" dirty="0" smtClean="0"/>
              <a:t>Control processor(CP)</a:t>
            </a:r>
          </a:p>
          <a:p>
            <a:pPr marL="800100" lvl="1" indent="-342900">
              <a:buFont typeface="Arial"/>
              <a:buChar char="•"/>
            </a:pPr>
            <a:r>
              <a:rPr lang="en-US" altLang="ja-JP" sz="2400" dirty="0" err="1" smtClean="0">
                <a:solidFill>
                  <a:srgbClr val="FF0000"/>
                </a:solidFill>
              </a:rPr>
              <a:t>MEM+control</a:t>
            </a:r>
            <a:r>
              <a:rPr lang="en-US" altLang="ja-JP" sz="2400" dirty="0" smtClean="0">
                <a:solidFill>
                  <a:srgbClr val="FF0000"/>
                </a:solidFill>
              </a:rPr>
              <a:t> </a:t>
            </a:r>
            <a:r>
              <a:rPr lang="en-US" altLang="ja-JP" sz="2400" dirty="0" err="1" smtClean="0">
                <a:solidFill>
                  <a:srgbClr val="FF0000"/>
                </a:solidFill>
              </a:rPr>
              <a:t>unit+IF</a:t>
            </a:r>
            <a:endParaRPr lang="en-US" altLang="ja-JP" sz="2400" dirty="0" smtClean="0">
              <a:solidFill>
                <a:srgbClr val="FF0000"/>
              </a:solidFill>
            </a:endParaRPr>
          </a:p>
          <a:p>
            <a:pPr marL="800100" lvl="1" indent="-342900">
              <a:buFont typeface="Arial"/>
              <a:buChar char="•"/>
            </a:pPr>
            <a:r>
              <a:rPr lang="en-US" altLang="ja-JP" sz="2400" dirty="0" smtClean="0"/>
              <a:t>Instruction </a:t>
            </a:r>
            <a:r>
              <a:rPr lang="en-US" altLang="ja-JP" sz="2400" dirty="0" err="1" smtClean="0"/>
              <a:t>mem</a:t>
            </a:r>
            <a:r>
              <a:rPr lang="en-US" altLang="ja-JP" sz="2400" dirty="0" smtClean="0"/>
              <a:t>: </a:t>
            </a:r>
          </a:p>
          <a:p>
            <a:pPr lvl="1"/>
            <a:r>
              <a:rPr lang="en-US" altLang="ja-JP" sz="2400" dirty="0"/>
              <a:t> </a:t>
            </a:r>
            <a:r>
              <a:rPr lang="en-US" altLang="ja-JP" sz="2400" dirty="0" smtClean="0"/>
              <a:t>     4k w (on chip)</a:t>
            </a:r>
          </a:p>
          <a:p>
            <a:pPr lvl="1"/>
            <a:r>
              <a:rPr lang="en-US" altLang="ja-JP" sz="2400" dirty="0"/>
              <a:t> </a:t>
            </a:r>
            <a:r>
              <a:rPr lang="en-US" altLang="ja-JP" sz="2400" dirty="0" smtClean="0"/>
              <a:t>     16M w (on DDR)</a:t>
            </a:r>
          </a:p>
          <a:p>
            <a:pPr lvl="1"/>
            <a:r>
              <a:rPr lang="en-US" altLang="ja-JP" sz="2400" dirty="0" smtClean="0"/>
              <a:t>      if &lt; 4k , use on chip</a:t>
            </a:r>
          </a:p>
          <a:p>
            <a:pPr marL="800100" lvl="1" indent="-342900">
              <a:buFont typeface="Arial"/>
              <a:buChar char="•"/>
            </a:pPr>
            <a:r>
              <a:rPr lang="en-US" altLang="ja-JP" sz="2400" dirty="0"/>
              <a:t>E</a:t>
            </a:r>
            <a:r>
              <a:rPr lang="en-US" altLang="ja-JP" sz="2400" dirty="0" smtClean="0"/>
              <a:t>M: 32k w (256-bit width)</a:t>
            </a:r>
          </a:p>
          <a:p>
            <a:pPr marL="800100" lvl="1" indent="-342900">
              <a:buFont typeface="Arial"/>
              <a:buChar char="•"/>
            </a:pPr>
            <a:r>
              <a:rPr lang="en-US" altLang="ja-JP" sz="2400" dirty="0" smtClean="0"/>
              <a:t>x4 Gen I </a:t>
            </a:r>
            <a:r>
              <a:rPr lang="en-US" altLang="ja-JP" sz="2400" dirty="0" err="1" smtClean="0"/>
              <a:t>PCIe</a:t>
            </a:r>
            <a:r>
              <a:rPr lang="en-US" altLang="ja-JP" sz="2400" dirty="0" smtClean="0"/>
              <a:t> (</a:t>
            </a:r>
            <a:r>
              <a:rPr lang="en-US" altLang="ja-JP" sz="2400" dirty="0" err="1" smtClean="0"/>
              <a:t>GPCIe</a:t>
            </a:r>
            <a:r>
              <a:rPr lang="en-US" altLang="ja-JP" sz="2400" dirty="0" smtClean="0"/>
              <a:t> from KFCR)</a:t>
            </a:r>
            <a:endParaRPr lang="en-US" altLang="ja-JP" sz="2400" dirty="0"/>
          </a:p>
        </p:txBody>
      </p:sp>
    </p:spTree>
    <p:extLst>
      <p:ext uri="{BB962C8B-B14F-4D97-AF65-F5344CB8AC3E}">
        <p14:creationId xmlns:p14="http://schemas.microsoft.com/office/powerpoint/2010/main" val="399550155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4"/>
          <p:cNvPicPr>
            <a:picLocks noChangeAspect="1" noChangeArrowheads="1"/>
          </p:cNvPicPr>
          <p:nvPr/>
        </p:nvPicPr>
        <p:blipFill>
          <a:blip r:embed="rId3">
            <a:extLst>
              <a:ext uri="{28A0092B-C50C-407E-A947-70E740481C1C}">
                <a14:useLocalDpi xmlns:a14="http://schemas.microsoft.com/office/drawing/2010/main" val="0"/>
              </a:ext>
            </a:extLst>
          </a:blip>
          <a:srcRect t="-13086" b="-13086"/>
          <a:stretch>
            <a:fillRect/>
          </a:stretch>
        </p:blipFill>
        <p:spPr bwMode="auto">
          <a:xfrm>
            <a:off x="72894" y="952555"/>
            <a:ext cx="4826419" cy="4896482"/>
          </a:xfrm>
          <a:prstGeom prst="rect">
            <a:avLst/>
          </a:prstGeom>
          <a:noFill/>
          <a:ln>
            <a:noFill/>
          </a:ln>
          <a:effectLst/>
          <a:extLst>
            <a:ext uri="{909E8E84-426E-40dd-AFC4-6F175D3DCCD1}">
              <a14:hiddenFill xmlns:a14="http://schemas.microsoft.com/office/drawing/2010/main">
                <a:blipFill dpi="0" rotWithShape="0">
                  <a:blip/>
                  <a:srcRect t="-13086" b="-13086"/>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 name="タイトル 1"/>
          <p:cNvSpPr>
            <a:spLocks noGrp="1"/>
          </p:cNvSpPr>
          <p:nvPr>
            <p:ph type="title"/>
          </p:nvPr>
        </p:nvSpPr>
        <p:spPr>
          <a:xfrm>
            <a:off x="457200" y="-207946"/>
            <a:ext cx="8229600" cy="1143000"/>
          </a:xfrm>
        </p:spPr>
        <p:txBody>
          <a:bodyPr>
            <a:normAutofit/>
          </a:bodyPr>
          <a:lstStyle/>
          <a:p>
            <a:r>
              <a:rPr kumimoji="1" lang="en-US" altLang="ja-JP" sz="4000" u="sng" dirty="0" smtClean="0">
                <a:solidFill>
                  <a:srgbClr val="3366FF"/>
                </a:solidFill>
              </a:rPr>
              <a:t>Block diagram of PE</a:t>
            </a:r>
            <a:endParaRPr kumimoji="1" lang="ja-JP" altLang="en-US" sz="4000" u="sng" dirty="0">
              <a:solidFill>
                <a:srgbClr val="3366FF"/>
              </a:solidFill>
            </a:endParaRPr>
          </a:p>
        </p:txBody>
      </p:sp>
      <p:sp>
        <p:nvSpPr>
          <p:cNvPr id="8" name="テキスト ボックス 7"/>
          <p:cNvSpPr txBox="1"/>
          <p:nvPr/>
        </p:nvSpPr>
        <p:spPr>
          <a:xfrm>
            <a:off x="4799059" y="925389"/>
            <a:ext cx="4314001" cy="830997"/>
          </a:xfrm>
          <a:prstGeom prst="rect">
            <a:avLst/>
          </a:prstGeom>
          <a:noFill/>
        </p:spPr>
        <p:txBody>
          <a:bodyPr wrap="none" rtlCol="0">
            <a:spAutoFit/>
          </a:bodyPr>
          <a:lstStyle/>
          <a:p>
            <a:pPr marL="342900" indent="-342900">
              <a:buFont typeface="Arial"/>
              <a:buChar char="•"/>
            </a:pPr>
            <a:r>
              <a:rPr lang="en-US" altLang="ja-JP" sz="2400" dirty="0" smtClean="0"/>
              <a:t>arithmetic units(add, </a:t>
            </a:r>
            <a:r>
              <a:rPr lang="en-US" altLang="ja-JP" sz="2400" dirty="0" err="1" smtClean="0"/>
              <a:t>mul</a:t>
            </a:r>
            <a:r>
              <a:rPr lang="en-US" altLang="ja-JP" sz="2400" dirty="0" smtClean="0"/>
              <a:t>, </a:t>
            </a:r>
            <a:r>
              <a:rPr lang="en-US" altLang="ja-JP" sz="2400" dirty="0" err="1" smtClean="0"/>
              <a:t>rsq</a:t>
            </a:r>
            <a:r>
              <a:rPr lang="en-US" altLang="ja-JP" sz="2400" dirty="0" smtClean="0"/>
              <a:t>)</a:t>
            </a:r>
          </a:p>
          <a:p>
            <a:r>
              <a:rPr kumimoji="1" lang="en-US" altLang="ja-JP" sz="2400" dirty="0" smtClean="0"/>
              <a:t>       + registers + selector units</a:t>
            </a:r>
          </a:p>
        </p:txBody>
      </p:sp>
      <p:sp>
        <p:nvSpPr>
          <p:cNvPr id="19" name="テキスト ボックス 18"/>
          <p:cNvSpPr txBox="1"/>
          <p:nvPr/>
        </p:nvSpPr>
        <p:spPr>
          <a:xfrm>
            <a:off x="4799059" y="1629254"/>
            <a:ext cx="3890809" cy="1200328"/>
          </a:xfrm>
          <a:prstGeom prst="rect">
            <a:avLst/>
          </a:prstGeom>
          <a:noFill/>
        </p:spPr>
        <p:txBody>
          <a:bodyPr wrap="none" rtlCol="0">
            <a:spAutoFit/>
          </a:bodyPr>
          <a:lstStyle/>
          <a:p>
            <a:pPr marL="342900" indent="-342900">
              <a:buFont typeface="Arial"/>
              <a:buChar char="•"/>
            </a:pPr>
            <a:r>
              <a:rPr lang="en-US" altLang="ja-JP" sz="2400" dirty="0" smtClean="0">
                <a:solidFill>
                  <a:srgbClr val="FF0000"/>
                </a:solidFill>
              </a:rPr>
              <a:t>add, </a:t>
            </a:r>
            <a:r>
              <a:rPr lang="en-US" altLang="ja-JP" sz="2400" dirty="0" err="1" smtClean="0">
                <a:solidFill>
                  <a:srgbClr val="FF0000"/>
                </a:solidFill>
              </a:rPr>
              <a:t>mul</a:t>
            </a:r>
            <a:endParaRPr lang="en-US" altLang="ja-JP" sz="2400" dirty="0" smtClean="0">
              <a:solidFill>
                <a:srgbClr val="FF0000"/>
              </a:solidFill>
            </a:endParaRPr>
          </a:p>
          <a:p>
            <a:pPr marL="800100" lvl="1" indent="-342900">
              <a:buFont typeface="Arial"/>
              <a:buChar char="•"/>
            </a:pPr>
            <a:r>
              <a:rPr kumimoji="1" lang="en-US" altLang="ja-JP" sz="2400" dirty="0" smtClean="0">
                <a:solidFill>
                  <a:srgbClr val="FF0000"/>
                </a:solidFill>
              </a:rPr>
              <a:t>quad/hex/</a:t>
            </a:r>
            <a:r>
              <a:rPr kumimoji="1" lang="en-US" altLang="ja-JP" sz="2400" dirty="0" err="1" smtClean="0">
                <a:solidFill>
                  <a:srgbClr val="FF0000"/>
                </a:solidFill>
              </a:rPr>
              <a:t>oct</a:t>
            </a:r>
            <a:r>
              <a:rPr kumimoji="1" lang="en-US" altLang="ja-JP" sz="2400" dirty="0" smtClean="0">
                <a:solidFill>
                  <a:srgbClr val="FF0000"/>
                </a:solidFill>
              </a:rPr>
              <a:t> precision</a:t>
            </a:r>
          </a:p>
          <a:p>
            <a:pPr marL="800100" lvl="1" indent="-342900">
              <a:buFont typeface="Arial"/>
              <a:buChar char="•"/>
            </a:pPr>
            <a:r>
              <a:rPr lang="en-US" altLang="ja-JP" sz="2400" dirty="0" smtClean="0">
                <a:solidFill>
                  <a:srgbClr val="3366FF"/>
                </a:solidFill>
              </a:rPr>
              <a:t>operate independently </a:t>
            </a:r>
            <a:r>
              <a:rPr kumimoji="1" lang="en-US" altLang="ja-JP" sz="2400" dirty="0" smtClean="0">
                <a:solidFill>
                  <a:srgbClr val="3366FF"/>
                </a:solidFill>
              </a:rPr>
              <a:t> </a:t>
            </a:r>
          </a:p>
        </p:txBody>
      </p:sp>
      <p:sp>
        <p:nvSpPr>
          <p:cNvPr id="20" name="テキスト ボックス 19"/>
          <p:cNvSpPr txBox="1"/>
          <p:nvPr/>
        </p:nvSpPr>
        <p:spPr>
          <a:xfrm>
            <a:off x="4817786" y="2697878"/>
            <a:ext cx="4326826" cy="1200328"/>
          </a:xfrm>
          <a:prstGeom prst="rect">
            <a:avLst/>
          </a:prstGeom>
          <a:noFill/>
        </p:spPr>
        <p:txBody>
          <a:bodyPr wrap="none" rtlCol="0">
            <a:spAutoFit/>
          </a:bodyPr>
          <a:lstStyle/>
          <a:p>
            <a:pPr marL="342900" indent="-342900">
              <a:buFont typeface="Arial"/>
              <a:buChar char="•"/>
            </a:pPr>
            <a:r>
              <a:rPr lang="en-US" altLang="ja-JP" sz="2400" dirty="0" err="1" smtClean="0"/>
              <a:t>rsq</a:t>
            </a:r>
            <a:endParaRPr lang="en-US" altLang="ja-JP" sz="2400" dirty="0" smtClean="0"/>
          </a:p>
          <a:p>
            <a:pPr marL="800100" lvl="1" indent="-342900">
              <a:buFont typeface="Arial"/>
              <a:buChar char="•"/>
            </a:pPr>
            <a:r>
              <a:rPr lang="en-US" altLang="ja-JP" sz="2400" dirty="0" smtClean="0"/>
              <a:t>used for initial guess of div</a:t>
            </a:r>
            <a:endParaRPr kumimoji="1" lang="en-US" altLang="ja-JP" sz="2400" dirty="0" smtClean="0"/>
          </a:p>
          <a:p>
            <a:pPr marL="800100" lvl="1" indent="-342900">
              <a:buFont typeface="Arial"/>
              <a:buChar char="•"/>
            </a:pPr>
            <a:r>
              <a:rPr lang="en-US" altLang="ja-JP" sz="2400" dirty="0" err="1" smtClean="0"/>
              <a:t>exp</a:t>
            </a:r>
            <a:r>
              <a:rPr lang="en-US" altLang="ja-JP" sz="2400" dirty="0" smtClean="0"/>
              <a:t> 19-bit, man 32-bit</a:t>
            </a:r>
            <a:endParaRPr kumimoji="1" lang="en-US" altLang="ja-JP" sz="2400" dirty="0" smtClean="0"/>
          </a:p>
        </p:txBody>
      </p:sp>
      <p:sp>
        <p:nvSpPr>
          <p:cNvPr id="9" name="テキスト ボックス 8"/>
          <p:cNvSpPr txBox="1"/>
          <p:nvPr/>
        </p:nvSpPr>
        <p:spPr>
          <a:xfrm>
            <a:off x="4899314" y="3747797"/>
            <a:ext cx="4160113" cy="1200328"/>
          </a:xfrm>
          <a:prstGeom prst="rect">
            <a:avLst/>
          </a:prstGeom>
          <a:noFill/>
        </p:spPr>
        <p:txBody>
          <a:bodyPr wrap="none" rtlCol="0">
            <a:spAutoFit/>
          </a:bodyPr>
          <a:lstStyle/>
          <a:p>
            <a:pPr marL="342900" indent="-342900">
              <a:buFont typeface="Arial"/>
              <a:buChar char="•"/>
            </a:pPr>
            <a:r>
              <a:rPr kumimoji="1" lang="en-US" altLang="ja-JP" sz="2400" dirty="0" err="1" smtClean="0"/>
              <a:t>regs</a:t>
            </a:r>
            <a:endParaRPr kumimoji="1" lang="en-US" altLang="ja-JP" sz="2400" dirty="0" smtClean="0"/>
          </a:p>
          <a:p>
            <a:pPr marL="800100" lvl="1" indent="-342900">
              <a:buFont typeface="Arial"/>
              <a:buChar char="•"/>
            </a:pPr>
            <a:r>
              <a:rPr lang="en-US" altLang="ja-JP" sz="2400" dirty="0" smtClean="0"/>
              <a:t>128 w for GRF1 and GRF2</a:t>
            </a:r>
          </a:p>
          <a:p>
            <a:pPr marL="800100" lvl="1" indent="-342900">
              <a:buFont typeface="Arial"/>
              <a:buChar char="•"/>
            </a:pPr>
            <a:r>
              <a:rPr kumimoji="1" lang="en-US" altLang="ja-JP" sz="2400" dirty="0" smtClean="0"/>
              <a:t>4 w for </a:t>
            </a:r>
            <a:r>
              <a:rPr kumimoji="1" lang="en-US" altLang="ja-JP" sz="2400" dirty="0" err="1" smtClean="0"/>
              <a:t>treg</a:t>
            </a:r>
            <a:endParaRPr kumimoji="1" lang="ja-JP" altLang="en-US" sz="2400" dirty="0"/>
          </a:p>
        </p:txBody>
      </p:sp>
      <p:sp>
        <p:nvSpPr>
          <p:cNvPr id="10" name="テキスト ボックス 9"/>
          <p:cNvSpPr txBox="1"/>
          <p:nvPr/>
        </p:nvSpPr>
        <p:spPr>
          <a:xfrm>
            <a:off x="4817787" y="5065881"/>
            <a:ext cx="4241639" cy="1569660"/>
          </a:xfrm>
          <a:prstGeom prst="rect">
            <a:avLst/>
          </a:prstGeom>
          <a:noFill/>
        </p:spPr>
        <p:txBody>
          <a:bodyPr wrap="square" rtlCol="0">
            <a:spAutoFit/>
          </a:bodyPr>
          <a:lstStyle/>
          <a:p>
            <a:pPr marL="342900" indent="-342900">
              <a:buFont typeface="Arial"/>
              <a:buChar char="•"/>
            </a:pPr>
            <a:r>
              <a:rPr lang="en-US" altLang="ja-JP" sz="2400" dirty="0" smtClean="0">
                <a:solidFill>
                  <a:srgbClr val="3366FF"/>
                </a:solidFill>
              </a:rPr>
              <a:t>1 clock for throughput and </a:t>
            </a:r>
          </a:p>
          <a:p>
            <a:r>
              <a:rPr lang="en-US" altLang="ja-JP" sz="2400" dirty="0" smtClean="0">
                <a:solidFill>
                  <a:srgbClr val="3366FF"/>
                </a:solidFill>
              </a:rPr>
              <a:t>     4 clocks for latency</a:t>
            </a:r>
          </a:p>
          <a:p>
            <a:pPr lvl="1"/>
            <a:r>
              <a:rPr lang="en-US" altLang="ja-JP" sz="2400" dirty="0">
                <a:solidFill>
                  <a:srgbClr val="3366FF"/>
                </a:solidFill>
              </a:rPr>
              <a:t> </a:t>
            </a:r>
            <a:r>
              <a:rPr lang="en-US" altLang="ja-JP" sz="2400" dirty="0" smtClean="0">
                <a:solidFill>
                  <a:srgbClr val="3366FF"/>
                </a:solidFill>
              </a:rPr>
              <a:t>→</a:t>
            </a:r>
            <a:r>
              <a:rPr lang="ja-JP" altLang="en-US" sz="2400" dirty="0" smtClean="0">
                <a:solidFill>
                  <a:srgbClr val="3366FF"/>
                </a:solidFill>
              </a:rPr>
              <a:t>　</a:t>
            </a:r>
            <a:r>
              <a:rPr lang="en-US" altLang="ja-JP" sz="2400" dirty="0" smtClean="0">
                <a:solidFill>
                  <a:srgbClr val="3366FF"/>
                </a:solidFill>
              </a:rPr>
              <a:t>4 “logical” </a:t>
            </a:r>
            <a:r>
              <a:rPr lang="en-US" altLang="ja-JP" sz="2400" dirty="0" smtClean="0">
                <a:solidFill>
                  <a:srgbClr val="3366FF"/>
                </a:solidFill>
              </a:rPr>
              <a:t>pipelines </a:t>
            </a:r>
            <a:r>
              <a:rPr lang="en-US" altLang="ja-JP" sz="2400" dirty="0" smtClean="0">
                <a:solidFill>
                  <a:srgbClr val="3366FF"/>
                </a:solidFill>
              </a:rPr>
              <a:t>to          hide latency</a:t>
            </a:r>
            <a:endParaRPr kumimoji="1" lang="ja-JP" altLang="en-US" sz="2400" dirty="0">
              <a:solidFill>
                <a:srgbClr val="3366FF"/>
              </a:solidFill>
            </a:endParaRPr>
          </a:p>
        </p:txBody>
      </p:sp>
    </p:spTree>
    <p:extLst>
      <p:ext uri="{BB962C8B-B14F-4D97-AF65-F5344CB8AC3E}">
        <p14:creationId xmlns:p14="http://schemas.microsoft.com/office/powerpoint/2010/main" val="47931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0" y="590167"/>
            <a:ext cx="9144000" cy="4135477"/>
          </a:xfrm>
          <a:prstGeom prst="rect">
            <a:avLst/>
          </a:prstGeom>
        </p:spPr>
      </p:pic>
      <p:sp>
        <p:nvSpPr>
          <p:cNvPr id="4" name="タイトル 1"/>
          <p:cNvSpPr txBox="1">
            <a:spLocks/>
          </p:cNvSpPr>
          <p:nvPr/>
        </p:nvSpPr>
        <p:spPr>
          <a:xfrm>
            <a:off x="457200" y="-219774"/>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en-US" altLang="ja-JP" sz="4000" u="sng" dirty="0" smtClean="0">
                <a:solidFill>
                  <a:srgbClr val="3366FF"/>
                </a:solidFill>
              </a:rPr>
              <a:t>Numerical format used in PE</a:t>
            </a:r>
            <a:endParaRPr lang="ja-JP" altLang="en-US" sz="4000" u="sng" dirty="0">
              <a:solidFill>
                <a:srgbClr val="3366FF"/>
              </a:solidFill>
            </a:endParaRPr>
          </a:p>
        </p:txBody>
      </p:sp>
      <p:sp>
        <p:nvSpPr>
          <p:cNvPr id="3" name="テキスト ボックス 2"/>
          <p:cNvSpPr txBox="1"/>
          <p:nvPr/>
        </p:nvSpPr>
        <p:spPr>
          <a:xfrm>
            <a:off x="317471" y="4905751"/>
            <a:ext cx="7635424" cy="1569660"/>
          </a:xfrm>
          <a:prstGeom prst="rect">
            <a:avLst/>
          </a:prstGeom>
          <a:noFill/>
        </p:spPr>
        <p:txBody>
          <a:bodyPr wrap="none" rtlCol="0">
            <a:spAutoFit/>
          </a:bodyPr>
          <a:lstStyle/>
          <a:p>
            <a:pPr marL="342900" indent="-342900">
              <a:buFont typeface="Arial"/>
              <a:buChar char="•"/>
            </a:pPr>
            <a:r>
              <a:rPr kumimoji="1" lang="en-US" altLang="ja-JP" sz="2400" dirty="0" smtClean="0"/>
              <a:t>use 19-bit exponents for IEEE754(2008)binary256 format</a:t>
            </a:r>
          </a:p>
          <a:p>
            <a:pPr marL="342900" indent="-342900">
              <a:buFont typeface="Arial"/>
              <a:buChar char="•"/>
            </a:pPr>
            <a:r>
              <a:rPr lang="en-US" altLang="ja-JP" sz="2400" dirty="0" smtClean="0"/>
              <a:t>truncate 4 bits when sending to host (CP)</a:t>
            </a:r>
          </a:p>
          <a:p>
            <a:pPr marL="800100" lvl="1" indent="-342900">
              <a:buFont typeface="Arial"/>
              <a:buChar char="•"/>
            </a:pPr>
            <a:r>
              <a:rPr lang="en-US" altLang="ja-JP" sz="2400" dirty="0" smtClean="0"/>
              <a:t>from </a:t>
            </a:r>
            <a:r>
              <a:rPr lang="en-US" altLang="ja-JP" sz="2400" dirty="0" err="1" smtClean="0"/>
              <a:t>exp</a:t>
            </a:r>
            <a:r>
              <a:rPr lang="en-US" altLang="ja-JP" sz="2400" dirty="0" smtClean="0"/>
              <a:t> in MP4 </a:t>
            </a:r>
            <a:r>
              <a:rPr lang="en-US" altLang="ja-JP" sz="2400" dirty="0"/>
              <a:t> </a:t>
            </a:r>
            <a:r>
              <a:rPr lang="en-US" altLang="ja-JP" sz="2400" dirty="0" smtClean="0"/>
              <a:t>     </a:t>
            </a:r>
            <a:r>
              <a:rPr lang="en-US" altLang="en-US" sz="2400" dirty="0" smtClean="0"/>
              <a:t> </a:t>
            </a:r>
            <a:r>
              <a:rPr lang="en-US" altLang="ja-JP" sz="2400" dirty="0" smtClean="0"/>
              <a:t>      -&gt;  binary128 format</a:t>
            </a:r>
          </a:p>
          <a:p>
            <a:pPr marL="800100" lvl="1" indent="-342900">
              <a:buFont typeface="Arial"/>
              <a:buChar char="•"/>
            </a:pPr>
            <a:r>
              <a:rPr kumimoji="1" lang="en-US" altLang="ja-JP" sz="2400" dirty="0" smtClean="0"/>
              <a:t>from mantissa in</a:t>
            </a:r>
            <a:r>
              <a:rPr kumimoji="1" lang="ja-JP" altLang="en-US" sz="2400" dirty="0" smtClean="0"/>
              <a:t> </a:t>
            </a:r>
            <a:r>
              <a:rPr kumimoji="1" lang="en-US" altLang="ja-JP" sz="2400" dirty="0" smtClean="0"/>
              <a:t>MP8     -&gt;  binary256 format </a:t>
            </a:r>
            <a:endParaRPr kumimoji="1" lang="ja-JP" altLang="en-US" sz="2400" dirty="0"/>
          </a:p>
        </p:txBody>
      </p:sp>
    </p:spTree>
    <p:extLst>
      <p:ext uri="{BB962C8B-B14F-4D97-AF65-F5344CB8AC3E}">
        <p14:creationId xmlns:p14="http://schemas.microsoft.com/office/powerpoint/2010/main" val="134147639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5862" y="949703"/>
            <a:ext cx="4350156" cy="326160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 name="タイトル 1"/>
          <p:cNvSpPr>
            <a:spLocks noGrp="1"/>
          </p:cNvSpPr>
          <p:nvPr>
            <p:ph type="title"/>
          </p:nvPr>
        </p:nvSpPr>
        <p:spPr>
          <a:xfrm>
            <a:off x="457200" y="-193298"/>
            <a:ext cx="8229600" cy="1143000"/>
          </a:xfrm>
        </p:spPr>
        <p:txBody>
          <a:bodyPr>
            <a:normAutofit/>
          </a:bodyPr>
          <a:lstStyle/>
          <a:p>
            <a:r>
              <a:rPr kumimoji="1" lang="en-US" altLang="ja-JP" sz="4000" u="sng" dirty="0" smtClean="0">
                <a:solidFill>
                  <a:srgbClr val="3366FF"/>
                </a:solidFill>
              </a:rPr>
              <a:t>Calculation efficiently accelerated</a:t>
            </a:r>
            <a:endParaRPr kumimoji="1" lang="ja-JP" altLang="en-US" sz="4000" u="sng" dirty="0">
              <a:solidFill>
                <a:srgbClr val="3366FF"/>
              </a:solidFill>
            </a:endParaRPr>
          </a:p>
        </p:txBody>
      </p:sp>
      <p:pic>
        <p:nvPicPr>
          <p:cNvPr id="17" name="図 16"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21477" y="1394655"/>
            <a:ext cx="2768600" cy="1155700"/>
          </a:xfrm>
          <a:prstGeom prst="rect">
            <a:avLst/>
          </a:prstGeom>
        </p:spPr>
      </p:pic>
      <p:sp>
        <p:nvSpPr>
          <p:cNvPr id="3" name="テキスト ボックス 2"/>
          <p:cNvSpPr txBox="1"/>
          <p:nvPr/>
        </p:nvSpPr>
        <p:spPr>
          <a:xfrm>
            <a:off x="250634" y="846576"/>
            <a:ext cx="2518638" cy="461665"/>
          </a:xfrm>
          <a:prstGeom prst="rect">
            <a:avLst/>
          </a:prstGeom>
          <a:noFill/>
        </p:spPr>
        <p:txBody>
          <a:bodyPr wrap="none" rtlCol="0">
            <a:spAutoFit/>
          </a:bodyPr>
          <a:lstStyle/>
          <a:p>
            <a:pPr marL="342900" indent="-342900">
              <a:buFont typeface="Arial"/>
              <a:buChar char="•"/>
            </a:pPr>
            <a:r>
              <a:rPr kumimoji="1" lang="en-US" altLang="ja-JP" sz="2400" dirty="0" smtClean="0">
                <a:solidFill>
                  <a:srgbClr val="FF0000"/>
                </a:solidFill>
              </a:rPr>
              <a:t>interaction type</a:t>
            </a:r>
            <a:endParaRPr kumimoji="1" lang="ja-JP" altLang="en-US" sz="2400" dirty="0">
              <a:solidFill>
                <a:srgbClr val="FF0000"/>
              </a:solidFill>
            </a:endParaRPr>
          </a:p>
        </p:txBody>
      </p:sp>
      <p:sp>
        <p:nvSpPr>
          <p:cNvPr id="5" name="テキスト ボックス 4"/>
          <p:cNvSpPr txBox="1"/>
          <p:nvPr/>
        </p:nvSpPr>
        <p:spPr>
          <a:xfrm>
            <a:off x="250635" y="4331409"/>
            <a:ext cx="8436165" cy="1569660"/>
          </a:xfrm>
          <a:prstGeom prst="rect">
            <a:avLst/>
          </a:prstGeom>
          <a:noFill/>
        </p:spPr>
        <p:txBody>
          <a:bodyPr wrap="square" rtlCol="0">
            <a:spAutoFit/>
          </a:bodyPr>
          <a:lstStyle/>
          <a:p>
            <a:pPr marL="342900" indent="-342900">
              <a:buFont typeface="Arial"/>
              <a:buChar char="•"/>
            </a:pPr>
            <a:r>
              <a:rPr kumimoji="1" lang="en-US" altLang="ja-JP" sz="2400" dirty="0" smtClean="0"/>
              <a:t>examples</a:t>
            </a:r>
          </a:p>
          <a:p>
            <a:pPr marL="800100" lvl="1" indent="-342900">
              <a:buFont typeface="Arial"/>
              <a:buChar char="•"/>
            </a:pPr>
            <a:r>
              <a:rPr lang="en-US" altLang="ja-JP" sz="2400" dirty="0" smtClean="0"/>
              <a:t>mutual gravitational force</a:t>
            </a:r>
          </a:p>
          <a:p>
            <a:pPr marL="800100" lvl="1" indent="-342900">
              <a:buFont typeface="Arial"/>
              <a:buChar char="•"/>
            </a:pPr>
            <a:r>
              <a:rPr lang="en-US" altLang="ja-JP" sz="2400" dirty="0" smtClean="0"/>
              <a:t>multi dimensional integration of Feynman loop diagrams</a:t>
            </a:r>
          </a:p>
          <a:p>
            <a:pPr marL="1257300" lvl="2" indent="-342900">
              <a:buFont typeface="Arial"/>
              <a:buChar char="•"/>
            </a:pPr>
            <a:r>
              <a:rPr lang="en-US" altLang="ja-JP" sz="2400" dirty="0" smtClean="0"/>
              <a:t>need loop fusion (expansion) for efficiency</a:t>
            </a:r>
          </a:p>
        </p:txBody>
      </p:sp>
      <p:sp>
        <p:nvSpPr>
          <p:cNvPr id="6" name="テキスト ボックス 5"/>
          <p:cNvSpPr txBox="1"/>
          <p:nvPr/>
        </p:nvSpPr>
        <p:spPr>
          <a:xfrm>
            <a:off x="753336" y="2506723"/>
            <a:ext cx="6353021" cy="1938992"/>
          </a:xfrm>
          <a:prstGeom prst="rect">
            <a:avLst/>
          </a:prstGeom>
          <a:noFill/>
        </p:spPr>
        <p:txBody>
          <a:bodyPr wrap="none" rtlCol="0">
            <a:spAutoFit/>
          </a:bodyPr>
          <a:lstStyle/>
          <a:p>
            <a:pPr marL="342900" indent="-342900">
              <a:buFont typeface="Arial"/>
              <a:buChar char="•"/>
            </a:pPr>
            <a:r>
              <a:rPr kumimoji="1" lang="en-US" altLang="ja-JP" sz="2400" dirty="0" smtClean="0"/>
              <a:t>set </a:t>
            </a:r>
            <a:r>
              <a:rPr kumimoji="1" lang="en-US" altLang="ja-JP" sz="2400" i="1" dirty="0" smtClean="0"/>
              <a:t>x</a:t>
            </a:r>
            <a:r>
              <a:rPr kumimoji="1" lang="en-US" altLang="ja-JP" sz="2400" i="1" baseline="-25000" dirty="0" smtClean="0"/>
              <a:t>i</a:t>
            </a:r>
            <a:r>
              <a:rPr kumimoji="1" lang="en-US" altLang="ja-JP" sz="2400" dirty="0" smtClean="0"/>
              <a:t> in register files of </a:t>
            </a:r>
            <a:r>
              <a:rPr kumimoji="1" lang="en-US" altLang="ja-JP" sz="2400" i="1" dirty="0" err="1" smtClean="0"/>
              <a:t>i</a:t>
            </a:r>
            <a:r>
              <a:rPr kumimoji="1" lang="en-US" altLang="ja-JP" sz="2400" dirty="0" err="1" smtClean="0"/>
              <a:t>-th</a:t>
            </a:r>
            <a:r>
              <a:rPr kumimoji="1" lang="en-US" altLang="ja-JP" sz="2400" dirty="0" smtClean="0"/>
              <a:t> PE</a:t>
            </a:r>
          </a:p>
          <a:p>
            <a:pPr marL="342900" indent="-342900">
              <a:buFont typeface="Arial"/>
              <a:buChar char="•"/>
            </a:pPr>
            <a:r>
              <a:rPr lang="en-US" altLang="ja-JP" sz="2400" dirty="0" smtClean="0"/>
              <a:t>broadcast </a:t>
            </a:r>
            <a:r>
              <a:rPr lang="en-US" altLang="ja-JP" sz="2400" i="1" dirty="0" err="1" smtClean="0"/>
              <a:t>y</a:t>
            </a:r>
            <a:r>
              <a:rPr lang="en-US" altLang="ja-JP" sz="2400" i="1" baseline="-25000" dirty="0" err="1" smtClean="0"/>
              <a:t>j</a:t>
            </a:r>
            <a:r>
              <a:rPr lang="en-US" altLang="ja-JP" sz="2400" i="1" dirty="0" smtClean="0"/>
              <a:t> </a:t>
            </a:r>
            <a:r>
              <a:rPr lang="en-US" altLang="ja-JP" sz="2400" dirty="0" smtClean="0"/>
              <a:t>to all PE</a:t>
            </a:r>
          </a:p>
          <a:p>
            <a:pPr marL="342900" indent="-342900">
              <a:buFont typeface="Arial"/>
              <a:buChar char="•"/>
            </a:pPr>
            <a:r>
              <a:rPr kumimoji="1" lang="en-US" altLang="ja-JP" sz="2400" dirty="0" smtClean="0"/>
              <a:t>calculate </a:t>
            </a:r>
            <a:r>
              <a:rPr kumimoji="1" lang="en-US" altLang="ja-JP" sz="2400" i="1" dirty="0" smtClean="0"/>
              <a:t>f</a:t>
            </a:r>
            <a:r>
              <a:rPr kumimoji="1" lang="en-US" altLang="ja-JP" sz="2400" dirty="0" smtClean="0"/>
              <a:t>(</a:t>
            </a:r>
            <a:r>
              <a:rPr kumimoji="1" lang="en-US" altLang="ja-JP" sz="2400" i="1" dirty="0" smtClean="0"/>
              <a:t>x</a:t>
            </a:r>
            <a:r>
              <a:rPr kumimoji="1" lang="en-US" altLang="ja-JP" sz="2400" i="1" baseline="-25000" dirty="0" smtClean="0"/>
              <a:t>i</a:t>
            </a:r>
            <a:r>
              <a:rPr kumimoji="1" lang="en-US" altLang="ja-JP" sz="2400" dirty="0" smtClean="0"/>
              <a:t>, </a:t>
            </a:r>
            <a:r>
              <a:rPr kumimoji="1" lang="en-US" altLang="ja-JP" sz="2400" i="1" dirty="0" err="1" smtClean="0"/>
              <a:t>y</a:t>
            </a:r>
            <a:r>
              <a:rPr kumimoji="1" lang="en-US" altLang="ja-JP" sz="2400" i="1" baseline="-25000" dirty="0" err="1" smtClean="0"/>
              <a:t>j</a:t>
            </a:r>
            <a:r>
              <a:rPr kumimoji="1" lang="en-US" altLang="ja-JP" sz="2400" dirty="0" smtClean="0"/>
              <a:t>) and sum up</a:t>
            </a:r>
          </a:p>
          <a:p>
            <a:pPr marL="342900" indent="-342900">
              <a:buFont typeface="Arial"/>
              <a:buChar char="•"/>
            </a:pPr>
            <a:endParaRPr lang="en-US" altLang="ja-JP" sz="2400" dirty="0"/>
          </a:p>
          <a:p>
            <a:pPr marL="342900" indent="-342900">
              <a:buFont typeface="Arial"/>
              <a:buChar char="•"/>
            </a:pPr>
            <a:r>
              <a:rPr kumimoji="1" lang="en-US" altLang="ja-JP" sz="2400" dirty="0" smtClean="0"/>
              <a:t>large </a:t>
            </a:r>
            <a:r>
              <a:rPr kumimoji="1" lang="en-US" altLang="ja-JP" sz="2400" i="1" dirty="0" err="1" smtClean="0"/>
              <a:t>n</a:t>
            </a:r>
            <a:r>
              <a:rPr kumimoji="1" lang="en-US" altLang="ja-JP" sz="2400" i="1" baseline="-25000" dirty="0" err="1" smtClean="0"/>
              <a:t>j</a:t>
            </a:r>
            <a:r>
              <a:rPr kumimoji="1" lang="en-US" altLang="ja-JP" sz="2400" dirty="0" smtClean="0"/>
              <a:t>  for reducing communication overhead</a:t>
            </a:r>
          </a:p>
        </p:txBody>
      </p:sp>
      <p:pic>
        <p:nvPicPr>
          <p:cNvPr id="23" name="図 22"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28412" y="5913916"/>
            <a:ext cx="6299200" cy="939800"/>
          </a:xfrm>
          <a:prstGeom prst="rect">
            <a:avLst/>
          </a:prstGeom>
        </p:spPr>
      </p:pic>
    </p:spTree>
    <p:extLst>
      <p:ext uri="{BB962C8B-B14F-4D97-AF65-F5344CB8AC3E}">
        <p14:creationId xmlns:p14="http://schemas.microsoft.com/office/powerpoint/2010/main" val="8410482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11421"/>
            <a:ext cx="8229600" cy="1143000"/>
          </a:xfrm>
        </p:spPr>
        <p:txBody>
          <a:bodyPr>
            <a:normAutofit/>
          </a:bodyPr>
          <a:lstStyle/>
          <a:p>
            <a:r>
              <a:rPr lang="en-US" altLang="ja-JP" sz="4000" u="sng" dirty="0" smtClean="0">
                <a:solidFill>
                  <a:srgbClr val="3366FF"/>
                </a:solidFill>
                <a:ea typeface="メイリオ"/>
                <a:cs typeface="メイリオ"/>
              </a:rPr>
              <a:t>about myself</a:t>
            </a:r>
            <a:endParaRPr kumimoji="1" lang="ja-JP" altLang="en-US" sz="4000" u="sng" dirty="0">
              <a:solidFill>
                <a:srgbClr val="3366FF"/>
              </a:solidFill>
              <a:ea typeface="メイリオ"/>
              <a:cs typeface="メイリオ"/>
            </a:endParaRPr>
          </a:p>
        </p:txBody>
      </p:sp>
      <p:sp>
        <p:nvSpPr>
          <p:cNvPr id="11" name="テキスト ボックス 10"/>
          <p:cNvSpPr txBox="1"/>
          <p:nvPr/>
        </p:nvSpPr>
        <p:spPr>
          <a:xfrm>
            <a:off x="184712" y="479651"/>
            <a:ext cx="8656918" cy="830997"/>
          </a:xfrm>
          <a:prstGeom prst="rect">
            <a:avLst/>
          </a:prstGeom>
          <a:noFill/>
        </p:spPr>
        <p:txBody>
          <a:bodyPr wrap="square" rtlCol="0">
            <a:spAutoFit/>
          </a:bodyPr>
          <a:lstStyle/>
          <a:p>
            <a:pPr marL="342900" indent="-342900">
              <a:buFont typeface="Arial"/>
              <a:buChar char="•"/>
            </a:pPr>
            <a:r>
              <a:rPr lang="en-US" altLang="ja-JP" sz="2400" dirty="0" smtClean="0"/>
              <a:t>original major:  planetary </a:t>
            </a:r>
            <a:r>
              <a:rPr lang="en-US" altLang="ja-JP" sz="2400" dirty="0" smtClean="0"/>
              <a:t>sciences, </a:t>
            </a:r>
            <a:r>
              <a:rPr lang="en-US" altLang="ja-JP" sz="2400" dirty="0" smtClean="0"/>
              <a:t>astronomy</a:t>
            </a:r>
          </a:p>
          <a:p>
            <a:pPr marL="800100" lvl="1" indent="-342900">
              <a:buFont typeface="Arial"/>
              <a:buChar char="•"/>
            </a:pPr>
            <a:r>
              <a:rPr lang="en-US" altLang="ja-JP" sz="2400" dirty="0" smtClean="0"/>
              <a:t>N-body </a:t>
            </a:r>
            <a:r>
              <a:rPr lang="en-US" altLang="ja-JP" sz="2400" dirty="0" smtClean="0"/>
              <a:t>simulations </a:t>
            </a:r>
            <a:r>
              <a:rPr lang="en-US" altLang="ja-JP" sz="2400" dirty="0" smtClean="0"/>
              <a:t>of planetary rings, plant formation, </a:t>
            </a:r>
            <a:r>
              <a:rPr lang="en-US" altLang="ja-JP" sz="2400" dirty="0" err="1" smtClean="0"/>
              <a:t>etc</a:t>
            </a:r>
            <a:endParaRPr kumimoji="1" lang="en-US" altLang="ja-JP" sz="2400" dirty="0" smtClean="0"/>
          </a:p>
        </p:txBody>
      </p:sp>
      <p:sp>
        <p:nvSpPr>
          <p:cNvPr id="4" name="テキスト ボックス 3"/>
          <p:cNvSpPr txBox="1"/>
          <p:nvPr/>
        </p:nvSpPr>
        <p:spPr>
          <a:xfrm>
            <a:off x="253043" y="5968543"/>
            <a:ext cx="8656918" cy="854177"/>
          </a:xfrm>
          <a:prstGeom prst="rect">
            <a:avLst/>
          </a:prstGeom>
          <a:noFill/>
        </p:spPr>
        <p:txBody>
          <a:bodyPr wrap="square" rtlCol="0">
            <a:spAutoFit/>
          </a:bodyPr>
          <a:lstStyle/>
          <a:p>
            <a:pPr algn="ctr"/>
            <a:r>
              <a:rPr lang="en-US" altLang="ja-JP" sz="2400" dirty="0" smtClean="0">
                <a:solidFill>
                  <a:srgbClr val="FF0000"/>
                </a:solidFill>
              </a:rPr>
              <a:t>GRAPE technique is being utilized for calculation of Feynman loop integrals.</a:t>
            </a:r>
          </a:p>
        </p:txBody>
      </p:sp>
      <p:sp>
        <p:nvSpPr>
          <p:cNvPr id="6" name="テキスト ボックス 5"/>
          <p:cNvSpPr txBox="1"/>
          <p:nvPr/>
        </p:nvSpPr>
        <p:spPr>
          <a:xfrm>
            <a:off x="184713" y="3746817"/>
            <a:ext cx="3095719" cy="461665"/>
          </a:xfrm>
          <a:prstGeom prst="rect">
            <a:avLst/>
          </a:prstGeom>
          <a:noFill/>
        </p:spPr>
        <p:txBody>
          <a:bodyPr wrap="none" rtlCol="0">
            <a:spAutoFit/>
          </a:bodyPr>
          <a:lstStyle/>
          <a:p>
            <a:pPr marL="342900" indent="-342900">
              <a:buFont typeface="Arial"/>
              <a:buChar char="•"/>
            </a:pPr>
            <a:r>
              <a:rPr lang="en-US" altLang="ja-JP" sz="2400" dirty="0" smtClean="0"/>
              <a:t>GRAPE development </a:t>
            </a:r>
            <a:endParaRPr kumimoji="1" lang="ja-JP" altLang="en-US" sz="2400" dirty="0"/>
          </a:p>
        </p:txBody>
      </p:sp>
      <p:pic>
        <p:nvPicPr>
          <p:cNvPr id="18" name="図 17"/>
          <p:cNvPicPr>
            <a:picLocks noChangeAspect="1"/>
          </p:cNvPicPr>
          <p:nvPr/>
        </p:nvPicPr>
        <p:blipFill>
          <a:blip r:embed="rId5"/>
          <a:stretch>
            <a:fillRect/>
          </a:stretch>
        </p:blipFill>
        <p:spPr>
          <a:xfrm>
            <a:off x="64986" y="1494761"/>
            <a:ext cx="5881568" cy="2089384"/>
          </a:xfrm>
          <a:prstGeom prst="rect">
            <a:avLst/>
          </a:prstGeom>
        </p:spPr>
      </p:pic>
      <p:pic>
        <p:nvPicPr>
          <p:cNvPr id="19" name="図 18" descr="DSC00623.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26047" y="4610945"/>
            <a:ext cx="1792039" cy="1344030"/>
          </a:xfrm>
          <a:prstGeom prst="rect">
            <a:avLst/>
          </a:prstGeom>
        </p:spPr>
      </p:pic>
      <p:pic>
        <p:nvPicPr>
          <p:cNvPr id="20" name="図 19" descr="000003_00001.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0800000">
            <a:off x="4031254" y="4634416"/>
            <a:ext cx="2101156" cy="1260694"/>
          </a:xfrm>
          <a:prstGeom prst="rect">
            <a:avLst/>
          </a:prstGeom>
        </p:spPr>
      </p:pic>
      <p:pic>
        <p:nvPicPr>
          <p:cNvPr id="21" name="図 20" descr="IMG_0225s.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16308" y="4634416"/>
            <a:ext cx="1658368" cy="1243776"/>
          </a:xfrm>
          <a:prstGeom prst="rect">
            <a:avLst/>
          </a:prstGeom>
        </p:spPr>
      </p:pic>
      <p:sp>
        <p:nvSpPr>
          <p:cNvPr id="22" name="テキスト ボックス 21"/>
          <p:cNvSpPr txBox="1"/>
          <p:nvPr/>
        </p:nvSpPr>
        <p:spPr>
          <a:xfrm>
            <a:off x="4561310" y="4208480"/>
            <a:ext cx="1008810" cy="369332"/>
          </a:xfrm>
          <a:prstGeom prst="rect">
            <a:avLst/>
          </a:prstGeom>
          <a:noFill/>
        </p:spPr>
        <p:txBody>
          <a:bodyPr wrap="none" rtlCol="0">
            <a:spAutoFit/>
          </a:bodyPr>
          <a:lstStyle/>
          <a:p>
            <a:r>
              <a:rPr kumimoji="1" lang="en-US" altLang="ja-JP" dirty="0" smtClean="0"/>
              <a:t>GRAPE-8</a:t>
            </a:r>
            <a:endParaRPr kumimoji="1" lang="ja-JP" altLang="en-US" dirty="0"/>
          </a:p>
        </p:txBody>
      </p:sp>
      <p:sp>
        <p:nvSpPr>
          <p:cNvPr id="23" name="テキスト ボックス 22"/>
          <p:cNvSpPr txBox="1"/>
          <p:nvPr/>
        </p:nvSpPr>
        <p:spPr>
          <a:xfrm>
            <a:off x="6848840" y="4208480"/>
            <a:ext cx="1125804" cy="369332"/>
          </a:xfrm>
          <a:prstGeom prst="rect">
            <a:avLst/>
          </a:prstGeom>
          <a:noFill/>
        </p:spPr>
        <p:txBody>
          <a:bodyPr wrap="none" rtlCol="0">
            <a:spAutoFit/>
          </a:bodyPr>
          <a:lstStyle/>
          <a:p>
            <a:r>
              <a:rPr kumimoji="1" lang="en-US" altLang="ja-JP" dirty="0" smtClean="0"/>
              <a:t>GRAPE-10</a:t>
            </a:r>
            <a:endParaRPr kumimoji="1" lang="ja-JP" altLang="en-US" dirty="0"/>
          </a:p>
        </p:txBody>
      </p:sp>
      <p:sp>
        <p:nvSpPr>
          <p:cNvPr id="24" name="テキスト ボックス 23"/>
          <p:cNvSpPr txBox="1"/>
          <p:nvPr/>
        </p:nvSpPr>
        <p:spPr>
          <a:xfrm>
            <a:off x="2433248" y="4208480"/>
            <a:ext cx="777639" cy="369332"/>
          </a:xfrm>
          <a:prstGeom prst="rect">
            <a:avLst/>
          </a:prstGeom>
          <a:noFill/>
        </p:spPr>
        <p:txBody>
          <a:bodyPr wrap="none" rtlCol="0">
            <a:spAutoFit/>
          </a:bodyPr>
          <a:lstStyle/>
          <a:p>
            <a:r>
              <a:rPr kumimoji="1" lang="en-US" altLang="ja-JP" dirty="0" smtClean="0"/>
              <a:t>GXHIB</a:t>
            </a:r>
            <a:endParaRPr kumimoji="1" lang="ja-JP" altLang="en-US" dirty="0"/>
          </a:p>
        </p:txBody>
      </p:sp>
      <p:sp>
        <p:nvSpPr>
          <p:cNvPr id="13" name="テキスト ボックス 12"/>
          <p:cNvSpPr txBox="1"/>
          <p:nvPr/>
        </p:nvSpPr>
        <p:spPr>
          <a:xfrm>
            <a:off x="3326812" y="1560770"/>
            <a:ext cx="2337336" cy="369332"/>
          </a:xfrm>
          <a:prstGeom prst="rect">
            <a:avLst/>
          </a:prstGeom>
          <a:noFill/>
        </p:spPr>
        <p:txBody>
          <a:bodyPr wrap="none" rtlCol="0">
            <a:spAutoFit/>
          </a:bodyPr>
          <a:lstStyle/>
          <a:p>
            <a:r>
              <a:rPr kumimoji="1" lang="en-US" altLang="ja-JP" dirty="0" smtClean="0"/>
              <a:t>e.g. </a:t>
            </a:r>
            <a:r>
              <a:rPr kumimoji="1" lang="en-US" altLang="ja-JP" dirty="0" err="1" smtClean="0"/>
              <a:t>Daisaka</a:t>
            </a:r>
            <a:r>
              <a:rPr kumimoji="1" lang="en-US" altLang="ja-JP" dirty="0" smtClean="0"/>
              <a:t> et al. 2001</a:t>
            </a:r>
            <a:endParaRPr kumimoji="1" lang="ja-JP" altLang="en-US" dirty="0"/>
          </a:p>
        </p:txBody>
      </p:sp>
      <p:pic>
        <p:nvPicPr>
          <p:cNvPr id="25" name="NOGAS_t4.mp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9"/>
          <a:stretch>
            <a:fillRect/>
          </a:stretch>
        </p:blipFill>
        <p:spPr>
          <a:xfrm>
            <a:off x="6061042" y="1366144"/>
            <a:ext cx="2784380" cy="2088285"/>
          </a:xfrm>
          <a:prstGeom prst="rect">
            <a:avLst/>
          </a:prstGeom>
        </p:spPr>
      </p:pic>
      <p:sp>
        <p:nvSpPr>
          <p:cNvPr id="26" name="テキスト ボックス 25"/>
          <p:cNvSpPr txBox="1"/>
          <p:nvPr/>
        </p:nvSpPr>
        <p:spPr>
          <a:xfrm>
            <a:off x="6212861" y="3454427"/>
            <a:ext cx="2728638" cy="584776"/>
          </a:xfrm>
          <a:prstGeom prst="rect">
            <a:avLst/>
          </a:prstGeom>
          <a:noFill/>
        </p:spPr>
        <p:txBody>
          <a:bodyPr wrap="square" rtlCol="0">
            <a:spAutoFit/>
          </a:bodyPr>
          <a:lstStyle/>
          <a:p>
            <a:r>
              <a:rPr kumimoji="1" lang="en-US" altLang="ja-JP" sz="1600" dirty="0" err="1" smtClean="0"/>
              <a:t>Kominami</a:t>
            </a:r>
            <a:r>
              <a:rPr lang="en-US" altLang="ja-JP" sz="1600" dirty="0" smtClean="0"/>
              <a:t>, Makino, </a:t>
            </a:r>
            <a:r>
              <a:rPr lang="en-US" altLang="ja-JP" sz="1600" dirty="0" err="1" smtClean="0"/>
              <a:t>Daisaka</a:t>
            </a:r>
            <a:r>
              <a:rPr lang="en-US" altLang="ja-JP" sz="1600" dirty="0" smtClean="0"/>
              <a:t> , Fujimoto</a:t>
            </a:r>
            <a:r>
              <a:rPr kumimoji="1" lang="en-US" altLang="ja-JP" sz="1600" dirty="0" smtClean="0"/>
              <a:t> (2016)</a:t>
            </a:r>
            <a:endParaRPr kumimoji="1" lang="ja-JP" altLang="en-US" sz="1600" dirty="0"/>
          </a:p>
        </p:txBody>
      </p:sp>
    </p:spTree>
    <p:extLst>
      <p:ext uri="{BB962C8B-B14F-4D97-AF65-F5344CB8AC3E}">
        <p14:creationId xmlns:p14="http://schemas.microsoft.com/office/powerpoint/2010/main" val="1378489055"/>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2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5"/>
                                        </p:tgtEl>
                                      </p:cBhvr>
                                    </p:cmd>
                                  </p:childTnLst>
                                </p:cTn>
                              </p:par>
                            </p:childTnLst>
                          </p:cTn>
                        </p:par>
                      </p:childTnLst>
                    </p:cTn>
                  </p:par>
                </p:childTnLst>
              </p:cTn>
              <p:nextCondLst>
                <p:cond evt="onClick" delay="0">
                  <p:tgtEl>
                    <p:spTgt spid="25"/>
                  </p:tgtEl>
                </p:cond>
              </p:nextCondLst>
            </p:seq>
            <p:video>
              <p:cMediaNode vol="80000">
                <p:cTn id="7" fill="hold" display="0">
                  <p:stCondLst>
                    <p:cond delay="indefinite"/>
                  </p:stCondLst>
                </p:cTn>
                <p:tgtEl>
                  <p:spTgt spid="25"/>
                </p:tgtEl>
              </p:cMediaNode>
            </p:vide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457200" y="-126450"/>
            <a:ext cx="8229600" cy="1143000"/>
          </a:xfrm>
        </p:spPr>
        <p:txBody>
          <a:bodyPr>
            <a:normAutofit/>
          </a:bodyPr>
          <a:lstStyle/>
          <a:p>
            <a:r>
              <a:rPr kumimoji="1" lang="en-US" altLang="ja-JP" sz="4000" u="sng" dirty="0" smtClean="0">
                <a:solidFill>
                  <a:srgbClr val="3366FF"/>
                </a:solidFill>
              </a:rPr>
              <a:t>Logic synthesis</a:t>
            </a:r>
            <a:endParaRPr kumimoji="1" lang="ja-JP" altLang="en-US" sz="4000" u="sng" dirty="0">
              <a:solidFill>
                <a:srgbClr val="3366FF"/>
              </a:solidFill>
            </a:endParaRPr>
          </a:p>
        </p:txBody>
      </p:sp>
      <p:sp>
        <p:nvSpPr>
          <p:cNvPr id="2" name="テキスト ボックス 1"/>
          <p:cNvSpPr txBox="1"/>
          <p:nvPr/>
        </p:nvSpPr>
        <p:spPr>
          <a:xfrm>
            <a:off x="233926" y="799297"/>
            <a:ext cx="7763664" cy="2677656"/>
          </a:xfrm>
          <a:prstGeom prst="rect">
            <a:avLst/>
          </a:prstGeom>
          <a:noFill/>
        </p:spPr>
        <p:txBody>
          <a:bodyPr wrap="none" rtlCol="0">
            <a:spAutoFit/>
          </a:bodyPr>
          <a:lstStyle/>
          <a:p>
            <a:pPr marL="342900" indent="-342900">
              <a:buFont typeface="Arial"/>
              <a:buChar char="•"/>
            </a:pPr>
            <a:r>
              <a:rPr lang="en-US" altLang="ja-JP" sz="2400" dirty="0" smtClean="0"/>
              <a:t>Our processor is written in VHDL</a:t>
            </a:r>
          </a:p>
          <a:p>
            <a:pPr marL="800100" lvl="1" indent="-342900">
              <a:buFont typeface="Arial"/>
              <a:buChar char="•"/>
            </a:pPr>
            <a:r>
              <a:rPr kumimoji="1" lang="en-US" altLang="ja-JP" sz="2400" dirty="0" smtClean="0"/>
              <a:t>easy to implement on any FPGAs</a:t>
            </a:r>
          </a:p>
          <a:p>
            <a:pPr marL="342900" indent="-342900">
              <a:buFont typeface="Arial"/>
              <a:buChar char="•"/>
            </a:pPr>
            <a:r>
              <a:rPr kumimoji="1" lang="en-US" altLang="ja-JP" sz="2400" dirty="0" smtClean="0"/>
              <a:t>Synthesis tool needed for implementation</a:t>
            </a:r>
          </a:p>
          <a:p>
            <a:pPr marL="800100" lvl="1" indent="-342900">
              <a:buFont typeface="Arial"/>
              <a:buChar char="•"/>
            </a:pPr>
            <a:r>
              <a:rPr lang="en-US" altLang="ja-JP" sz="2400" dirty="0" smtClean="0"/>
              <a:t>Altera FPGA</a:t>
            </a:r>
            <a:r>
              <a:rPr lang="ja-JP" altLang="en-US" sz="2400" dirty="0" smtClean="0"/>
              <a:t>　</a:t>
            </a:r>
            <a:r>
              <a:rPr lang="en-US" altLang="ja-JP" sz="2400" dirty="0" smtClean="0"/>
              <a:t>needs </a:t>
            </a:r>
            <a:r>
              <a:rPr lang="en-US" altLang="ja-JP" sz="2400" dirty="0" err="1" smtClean="0"/>
              <a:t>QuartusII</a:t>
            </a:r>
            <a:r>
              <a:rPr lang="en-US" altLang="ja-JP" sz="2400" dirty="0" smtClean="0"/>
              <a:t> (here we used ver. 13.1)</a:t>
            </a:r>
          </a:p>
          <a:p>
            <a:pPr marL="800100" lvl="1" indent="-342900">
              <a:buFont typeface="Arial"/>
              <a:buChar char="•"/>
            </a:pPr>
            <a:r>
              <a:rPr kumimoji="1" lang="en-US" altLang="ja-JP" sz="2400" dirty="0" smtClean="0"/>
              <a:t>generates </a:t>
            </a:r>
            <a:r>
              <a:rPr kumimoji="1" lang="en-US" altLang="ja-JP" sz="2400" dirty="0" smtClean="0"/>
              <a:t>binary code for FPGA</a:t>
            </a:r>
          </a:p>
          <a:p>
            <a:pPr marL="800100" lvl="1" indent="-342900">
              <a:buFont typeface="Arial"/>
              <a:buChar char="•"/>
            </a:pPr>
            <a:r>
              <a:rPr lang="en-US" altLang="ja-JP" sz="2400" dirty="0" smtClean="0"/>
              <a:t>transfers </a:t>
            </a:r>
            <a:r>
              <a:rPr lang="en-US" altLang="ja-JP" sz="2400" dirty="0" smtClean="0"/>
              <a:t>to FPGA</a:t>
            </a:r>
          </a:p>
          <a:p>
            <a:pPr marL="342900" indent="-342900">
              <a:buFont typeface="Arial"/>
              <a:buChar char="•"/>
            </a:pPr>
            <a:r>
              <a:rPr kumimoji="1" lang="en-US" altLang="ja-JP" sz="2400" dirty="0" smtClean="0"/>
              <a:t>prepare binary codes for MP4, MP6, MP8 individually</a:t>
            </a:r>
          </a:p>
        </p:txBody>
      </p:sp>
      <p:pic>
        <p:nvPicPr>
          <p:cNvPr id="3" name="図 2"/>
          <p:cNvPicPr>
            <a:picLocks noChangeAspect="1"/>
          </p:cNvPicPr>
          <p:nvPr/>
        </p:nvPicPr>
        <p:blipFill>
          <a:blip r:embed="rId3"/>
          <a:stretch>
            <a:fillRect/>
          </a:stretch>
        </p:blipFill>
        <p:spPr>
          <a:xfrm>
            <a:off x="1446339" y="3454669"/>
            <a:ext cx="6122839" cy="3251677"/>
          </a:xfrm>
          <a:prstGeom prst="rect">
            <a:avLst/>
          </a:prstGeom>
        </p:spPr>
      </p:pic>
    </p:spTree>
    <p:extLst>
      <p:ext uri="{BB962C8B-B14F-4D97-AF65-F5344CB8AC3E}">
        <p14:creationId xmlns:p14="http://schemas.microsoft.com/office/powerpoint/2010/main" val="42347621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25365"/>
            <a:ext cx="8229600" cy="1143000"/>
          </a:xfrm>
        </p:spPr>
        <p:txBody>
          <a:bodyPr>
            <a:normAutofit/>
          </a:bodyPr>
          <a:lstStyle/>
          <a:p>
            <a:r>
              <a:rPr kumimoji="1" lang="en-US" altLang="ja-JP" sz="4000" u="sng" dirty="0" smtClean="0">
                <a:solidFill>
                  <a:srgbClr val="3366FF"/>
                </a:solidFill>
              </a:rPr>
              <a:t>How to use GRAPE9-MPX</a:t>
            </a:r>
            <a:endParaRPr kumimoji="1" lang="ja-JP" altLang="en-US" sz="4000" u="sng" dirty="0">
              <a:solidFill>
                <a:srgbClr val="3366FF"/>
              </a:solidFill>
            </a:endParaRPr>
          </a:p>
        </p:txBody>
      </p:sp>
      <p:sp>
        <p:nvSpPr>
          <p:cNvPr id="14" name="タイトル 1"/>
          <p:cNvSpPr txBox="1">
            <a:spLocks/>
          </p:cNvSpPr>
          <p:nvPr/>
        </p:nvSpPr>
        <p:spPr>
          <a:xfrm>
            <a:off x="598302" y="2375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endParaRPr lang="ja-JP" altLang="en-US" u="sng" dirty="0"/>
          </a:p>
        </p:txBody>
      </p:sp>
      <p:sp>
        <p:nvSpPr>
          <p:cNvPr id="4" name="正方形/長方形 3"/>
          <p:cNvSpPr/>
          <p:nvPr/>
        </p:nvSpPr>
        <p:spPr>
          <a:xfrm>
            <a:off x="1430858" y="663112"/>
            <a:ext cx="6967495" cy="707886"/>
          </a:xfrm>
          <a:prstGeom prst="rect">
            <a:avLst/>
          </a:prstGeom>
        </p:spPr>
        <p:txBody>
          <a:bodyPr wrap="square">
            <a:spAutoFit/>
          </a:bodyPr>
          <a:lstStyle/>
          <a:p>
            <a:pPr lvl="2">
              <a:defRPr/>
            </a:pPr>
            <a:r>
              <a:rPr lang="en-US" altLang="ja-JP" sz="4000" dirty="0" smtClean="0">
                <a:solidFill>
                  <a:srgbClr val="FF0000"/>
                </a:solidFill>
              </a:rPr>
              <a:t>plus pragma to C</a:t>
            </a:r>
            <a:r>
              <a:rPr lang="en-US" altLang="ja-JP" sz="4000" dirty="0">
                <a:solidFill>
                  <a:srgbClr val="FF0000"/>
                </a:solidFill>
              </a:rPr>
              <a:t>/C++  </a:t>
            </a:r>
          </a:p>
        </p:txBody>
      </p:sp>
      <p:sp>
        <p:nvSpPr>
          <p:cNvPr id="5" name="正方形/長方形 4"/>
          <p:cNvSpPr/>
          <p:nvPr/>
        </p:nvSpPr>
        <p:spPr>
          <a:xfrm>
            <a:off x="2113191" y="710093"/>
            <a:ext cx="4983504" cy="716927"/>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10" name="図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775" y="2315893"/>
            <a:ext cx="3752850"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3" descr="1lp-box.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6714" y="4033484"/>
            <a:ext cx="3490912" cy="197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テキスト ボックス 1"/>
          <p:cNvSpPr txBox="1">
            <a:spLocks noChangeArrowheads="1"/>
          </p:cNvSpPr>
          <p:nvPr/>
        </p:nvSpPr>
        <p:spPr bwMode="auto">
          <a:xfrm>
            <a:off x="3965575" y="1777313"/>
            <a:ext cx="5029200" cy="47101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fi-FI" altLang="ja-JP" sz="2000" dirty="0">
                <a:solidFill>
                  <a:schemeClr val="bg1"/>
                </a:solidFill>
              </a:rPr>
              <a:t>#</a:t>
            </a:r>
            <a:r>
              <a:rPr lang="fi-FI" altLang="ja-JP" sz="2000" dirty="0" err="1">
                <a:solidFill>
                  <a:schemeClr val="bg1"/>
                </a:solidFill>
              </a:rPr>
              <a:t>pragma</a:t>
            </a:r>
            <a:r>
              <a:rPr lang="fi-FI" altLang="ja-JP" sz="2000" dirty="0">
                <a:solidFill>
                  <a:schemeClr val="bg1"/>
                </a:solidFill>
              </a:rPr>
              <a:t> </a:t>
            </a:r>
            <a:r>
              <a:rPr lang="fi-FI" altLang="ja-JP" sz="2000" dirty="0" err="1">
                <a:solidFill>
                  <a:schemeClr val="bg1"/>
                </a:solidFill>
              </a:rPr>
              <a:t>goose</a:t>
            </a:r>
            <a:r>
              <a:rPr lang="fi-FI" altLang="ja-JP" sz="2000" dirty="0">
                <a:solidFill>
                  <a:schemeClr val="bg1"/>
                </a:solidFill>
              </a:rPr>
              <a:t> </a:t>
            </a:r>
            <a:r>
              <a:rPr lang="fi-FI" altLang="ja-JP" sz="2000" dirty="0" err="1">
                <a:solidFill>
                  <a:schemeClr val="bg1"/>
                </a:solidFill>
              </a:rPr>
              <a:t>parallel</a:t>
            </a:r>
            <a:r>
              <a:rPr lang="fi-FI" altLang="ja-JP" sz="2000" dirty="0">
                <a:solidFill>
                  <a:schemeClr val="bg1"/>
                </a:solidFill>
              </a:rPr>
              <a:t> for </a:t>
            </a:r>
            <a:r>
              <a:rPr lang="fi-FI" altLang="ja-JP" sz="2000" dirty="0" err="1">
                <a:solidFill>
                  <a:schemeClr val="bg1"/>
                </a:solidFill>
              </a:rPr>
              <a:t>loopcounter(ixy</a:t>
            </a:r>
            <a:r>
              <a:rPr lang="fi-FI" altLang="ja-JP" sz="2000" dirty="0">
                <a:solidFill>
                  <a:schemeClr val="bg1"/>
                </a:solidFill>
              </a:rPr>
              <a:t>, </a:t>
            </a:r>
            <a:r>
              <a:rPr lang="fi-FI" altLang="ja-JP" sz="2000" dirty="0" err="1">
                <a:solidFill>
                  <a:schemeClr val="bg1"/>
                </a:solidFill>
              </a:rPr>
              <a:t>iz</a:t>
            </a:r>
            <a:r>
              <a:rPr lang="fi-FI" altLang="ja-JP" sz="2000" dirty="0">
                <a:solidFill>
                  <a:schemeClr val="bg1"/>
                </a:solidFill>
              </a:rPr>
              <a:t>)</a:t>
            </a:r>
          </a:p>
          <a:p>
            <a:r>
              <a:rPr lang="fi-FI" altLang="ja-JP" sz="2000" dirty="0"/>
              <a:t> </a:t>
            </a:r>
            <a:r>
              <a:rPr lang="fi-FI" altLang="ja-JP" sz="2000" dirty="0" err="1">
                <a:solidFill>
                  <a:srgbClr val="008000"/>
                </a:solidFill>
              </a:rPr>
              <a:t>for</a:t>
            </a:r>
            <a:r>
              <a:rPr lang="fi-FI" altLang="ja-JP" sz="2000" dirty="0" err="1"/>
              <a:t>(</a:t>
            </a:r>
            <a:r>
              <a:rPr lang="fi-FI" altLang="ja-JP" sz="2000" dirty="0" err="1">
                <a:solidFill>
                  <a:srgbClr val="0000FF"/>
                </a:solidFill>
              </a:rPr>
              <a:t>ixy</a:t>
            </a:r>
            <a:r>
              <a:rPr lang="fi-FI" altLang="ja-JP" sz="2000" dirty="0"/>
              <a:t> = 0; </a:t>
            </a:r>
            <a:r>
              <a:rPr lang="fi-FI" altLang="ja-JP" sz="2000" dirty="0" err="1">
                <a:solidFill>
                  <a:srgbClr val="0000FF"/>
                </a:solidFill>
              </a:rPr>
              <a:t>ixy</a:t>
            </a:r>
            <a:r>
              <a:rPr lang="fi-FI" altLang="ja-JP" sz="2000" dirty="0"/>
              <a:t> &lt; </a:t>
            </a:r>
            <a:r>
              <a:rPr lang="fi-FI" altLang="ja-JP" sz="2000" dirty="0" err="1"/>
              <a:t>ni</a:t>
            </a:r>
            <a:r>
              <a:rPr lang="fi-FI" altLang="ja-JP" sz="2000" dirty="0"/>
              <a:t>; </a:t>
            </a:r>
            <a:r>
              <a:rPr lang="fi-FI" altLang="ja-JP" sz="2000" dirty="0" err="1">
                <a:solidFill>
                  <a:srgbClr val="0000FF"/>
                </a:solidFill>
              </a:rPr>
              <a:t>ixy</a:t>
            </a:r>
            <a:r>
              <a:rPr lang="fi-FI" altLang="ja-JP" sz="2000" dirty="0"/>
              <a:t>++) {</a:t>
            </a:r>
          </a:p>
          <a:p>
            <a:r>
              <a:rPr lang="fi-FI" altLang="ja-JP" sz="2000" dirty="0"/>
              <a:t>     </a:t>
            </a:r>
            <a:r>
              <a:rPr lang="fi-FI" altLang="ja-JP" sz="2000" dirty="0" err="1"/>
              <a:t>sumzG[ixy</a:t>
            </a:r>
            <a:r>
              <a:rPr lang="fi-FI" altLang="ja-JP" sz="2000" dirty="0"/>
              <a:t>] = 0.0;</a:t>
            </a:r>
          </a:p>
          <a:p>
            <a:r>
              <a:rPr lang="fi-FI" altLang="ja-JP" sz="2000" dirty="0"/>
              <a:t>     </a:t>
            </a:r>
            <a:r>
              <a:rPr lang="fi-FI" altLang="ja-JP" sz="2000" dirty="0">
                <a:solidFill>
                  <a:srgbClr val="008000"/>
                </a:solidFill>
              </a:rPr>
              <a:t>for</a:t>
            </a:r>
            <a:r>
              <a:rPr lang="fi-FI" altLang="ja-JP" sz="2000" dirty="0"/>
              <a:t> (</a:t>
            </a:r>
            <a:r>
              <a:rPr lang="fi-FI" altLang="ja-JP" sz="2000" dirty="0" err="1">
                <a:solidFill>
                  <a:srgbClr val="0000FF"/>
                </a:solidFill>
              </a:rPr>
              <a:t>iz</a:t>
            </a:r>
            <a:r>
              <a:rPr lang="fi-FI" altLang="ja-JP" sz="2000" dirty="0"/>
              <a:t> = 0; </a:t>
            </a:r>
            <a:r>
              <a:rPr lang="fi-FI" altLang="ja-JP" sz="2000" dirty="0" err="1">
                <a:solidFill>
                  <a:srgbClr val="0000FF"/>
                </a:solidFill>
              </a:rPr>
              <a:t>iz</a:t>
            </a:r>
            <a:r>
              <a:rPr lang="fi-FI" altLang="ja-JP" sz="2000" dirty="0"/>
              <a:t> &lt; </a:t>
            </a:r>
            <a:r>
              <a:rPr lang="fi-FI" altLang="ja-JP" sz="2000" dirty="0" err="1"/>
              <a:t>nj</a:t>
            </a:r>
            <a:r>
              <a:rPr lang="fi-FI" altLang="ja-JP" sz="2000" dirty="0"/>
              <a:t>; </a:t>
            </a:r>
            <a:r>
              <a:rPr lang="fi-FI" altLang="ja-JP" sz="2000" dirty="0" err="1">
                <a:solidFill>
                  <a:srgbClr val="0000FF"/>
                </a:solidFill>
              </a:rPr>
              <a:t>iz</a:t>
            </a:r>
            <a:r>
              <a:rPr lang="fi-FI" altLang="ja-JP" sz="2000" dirty="0"/>
              <a:t>++) {</a:t>
            </a:r>
          </a:p>
          <a:p>
            <a:r>
              <a:rPr lang="fi-FI" altLang="ja-JP" sz="2000" dirty="0"/>
              <a:t>           xx = </a:t>
            </a:r>
            <a:r>
              <a:rPr lang="fi-FI" altLang="ja-JP" sz="2000" dirty="0" err="1"/>
              <a:t>dev_xx[ixy</a:t>
            </a:r>
            <a:r>
              <a:rPr lang="fi-FI" altLang="ja-JP" sz="2000" dirty="0"/>
              <a:t>];</a:t>
            </a:r>
          </a:p>
          <a:p>
            <a:r>
              <a:rPr lang="fi-FI" altLang="ja-JP" sz="2000" dirty="0"/>
              <a:t>           </a:t>
            </a:r>
            <a:r>
              <a:rPr lang="fi-FI" altLang="ja-JP" sz="2000" dirty="0" err="1"/>
              <a:t>yy</a:t>
            </a:r>
            <a:r>
              <a:rPr lang="fi-FI" altLang="ja-JP" sz="2000" dirty="0"/>
              <a:t> = </a:t>
            </a:r>
            <a:r>
              <a:rPr lang="fi-FI" altLang="ja-JP" sz="2000" dirty="0" err="1"/>
              <a:t>dev_yy[ixy</a:t>
            </a:r>
            <a:r>
              <a:rPr lang="fi-FI" altLang="ja-JP" sz="2000" dirty="0"/>
              <a:t>];</a:t>
            </a:r>
          </a:p>
          <a:p>
            <a:r>
              <a:rPr lang="fi-FI" altLang="ja-JP" sz="2000" dirty="0"/>
              <a:t>           </a:t>
            </a:r>
            <a:r>
              <a:rPr lang="fi-FI" altLang="ja-JP" sz="2000" dirty="0" err="1"/>
              <a:t>zz</a:t>
            </a:r>
            <a:r>
              <a:rPr lang="fi-FI" altLang="ja-JP" sz="2000" dirty="0"/>
              <a:t> = x30_1[iz] * dev_cnt4[ixy];</a:t>
            </a:r>
          </a:p>
          <a:p>
            <a:r>
              <a:rPr lang="fi-FI" altLang="ja-JP" sz="2000" dirty="0"/>
              <a:t>      d = - xx * </a:t>
            </a:r>
            <a:r>
              <a:rPr lang="fi-FI" altLang="ja-JP" sz="2000" dirty="0" err="1"/>
              <a:t>yy</a:t>
            </a:r>
            <a:r>
              <a:rPr lang="fi-FI" altLang="ja-JP" sz="2000" dirty="0"/>
              <a:t> * s</a:t>
            </a:r>
          </a:p>
          <a:p>
            <a:r>
              <a:rPr lang="fi-FI" altLang="ja-JP" sz="2000" dirty="0"/>
              <a:t>         </a:t>
            </a:r>
            <a:r>
              <a:rPr lang="fi-FI" altLang="ja-JP" sz="2000" dirty="0" err="1"/>
              <a:t>tt</a:t>
            </a:r>
            <a:r>
              <a:rPr lang="fi-FI" altLang="ja-JP" sz="2000" dirty="0"/>
              <a:t> * </a:t>
            </a:r>
            <a:r>
              <a:rPr lang="fi-FI" altLang="ja-JP" sz="2000" dirty="0" err="1"/>
              <a:t>zz</a:t>
            </a:r>
            <a:r>
              <a:rPr lang="fi-FI" altLang="ja-JP" sz="2000" dirty="0"/>
              <a:t> * (</a:t>
            </a:r>
            <a:r>
              <a:rPr lang="fi-FI" altLang="ja-JP" sz="2000" dirty="0" err="1"/>
              <a:t>one</a:t>
            </a:r>
            <a:r>
              <a:rPr lang="fi-FI" altLang="ja-JP" sz="2000" dirty="0"/>
              <a:t> - xx - </a:t>
            </a:r>
            <a:r>
              <a:rPr lang="fi-FI" altLang="ja-JP" sz="2000" dirty="0" err="1"/>
              <a:t>yy</a:t>
            </a:r>
            <a:r>
              <a:rPr lang="fi-FI" altLang="ja-JP" sz="2000" dirty="0"/>
              <a:t> - </a:t>
            </a:r>
            <a:r>
              <a:rPr lang="fi-FI" altLang="ja-JP" sz="2000" dirty="0" err="1"/>
              <a:t>zz</a:t>
            </a:r>
            <a:r>
              <a:rPr lang="fi-FI" altLang="ja-JP" sz="2000" dirty="0"/>
              <a:t>) +</a:t>
            </a:r>
          </a:p>
          <a:p>
            <a:r>
              <a:rPr lang="fi-FI" altLang="ja-JP" sz="2000" dirty="0"/>
              <a:t>         (xx + </a:t>
            </a:r>
            <a:r>
              <a:rPr lang="fi-FI" altLang="ja-JP" sz="2000" dirty="0" err="1"/>
              <a:t>yy</a:t>
            </a:r>
            <a:r>
              <a:rPr lang="fi-FI" altLang="ja-JP" sz="2000" dirty="0"/>
              <a:t>) * lambda2 +</a:t>
            </a:r>
          </a:p>
          <a:p>
            <a:r>
              <a:rPr lang="fi-FI" altLang="ja-JP" sz="2000" dirty="0"/>
              <a:t>         (</a:t>
            </a:r>
            <a:r>
              <a:rPr lang="fi-FI" altLang="ja-JP" sz="2000" dirty="0" err="1"/>
              <a:t>one</a:t>
            </a:r>
            <a:r>
              <a:rPr lang="fi-FI" altLang="ja-JP" sz="2000" dirty="0"/>
              <a:t> - xx - </a:t>
            </a:r>
            <a:r>
              <a:rPr lang="fi-FI" altLang="ja-JP" sz="2000" dirty="0" err="1"/>
              <a:t>yy</a:t>
            </a:r>
            <a:r>
              <a:rPr lang="fi-FI" altLang="ja-JP" sz="2000" dirty="0"/>
              <a:t> - </a:t>
            </a:r>
            <a:r>
              <a:rPr lang="fi-FI" altLang="ja-JP" sz="2000" dirty="0" err="1"/>
              <a:t>zz</a:t>
            </a:r>
            <a:r>
              <a:rPr lang="fi-FI" altLang="ja-JP" sz="2000" dirty="0"/>
              <a:t>) * (</a:t>
            </a:r>
            <a:r>
              <a:rPr lang="fi-FI" altLang="ja-JP" sz="2000" dirty="0" err="1"/>
              <a:t>one</a:t>
            </a:r>
            <a:r>
              <a:rPr lang="fi-FI" altLang="ja-JP" sz="2000" dirty="0"/>
              <a:t> - xx - </a:t>
            </a:r>
            <a:r>
              <a:rPr lang="fi-FI" altLang="ja-JP" sz="2000" dirty="0" err="1"/>
              <a:t>yy</a:t>
            </a:r>
            <a:r>
              <a:rPr lang="fi-FI" altLang="ja-JP" sz="2000" dirty="0"/>
              <a:t>) * fme2+</a:t>
            </a:r>
          </a:p>
          <a:p>
            <a:r>
              <a:rPr lang="fi-FI" altLang="ja-JP" sz="2000" dirty="0"/>
              <a:t>         </a:t>
            </a:r>
            <a:r>
              <a:rPr lang="fi-FI" altLang="ja-JP" sz="2000" dirty="0" err="1"/>
              <a:t>zz</a:t>
            </a:r>
            <a:r>
              <a:rPr lang="fi-FI" altLang="ja-JP" sz="2000" dirty="0"/>
              <a:t> * (</a:t>
            </a:r>
            <a:r>
              <a:rPr lang="fi-FI" altLang="ja-JP" sz="2000" dirty="0" err="1"/>
              <a:t>one</a:t>
            </a:r>
            <a:r>
              <a:rPr lang="fi-FI" altLang="ja-JP" sz="2000" dirty="0"/>
              <a:t> - xx - </a:t>
            </a:r>
            <a:r>
              <a:rPr lang="fi-FI" altLang="ja-JP" sz="2000" dirty="0" err="1"/>
              <a:t>yy</a:t>
            </a:r>
            <a:r>
              <a:rPr lang="fi-FI" altLang="ja-JP" sz="2000" dirty="0"/>
              <a:t>) * fmf2 ;</a:t>
            </a:r>
          </a:p>
          <a:p>
            <a:r>
              <a:rPr lang="fi-FI" altLang="ja-JP" sz="2000" dirty="0"/>
              <a:t>         </a:t>
            </a:r>
            <a:r>
              <a:rPr lang="fi-FI" altLang="ja-JP" sz="2000" dirty="0" err="1"/>
              <a:t>sumzG[ixy</a:t>
            </a:r>
            <a:r>
              <a:rPr lang="fi-FI" altLang="ja-JP" sz="2000" dirty="0"/>
              <a:t>] += gw30[iz] / (d * d);</a:t>
            </a:r>
          </a:p>
          <a:p>
            <a:r>
              <a:rPr lang="fi-FI" altLang="ja-JP" sz="2000" dirty="0"/>
              <a:t>     }</a:t>
            </a:r>
          </a:p>
          <a:p>
            <a:r>
              <a:rPr lang="fi-FI" altLang="ja-JP" sz="2000" dirty="0"/>
              <a:t> }</a:t>
            </a:r>
          </a:p>
        </p:txBody>
      </p:sp>
      <p:sp>
        <p:nvSpPr>
          <p:cNvPr id="13" name="テキスト ボックス 12"/>
          <p:cNvSpPr txBox="1"/>
          <p:nvPr/>
        </p:nvSpPr>
        <p:spPr>
          <a:xfrm>
            <a:off x="4035217" y="1792993"/>
            <a:ext cx="5025234" cy="400110"/>
          </a:xfrm>
          <a:prstGeom prst="rect">
            <a:avLst/>
          </a:prstGeom>
          <a:noFill/>
        </p:spPr>
        <p:txBody>
          <a:bodyPr wrap="none" rtlCol="0">
            <a:spAutoFit/>
          </a:bodyPr>
          <a:lstStyle/>
          <a:p>
            <a:r>
              <a:rPr kumimoji="1" lang="en-US" altLang="ja-JP" sz="2000" dirty="0" smtClean="0">
                <a:solidFill>
                  <a:srgbClr val="FF0000"/>
                </a:solidFill>
              </a:rPr>
              <a:t>#pragma goose parallel for </a:t>
            </a:r>
            <a:r>
              <a:rPr kumimoji="1" lang="en-US" altLang="ja-JP" sz="2000" dirty="0" err="1" smtClean="0">
                <a:solidFill>
                  <a:srgbClr val="FF0000"/>
                </a:solidFill>
              </a:rPr>
              <a:t>loopcounter</a:t>
            </a:r>
            <a:r>
              <a:rPr kumimoji="1" lang="en-US" altLang="ja-JP" sz="2000" dirty="0" smtClean="0">
                <a:solidFill>
                  <a:srgbClr val="FF0000"/>
                </a:solidFill>
              </a:rPr>
              <a:t>(</a:t>
            </a:r>
            <a:r>
              <a:rPr kumimoji="1" lang="en-US" altLang="ja-JP" sz="2000" dirty="0" err="1" smtClean="0">
                <a:solidFill>
                  <a:srgbClr val="FF0000"/>
                </a:solidFill>
              </a:rPr>
              <a:t>ixz</a:t>
            </a:r>
            <a:r>
              <a:rPr kumimoji="1" lang="en-US" altLang="ja-JP" sz="2000" dirty="0" smtClean="0">
                <a:solidFill>
                  <a:srgbClr val="FF0000"/>
                </a:solidFill>
              </a:rPr>
              <a:t>, </a:t>
            </a:r>
            <a:r>
              <a:rPr kumimoji="1" lang="en-US" altLang="ja-JP" sz="2000" dirty="0" err="1" smtClean="0">
                <a:solidFill>
                  <a:srgbClr val="FF0000"/>
                </a:solidFill>
              </a:rPr>
              <a:t>iz</a:t>
            </a:r>
            <a:r>
              <a:rPr kumimoji="1" lang="en-US" altLang="ja-JP" sz="2000" dirty="0" smtClean="0">
                <a:solidFill>
                  <a:srgbClr val="FF0000"/>
                </a:solidFill>
              </a:rPr>
              <a:t>)</a:t>
            </a:r>
            <a:endParaRPr kumimoji="1" lang="ja-JP" altLang="en-US" sz="2000" dirty="0">
              <a:solidFill>
                <a:srgbClr val="FF0000"/>
              </a:solidFill>
            </a:endParaRPr>
          </a:p>
        </p:txBody>
      </p:sp>
      <p:sp>
        <p:nvSpPr>
          <p:cNvPr id="3" name="テキスト ボックス 2"/>
          <p:cNvSpPr txBox="1"/>
          <p:nvPr/>
        </p:nvSpPr>
        <p:spPr>
          <a:xfrm>
            <a:off x="104775" y="1674204"/>
            <a:ext cx="3262432" cy="461665"/>
          </a:xfrm>
          <a:prstGeom prst="rect">
            <a:avLst/>
          </a:prstGeom>
          <a:noFill/>
        </p:spPr>
        <p:txBody>
          <a:bodyPr wrap="none" rtlCol="0">
            <a:spAutoFit/>
          </a:bodyPr>
          <a:lstStyle/>
          <a:p>
            <a:pPr marL="342900" indent="-342900">
              <a:buFont typeface="Arial"/>
              <a:buChar char="•"/>
            </a:pPr>
            <a:r>
              <a:rPr kumimoji="1" lang="en-US" altLang="ja-JP" sz="2400" dirty="0" smtClean="0"/>
              <a:t>one-loop box diagram</a:t>
            </a:r>
            <a:endParaRPr kumimoji="1" lang="ja-JP" altLang="en-US" sz="2400" dirty="0"/>
          </a:p>
        </p:txBody>
      </p:sp>
      <p:sp>
        <p:nvSpPr>
          <p:cNvPr id="6" name="テキスト ボックス 5"/>
          <p:cNvSpPr txBox="1"/>
          <p:nvPr/>
        </p:nvSpPr>
        <p:spPr>
          <a:xfrm>
            <a:off x="1430858" y="3248654"/>
            <a:ext cx="6046246" cy="1569660"/>
          </a:xfrm>
          <a:prstGeom prst="rect">
            <a:avLst/>
          </a:prstGeom>
          <a:solidFill>
            <a:schemeClr val="bg1"/>
          </a:solidFill>
        </p:spPr>
        <p:txBody>
          <a:bodyPr wrap="none" rtlCol="0">
            <a:spAutoFit/>
          </a:bodyPr>
          <a:lstStyle/>
          <a:p>
            <a:r>
              <a:rPr kumimoji="1" lang="en-US" altLang="ja-JP" sz="9600" dirty="0" smtClean="0">
                <a:solidFill>
                  <a:srgbClr val="FF0000"/>
                </a:solidFill>
              </a:rPr>
              <a:t>accelerate !</a:t>
            </a:r>
            <a:endParaRPr kumimoji="1" lang="ja-JP" altLang="en-US" sz="9600" dirty="0">
              <a:solidFill>
                <a:srgbClr val="FF0000"/>
              </a:solidFill>
            </a:endParaRPr>
          </a:p>
        </p:txBody>
      </p:sp>
    </p:spTree>
    <p:extLst>
      <p:ext uri="{BB962C8B-B14F-4D97-AF65-F5344CB8AC3E}">
        <p14:creationId xmlns:p14="http://schemas.microsoft.com/office/powerpoint/2010/main" val="28035858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25365"/>
            <a:ext cx="8229600" cy="1143000"/>
          </a:xfrm>
        </p:spPr>
        <p:txBody>
          <a:bodyPr>
            <a:normAutofit/>
          </a:bodyPr>
          <a:lstStyle/>
          <a:p>
            <a:r>
              <a:rPr kumimoji="1" lang="en-US" altLang="ja-JP" sz="4000" u="sng" dirty="0" smtClean="0">
                <a:solidFill>
                  <a:srgbClr val="3366FF"/>
                </a:solidFill>
              </a:rPr>
              <a:t>Goose and LSUMP</a:t>
            </a:r>
            <a:endParaRPr kumimoji="1" lang="ja-JP" altLang="en-US" sz="4000" u="sng" dirty="0">
              <a:solidFill>
                <a:srgbClr val="3366FF"/>
              </a:solidFill>
            </a:endParaRPr>
          </a:p>
        </p:txBody>
      </p:sp>
      <p:sp>
        <p:nvSpPr>
          <p:cNvPr id="14" name="タイトル 1"/>
          <p:cNvSpPr txBox="1">
            <a:spLocks/>
          </p:cNvSpPr>
          <p:nvPr/>
        </p:nvSpPr>
        <p:spPr>
          <a:xfrm>
            <a:off x="598302" y="2375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endParaRPr lang="ja-JP" altLang="en-US" u="sng" dirty="0"/>
          </a:p>
        </p:txBody>
      </p:sp>
      <p:pic>
        <p:nvPicPr>
          <p:cNvPr id="15" name="コンテンツ プレースホルダー 5" descr="gooseflow2.gif"/>
          <p:cNvPicPr>
            <a:picLocks noGrp="1" noChangeAspect="1"/>
          </p:cNvPicPr>
          <p:nvPr>
            <p:ph sz="half" idx="4294967295"/>
          </p:nvPr>
        </p:nvPicPr>
        <p:blipFill>
          <a:blip r:embed="rId3">
            <a:extLst>
              <a:ext uri="{28A0092B-C50C-407E-A947-70E740481C1C}">
                <a14:useLocalDpi xmlns:a14="http://schemas.microsoft.com/office/drawing/2010/main" val="0"/>
              </a:ext>
            </a:extLst>
          </a:blip>
          <a:srcRect l="15627" t="15277" r="17937" b="11093"/>
          <a:stretch>
            <a:fillRect/>
          </a:stretch>
        </p:blipFill>
        <p:spPr>
          <a:xfrm>
            <a:off x="4446623" y="1347828"/>
            <a:ext cx="5846763" cy="5718175"/>
          </a:xfrm>
          <a:prstGeom prst="rect">
            <a:avLst/>
          </a:prstGeom>
        </p:spPr>
      </p:pic>
      <p:sp>
        <p:nvSpPr>
          <p:cNvPr id="16" name="コンテンツ プレースホルダー 8"/>
          <p:cNvSpPr>
            <a:spLocks noGrp="1"/>
          </p:cNvSpPr>
          <p:nvPr>
            <p:ph sz="quarter" idx="4294967295"/>
          </p:nvPr>
        </p:nvSpPr>
        <p:spPr>
          <a:xfrm>
            <a:off x="380035" y="1559625"/>
            <a:ext cx="5577453" cy="5298375"/>
          </a:xfrm>
          <a:prstGeom prst="rect">
            <a:avLst/>
          </a:prstGeom>
        </p:spPr>
        <p:txBody>
          <a:bodyPr rtlCol="0">
            <a:normAutofit/>
          </a:bodyPr>
          <a:lstStyle/>
          <a:p>
            <a:pPr fontAlgn="auto">
              <a:lnSpc>
                <a:spcPct val="90000"/>
              </a:lnSpc>
              <a:spcAft>
                <a:spcPts val="0"/>
              </a:spcAft>
              <a:buFont typeface="Arial"/>
              <a:buChar char="•"/>
              <a:defRPr/>
            </a:pPr>
            <a:r>
              <a:rPr lang="en-US" altLang="ja-JP" sz="2400" dirty="0" smtClean="0">
                <a:solidFill>
                  <a:srgbClr val="FF0000"/>
                </a:solidFill>
              </a:rPr>
              <a:t>Goose compiler</a:t>
            </a:r>
          </a:p>
          <a:p>
            <a:pPr lvl="1" fontAlgn="auto">
              <a:lnSpc>
                <a:spcPct val="90000"/>
              </a:lnSpc>
              <a:spcAft>
                <a:spcPts val="0"/>
              </a:spcAft>
              <a:buFont typeface="Arial"/>
              <a:buChar char="•"/>
              <a:defRPr/>
            </a:pPr>
            <a:r>
              <a:rPr lang="en-US" altLang="ja-JP" sz="2400" dirty="0" smtClean="0"/>
              <a:t>directive type compiler like </a:t>
            </a:r>
            <a:r>
              <a:rPr lang="en-US" altLang="ja-JP" sz="2400" dirty="0" err="1" smtClean="0"/>
              <a:t>OpenMP</a:t>
            </a:r>
            <a:r>
              <a:rPr lang="en-US" altLang="ja-JP" sz="2400" dirty="0" smtClean="0"/>
              <a:t> </a:t>
            </a:r>
            <a:endParaRPr lang="en-US" altLang="ja-JP" sz="2400" dirty="0" smtClean="0"/>
          </a:p>
          <a:p>
            <a:pPr lvl="1" fontAlgn="auto">
              <a:lnSpc>
                <a:spcPct val="90000"/>
              </a:lnSpc>
              <a:spcAft>
                <a:spcPts val="0"/>
              </a:spcAft>
              <a:buFont typeface="Arial"/>
              <a:buChar char="•"/>
              <a:defRPr/>
            </a:pPr>
            <a:r>
              <a:rPr lang="en-US" altLang="ja-JP" sz="2400" dirty="0" smtClean="0"/>
              <a:t>generates </a:t>
            </a:r>
            <a:r>
              <a:rPr lang="en-US" altLang="ja-JP" sz="2400" dirty="0" smtClean="0"/>
              <a:t>kernel code for LSUMP</a:t>
            </a:r>
          </a:p>
          <a:p>
            <a:pPr lvl="1" fontAlgn="auto">
              <a:lnSpc>
                <a:spcPct val="90000"/>
              </a:lnSpc>
              <a:spcAft>
                <a:spcPts val="0"/>
              </a:spcAft>
              <a:buFont typeface="Arial"/>
              <a:buChar char="•"/>
              <a:defRPr/>
            </a:pPr>
            <a:r>
              <a:rPr lang="en-US" altLang="ja-JP" sz="2400" dirty="0" smtClean="0"/>
              <a:t>inserts </a:t>
            </a:r>
            <a:r>
              <a:rPr lang="en-US" altLang="ja-JP" sz="2400" dirty="0" smtClean="0"/>
              <a:t>communication APIs.</a:t>
            </a:r>
          </a:p>
          <a:p>
            <a:pPr lvl="1" fontAlgn="auto">
              <a:lnSpc>
                <a:spcPct val="90000"/>
              </a:lnSpc>
              <a:spcAft>
                <a:spcPts val="0"/>
              </a:spcAft>
              <a:buFont typeface="Arial"/>
              <a:buChar char="•"/>
              <a:defRPr/>
            </a:pPr>
            <a:r>
              <a:rPr lang="en-US" altLang="ja-JP" sz="2400" dirty="0" smtClean="0"/>
              <a:t>Goose: </a:t>
            </a:r>
          </a:p>
          <a:p>
            <a:pPr marL="457200" lvl="1" indent="0" fontAlgn="auto">
              <a:lnSpc>
                <a:spcPct val="90000"/>
              </a:lnSpc>
              <a:spcAft>
                <a:spcPts val="0"/>
              </a:spcAft>
              <a:buFont typeface="Arial"/>
              <a:buNone/>
              <a:defRPr/>
            </a:pPr>
            <a:r>
              <a:rPr lang="en-US" altLang="ja-JP" sz="2400" dirty="0" smtClean="0">
                <a:hlinkClick r:id="rId4"/>
              </a:rPr>
              <a:t>http://www.kfcr.jp/goose-e.html</a:t>
            </a:r>
            <a:endParaRPr lang="en-US" altLang="ja-JP" sz="2400" dirty="0" smtClean="0"/>
          </a:p>
          <a:p>
            <a:pPr marL="457200" lvl="1" indent="0" fontAlgn="auto">
              <a:lnSpc>
                <a:spcPct val="90000"/>
              </a:lnSpc>
              <a:spcAft>
                <a:spcPts val="0"/>
              </a:spcAft>
              <a:buFont typeface="Arial"/>
              <a:buNone/>
              <a:defRPr/>
            </a:pPr>
            <a:endParaRPr lang="en-US" altLang="ja-JP" sz="2400" dirty="0" smtClean="0"/>
          </a:p>
          <a:p>
            <a:pPr fontAlgn="auto">
              <a:lnSpc>
                <a:spcPct val="90000"/>
              </a:lnSpc>
              <a:spcAft>
                <a:spcPts val="0"/>
              </a:spcAft>
              <a:buFont typeface="Arial"/>
              <a:buChar char="•"/>
              <a:defRPr/>
            </a:pPr>
            <a:r>
              <a:rPr lang="en-US" altLang="ja-JP" sz="2400" dirty="0" smtClean="0">
                <a:solidFill>
                  <a:srgbClr val="FF0000"/>
                </a:solidFill>
              </a:rPr>
              <a:t>LSUMP</a:t>
            </a:r>
          </a:p>
          <a:p>
            <a:pPr lvl="1" fontAlgn="auto">
              <a:lnSpc>
                <a:spcPct val="90000"/>
              </a:lnSpc>
              <a:spcAft>
                <a:spcPts val="0"/>
              </a:spcAft>
              <a:buFont typeface="Arial"/>
              <a:buChar char="•"/>
              <a:defRPr/>
            </a:pPr>
            <a:r>
              <a:rPr lang="en-US" altLang="ja-JP" sz="2400" dirty="0" smtClean="0"/>
              <a:t>generates </a:t>
            </a:r>
            <a:r>
              <a:rPr lang="en-US" altLang="ja-JP" sz="2400" dirty="0"/>
              <a:t>the assembler </a:t>
            </a:r>
            <a:r>
              <a:rPr lang="en-US" altLang="ja-JP" sz="2400" dirty="0" smtClean="0"/>
              <a:t>code for GRAPE9-MPX</a:t>
            </a:r>
          </a:p>
          <a:p>
            <a:pPr lvl="1" fontAlgn="auto">
              <a:lnSpc>
                <a:spcPct val="90000"/>
              </a:lnSpc>
              <a:spcAft>
                <a:spcPts val="0"/>
              </a:spcAft>
              <a:buFont typeface="Arial"/>
              <a:buChar char="•"/>
              <a:defRPr/>
            </a:pPr>
            <a:endParaRPr lang="en-US" altLang="ja-JP" sz="2400" dirty="0" smtClean="0"/>
          </a:p>
          <a:p>
            <a:pPr marL="0" indent="0" fontAlgn="auto">
              <a:lnSpc>
                <a:spcPct val="90000"/>
              </a:lnSpc>
              <a:spcAft>
                <a:spcPts val="0"/>
              </a:spcAft>
              <a:buFont typeface="Arial" charset="0"/>
              <a:buNone/>
              <a:defRPr/>
            </a:pPr>
            <a:r>
              <a:rPr lang="en-US" altLang="ja-JP" sz="2400" dirty="0" smtClean="0">
                <a:solidFill>
                  <a:srgbClr val="FF0000"/>
                </a:solidFill>
              </a:rPr>
              <a:t>currently </a:t>
            </a:r>
            <a:r>
              <a:rPr lang="en-US" altLang="ja-JP" sz="2400" dirty="0" smtClean="0">
                <a:solidFill>
                  <a:srgbClr val="FF0000"/>
                </a:solidFill>
              </a:rPr>
              <a:t>supports </a:t>
            </a:r>
            <a:r>
              <a:rPr lang="en-US" altLang="ja-JP" sz="2400" dirty="0" smtClean="0">
                <a:solidFill>
                  <a:srgbClr val="FF0000"/>
                </a:solidFill>
              </a:rPr>
              <a:t>MPI/GPU(</a:t>
            </a:r>
            <a:r>
              <a:rPr lang="en-US" altLang="ja-JP" sz="2400" dirty="0" err="1" smtClean="0">
                <a:solidFill>
                  <a:srgbClr val="FF0000"/>
                </a:solidFill>
              </a:rPr>
              <a:t>OpenCL</a:t>
            </a:r>
            <a:r>
              <a:rPr lang="en-US" altLang="ja-JP" sz="2400" dirty="0" smtClean="0">
                <a:solidFill>
                  <a:srgbClr val="FF0000"/>
                </a:solidFill>
              </a:rPr>
              <a:t>)/PEZY-SC(PEZY-CL</a:t>
            </a:r>
            <a:r>
              <a:rPr lang="en-US" altLang="ja-JP" sz="2400" dirty="0" smtClean="0">
                <a:solidFill>
                  <a:srgbClr val="FF0000"/>
                </a:solidFill>
              </a:rPr>
              <a:t>)</a:t>
            </a:r>
            <a:endParaRPr lang="en-US" altLang="ja-JP" sz="2400" dirty="0" smtClean="0">
              <a:solidFill>
                <a:srgbClr val="FF0000"/>
              </a:solidFill>
            </a:endParaRPr>
          </a:p>
        </p:txBody>
      </p:sp>
      <p:pic>
        <p:nvPicPr>
          <p:cNvPr id="17" name="図 2" descr="gooselogo1.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395980" y="1559625"/>
            <a:ext cx="1914525"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テキスト ボックス 2"/>
          <p:cNvSpPr txBox="1">
            <a:spLocks noChangeArrowheads="1"/>
          </p:cNvSpPr>
          <p:nvPr/>
        </p:nvSpPr>
        <p:spPr bwMode="auto">
          <a:xfrm>
            <a:off x="1021167" y="3997345"/>
            <a:ext cx="39125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defRPr/>
            </a:pPr>
            <a:r>
              <a:rPr lang="en-US" altLang="ja-JP" sz="1800" dirty="0" smtClean="0">
                <a:solidFill>
                  <a:schemeClr val="bg1">
                    <a:lumMod val="95000"/>
                  </a:schemeClr>
                </a:solidFill>
              </a:rPr>
              <a:t>(</a:t>
            </a:r>
            <a:r>
              <a:rPr lang="en-US" altLang="ja-JP" sz="1800" dirty="0" smtClean="0">
                <a:solidFill>
                  <a:schemeClr val="bg1">
                    <a:lumMod val="85000"/>
                  </a:schemeClr>
                </a:solidFill>
              </a:rPr>
              <a:t>please ask to KFCR, if you want to use.)</a:t>
            </a:r>
            <a:endParaRPr lang="ja-JP" altLang="en-US" sz="1800" dirty="0" smtClean="0">
              <a:solidFill>
                <a:schemeClr val="bg1">
                  <a:lumMod val="85000"/>
                </a:schemeClr>
              </a:solidFill>
            </a:endParaRPr>
          </a:p>
        </p:txBody>
      </p:sp>
      <p:sp>
        <p:nvSpPr>
          <p:cNvPr id="3" name="テキスト ボックス 2"/>
          <p:cNvSpPr txBox="1"/>
          <p:nvPr/>
        </p:nvSpPr>
        <p:spPr>
          <a:xfrm>
            <a:off x="380035" y="952370"/>
            <a:ext cx="4237057" cy="461665"/>
          </a:xfrm>
          <a:prstGeom prst="rect">
            <a:avLst/>
          </a:prstGeom>
          <a:noFill/>
        </p:spPr>
        <p:txBody>
          <a:bodyPr wrap="none" rtlCol="0">
            <a:spAutoFit/>
          </a:bodyPr>
          <a:lstStyle/>
          <a:p>
            <a:pPr marL="342900" indent="-342900">
              <a:buFont typeface="Arial"/>
              <a:buChar char="•"/>
            </a:pPr>
            <a:r>
              <a:rPr kumimoji="1" lang="en-US" altLang="ja-JP" sz="2400" dirty="0" smtClean="0"/>
              <a:t>realized by Goose and LSUMP</a:t>
            </a:r>
            <a:endParaRPr kumimoji="1" lang="ja-JP" altLang="en-US" sz="2400" dirty="0"/>
          </a:p>
        </p:txBody>
      </p:sp>
    </p:spTree>
    <p:extLst>
      <p:ext uri="{BB962C8B-B14F-4D97-AF65-F5344CB8AC3E}">
        <p14:creationId xmlns:p14="http://schemas.microsoft.com/office/powerpoint/2010/main" val="367199157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9882" y="-173516"/>
            <a:ext cx="9213883" cy="1143000"/>
          </a:xfrm>
        </p:spPr>
        <p:txBody>
          <a:bodyPr>
            <a:normAutofit fontScale="90000"/>
          </a:bodyPr>
          <a:lstStyle/>
          <a:p>
            <a:r>
              <a:rPr kumimoji="1" lang="en-US" altLang="ja-JP" u="sng" dirty="0" smtClean="0">
                <a:solidFill>
                  <a:srgbClr val="3366FF"/>
                </a:solidFill>
              </a:rPr>
              <a:t>Comparison to software implementations</a:t>
            </a:r>
            <a:endParaRPr kumimoji="1" lang="ja-JP" altLang="en-US" u="sng" dirty="0">
              <a:solidFill>
                <a:srgbClr val="3366FF"/>
              </a:soli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59646"/>
            <a:ext cx="9132218" cy="176816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 name="テキスト ボックス 4"/>
          <p:cNvSpPr txBox="1"/>
          <p:nvPr/>
        </p:nvSpPr>
        <p:spPr>
          <a:xfrm>
            <a:off x="67966" y="4081015"/>
            <a:ext cx="6685053" cy="2308324"/>
          </a:xfrm>
          <a:prstGeom prst="rect">
            <a:avLst/>
          </a:prstGeom>
          <a:noFill/>
        </p:spPr>
        <p:txBody>
          <a:bodyPr wrap="square" rtlCol="0">
            <a:spAutoFit/>
          </a:bodyPr>
          <a:lstStyle/>
          <a:p>
            <a:pPr marL="342900" indent="-342900">
              <a:buFont typeface="Arial"/>
              <a:buChar char="•"/>
            </a:pPr>
            <a:r>
              <a:rPr lang="en-US" altLang="ja-JP" sz="2400" dirty="0" smtClean="0"/>
              <a:t>case of </a:t>
            </a:r>
            <a:r>
              <a:rPr lang="en-US" altLang="ja-JP" sz="2400" dirty="0" smtClean="0">
                <a:solidFill>
                  <a:srgbClr val="3366FF"/>
                </a:solidFill>
              </a:rPr>
              <a:t>12 FPGA boards</a:t>
            </a:r>
            <a:endParaRPr kumimoji="1" lang="en-US" altLang="ja-JP" sz="2400" dirty="0" smtClean="0">
              <a:solidFill>
                <a:srgbClr val="3366FF"/>
              </a:solidFill>
            </a:endParaRPr>
          </a:p>
          <a:p>
            <a:pPr marL="342900" indent="-342900">
              <a:buFont typeface="Arial"/>
              <a:buChar char="•"/>
            </a:pPr>
            <a:r>
              <a:rPr kumimoji="1" lang="en-US" altLang="ja-JP" sz="2400" dirty="0" smtClean="0"/>
              <a:t>compare the execution time for this diagram</a:t>
            </a:r>
          </a:p>
          <a:p>
            <a:pPr marL="342900" indent="-342900">
              <a:buFont typeface="Arial"/>
              <a:buChar char="•"/>
            </a:pPr>
            <a:r>
              <a:rPr lang="en-US" altLang="ja-JP" sz="2400" dirty="0" smtClean="0"/>
              <a:t>Condition for software implementations</a:t>
            </a:r>
          </a:p>
          <a:p>
            <a:pPr marL="800100" lvl="1" indent="-342900">
              <a:buFont typeface="Arial"/>
              <a:buChar char="•"/>
            </a:pPr>
            <a:r>
              <a:rPr kumimoji="1" lang="en-US" altLang="ja-JP" sz="2400" dirty="0" smtClean="0"/>
              <a:t>Host: </a:t>
            </a:r>
            <a:r>
              <a:rPr kumimoji="1" lang="en-US" altLang="ja-JP" sz="2400" dirty="0" smtClean="0">
                <a:solidFill>
                  <a:srgbClr val="3366FF"/>
                </a:solidFill>
              </a:rPr>
              <a:t>Xeon E5 2687W 16 threads</a:t>
            </a:r>
          </a:p>
          <a:p>
            <a:pPr marL="800100" lvl="1" indent="-342900">
              <a:buFont typeface="Arial"/>
              <a:buChar char="•"/>
            </a:pPr>
            <a:r>
              <a:rPr lang="en-US" altLang="ja-JP" sz="2400" dirty="0" smtClean="0"/>
              <a:t>Use </a:t>
            </a:r>
            <a:r>
              <a:rPr lang="en-US" altLang="ja-JP" sz="2400" dirty="0" smtClean="0">
                <a:solidFill>
                  <a:srgbClr val="3366FF"/>
                </a:solidFill>
              </a:rPr>
              <a:t>MPFR C++ </a:t>
            </a:r>
            <a:r>
              <a:rPr lang="en-US" altLang="ja-JP" sz="2400" dirty="0" smtClean="0"/>
              <a:t>(F4, F6, F8 correspond to quadruple, </a:t>
            </a:r>
            <a:r>
              <a:rPr lang="en-US" altLang="ja-JP" sz="2400" dirty="0" err="1" smtClean="0"/>
              <a:t>hexuple</a:t>
            </a:r>
            <a:r>
              <a:rPr lang="en-US" altLang="ja-JP" sz="2400" dirty="0" smtClean="0"/>
              <a:t>, </a:t>
            </a:r>
            <a:r>
              <a:rPr lang="en-US" altLang="ja-JP" sz="2400" dirty="0" err="1" smtClean="0"/>
              <a:t>octuple</a:t>
            </a:r>
            <a:r>
              <a:rPr lang="en-US" altLang="ja-JP" sz="2400" dirty="0" smtClean="0"/>
              <a:t> precision)</a:t>
            </a:r>
            <a:endParaRPr kumimoji="1" lang="ja-JP" altLang="en-US" sz="2400" dirty="0"/>
          </a:p>
        </p:txBody>
      </p:sp>
      <p:pic>
        <p:nvPicPr>
          <p:cNvPr id="6" name="コンテンツ プレースホルダー 3" descr="6d-box-cross.png"/>
          <p:cNvPicPr>
            <a:picLocks noChangeAspect="1"/>
          </p:cNvPicPr>
          <p:nvPr/>
        </p:nvPicPr>
        <p:blipFill>
          <a:blip r:embed="rId4">
            <a:extLst>
              <a:ext uri="{28A0092B-C50C-407E-A947-70E740481C1C}">
                <a14:useLocalDpi xmlns:a14="http://schemas.microsoft.com/office/drawing/2010/main" val="0"/>
              </a:ext>
            </a:extLst>
          </a:blip>
          <a:srcRect t="-42366" b="-42366"/>
          <a:stretch>
            <a:fillRect/>
          </a:stretch>
        </p:blipFill>
        <p:spPr bwMode="auto">
          <a:xfrm>
            <a:off x="6675180" y="3818226"/>
            <a:ext cx="2669328" cy="2610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 name="図形グループ 24"/>
          <p:cNvGrpSpPr/>
          <p:nvPr/>
        </p:nvGrpSpPr>
        <p:grpSpPr>
          <a:xfrm>
            <a:off x="171070" y="829984"/>
            <a:ext cx="4063328" cy="2586423"/>
            <a:chOff x="171069" y="1257070"/>
            <a:chExt cx="4063328" cy="2586423"/>
          </a:xfrm>
        </p:grpSpPr>
        <p:sp>
          <p:nvSpPr>
            <p:cNvPr id="8" name="正方形/長方形 7"/>
            <p:cNvSpPr/>
            <p:nvPr/>
          </p:nvSpPr>
          <p:spPr>
            <a:xfrm>
              <a:off x="1327498" y="1257070"/>
              <a:ext cx="603352" cy="1801369"/>
            </a:xfrm>
            <a:prstGeom prst="rect">
              <a:avLst/>
            </a:prstGeom>
            <a:noFill/>
            <a:ln w="50800">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3570128" y="1257070"/>
              <a:ext cx="664269" cy="1801369"/>
            </a:xfrm>
            <a:prstGeom prst="rect">
              <a:avLst/>
            </a:prstGeom>
            <a:noFill/>
            <a:ln w="50800">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3" name="直線コネクタ 12"/>
            <p:cNvCxnSpPr/>
            <p:nvPr/>
          </p:nvCxnSpPr>
          <p:spPr>
            <a:xfrm flipV="1">
              <a:off x="1616216" y="3453704"/>
              <a:ext cx="2290840" cy="12960"/>
            </a:xfrm>
            <a:prstGeom prst="line">
              <a:avLst/>
            </a:prstGeom>
            <a:ln w="50800">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15" name="直線矢印コネクタ 14"/>
            <p:cNvCxnSpPr>
              <a:endCxn id="8" idx="2"/>
            </p:cNvCxnSpPr>
            <p:nvPr/>
          </p:nvCxnSpPr>
          <p:spPr>
            <a:xfrm flipH="1" flipV="1">
              <a:off x="1629174" y="3058439"/>
              <a:ext cx="3625" cy="401745"/>
            </a:xfrm>
            <a:prstGeom prst="straightConnector1">
              <a:avLst/>
            </a:prstGeom>
            <a:ln w="50800">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 name="直線矢印コネクタ 18"/>
            <p:cNvCxnSpPr/>
            <p:nvPr/>
          </p:nvCxnSpPr>
          <p:spPr>
            <a:xfrm flipH="1" flipV="1">
              <a:off x="3890992" y="3058439"/>
              <a:ext cx="3625" cy="401745"/>
            </a:xfrm>
            <a:prstGeom prst="straightConnector1">
              <a:avLst/>
            </a:prstGeom>
            <a:ln w="50800">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sp>
          <p:nvSpPr>
            <p:cNvPr id="24" name="テキスト ボックス 23"/>
            <p:cNvSpPr txBox="1"/>
            <p:nvPr/>
          </p:nvSpPr>
          <p:spPr>
            <a:xfrm>
              <a:off x="171069" y="3012496"/>
              <a:ext cx="1413067" cy="830997"/>
            </a:xfrm>
            <a:prstGeom prst="rect">
              <a:avLst/>
            </a:prstGeom>
            <a:noFill/>
          </p:spPr>
          <p:txBody>
            <a:bodyPr wrap="none" rtlCol="0">
              <a:spAutoFit/>
            </a:bodyPr>
            <a:lstStyle/>
            <a:p>
              <a:r>
                <a:rPr kumimoji="1" lang="en-US" altLang="ja-JP" sz="2400" dirty="0" smtClean="0">
                  <a:solidFill>
                    <a:srgbClr val="008000"/>
                  </a:solidFill>
                </a:rPr>
                <a:t>214 times</a:t>
              </a:r>
            </a:p>
            <a:p>
              <a:r>
                <a:rPr lang="en-US" altLang="ja-JP" sz="2400" dirty="0" smtClean="0">
                  <a:solidFill>
                    <a:srgbClr val="008000"/>
                  </a:solidFill>
                </a:rPr>
                <a:t>faster</a:t>
              </a:r>
              <a:endParaRPr kumimoji="1" lang="ja-JP" altLang="en-US" sz="2400" dirty="0">
                <a:solidFill>
                  <a:srgbClr val="008000"/>
                </a:solidFill>
              </a:endParaRPr>
            </a:p>
          </p:txBody>
        </p:sp>
      </p:grpSp>
      <p:grpSp>
        <p:nvGrpSpPr>
          <p:cNvPr id="36" name="図形グループ 35"/>
          <p:cNvGrpSpPr/>
          <p:nvPr/>
        </p:nvGrpSpPr>
        <p:grpSpPr>
          <a:xfrm>
            <a:off x="959916" y="817022"/>
            <a:ext cx="4153155" cy="2990500"/>
            <a:chOff x="959915" y="1244110"/>
            <a:chExt cx="4153155" cy="2990500"/>
          </a:xfrm>
        </p:grpSpPr>
        <p:sp>
          <p:nvSpPr>
            <p:cNvPr id="27" name="正方形/長方形 26"/>
            <p:cNvSpPr/>
            <p:nvPr/>
          </p:nvSpPr>
          <p:spPr>
            <a:xfrm>
              <a:off x="2053304" y="1244110"/>
              <a:ext cx="603352" cy="1801369"/>
            </a:xfrm>
            <a:prstGeom prst="rect">
              <a:avLst/>
            </a:prstGeom>
            <a:noFill/>
            <a:ln w="50800">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2"/>
                </a:solidFill>
              </a:endParaRPr>
            </a:p>
          </p:txBody>
        </p:sp>
        <p:sp>
          <p:nvSpPr>
            <p:cNvPr id="28" name="正方形/長方形 27"/>
            <p:cNvSpPr/>
            <p:nvPr/>
          </p:nvSpPr>
          <p:spPr>
            <a:xfrm>
              <a:off x="4448801" y="1244110"/>
              <a:ext cx="664269" cy="1801369"/>
            </a:xfrm>
            <a:prstGeom prst="rect">
              <a:avLst/>
            </a:prstGeom>
            <a:noFill/>
            <a:ln w="50800">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2"/>
                </a:solidFill>
              </a:endParaRPr>
            </a:p>
          </p:txBody>
        </p:sp>
        <p:cxnSp>
          <p:nvCxnSpPr>
            <p:cNvPr id="29" name="直線コネクタ 28"/>
            <p:cNvCxnSpPr/>
            <p:nvPr/>
          </p:nvCxnSpPr>
          <p:spPr>
            <a:xfrm flipV="1">
              <a:off x="2342022" y="3628872"/>
              <a:ext cx="2467225" cy="12960"/>
            </a:xfrm>
            <a:prstGeom prst="line">
              <a:avLst/>
            </a:prstGeom>
            <a:ln w="50800">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30" name="直線矢印コネクタ 29"/>
            <p:cNvCxnSpPr>
              <a:endCxn id="27" idx="2"/>
            </p:cNvCxnSpPr>
            <p:nvPr/>
          </p:nvCxnSpPr>
          <p:spPr>
            <a:xfrm flipH="1" flipV="1">
              <a:off x="2354980" y="3045479"/>
              <a:ext cx="3625" cy="583393"/>
            </a:xfrm>
            <a:prstGeom prst="straightConnector1">
              <a:avLst/>
            </a:prstGeom>
            <a:ln w="50800">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1" name="直線矢印コネクタ 30"/>
            <p:cNvCxnSpPr/>
            <p:nvPr/>
          </p:nvCxnSpPr>
          <p:spPr>
            <a:xfrm flipH="1" flipV="1">
              <a:off x="4793184" y="3045480"/>
              <a:ext cx="16063" cy="583392"/>
            </a:xfrm>
            <a:prstGeom prst="straightConnector1">
              <a:avLst/>
            </a:prstGeom>
            <a:ln w="50800">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32" name="テキスト ボックス 31"/>
            <p:cNvSpPr txBox="1"/>
            <p:nvPr/>
          </p:nvSpPr>
          <p:spPr>
            <a:xfrm>
              <a:off x="959915" y="3403613"/>
              <a:ext cx="1413067" cy="830997"/>
            </a:xfrm>
            <a:prstGeom prst="rect">
              <a:avLst/>
            </a:prstGeom>
            <a:noFill/>
          </p:spPr>
          <p:txBody>
            <a:bodyPr wrap="none" rtlCol="0">
              <a:spAutoFit/>
            </a:bodyPr>
            <a:lstStyle/>
            <a:p>
              <a:r>
                <a:rPr kumimoji="1" lang="en-US" altLang="ja-JP" sz="2400" dirty="0" smtClean="0">
                  <a:solidFill>
                    <a:srgbClr val="0000FF"/>
                  </a:solidFill>
                </a:rPr>
                <a:t>144 times</a:t>
              </a:r>
            </a:p>
            <a:p>
              <a:r>
                <a:rPr lang="en-US" altLang="ja-JP" sz="2400" dirty="0" smtClean="0">
                  <a:solidFill>
                    <a:srgbClr val="0000FF"/>
                  </a:solidFill>
                </a:rPr>
                <a:t>faster</a:t>
              </a:r>
              <a:endParaRPr kumimoji="1" lang="ja-JP" altLang="en-US" sz="2400" dirty="0">
                <a:solidFill>
                  <a:srgbClr val="0000FF"/>
                </a:solidFill>
              </a:endParaRPr>
            </a:p>
          </p:txBody>
        </p:sp>
      </p:grpSp>
      <p:grpSp>
        <p:nvGrpSpPr>
          <p:cNvPr id="49" name="図形グループ 48"/>
          <p:cNvGrpSpPr/>
          <p:nvPr/>
        </p:nvGrpSpPr>
        <p:grpSpPr>
          <a:xfrm>
            <a:off x="1962120" y="829984"/>
            <a:ext cx="4016364" cy="3251033"/>
            <a:chOff x="1962119" y="1257070"/>
            <a:chExt cx="4016364" cy="3251033"/>
          </a:xfrm>
        </p:grpSpPr>
        <p:sp>
          <p:nvSpPr>
            <p:cNvPr id="38" name="正方形/長方形 37"/>
            <p:cNvSpPr/>
            <p:nvPr/>
          </p:nvSpPr>
          <p:spPr>
            <a:xfrm>
              <a:off x="2789368" y="1257070"/>
              <a:ext cx="603352" cy="1801369"/>
            </a:xfrm>
            <a:prstGeom prst="rect">
              <a:avLst/>
            </a:prstGeom>
            <a:noFill/>
            <a:ln w="508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2"/>
                </a:solidFill>
              </a:endParaRPr>
            </a:p>
          </p:txBody>
        </p:sp>
        <p:sp>
          <p:nvSpPr>
            <p:cNvPr id="39" name="正方形/長方形 38"/>
            <p:cNvSpPr/>
            <p:nvPr/>
          </p:nvSpPr>
          <p:spPr>
            <a:xfrm>
              <a:off x="5314214" y="1257070"/>
              <a:ext cx="664269" cy="1801369"/>
            </a:xfrm>
            <a:prstGeom prst="rect">
              <a:avLst/>
            </a:prstGeom>
            <a:noFill/>
            <a:ln w="508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2"/>
                </a:solidFill>
              </a:endParaRPr>
            </a:p>
          </p:txBody>
        </p:sp>
        <p:cxnSp>
          <p:nvCxnSpPr>
            <p:cNvPr id="40" name="直線コネクタ 39"/>
            <p:cNvCxnSpPr/>
            <p:nvPr/>
          </p:nvCxnSpPr>
          <p:spPr>
            <a:xfrm>
              <a:off x="3078086" y="3831162"/>
              <a:ext cx="2592270" cy="0"/>
            </a:xfrm>
            <a:prstGeom prst="line">
              <a:avLst/>
            </a:prstGeom>
            <a:ln w="508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1" name="直線矢印コネクタ 40"/>
            <p:cNvCxnSpPr>
              <a:endCxn id="38" idx="2"/>
            </p:cNvCxnSpPr>
            <p:nvPr/>
          </p:nvCxnSpPr>
          <p:spPr>
            <a:xfrm flipV="1">
              <a:off x="3078086" y="3058439"/>
              <a:ext cx="12958" cy="772723"/>
            </a:xfrm>
            <a:prstGeom prst="straightConnector1">
              <a:avLst/>
            </a:prstGeom>
            <a:ln w="508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2" name="直線矢印コネクタ 41"/>
            <p:cNvCxnSpPr/>
            <p:nvPr/>
          </p:nvCxnSpPr>
          <p:spPr>
            <a:xfrm flipH="1" flipV="1">
              <a:off x="5670357" y="3058440"/>
              <a:ext cx="16062" cy="772722"/>
            </a:xfrm>
            <a:prstGeom prst="straightConnector1">
              <a:avLst/>
            </a:prstGeom>
            <a:ln w="508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43" name="テキスト ボックス 42"/>
            <p:cNvSpPr txBox="1"/>
            <p:nvPr/>
          </p:nvSpPr>
          <p:spPr>
            <a:xfrm>
              <a:off x="1962119" y="3677106"/>
              <a:ext cx="1257075" cy="830997"/>
            </a:xfrm>
            <a:prstGeom prst="rect">
              <a:avLst/>
            </a:prstGeom>
            <a:noFill/>
            <a:ln>
              <a:noFill/>
            </a:ln>
          </p:spPr>
          <p:txBody>
            <a:bodyPr wrap="none" rtlCol="0">
              <a:spAutoFit/>
            </a:bodyPr>
            <a:lstStyle/>
            <a:p>
              <a:r>
                <a:rPr kumimoji="1" lang="en-US" altLang="ja-JP" sz="2400" dirty="0" smtClean="0">
                  <a:solidFill>
                    <a:srgbClr val="FF0000"/>
                  </a:solidFill>
                </a:rPr>
                <a:t>80 times</a:t>
              </a:r>
            </a:p>
            <a:p>
              <a:r>
                <a:rPr lang="en-US" altLang="ja-JP" sz="2400" dirty="0" smtClean="0">
                  <a:solidFill>
                    <a:srgbClr val="FF0000"/>
                  </a:solidFill>
                </a:rPr>
                <a:t>faster</a:t>
              </a:r>
              <a:endParaRPr kumimoji="1" lang="ja-JP" altLang="en-US" sz="2400" dirty="0">
                <a:solidFill>
                  <a:srgbClr val="FF0000"/>
                </a:solidFill>
              </a:endParaRPr>
            </a:p>
          </p:txBody>
        </p:sp>
      </p:grpSp>
      <p:grpSp>
        <p:nvGrpSpPr>
          <p:cNvPr id="57" name="図形グループ 56"/>
          <p:cNvGrpSpPr/>
          <p:nvPr/>
        </p:nvGrpSpPr>
        <p:grpSpPr>
          <a:xfrm>
            <a:off x="6125045" y="2527808"/>
            <a:ext cx="3082220" cy="1109867"/>
            <a:chOff x="6125047" y="2954894"/>
            <a:chExt cx="3082220" cy="1109867"/>
          </a:xfrm>
        </p:grpSpPr>
        <p:cxnSp>
          <p:nvCxnSpPr>
            <p:cNvPr id="51" name="直線矢印コネクタ 50"/>
            <p:cNvCxnSpPr/>
            <p:nvPr/>
          </p:nvCxnSpPr>
          <p:spPr>
            <a:xfrm flipH="1" flipV="1">
              <a:off x="6679045" y="2954894"/>
              <a:ext cx="11758" cy="448719"/>
            </a:xfrm>
            <a:prstGeom prst="straightConnector1">
              <a:avLst/>
            </a:prstGeom>
            <a:ln w="508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52" name="テキスト ボックス 51"/>
            <p:cNvSpPr txBox="1"/>
            <p:nvPr/>
          </p:nvSpPr>
          <p:spPr>
            <a:xfrm>
              <a:off x="6125047" y="3403613"/>
              <a:ext cx="1107996" cy="646331"/>
            </a:xfrm>
            <a:prstGeom prst="rect">
              <a:avLst/>
            </a:prstGeom>
            <a:noFill/>
          </p:spPr>
          <p:txBody>
            <a:bodyPr wrap="none" rtlCol="0">
              <a:spAutoFit/>
            </a:bodyPr>
            <a:lstStyle/>
            <a:p>
              <a:r>
                <a:rPr kumimoji="1" lang="en-US" altLang="ja-JP" dirty="0" smtClean="0"/>
                <a:t>146 times</a:t>
              </a:r>
            </a:p>
            <a:p>
              <a:r>
                <a:rPr lang="en-US" altLang="ja-JP" dirty="0" smtClean="0"/>
                <a:t>faster</a:t>
              </a:r>
              <a:endParaRPr kumimoji="1" lang="ja-JP" altLang="en-US" dirty="0"/>
            </a:p>
          </p:txBody>
        </p:sp>
        <p:cxnSp>
          <p:nvCxnSpPr>
            <p:cNvPr id="53" name="直線矢印コネクタ 52"/>
            <p:cNvCxnSpPr/>
            <p:nvPr/>
          </p:nvCxnSpPr>
          <p:spPr>
            <a:xfrm flipH="1" flipV="1">
              <a:off x="7761731" y="2957902"/>
              <a:ext cx="11758" cy="448719"/>
            </a:xfrm>
            <a:prstGeom prst="straightConnector1">
              <a:avLst/>
            </a:prstGeom>
            <a:ln w="508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54" name="テキスト ボックス 53"/>
            <p:cNvSpPr txBox="1"/>
            <p:nvPr/>
          </p:nvSpPr>
          <p:spPr>
            <a:xfrm>
              <a:off x="7207733" y="3406621"/>
              <a:ext cx="992579" cy="646331"/>
            </a:xfrm>
            <a:prstGeom prst="rect">
              <a:avLst/>
            </a:prstGeom>
            <a:noFill/>
          </p:spPr>
          <p:txBody>
            <a:bodyPr wrap="none" rtlCol="0">
              <a:spAutoFit/>
            </a:bodyPr>
            <a:lstStyle/>
            <a:p>
              <a:r>
                <a:rPr kumimoji="1" lang="en-US" altLang="ja-JP" dirty="0" smtClean="0"/>
                <a:t>25 times</a:t>
              </a:r>
            </a:p>
            <a:p>
              <a:r>
                <a:rPr lang="en-US" altLang="ja-JP" dirty="0" smtClean="0"/>
                <a:t>faster</a:t>
              </a:r>
              <a:endParaRPr kumimoji="1" lang="ja-JP" altLang="en-US" dirty="0"/>
            </a:p>
          </p:txBody>
        </p:sp>
        <p:cxnSp>
          <p:nvCxnSpPr>
            <p:cNvPr id="55" name="直線矢印コネクタ 54"/>
            <p:cNvCxnSpPr/>
            <p:nvPr/>
          </p:nvCxnSpPr>
          <p:spPr>
            <a:xfrm flipH="1" flipV="1">
              <a:off x="8559197" y="2969711"/>
              <a:ext cx="11758" cy="448719"/>
            </a:xfrm>
            <a:prstGeom prst="straightConnector1">
              <a:avLst/>
            </a:prstGeom>
            <a:ln w="508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56" name="テキスト ボックス 55"/>
            <p:cNvSpPr txBox="1"/>
            <p:nvPr/>
          </p:nvSpPr>
          <p:spPr>
            <a:xfrm>
              <a:off x="8099271" y="3418430"/>
              <a:ext cx="1107996" cy="646331"/>
            </a:xfrm>
            <a:prstGeom prst="rect">
              <a:avLst/>
            </a:prstGeom>
            <a:noFill/>
          </p:spPr>
          <p:txBody>
            <a:bodyPr wrap="none" rtlCol="0">
              <a:spAutoFit/>
            </a:bodyPr>
            <a:lstStyle/>
            <a:p>
              <a:r>
                <a:rPr kumimoji="1" lang="en-US" altLang="ja-JP" dirty="0" smtClean="0"/>
                <a:t>226 times</a:t>
              </a:r>
            </a:p>
            <a:p>
              <a:r>
                <a:rPr lang="en-US" altLang="ja-JP" dirty="0" smtClean="0"/>
                <a:t>faster</a:t>
              </a:r>
              <a:endParaRPr kumimoji="1" lang="ja-JP" altLang="en-US" dirty="0"/>
            </a:p>
          </p:txBody>
        </p:sp>
      </p:grpSp>
      <p:sp>
        <p:nvSpPr>
          <p:cNvPr id="3" name="テキスト ボックス 2"/>
          <p:cNvSpPr txBox="1"/>
          <p:nvPr/>
        </p:nvSpPr>
        <p:spPr>
          <a:xfrm>
            <a:off x="6679045" y="5927676"/>
            <a:ext cx="2313454" cy="830997"/>
          </a:xfrm>
          <a:prstGeom prst="rect">
            <a:avLst/>
          </a:prstGeom>
          <a:noFill/>
        </p:spPr>
        <p:txBody>
          <a:bodyPr wrap="none" rtlCol="0">
            <a:spAutoFit/>
          </a:bodyPr>
          <a:lstStyle/>
          <a:p>
            <a:pPr marL="342900" indent="-342900">
              <a:buFont typeface="Arial"/>
              <a:buChar char="•"/>
            </a:pPr>
            <a:r>
              <a:rPr kumimoji="1" lang="en-US" altLang="ja-JP" sz="2400" dirty="0" smtClean="0"/>
              <a:t>6D integration</a:t>
            </a:r>
          </a:p>
          <a:p>
            <a:pPr marL="342900" indent="-342900">
              <a:buFont typeface="Arial"/>
              <a:buChar char="•"/>
            </a:pPr>
            <a:r>
              <a:rPr lang="en-US" altLang="ja-JP" sz="2400" dirty="0" smtClean="0"/>
              <a:t>N=64</a:t>
            </a:r>
            <a:r>
              <a:rPr lang="en-US" altLang="ja-JP" sz="2400" baseline="30000" dirty="0" smtClean="0"/>
              <a:t>6</a:t>
            </a:r>
            <a:endParaRPr kumimoji="1" lang="ja-JP" altLang="en-US" sz="2400" baseline="30000" dirty="0"/>
          </a:p>
        </p:txBody>
      </p:sp>
    </p:spTree>
    <p:extLst>
      <p:ext uri="{BB962C8B-B14F-4D97-AF65-F5344CB8AC3E}">
        <p14:creationId xmlns:p14="http://schemas.microsoft.com/office/powerpoint/2010/main" val="26148442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500" fill="hold"/>
                                        <p:tgtEl>
                                          <p:spTgt spid="57"/>
                                        </p:tgtEl>
                                        <p:attrNameLst>
                                          <p:attrName>ppt_x</p:attrName>
                                        </p:attrNameLst>
                                      </p:cBhvr>
                                      <p:tavLst>
                                        <p:tav tm="0">
                                          <p:val>
                                            <p:strVal val="#ppt_x"/>
                                          </p:val>
                                        </p:tav>
                                        <p:tav tm="100000">
                                          <p:val>
                                            <p:strVal val="#ppt_x"/>
                                          </p:val>
                                        </p:tav>
                                      </p:tavLst>
                                    </p:anim>
                                    <p:anim calcmode="lin" valueType="num">
                                      <p:cBhvr additive="base">
                                        <p:cTn id="20"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3758"/>
            <a:ext cx="8229600" cy="1143000"/>
          </a:xfrm>
        </p:spPr>
        <p:txBody>
          <a:bodyPr>
            <a:normAutofit/>
          </a:bodyPr>
          <a:lstStyle/>
          <a:p>
            <a:r>
              <a:rPr lang="en-US" altLang="ja-JP" sz="4000" u="sng" dirty="0">
                <a:solidFill>
                  <a:srgbClr val="3366FF"/>
                </a:solidFill>
                <a:latin typeface="メイリオ"/>
                <a:ea typeface="メイリオ"/>
                <a:cs typeface="メイリオ"/>
              </a:rPr>
              <a:t>O</a:t>
            </a:r>
            <a:r>
              <a:rPr lang="en-US" altLang="ja-JP" sz="4000" u="sng" dirty="0" smtClean="0">
                <a:solidFill>
                  <a:srgbClr val="3366FF"/>
                </a:solidFill>
                <a:latin typeface="メイリオ"/>
                <a:ea typeface="メイリオ"/>
                <a:cs typeface="メイリオ"/>
              </a:rPr>
              <a:t>utline</a:t>
            </a:r>
            <a:endParaRPr kumimoji="1" lang="ja-JP" altLang="en-US" sz="4000" u="sng" dirty="0">
              <a:solidFill>
                <a:srgbClr val="3366FF"/>
              </a:solidFill>
              <a:latin typeface="メイリオ"/>
              <a:ea typeface="メイリオ"/>
              <a:cs typeface="メイリオ"/>
            </a:endParaRPr>
          </a:p>
        </p:txBody>
      </p:sp>
      <p:sp>
        <p:nvSpPr>
          <p:cNvPr id="11" name="テキスト ボックス 10"/>
          <p:cNvSpPr txBox="1"/>
          <p:nvPr/>
        </p:nvSpPr>
        <p:spPr>
          <a:xfrm>
            <a:off x="487082" y="1336443"/>
            <a:ext cx="8416276" cy="1569660"/>
          </a:xfrm>
          <a:prstGeom prst="rect">
            <a:avLst/>
          </a:prstGeom>
          <a:noFill/>
        </p:spPr>
        <p:txBody>
          <a:bodyPr wrap="square" rtlCol="0">
            <a:spAutoFit/>
          </a:bodyPr>
          <a:lstStyle/>
          <a:p>
            <a:pPr marL="342900" indent="-342900">
              <a:buFont typeface="Arial"/>
              <a:buChar char="•"/>
            </a:pPr>
            <a:r>
              <a:rPr lang="en-US" altLang="ja-JP" sz="2400" dirty="0" smtClean="0"/>
              <a:t>Introduction</a:t>
            </a:r>
          </a:p>
          <a:p>
            <a:pPr marL="342900" indent="-342900">
              <a:buFont typeface="Arial"/>
              <a:buChar char="•"/>
            </a:pPr>
            <a:r>
              <a:rPr kumimoji="1" lang="en-US" altLang="ja-JP" sz="2400" dirty="0" smtClean="0"/>
              <a:t>Hardware and software of current GRAPE9-MPX system</a:t>
            </a:r>
          </a:p>
          <a:p>
            <a:pPr marL="342900" indent="-342900">
              <a:buFont typeface="Arial"/>
              <a:buChar char="•"/>
            </a:pPr>
            <a:r>
              <a:rPr lang="en-US" altLang="ja-JP" sz="2400" dirty="0">
                <a:solidFill>
                  <a:srgbClr val="3366FF"/>
                </a:solidFill>
              </a:rPr>
              <a:t>Application to 3-loop integral</a:t>
            </a:r>
          </a:p>
          <a:p>
            <a:pPr marL="342900" indent="-342900">
              <a:buFont typeface="Arial"/>
              <a:buChar char="•"/>
            </a:pPr>
            <a:r>
              <a:rPr kumimoji="1" lang="en-US" altLang="ja-JP" sz="2400" dirty="0" smtClean="0"/>
              <a:t>Summary</a:t>
            </a:r>
          </a:p>
        </p:txBody>
      </p:sp>
      <p:sp>
        <p:nvSpPr>
          <p:cNvPr id="3" name="テキスト ボックス 2"/>
          <p:cNvSpPr txBox="1"/>
          <p:nvPr/>
        </p:nvSpPr>
        <p:spPr>
          <a:xfrm>
            <a:off x="2857239" y="367654"/>
            <a:ext cx="184666" cy="369332"/>
          </a:xfrm>
          <a:prstGeom prst="rect">
            <a:avLst/>
          </a:prstGeom>
          <a:noFill/>
        </p:spPr>
        <p:txBody>
          <a:bodyPr wrap="none" rtlCol="0">
            <a:spAutoFit/>
          </a:bodyPr>
          <a:lstStyle/>
          <a:p>
            <a:endParaRPr kumimoji="1" lang="ja-JP" altLang="en-US" dirty="0"/>
          </a:p>
        </p:txBody>
      </p:sp>
    </p:spTree>
    <p:extLst>
      <p:ext uri="{BB962C8B-B14F-4D97-AF65-F5344CB8AC3E}">
        <p14:creationId xmlns:p14="http://schemas.microsoft.com/office/powerpoint/2010/main" val="340336761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2183"/>
            <a:ext cx="8229600" cy="1143000"/>
          </a:xfrm>
        </p:spPr>
        <p:txBody>
          <a:bodyPr>
            <a:normAutofit/>
          </a:bodyPr>
          <a:lstStyle/>
          <a:p>
            <a:r>
              <a:rPr kumimoji="1" lang="en-US" altLang="ja-JP" u="sng" dirty="0" smtClean="0">
                <a:solidFill>
                  <a:srgbClr val="3366FF"/>
                </a:solidFill>
              </a:rPr>
              <a:t>previous applications</a:t>
            </a:r>
            <a:endParaRPr kumimoji="1" lang="ja-JP" altLang="en-US" u="sng" dirty="0">
              <a:solidFill>
                <a:srgbClr val="3366FF"/>
              </a:solidFill>
            </a:endParaRPr>
          </a:p>
        </p:txBody>
      </p:sp>
      <p:sp>
        <p:nvSpPr>
          <p:cNvPr id="3" name="テキスト ボックス 2"/>
          <p:cNvSpPr txBox="1"/>
          <p:nvPr/>
        </p:nvSpPr>
        <p:spPr>
          <a:xfrm>
            <a:off x="176368" y="1275653"/>
            <a:ext cx="8861793" cy="3908762"/>
          </a:xfrm>
          <a:prstGeom prst="rect">
            <a:avLst/>
          </a:prstGeom>
          <a:noFill/>
        </p:spPr>
        <p:txBody>
          <a:bodyPr wrap="square" rtlCol="0">
            <a:spAutoFit/>
          </a:bodyPr>
          <a:lstStyle/>
          <a:p>
            <a:pPr marL="342900" indent="-342900">
              <a:buFont typeface="Arial"/>
              <a:buChar char="•"/>
            </a:pPr>
            <a:r>
              <a:rPr kumimoji="1" lang="en-US" altLang="ja-JP" sz="2400" dirty="0" smtClean="0"/>
              <a:t>We have already used our system to  evaluate Feynman loop diagram in a massive case </a:t>
            </a:r>
          </a:p>
          <a:p>
            <a:pPr marL="800100" lvl="1" indent="-342900">
              <a:buFont typeface="Arial"/>
              <a:buChar char="•"/>
            </a:pPr>
            <a:r>
              <a:rPr lang="en-US" altLang="ja-JP" sz="2400" dirty="0" smtClean="0"/>
              <a:t>3-loop self energy with m=1 for all mass</a:t>
            </a:r>
          </a:p>
          <a:p>
            <a:r>
              <a:rPr lang="en-US" altLang="ja-JP" sz="1600" dirty="0" smtClean="0">
                <a:solidFill>
                  <a:srgbClr val="3366FF"/>
                </a:solidFill>
              </a:rPr>
              <a:t>                 S</a:t>
            </a:r>
            <a:r>
              <a:rPr lang="en-US" altLang="ja-JP" sz="1600" dirty="0">
                <a:solidFill>
                  <a:srgbClr val="3366FF"/>
                </a:solidFill>
              </a:rPr>
              <a:t>. </a:t>
            </a:r>
            <a:r>
              <a:rPr lang="en-US" altLang="ja-JP" sz="1600" dirty="0" err="1" smtClean="0">
                <a:solidFill>
                  <a:srgbClr val="3366FF"/>
                </a:solidFill>
              </a:rPr>
              <a:t>Laporta</a:t>
            </a:r>
            <a:r>
              <a:rPr lang="en-US" altLang="ja-JP" sz="1600" dirty="0" smtClean="0">
                <a:solidFill>
                  <a:srgbClr val="3366FF"/>
                </a:solidFill>
              </a:rPr>
              <a:t> , Int.J.Mod.Phys.A15</a:t>
            </a:r>
            <a:r>
              <a:rPr lang="en-US" altLang="ja-JP" sz="1600" dirty="0">
                <a:solidFill>
                  <a:srgbClr val="3366FF"/>
                </a:solidFill>
              </a:rPr>
              <a:t>:5087-5159,2000</a:t>
            </a:r>
            <a:endParaRPr lang="ja-JP" altLang="en-US" sz="1600" dirty="0">
              <a:solidFill>
                <a:srgbClr val="3366FF"/>
              </a:solidFill>
            </a:endParaRPr>
          </a:p>
          <a:p>
            <a:pPr marL="800100" lvl="1" indent="-342900">
              <a:buFont typeface="Arial"/>
              <a:buChar char="•"/>
            </a:pPr>
            <a:endParaRPr lang="en-US" altLang="ja-JP" sz="2400" dirty="0" smtClean="0"/>
          </a:p>
          <a:p>
            <a:pPr marL="800100" lvl="1" indent="-342900">
              <a:buFont typeface="Arial"/>
              <a:buChar char="•"/>
            </a:pPr>
            <a:r>
              <a:rPr lang="en-US" altLang="ja-JP" sz="2400" dirty="0" smtClean="0"/>
              <a:t>2-loop box cross with m=1 for all mass </a:t>
            </a:r>
          </a:p>
          <a:p>
            <a:pPr lvl="1"/>
            <a:r>
              <a:rPr lang="en-US" altLang="ja-JP" sz="1600" dirty="0" smtClean="0">
                <a:solidFill>
                  <a:srgbClr val="3366FF"/>
                </a:solidFill>
              </a:rPr>
              <a:t>        </a:t>
            </a:r>
            <a:r>
              <a:rPr lang="en-US" altLang="ja-JP" sz="1600" dirty="0">
                <a:solidFill>
                  <a:srgbClr val="3366FF"/>
                </a:solidFill>
              </a:rPr>
              <a:t>S. </a:t>
            </a:r>
            <a:r>
              <a:rPr lang="en-US" altLang="ja-JP" sz="1600" dirty="0" err="1">
                <a:solidFill>
                  <a:srgbClr val="3366FF"/>
                </a:solidFill>
              </a:rPr>
              <a:t>Laporta</a:t>
            </a:r>
            <a:r>
              <a:rPr lang="en-US" altLang="ja-JP" sz="1600" dirty="0">
                <a:solidFill>
                  <a:srgbClr val="3366FF"/>
                </a:solidFill>
              </a:rPr>
              <a:t> , Int.J.Mod.Phys.A15:5087-</a:t>
            </a:r>
            <a:r>
              <a:rPr lang="en-US" altLang="ja-JP" sz="1600" dirty="0" smtClean="0">
                <a:solidFill>
                  <a:srgbClr val="3366FF"/>
                </a:solidFill>
              </a:rPr>
              <a:t>5159,2000</a:t>
            </a:r>
            <a:endParaRPr lang="en-US" altLang="ja-JP" sz="1600" dirty="0" smtClean="0">
              <a:solidFill>
                <a:srgbClr val="3366FF"/>
              </a:solidFill>
            </a:endParaRPr>
          </a:p>
          <a:p>
            <a:pPr lvl="1"/>
            <a:r>
              <a:rPr lang="en-US" altLang="ja-JP" sz="1600" dirty="0">
                <a:solidFill>
                  <a:srgbClr val="3366FF"/>
                </a:solidFill>
              </a:rPr>
              <a:t> </a:t>
            </a:r>
            <a:r>
              <a:rPr lang="en-US" altLang="ja-JP" sz="1600" dirty="0" smtClean="0">
                <a:solidFill>
                  <a:srgbClr val="3366FF"/>
                </a:solidFill>
              </a:rPr>
              <a:t>       </a:t>
            </a:r>
            <a:r>
              <a:rPr lang="en-US" altLang="ja-JP" sz="1600" dirty="0" smtClean="0">
                <a:solidFill>
                  <a:srgbClr val="3366FF"/>
                </a:solidFill>
              </a:rPr>
              <a:t>F</a:t>
            </a:r>
            <a:r>
              <a:rPr lang="en-US" altLang="ja-JP" sz="1600" dirty="0">
                <a:solidFill>
                  <a:srgbClr val="3366FF"/>
                </a:solidFill>
              </a:rPr>
              <a:t>. Yuasa et al. CPC vol.183, no.10, pp.2136-2144 </a:t>
            </a:r>
            <a:r>
              <a:rPr lang="en-US" altLang="ja-JP" sz="1600" dirty="0" smtClean="0">
                <a:solidFill>
                  <a:srgbClr val="3366FF"/>
                </a:solidFill>
              </a:rPr>
              <a:t>2012.</a:t>
            </a:r>
            <a:endParaRPr lang="en-US" altLang="ja-JP" sz="1600" dirty="0">
              <a:solidFill>
                <a:srgbClr val="3366FF"/>
              </a:solidFill>
            </a:endParaRPr>
          </a:p>
          <a:p>
            <a:r>
              <a:rPr lang="da-DK" altLang="ja-JP" sz="1600" dirty="0" smtClean="0">
                <a:solidFill>
                  <a:srgbClr val="3366FF"/>
                </a:solidFill>
              </a:rPr>
              <a:t>                  E</a:t>
            </a:r>
            <a:r>
              <a:rPr lang="da-DK" altLang="ja-JP" sz="1600" dirty="0">
                <a:solidFill>
                  <a:srgbClr val="3366FF"/>
                </a:solidFill>
              </a:rPr>
              <a:t>. de </a:t>
            </a:r>
            <a:r>
              <a:rPr lang="da-DK" altLang="ja-JP" sz="1600" dirty="0" err="1">
                <a:solidFill>
                  <a:srgbClr val="3366FF"/>
                </a:solidFill>
              </a:rPr>
              <a:t>Doncker</a:t>
            </a:r>
            <a:r>
              <a:rPr lang="da-DK" altLang="ja-JP" sz="1600" dirty="0">
                <a:solidFill>
                  <a:srgbClr val="3366FF"/>
                </a:solidFill>
              </a:rPr>
              <a:t> et </a:t>
            </a:r>
            <a:r>
              <a:rPr lang="da-DK" altLang="ja-JP" sz="1600" dirty="0" smtClean="0">
                <a:solidFill>
                  <a:srgbClr val="3366FF"/>
                </a:solidFill>
              </a:rPr>
              <a:t>al., J</a:t>
            </a:r>
            <a:r>
              <a:rPr lang="da-DK" altLang="ja-JP" sz="1600" dirty="0">
                <a:solidFill>
                  <a:srgbClr val="3366FF"/>
                </a:solidFill>
              </a:rPr>
              <a:t>. </a:t>
            </a:r>
            <a:r>
              <a:rPr lang="da-DK" altLang="ja-JP" sz="1600" dirty="0" err="1">
                <a:solidFill>
                  <a:srgbClr val="3366FF"/>
                </a:solidFill>
              </a:rPr>
              <a:t>Phys</a:t>
            </a:r>
            <a:r>
              <a:rPr lang="da-DK" altLang="ja-JP" sz="1600" dirty="0">
                <a:solidFill>
                  <a:srgbClr val="3366FF"/>
                </a:solidFill>
              </a:rPr>
              <a:t>.: </a:t>
            </a:r>
            <a:r>
              <a:rPr lang="da-DK" altLang="ja-JP" sz="1600" dirty="0" err="1">
                <a:solidFill>
                  <a:srgbClr val="3366FF"/>
                </a:solidFill>
              </a:rPr>
              <a:t>Conf</a:t>
            </a:r>
            <a:r>
              <a:rPr lang="da-DK" altLang="ja-JP" sz="1600" dirty="0">
                <a:solidFill>
                  <a:srgbClr val="3366FF"/>
                </a:solidFill>
              </a:rPr>
              <a:t>. Ser. 523 (2014) 012052</a:t>
            </a:r>
            <a:endParaRPr lang="en-US" altLang="ja-JP" sz="1600" dirty="0">
              <a:solidFill>
                <a:srgbClr val="3366FF"/>
              </a:solidFill>
            </a:endParaRPr>
          </a:p>
          <a:p>
            <a:pPr marL="800100" lvl="1" indent="-342900">
              <a:buFont typeface="Arial"/>
              <a:buChar char="•"/>
            </a:pPr>
            <a:endParaRPr lang="en-US" altLang="ja-JP" sz="1600" dirty="0" smtClean="0"/>
          </a:p>
          <a:p>
            <a:pPr marL="800100" lvl="1" indent="-342900">
              <a:buFont typeface="Arial"/>
              <a:buChar char="•"/>
            </a:pPr>
            <a:r>
              <a:rPr lang="en-US" altLang="ja-JP" sz="2400" dirty="0"/>
              <a:t>2-loop box cross with </a:t>
            </a:r>
            <a:r>
              <a:rPr lang="en-US" altLang="ja-JP" sz="2400" dirty="0" smtClean="0"/>
              <a:t>masses from Yuasa et al. (2012)</a:t>
            </a:r>
          </a:p>
          <a:p>
            <a:pPr marL="1257300" lvl="2" indent="-342900">
              <a:buFont typeface="Arial"/>
              <a:buChar char="•"/>
            </a:pPr>
            <a:r>
              <a:rPr lang="en-US" altLang="ja-JP" sz="2400" dirty="0" smtClean="0"/>
              <a:t>unphysical region</a:t>
            </a:r>
            <a:endParaRPr lang="en-US" altLang="ja-JP" sz="2400" dirty="0"/>
          </a:p>
        </p:txBody>
      </p:sp>
      <p:sp>
        <p:nvSpPr>
          <p:cNvPr id="4" name="テキスト ボックス 3"/>
          <p:cNvSpPr txBox="1"/>
          <p:nvPr/>
        </p:nvSpPr>
        <p:spPr>
          <a:xfrm>
            <a:off x="176368" y="5385445"/>
            <a:ext cx="8844153" cy="461665"/>
          </a:xfrm>
          <a:prstGeom prst="rect">
            <a:avLst/>
          </a:prstGeom>
          <a:noFill/>
        </p:spPr>
        <p:txBody>
          <a:bodyPr wrap="square" rtlCol="0">
            <a:spAutoFit/>
          </a:bodyPr>
          <a:lstStyle/>
          <a:p>
            <a:pPr marL="342900" indent="-342900">
              <a:buFont typeface="Arial"/>
              <a:buChar char="•"/>
            </a:pPr>
            <a:r>
              <a:rPr kumimoji="1" lang="en-US" altLang="ja-JP" sz="2400" dirty="0" smtClean="0">
                <a:solidFill>
                  <a:srgbClr val="FF0000"/>
                </a:solidFill>
              </a:rPr>
              <a:t>Here we evaluate </a:t>
            </a:r>
            <a:r>
              <a:rPr lang="en-US" altLang="ja-JP" sz="2400" dirty="0" smtClean="0">
                <a:solidFill>
                  <a:srgbClr val="FF0000"/>
                </a:solidFill>
              </a:rPr>
              <a:t>3-loop self energy diagram with various masses</a:t>
            </a:r>
          </a:p>
        </p:txBody>
      </p:sp>
      <p:pic>
        <p:nvPicPr>
          <p:cNvPr id="7" name="コンテンツ プレースホルダー 3" descr="6d-box-cross.png"/>
          <p:cNvPicPr>
            <a:picLocks noGrp="1" noChangeAspect="1"/>
          </p:cNvPicPr>
          <p:nvPr>
            <p:ph sz="half" idx="4294967295"/>
          </p:nvPr>
        </p:nvPicPr>
        <p:blipFill>
          <a:blip r:embed="rId3">
            <a:extLst>
              <a:ext uri="{28A0092B-C50C-407E-A947-70E740481C1C}">
                <a14:useLocalDpi xmlns:a14="http://schemas.microsoft.com/office/drawing/2010/main" val="0"/>
              </a:ext>
            </a:extLst>
          </a:blip>
          <a:srcRect t="-42366" b="-42366"/>
          <a:stretch>
            <a:fillRect/>
          </a:stretch>
        </p:blipFill>
        <p:spPr>
          <a:xfrm>
            <a:off x="6329401" y="2565009"/>
            <a:ext cx="2067952" cy="2021537"/>
          </a:xfrm>
        </p:spPr>
      </p:pic>
      <p:pic>
        <p:nvPicPr>
          <p:cNvPr id="12" name="図 11" descr="3ls-planar-x12345678.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329401" y="1772945"/>
            <a:ext cx="1705288" cy="1166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086539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0133"/>
            <a:ext cx="8229600" cy="1143000"/>
          </a:xfrm>
        </p:spPr>
        <p:txBody>
          <a:bodyPr>
            <a:normAutofit fontScale="90000"/>
          </a:bodyPr>
          <a:lstStyle/>
          <a:p>
            <a:r>
              <a:rPr kumimoji="1" lang="en-US" altLang="ja-JP" u="sng" dirty="0" smtClean="0">
                <a:solidFill>
                  <a:srgbClr val="3366FF"/>
                </a:solidFill>
              </a:rPr>
              <a:t>3-loop self energy in a massive case </a:t>
            </a:r>
            <a:endParaRPr kumimoji="1" lang="ja-JP" altLang="en-US" u="sng" dirty="0">
              <a:solidFill>
                <a:srgbClr val="3366FF"/>
              </a:solidFill>
            </a:endParaRPr>
          </a:p>
        </p:txBody>
      </p:sp>
      <p:sp>
        <p:nvSpPr>
          <p:cNvPr id="4" name="テキスト ボックス 3"/>
          <p:cNvSpPr txBox="1"/>
          <p:nvPr/>
        </p:nvSpPr>
        <p:spPr>
          <a:xfrm>
            <a:off x="241891" y="3975794"/>
            <a:ext cx="2646878" cy="461665"/>
          </a:xfrm>
          <a:prstGeom prst="rect">
            <a:avLst/>
          </a:prstGeom>
          <a:noFill/>
        </p:spPr>
        <p:txBody>
          <a:bodyPr wrap="none" rtlCol="0">
            <a:spAutoFit/>
          </a:bodyPr>
          <a:lstStyle/>
          <a:p>
            <a:pPr marL="342900" indent="-342900">
              <a:buFont typeface="Arial"/>
              <a:buChar char="•"/>
            </a:pPr>
            <a:r>
              <a:rPr kumimoji="1" lang="en-US" altLang="ja-JP" sz="2400" dirty="0" smtClean="0"/>
              <a:t>mass assignment</a:t>
            </a:r>
            <a:endParaRPr kumimoji="1" lang="ja-JP" altLang="en-US" sz="2400" dirty="0"/>
          </a:p>
        </p:txBody>
      </p:sp>
      <p:grpSp>
        <p:nvGrpSpPr>
          <p:cNvPr id="17" name="図形グループ 16"/>
          <p:cNvGrpSpPr/>
          <p:nvPr/>
        </p:nvGrpSpPr>
        <p:grpSpPr>
          <a:xfrm>
            <a:off x="70502" y="1383317"/>
            <a:ext cx="3856395" cy="2043167"/>
            <a:chOff x="408301" y="1282534"/>
            <a:chExt cx="6970816" cy="3693227"/>
          </a:xfrm>
        </p:grpSpPr>
        <p:cxnSp>
          <p:nvCxnSpPr>
            <p:cNvPr id="5" name="直線コネクタ 4"/>
            <p:cNvCxnSpPr/>
            <p:nvPr/>
          </p:nvCxnSpPr>
          <p:spPr>
            <a:xfrm flipV="1">
              <a:off x="408301" y="3099461"/>
              <a:ext cx="6970816" cy="8312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円/楕円 5"/>
            <p:cNvSpPr/>
            <p:nvPr/>
          </p:nvSpPr>
          <p:spPr>
            <a:xfrm>
              <a:off x="1963970" y="1282534"/>
              <a:ext cx="3966358" cy="3693227"/>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7" name="直線コネクタ 6"/>
            <p:cNvCxnSpPr/>
            <p:nvPr/>
          </p:nvCxnSpPr>
          <p:spPr>
            <a:xfrm>
              <a:off x="3032748" y="1484416"/>
              <a:ext cx="59377" cy="331321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4800193" y="1442853"/>
              <a:ext cx="59377" cy="331321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 name="テキスト ボックス 18"/>
          <p:cNvSpPr txBox="1"/>
          <p:nvPr/>
        </p:nvSpPr>
        <p:spPr>
          <a:xfrm>
            <a:off x="751791" y="5232702"/>
            <a:ext cx="4172386" cy="461665"/>
          </a:xfrm>
          <a:prstGeom prst="rect">
            <a:avLst/>
          </a:prstGeom>
          <a:noFill/>
        </p:spPr>
        <p:txBody>
          <a:bodyPr wrap="none" rtlCol="0">
            <a:spAutoFit/>
          </a:bodyPr>
          <a:lstStyle/>
          <a:p>
            <a:r>
              <a:rPr kumimoji="1" lang="en-US" altLang="ja-JP" sz="2400" dirty="0" smtClean="0"/>
              <a:t>same as used in </a:t>
            </a:r>
            <a:r>
              <a:rPr kumimoji="1" lang="en-US" altLang="ja-JP" sz="2400" dirty="0" err="1" smtClean="0"/>
              <a:t>Ghinculov</a:t>
            </a:r>
            <a:r>
              <a:rPr kumimoji="1" lang="en-US" altLang="ja-JP" sz="2400" dirty="0" smtClean="0"/>
              <a:t> 1996</a:t>
            </a:r>
            <a:endParaRPr kumimoji="1" lang="ja-JP" altLang="en-US" sz="2400" dirty="0"/>
          </a:p>
        </p:txBody>
      </p:sp>
      <p:sp>
        <p:nvSpPr>
          <p:cNvPr id="20" name="テキスト ボックス 19"/>
          <p:cNvSpPr txBox="1"/>
          <p:nvPr/>
        </p:nvSpPr>
        <p:spPr>
          <a:xfrm>
            <a:off x="780298" y="1510491"/>
            <a:ext cx="301660" cy="369332"/>
          </a:xfrm>
          <a:prstGeom prst="rect">
            <a:avLst/>
          </a:prstGeom>
          <a:noFill/>
        </p:spPr>
        <p:txBody>
          <a:bodyPr wrap="none" rtlCol="0">
            <a:spAutoFit/>
          </a:bodyPr>
          <a:lstStyle/>
          <a:p>
            <a:r>
              <a:rPr kumimoji="1" lang="en-US" altLang="ja-JP" dirty="0" smtClean="0"/>
              <a:t>1</a:t>
            </a:r>
            <a:endParaRPr kumimoji="1" lang="ja-JP" altLang="en-US" dirty="0"/>
          </a:p>
        </p:txBody>
      </p:sp>
      <p:sp>
        <p:nvSpPr>
          <p:cNvPr id="21" name="テキスト ボックス 20"/>
          <p:cNvSpPr txBox="1"/>
          <p:nvPr/>
        </p:nvSpPr>
        <p:spPr>
          <a:xfrm>
            <a:off x="831614" y="2881637"/>
            <a:ext cx="301660" cy="369332"/>
          </a:xfrm>
          <a:prstGeom prst="rect">
            <a:avLst/>
          </a:prstGeom>
          <a:noFill/>
        </p:spPr>
        <p:txBody>
          <a:bodyPr wrap="none" rtlCol="0">
            <a:spAutoFit/>
          </a:bodyPr>
          <a:lstStyle/>
          <a:p>
            <a:r>
              <a:rPr lang="en-US" altLang="ja-JP" dirty="0"/>
              <a:t>2</a:t>
            </a:r>
            <a:endParaRPr kumimoji="1" lang="ja-JP" altLang="en-US" dirty="0"/>
          </a:p>
        </p:txBody>
      </p:sp>
      <p:sp>
        <p:nvSpPr>
          <p:cNvPr id="22" name="テキスト ボックス 21"/>
          <p:cNvSpPr txBox="1"/>
          <p:nvPr/>
        </p:nvSpPr>
        <p:spPr>
          <a:xfrm>
            <a:off x="1887175" y="1407867"/>
            <a:ext cx="301660" cy="369332"/>
          </a:xfrm>
          <a:prstGeom prst="rect">
            <a:avLst/>
          </a:prstGeom>
          <a:noFill/>
        </p:spPr>
        <p:txBody>
          <a:bodyPr wrap="none" rtlCol="0">
            <a:spAutoFit/>
          </a:bodyPr>
          <a:lstStyle/>
          <a:p>
            <a:r>
              <a:rPr lang="en-US" altLang="ja-JP" dirty="0" smtClean="0"/>
              <a:t>3</a:t>
            </a:r>
            <a:endParaRPr kumimoji="1" lang="ja-JP" altLang="en-US" dirty="0"/>
          </a:p>
        </p:txBody>
      </p:sp>
      <p:sp>
        <p:nvSpPr>
          <p:cNvPr id="23" name="テキスト ボックス 22"/>
          <p:cNvSpPr txBox="1"/>
          <p:nvPr/>
        </p:nvSpPr>
        <p:spPr>
          <a:xfrm>
            <a:off x="1887175" y="3049398"/>
            <a:ext cx="301660" cy="369332"/>
          </a:xfrm>
          <a:prstGeom prst="rect">
            <a:avLst/>
          </a:prstGeom>
          <a:noFill/>
        </p:spPr>
        <p:txBody>
          <a:bodyPr wrap="none" rtlCol="0">
            <a:spAutoFit/>
          </a:bodyPr>
          <a:lstStyle/>
          <a:p>
            <a:r>
              <a:rPr lang="en-US" altLang="ja-JP" dirty="0" smtClean="0"/>
              <a:t>4</a:t>
            </a:r>
            <a:endParaRPr kumimoji="1" lang="ja-JP" altLang="en-US" dirty="0"/>
          </a:p>
        </p:txBody>
      </p:sp>
      <p:sp>
        <p:nvSpPr>
          <p:cNvPr id="24" name="テキスト ボックス 23"/>
          <p:cNvSpPr txBox="1"/>
          <p:nvPr/>
        </p:nvSpPr>
        <p:spPr>
          <a:xfrm>
            <a:off x="2516940" y="2203809"/>
            <a:ext cx="301660" cy="369332"/>
          </a:xfrm>
          <a:prstGeom prst="rect">
            <a:avLst/>
          </a:prstGeom>
          <a:noFill/>
        </p:spPr>
        <p:txBody>
          <a:bodyPr wrap="none" rtlCol="0">
            <a:spAutoFit/>
          </a:bodyPr>
          <a:lstStyle/>
          <a:p>
            <a:r>
              <a:rPr lang="en-US" altLang="ja-JP" dirty="0" smtClean="0"/>
              <a:t>5</a:t>
            </a:r>
            <a:endParaRPr kumimoji="1" lang="ja-JP" altLang="en-US" dirty="0"/>
          </a:p>
        </p:txBody>
      </p:sp>
      <p:sp>
        <p:nvSpPr>
          <p:cNvPr id="25" name="テキスト ボックス 24"/>
          <p:cNvSpPr txBox="1"/>
          <p:nvPr/>
        </p:nvSpPr>
        <p:spPr>
          <a:xfrm>
            <a:off x="2974568" y="1507163"/>
            <a:ext cx="301660" cy="369332"/>
          </a:xfrm>
          <a:prstGeom prst="rect">
            <a:avLst/>
          </a:prstGeom>
          <a:noFill/>
        </p:spPr>
        <p:txBody>
          <a:bodyPr wrap="none" rtlCol="0">
            <a:spAutoFit/>
          </a:bodyPr>
          <a:lstStyle/>
          <a:p>
            <a:r>
              <a:rPr lang="en-US" altLang="ja-JP" dirty="0" smtClean="0"/>
              <a:t>6</a:t>
            </a:r>
            <a:endParaRPr kumimoji="1" lang="ja-JP" altLang="en-US" dirty="0"/>
          </a:p>
        </p:txBody>
      </p:sp>
      <p:sp>
        <p:nvSpPr>
          <p:cNvPr id="26" name="テキスト ボックス 25"/>
          <p:cNvSpPr txBox="1"/>
          <p:nvPr/>
        </p:nvSpPr>
        <p:spPr>
          <a:xfrm>
            <a:off x="3044621" y="2764035"/>
            <a:ext cx="301660" cy="369332"/>
          </a:xfrm>
          <a:prstGeom prst="rect">
            <a:avLst/>
          </a:prstGeom>
          <a:noFill/>
        </p:spPr>
        <p:txBody>
          <a:bodyPr wrap="none" rtlCol="0">
            <a:spAutoFit/>
          </a:bodyPr>
          <a:lstStyle/>
          <a:p>
            <a:r>
              <a:rPr lang="en-US" altLang="ja-JP" dirty="0" smtClean="0"/>
              <a:t>7</a:t>
            </a:r>
            <a:endParaRPr kumimoji="1" lang="ja-JP" altLang="en-US" dirty="0"/>
          </a:p>
        </p:txBody>
      </p:sp>
      <p:sp>
        <p:nvSpPr>
          <p:cNvPr id="28" name="テキスト ボックス 27"/>
          <p:cNvSpPr txBox="1"/>
          <p:nvPr/>
        </p:nvSpPr>
        <p:spPr>
          <a:xfrm>
            <a:off x="1170600" y="2249797"/>
            <a:ext cx="301660" cy="369332"/>
          </a:xfrm>
          <a:prstGeom prst="rect">
            <a:avLst/>
          </a:prstGeom>
          <a:noFill/>
        </p:spPr>
        <p:txBody>
          <a:bodyPr wrap="none" rtlCol="0">
            <a:spAutoFit/>
          </a:bodyPr>
          <a:lstStyle/>
          <a:p>
            <a:r>
              <a:rPr lang="en-US" altLang="ja-JP" dirty="0" smtClean="0"/>
              <a:t>8</a:t>
            </a:r>
            <a:endParaRPr kumimoji="1" lang="ja-JP" altLang="en-US" dirty="0"/>
          </a:p>
        </p:txBody>
      </p:sp>
      <p:pic>
        <p:nvPicPr>
          <p:cNvPr id="29" name="図 28"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8099" y="4530316"/>
            <a:ext cx="5283200" cy="317500"/>
          </a:xfrm>
          <a:prstGeom prst="rect">
            <a:avLst/>
          </a:prstGeom>
        </p:spPr>
      </p:pic>
      <p:pic>
        <p:nvPicPr>
          <p:cNvPr id="30" name="図 29"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4840" y="4966000"/>
            <a:ext cx="1739900" cy="266700"/>
          </a:xfrm>
          <a:prstGeom prst="rect">
            <a:avLst/>
          </a:prstGeom>
        </p:spPr>
      </p:pic>
      <p:sp>
        <p:nvSpPr>
          <p:cNvPr id="31" name="テキスト ボックス 30"/>
          <p:cNvSpPr txBox="1"/>
          <p:nvPr/>
        </p:nvSpPr>
        <p:spPr>
          <a:xfrm>
            <a:off x="241891" y="5957711"/>
            <a:ext cx="7738016" cy="461665"/>
          </a:xfrm>
          <a:prstGeom prst="rect">
            <a:avLst/>
          </a:prstGeom>
          <a:noFill/>
        </p:spPr>
        <p:txBody>
          <a:bodyPr wrap="none" rtlCol="0">
            <a:spAutoFit/>
          </a:bodyPr>
          <a:lstStyle/>
          <a:p>
            <a:pPr marL="342900" indent="-342900">
              <a:buFont typeface="Arial"/>
              <a:buChar char="•"/>
            </a:pPr>
            <a:r>
              <a:rPr kumimoji="1" lang="en-US" altLang="ja-JP" sz="2400" dirty="0" smtClean="0"/>
              <a:t>evaluate </a:t>
            </a:r>
            <a:r>
              <a:rPr lang="en-US" altLang="ja-JP" sz="2400" dirty="0" smtClean="0"/>
              <a:t>the integral by changing </a:t>
            </a:r>
            <a:r>
              <a:rPr lang="en-US" altLang="ja-JP" sz="2400" dirty="0" err="1" smtClean="0"/>
              <a:t>manderstum</a:t>
            </a:r>
            <a:r>
              <a:rPr lang="en-US" altLang="ja-JP" sz="2400" dirty="0" smtClean="0"/>
              <a:t> variable </a:t>
            </a:r>
            <a:r>
              <a:rPr lang="en-US" altLang="ja-JP" sz="2400" i="1" dirty="0" smtClean="0"/>
              <a:t>s</a:t>
            </a:r>
            <a:endParaRPr kumimoji="1" lang="ja-JP" altLang="en-US" sz="2400" i="1" dirty="0"/>
          </a:p>
        </p:txBody>
      </p:sp>
      <p:pic>
        <p:nvPicPr>
          <p:cNvPr id="33" name="図 32"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12217" y="867876"/>
            <a:ext cx="5537200" cy="596900"/>
          </a:xfrm>
          <a:prstGeom prst="rect">
            <a:avLst/>
          </a:prstGeom>
        </p:spPr>
      </p:pic>
      <p:pic>
        <p:nvPicPr>
          <p:cNvPr id="35" name="図 34"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43344" y="1546541"/>
            <a:ext cx="3657600" cy="190500"/>
          </a:xfrm>
          <a:prstGeom prst="rect">
            <a:avLst/>
          </a:prstGeom>
        </p:spPr>
      </p:pic>
      <p:pic>
        <p:nvPicPr>
          <p:cNvPr id="36" name="図 35"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14651" y="1862623"/>
            <a:ext cx="2336800" cy="228600"/>
          </a:xfrm>
          <a:prstGeom prst="rect">
            <a:avLst/>
          </a:prstGeom>
        </p:spPr>
      </p:pic>
      <p:pic>
        <p:nvPicPr>
          <p:cNvPr id="37" name="図 36"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63870" y="2159435"/>
            <a:ext cx="3175000" cy="215900"/>
          </a:xfrm>
          <a:prstGeom prst="rect">
            <a:avLst/>
          </a:prstGeom>
        </p:spPr>
      </p:pic>
      <p:pic>
        <p:nvPicPr>
          <p:cNvPr id="38" name="図 37"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63870" y="2500216"/>
            <a:ext cx="3175000" cy="215900"/>
          </a:xfrm>
          <a:prstGeom prst="rect">
            <a:avLst/>
          </a:prstGeom>
        </p:spPr>
      </p:pic>
      <p:pic>
        <p:nvPicPr>
          <p:cNvPr id="39" name="図 38" descr="latex-image-1.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365595" y="2855201"/>
            <a:ext cx="3429000" cy="215900"/>
          </a:xfrm>
          <a:prstGeom prst="rect">
            <a:avLst/>
          </a:prstGeom>
        </p:spPr>
      </p:pic>
      <p:pic>
        <p:nvPicPr>
          <p:cNvPr id="43" name="図 42" descr="latex-image-1.pd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925679" y="3173091"/>
            <a:ext cx="4038600" cy="228600"/>
          </a:xfrm>
          <a:prstGeom prst="rect">
            <a:avLst/>
          </a:prstGeom>
        </p:spPr>
      </p:pic>
      <p:pic>
        <p:nvPicPr>
          <p:cNvPr id="44" name="図 43" descr="latex-image-1.pdf"/>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470158" y="3524350"/>
            <a:ext cx="2895600" cy="228600"/>
          </a:xfrm>
          <a:prstGeom prst="rect">
            <a:avLst/>
          </a:prstGeom>
        </p:spPr>
      </p:pic>
      <p:pic>
        <p:nvPicPr>
          <p:cNvPr id="45" name="図 44" descr="latex-image-1.pdf"/>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166263" y="3881150"/>
            <a:ext cx="2260600" cy="190500"/>
          </a:xfrm>
          <a:prstGeom prst="rect">
            <a:avLst/>
          </a:prstGeom>
        </p:spPr>
      </p:pic>
      <p:sp>
        <p:nvSpPr>
          <p:cNvPr id="3" name="テキスト ボックス 2"/>
          <p:cNvSpPr txBox="1"/>
          <p:nvPr/>
        </p:nvSpPr>
        <p:spPr>
          <a:xfrm>
            <a:off x="2804677" y="5592216"/>
            <a:ext cx="4261653" cy="646331"/>
          </a:xfrm>
          <a:prstGeom prst="rect">
            <a:avLst/>
          </a:prstGeom>
          <a:noFill/>
        </p:spPr>
        <p:txBody>
          <a:bodyPr wrap="none" rtlCol="0">
            <a:spAutoFit/>
          </a:bodyPr>
          <a:lstStyle/>
          <a:p>
            <a:r>
              <a:rPr lang="en-US" altLang="ja-JP" dirty="0" err="1">
                <a:solidFill>
                  <a:srgbClr val="3366FF"/>
                </a:solidFill>
              </a:rPr>
              <a:t>Ghinculov</a:t>
            </a:r>
            <a:r>
              <a:rPr lang="en-US" altLang="ja-JP" dirty="0">
                <a:solidFill>
                  <a:srgbClr val="3366FF"/>
                </a:solidFill>
              </a:rPr>
              <a:t>, Phys. </a:t>
            </a:r>
            <a:r>
              <a:rPr lang="en-US" altLang="ja-JP" dirty="0" err="1">
                <a:solidFill>
                  <a:srgbClr val="3366FF"/>
                </a:solidFill>
              </a:rPr>
              <a:t>Lett</a:t>
            </a:r>
            <a:r>
              <a:rPr lang="en-US" altLang="ja-JP" dirty="0">
                <a:solidFill>
                  <a:srgbClr val="3366FF"/>
                </a:solidFill>
              </a:rPr>
              <a:t>. B 358 (1996) 279-283</a:t>
            </a:r>
            <a:endParaRPr lang="ja-JP" altLang="en-US" dirty="0">
              <a:solidFill>
                <a:srgbClr val="3366FF"/>
              </a:solidFill>
            </a:endParaRPr>
          </a:p>
          <a:p>
            <a:endParaRPr kumimoji="1" lang="ja-JP" altLang="en-US" dirty="0"/>
          </a:p>
        </p:txBody>
      </p:sp>
    </p:spTree>
    <p:extLst>
      <p:ext uri="{BB962C8B-B14F-4D97-AF65-F5344CB8AC3E}">
        <p14:creationId xmlns:p14="http://schemas.microsoft.com/office/powerpoint/2010/main" val="73239925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0" y="461078"/>
            <a:ext cx="9144000" cy="5566337"/>
          </a:xfrm>
          <a:prstGeom prst="rect">
            <a:avLst/>
          </a:prstGeom>
        </p:spPr>
      </p:pic>
      <p:pic>
        <p:nvPicPr>
          <p:cNvPr id="5" name="図 4"/>
          <p:cNvPicPr>
            <a:picLocks noChangeAspect="1"/>
          </p:cNvPicPr>
          <p:nvPr/>
        </p:nvPicPr>
        <p:blipFill>
          <a:blip r:embed="rId4"/>
          <a:stretch>
            <a:fillRect/>
          </a:stretch>
        </p:blipFill>
        <p:spPr>
          <a:xfrm>
            <a:off x="5298926" y="1067239"/>
            <a:ext cx="3784600" cy="1485900"/>
          </a:xfrm>
          <a:prstGeom prst="rect">
            <a:avLst/>
          </a:prstGeom>
        </p:spPr>
      </p:pic>
      <p:sp>
        <p:nvSpPr>
          <p:cNvPr id="2" name="タイトル 1"/>
          <p:cNvSpPr>
            <a:spLocks noGrp="1"/>
          </p:cNvSpPr>
          <p:nvPr>
            <p:ph type="title"/>
          </p:nvPr>
        </p:nvSpPr>
        <p:spPr>
          <a:xfrm>
            <a:off x="457200" y="-13913"/>
            <a:ext cx="8229600" cy="1143000"/>
          </a:xfrm>
        </p:spPr>
        <p:txBody>
          <a:bodyPr>
            <a:normAutofit/>
          </a:bodyPr>
          <a:lstStyle/>
          <a:p>
            <a:r>
              <a:rPr kumimoji="1" lang="en-US" altLang="ja-JP" u="sng" dirty="0" smtClean="0">
                <a:solidFill>
                  <a:srgbClr val="3366FF"/>
                </a:solidFill>
              </a:rPr>
              <a:t> Result of </a:t>
            </a:r>
            <a:r>
              <a:rPr kumimoji="1" lang="en-US" altLang="ja-JP" u="sng" dirty="0" err="1" smtClean="0">
                <a:solidFill>
                  <a:srgbClr val="3366FF"/>
                </a:solidFill>
              </a:rPr>
              <a:t>Ghinculov</a:t>
            </a:r>
            <a:r>
              <a:rPr kumimoji="1" lang="en-US" altLang="ja-JP" u="sng" dirty="0" smtClean="0">
                <a:solidFill>
                  <a:srgbClr val="3366FF"/>
                </a:solidFill>
              </a:rPr>
              <a:t> 1996</a:t>
            </a:r>
            <a:endParaRPr kumimoji="1" lang="ja-JP" altLang="en-US" u="sng" dirty="0">
              <a:solidFill>
                <a:srgbClr val="3366FF"/>
              </a:solidFill>
            </a:endParaRPr>
          </a:p>
        </p:txBody>
      </p:sp>
      <p:pic>
        <p:nvPicPr>
          <p:cNvPr id="6" name="図 5"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3977" y="3763517"/>
            <a:ext cx="368300" cy="393700"/>
          </a:xfrm>
          <a:prstGeom prst="rect">
            <a:avLst/>
          </a:prstGeom>
        </p:spPr>
      </p:pic>
      <p:pic>
        <p:nvPicPr>
          <p:cNvPr id="7" name="図 6"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9553" y="2977365"/>
            <a:ext cx="215900" cy="330200"/>
          </a:xfrm>
          <a:prstGeom prst="rect">
            <a:avLst/>
          </a:prstGeom>
        </p:spPr>
      </p:pic>
      <p:sp>
        <p:nvSpPr>
          <p:cNvPr id="10" name="テキスト ボックス 9"/>
          <p:cNvSpPr txBox="1"/>
          <p:nvPr/>
        </p:nvSpPr>
        <p:spPr>
          <a:xfrm>
            <a:off x="2368076" y="3926386"/>
            <a:ext cx="1398640" cy="461665"/>
          </a:xfrm>
          <a:prstGeom prst="rect">
            <a:avLst/>
          </a:prstGeom>
          <a:noFill/>
        </p:spPr>
        <p:txBody>
          <a:bodyPr wrap="none" rtlCol="0">
            <a:spAutoFit/>
          </a:bodyPr>
          <a:lstStyle/>
          <a:p>
            <a:r>
              <a:rPr lang="en-US" altLang="ja-JP" sz="2400" dirty="0" smtClean="0"/>
              <a:t>REAL part</a:t>
            </a:r>
            <a:endParaRPr kumimoji="1" lang="ja-JP" altLang="en-US" sz="2400" dirty="0"/>
          </a:p>
        </p:txBody>
      </p:sp>
      <p:sp>
        <p:nvSpPr>
          <p:cNvPr id="11" name="テキスト ボックス 10"/>
          <p:cNvSpPr txBox="1"/>
          <p:nvPr/>
        </p:nvSpPr>
        <p:spPr>
          <a:xfrm>
            <a:off x="1874637" y="1201996"/>
            <a:ext cx="2258100" cy="461665"/>
          </a:xfrm>
          <a:prstGeom prst="rect">
            <a:avLst/>
          </a:prstGeom>
          <a:noFill/>
        </p:spPr>
        <p:txBody>
          <a:bodyPr wrap="none" rtlCol="0">
            <a:spAutoFit/>
          </a:bodyPr>
          <a:lstStyle/>
          <a:p>
            <a:r>
              <a:rPr lang="en-US" altLang="ja-JP" sz="2400" dirty="0" smtClean="0"/>
              <a:t>IMAGINARY</a:t>
            </a:r>
            <a:r>
              <a:rPr lang="en-US" altLang="ja-JP" sz="2400" dirty="0" smtClean="0"/>
              <a:t> </a:t>
            </a:r>
            <a:r>
              <a:rPr lang="en-US" altLang="ja-JP" sz="2400" dirty="0" smtClean="0"/>
              <a:t>part</a:t>
            </a:r>
            <a:endParaRPr kumimoji="1" lang="ja-JP" altLang="en-US" sz="2400" dirty="0"/>
          </a:p>
        </p:txBody>
      </p:sp>
      <p:sp>
        <p:nvSpPr>
          <p:cNvPr id="12" name="テキスト ボックス 11"/>
          <p:cNvSpPr txBox="1"/>
          <p:nvPr/>
        </p:nvSpPr>
        <p:spPr>
          <a:xfrm>
            <a:off x="2667204" y="4832912"/>
            <a:ext cx="6006773" cy="1938992"/>
          </a:xfrm>
          <a:prstGeom prst="rect">
            <a:avLst/>
          </a:prstGeom>
          <a:noFill/>
        </p:spPr>
        <p:txBody>
          <a:bodyPr wrap="none" rtlCol="0">
            <a:spAutoFit/>
          </a:bodyPr>
          <a:lstStyle/>
          <a:p>
            <a:r>
              <a:rPr kumimoji="1" lang="en-US" altLang="ja-JP" sz="2400" dirty="0" smtClean="0"/>
              <a:t>features</a:t>
            </a:r>
          </a:p>
          <a:p>
            <a:pPr marL="342900" indent="-342900">
              <a:buFont typeface="Arial"/>
              <a:buChar char="•"/>
            </a:pPr>
            <a:r>
              <a:rPr kumimoji="1" lang="en-US" altLang="ja-JP" sz="2400" dirty="0" smtClean="0"/>
              <a:t>unphysical region for </a:t>
            </a:r>
            <a:r>
              <a:rPr kumimoji="1" lang="en-US" altLang="ja-JP" sz="2400" i="1" dirty="0" smtClean="0"/>
              <a:t>s</a:t>
            </a:r>
            <a:r>
              <a:rPr kumimoji="1" lang="en-US" altLang="ja-JP" sz="2400" baseline="30000" dirty="0" smtClean="0"/>
              <a:t>2</a:t>
            </a:r>
            <a:r>
              <a:rPr kumimoji="1" lang="en-US" altLang="ja-JP" sz="2400" dirty="0" smtClean="0"/>
              <a:t> &lt; 1</a:t>
            </a:r>
          </a:p>
          <a:p>
            <a:pPr marL="342900" indent="-342900">
              <a:buFont typeface="Arial"/>
              <a:buChar char="•"/>
            </a:pPr>
            <a:r>
              <a:rPr kumimoji="1" lang="en-US" altLang="ja-JP" sz="2400" dirty="0" smtClean="0"/>
              <a:t>diverse at </a:t>
            </a:r>
            <a:r>
              <a:rPr kumimoji="1" lang="en-US" altLang="ja-JP" sz="2400" i="1" dirty="0" smtClean="0"/>
              <a:t>s</a:t>
            </a:r>
            <a:r>
              <a:rPr kumimoji="1" lang="en-US" altLang="ja-JP" sz="2400" baseline="30000" dirty="0" smtClean="0"/>
              <a:t>2</a:t>
            </a:r>
            <a:r>
              <a:rPr kumimoji="1" lang="en-US" altLang="ja-JP" sz="2400" dirty="0" smtClean="0"/>
              <a:t>=1, 4</a:t>
            </a:r>
          </a:p>
          <a:p>
            <a:pPr marL="342900" indent="-342900">
              <a:buFont typeface="Arial"/>
              <a:buChar char="•"/>
            </a:pPr>
            <a:r>
              <a:rPr lang="en-US" altLang="ja-JP" sz="2400" dirty="0" smtClean="0"/>
              <a:t>sign change at </a:t>
            </a:r>
            <a:r>
              <a:rPr lang="en-US" altLang="ja-JP" sz="2400" i="1" dirty="0" smtClean="0"/>
              <a:t>s</a:t>
            </a:r>
            <a:r>
              <a:rPr lang="en-US" altLang="ja-JP" sz="2400" baseline="30000" dirty="0" smtClean="0"/>
              <a:t>2</a:t>
            </a:r>
            <a:r>
              <a:rPr lang="en-US" altLang="ja-JP" sz="2400" dirty="0" smtClean="0"/>
              <a:t> ~2, 5.5 for RE, at 3.5 for IM</a:t>
            </a:r>
          </a:p>
          <a:p>
            <a:pPr marL="342900" indent="-342900">
              <a:buFont typeface="Arial"/>
              <a:buChar char="•"/>
            </a:pPr>
            <a:r>
              <a:rPr kumimoji="1" lang="en-US" altLang="ja-JP" sz="2400" dirty="0" smtClean="0"/>
              <a:t>convergence to zero for large </a:t>
            </a:r>
            <a:r>
              <a:rPr kumimoji="1" lang="en-US" altLang="ja-JP" sz="2400" i="1" dirty="0" smtClean="0"/>
              <a:t>s</a:t>
            </a:r>
            <a:r>
              <a:rPr kumimoji="1" lang="en-US" altLang="ja-JP" sz="2400" baseline="30000" dirty="0" smtClean="0"/>
              <a:t>2</a:t>
            </a:r>
          </a:p>
        </p:txBody>
      </p:sp>
      <p:sp>
        <p:nvSpPr>
          <p:cNvPr id="13" name="正方形/長方形 12"/>
          <p:cNvSpPr/>
          <p:nvPr/>
        </p:nvSpPr>
        <p:spPr>
          <a:xfrm>
            <a:off x="2368076" y="4832912"/>
            <a:ext cx="6384201" cy="1938992"/>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1286904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611"/>
            <a:ext cx="8229600" cy="1143000"/>
          </a:xfrm>
        </p:spPr>
        <p:txBody>
          <a:bodyPr>
            <a:normAutofit/>
          </a:bodyPr>
          <a:lstStyle/>
          <a:p>
            <a:r>
              <a:rPr lang="en-US" altLang="ja-JP" u="sng" dirty="0" smtClean="0">
                <a:solidFill>
                  <a:srgbClr val="3366FF"/>
                </a:solidFill>
              </a:rPr>
              <a:t>Our settings</a:t>
            </a:r>
            <a:endParaRPr kumimoji="1" lang="ja-JP" altLang="en-US" u="sng" dirty="0">
              <a:solidFill>
                <a:srgbClr val="3366FF"/>
              </a:solidFill>
            </a:endParaRPr>
          </a:p>
        </p:txBody>
      </p:sp>
      <p:sp>
        <p:nvSpPr>
          <p:cNvPr id="4" name="テキスト ボックス 3"/>
          <p:cNvSpPr txBox="1"/>
          <p:nvPr/>
        </p:nvSpPr>
        <p:spPr>
          <a:xfrm>
            <a:off x="601524" y="1019395"/>
            <a:ext cx="6558206" cy="2308324"/>
          </a:xfrm>
          <a:prstGeom prst="rect">
            <a:avLst/>
          </a:prstGeom>
          <a:noFill/>
        </p:spPr>
        <p:txBody>
          <a:bodyPr wrap="none" rtlCol="0">
            <a:spAutoFit/>
          </a:bodyPr>
          <a:lstStyle/>
          <a:p>
            <a:pPr marL="342900" indent="-342900">
              <a:buFont typeface="Arial"/>
              <a:buChar char="•"/>
            </a:pPr>
            <a:r>
              <a:rPr kumimoji="1" lang="en-US" altLang="ja-JP" sz="2400" dirty="0" smtClean="0"/>
              <a:t>unphysical region (s</a:t>
            </a:r>
            <a:r>
              <a:rPr kumimoji="1" lang="en-US" altLang="ja-JP" sz="2400" baseline="30000" dirty="0" smtClean="0"/>
              <a:t>2</a:t>
            </a:r>
            <a:r>
              <a:rPr kumimoji="1" lang="en-US" altLang="ja-JP" sz="2400" dirty="0" smtClean="0"/>
              <a:t> &lt; 1)</a:t>
            </a:r>
          </a:p>
          <a:p>
            <a:pPr marL="800100" lvl="1" indent="-342900">
              <a:buFont typeface="Arial"/>
              <a:buChar char="•"/>
            </a:pPr>
            <a:r>
              <a:rPr lang="en-US" altLang="ja-JP" sz="2400" dirty="0" smtClean="0">
                <a:latin typeface="Symbol" charset="2"/>
                <a:cs typeface="Symbol" charset="2"/>
              </a:rPr>
              <a:t>r</a:t>
            </a:r>
            <a:r>
              <a:rPr lang="en-US" altLang="ja-JP" sz="2400" dirty="0" smtClean="0"/>
              <a:t>=0 (fixed, no extrapolation)</a:t>
            </a:r>
          </a:p>
          <a:p>
            <a:pPr marL="800100" lvl="1" indent="-342900">
              <a:buFont typeface="Arial"/>
              <a:buChar char="•"/>
            </a:pPr>
            <a:r>
              <a:rPr kumimoji="1" lang="en-US" altLang="ja-JP" sz="2400" dirty="0" smtClean="0">
                <a:solidFill>
                  <a:srgbClr val="FF0000"/>
                </a:solidFill>
              </a:rPr>
              <a:t>N=25</a:t>
            </a:r>
            <a:r>
              <a:rPr lang="en-US" altLang="ja-JP" sz="2400" dirty="0" smtClean="0">
                <a:solidFill>
                  <a:srgbClr val="FF0000"/>
                </a:solidFill>
              </a:rPr>
              <a:t> ( 25</a:t>
            </a:r>
            <a:r>
              <a:rPr lang="en-US" altLang="ja-JP" sz="2400" baseline="30000" dirty="0" smtClean="0">
                <a:solidFill>
                  <a:srgbClr val="FF0000"/>
                </a:solidFill>
              </a:rPr>
              <a:t>7 </a:t>
            </a:r>
            <a:r>
              <a:rPr lang="en-US" altLang="ja-JP" sz="2400" dirty="0" smtClean="0">
                <a:solidFill>
                  <a:srgbClr val="FF0000"/>
                </a:solidFill>
              </a:rPr>
              <a:t>= 6103515625 total )</a:t>
            </a:r>
            <a:endParaRPr kumimoji="1" lang="en-US" altLang="ja-JP" sz="2400" dirty="0" smtClean="0">
              <a:solidFill>
                <a:srgbClr val="FF0000"/>
              </a:solidFill>
            </a:endParaRPr>
          </a:p>
          <a:p>
            <a:pPr marL="800100" lvl="1" indent="-342900">
              <a:buFont typeface="Arial"/>
              <a:buChar char="•"/>
            </a:pPr>
            <a:r>
              <a:rPr lang="en-US" altLang="ja-JP" sz="2400" dirty="0" smtClean="0"/>
              <a:t>h=0.3</a:t>
            </a:r>
          </a:p>
          <a:p>
            <a:pPr marL="800100" lvl="1" indent="-342900">
              <a:buFont typeface="Arial"/>
              <a:buChar char="•"/>
            </a:pPr>
            <a:r>
              <a:rPr kumimoji="1" lang="en-US" altLang="ja-JP" sz="2400" dirty="0" smtClean="0">
                <a:solidFill>
                  <a:srgbClr val="FF0000"/>
                </a:solidFill>
              </a:rPr>
              <a:t>1 board of </a:t>
            </a:r>
            <a:r>
              <a:rPr kumimoji="1" lang="en-US" altLang="ja-JP" sz="2400" dirty="0" err="1" smtClean="0">
                <a:solidFill>
                  <a:srgbClr val="FF0000"/>
                </a:solidFill>
              </a:rPr>
              <a:t>ArriaV</a:t>
            </a:r>
            <a:r>
              <a:rPr lang="en-US" altLang="ja-JP" sz="2400" dirty="0" smtClean="0">
                <a:solidFill>
                  <a:srgbClr val="FF0000"/>
                </a:solidFill>
              </a:rPr>
              <a:t>, MP4 mode (36PE, 92MHz)</a:t>
            </a:r>
          </a:p>
          <a:p>
            <a:pPr marL="800100" lvl="1" indent="-342900">
              <a:buFont typeface="Arial"/>
              <a:buChar char="•"/>
            </a:pPr>
            <a:r>
              <a:rPr lang="en-US" altLang="ja-JP" sz="2400" dirty="0" smtClean="0"/>
              <a:t>elapse time per point of s  ~ 300 sec</a:t>
            </a:r>
            <a:endParaRPr kumimoji="1" lang="ja-JP" altLang="en-US" sz="2400" dirty="0"/>
          </a:p>
        </p:txBody>
      </p:sp>
      <p:sp>
        <p:nvSpPr>
          <p:cNvPr id="6" name="テキスト ボックス 5"/>
          <p:cNvSpPr txBox="1"/>
          <p:nvPr/>
        </p:nvSpPr>
        <p:spPr>
          <a:xfrm>
            <a:off x="601524" y="3394421"/>
            <a:ext cx="8354500" cy="3416320"/>
          </a:xfrm>
          <a:prstGeom prst="rect">
            <a:avLst/>
          </a:prstGeom>
          <a:noFill/>
        </p:spPr>
        <p:txBody>
          <a:bodyPr wrap="square" rtlCol="0">
            <a:spAutoFit/>
          </a:bodyPr>
          <a:lstStyle/>
          <a:p>
            <a:pPr marL="342900" indent="-342900">
              <a:buFont typeface="Arial"/>
              <a:buChar char="•"/>
            </a:pPr>
            <a:r>
              <a:rPr kumimoji="1" lang="en-US" altLang="ja-JP" sz="2400" dirty="0" smtClean="0"/>
              <a:t>physical region (s</a:t>
            </a:r>
            <a:r>
              <a:rPr kumimoji="1" lang="en-US" altLang="ja-JP" sz="2400" baseline="30000" dirty="0" smtClean="0"/>
              <a:t>2</a:t>
            </a:r>
            <a:r>
              <a:rPr kumimoji="1" lang="en-US" altLang="ja-JP" sz="2400" dirty="0" smtClean="0"/>
              <a:t> &gt; 1)</a:t>
            </a:r>
          </a:p>
          <a:p>
            <a:pPr marL="800100" lvl="1" indent="-342900">
              <a:buFont typeface="Arial"/>
              <a:buChar char="•"/>
            </a:pPr>
            <a:r>
              <a:rPr lang="en-US" altLang="ja-JP" sz="2400" dirty="0" smtClean="0">
                <a:latin typeface="Symbol" charset="2"/>
                <a:cs typeface="Symbol" charset="2"/>
              </a:rPr>
              <a:t>r</a:t>
            </a:r>
            <a:r>
              <a:rPr lang="en-US" altLang="ja-JP" sz="2400" dirty="0" smtClean="0">
                <a:cs typeface="Symbol" charset="2"/>
              </a:rPr>
              <a:t>=1.15</a:t>
            </a:r>
            <a:r>
              <a:rPr lang="en-US" altLang="ja-JP" sz="2400" baseline="30000" dirty="0" smtClean="0">
                <a:latin typeface="Symbol" charset="2"/>
                <a:cs typeface="Symbol" charset="2"/>
              </a:rPr>
              <a:t>b</a:t>
            </a:r>
            <a:r>
              <a:rPr lang="en-US" altLang="ja-JP" sz="2400" dirty="0" smtClean="0">
                <a:cs typeface="Symbol" charset="2"/>
              </a:rPr>
              <a:t>,</a:t>
            </a:r>
            <a:r>
              <a:rPr lang="en-US" altLang="ja-JP" sz="2400" dirty="0" smtClean="0">
                <a:latin typeface="Symbol" charset="2"/>
                <a:cs typeface="Symbol" charset="2"/>
              </a:rPr>
              <a:t> b</a:t>
            </a:r>
            <a:r>
              <a:rPr lang="en-US" altLang="ja-JP" sz="2400" dirty="0" smtClean="0">
                <a:cs typeface="Symbol" charset="2"/>
              </a:rPr>
              <a:t>={-50, -51,..,-80,-81 } for extrapolation</a:t>
            </a:r>
            <a:endParaRPr lang="en-US" altLang="ja-JP" sz="2400" baseline="30000" dirty="0" smtClean="0"/>
          </a:p>
          <a:p>
            <a:pPr marL="800100" lvl="1" indent="-342900">
              <a:buFont typeface="Arial"/>
              <a:buChar char="•"/>
            </a:pPr>
            <a:r>
              <a:rPr kumimoji="1" lang="en-US" altLang="ja-JP" sz="2400" dirty="0" smtClean="0">
                <a:solidFill>
                  <a:srgbClr val="FF0000"/>
                </a:solidFill>
              </a:rPr>
              <a:t>N=64</a:t>
            </a:r>
            <a:r>
              <a:rPr lang="en-US" altLang="ja-JP" sz="2400" dirty="0">
                <a:solidFill>
                  <a:srgbClr val="FF0000"/>
                </a:solidFill>
              </a:rPr>
              <a:t> </a:t>
            </a:r>
            <a:r>
              <a:rPr lang="en-US" altLang="ja-JP" sz="2400" dirty="0" smtClean="0">
                <a:solidFill>
                  <a:srgbClr val="FF0000"/>
                </a:solidFill>
              </a:rPr>
              <a:t>( 64</a:t>
            </a:r>
            <a:r>
              <a:rPr lang="en-US" altLang="ja-JP" sz="2400" baseline="30000" dirty="0" smtClean="0">
                <a:solidFill>
                  <a:srgbClr val="FF0000"/>
                </a:solidFill>
              </a:rPr>
              <a:t>7 </a:t>
            </a:r>
            <a:r>
              <a:rPr lang="en-US" altLang="ja-JP" sz="2400" dirty="0" smtClean="0">
                <a:solidFill>
                  <a:srgbClr val="FF0000"/>
                </a:solidFill>
              </a:rPr>
              <a:t>total )</a:t>
            </a:r>
            <a:endParaRPr kumimoji="1" lang="en-US" altLang="ja-JP" sz="2400" dirty="0" smtClean="0">
              <a:solidFill>
                <a:srgbClr val="FF0000"/>
              </a:solidFill>
            </a:endParaRPr>
          </a:p>
          <a:p>
            <a:pPr marL="800100" lvl="1" indent="-342900">
              <a:buFont typeface="Arial"/>
              <a:buChar char="•"/>
            </a:pPr>
            <a:r>
              <a:rPr lang="en-US" altLang="ja-JP" sz="2400" dirty="0" smtClean="0"/>
              <a:t>h=0.0875, 0.117187 </a:t>
            </a:r>
          </a:p>
          <a:p>
            <a:pPr marL="800100" lvl="1" indent="-342900">
              <a:buFont typeface="Arial"/>
              <a:buChar char="•"/>
            </a:pPr>
            <a:r>
              <a:rPr lang="en-US" altLang="ja-JP" sz="2400" dirty="0" smtClean="0">
                <a:solidFill>
                  <a:srgbClr val="FF0000"/>
                </a:solidFill>
              </a:rPr>
              <a:t>64</a:t>
            </a:r>
            <a:r>
              <a:rPr kumimoji="1" lang="en-US" altLang="ja-JP" sz="2400" dirty="0" smtClean="0">
                <a:solidFill>
                  <a:srgbClr val="FF0000"/>
                </a:solidFill>
              </a:rPr>
              <a:t> board of </a:t>
            </a:r>
            <a:r>
              <a:rPr kumimoji="1" lang="en-US" altLang="ja-JP" sz="2400" dirty="0" err="1" smtClean="0">
                <a:solidFill>
                  <a:srgbClr val="FF0000"/>
                </a:solidFill>
              </a:rPr>
              <a:t>ArriaV</a:t>
            </a:r>
            <a:r>
              <a:rPr lang="en-US" altLang="ja-JP" sz="2400" dirty="0" smtClean="0">
                <a:solidFill>
                  <a:srgbClr val="FF0000"/>
                </a:solidFill>
              </a:rPr>
              <a:t>, MP4 mode (36PE, 92MHz)</a:t>
            </a:r>
          </a:p>
          <a:p>
            <a:pPr marL="800100" lvl="1" indent="-342900">
              <a:buFont typeface="Arial"/>
              <a:buChar char="•"/>
            </a:pPr>
            <a:r>
              <a:rPr lang="en-US" altLang="ja-JP" sz="2400" dirty="0" smtClean="0"/>
              <a:t>elapse time per point of s  ~ 11 hours(including 24 </a:t>
            </a:r>
            <a:r>
              <a:rPr lang="en-US" altLang="ja-JP" sz="2400" dirty="0" smtClean="0">
                <a:latin typeface="Symbol" charset="2"/>
                <a:cs typeface="Symbol" charset="2"/>
              </a:rPr>
              <a:t>b</a:t>
            </a:r>
            <a:r>
              <a:rPr lang="en-US" altLang="ja-JP" sz="2400" dirty="0" smtClean="0"/>
              <a:t>’s)</a:t>
            </a:r>
          </a:p>
          <a:p>
            <a:pPr marL="800100" lvl="1" indent="-342900">
              <a:buFont typeface="Arial"/>
              <a:buChar char="•"/>
            </a:pPr>
            <a:r>
              <a:rPr lang="en-US" altLang="ja-JP" sz="2400" dirty="0" smtClean="0"/>
              <a:t>integrate both Re part and </a:t>
            </a:r>
            <a:r>
              <a:rPr lang="en-US" altLang="ja-JP" sz="2400" dirty="0" err="1" smtClean="0"/>
              <a:t>Im</a:t>
            </a:r>
            <a:r>
              <a:rPr lang="en-US" altLang="ja-JP" sz="2400" dirty="0" smtClean="0"/>
              <a:t> part with 8 different values of </a:t>
            </a:r>
            <a:r>
              <a:rPr lang="en-US" altLang="ja-JP" sz="2400" dirty="0" smtClean="0">
                <a:latin typeface="Symbol" charset="2"/>
                <a:cs typeface="Symbol" charset="2"/>
              </a:rPr>
              <a:t>b</a:t>
            </a:r>
            <a:r>
              <a:rPr lang="en-US" altLang="ja-JP" sz="2400" dirty="0"/>
              <a:t> </a:t>
            </a:r>
            <a:r>
              <a:rPr lang="en-US" altLang="ja-JP" sz="2400" dirty="0" smtClean="0"/>
              <a:t>(16 integrations at the same time)</a:t>
            </a:r>
          </a:p>
          <a:p>
            <a:pPr marL="1257300" lvl="2" indent="-342900">
              <a:buFont typeface="Arial"/>
              <a:buChar char="•"/>
            </a:pPr>
            <a:r>
              <a:rPr lang="en-US" altLang="ja-JP" sz="2400" dirty="0" smtClean="0"/>
              <a:t> C/D are common and can be reused  </a:t>
            </a:r>
            <a:endParaRPr kumimoji="1" lang="ja-JP" altLang="en-US" sz="2400" dirty="0"/>
          </a:p>
        </p:txBody>
      </p:sp>
    </p:spTree>
    <p:extLst>
      <p:ext uri="{BB962C8B-B14F-4D97-AF65-F5344CB8AC3E}">
        <p14:creationId xmlns:p14="http://schemas.microsoft.com/office/powerpoint/2010/main" val="20568845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3"/>
          <a:stretch>
            <a:fillRect/>
          </a:stretch>
        </p:blipFill>
        <p:spPr>
          <a:xfrm>
            <a:off x="200509" y="797411"/>
            <a:ext cx="8418491" cy="5402589"/>
          </a:xfrm>
          <a:prstGeom prst="rect">
            <a:avLst/>
          </a:prstGeom>
        </p:spPr>
      </p:pic>
      <p:sp>
        <p:nvSpPr>
          <p:cNvPr id="2" name="タイトル 1"/>
          <p:cNvSpPr>
            <a:spLocks noGrp="1"/>
          </p:cNvSpPr>
          <p:nvPr>
            <p:ph type="title"/>
          </p:nvPr>
        </p:nvSpPr>
        <p:spPr>
          <a:xfrm>
            <a:off x="457200" y="-106709"/>
            <a:ext cx="8229600" cy="1143000"/>
          </a:xfrm>
        </p:spPr>
        <p:txBody>
          <a:bodyPr>
            <a:normAutofit/>
          </a:bodyPr>
          <a:lstStyle/>
          <a:p>
            <a:r>
              <a:rPr lang="en-US" altLang="ja-JP" u="sng" dirty="0" smtClean="0">
                <a:solidFill>
                  <a:srgbClr val="3366FF"/>
                </a:solidFill>
              </a:rPr>
              <a:t>Our </a:t>
            </a:r>
            <a:r>
              <a:rPr lang="ja-JP" altLang="en-US" u="sng" dirty="0" smtClean="0">
                <a:solidFill>
                  <a:srgbClr val="3366FF"/>
                </a:solidFill>
              </a:rPr>
              <a:t>（</a:t>
            </a:r>
            <a:r>
              <a:rPr lang="en-US" altLang="ja-JP" u="sng" dirty="0" smtClean="0">
                <a:solidFill>
                  <a:srgbClr val="3366FF"/>
                </a:solidFill>
              </a:rPr>
              <a:t>preliminary</a:t>
            </a:r>
            <a:r>
              <a:rPr lang="ja-JP" altLang="en-US" u="sng" dirty="0" smtClean="0">
                <a:solidFill>
                  <a:srgbClr val="3366FF"/>
                </a:solidFill>
              </a:rPr>
              <a:t>）</a:t>
            </a:r>
            <a:r>
              <a:rPr lang="en-US" altLang="ja-JP" u="sng" dirty="0" smtClean="0">
                <a:solidFill>
                  <a:srgbClr val="3366FF"/>
                </a:solidFill>
              </a:rPr>
              <a:t>result</a:t>
            </a:r>
            <a:endParaRPr kumimoji="1" lang="ja-JP" altLang="en-US" u="sng" dirty="0">
              <a:solidFill>
                <a:srgbClr val="3366FF"/>
              </a:solidFill>
            </a:endParaRPr>
          </a:p>
        </p:txBody>
      </p:sp>
      <p:sp>
        <p:nvSpPr>
          <p:cNvPr id="6" name="テキスト ボックス 5"/>
          <p:cNvSpPr txBox="1"/>
          <p:nvPr/>
        </p:nvSpPr>
        <p:spPr>
          <a:xfrm>
            <a:off x="2667204" y="5183864"/>
            <a:ext cx="6006773" cy="1569660"/>
          </a:xfrm>
          <a:prstGeom prst="rect">
            <a:avLst/>
          </a:prstGeom>
          <a:noFill/>
        </p:spPr>
        <p:txBody>
          <a:bodyPr wrap="none" rtlCol="0">
            <a:spAutoFit/>
          </a:bodyPr>
          <a:lstStyle/>
          <a:p>
            <a:pPr marL="342900" indent="-342900">
              <a:buFont typeface="Wingdings" charset="2"/>
              <a:buChar char="ü"/>
            </a:pPr>
            <a:r>
              <a:rPr kumimoji="1" lang="en-US" altLang="ja-JP" sz="2400" dirty="0" smtClean="0"/>
              <a:t>unphysical region for </a:t>
            </a:r>
            <a:r>
              <a:rPr kumimoji="1" lang="en-US" altLang="ja-JP" sz="2400" i="1" dirty="0" smtClean="0"/>
              <a:t>s</a:t>
            </a:r>
            <a:r>
              <a:rPr kumimoji="1" lang="en-US" altLang="ja-JP" sz="2400" baseline="30000" dirty="0" smtClean="0"/>
              <a:t>2</a:t>
            </a:r>
            <a:r>
              <a:rPr kumimoji="1" lang="en-US" altLang="ja-JP" sz="2400" dirty="0" smtClean="0"/>
              <a:t> &lt; 1</a:t>
            </a:r>
          </a:p>
          <a:p>
            <a:pPr marL="342900" indent="-342900">
              <a:buFont typeface="Wingdings" charset="2"/>
              <a:buChar char="ü"/>
            </a:pPr>
            <a:r>
              <a:rPr kumimoji="1" lang="en-US" altLang="ja-JP" sz="2400" dirty="0" smtClean="0"/>
              <a:t>diverse at </a:t>
            </a:r>
            <a:r>
              <a:rPr kumimoji="1" lang="en-US" altLang="ja-JP" sz="2400" i="1" dirty="0" smtClean="0"/>
              <a:t>s</a:t>
            </a:r>
            <a:r>
              <a:rPr kumimoji="1" lang="en-US" altLang="ja-JP" sz="2400" baseline="30000" dirty="0" smtClean="0"/>
              <a:t>2</a:t>
            </a:r>
            <a:r>
              <a:rPr kumimoji="1" lang="en-US" altLang="ja-JP" sz="2400" dirty="0" smtClean="0"/>
              <a:t>=1, 4</a:t>
            </a:r>
          </a:p>
          <a:p>
            <a:pPr marL="342900" indent="-342900">
              <a:buFont typeface="Wingdings" charset="2"/>
              <a:buChar char="ü"/>
            </a:pPr>
            <a:r>
              <a:rPr lang="en-US" altLang="ja-JP" sz="2400" dirty="0" smtClean="0"/>
              <a:t>sign change at </a:t>
            </a:r>
            <a:r>
              <a:rPr lang="en-US" altLang="ja-JP" sz="2400" i="1" dirty="0" smtClean="0"/>
              <a:t>s</a:t>
            </a:r>
            <a:r>
              <a:rPr lang="en-US" altLang="ja-JP" sz="2400" baseline="30000" dirty="0" smtClean="0"/>
              <a:t>2</a:t>
            </a:r>
            <a:r>
              <a:rPr lang="en-US" altLang="ja-JP" sz="2400" dirty="0" smtClean="0"/>
              <a:t> ~2, 5.5 for RE, at 3.5 for IM</a:t>
            </a:r>
          </a:p>
          <a:p>
            <a:pPr marL="342900" indent="-342900">
              <a:buFont typeface="Wingdings" charset="2"/>
              <a:buChar char="ü"/>
            </a:pPr>
            <a:r>
              <a:rPr kumimoji="1" lang="en-US" altLang="ja-JP" sz="2400" dirty="0" smtClean="0"/>
              <a:t>convergence to zero for large </a:t>
            </a:r>
            <a:r>
              <a:rPr kumimoji="1" lang="en-US" altLang="ja-JP" sz="2400" i="1" dirty="0" smtClean="0"/>
              <a:t>s</a:t>
            </a:r>
            <a:r>
              <a:rPr kumimoji="1" lang="en-US" altLang="ja-JP" sz="2400" baseline="30000" dirty="0" smtClean="0"/>
              <a:t>2</a:t>
            </a:r>
          </a:p>
        </p:txBody>
      </p:sp>
      <p:sp>
        <p:nvSpPr>
          <p:cNvPr id="7" name="正方形/長方形 6"/>
          <p:cNvSpPr/>
          <p:nvPr/>
        </p:nvSpPr>
        <p:spPr>
          <a:xfrm>
            <a:off x="2368076" y="5183864"/>
            <a:ext cx="6384201" cy="1569660"/>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4916685" y="1918470"/>
            <a:ext cx="4421073" cy="1569660"/>
          </a:xfrm>
          <a:prstGeom prst="rect">
            <a:avLst/>
          </a:prstGeom>
          <a:noFill/>
        </p:spPr>
        <p:txBody>
          <a:bodyPr wrap="square" rtlCol="0">
            <a:spAutoFit/>
          </a:bodyPr>
          <a:lstStyle/>
          <a:p>
            <a:r>
              <a:rPr kumimoji="1" lang="en-US" altLang="ja-JP" sz="2400" dirty="0" smtClean="0">
                <a:solidFill>
                  <a:srgbClr val="FF0000"/>
                </a:solidFill>
              </a:rPr>
              <a:t>11 hours for each </a:t>
            </a:r>
            <a:r>
              <a:rPr kumimoji="1" lang="en-US" altLang="ja-JP" sz="2400" dirty="0" smtClean="0">
                <a:solidFill>
                  <a:srgbClr val="FF0000"/>
                </a:solidFill>
              </a:rPr>
              <a:t>point</a:t>
            </a:r>
          </a:p>
          <a:p>
            <a:r>
              <a:rPr kumimoji="1" lang="en-US" altLang="ja-JP" sz="2400" dirty="0" smtClean="0">
                <a:solidFill>
                  <a:srgbClr val="FF0000"/>
                </a:solidFill>
              </a:rPr>
              <a:t>64 FPGA boards</a:t>
            </a:r>
          </a:p>
          <a:p>
            <a:r>
              <a:rPr kumimoji="1" lang="en-US" altLang="ja-JP" sz="2400" dirty="0" smtClean="0">
                <a:solidFill>
                  <a:srgbClr val="FF0000"/>
                </a:solidFill>
              </a:rPr>
              <a:t>64</a:t>
            </a:r>
            <a:r>
              <a:rPr kumimoji="1" lang="en-US" altLang="ja-JP" sz="2400" baseline="30000" dirty="0" smtClean="0">
                <a:solidFill>
                  <a:srgbClr val="FF0000"/>
                </a:solidFill>
              </a:rPr>
              <a:t>7 </a:t>
            </a:r>
            <a:r>
              <a:rPr kumimoji="1" lang="en-US" altLang="ja-JP" sz="2400" dirty="0" smtClean="0">
                <a:solidFill>
                  <a:srgbClr val="FF0000"/>
                </a:solidFill>
              </a:rPr>
              <a:t>grids</a:t>
            </a:r>
          </a:p>
          <a:p>
            <a:r>
              <a:rPr lang="en-US" altLang="ja-JP" sz="2400" dirty="0" smtClean="0">
                <a:solidFill>
                  <a:srgbClr val="FF0000"/>
                </a:solidFill>
              </a:rPr>
              <a:t>24 integrations for extrapolation </a:t>
            </a:r>
            <a:endParaRPr kumimoji="1" lang="en-US" altLang="ja-JP" sz="2400" dirty="0" smtClean="0">
              <a:solidFill>
                <a:srgbClr val="FF0000"/>
              </a:solidFill>
            </a:endParaRPr>
          </a:p>
        </p:txBody>
      </p:sp>
      <p:sp>
        <p:nvSpPr>
          <p:cNvPr id="11" name="テキスト ボックス 10"/>
          <p:cNvSpPr txBox="1"/>
          <p:nvPr/>
        </p:nvSpPr>
        <p:spPr>
          <a:xfrm>
            <a:off x="892710" y="3650768"/>
            <a:ext cx="2950732" cy="1569660"/>
          </a:xfrm>
          <a:prstGeom prst="rect">
            <a:avLst/>
          </a:prstGeom>
          <a:noFill/>
        </p:spPr>
        <p:txBody>
          <a:bodyPr wrap="square" rtlCol="0">
            <a:spAutoFit/>
          </a:bodyPr>
          <a:lstStyle/>
          <a:p>
            <a:r>
              <a:rPr kumimoji="1" lang="en-US" altLang="ja-JP" sz="2400" dirty="0" smtClean="0">
                <a:solidFill>
                  <a:srgbClr val="FF0000"/>
                </a:solidFill>
              </a:rPr>
              <a:t>300 sec for each </a:t>
            </a:r>
            <a:r>
              <a:rPr kumimoji="1" lang="en-US" altLang="ja-JP" sz="2400" dirty="0" smtClean="0">
                <a:solidFill>
                  <a:srgbClr val="FF0000"/>
                </a:solidFill>
              </a:rPr>
              <a:t>point</a:t>
            </a:r>
          </a:p>
          <a:p>
            <a:r>
              <a:rPr lang="en-US" altLang="ja-JP" sz="2400" dirty="0" smtClean="0">
                <a:solidFill>
                  <a:srgbClr val="FF0000"/>
                </a:solidFill>
              </a:rPr>
              <a:t>1 FPGA board</a:t>
            </a:r>
          </a:p>
          <a:p>
            <a:r>
              <a:rPr lang="en-US" altLang="ja-JP" sz="2400" dirty="0" smtClean="0">
                <a:solidFill>
                  <a:srgbClr val="FF0000"/>
                </a:solidFill>
              </a:rPr>
              <a:t>25</a:t>
            </a:r>
            <a:r>
              <a:rPr lang="en-US" altLang="ja-JP" sz="2400" baseline="30000" dirty="0" smtClean="0">
                <a:solidFill>
                  <a:srgbClr val="FF0000"/>
                </a:solidFill>
              </a:rPr>
              <a:t>7</a:t>
            </a:r>
            <a:r>
              <a:rPr lang="en-US" altLang="ja-JP" sz="2400" dirty="0" smtClean="0">
                <a:solidFill>
                  <a:srgbClr val="FF0000"/>
                </a:solidFill>
              </a:rPr>
              <a:t> grids</a:t>
            </a:r>
            <a:r>
              <a:rPr kumimoji="1" lang="en-US" altLang="ja-JP" sz="2400" dirty="0" smtClean="0">
                <a:solidFill>
                  <a:srgbClr val="FF0000"/>
                </a:solidFill>
              </a:rPr>
              <a:t> </a:t>
            </a:r>
          </a:p>
          <a:p>
            <a:r>
              <a:rPr lang="en-US" altLang="ja-JP" sz="2400" dirty="0" smtClean="0">
                <a:solidFill>
                  <a:srgbClr val="FF0000"/>
                </a:solidFill>
              </a:rPr>
              <a:t>no extrapolation</a:t>
            </a:r>
            <a:endParaRPr lang="en-US" altLang="ja-JP" sz="2400" dirty="0">
              <a:solidFill>
                <a:srgbClr val="FF0000"/>
              </a:solidFill>
            </a:endParaRPr>
          </a:p>
        </p:txBody>
      </p:sp>
    </p:spTree>
    <p:extLst>
      <p:ext uri="{BB962C8B-B14F-4D97-AF65-F5344CB8AC3E}">
        <p14:creationId xmlns:p14="http://schemas.microsoft.com/office/powerpoint/2010/main" val="2056884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checkerboard(across)">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26650"/>
            <a:ext cx="8229600" cy="1143000"/>
          </a:xfrm>
        </p:spPr>
        <p:txBody>
          <a:bodyPr>
            <a:normAutofit/>
          </a:bodyPr>
          <a:lstStyle/>
          <a:p>
            <a:r>
              <a:rPr kumimoji="1" lang="en-US" altLang="ja-JP" sz="4000" u="sng" dirty="0" smtClean="0">
                <a:solidFill>
                  <a:srgbClr val="3366FF"/>
                </a:solidFill>
                <a:ea typeface="メイリオ"/>
                <a:cs typeface="メイリオ"/>
              </a:rPr>
              <a:t>abstract</a:t>
            </a:r>
            <a:endParaRPr kumimoji="1" lang="ja-JP" altLang="en-US" sz="4000" u="sng" dirty="0">
              <a:solidFill>
                <a:srgbClr val="3366FF"/>
              </a:solidFill>
              <a:ea typeface="メイリオ"/>
              <a:cs typeface="メイリオ"/>
            </a:endParaRPr>
          </a:p>
        </p:txBody>
      </p:sp>
      <p:sp>
        <p:nvSpPr>
          <p:cNvPr id="7" name="テキスト ボックス 6"/>
          <p:cNvSpPr txBox="1"/>
          <p:nvPr/>
        </p:nvSpPr>
        <p:spPr>
          <a:xfrm>
            <a:off x="487082" y="913055"/>
            <a:ext cx="8416276" cy="2677656"/>
          </a:xfrm>
          <a:prstGeom prst="rect">
            <a:avLst/>
          </a:prstGeom>
          <a:noFill/>
        </p:spPr>
        <p:txBody>
          <a:bodyPr wrap="square" rtlCol="0">
            <a:spAutoFit/>
          </a:bodyPr>
          <a:lstStyle/>
          <a:p>
            <a:pPr marL="342900" indent="-342900">
              <a:buFont typeface="Arial"/>
              <a:buChar char="•"/>
            </a:pPr>
            <a:r>
              <a:rPr kumimoji="1" lang="en-US" altLang="ja-JP" sz="2400" dirty="0" smtClean="0"/>
              <a:t>We have been developing an accelerator system dedicated for multi-precision arithmetic operations</a:t>
            </a:r>
            <a:r>
              <a:rPr kumimoji="1" lang="ja-JP" altLang="en-US" sz="2400" dirty="0" smtClean="0"/>
              <a:t>　</a:t>
            </a:r>
            <a:r>
              <a:rPr kumimoji="1" lang="en-US" altLang="ja-JP" sz="2400" dirty="0" smtClean="0"/>
              <a:t>(GRAPE9-MPX).</a:t>
            </a:r>
          </a:p>
          <a:p>
            <a:pPr marL="800100" lvl="1" indent="-342900">
              <a:buFont typeface="Arial"/>
              <a:buChar char="•"/>
            </a:pPr>
            <a:r>
              <a:rPr lang="en-US" altLang="ja-JP" sz="2400" dirty="0" smtClean="0"/>
              <a:t>Processor </a:t>
            </a:r>
            <a:r>
              <a:rPr lang="en-US" altLang="ja-JP" sz="2400" dirty="0" smtClean="0"/>
              <a:t>elements (PE) with arithmetic logic units for quadruple/</a:t>
            </a:r>
            <a:r>
              <a:rPr lang="en-US" altLang="ja-JP" sz="2400" dirty="0" err="1" smtClean="0"/>
              <a:t>hexuple</a:t>
            </a:r>
            <a:r>
              <a:rPr lang="en-US" altLang="ja-JP" sz="2400" dirty="0" smtClean="0"/>
              <a:t>/</a:t>
            </a:r>
            <a:r>
              <a:rPr lang="en-US" altLang="ja-JP" sz="2400" dirty="0" err="1" smtClean="0"/>
              <a:t>octuple</a:t>
            </a:r>
            <a:r>
              <a:rPr lang="en-US" altLang="ja-JP" sz="2400" dirty="0" smtClean="0"/>
              <a:t> precision </a:t>
            </a:r>
          </a:p>
          <a:p>
            <a:pPr marL="800100" lvl="1" indent="-342900">
              <a:buFont typeface="Arial"/>
              <a:buChar char="•"/>
            </a:pPr>
            <a:r>
              <a:rPr kumimoji="1" lang="en-US" altLang="ja-JP" sz="2400" dirty="0" smtClean="0"/>
              <a:t>implemented on multiple FPGA(Field Programmable Gate Array) boards</a:t>
            </a:r>
          </a:p>
          <a:p>
            <a:pPr marL="800100" lvl="1" indent="-342900">
              <a:buFont typeface="Arial"/>
              <a:buChar char="•"/>
            </a:pPr>
            <a:r>
              <a:rPr lang="en-US" altLang="ja-JP" sz="2400" dirty="0" smtClean="0"/>
              <a:t>compiler system </a:t>
            </a:r>
            <a:r>
              <a:rPr lang="en-US" altLang="ja-JP" sz="2400" dirty="0" smtClean="0"/>
              <a:t>(LSUMP, Goose)</a:t>
            </a:r>
            <a:endParaRPr kumimoji="1" lang="en-US" altLang="ja-JP" sz="2400" dirty="0" smtClean="0"/>
          </a:p>
        </p:txBody>
      </p:sp>
      <p:pic>
        <p:nvPicPr>
          <p:cNvPr id="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9647" y="2885918"/>
            <a:ext cx="1805994" cy="117498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4" name="テキスト ボックス 13"/>
          <p:cNvSpPr txBox="1"/>
          <p:nvPr/>
        </p:nvSpPr>
        <p:spPr>
          <a:xfrm>
            <a:off x="457200" y="3514813"/>
            <a:ext cx="8416276" cy="830997"/>
          </a:xfrm>
          <a:prstGeom prst="rect">
            <a:avLst/>
          </a:prstGeom>
          <a:noFill/>
        </p:spPr>
        <p:txBody>
          <a:bodyPr wrap="square" rtlCol="0">
            <a:spAutoFit/>
          </a:bodyPr>
          <a:lstStyle/>
          <a:p>
            <a:pPr marL="342900" indent="-342900">
              <a:buFont typeface="Arial"/>
              <a:buChar char="•"/>
            </a:pPr>
            <a:r>
              <a:rPr kumimoji="1" lang="en-US" altLang="ja-JP" sz="2400" dirty="0" smtClean="0"/>
              <a:t>We report :</a:t>
            </a:r>
          </a:p>
          <a:p>
            <a:pPr marL="800100" lvl="1" indent="-342900">
              <a:buFont typeface="Arial"/>
              <a:buChar char="•"/>
            </a:pPr>
            <a:r>
              <a:rPr lang="en-US" altLang="ja-JP" sz="2400" dirty="0" smtClean="0"/>
              <a:t>progress of our system</a:t>
            </a:r>
          </a:p>
        </p:txBody>
      </p:sp>
      <p:pic>
        <p:nvPicPr>
          <p:cNvPr id="15" name="図 6" descr="pict_g9mpx.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56827" y="4287862"/>
            <a:ext cx="2517768" cy="142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テキスト ボックス 2"/>
          <p:cNvSpPr txBox="1"/>
          <p:nvPr/>
        </p:nvSpPr>
        <p:spPr>
          <a:xfrm>
            <a:off x="1286268" y="5538086"/>
            <a:ext cx="2813591" cy="369332"/>
          </a:xfrm>
          <a:prstGeom prst="rect">
            <a:avLst/>
          </a:prstGeom>
          <a:noFill/>
        </p:spPr>
        <p:txBody>
          <a:bodyPr wrap="none" rtlCol="0">
            <a:spAutoFit/>
          </a:bodyPr>
          <a:lstStyle/>
          <a:p>
            <a:r>
              <a:rPr kumimoji="1" lang="en-US" altLang="ja-JP" dirty="0" smtClean="0"/>
              <a:t>4 FPGA Boards in ACAT2014</a:t>
            </a:r>
            <a:endParaRPr kumimoji="1" lang="ja-JP" altLang="en-US" dirty="0"/>
          </a:p>
        </p:txBody>
      </p:sp>
      <p:sp>
        <p:nvSpPr>
          <p:cNvPr id="16" name="テキスト ボックス 15"/>
          <p:cNvSpPr txBox="1"/>
          <p:nvPr/>
        </p:nvSpPr>
        <p:spPr>
          <a:xfrm>
            <a:off x="4906808" y="5630194"/>
            <a:ext cx="2926703" cy="369332"/>
          </a:xfrm>
          <a:prstGeom prst="rect">
            <a:avLst/>
          </a:prstGeom>
          <a:noFill/>
        </p:spPr>
        <p:txBody>
          <a:bodyPr wrap="none" rtlCol="0">
            <a:spAutoFit/>
          </a:bodyPr>
          <a:lstStyle/>
          <a:p>
            <a:r>
              <a:rPr lang="en-US" altLang="ja-JP" dirty="0" smtClean="0"/>
              <a:t>64 </a:t>
            </a:r>
            <a:r>
              <a:rPr kumimoji="1" lang="en-US" altLang="ja-JP" dirty="0" smtClean="0"/>
              <a:t>FPGA Boards in ACAT2017</a:t>
            </a:r>
            <a:endParaRPr kumimoji="1" lang="ja-JP" altLang="en-US" dirty="0"/>
          </a:p>
        </p:txBody>
      </p:sp>
      <p:sp>
        <p:nvSpPr>
          <p:cNvPr id="17" name="テキスト ボックス 16"/>
          <p:cNvSpPr txBox="1"/>
          <p:nvPr/>
        </p:nvSpPr>
        <p:spPr>
          <a:xfrm>
            <a:off x="909476" y="5959216"/>
            <a:ext cx="8234525" cy="830997"/>
          </a:xfrm>
          <a:prstGeom prst="rect">
            <a:avLst/>
          </a:prstGeom>
          <a:noFill/>
        </p:spPr>
        <p:txBody>
          <a:bodyPr wrap="square" rtlCol="0">
            <a:spAutoFit/>
          </a:bodyPr>
          <a:lstStyle/>
          <a:p>
            <a:pPr marL="342900" indent="-342900">
              <a:buFont typeface="Arial"/>
              <a:buChar char="•"/>
            </a:pPr>
            <a:r>
              <a:rPr lang="en-US" altLang="ja-JP" sz="2400" dirty="0" smtClean="0"/>
              <a:t>evaluation of 3-loop  </a:t>
            </a:r>
            <a:r>
              <a:rPr lang="en-US" altLang="ja-JP" sz="2400" dirty="0" err="1" smtClean="0"/>
              <a:t>selfenergy</a:t>
            </a:r>
            <a:r>
              <a:rPr lang="en-US" altLang="ja-JP" sz="2400" dirty="0" smtClean="0"/>
              <a:t> in a massive case with various masses</a:t>
            </a:r>
            <a:endParaRPr kumimoji="1" lang="en-US" altLang="ja-JP" sz="2400" dirty="0" smtClean="0"/>
          </a:p>
        </p:txBody>
      </p:sp>
      <p:cxnSp>
        <p:nvCxnSpPr>
          <p:cNvPr id="8" name="直線矢印コネクタ 7"/>
          <p:cNvCxnSpPr/>
          <p:nvPr/>
        </p:nvCxnSpPr>
        <p:spPr>
          <a:xfrm>
            <a:off x="4200787" y="4941964"/>
            <a:ext cx="805376" cy="0"/>
          </a:xfrm>
          <a:prstGeom prst="straightConnector1">
            <a:avLst/>
          </a:prstGeom>
          <a:ln w="1270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19" name="図 18"/>
          <p:cNvPicPr>
            <a:picLocks noChangeAspect="1"/>
          </p:cNvPicPr>
          <p:nvPr/>
        </p:nvPicPr>
        <p:blipFill>
          <a:blip r:embed="rId5"/>
          <a:stretch>
            <a:fillRect/>
          </a:stretch>
        </p:blipFill>
        <p:spPr>
          <a:xfrm rot="16200000">
            <a:off x="5222476" y="3888901"/>
            <a:ext cx="1990049" cy="1492536"/>
          </a:xfrm>
          <a:prstGeom prst="rect">
            <a:avLst/>
          </a:prstGeom>
        </p:spPr>
      </p:pic>
    </p:spTree>
    <p:extLst>
      <p:ext uri="{BB962C8B-B14F-4D97-AF65-F5344CB8AC3E}">
        <p14:creationId xmlns:p14="http://schemas.microsoft.com/office/powerpoint/2010/main" val="417360987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3758"/>
            <a:ext cx="8229600" cy="1143000"/>
          </a:xfrm>
        </p:spPr>
        <p:txBody>
          <a:bodyPr>
            <a:normAutofit/>
          </a:bodyPr>
          <a:lstStyle/>
          <a:p>
            <a:r>
              <a:rPr lang="en-US" altLang="ja-JP" sz="4000" u="sng" dirty="0">
                <a:solidFill>
                  <a:srgbClr val="3366FF"/>
                </a:solidFill>
                <a:latin typeface="メイリオ"/>
                <a:ea typeface="メイリオ"/>
                <a:cs typeface="メイリオ"/>
              </a:rPr>
              <a:t>O</a:t>
            </a:r>
            <a:r>
              <a:rPr lang="en-US" altLang="ja-JP" sz="4000" u="sng" dirty="0" smtClean="0">
                <a:solidFill>
                  <a:srgbClr val="3366FF"/>
                </a:solidFill>
                <a:latin typeface="メイリオ"/>
                <a:ea typeface="メイリオ"/>
                <a:cs typeface="メイリオ"/>
              </a:rPr>
              <a:t>utline</a:t>
            </a:r>
            <a:endParaRPr kumimoji="1" lang="ja-JP" altLang="en-US" sz="4000" u="sng" dirty="0">
              <a:solidFill>
                <a:srgbClr val="3366FF"/>
              </a:solidFill>
              <a:latin typeface="メイリオ"/>
              <a:ea typeface="メイリオ"/>
              <a:cs typeface="メイリオ"/>
            </a:endParaRPr>
          </a:p>
        </p:txBody>
      </p:sp>
      <p:sp>
        <p:nvSpPr>
          <p:cNvPr id="11" name="テキスト ボックス 10"/>
          <p:cNvSpPr txBox="1"/>
          <p:nvPr/>
        </p:nvSpPr>
        <p:spPr>
          <a:xfrm>
            <a:off x="487082" y="1336443"/>
            <a:ext cx="8416276" cy="1569660"/>
          </a:xfrm>
          <a:prstGeom prst="rect">
            <a:avLst/>
          </a:prstGeom>
          <a:noFill/>
        </p:spPr>
        <p:txBody>
          <a:bodyPr wrap="square" rtlCol="0">
            <a:spAutoFit/>
          </a:bodyPr>
          <a:lstStyle/>
          <a:p>
            <a:pPr marL="342900" indent="-342900">
              <a:buFont typeface="Arial"/>
              <a:buChar char="•"/>
            </a:pPr>
            <a:r>
              <a:rPr lang="en-US" altLang="ja-JP" sz="2400" dirty="0" smtClean="0"/>
              <a:t>Introduction</a:t>
            </a:r>
          </a:p>
          <a:p>
            <a:pPr marL="342900" indent="-342900">
              <a:buFont typeface="Arial"/>
              <a:buChar char="•"/>
            </a:pPr>
            <a:r>
              <a:rPr kumimoji="1" lang="en-US" altLang="ja-JP" sz="2400" dirty="0" smtClean="0"/>
              <a:t>Hardware and software of current GRAPE9-MPX system</a:t>
            </a:r>
          </a:p>
          <a:p>
            <a:pPr marL="342900" indent="-342900">
              <a:buFont typeface="Arial"/>
              <a:buChar char="•"/>
            </a:pPr>
            <a:r>
              <a:rPr lang="en-US" altLang="ja-JP" sz="2400" dirty="0"/>
              <a:t>Application to 3-loop integral</a:t>
            </a:r>
          </a:p>
          <a:p>
            <a:pPr marL="342900" indent="-342900">
              <a:buFont typeface="Arial"/>
              <a:buChar char="•"/>
            </a:pPr>
            <a:r>
              <a:rPr kumimoji="1" lang="en-US" altLang="ja-JP" sz="2400" dirty="0" smtClean="0">
                <a:solidFill>
                  <a:srgbClr val="3366FF"/>
                </a:solidFill>
              </a:rPr>
              <a:t>Summary</a:t>
            </a:r>
          </a:p>
        </p:txBody>
      </p:sp>
    </p:spTree>
    <p:extLst>
      <p:ext uri="{BB962C8B-B14F-4D97-AF65-F5344CB8AC3E}">
        <p14:creationId xmlns:p14="http://schemas.microsoft.com/office/powerpoint/2010/main" val="201769406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4122"/>
            <a:ext cx="8229600" cy="1143000"/>
          </a:xfrm>
        </p:spPr>
        <p:txBody>
          <a:bodyPr>
            <a:normAutofit/>
          </a:bodyPr>
          <a:lstStyle/>
          <a:p>
            <a:r>
              <a:rPr kumimoji="1" lang="en-US" altLang="ja-JP" sz="4000" u="sng" dirty="0" smtClean="0">
                <a:solidFill>
                  <a:srgbClr val="3366FF"/>
                </a:solidFill>
              </a:rPr>
              <a:t>Summary</a:t>
            </a:r>
            <a:endParaRPr kumimoji="1" lang="ja-JP" altLang="en-US" sz="4000" u="sng" dirty="0">
              <a:solidFill>
                <a:srgbClr val="3366FF"/>
              </a:solidFill>
            </a:endParaRPr>
          </a:p>
        </p:txBody>
      </p:sp>
      <p:sp>
        <p:nvSpPr>
          <p:cNvPr id="4" name="テキスト ボックス 3"/>
          <p:cNvSpPr txBox="1"/>
          <p:nvPr/>
        </p:nvSpPr>
        <p:spPr>
          <a:xfrm>
            <a:off x="250636" y="913055"/>
            <a:ext cx="8652723" cy="3046988"/>
          </a:xfrm>
          <a:prstGeom prst="rect">
            <a:avLst/>
          </a:prstGeom>
          <a:noFill/>
        </p:spPr>
        <p:txBody>
          <a:bodyPr wrap="square" rtlCol="0">
            <a:spAutoFit/>
          </a:bodyPr>
          <a:lstStyle/>
          <a:p>
            <a:pPr marL="342900" indent="-342900">
              <a:buFont typeface="Arial"/>
              <a:buChar char="•"/>
            </a:pPr>
            <a:r>
              <a:rPr kumimoji="1" lang="en-US" altLang="ja-JP" sz="2400" dirty="0" smtClean="0">
                <a:solidFill>
                  <a:srgbClr val="0000FF"/>
                </a:solidFill>
              </a:rPr>
              <a:t>We have been developing an accelerator system dedicated for multi-precision arithmetic operations</a:t>
            </a:r>
            <a:r>
              <a:rPr kumimoji="1" lang="ja-JP" altLang="en-US" sz="2400" dirty="0" smtClean="0">
                <a:solidFill>
                  <a:srgbClr val="0000FF"/>
                </a:solidFill>
              </a:rPr>
              <a:t>　</a:t>
            </a:r>
            <a:r>
              <a:rPr kumimoji="1" lang="en-US" altLang="ja-JP" sz="2400" dirty="0" smtClean="0">
                <a:solidFill>
                  <a:srgbClr val="0000FF"/>
                </a:solidFill>
              </a:rPr>
              <a:t>(GRAPE9-MPX).</a:t>
            </a:r>
          </a:p>
          <a:p>
            <a:pPr marL="800100" lvl="1" indent="-342900">
              <a:buFont typeface="Arial"/>
              <a:buChar char="•"/>
            </a:pPr>
            <a:r>
              <a:rPr lang="en-US" altLang="ja-JP" sz="2400" dirty="0" smtClean="0"/>
              <a:t>Processor elements (PE) with arithmetic logic units for quadruple/</a:t>
            </a:r>
            <a:r>
              <a:rPr lang="en-US" altLang="ja-JP" sz="2400" dirty="0" err="1" smtClean="0"/>
              <a:t>hexuple</a:t>
            </a:r>
            <a:r>
              <a:rPr lang="en-US" altLang="ja-JP" sz="2400" dirty="0" smtClean="0"/>
              <a:t>/</a:t>
            </a:r>
            <a:r>
              <a:rPr lang="en-US" altLang="ja-JP" sz="2400" dirty="0" err="1" smtClean="0"/>
              <a:t>octuple</a:t>
            </a:r>
            <a:r>
              <a:rPr lang="en-US" altLang="ja-JP" sz="2400" dirty="0" smtClean="0"/>
              <a:t> precision on FPGA</a:t>
            </a:r>
          </a:p>
          <a:p>
            <a:pPr marL="800100" lvl="1" indent="-342900">
              <a:buFont typeface="Arial"/>
              <a:buChar char="•"/>
            </a:pPr>
            <a:r>
              <a:rPr lang="en-US" altLang="ja-JP" sz="2400" dirty="0" smtClean="0"/>
              <a:t>compilers (LSUMP, Goose)</a:t>
            </a:r>
          </a:p>
          <a:p>
            <a:pPr marL="800100" lvl="1" indent="-342900">
              <a:buFont typeface="Arial"/>
              <a:buChar char="•"/>
            </a:pPr>
            <a:r>
              <a:rPr lang="en-US" altLang="ja-JP" sz="2400" dirty="0" smtClean="0">
                <a:solidFill>
                  <a:srgbClr val="FF0000"/>
                </a:solidFill>
              </a:rPr>
              <a:t>current system : 64 FPGA boards with 422/185/96 </a:t>
            </a:r>
            <a:r>
              <a:rPr lang="en-US" altLang="ja-JP" sz="2400" dirty="0" err="1" smtClean="0">
                <a:solidFill>
                  <a:srgbClr val="FF0000"/>
                </a:solidFill>
              </a:rPr>
              <a:t>Gflops</a:t>
            </a:r>
            <a:r>
              <a:rPr lang="en-US" altLang="ja-JP" sz="2400" dirty="0" smtClean="0">
                <a:solidFill>
                  <a:srgbClr val="FF0000"/>
                </a:solidFill>
              </a:rPr>
              <a:t> for MP4/MP6/MP8</a:t>
            </a:r>
          </a:p>
          <a:p>
            <a:pPr marL="800100" lvl="1" indent="-342900">
              <a:buFont typeface="Arial"/>
              <a:buChar char="•"/>
            </a:pPr>
            <a:r>
              <a:rPr lang="en-US" altLang="ja-JP" sz="2400" dirty="0" smtClean="0"/>
              <a:t>compiler also supports MPI/GPU(</a:t>
            </a:r>
            <a:r>
              <a:rPr lang="en-US" altLang="ja-JP" sz="2400" dirty="0" err="1" smtClean="0"/>
              <a:t>OpenCL</a:t>
            </a:r>
            <a:r>
              <a:rPr lang="en-US" altLang="ja-JP" sz="2400" dirty="0" smtClean="0"/>
              <a:t>)/PEZY-SC(PEZY-CL)</a:t>
            </a:r>
          </a:p>
        </p:txBody>
      </p:sp>
      <p:sp>
        <p:nvSpPr>
          <p:cNvPr id="7" name="テキスト ボックス 6"/>
          <p:cNvSpPr txBox="1"/>
          <p:nvPr/>
        </p:nvSpPr>
        <p:spPr>
          <a:xfrm>
            <a:off x="256692" y="3907679"/>
            <a:ext cx="8686800" cy="2677656"/>
          </a:xfrm>
          <a:prstGeom prst="rect">
            <a:avLst/>
          </a:prstGeom>
          <a:noFill/>
        </p:spPr>
        <p:txBody>
          <a:bodyPr wrap="square" rtlCol="0">
            <a:spAutoFit/>
          </a:bodyPr>
          <a:lstStyle/>
          <a:p>
            <a:pPr marL="342900" indent="-342900">
              <a:buFont typeface="Arial"/>
              <a:buChar char="•"/>
            </a:pPr>
            <a:r>
              <a:rPr lang="en-US" altLang="ja-JP" sz="2400" dirty="0" smtClean="0">
                <a:solidFill>
                  <a:srgbClr val="0000FF"/>
                </a:solidFill>
              </a:rPr>
              <a:t>We showed evaluation of 3-loop </a:t>
            </a:r>
            <a:r>
              <a:rPr lang="en-US" altLang="ja-JP" sz="2400" dirty="0" err="1" smtClean="0">
                <a:solidFill>
                  <a:srgbClr val="0000FF"/>
                </a:solidFill>
              </a:rPr>
              <a:t>selfenergy</a:t>
            </a:r>
            <a:r>
              <a:rPr lang="en-US" altLang="ja-JP" sz="2400" dirty="0" smtClean="0">
                <a:solidFill>
                  <a:srgbClr val="0000FF"/>
                </a:solidFill>
              </a:rPr>
              <a:t> in a massive  case with various masses</a:t>
            </a:r>
          </a:p>
          <a:p>
            <a:pPr marL="800100" lvl="1" indent="-342900">
              <a:buFont typeface="Arial"/>
              <a:buChar char="•"/>
            </a:pPr>
            <a:r>
              <a:rPr kumimoji="1" lang="en-US" altLang="ja-JP" sz="2400" dirty="0" smtClean="0">
                <a:solidFill>
                  <a:srgbClr val="FF0000"/>
                </a:solidFill>
              </a:rPr>
              <a:t>possible to carry out 7 dimensional integration with quadruple precision within acceptable time</a:t>
            </a:r>
          </a:p>
          <a:p>
            <a:pPr marL="1257300" lvl="2" indent="-342900">
              <a:buFont typeface="Arial"/>
              <a:buChar char="•"/>
            </a:pPr>
            <a:r>
              <a:rPr lang="en-US" altLang="ja-JP" sz="2400" dirty="0" smtClean="0"/>
              <a:t>11 hours per point of s in physical region with 64</a:t>
            </a:r>
            <a:r>
              <a:rPr lang="en-US" altLang="ja-JP" sz="2400" baseline="30000" dirty="0" smtClean="0"/>
              <a:t>7</a:t>
            </a:r>
            <a:r>
              <a:rPr lang="en-US" altLang="ja-JP" sz="2400" dirty="0" smtClean="0"/>
              <a:t> grids</a:t>
            </a:r>
          </a:p>
          <a:p>
            <a:pPr marL="800100" lvl="1" indent="-342900">
              <a:buFont typeface="Arial"/>
              <a:buChar char="•"/>
            </a:pPr>
            <a:r>
              <a:rPr kumimoji="1" lang="en-US" altLang="ja-JP" sz="2400" dirty="0" smtClean="0">
                <a:solidFill>
                  <a:srgbClr val="FF0000"/>
                </a:solidFill>
              </a:rPr>
              <a:t>also possible to </a:t>
            </a:r>
            <a:r>
              <a:rPr lang="ja-JP" altLang="ja-JP" sz="2400" dirty="0" smtClean="0">
                <a:solidFill>
                  <a:srgbClr val="FF0000"/>
                </a:solidFill>
              </a:rPr>
              <a:t>ca</a:t>
            </a:r>
            <a:r>
              <a:rPr lang="en-US" altLang="ja-JP" sz="2400" dirty="0" err="1" smtClean="0">
                <a:solidFill>
                  <a:srgbClr val="FF0000"/>
                </a:solidFill>
              </a:rPr>
              <a:t>rry</a:t>
            </a:r>
            <a:r>
              <a:rPr lang="ja-JP" altLang="en-US" sz="2400" dirty="0" smtClean="0">
                <a:solidFill>
                  <a:srgbClr val="FF0000"/>
                </a:solidFill>
              </a:rPr>
              <a:t> </a:t>
            </a:r>
            <a:r>
              <a:rPr lang="en-US" altLang="ja-JP" sz="2400" dirty="0" smtClean="0">
                <a:solidFill>
                  <a:srgbClr val="FF0000"/>
                </a:solidFill>
              </a:rPr>
              <a:t>out</a:t>
            </a:r>
            <a:r>
              <a:rPr kumimoji="1" lang="en-US" altLang="ja-JP" sz="2400" dirty="0" smtClean="0">
                <a:solidFill>
                  <a:srgbClr val="FF0000"/>
                </a:solidFill>
              </a:rPr>
              <a:t> calculation with </a:t>
            </a:r>
            <a:r>
              <a:rPr kumimoji="1" lang="en-US" altLang="ja-JP" sz="2400" dirty="0" err="1" smtClean="0">
                <a:solidFill>
                  <a:srgbClr val="FF0000"/>
                </a:solidFill>
              </a:rPr>
              <a:t>hexuple</a:t>
            </a:r>
            <a:r>
              <a:rPr kumimoji="1" lang="en-US" altLang="ja-JP" sz="2400" dirty="0" smtClean="0">
                <a:solidFill>
                  <a:srgbClr val="FF0000"/>
                </a:solidFill>
              </a:rPr>
              <a:t>/</a:t>
            </a:r>
            <a:r>
              <a:rPr kumimoji="1" lang="en-US" altLang="ja-JP" sz="2400" dirty="0" err="1" smtClean="0">
                <a:solidFill>
                  <a:srgbClr val="FF0000"/>
                </a:solidFill>
              </a:rPr>
              <a:t>octuple</a:t>
            </a:r>
            <a:r>
              <a:rPr kumimoji="1" lang="en-US" altLang="ja-JP" sz="2400" dirty="0" smtClean="0">
                <a:solidFill>
                  <a:srgbClr val="FF0000"/>
                </a:solidFill>
              </a:rPr>
              <a:t> </a:t>
            </a:r>
            <a:r>
              <a:rPr kumimoji="1" lang="en-US" altLang="ja-JP" sz="2400" dirty="0" smtClean="0">
                <a:solidFill>
                  <a:srgbClr val="FF0000"/>
                </a:solidFill>
              </a:rPr>
              <a:t>precision</a:t>
            </a:r>
            <a:endParaRPr kumimoji="1" lang="en-US" altLang="ja-JP" sz="2400" dirty="0" smtClean="0">
              <a:solidFill>
                <a:srgbClr val="FF0000"/>
              </a:solidFill>
            </a:endParaRPr>
          </a:p>
        </p:txBody>
      </p:sp>
    </p:spTree>
    <p:extLst>
      <p:ext uri="{BB962C8B-B14F-4D97-AF65-F5344CB8AC3E}">
        <p14:creationId xmlns:p14="http://schemas.microsoft.com/office/powerpoint/2010/main" val="367779876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182569" y="2916463"/>
            <a:ext cx="2997823" cy="1107996"/>
          </a:xfrm>
          <a:prstGeom prst="rect">
            <a:avLst/>
          </a:prstGeom>
          <a:noFill/>
        </p:spPr>
        <p:txBody>
          <a:bodyPr wrap="none" rtlCol="0">
            <a:spAutoFit/>
          </a:bodyPr>
          <a:lstStyle/>
          <a:p>
            <a:r>
              <a:rPr kumimoji="1" lang="en-US" altLang="ja-JP" sz="6600" dirty="0" smtClean="0"/>
              <a:t>backups</a:t>
            </a:r>
            <a:endParaRPr kumimoji="1" lang="ja-JP" altLang="en-US" sz="6600" dirty="0"/>
          </a:p>
        </p:txBody>
      </p:sp>
    </p:spTree>
    <p:extLst>
      <p:ext uri="{BB962C8B-B14F-4D97-AF65-F5344CB8AC3E}">
        <p14:creationId xmlns:p14="http://schemas.microsoft.com/office/powerpoint/2010/main" val="63201175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2183"/>
            <a:ext cx="8229600" cy="1143000"/>
          </a:xfrm>
        </p:spPr>
        <p:txBody>
          <a:bodyPr>
            <a:normAutofit/>
          </a:bodyPr>
          <a:lstStyle/>
          <a:p>
            <a:r>
              <a:rPr kumimoji="1" lang="en-US" altLang="ja-JP" dirty="0" smtClean="0"/>
              <a:t>Detail analysis </a:t>
            </a:r>
            <a:endParaRPr kumimoji="1" lang="ja-JP" altLang="en-US" dirty="0"/>
          </a:p>
        </p:txBody>
      </p:sp>
      <p:pic>
        <p:nvPicPr>
          <p:cNvPr id="4" name="図 3" descr="fig9.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711911" y="-239259"/>
            <a:ext cx="5299364" cy="6858000"/>
          </a:xfrm>
          <a:prstGeom prst="rect">
            <a:avLst/>
          </a:prstGeom>
        </p:spPr>
      </p:pic>
    </p:spTree>
    <p:extLst>
      <p:ext uri="{BB962C8B-B14F-4D97-AF65-F5344CB8AC3E}">
        <p14:creationId xmlns:p14="http://schemas.microsoft.com/office/powerpoint/2010/main" val="137178814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8078"/>
            <a:ext cx="8229600" cy="1143000"/>
          </a:xfrm>
        </p:spPr>
        <p:txBody>
          <a:bodyPr>
            <a:normAutofit/>
          </a:bodyPr>
          <a:lstStyle/>
          <a:p>
            <a:r>
              <a:rPr kumimoji="1" lang="en-US" altLang="ja-JP" sz="4000" u="sng" dirty="0" smtClean="0">
                <a:solidFill>
                  <a:srgbClr val="3366FF"/>
                </a:solidFill>
              </a:rPr>
              <a:t>example : one-loop box diagram </a:t>
            </a:r>
            <a:endParaRPr kumimoji="1" lang="ja-JP" altLang="en-US" sz="4000" u="sng" dirty="0">
              <a:solidFill>
                <a:srgbClr val="3366FF"/>
              </a:solidFill>
            </a:endParaRPr>
          </a:p>
        </p:txBody>
      </p:sp>
      <p:pic>
        <p:nvPicPr>
          <p:cNvPr id="6" name="図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775" y="1475563"/>
            <a:ext cx="3752850"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図 3" descr="1lp-box.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6714" y="3267850"/>
            <a:ext cx="3490912" cy="197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1"/>
          <p:cNvSpPr txBox="1">
            <a:spLocks noChangeArrowheads="1"/>
          </p:cNvSpPr>
          <p:nvPr/>
        </p:nvSpPr>
        <p:spPr bwMode="auto">
          <a:xfrm>
            <a:off x="3965575" y="1310463"/>
            <a:ext cx="5029200" cy="47101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fi-FI" altLang="ja-JP" sz="2000" dirty="0">
                <a:solidFill>
                  <a:schemeClr val="bg1"/>
                </a:solidFill>
              </a:rPr>
              <a:t>#</a:t>
            </a:r>
            <a:r>
              <a:rPr lang="fi-FI" altLang="ja-JP" sz="2000" dirty="0" err="1">
                <a:solidFill>
                  <a:schemeClr val="bg1"/>
                </a:solidFill>
              </a:rPr>
              <a:t>pragma</a:t>
            </a:r>
            <a:r>
              <a:rPr lang="fi-FI" altLang="ja-JP" sz="2000" dirty="0">
                <a:solidFill>
                  <a:schemeClr val="bg1"/>
                </a:solidFill>
              </a:rPr>
              <a:t> </a:t>
            </a:r>
            <a:r>
              <a:rPr lang="fi-FI" altLang="ja-JP" sz="2000" dirty="0" err="1">
                <a:solidFill>
                  <a:schemeClr val="bg1"/>
                </a:solidFill>
              </a:rPr>
              <a:t>goose</a:t>
            </a:r>
            <a:r>
              <a:rPr lang="fi-FI" altLang="ja-JP" sz="2000" dirty="0">
                <a:solidFill>
                  <a:schemeClr val="bg1"/>
                </a:solidFill>
              </a:rPr>
              <a:t> </a:t>
            </a:r>
            <a:r>
              <a:rPr lang="fi-FI" altLang="ja-JP" sz="2000" dirty="0" err="1">
                <a:solidFill>
                  <a:schemeClr val="bg1"/>
                </a:solidFill>
              </a:rPr>
              <a:t>parallel</a:t>
            </a:r>
            <a:r>
              <a:rPr lang="fi-FI" altLang="ja-JP" sz="2000" dirty="0">
                <a:solidFill>
                  <a:schemeClr val="bg1"/>
                </a:solidFill>
              </a:rPr>
              <a:t> for </a:t>
            </a:r>
            <a:r>
              <a:rPr lang="fi-FI" altLang="ja-JP" sz="2000" dirty="0" err="1">
                <a:solidFill>
                  <a:schemeClr val="bg1"/>
                </a:solidFill>
              </a:rPr>
              <a:t>loopcounter(ixy</a:t>
            </a:r>
            <a:r>
              <a:rPr lang="fi-FI" altLang="ja-JP" sz="2000" dirty="0">
                <a:solidFill>
                  <a:schemeClr val="bg1"/>
                </a:solidFill>
              </a:rPr>
              <a:t>, </a:t>
            </a:r>
            <a:r>
              <a:rPr lang="fi-FI" altLang="ja-JP" sz="2000" dirty="0" err="1">
                <a:solidFill>
                  <a:schemeClr val="bg1"/>
                </a:solidFill>
              </a:rPr>
              <a:t>iz</a:t>
            </a:r>
            <a:r>
              <a:rPr lang="fi-FI" altLang="ja-JP" sz="2000" dirty="0">
                <a:solidFill>
                  <a:schemeClr val="bg1"/>
                </a:solidFill>
              </a:rPr>
              <a:t>)</a:t>
            </a:r>
          </a:p>
          <a:p>
            <a:r>
              <a:rPr lang="fi-FI" altLang="ja-JP" sz="2000" dirty="0"/>
              <a:t> </a:t>
            </a:r>
            <a:r>
              <a:rPr lang="fi-FI" altLang="ja-JP" sz="2000" dirty="0" err="1">
                <a:solidFill>
                  <a:srgbClr val="008000"/>
                </a:solidFill>
              </a:rPr>
              <a:t>for</a:t>
            </a:r>
            <a:r>
              <a:rPr lang="fi-FI" altLang="ja-JP" sz="2000" dirty="0" err="1"/>
              <a:t>(</a:t>
            </a:r>
            <a:r>
              <a:rPr lang="fi-FI" altLang="ja-JP" sz="2000" dirty="0" err="1">
                <a:solidFill>
                  <a:srgbClr val="0000FF"/>
                </a:solidFill>
              </a:rPr>
              <a:t>ixy</a:t>
            </a:r>
            <a:r>
              <a:rPr lang="fi-FI" altLang="ja-JP" sz="2000" dirty="0"/>
              <a:t> = 0; </a:t>
            </a:r>
            <a:r>
              <a:rPr lang="fi-FI" altLang="ja-JP" sz="2000" dirty="0" err="1">
                <a:solidFill>
                  <a:srgbClr val="0000FF"/>
                </a:solidFill>
              </a:rPr>
              <a:t>ixy</a:t>
            </a:r>
            <a:r>
              <a:rPr lang="fi-FI" altLang="ja-JP" sz="2000" dirty="0"/>
              <a:t> &lt; </a:t>
            </a:r>
            <a:r>
              <a:rPr lang="fi-FI" altLang="ja-JP" sz="2000" dirty="0" err="1"/>
              <a:t>ni</a:t>
            </a:r>
            <a:r>
              <a:rPr lang="fi-FI" altLang="ja-JP" sz="2000" dirty="0"/>
              <a:t>; </a:t>
            </a:r>
            <a:r>
              <a:rPr lang="fi-FI" altLang="ja-JP" sz="2000" dirty="0" err="1">
                <a:solidFill>
                  <a:srgbClr val="0000FF"/>
                </a:solidFill>
              </a:rPr>
              <a:t>ixy</a:t>
            </a:r>
            <a:r>
              <a:rPr lang="fi-FI" altLang="ja-JP" sz="2000" dirty="0"/>
              <a:t>++) {</a:t>
            </a:r>
          </a:p>
          <a:p>
            <a:r>
              <a:rPr lang="fi-FI" altLang="ja-JP" sz="2000" dirty="0"/>
              <a:t>     </a:t>
            </a:r>
            <a:r>
              <a:rPr lang="fi-FI" altLang="ja-JP" sz="2000" dirty="0" err="1"/>
              <a:t>sumzG[ixy</a:t>
            </a:r>
            <a:r>
              <a:rPr lang="fi-FI" altLang="ja-JP" sz="2000" dirty="0"/>
              <a:t>] = 0.0;</a:t>
            </a:r>
          </a:p>
          <a:p>
            <a:r>
              <a:rPr lang="fi-FI" altLang="ja-JP" sz="2000" dirty="0"/>
              <a:t>     </a:t>
            </a:r>
            <a:r>
              <a:rPr lang="fi-FI" altLang="ja-JP" sz="2000" dirty="0">
                <a:solidFill>
                  <a:srgbClr val="008000"/>
                </a:solidFill>
              </a:rPr>
              <a:t>for</a:t>
            </a:r>
            <a:r>
              <a:rPr lang="fi-FI" altLang="ja-JP" sz="2000" dirty="0"/>
              <a:t> (</a:t>
            </a:r>
            <a:r>
              <a:rPr lang="fi-FI" altLang="ja-JP" sz="2000" dirty="0" err="1">
                <a:solidFill>
                  <a:srgbClr val="0000FF"/>
                </a:solidFill>
              </a:rPr>
              <a:t>iz</a:t>
            </a:r>
            <a:r>
              <a:rPr lang="fi-FI" altLang="ja-JP" sz="2000" dirty="0"/>
              <a:t> = 0; </a:t>
            </a:r>
            <a:r>
              <a:rPr lang="fi-FI" altLang="ja-JP" sz="2000" dirty="0" err="1">
                <a:solidFill>
                  <a:srgbClr val="0000FF"/>
                </a:solidFill>
              </a:rPr>
              <a:t>iz</a:t>
            </a:r>
            <a:r>
              <a:rPr lang="fi-FI" altLang="ja-JP" sz="2000" dirty="0"/>
              <a:t> &lt; </a:t>
            </a:r>
            <a:r>
              <a:rPr lang="fi-FI" altLang="ja-JP" sz="2000" dirty="0" err="1"/>
              <a:t>nj</a:t>
            </a:r>
            <a:r>
              <a:rPr lang="fi-FI" altLang="ja-JP" sz="2000" dirty="0"/>
              <a:t>; </a:t>
            </a:r>
            <a:r>
              <a:rPr lang="fi-FI" altLang="ja-JP" sz="2000" dirty="0" err="1">
                <a:solidFill>
                  <a:srgbClr val="0000FF"/>
                </a:solidFill>
              </a:rPr>
              <a:t>iz</a:t>
            </a:r>
            <a:r>
              <a:rPr lang="fi-FI" altLang="ja-JP" sz="2000" dirty="0"/>
              <a:t>++) {</a:t>
            </a:r>
          </a:p>
          <a:p>
            <a:r>
              <a:rPr lang="fi-FI" altLang="ja-JP" sz="2000" dirty="0"/>
              <a:t>           xx = </a:t>
            </a:r>
            <a:r>
              <a:rPr lang="fi-FI" altLang="ja-JP" sz="2000" dirty="0" err="1"/>
              <a:t>dev_xx[ixy</a:t>
            </a:r>
            <a:r>
              <a:rPr lang="fi-FI" altLang="ja-JP" sz="2000" dirty="0"/>
              <a:t>];</a:t>
            </a:r>
          </a:p>
          <a:p>
            <a:r>
              <a:rPr lang="fi-FI" altLang="ja-JP" sz="2000" dirty="0"/>
              <a:t>           </a:t>
            </a:r>
            <a:r>
              <a:rPr lang="fi-FI" altLang="ja-JP" sz="2000" dirty="0" err="1"/>
              <a:t>yy</a:t>
            </a:r>
            <a:r>
              <a:rPr lang="fi-FI" altLang="ja-JP" sz="2000" dirty="0"/>
              <a:t> = </a:t>
            </a:r>
            <a:r>
              <a:rPr lang="fi-FI" altLang="ja-JP" sz="2000" dirty="0" err="1"/>
              <a:t>dev_yy[ixy</a:t>
            </a:r>
            <a:r>
              <a:rPr lang="fi-FI" altLang="ja-JP" sz="2000" dirty="0"/>
              <a:t>];</a:t>
            </a:r>
          </a:p>
          <a:p>
            <a:r>
              <a:rPr lang="fi-FI" altLang="ja-JP" sz="2000" dirty="0"/>
              <a:t>           </a:t>
            </a:r>
            <a:r>
              <a:rPr lang="fi-FI" altLang="ja-JP" sz="2000" dirty="0" err="1"/>
              <a:t>zz</a:t>
            </a:r>
            <a:r>
              <a:rPr lang="fi-FI" altLang="ja-JP" sz="2000" dirty="0"/>
              <a:t> = x30_1[iz] * dev_cnt4[ixy];</a:t>
            </a:r>
          </a:p>
          <a:p>
            <a:r>
              <a:rPr lang="fi-FI" altLang="ja-JP" sz="2000" dirty="0"/>
              <a:t>      d = - xx * </a:t>
            </a:r>
            <a:r>
              <a:rPr lang="fi-FI" altLang="ja-JP" sz="2000" dirty="0" err="1"/>
              <a:t>yy</a:t>
            </a:r>
            <a:r>
              <a:rPr lang="fi-FI" altLang="ja-JP" sz="2000" dirty="0"/>
              <a:t> * s</a:t>
            </a:r>
          </a:p>
          <a:p>
            <a:r>
              <a:rPr lang="fi-FI" altLang="ja-JP" sz="2000" dirty="0"/>
              <a:t>         </a:t>
            </a:r>
            <a:r>
              <a:rPr lang="fi-FI" altLang="ja-JP" sz="2000" dirty="0" err="1"/>
              <a:t>tt</a:t>
            </a:r>
            <a:r>
              <a:rPr lang="fi-FI" altLang="ja-JP" sz="2000" dirty="0"/>
              <a:t> * </a:t>
            </a:r>
            <a:r>
              <a:rPr lang="fi-FI" altLang="ja-JP" sz="2000" dirty="0" err="1"/>
              <a:t>zz</a:t>
            </a:r>
            <a:r>
              <a:rPr lang="fi-FI" altLang="ja-JP" sz="2000" dirty="0"/>
              <a:t> * (</a:t>
            </a:r>
            <a:r>
              <a:rPr lang="fi-FI" altLang="ja-JP" sz="2000" dirty="0" err="1"/>
              <a:t>one</a:t>
            </a:r>
            <a:r>
              <a:rPr lang="fi-FI" altLang="ja-JP" sz="2000" dirty="0"/>
              <a:t> - xx - </a:t>
            </a:r>
            <a:r>
              <a:rPr lang="fi-FI" altLang="ja-JP" sz="2000" dirty="0" err="1"/>
              <a:t>yy</a:t>
            </a:r>
            <a:r>
              <a:rPr lang="fi-FI" altLang="ja-JP" sz="2000" dirty="0"/>
              <a:t> - </a:t>
            </a:r>
            <a:r>
              <a:rPr lang="fi-FI" altLang="ja-JP" sz="2000" dirty="0" err="1"/>
              <a:t>zz</a:t>
            </a:r>
            <a:r>
              <a:rPr lang="fi-FI" altLang="ja-JP" sz="2000" dirty="0"/>
              <a:t>) +</a:t>
            </a:r>
          </a:p>
          <a:p>
            <a:r>
              <a:rPr lang="fi-FI" altLang="ja-JP" sz="2000" dirty="0"/>
              <a:t>         (xx + </a:t>
            </a:r>
            <a:r>
              <a:rPr lang="fi-FI" altLang="ja-JP" sz="2000" dirty="0" err="1"/>
              <a:t>yy</a:t>
            </a:r>
            <a:r>
              <a:rPr lang="fi-FI" altLang="ja-JP" sz="2000" dirty="0"/>
              <a:t>) * lambda2 +</a:t>
            </a:r>
          </a:p>
          <a:p>
            <a:r>
              <a:rPr lang="fi-FI" altLang="ja-JP" sz="2000" dirty="0"/>
              <a:t>         (</a:t>
            </a:r>
            <a:r>
              <a:rPr lang="fi-FI" altLang="ja-JP" sz="2000" dirty="0" err="1"/>
              <a:t>one</a:t>
            </a:r>
            <a:r>
              <a:rPr lang="fi-FI" altLang="ja-JP" sz="2000" dirty="0"/>
              <a:t> - xx - </a:t>
            </a:r>
            <a:r>
              <a:rPr lang="fi-FI" altLang="ja-JP" sz="2000" dirty="0" err="1"/>
              <a:t>yy</a:t>
            </a:r>
            <a:r>
              <a:rPr lang="fi-FI" altLang="ja-JP" sz="2000" dirty="0"/>
              <a:t> - </a:t>
            </a:r>
            <a:r>
              <a:rPr lang="fi-FI" altLang="ja-JP" sz="2000" dirty="0" err="1"/>
              <a:t>zz</a:t>
            </a:r>
            <a:r>
              <a:rPr lang="fi-FI" altLang="ja-JP" sz="2000" dirty="0"/>
              <a:t>) * (</a:t>
            </a:r>
            <a:r>
              <a:rPr lang="fi-FI" altLang="ja-JP" sz="2000" dirty="0" err="1"/>
              <a:t>one</a:t>
            </a:r>
            <a:r>
              <a:rPr lang="fi-FI" altLang="ja-JP" sz="2000" dirty="0"/>
              <a:t> - xx - </a:t>
            </a:r>
            <a:r>
              <a:rPr lang="fi-FI" altLang="ja-JP" sz="2000" dirty="0" err="1"/>
              <a:t>yy</a:t>
            </a:r>
            <a:r>
              <a:rPr lang="fi-FI" altLang="ja-JP" sz="2000" dirty="0"/>
              <a:t>) * fme2+</a:t>
            </a:r>
          </a:p>
          <a:p>
            <a:r>
              <a:rPr lang="fi-FI" altLang="ja-JP" sz="2000" dirty="0"/>
              <a:t>         </a:t>
            </a:r>
            <a:r>
              <a:rPr lang="fi-FI" altLang="ja-JP" sz="2000" dirty="0" err="1"/>
              <a:t>zz</a:t>
            </a:r>
            <a:r>
              <a:rPr lang="fi-FI" altLang="ja-JP" sz="2000" dirty="0"/>
              <a:t> * (</a:t>
            </a:r>
            <a:r>
              <a:rPr lang="fi-FI" altLang="ja-JP" sz="2000" dirty="0" err="1"/>
              <a:t>one</a:t>
            </a:r>
            <a:r>
              <a:rPr lang="fi-FI" altLang="ja-JP" sz="2000" dirty="0"/>
              <a:t> - xx - </a:t>
            </a:r>
            <a:r>
              <a:rPr lang="fi-FI" altLang="ja-JP" sz="2000" dirty="0" err="1"/>
              <a:t>yy</a:t>
            </a:r>
            <a:r>
              <a:rPr lang="fi-FI" altLang="ja-JP" sz="2000" dirty="0"/>
              <a:t>) * fmf2 ;</a:t>
            </a:r>
          </a:p>
          <a:p>
            <a:r>
              <a:rPr lang="fi-FI" altLang="ja-JP" sz="2000" dirty="0"/>
              <a:t>         </a:t>
            </a:r>
            <a:r>
              <a:rPr lang="fi-FI" altLang="ja-JP" sz="2000" dirty="0" err="1"/>
              <a:t>sumzG[ixy</a:t>
            </a:r>
            <a:r>
              <a:rPr lang="fi-FI" altLang="ja-JP" sz="2000" dirty="0"/>
              <a:t>] += gw30[iz] / (d * d);</a:t>
            </a:r>
          </a:p>
          <a:p>
            <a:r>
              <a:rPr lang="fi-FI" altLang="ja-JP" sz="2000" dirty="0"/>
              <a:t>     }</a:t>
            </a:r>
          </a:p>
          <a:p>
            <a:r>
              <a:rPr lang="fi-FI" altLang="ja-JP" sz="2000" dirty="0"/>
              <a:t> }</a:t>
            </a:r>
          </a:p>
        </p:txBody>
      </p:sp>
      <p:sp>
        <p:nvSpPr>
          <p:cNvPr id="9" name="テキスト ボックス 8"/>
          <p:cNvSpPr txBox="1"/>
          <p:nvPr/>
        </p:nvSpPr>
        <p:spPr>
          <a:xfrm>
            <a:off x="4035217" y="1326143"/>
            <a:ext cx="5025234" cy="400110"/>
          </a:xfrm>
          <a:prstGeom prst="rect">
            <a:avLst/>
          </a:prstGeom>
          <a:noFill/>
        </p:spPr>
        <p:txBody>
          <a:bodyPr wrap="none" rtlCol="0">
            <a:spAutoFit/>
          </a:bodyPr>
          <a:lstStyle/>
          <a:p>
            <a:r>
              <a:rPr kumimoji="1" lang="en-US" altLang="ja-JP" sz="2000" dirty="0" smtClean="0">
                <a:solidFill>
                  <a:srgbClr val="FF0000"/>
                </a:solidFill>
              </a:rPr>
              <a:t>#pragma goose parallel for </a:t>
            </a:r>
            <a:r>
              <a:rPr kumimoji="1" lang="en-US" altLang="ja-JP" sz="2000" dirty="0" err="1" smtClean="0">
                <a:solidFill>
                  <a:srgbClr val="FF0000"/>
                </a:solidFill>
              </a:rPr>
              <a:t>loopcounter</a:t>
            </a:r>
            <a:r>
              <a:rPr kumimoji="1" lang="en-US" altLang="ja-JP" sz="2000" dirty="0" smtClean="0">
                <a:solidFill>
                  <a:srgbClr val="FF0000"/>
                </a:solidFill>
              </a:rPr>
              <a:t>(</a:t>
            </a:r>
            <a:r>
              <a:rPr kumimoji="1" lang="en-US" altLang="ja-JP" sz="2000" dirty="0" err="1" smtClean="0">
                <a:solidFill>
                  <a:srgbClr val="FF0000"/>
                </a:solidFill>
              </a:rPr>
              <a:t>ixz</a:t>
            </a:r>
            <a:r>
              <a:rPr kumimoji="1" lang="en-US" altLang="ja-JP" sz="2000" dirty="0" smtClean="0">
                <a:solidFill>
                  <a:srgbClr val="FF0000"/>
                </a:solidFill>
              </a:rPr>
              <a:t>, </a:t>
            </a:r>
            <a:r>
              <a:rPr kumimoji="1" lang="en-US" altLang="ja-JP" sz="2000" dirty="0" err="1" smtClean="0">
                <a:solidFill>
                  <a:srgbClr val="FF0000"/>
                </a:solidFill>
              </a:rPr>
              <a:t>iz</a:t>
            </a:r>
            <a:r>
              <a:rPr kumimoji="1" lang="en-US" altLang="ja-JP" sz="2000" dirty="0" smtClean="0">
                <a:solidFill>
                  <a:srgbClr val="FF0000"/>
                </a:solidFill>
              </a:rPr>
              <a:t>)</a:t>
            </a:r>
            <a:endParaRPr kumimoji="1" lang="ja-JP" altLang="en-US" sz="2000" dirty="0">
              <a:solidFill>
                <a:srgbClr val="FF0000"/>
              </a:solidFill>
            </a:endParaRPr>
          </a:p>
        </p:txBody>
      </p:sp>
    </p:spTree>
    <p:extLst>
      <p:ext uri="{BB962C8B-B14F-4D97-AF65-F5344CB8AC3E}">
        <p14:creationId xmlns:p14="http://schemas.microsoft.com/office/powerpoint/2010/main" val="33649469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5118"/>
            <a:ext cx="8229600" cy="1143000"/>
          </a:xfrm>
        </p:spPr>
        <p:txBody>
          <a:bodyPr/>
          <a:lstStyle/>
          <a:p>
            <a:r>
              <a:rPr kumimoji="1" lang="en-US" altLang="ja-JP" u="sng" dirty="0" smtClean="0"/>
              <a:t>How to realize high precision</a:t>
            </a:r>
            <a:endParaRPr kumimoji="1" lang="ja-JP" altLang="en-US" u="sng" dirty="0"/>
          </a:p>
        </p:txBody>
      </p:sp>
      <p:sp>
        <p:nvSpPr>
          <p:cNvPr id="3" name="コンテンツ プレースホルダー 2"/>
          <p:cNvSpPr>
            <a:spLocks noGrp="1"/>
          </p:cNvSpPr>
          <p:nvPr>
            <p:ph idx="1"/>
          </p:nvPr>
        </p:nvSpPr>
        <p:spPr>
          <a:xfrm>
            <a:off x="306819" y="1600202"/>
            <a:ext cx="8686800" cy="4525963"/>
          </a:xfrm>
        </p:spPr>
        <p:txBody>
          <a:bodyPr>
            <a:normAutofit fontScale="92500" lnSpcReduction="20000"/>
          </a:bodyPr>
          <a:lstStyle/>
          <a:p>
            <a:r>
              <a:rPr kumimoji="1" lang="en-US" altLang="ja-JP" dirty="0" smtClean="0"/>
              <a:t>Software implementation</a:t>
            </a:r>
          </a:p>
          <a:p>
            <a:pPr lvl="1">
              <a:buFont typeface="Arial"/>
              <a:buChar char="•"/>
            </a:pPr>
            <a:r>
              <a:rPr kumimoji="1" lang="en-US" altLang="ja-JP" sz="3000" dirty="0" smtClean="0"/>
              <a:t>ARPREC, GMP, </a:t>
            </a:r>
            <a:r>
              <a:rPr kumimoji="1" lang="en-US" altLang="ja-JP" sz="3000" dirty="0" smtClean="0">
                <a:solidFill>
                  <a:srgbClr val="3366FF"/>
                </a:solidFill>
              </a:rPr>
              <a:t>MPFR</a:t>
            </a:r>
            <a:r>
              <a:rPr kumimoji="1" lang="en-US" altLang="ja-JP" sz="3000" dirty="0" smtClean="0"/>
              <a:t>, MPFUN90, </a:t>
            </a:r>
            <a:r>
              <a:rPr kumimoji="1" lang="en-US" altLang="ja-JP" sz="3000" dirty="0" smtClean="0">
                <a:solidFill>
                  <a:srgbClr val="3366FF"/>
                </a:solidFill>
              </a:rPr>
              <a:t>QD/DD, </a:t>
            </a:r>
            <a:r>
              <a:rPr kumimoji="1" lang="en-US" altLang="ja-JP" sz="3000" dirty="0" err="1" smtClean="0">
                <a:solidFill>
                  <a:srgbClr val="3366FF"/>
                </a:solidFill>
              </a:rPr>
              <a:t>quadmath</a:t>
            </a:r>
            <a:r>
              <a:rPr lang="en-US" altLang="ja-JP" sz="3000" dirty="0">
                <a:solidFill>
                  <a:srgbClr val="3366FF"/>
                </a:solidFill>
              </a:rPr>
              <a:t> </a:t>
            </a:r>
            <a:r>
              <a:rPr lang="en-US" altLang="ja-JP" sz="3000" dirty="0" smtClean="0">
                <a:solidFill>
                  <a:srgbClr val="3366FF"/>
                </a:solidFill>
              </a:rPr>
              <a:t>on </a:t>
            </a:r>
            <a:r>
              <a:rPr lang="en-US" altLang="ja-JP" sz="3000" dirty="0" err="1" smtClean="0">
                <a:solidFill>
                  <a:srgbClr val="3366FF"/>
                </a:solidFill>
              </a:rPr>
              <a:t>gcc</a:t>
            </a:r>
            <a:r>
              <a:rPr lang="en-US" altLang="ja-JP" sz="3000" dirty="0" smtClean="0"/>
              <a:t>, </a:t>
            </a:r>
            <a:r>
              <a:rPr lang="en-US" altLang="ja-JP" sz="3000" dirty="0" err="1" smtClean="0"/>
              <a:t>etc</a:t>
            </a:r>
            <a:endParaRPr lang="en-US" altLang="ja-JP" sz="3000" dirty="0" smtClean="0"/>
          </a:p>
          <a:p>
            <a:pPr lvl="1">
              <a:buFont typeface="Arial"/>
              <a:buChar char="•"/>
            </a:pPr>
            <a:r>
              <a:rPr kumimoji="1" lang="en-US" altLang="ja-JP" sz="3000" dirty="0" smtClean="0"/>
              <a:t>Easy to use, but </a:t>
            </a:r>
            <a:r>
              <a:rPr lang="en-US" altLang="ja-JP" sz="3000" dirty="0"/>
              <a:t> </a:t>
            </a:r>
            <a:r>
              <a:rPr kumimoji="1" lang="en-US" altLang="ja-JP" sz="3000" dirty="0" smtClean="0"/>
              <a:t>performance is …</a:t>
            </a:r>
          </a:p>
          <a:p>
            <a:pPr lvl="2"/>
            <a:r>
              <a:rPr lang="en-US" altLang="ja-JP" sz="3000" dirty="0" smtClean="0"/>
              <a:t>Add with Double precision -&gt; 1 operation(</a:t>
            </a:r>
            <a:r>
              <a:rPr lang="en-US" altLang="ja-JP" sz="3000" dirty="0" err="1" smtClean="0"/>
              <a:t>cpu</a:t>
            </a:r>
            <a:r>
              <a:rPr lang="en-US" altLang="ja-JP" sz="3000" dirty="0" smtClean="0"/>
              <a:t> has dedicated logic)</a:t>
            </a:r>
          </a:p>
          <a:p>
            <a:pPr lvl="2"/>
            <a:r>
              <a:rPr lang="en-US" altLang="ja-JP" sz="3000" dirty="0" smtClean="0"/>
              <a:t>Add with QD -&gt; 40 operations (combination of  operations with double-precision) </a:t>
            </a:r>
            <a:endParaRPr kumimoji="1" lang="en-US" altLang="ja-JP" sz="3000" dirty="0" smtClean="0"/>
          </a:p>
          <a:p>
            <a:r>
              <a:rPr lang="en-US" altLang="ja-JP" dirty="0" smtClean="0"/>
              <a:t>Hardware implementation</a:t>
            </a:r>
          </a:p>
          <a:p>
            <a:pPr lvl="1">
              <a:buFont typeface="Arial"/>
              <a:buChar char="•"/>
            </a:pPr>
            <a:r>
              <a:rPr kumimoji="1" lang="en-US" altLang="ja-JP" sz="3000" dirty="0" smtClean="0"/>
              <a:t>No consumer products ….</a:t>
            </a:r>
          </a:p>
          <a:p>
            <a:pPr lvl="1">
              <a:buFont typeface="Arial"/>
              <a:buChar char="•"/>
            </a:pPr>
            <a:r>
              <a:rPr kumimoji="1" lang="en-US" altLang="ja-JP" sz="3000" dirty="0" smtClean="0">
                <a:solidFill>
                  <a:srgbClr val="FF0000"/>
                </a:solidFill>
              </a:rPr>
              <a:t>Series of our dedicated hardware</a:t>
            </a:r>
          </a:p>
        </p:txBody>
      </p:sp>
    </p:spTree>
    <p:extLst>
      <p:ext uri="{BB962C8B-B14F-4D97-AF65-F5344CB8AC3E}">
        <p14:creationId xmlns:p14="http://schemas.microsoft.com/office/powerpoint/2010/main" val="226935822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3958"/>
            <a:ext cx="8229600" cy="1143000"/>
          </a:xfrm>
        </p:spPr>
        <p:txBody>
          <a:bodyPr/>
          <a:lstStyle/>
          <a:p>
            <a:r>
              <a:rPr kumimoji="1" lang="en-US" altLang="ja-JP" u="sng" dirty="0" smtClean="0"/>
              <a:t>Overview of GRAPE9-MPX system</a:t>
            </a:r>
            <a:endParaRPr kumimoji="1" lang="ja-JP" altLang="en-US" u="sng" dirty="0"/>
          </a:p>
        </p:txBody>
      </p:sp>
      <p:sp>
        <p:nvSpPr>
          <p:cNvPr id="3" name="コンテンツ プレースホルダー 2"/>
          <p:cNvSpPr>
            <a:spLocks noGrp="1"/>
          </p:cNvSpPr>
          <p:nvPr>
            <p:ph idx="1"/>
          </p:nvPr>
        </p:nvSpPr>
        <p:spPr>
          <a:xfrm>
            <a:off x="233926" y="4563334"/>
            <a:ext cx="8686800" cy="2270596"/>
          </a:xfrm>
        </p:spPr>
        <p:txBody>
          <a:bodyPr>
            <a:normAutofit/>
          </a:bodyPr>
          <a:lstStyle/>
          <a:p>
            <a:pPr>
              <a:lnSpc>
                <a:spcPct val="90000"/>
              </a:lnSpc>
            </a:pPr>
            <a:r>
              <a:rPr lang="en-US" altLang="ja-JP" sz="2800" dirty="0" smtClean="0"/>
              <a:t>Use Altera </a:t>
            </a:r>
            <a:r>
              <a:rPr lang="en-US" altLang="ja-JP" sz="2800" dirty="0" err="1" smtClean="0"/>
              <a:t>ArriaV</a:t>
            </a:r>
            <a:r>
              <a:rPr lang="en-US" altLang="ja-JP" sz="2800" dirty="0" smtClean="0"/>
              <a:t> developing boards with </a:t>
            </a:r>
            <a:r>
              <a:rPr lang="en-US" altLang="ja-JP" sz="2800" dirty="0" err="1" smtClean="0"/>
              <a:t>PCIe</a:t>
            </a:r>
            <a:endParaRPr lang="en-US" altLang="ja-JP" sz="2800" dirty="0" smtClean="0"/>
          </a:p>
          <a:p>
            <a:pPr>
              <a:lnSpc>
                <a:spcPct val="90000"/>
              </a:lnSpc>
            </a:pPr>
            <a:r>
              <a:rPr kumimoji="1" lang="en-US" altLang="ja-JP" sz="2800" dirty="0" smtClean="0"/>
              <a:t>Use two </a:t>
            </a:r>
            <a:r>
              <a:rPr kumimoji="1" lang="en-US" altLang="ja-JP" sz="2800" dirty="0" err="1" smtClean="0"/>
              <a:t>PCIe</a:t>
            </a:r>
            <a:r>
              <a:rPr kumimoji="1" lang="en-US" altLang="ja-JP" sz="2800" dirty="0" smtClean="0"/>
              <a:t> extender boards (G9MG from KFCR co. ) enabling system with </a:t>
            </a:r>
            <a:r>
              <a:rPr kumimoji="1" lang="en-US" altLang="ja-JP" sz="2800" dirty="0" err="1" smtClean="0"/>
              <a:t>upto</a:t>
            </a:r>
            <a:r>
              <a:rPr kumimoji="1" lang="en-US" altLang="ja-JP" sz="2800" dirty="0" smtClean="0"/>
              <a:t> 16 FPGA boards</a:t>
            </a:r>
          </a:p>
          <a:p>
            <a:pPr>
              <a:lnSpc>
                <a:spcPct val="90000"/>
              </a:lnSpc>
            </a:pPr>
            <a:r>
              <a:rPr lang="en-US" altLang="ja-JP" sz="2800" dirty="0" smtClean="0"/>
              <a:t>Develop compiler system (Goose compiler, LSUMP) </a:t>
            </a:r>
          </a:p>
          <a:p>
            <a:pPr lvl="1">
              <a:lnSpc>
                <a:spcPct val="90000"/>
              </a:lnSpc>
              <a:buFont typeface="Arial"/>
              <a:buChar char="•"/>
            </a:pPr>
            <a:r>
              <a:rPr lang="en-US" altLang="ja-JP" dirty="0" smtClean="0"/>
              <a:t>Program written in C/C++ with pragma </a:t>
            </a:r>
            <a:endParaRPr kumimoji="1" lang="ja-JP" alt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053" y="1183467"/>
            <a:ext cx="3645308" cy="7124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096" y="1927976"/>
            <a:ext cx="1409700" cy="20050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7925" y="714723"/>
            <a:ext cx="6854825" cy="51403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0105" y="2149276"/>
            <a:ext cx="6854825" cy="51403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47852" y="2044527"/>
            <a:ext cx="1844675" cy="12001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9" name="Line 8"/>
          <p:cNvSpPr>
            <a:spLocks noChangeShapeType="1"/>
          </p:cNvSpPr>
          <p:nvPr/>
        </p:nvSpPr>
        <p:spPr bwMode="auto">
          <a:xfrm flipH="1">
            <a:off x="7399338" y="3261389"/>
            <a:ext cx="682625" cy="287338"/>
          </a:xfrm>
          <a:prstGeom prst="line">
            <a:avLst/>
          </a:prstGeom>
          <a:noFill/>
          <a:ln w="72000" cap="sq">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ja-JP" altLang="en-US"/>
          </a:p>
        </p:txBody>
      </p:sp>
      <p:sp>
        <p:nvSpPr>
          <p:cNvPr id="10" name="Line 9"/>
          <p:cNvSpPr>
            <a:spLocks noChangeShapeType="1"/>
          </p:cNvSpPr>
          <p:nvPr/>
        </p:nvSpPr>
        <p:spPr bwMode="auto">
          <a:xfrm flipH="1" flipV="1">
            <a:off x="7326314" y="1766051"/>
            <a:ext cx="682625" cy="250825"/>
          </a:xfrm>
          <a:prstGeom prst="line">
            <a:avLst/>
          </a:prstGeom>
          <a:noFill/>
          <a:ln w="72000" cap="sq">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ja-JP" altLang="en-US"/>
          </a:p>
        </p:txBody>
      </p:sp>
      <p:sp>
        <p:nvSpPr>
          <p:cNvPr id="11" name="テキスト ボックス 10"/>
          <p:cNvSpPr txBox="1"/>
          <p:nvPr/>
        </p:nvSpPr>
        <p:spPr>
          <a:xfrm>
            <a:off x="7247852" y="3548727"/>
            <a:ext cx="1953104" cy="369332"/>
          </a:xfrm>
          <a:prstGeom prst="rect">
            <a:avLst/>
          </a:prstGeom>
          <a:noFill/>
        </p:spPr>
        <p:txBody>
          <a:bodyPr wrap="none" rtlCol="0">
            <a:spAutoFit/>
          </a:bodyPr>
          <a:lstStyle/>
          <a:p>
            <a:r>
              <a:rPr lang="en-US" altLang="ja-JP" dirty="0" smtClean="0"/>
              <a:t>@</a:t>
            </a:r>
            <a:r>
              <a:rPr lang="en-US" altLang="ja-JP" dirty="0" err="1" smtClean="0"/>
              <a:t>www.altera.com</a:t>
            </a:r>
            <a:endParaRPr kumimoji="1" lang="ja-JP" altLang="en-US" dirty="0"/>
          </a:p>
        </p:txBody>
      </p:sp>
    </p:spTree>
    <p:extLst>
      <p:ext uri="{BB962C8B-B14F-4D97-AF65-F5344CB8AC3E}">
        <p14:creationId xmlns:p14="http://schemas.microsoft.com/office/powerpoint/2010/main" val="2968037679"/>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3958"/>
            <a:ext cx="8229600" cy="1143000"/>
          </a:xfrm>
        </p:spPr>
        <p:txBody>
          <a:bodyPr/>
          <a:lstStyle/>
          <a:p>
            <a:r>
              <a:rPr kumimoji="1" lang="en-US" altLang="ja-JP" u="sng" dirty="0" smtClean="0"/>
              <a:t>Picture of GRAPE9-MPX</a:t>
            </a:r>
            <a:endParaRPr kumimoji="1" lang="ja-JP" altLang="en-US" u="sng" dirty="0"/>
          </a:p>
        </p:txBody>
      </p:sp>
      <p:pic>
        <p:nvPicPr>
          <p:cNvPr id="4" name="図 3" descr="P100064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1253" y="1042222"/>
            <a:ext cx="7754370" cy="5815778"/>
          </a:xfrm>
          <a:prstGeom prst="rect">
            <a:avLst/>
          </a:prstGeom>
        </p:spPr>
      </p:pic>
    </p:spTree>
    <p:extLst>
      <p:ext uri="{BB962C8B-B14F-4D97-AF65-F5344CB8AC3E}">
        <p14:creationId xmlns:p14="http://schemas.microsoft.com/office/powerpoint/2010/main" val="29066441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2362"/>
            <a:ext cx="8229600" cy="1143000"/>
          </a:xfrm>
        </p:spPr>
        <p:txBody>
          <a:bodyPr>
            <a:normAutofit fontScale="90000"/>
          </a:bodyPr>
          <a:lstStyle/>
          <a:p>
            <a:r>
              <a:rPr kumimoji="1" lang="en-US" altLang="ja-JP" u="sng" dirty="0" smtClean="0"/>
              <a:t>Feynman diagram used in measurement</a:t>
            </a:r>
            <a:endParaRPr kumimoji="1" lang="ja-JP" altLang="en-US" u="sng" dirty="0"/>
          </a:p>
        </p:txBody>
      </p:sp>
      <p:sp>
        <p:nvSpPr>
          <p:cNvPr id="4" name="Rectangle 2"/>
          <p:cNvSpPr txBox="1">
            <a:spLocks noChangeArrowheads="1"/>
          </p:cNvSpPr>
          <p:nvPr/>
        </p:nvSpPr>
        <p:spPr>
          <a:xfrm>
            <a:off x="130591" y="1281391"/>
            <a:ext cx="8855075" cy="4989513"/>
          </a:xfrm>
          <a:prstGeom prst="rect">
            <a:avLst/>
          </a:prstGeom>
          <a:ln/>
        </p:spPr>
        <p:txBody>
          <a:bodyPr vert="horz" lIns="91440" tIns="30240" rIns="91440" bIns="45720" rtlCol="0">
            <a:normAutofit lnSpcReduction="10000"/>
          </a:bodyPr>
          <a:lst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431800" indent="-323850">
              <a:lnSpc>
                <a:spcPct val="90000"/>
              </a:lnSpc>
              <a:buSzPct val="45000"/>
              <a:buFont typeface="Wingdings"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2400" dirty="0" smtClean="0">
                <a:latin typeface="IPAPGothic" charset="0"/>
                <a:cs typeface="IPAPGothic" charset="0"/>
              </a:rPr>
              <a:t>Two loop crossed box diagram </a:t>
            </a:r>
            <a:r>
              <a:rPr lang="en-US" sz="1600" dirty="0" smtClean="0">
                <a:latin typeface="IPAPGothic" charset="0"/>
                <a:cs typeface="IPAPGothic" charset="0"/>
              </a:rPr>
              <a:t>(Yuasa et al. 2012, </a:t>
            </a:r>
            <a:r>
              <a:rPr lang="en-US" sz="1600" dirty="0" err="1" smtClean="0">
                <a:latin typeface="IPAPGothic" charset="0"/>
                <a:cs typeface="IPAPGothic" charset="0"/>
              </a:rPr>
              <a:t>Doncker</a:t>
            </a:r>
            <a:r>
              <a:rPr lang="en-US" sz="1600" dirty="0" smtClean="0">
                <a:latin typeface="IPAPGothic" charset="0"/>
                <a:cs typeface="IPAPGothic" charset="0"/>
              </a:rPr>
              <a:t> et al. 2014)</a:t>
            </a:r>
          </a:p>
          <a:p>
            <a:pPr marL="431800" indent="-323850">
              <a:lnSpc>
                <a:spcPct val="90000"/>
              </a:lnSpc>
              <a:buFontTx/>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US" sz="1600" dirty="0" smtClean="0">
              <a:latin typeface="IPAPGothic" charset="0"/>
              <a:cs typeface="IPAPGothic" charset="0"/>
            </a:endParaRPr>
          </a:p>
          <a:p>
            <a:pPr marL="431800" indent="-323850">
              <a:lnSpc>
                <a:spcPct val="90000"/>
              </a:lnSpc>
              <a:buFontTx/>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US" sz="1600" dirty="0" smtClean="0">
              <a:latin typeface="IPAPGothic" charset="0"/>
              <a:cs typeface="IPAPGothic" charset="0"/>
            </a:endParaRPr>
          </a:p>
          <a:p>
            <a:pPr marL="431800" indent="-323850">
              <a:lnSpc>
                <a:spcPct val="90000"/>
              </a:lnSpc>
              <a:buFontTx/>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US" sz="1600" dirty="0" smtClean="0">
              <a:latin typeface="IPAPGothic" charset="0"/>
              <a:cs typeface="IPAPGothic" charset="0"/>
            </a:endParaRPr>
          </a:p>
          <a:p>
            <a:pPr marL="431800" indent="-323850">
              <a:lnSpc>
                <a:spcPct val="90000"/>
              </a:lnSpc>
              <a:buFontTx/>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US" sz="1600" dirty="0" smtClean="0">
              <a:latin typeface="IPAPGothic" charset="0"/>
              <a:cs typeface="IPAPGothic" charset="0"/>
            </a:endParaRPr>
          </a:p>
          <a:p>
            <a:pPr marL="431800" indent="-323850">
              <a:lnSpc>
                <a:spcPct val="90000"/>
              </a:lnSpc>
              <a:buFontTx/>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US" sz="1600" dirty="0" smtClean="0">
              <a:latin typeface="IPAPGothic" charset="0"/>
              <a:cs typeface="IPAPGothic" charset="0"/>
            </a:endParaRPr>
          </a:p>
          <a:p>
            <a:pPr marL="431800" indent="-323850">
              <a:lnSpc>
                <a:spcPct val="90000"/>
              </a:lnSpc>
              <a:buFontTx/>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US" sz="1600" dirty="0" smtClean="0">
              <a:latin typeface="IPAPGothic" charset="0"/>
              <a:cs typeface="IPAPGothic" charset="0"/>
            </a:endParaRPr>
          </a:p>
          <a:p>
            <a:pPr marL="431800" indent="-323850">
              <a:lnSpc>
                <a:spcPct val="90000"/>
              </a:lnSpc>
              <a:buFontTx/>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US" sz="1600" dirty="0" smtClean="0">
              <a:latin typeface="IPAPGothic" charset="0"/>
              <a:cs typeface="IPAPGothic" charset="0"/>
            </a:endParaRPr>
          </a:p>
          <a:p>
            <a:pPr marL="431800" indent="-323850">
              <a:lnSpc>
                <a:spcPct val="90000"/>
              </a:lnSpc>
              <a:buSzPct val="45000"/>
              <a:buFont typeface="Wingdings"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US" altLang="ja-JP" sz="2400" dirty="0" smtClean="0">
              <a:latin typeface="IPAPGothic" charset="0"/>
              <a:cs typeface="IPAPGothic" charset="0"/>
            </a:endParaRPr>
          </a:p>
          <a:p>
            <a:pPr marL="431800" indent="-323850">
              <a:lnSpc>
                <a:spcPct val="90000"/>
              </a:lnSpc>
              <a:buSzPct val="45000"/>
              <a:buFont typeface="Wingdings"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US" altLang="ja-JP" sz="2400" dirty="0">
              <a:latin typeface="IPAPGothic" charset="0"/>
              <a:cs typeface="IPAPGothic" charset="0"/>
            </a:endParaRPr>
          </a:p>
          <a:p>
            <a:pPr marL="107950" indent="0">
              <a:lnSpc>
                <a:spcPct val="90000"/>
              </a:lnSpc>
              <a:buSzPct val="4500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US" altLang="ja-JP" sz="2400" dirty="0" smtClean="0">
              <a:latin typeface="IPAPGothic" charset="0"/>
              <a:cs typeface="IPAPGothic" charset="0"/>
            </a:endParaRPr>
          </a:p>
          <a:p>
            <a:pPr marL="107950" indent="0">
              <a:lnSpc>
                <a:spcPct val="90000"/>
              </a:lnSpc>
              <a:buSzPct val="4500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US" altLang="ja-JP" sz="2400" dirty="0">
              <a:latin typeface="IPAPGothic" charset="0"/>
              <a:cs typeface="IPAPGothic" charset="0"/>
            </a:endParaRPr>
          </a:p>
          <a:p>
            <a:pPr marL="107950" indent="0">
              <a:lnSpc>
                <a:spcPct val="110000"/>
              </a:lnSpc>
              <a:buSzPct val="4500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ja-JP" sz="2400" dirty="0" smtClean="0">
                <a:latin typeface="IPAPGothic" charset="0"/>
                <a:cs typeface="IPAPGothic" charset="0"/>
              </a:rPr>
              <a:t>result</a:t>
            </a:r>
            <a:r>
              <a:rPr lang="ja-JP" sz="2400" dirty="0" smtClean="0">
                <a:latin typeface="IPAPGothic" charset="0"/>
                <a:cs typeface="IPAPGothic" charset="0"/>
              </a:rPr>
              <a:t>：</a:t>
            </a:r>
            <a:r>
              <a:rPr lang="en-US" sz="2400" dirty="0" smtClean="0">
                <a:latin typeface="IPAPGothic" charset="0"/>
                <a:cs typeface="IPAPGothic" charset="0"/>
              </a:rPr>
              <a:t>-0.0853513981</a:t>
            </a:r>
          </a:p>
          <a:p>
            <a:pPr marL="431800" indent="-323850">
              <a:lnSpc>
                <a:spcPct val="110000"/>
              </a:lnSpc>
              <a:buSzPct val="45000"/>
              <a:buFont typeface="Wingdings"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ja-JP" sz="2400" dirty="0" smtClean="0">
                <a:latin typeface="IPAPGothic" charset="0"/>
                <a:cs typeface="IPAPGothic" charset="0"/>
              </a:rPr>
              <a:t>Number of ops.</a:t>
            </a:r>
            <a:r>
              <a:rPr lang="en-US" sz="2400" dirty="0" smtClean="0">
                <a:latin typeface="IPAPGothic" charset="0"/>
                <a:cs typeface="IPAPGothic" charset="0"/>
              </a:rPr>
              <a:t>: 128</a:t>
            </a:r>
            <a:r>
              <a:rPr lang="ja-JP" sz="2400" dirty="0" smtClean="0">
                <a:latin typeface="IPAPGothic" charset="0"/>
                <a:cs typeface="IPAPGothic" charset="0"/>
              </a:rPr>
              <a:t> </a:t>
            </a:r>
            <a:r>
              <a:rPr lang="en-US" sz="2000" dirty="0" smtClean="0">
                <a:latin typeface="IPAPGothic" charset="0"/>
                <a:cs typeface="IPAPGothic" charset="0"/>
              </a:rPr>
              <a:t>(</a:t>
            </a:r>
            <a:r>
              <a:rPr lang="en-US" altLang="ja-JP" sz="2000" dirty="0" smtClean="0">
                <a:latin typeface="IPAPGothic" charset="0"/>
                <a:cs typeface="IPAPGothic" charset="0"/>
              </a:rPr>
              <a:t>including load/store</a:t>
            </a:r>
            <a:r>
              <a:rPr lang="en-US" sz="2000" dirty="0" smtClean="0">
                <a:latin typeface="IPAPGothic" charset="0"/>
                <a:cs typeface="IPAPGothic" charset="0"/>
              </a:rPr>
              <a:t>)</a:t>
            </a:r>
          </a:p>
          <a:p>
            <a:pPr marL="431800" indent="-323850">
              <a:lnSpc>
                <a:spcPct val="110000"/>
              </a:lnSpc>
              <a:buSzPct val="45000"/>
              <a:buFont typeface="Wingdings"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2400" dirty="0" smtClean="0">
                <a:latin typeface="IPAPGothic" charset="0"/>
                <a:cs typeface="IPAPGothic" charset="0"/>
              </a:rPr>
              <a:t>6-dimentional integral</a:t>
            </a:r>
            <a:endParaRPr lang="ja-JP" sz="2400" dirty="0">
              <a:latin typeface="IPAPGothic" charset="0"/>
              <a:cs typeface="IPAPGothic" charset="0"/>
            </a:endParaRPr>
          </a:p>
        </p:txBody>
      </p:sp>
      <p:pic>
        <p:nvPicPr>
          <p:cNvPr id="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0692" y="1868977"/>
            <a:ext cx="5654675" cy="24733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6" name="Group 7"/>
          <p:cNvGrpSpPr>
            <a:grpSpLocks/>
          </p:cNvGrpSpPr>
          <p:nvPr/>
        </p:nvGrpSpPr>
        <p:grpSpPr bwMode="auto">
          <a:xfrm>
            <a:off x="910054" y="3400690"/>
            <a:ext cx="1235075" cy="1117600"/>
            <a:chOff x="945" y="2293"/>
            <a:chExt cx="778" cy="704"/>
          </a:xfrm>
        </p:grpSpPr>
        <p:pic>
          <p:nvPicPr>
            <p:cNvPr id="7"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 y="2826"/>
              <a:ext cx="778" cy="17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5" y="2293"/>
              <a:ext cx="451" cy="12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9"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5" y="2459"/>
              <a:ext cx="339" cy="10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5" y="2668"/>
              <a:ext cx="326" cy="10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pic>
        <p:nvPicPr>
          <p:cNvPr id="11"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02729" y="4556792"/>
            <a:ext cx="3003550" cy="2133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12" name="Group 3"/>
          <p:cNvGrpSpPr>
            <a:grpSpLocks/>
          </p:cNvGrpSpPr>
          <p:nvPr/>
        </p:nvGrpSpPr>
        <p:grpSpPr bwMode="auto">
          <a:xfrm>
            <a:off x="297369" y="854905"/>
            <a:ext cx="3298825" cy="3224213"/>
            <a:chOff x="454" y="754"/>
            <a:chExt cx="2078" cy="2031"/>
          </a:xfrm>
        </p:grpSpPr>
        <p:pic>
          <p:nvPicPr>
            <p:cNvPr id="13" name="Picture 4"/>
            <p:cNvPicPr>
              <a:picLocks noChangeAspect="1" noChangeArrowheads="1"/>
            </p:cNvPicPr>
            <p:nvPr/>
          </p:nvPicPr>
          <p:blipFill>
            <a:blip r:embed="rId8">
              <a:extLst>
                <a:ext uri="{28A0092B-C50C-407E-A947-70E740481C1C}">
                  <a14:useLocalDpi xmlns:a14="http://schemas.microsoft.com/office/drawing/2010/main" val="0"/>
                </a:ext>
              </a:extLst>
            </a:blip>
            <a:srcRect t="-42116" b="-42116"/>
            <a:stretch>
              <a:fillRect/>
            </a:stretch>
          </p:blipFill>
          <p:spPr bwMode="auto">
            <a:xfrm>
              <a:off x="454" y="754"/>
              <a:ext cx="2078" cy="2031"/>
            </a:xfrm>
            <a:prstGeom prst="rect">
              <a:avLst/>
            </a:prstGeom>
            <a:noFill/>
            <a:ln>
              <a:noFill/>
            </a:ln>
            <a:effectLst/>
            <a:extLst>
              <a:ext uri="{909E8E84-426E-40dd-AFC4-6F175D3DCCD1}">
                <a14:hiddenFill xmlns:a14="http://schemas.microsoft.com/office/drawing/2010/main">
                  <a:blipFill dpi="0" rotWithShape="0">
                    <a:blip/>
                    <a:srcRect t="-42116" b="-42116"/>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4" name="Text Box 5"/>
            <p:cNvSpPr txBox="1">
              <a:spLocks noChangeArrowheads="1"/>
            </p:cNvSpPr>
            <p:nvPr/>
          </p:nvSpPr>
          <p:spPr bwMode="auto">
            <a:xfrm>
              <a:off x="454" y="754"/>
              <a:ext cx="2078" cy="20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grpSp>
    </p:spTree>
    <p:extLst>
      <p:ext uri="{BB962C8B-B14F-4D97-AF65-F5344CB8AC3E}">
        <p14:creationId xmlns:p14="http://schemas.microsoft.com/office/powerpoint/2010/main" val="1195679861"/>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5130"/>
            <a:ext cx="8229600" cy="1143000"/>
          </a:xfrm>
        </p:spPr>
        <p:txBody>
          <a:bodyPr/>
          <a:lstStyle/>
          <a:p>
            <a:r>
              <a:rPr lang="en-US" altLang="ja-JP" u="sng" dirty="0" smtClean="0"/>
              <a:t>Method of the measurement</a:t>
            </a:r>
            <a:endParaRPr kumimoji="1" lang="ja-JP" altLang="en-US" u="sng" dirty="0"/>
          </a:p>
        </p:txBody>
      </p:sp>
      <p:grpSp>
        <p:nvGrpSpPr>
          <p:cNvPr id="4" name="Group 3"/>
          <p:cNvGrpSpPr>
            <a:grpSpLocks/>
          </p:cNvGrpSpPr>
          <p:nvPr/>
        </p:nvGrpSpPr>
        <p:grpSpPr bwMode="auto">
          <a:xfrm>
            <a:off x="628650" y="2080796"/>
            <a:ext cx="5754687" cy="1301750"/>
            <a:chOff x="819" y="1361"/>
            <a:chExt cx="3625" cy="820"/>
          </a:xfrm>
        </p:grpSpPr>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9" y="1727"/>
              <a:ext cx="1158" cy="34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1" y="1727"/>
              <a:ext cx="1158" cy="34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3" y="1370"/>
              <a:ext cx="2033" cy="49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6" y="1361"/>
              <a:ext cx="295" cy="49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9"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49" y="1361"/>
              <a:ext cx="295" cy="5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 name="Line 9"/>
            <p:cNvSpPr>
              <a:spLocks noChangeShapeType="1"/>
            </p:cNvSpPr>
            <p:nvPr/>
          </p:nvSpPr>
          <p:spPr bwMode="auto">
            <a:xfrm>
              <a:off x="3178" y="1532"/>
              <a:ext cx="444" cy="0"/>
            </a:xfrm>
            <a:prstGeom prst="line">
              <a:avLst/>
            </a:prstGeom>
            <a:noFill/>
            <a:ln w="36000" cap="flat">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ja-JP" altLang="en-US"/>
            </a:p>
          </p:txBody>
        </p:sp>
        <p:sp>
          <p:nvSpPr>
            <p:cNvPr id="11" name="Line 10"/>
            <p:cNvSpPr>
              <a:spLocks noChangeShapeType="1"/>
            </p:cNvSpPr>
            <p:nvPr/>
          </p:nvSpPr>
          <p:spPr bwMode="auto">
            <a:xfrm>
              <a:off x="2528" y="2035"/>
              <a:ext cx="0" cy="146"/>
            </a:xfrm>
            <a:prstGeom prst="line">
              <a:avLst/>
            </a:prstGeom>
            <a:noFill/>
            <a:ln w="18000" cap="flat">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ja-JP" altLang="en-US"/>
            </a:p>
          </p:txBody>
        </p:sp>
        <p:sp>
          <p:nvSpPr>
            <p:cNvPr id="12" name="Line 11"/>
            <p:cNvSpPr>
              <a:spLocks noChangeShapeType="1"/>
            </p:cNvSpPr>
            <p:nvPr/>
          </p:nvSpPr>
          <p:spPr bwMode="auto">
            <a:xfrm>
              <a:off x="2528" y="2182"/>
              <a:ext cx="1779" cy="0"/>
            </a:xfrm>
            <a:prstGeom prst="line">
              <a:avLst/>
            </a:prstGeom>
            <a:noFill/>
            <a:ln w="18000" cap="flat">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ja-JP" altLang="en-US"/>
            </a:p>
          </p:txBody>
        </p:sp>
        <p:sp>
          <p:nvSpPr>
            <p:cNvPr id="13" name="Line 12"/>
            <p:cNvSpPr>
              <a:spLocks noChangeShapeType="1"/>
            </p:cNvSpPr>
            <p:nvPr/>
          </p:nvSpPr>
          <p:spPr bwMode="auto">
            <a:xfrm flipV="1">
              <a:off x="4308" y="1873"/>
              <a:ext cx="0" cy="309"/>
            </a:xfrm>
            <a:prstGeom prst="line">
              <a:avLst/>
            </a:prstGeom>
            <a:noFill/>
            <a:ln w="18000" cap="flat">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ja-JP" altLang="en-US"/>
            </a:p>
          </p:txBody>
        </p:sp>
        <p:sp>
          <p:nvSpPr>
            <p:cNvPr id="14" name="Line 13"/>
            <p:cNvSpPr>
              <a:spLocks noChangeShapeType="1"/>
            </p:cNvSpPr>
            <p:nvPr/>
          </p:nvSpPr>
          <p:spPr bwMode="auto">
            <a:xfrm>
              <a:off x="1377" y="2045"/>
              <a:ext cx="0" cy="84"/>
            </a:xfrm>
            <a:prstGeom prst="line">
              <a:avLst/>
            </a:prstGeom>
            <a:noFill/>
            <a:ln w="18000" cap="flat">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ja-JP" altLang="en-US"/>
            </a:p>
          </p:txBody>
        </p:sp>
        <p:sp>
          <p:nvSpPr>
            <p:cNvPr id="15" name="Line 14"/>
            <p:cNvSpPr>
              <a:spLocks noChangeShapeType="1"/>
            </p:cNvSpPr>
            <p:nvPr/>
          </p:nvSpPr>
          <p:spPr bwMode="auto">
            <a:xfrm>
              <a:off x="1377" y="2131"/>
              <a:ext cx="2463" cy="0"/>
            </a:xfrm>
            <a:prstGeom prst="line">
              <a:avLst/>
            </a:prstGeom>
            <a:noFill/>
            <a:ln w="18000" cap="flat">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ja-JP" altLang="en-US"/>
            </a:p>
          </p:txBody>
        </p:sp>
        <p:sp>
          <p:nvSpPr>
            <p:cNvPr id="16" name="Line 15"/>
            <p:cNvSpPr>
              <a:spLocks noChangeShapeType="1"/>
            </p:cNvSpPr>
            <p:nvPr/>
          </p:nvSpPr>
          <p:spPr bwMode="auto">
            <a:xfrm flipV="1">
              <a:off x="3842" y="1873"/>
              <a:ext cx="0" cy="258"/>
            </a:xfrm>
            <a:prstGeom prst="line">
              <a:avLst/>
            </a:prstGeom>
            <a:noFill/>
            <a:ln w="18000" cap="flat">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ja-JP" altLang="en-US"/>
            </a:p>
          </p:txBody>
        </p:sp>
      </p:grpSp>
      <p:sp>
        <p:nvSpPr>
          <p:cNvPr id="17" name="テキスト ボックス 16"/>
          <p:cNvSpPr txBox="1"/>
          <p:nvPr/>
        </p:nvSpPr>
        <p:spPr>
          <a:xfrm>
            <a:off x="6621321" y="1906276"/>
            <a:ext cx="2210551" cy="830997"/>
          </a:xfrm>
          <a:prstGeom prst="rect">
            <a:avLst/>
          </a:prstGeom>
          <a:noFill/>
        </p:spPr>
        <p:txBody>
          <a:bodyPr wrap="square" rtlCol="0">
            <a:spAutoFit/>
          </a:bodyPr>
          <a:lstStyle/>
          <a:p>
            <a:pPr marL="342900" indent="-342900">
              <a:buFont typeface="Arial"/>
              <a:buChar char="•"/>
            </a:pPr>
            <a:r>
              <a:rPr lang="en-US" altLang="ja-JP" sz="2400" dirty="0" smtClean="0"/>
              <a:t>Total number of points </a:t>
            </a:r>
            <a:endParaRPr kumimoji="1" lang="ja-JP" altLang="en-US" sz="2400" dirty="0"/>
          </a:p>
        </p:txBody>
      </p:sp>
      <p:pic>
        <p:nvPicPr>
          <p:cNvPr id="18" name="図 17"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11570" y="2861260"/>
            <a:ext cx="2083014" cy="285127"/>
          </a:xfrm>
          <a:prstGeom prst="rect">
            <a:avLst/>
          </a:prstGeom>
        </p:spPr>
      </p:pic>
      <p:sp>
        <p:nvSpPr>
          <p:cNvPr id="19" name="テキスト ボックス 18"/>
          <p:cNvSpPr txBox="1"/>
          <p:nvPr/>
        </p:nvSpPr>
        <p:spPr>
          <a:xfrm>
            <a:off x="132909" y="1276530"/>
            <a:ext cx="6378669" cy="523220"/>
          </a:xfrm>
          <a:prstGeom prst="rect">
            <a:avLst/>
          </a:prstGeom>
          <a:noFill/>
        </p:spPr>
        <p:txBody>
          <a:bodyPr wrap="none" rtlCol="0">
            <a:spAutoFit/>
          </a:bodyPr>
          <a:lstStyle/>
          <a:p>
            <a:pPr marL="285750" indent="-285750">
              <a:buFont typeface="Arial"/>
              <a:buChar char="•"/>
            </a:pPr>
            <a:r>
              <a:rPr kumimoji="1" lang="en-US" altLang="ja-JP" sz="2800" dirty="0" smtClean="0"/>
              <a:t>Replace 6 loops to 2 loops by </a:t>
            </a:r>
            <a:r>
              <a:rPr kumimoji="1" lang="en-US" altLang="ja-JP" sz="2800" i="1" dirty="0" smtClean="0"/>
              <a:t>loop fusio</a:t>
            </a:r>
            <a:r>
              <a:rPr kumimoji="1" lang="en-US" altLang="ja-JP" sz="2800" dirty="0" smtClean="0"/>
              <a:t>n </a:t>
            </a:r>
            <a:endParaRPr kumimoji="1" lang="ja-JP" altLang="en-US" sz="2800" dirty="0"/>
          </a:p>
        </p:txBody>
      </p:sp>
      <p:sp>
        <p:nvSpPr>
          <p:cNvPr id="20" name="テキスト ボックス 19"/>
          <p:cNvSpPr txBox="1"/>
          <p:nvPr/>
        </p:nvSpPr>
        <p:spPr>
          <a:xfrm>
            <a:off x="1785765" y="3590698"/>
            <a:ext cx="4903907" cy="523220"/>
          </a:xfrm>
          <a:prstGeom prst="rect">
            <a:avLst/>
          </a:prstGeom>
          <a:noFill/>
        </p:spPr>
        <p:txBody>
          <a:bodyPr wrap="none" rtlCol="0">
            <a:spAutoFit/>
          </a:bodyPr>
          <a:lstStyle/>
          <a:p>
            <a:pPr marL="457200" indent="-457200">
              <a:buFont typeface="Arial"/>
              <a:buChar char="•"/>
            </a:pPr>
            <a:r>
              <a:rPr kumimoji="1" lang="en-US" altLang="ja-JP" sz="2800" dirty="0" smtClean="0"/>
              <a:t>To fit GRAPE9-MPX hardware</a:t>
            </a:r>
            <a:endParaRPr kumimoji="1" lang="ja-JP" altLang="en-US" sz="2800" dirty="0"/>
          </a:p>
        </p:txBody>
      </p:sp>
      <p:sp>
        <p:nvSpPr>
          <p:cNvPr id="21" name="テキスト ボックス 20"/>
          <p:cNvSpPr txBox="1"/>
          <p:nvPr/>
        </p:nvSpPr>
        <p:spPr>
          <a:xfrm>
            <a:off x="137126" y="4226921"/>
            <a:ext cx="8549674" cy="954107"/>
          </a:xfrm>
          <a:prstGeom prst="rect">
            <a:avLst/>
          </a:prstGeom>
          <a:noFill/>
        </p:spPr>
        <p:txBody>
          <a:bodyPr wrap="square" rtlCol="0">
            <a:spAutoFit/>
          </a:bodyPr>
          <a:lstStyle/>
          <a:p>
            <a:pPr marL="285750" indent="-285750">
              <a:buFont typeface="Arial"/>
              <a:buChar char="•"/>
            </a:pPr>
            <a:r>
              <a:rPr kumimoji="1" lang="en-US" altLang="ja-JP" sz="2800" dirty="0" smtClean="0"/>
              <a:t>Measure execution time of overall calculation of loop integral with given (</a:t>
            </a:r>
            <a:r>
              <a:rPr kumimoji="1" lang="en-US" altLang="ja-JP" sz="2800" i="1" dirty="0" smtClean="0"/>
              <a:t>N</a:t>
            </a:r>
            <a:r>
              <a:rPr kumimoji="1" lang="en-US" altLang="ja-JP" sz="2800" i="1" baseline="-25000" dirty="0" smtClean="0"/>
              <a:t>i </a:t>
            </a:r>
            <a:r>
              <a:rPr kumimoji="1" lang="en-US" altLang="ja-JP" sz="2800" i="1" dirty="0" smtClean="0"/>
              <a:t>, </a:t>
            </a:r>
            <a:r>
              <a:rPr kumimoji="1" lang="en-US" altLang="ja-JP" sz="2800" i="1" dirty="0" err="1" smtClean="0"/>
              <a:t>N</a:t>
            </a:r>
            <a:r>
              <a:rPr kumimoji="1" lang="en-US" altLang="ja-JP" sz="2800" i="1" baseline="-25000" dirty="0" err="1" smtClean="0"/>
              <a:t>j</a:t>
            </a:r>
            <a:r>
              <a:rPr kumimoji="1" lang="en-US" altLang="ja-JP" sz="2800" dirty="0" smtClean="0"/>
              <a:t>)</a:t>
            </a:r>
            <a:endParaRPr kumimoji="1" lang="ja-JP" altLang="en-US" sz="2800" dirty="0"/>
          </a:p>
        </p:txBody>
      </p:sp>
      <p:sp>
        <p:nvSpPr>
          <p:cNvPr id="22" name="テキスト ボックス 21"/>
          <p:cNvSpPr txBox="1"/>
          <p:nvPr/>
        </p:nvSpPr>
        <p:spPr>
          <a:xfrm>
            <a:off x="1677512" y="5243748"/>
            <a:ext cx="4134465" cy="1384995"/>
          </a:xfrm>
          <a:prstGeom prst="rect">
            <a:avLst/>
          </a:prstGeom>
          <a:noFill/>
        </p:spPr>
        <p:txBody>
          <a:bodyPr wrap="none" rtlCol="0">
            <a:spAutoFit/>
          </a:bodyPr>
          <a:lstStyle/>
          <a:p>
            <a:pPr marL="285750" indent="-285750">
              <a:buFont typeface="Arial"/>
              <a:buChar char="•"/>
            </a:pPr>
            <a:r>
              <a:rPr kumimoji="1" lang="en-US" altLang="ja-JP" sz="2800" dirty="0" smtClean="0"/>
              <a:t>Fix </a:t>
            </a:r>
            <a:r>
              <a:rPr kumimoji="1" lang="en-US" altLang="ja-JP" sz="2800" i="1" dirty="0" err="1" smtClean="0"/>
              <a:t>N</a:t>
            </a:r>
            <a:r>
              <a:rPr kumimoji="1" lang="en-US" altLang="ja-JP" sz="2800" i="1" baseline="-25000" dirty="0" err="1" smtClean="0"/>
              <a:t>j</a:t>
            </a:r>
            <a:r>
              <a:rPr kumimoji="1" lang="en-US" altLang="ja-JP" sz="2800" i="1" baseline="-25000" dirty="0" smtClean="0"/>
              <a:t>  </a:t>
            </a:r>
            <a:r>
              <a:rPr kumimoji="1" lang="en-US" altLang="ja-JP" sz="2800" dirty="0" smtClean="0"/>
              <a:t>:</a:t>
            </a:r>
          </a:p>
          <a:p>
            <a:pPr marL="285750" indent="-285750">
              <a:buFont typeface="Arial"/>
              <a:buChar char="•"/>
            </a:pPr>
            <a:r>
              <a:rPr lang="en-US" altLang="ja-JP" sz="2800" dirty="0" smtClean="0"/>
              <a:t>Vary N</a:t>
            </a:r>
            <a:r>
              <a:rPr lang="en-US" altLang="ja-JP" sz="2800" i="1" baseline="-25000" dirty="0" smtClean="0"/>
              <a:t>i</a:t>
            </a:r>
            <a:r>
              <a:rPr lang="en-US" altLang="ja-JP" sz="2800" baseline="-25000" dirty="0" smtClean="0"/>
              <a:t> </a:t>
            </a:r>
            <a:r>
              <a:rPr lang="en-US" altLang="ja-JP" sz="2800" dirty="0" smtClean="0"/>
              <a:t>:</a:t>
            </a:r>
          </a:p>
          <a:p>
            <a:pPr marL="285750" indent="-285750">
              <a:buFont typeface="Arial"/>
              <a:buChar char="•"/>
            </a:pPr>
            <a:r>
              <a:rPr kumimoji="1" lang="en-US" altLang="ja-JP" sz="2800" dirty="0" smtClean="0"/>
              <a:t>Maximum problem size  : </a:t>
            </a:r>
            <a:endParaRPr kumimoji="1" lang="ja-JP" altLang="en-US" sz="2800" dirty="0"/>
          </a:p>
        </p:txBody>
      </p:sp>
      <p:pic>
        <p:nvPicPr>
          <p:cNvPr id="24" name="図 23"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12880" y="5350468"/>
            <a:ext cx="1447800" cy="431800"/>
          </a:xfrm>
          <a:prstGeom prst="rect">
            <a:avLst/>
          </a:prstGeom>
        </p:spPr>
      </p:pic>
      <p:pic>
        <p:nvPicPr>
          <p:cNvPr id="25" name="図 24"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97019" y="5830585"/>
            <a:ext cx="1981200" cy="381000"/>
          </a:xfrm>
          <a:prstGeom prst="rect">
            <a:avLst/>
          </a:prstGeom>
        </p:spPr>
      </p:pic>
      <p:pic>
        <p:nvPicPr>
          <p:cNvPr id="26" name="図 25"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067904" y="6206903"/>
            <a:ext cx="1409700" cy="381000"/>
          </a:xfrm>
          <a:prstGeom prst="rect">
            <a:avLst/>
          </a:prstGeom>
        </p:spPr>
      </p:pic>
    </p:spTree>
    <p:extLst>
      <p:ext uri="{BB962C8B-B14F-4D97-AF65-F5344CB8AC3E}">
        <p14:creationId xmlns:p14="http://schemas.microsoft.com/office/powerpoint/2010/main" val="368519027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3758"/>
            <a:ext cx="8229600" cy="1143000"/>
          </a:xfrm>
        </p:spPr>
        <p:txBody>
          <a:bodyPr>
            <a:normAutofit/>
          </a:bodyPr>
          <a:lstStyle/>
          <a:p>
            <a:r>
              <a:rPr lang="en-US" altLang="ja-JP" sz="4000" u="sng" dirty="0">
                <a:solidFill>
                  <a:srgbClr val="3366FF"/>
                </a:solidFill>
                <a:latin typeface="メイリオ"/>
                <a:ea typeface="メイリオ"/>
                <a:cs typeface="メイリオ"/>
              </a:rPr>
              <a:t>O</a:t>
            </a:r>
            <a:r>
              <a:rPr lang="en-US" altLang="ja-JP" sz="4000" u="sng" dirty="0" smtClean="0">
                <a:solidFill>
                  <a:srgbClr val="3366FF"/>
                </a:solidFill>
                <a:latin typeface="メイリオ"/>
                <a:ea typeface="メイリオ"/>
                <a:cs typeface="メイリオ"/>
              </a:rPr>
              <a:t>utline</a:t>
            </a:r>
            <a:endParaRPr kumimoji="1" lang="ja-JP" altLang="en-US" sz="4000" u="sng" dirty="0">
              <a:solidFill>
                <a:srgbClr val="3366FF"/>
              </a:solidFill>
              <a:latin typeface="メイリオ"/>
              <a:ea typeface="メイリオ"/>
              <a:cs typeface="メイリオ"/>
            </a:endParaRPr>
          </a:p>
        </p:txBody>
      </p:sp>
      <p:sp>
        <p:nvSpPr>
          <p:cNvPr id="11" name="テキスト ボックス 10"/>
          <p:cNvSpPr txBox="1"/>
          <p:nvPr/>
        </p:nvSpPr>
        <p:spPr>
          <a:xfrm>
            <a:off x="487082" y="1336443"/>
            <a:ext cx="8416276" cy="1569660"/>
          </a:xfrm>
          <a:prstGeom prst="rect">
            <a:avLst/>
          </a:prstGeom>
          <a:noFill/>
        </p:spPr>
        <p:txBody>
          <a:bodyPr wrap="square" rtlCol="0">
            <a:spAutoFit/>
          </a:bodyPr>
          <a:lstStyle/>
          <a:p>
            <a:pPr marL="342900" indent="-342900">
              <a:buFont typeface="Arial"/>
              <a:buChar char="•"/>
            </a:pPr>
            <a:r>
              <a:rPr lang="en-US" altLang="ja-JP" sz="2400" dirty="0" smtClean="0"/>
              <a:t>Introduction</a:t>
            </a:r>
          </a:p>
          <a:p>
            <a:pPr marL="342900" indent="-342900">
              <a:buFont typeface="Arial"/>
              <a:buChar char="•"/>
            </a:pPr>
            <a:r>
              <a:rPr kumimoji="1" lang="en-US" altLang="ja-JP" sz="2400" dirty="0" smtClean="0"/>
              <a:t>Hardware and software of current GRAPE9-MPX system</a:t>
            </a:r>
          </a:p>
          <a:p>
            <a:pPr marL="342900" indent="-342900">
              <a:buFont typeface="Arial"/>
              <a:buChar char="•"/>
            </a:pPr>
            <a:r>
              <a:rPr lang="en-US" altLang="ja-JP" sz="2400" dirty="0" smtClean="0"/>
              <a:t>Application to 3-loop integral</a:t>
            </a:r>
            <a:endParaRPr lang="en-US" altLang="ja-JP" sz="2400" dirty="0"/>
          </a:p>
          <a:p>
            <a:pPr marL="342900" indent="-342900">
              <a:buFont typeface="Arial"/>
              <a:buChar char="•"/>
            </a:pPr>
            <a:r>
              <a:rPr kumimoji="1" lang="en-US" altLang="ja-JP" sz="2400" dirty="0" smtClean="0"/>
              <a:t>Summary</a:t>
            </a:r>
          </a:p>
        </p:txBody>
      </p:sp>
    </p:spTree>
    <p:extLst>
      <p:ext uri="{BB962C8B-B14F-4D97-AF65-F5344CB8AC3E}">
        <p14:creationId xmlns:p14="http://schemas.microsoft.com/office/powerpoint/2010/main" val="704625270"/>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90588"/>
            <a:ext cx="8229600" cy="1143000"/>
          </a:xfrm>
        </p:spPr>
        <p:txBody>
          <a:bodyPr/>
          <a:lstStyle/>
          <a:p>
            <a:r>
              <a:rPr lang="en-US" altLang="ja-JP" u="sng" dirty="0" smtClean="0"/>
              <a:t>Performance with 12 boards</a:t>
            </a:r>
            <a:endParaRPr kumimoji="1" lang="ja-JP" altLang="en-US" u="sng" dirty="0"/>
          </a:p>
        </p:txBody>
      </p:sp>
      <p:pic>
        <p:nvPicPr>
          <p:cNvPr id="4" name="図 3" descr="fig5c.ps"/>
          <p:cNvPicPr>
            <a:picLocks noChangeAspect="1"/>
          </p:cNvPicPr>
          <p:nvPr/>
        </p:nvPicPr>
        <p:blipFill rotWithShape="1">
          <a:blip r:embed="rId2">
            <a:extLst>
              <a:ext uri="{28A0092B-C50C-407E-A947-70E740481C1C}">
                <a14:useLocalDpi xmlns:a14="http://schemas.microsoft.com/office/drawing/2010/main" val="0"/>
              </a:ext>
            </a:extLst>
          </a:blip>
          <a:srcRect r="18852" b="20221"/>
          <a:stretch/>
        </p:blipFill>
        <p:spPr>
          <a:xfrm rot="5400000">
            <a:off x="1781918" y="175474"/>
            <a:ext cx="4300345" cy="5471229"/>
          </a:xfrm>
          <a:prstGeom prst="rect">
            <a:avLst/>
          </a:prstGeom>
        </p:spPr>
      </p:pic>
      <p:pic>
        <p:nvPicPr>
          <p:cNvPr id="7" name="図 6"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36670" y="5602090"/>
            <a:ext cx="584200" cy="393700"/>
          </a:xfrm>
          <a:prstGeom prst="rect">
            <a:avLst/>
          </a:prstGeom>
        </p:spPr>
      </p:pic>
      <p:pic>
        <p:nvPicPr>
          <p:cNvPr id="11" name="図 10"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79143" y="5191275"/>
            <a:ext cx="495300" cy="355600"/>
          </a:xfrm>
          <a:prstGeom prst="rect">
            <a:avLst/>
          </a:prstGeom>
        </p:spPr>
      </p:pic>
      <p:pic>
        <p:nvPicPr>
          <p:cNvPr id="12" name="図 11"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99015" y="5191275"/>
            <a:ext cx="495300" cy="355600"/>
          </a:xfrm>
          <a:prstGeom prst="rect">
            <a:avLst/>
          </a:prstGeom>
        </p:spPr>
      </p:pic>
      <p:pic>
        <p:nvPicPr>
          <p:cNvPr id="13" name="図 12"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94134" y="5191275"/>
            <a:ext cx="508000" cy="355600"/>
          </a:xfrm>
          <a:prstGeom prst="rect">
            <a:avLst/>
          </a:prstGeom>
        </p:spPr>
      </p:pic>
      <p:pic>
        <p:nvPicPr>
          <p:cNvPr id="14" name="図 13"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5440" y="4757748"/>
            <a:ext cx="127000" cy="266700"/>
          </a:xfrm>
          <a:prstGeom prst="rect">
            <a:avLst/>
          </a:prstGeom>
        </p:spPr>
      </p:pic>
      <p:pic>
        <p:nvPicPr>
          <p:cNvPr id="15" name="図 14"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96475" y="5280175"/>
            <a:ext cx="342900" cy="266700"/>
          </a:xfrm>
          <a:prstGeom prst="rect">
            <a:avLst/>
          </a:prstGeom>
        </p:spPr>
      </p:pic>
      <p:pic>
        <p:nvPicPr>
          <p:cNvPr id="16" name="図 15"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3725" y="2433172"/>
            <a:ext cx="342900" cy="266700"/>
          </a:xfrm>
          <a:prstGeom prst="rect">
            <a:avLst/>
          </a:prstGeom>
        </p:spPr>
      </p:pic>
      <p:sp>
        <p:nvSpPr>
          <p:cNvPr id="20" name="テキスト ボックス 19"/>
          <p:cNvSpPr txBox="1"/>
          <p:nvPr/>
        </p:nvSpPr>
        <p:spPr>
          <a:xfrm>
            <a:off x="2932427" y="6081934"/>
            <a:ext cx="1779904" cy="461665"/>
          </a:xfrm>
          <a:prstGeom prst="rect">
            <a:avLst/>
          </a:prstGeom>
          <a:noFill/>
        </p:spPr>
        <p:txBody>
          <a:bodyPr wrap="none" rtlCol="0">
            <a:spAutoFit/>
          </a:bodyPr>
          <a:lstStyle/>
          <a:p>
            <a:r>
              <a:rPr kumimoji="1" lang="en-US" altLang="ja-JP" sz="2400" dirty="0" smtClean="0"/>
              <a:t>Problem size</a:t>
            </a:r>
            <a:endParaRPr kumimoji="1" lang="ja-JP" altLang="en-US" sz="2400" dirty="0"/>
          </a:p>
        </p:txBody>
      </p:sp>
      <p:sp>
        <p:nvSpPr>
          <p:cNvPr id="21" name="テキスト ボックス 20"/>
          <p:cNvSpPr txBox="1"/>
          <p:nvPr/>
        </p:nvSpPr>
        <p:spPr>
          <a:xfrm>
            <a:off x="7240064" y="927478"/>
            <a:ext cx="1903937" cy="954107"/>
          </a:xfrm>
          <a:prstGeom prst="rect">
            <a:avLst/>
          </a:prstGeom>
          <a:noFill/>
        </p:spPr>
        <p:txBody>
          <a:bodyPr wrap="none" rtlCol="0">
            <a:spAutoFit/>
          </a:bodyPr>
          <a:lstStyle/>
          <a:p>
            <a:r>
              <a:rPr kumimoji="1" lang="en-US" altLang="ja-JP" sz="2800" dirty="0" smtClean="0">
                <a:solidFill>
                  <a:srgbClr val="FF0000"/>
                </a:solidFill>
              </a:rPr>
              <a:t>26.5 </a:t>
            </a:r>
            <a:r>
              <a:rPr kumimoji="1" lang="en-US" altLang="ja-JP" sz="2800" dirty="0" err="1" smtClean="0">
                <a:solidFill>
                  <a:srgbClr val="FF0000"/>
                </a:solidFill>
              </a:rPr>
              <a:t>Gflops</a:t>
            </a:r>
            <a:endParaRPr kumimoji="1" lang="en-US" altLang="ja-JP" sz="2800" dirty="0" smtClean="0">
              <a:solidFill>
                <a:srgbClr val="FF0000"/>
              </a:solidFill>
            </a:endParaRPr>
          </a:p>
          <a:p>
            <a:r>
              <a:rPr lang="en-US" altLang="ja-JP" sz="2800" dirty="0" smtClean="0">
                <a:solidFill>
                  <a:srgbClr val="FF0000"/>
                </a:solidFill>
              </a:rPr>
              <a:t>(quadruple)</a:t>
            </a:r>
          </a:p>
        </p:txBody>
      </p:sp>
      <p:sp>
        <p:nvSpPr>
          <p:cNvPr id="24" name="テキスト ボックス 23"/>
          <p:cNvSpPr txBox="1"/>
          <p:nvPr/>
        </p:nvSpPr>
        <p:spPr>
          <a:xfrm>
            <a:off x="7245200" y="1724053"/>
            <a:ext cx="1837487" cy="954107"/>
          </a:xfrm>
          <a:prstGeom prst="rect">
            <a:avLst/>
          </a:prstGeom>
          <a:noFill/>
        </p:spPr>
        <p:txBody>
          <a:bodyPr wrap="none" rtlCol="0">
            <a:spAutoFit/>
          </a:bodyPr>
          <a:lstStyle/>
          <a:p>
            <a:r>
              <a:rPr kumimoji="1" lang="en-US" altLang="ja-JP" sz="2800" dirty="0" smtClean="0">
                <a:solidFill>
                  <a:srgbClr val="008000"/>
                </a:solidFill>
              </a:rPr>
              <a:t>13.6 </a:t>
            </a:r>
            <a:r>
              <a:rPr kumimoji="1" lang="en-US" altLang="ja-JP" sz="2800" dirty="0" err="1" smtClean="0">
                <a:solidFill>
                  <a:srgbClr val="008000"/>
                </a:solidFill>
              </a:rPr>
              <a:t>Gflops</a:t>
            </a:r>
            <a:endParaRPr kumimoji="1" lang="en-US" altLang="ja-JP" sz="2800" dirty="0" smtClean="0">
              <a:solidFill>
                <a:srgbClr val="008000"/>
              </a:solidFill>
            </a:endParaRPr>
          </a:p>
          <a:p>
            <a:r>
              <a:rPr lang="en-US" altLang="ja-JP" sz="2800" dirty="0" smtClean="0">
                <a:solidFill>
                  <a:srgbClr val="008000"/>
                </a:solidFill>
              </a:rPr>
              <a:t>(</a:t>
            </a:r>
            <a:r>
              <a:rPr lang="en-US" altLang="ja-JP" sz="2800" dirty="0" err="1" smtClean="0">
                <a:solidFill>
                  <a:srgbClr val="008000"/>
                </a:solidFill>
              </a:rPr>
              <a:t>hexuple</a:t>
            </a:r>
            <a:r>
              <a:rPr lang="en-US" altLang="ja-JP" sz="2800" dirty="0" smtClean="0">
                <a:solidFill>
                  <a:srgbClr val="008000"/>
                </a:solidFill>
              </a:rPr>
              <a:t>)</a:t>
            </a:r>
          </a:p>
        </p:txBody>
      </p:sp>
      <p:sp>
        <p:nvSpPr>
          <p:cNvPr id="25" name="テキスト ボックス 24"/>
          <p:cNvSpPr txBox="1"/>
          <p:nvPr/>
        </p:nvSpPr>
        <p:spPr>
          <a:xfrm>
            <a:off x="10087392" y="4895614"/>
            <a:ext cx="184666" cy="369332"/>
          </a:xfrm>
          <a:prstGeom prst="rect">
            <a:avLst/>
          </a:prstGeom>
          <a:noFill/>
        </p:spPr>
        <p:txBody>
          <a:bodyPr wrap="none" rtlCol="0">
            <a:spAutoFit/>
          </a:bodyPr>
          <a:lstStyle/>
          <a:p>
            <a:r>
              <a:rPr kumimoji="1" lang="en-US" altLang="ja-JP" dirty="0" smtClean="0"/>
              <a:t> </a:t>
            </a:r>
            <a:endParaRPr kumimoji="1" lang="ja-JP" altLang="en-US" dirty="0"/>
          </a:p>
        </p:txBody>
      </p:sp>
      <p:sp>
        <p:nvSpPr>
          <p:cNvPr id="26" name="テキスト ボックス 25"/>
          <p:cNvSpPr txBox="1"/>
          <p:nvPr/>
        </p:nvSpPr>
        <p:spPr>
          <a:xfrm>
            <a:off x="7322359" y="2591295"/>
            <a:ext cx="1756310" cy="954107"/>
          </a:xfrm>
          <a:prstGeom prst="rect">
            <a:avLst/>
          </a:prstGeom>
          <a:noFill/>
        </p:spPr>
        <p:txBody>
          <a:bodyPr wrap="none" rtlCol="0">
            <a:spAutoFit/>
          </a:bodyPr>
          <a:lstStyle/>
          <a:p>
            <a:r>
              <a:rPr kumimoji="1" lang="en-US" altLang="ja-JP" sz="2800" dirty="0" smtClean="0">
                <a:solidFill>
                  <a:srgbClr val="0000FF"/>
                </a:solidFill>
              </a:rPr>
              <a:t>6.36Gflops</a:t>
            </a:r>
          </a:p>
          <a:p>
            <a:r>
              <a:rPr lang="en-US" altLang="ja-JP" sz="2800" dirty="0" smtClean="0">
                <a:solidFill>
                  <a:srgbClr val="0000FF"/>
                </a:solidFill>
              </a:rPr>
              <a:t>(</a:t>
            </a:r>
            <a:r>
              <a:rPr lang="en-US" altLang="ja-JP" sz="2800" dirty="0" err="1" smtClean="0">
                <a:solidFill>
                  <a:srgbClr val="0000FF"/>
                </a:solidFill>
              </a:rPr>
              <a:t>octuple</a:t>
            </a:r>
            <a:r>
              <a:rPr lang="en-US" altLang="ja-JP" sz="2800" dirty="0" smtClean="0">
                <a:solidFill>
                  <a:srgbClr val="0000FF"/>
                </a:solidFill>
              </a:rPr>
              <a:t>)</a:t>
            </a:r>
          </a:p>
        </p:txBody>
      </p:sp>
      <p:cxnSp>
        <p:nvCxnSpPr>
          <p:cNvPr id="28" name="直線コネクタ 27"/>
          <p:cNvCxnSpPr/>
          <p:nvPr/>
        </p:nvCxnSpPr>
        <p:spPr>
          <a:xfrm>
            <a:off x="3340114" y="1509173"/>
            <a:ext cx="386141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2" name="直線コネクタ 31"/>
          <p:cNvCxnSpPr/>
          <p:nvPr/>
        </p:nvCxnSpPr>
        <p:spPr>
          <a:xfrm>
            <a:off x="3294168" y="2176900"/>
            <a:ext cx="3861415" cy="0"/>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33" name="直線コネクタ 32"/>
          <p:cNvCxnSpPr/>
          <p:nvPr/>
        </p:nvCxnSpPr>
        <p:spPr>
          <a:xfrm>
            <a:off x="3323807" y="2826222"/>
            <a:ext cx="3861415"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sp>
        <p:nvSpPr>
          <p:cNvPr id="34" name="テキスト ボックス 33"/>
          <p:cNvSpPr txBox="1"/>
          <p:nvPr/>
        </p:nvSpPr>
        <p:spPr>
          <a:xfrm>
            <a:off x="6700384" y="3772231"/>
            <a:ext cx="2341910" cy="1384995"/>
          </a:xfrm>
          <a:prstGeom prst="rect">
            <a:avLst/>
          </a:prstGeom>
          <a:noFill/>
        </p:spPr>
        <p:txBody>
          <a:bodyPr wrap="square" rtlCol="0">
            <a:spAutoFit/>
          </a:bodyPr>
          <a:lstStyle/>
          <a:p>
            <a:r>
              <a:rPr lang="en-US" altLang="ja-JP" sz="2800" dirty="0" smtClean="0"/>
              <a:t>About 36 % of the peak performance</a:t>
            </a:r>
            <a:r>
              <a:rPr lang="ja-JP" altLang="en-US" sz="2800" dirty="0" smtClean="0"/>
              <a:t>　</a:t>
            </a:r>
            <a:endParaRPr kumimoji="1" lang="ja-JP" altLang="en-US" sz="2800" dirty="0"/>
          </a:p>
        </p:txBody>
      </p:sp>
      <p:sp>
        <p:nvSpPr>
          <p:cNvPr id="35" name="テキスト ボックス 34"/>
          <p:cNvSpPr txBox="1"/>
          <p:nvPr/>
        </p:nvSpPr>
        <p:spPr>
          <a:xfrm>
            <a:off x="1122844" y="6100338"/>
            <a:ext cx="839593" cy="461665"/>
          </a:xfrm>
          <a:prstGeom prst="rect">
            <a:avLst/>
          </a:prstGeom>
          <a:noFill/>
        </p:spPr>
        <p:txBody>
          <a:bodyPr wrap="none" rtlCol="0">
            <a:spAutoFit/>
          </a:bodyPr>
          <a:lstStyle/>
          <a:p>
            <a:r>
              <a:rPr kumimoji="1" lang="en-US" altLang="ja-JP" sz="2400" dirty="0" smtClean="0"/>
              <a:t>small</a:t>
            </a:r>
            <a:endParaRPr kumimoji="1" lang="ja-JP" altLang="en-US" sz="2400" dirty="0"/>
          </a:p>
        </p:txBody>
      </p:sp>
      <p:sp>
        <p:nvSpPr>
          <p:cNvPr id="36" name="テキスト ボックス 35"/>
          <p:cNvSpPr txBox="1"/>
          <p:nvPr/>
        </p:nvSpPr>
        <p:spPr>
          <a:xfrm>
            <a:off x="5562540" y="6087803"/>
            <a:ext cx="808034" cy="461665"/>
          </a:xfrm>
          <a:prstGeom prst="rect">
            <a:avLst/>
          </a:prstGeom>
          <a:noFill/>
        </p:spPr>
        <p:txBody>
          <a:bodyPr wrap="none" rtlCol="0">
            <a:spAutoFit/>
          </a:bodyPr>
          <a:lstStyle/>
          <a:p>
            <a:r>
              <a:rPr kumimoji="1" lang="en-US" altLang="ja-JP" sz="2400" dirty="0" smtClean="0"/>
              <a:t>large</a:t>
            </a:r>
            <a:endParaRPr kumimoji="1" lang="ja-JP" altLang="en-US" sz="2400" dirty="0"/>
          </a:p>
        </p:txBody>
      </p:sp>
      <p:cxnSp>
        <p:nvCxnSpPr>
          <p:cNvPr id="40" name="直線矢印コネクタ 39"/>
          <p:cNvCxnSpPr/>
          <p:nvPr/>
        </p:nvCxnSpPr>
        <p:spPr>
          <a:xfrm>
            <a:off x="1791156" y="1724053"/>
            <a:ext cx="0" cy="2018697"/>
          </a:xfrm>
          <a:prstGeom prst="straightConnector1">
            <a:avLst/>
          </a:prstGeom>
          <a:ln>
            <a:solidFill>
              <a:schemeClr val="tx1"/>
            </a:solidFill>
            <a:headEnd type="arrow" w="lg" len="lg"/>
            <a:tailEnd type="arrow" w="lg" len="lg"/>
          </a:ln>
        </p:spPr>
        <p:style>
          <a:lnRef idx="2">
            <a:schemeClr val="accent1"/>
          </a:lnRef>
          <a:fillRef idx="0">
            <a:schemeClr val="accent1"/>
          </a:fillRef>
          <a:effectRef idx="1">
            <a:schemeClr val="accent1"/>
          </a:effectRef>
          <a:fontRef idx="minor">
            <a:schemeClr val="tx1"/>
          </a:fontRef>
        </p:style>
      </p:cxnSp>
      <p:cxnSp>
        <p:nvCxnSpPr>
          <p:cNvPr id="42" name="直線矢印コネクタ 41"/>
          <p:cNvCxnSpPr/>
          <p:nvPr/>
        </p:nvCxnSpPr>
        <p:spPr>
          <a:xfrm>
            <a:off x="4712332" y="6379505"/>
            <a:ext cx="850209" cy="0"/>
          </a:xfrm>
          <a:prstGeom prst="straightConnector1">
            <a:avLst/>
          </a:prstGeom>
          <a:ln w="50800">
            <a:solidFill>
              <a:schemeClr val="tx1"/>
            </a:solidFill>
            <a:tailEnd type="arrow" w="lg" len="lg"/>
          </a:ln>
        </p:spPr>
        <p:style>
          <a:lnRef idx="2">
            <a:schemeClr val="accent1"/>
          </a:lnRef>
          <a:fillRef idx="0">
            <a:schemeClr val="accent1"/>
          </a:fillRef>
          <a:effectRef idx="1">
            <a:schemeClr val="accent1"/>
          </a:effectRef>
          <a:fontRef idx="minor">
            <a:schemeClr val="tx1"/>
          </a:fontRef>
        </p:style>
      </p:cxnSp>
      <p:cxnSp>
        <p:nvCxnSpPr>
          <p:cNvPr id="43" name="直線矢印コネクタ 42"/>
          <p:cNvCxnSpPr/>
          <p:nvPr/>
        </p:nvCxnSpPr>
        <p:spPr>
          <a:xfrm>
            <a:off x="1962437" y="6379505"/>
            <a:ext cx="850209" cy="0"/>
          </a:xfrm>
          <a:prstGeom prst="straightConnector1">
            <a:avLst/>
          </a:prstGeom>
          <a:ln w="50800">
            <a:solidFill>
              <a:schemeClr val="tx1"/>
            </a:solidFill>
            <a:headEnd type="arrow" w="lg" len="lg"/>
            <a:tailEnd type="none" w="lg" len="lg"/>
          </a:ln>
        </p:spPr>
        <p:style>
          <a:lnRef idx="2">
            <a:schemeClr val="accent1"/>
          </a:lnRef>
          <a:fillRef idx="0">
            <a:schemeClr val="accent1"/>
          </a:fillRef>
          <a:effectRef idx="1">
            <a:schemeClr val="accent1"/>
          </a:effectRef>
          <a:fontRef idx="minor">
            <a:schemeClr val="tx1"/>
          </a:fontRef>
        </p:style>
      </p:cxnSp>
      <p:sp>
        <p:nvSpPr>
          <p:cNvPr id="49" name="テキスト ボックス 48"/>
          <p:cNvSpPr txBox="1"/>
          <p:nvPr/>
        </p:nvSpPr>
        <p:spPr>
          <a:xfrm>
            <a:off x="1051337" y="1828759"/>
            <a:ext cx="1808157" cy="830997"/>
          </a:xfrm>
          <a:prstGeom prst="rect">
            <a:avLst/>
          </a:prstGeom>
          <a:noFill/>
        </p:spPr>
        <p:txBody>
          <a:bodyPr wrap="none" rtlCol="0">
            <a:spAutoFit/>
          </a:bodyPr>
          <a:lstStyle/>
          <a:p>
            <a:r>
              <a:rPr kumimoji="1" lang="en-US" altLang="ja-JP" sz="2400" dirty="0" smtClean="0"/>
              <a:t>Influence of</a:t>
            </a:r>
          </a:p>
          <a:p>
            <a:r>
              <a:rPr kumimoji="1" lang="en-US" altLang="ja-JP" sz="2400" dirty="0" smtClean="0"/>
              <a:t>data transfer</a:t>
            </a:r>
            <a:endParaRPr kumimoji="1" lang="ja-JP" altLang="en-US" sz="2400" dirty="0"/>
          </a:p>
        </p:txBody>
      </p:sp>
      <p:pic>
        <p:nvPicPr>
          <p:cNvPr id="50" name="図 49"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6200000">
            <a:off x="-759324" y="2778151"/>
            <a:ext cx="2578100" cy="469900"/>
          </a:xfrm>
          <a:prstGeom prst="rect">
            <a:avLst/>
          </a:prstGeom>
        </p:spPr>
      </p:pic>
    </p:spTree>
    <p:extLst>
      <p:ext uri="{BB962C8B-B14F-4D97-AF65-F5344CB8AC3E}">
        <p14:creationId xmlns:p14="http://schemas.microsoft.com/office/powerpoint/2010/main" val="21683840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ppt_x"/>
                                          </p:val>
                                        </p:tav>
                                        <p:tav tm="100000">
                                          <p:val>
                                            <p:strVal val="#ppt_x"/>
                                          </p:val>
                                        </p:tav>
                                      </p:tavLst>
                                    </p:anim>
                                    <p:anim calcmode="lin" valueType="num">
                                      <p:cBhvr additive="base">
                                        <p:cTn id="18" dur="500" fill="hold"/>
                                        <p:tgtEl>
                                          <p:spTgt spid="3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ppt_x"/>
                                          </p:val>
                                        </p:tav>
                                        <p:tav tm="100000">
                                          <p:val>
                                            <p:strVal val="#ppt_x"/>
                                          </p:val>
                                        </p:tav>
                                      </p:tavLst>
                                    </p:anim>
                                    <p:anim calcmode="lin" valueType="num">
                                      <p:cBhvr additive="base">
                                        <p:cTn id="2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ppt_x"/>
                                          </p:val>
                                        </p:tav>
                                        <p:tav tm="100000">
                                          <p:val>
                                            <p:strVal val="#ppt_x"/>
                                          </p:val>
                                        </p:tav>
                                      </p:tavLst>
                                    </p:anim>
                                    <p:anim calcmode="lin" valueType="num">
                                      <p:cBhvr additive="base">
                                        <p:cTn id="28" dur="500" fill="hold"/>
                                        <p:tgtEl>
                                          <p:spTgt spid="26"/>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ppt_x"/>
                                          </p:val>
                                        </p:tav>
                                        <p:tav tm="100000">
                                          <p:val>
                                            <p:strVal val="#ppt_x"/>
                                          </p:val>
                                        </p:tav>
                                      </p:tavLst>
                                    </p:anim>
                                    <p:anim calcmode="lin" valueType="num">
                                      <p:cBhvr additive="base">
                                        <p:cTn id="3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ppt_x"/>
                                          </p:val>
                                        </p:tav>
                                        <p:tav tm="100000">
                                          <p:val>
                                            <p:strVal val="#ppt_x"/>
                                          </p:val>
                                        </p:tav>
                                      </p:tavLst>
                                    </p:anim>
                                    <p:anim calcmode="lin" valueType="num">
                                      <p:cBhvr additive="base">
                                        <p:cTn id="3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ppt_x"/>
                                          </p:val>
                                        </p:tav>
                                        <p:tav tm="100000">
                                          <p:val>
                                            <p:strVal val="#ppt_x"/>
                                          </p:val>
                                        </p:tav>
                                      </p:tavLst>
                                    </p:anim>
                                    <p:anim calcmode="lin" valueType="num">
                                      <p:cBhvr additive="base">
                                        <p:cTn id="44" dur="500" fill="hold"/>
                                        <p:tgtEl>
                                          <p:spTgt spid="4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fill="hold"/>
                                        <p:tgtEl>
                                          <p:spTgt spid="40"/>
                                        </p:tgtEl>
                                        <p:attrNameLst>
                                          <p:attrName>ppt_x</p:attrName>
                                        </p:attrNameLst>
                                      </p:cBhvr>
                                      <p:tavLst>
                                        <p:tav tm="0">
                                          <p:val>
                                            <p:strVal val="#ppt_x"/>
                                          </p:val>
                                        </p:tav>
                                        <p:tav tm="100000">
                                          <p:val>
                                            <p:strVal val="#ppt_x"/>
                                          </p:val>
                                        </p:tav>
                                      </p:tavLst>
                                    </p:anim>
                                    <p:anim calcmode="lin" valueType="num">
                                      <p:cBhvr additive="base">
                                        <p:cTn id="4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4" grpId="0"/>
      <p:bldP spid="26" grpId="0"/>
      <p:bldP spid="34" grpId="0"/>
      <p:bldP spid="4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3778"/>
            <a:ext cx="8229600" cy="1143000"/>
          </a:xfrm>
        </p:spPr>
        <p:txBody>
          <a:bodyPr/>
          <a:lstStyle/>
          <a:p>
            <a:r>
              <a:rPr kumimoji="1" lang="en-US" altLang="ja-JP" u="sng" dirty="0" smtClean="0"/>
              <a:t>Performance model</a:t>
            </a:r>
            <a:endParaRPr kumimoji="1" lang="ja-JP" altLang="en-US" u="sng" dirty="0"/>
          </a:p>
        </p:txBody>
      </p:sp>
      <p:sp>
        <p:nvSpPr>
          <p:cNvPr id="4" name="テキスト ボックス 3"/>
          <p:cNvSpPr txBox="1"/>
          <p:nvPr/>
        </p:nvSpPr>
        <p:spPr>
          <a:xfrm>
            <a:off x="155207" y="971979"/>
            <a:ext cx="8827730" cy="954107"/>
          </a:xfrm>
          <a:prstGeom prst="rect">
            <a:avLst/>
          </a:prstGeom>
          <a:noFill/>
        </p:spPr>
        <p:txBody>
          <a:bodyPr wrap="square" rtlCol="0">
            <a:spAutoFit/>
          </a:bodyPr>
          <a:lstStyle/>
          <a:p>
            <a:pPr marL="457200" indent="-457200">
              <a:buFont typeface="Arial"/>
              <a:buChar char="•"/>
            </a:pPr>
            <a:r>
              <a:rPr kumimoji="1" lang="en-US" altLang="ja-JP" sz="2800" dirty="0" smtClean="0"/>
              <a:t>Elapsed time required for the calculation per one </a:t>
            </a:r>
            <a:r>
              <a:rPr kumimoji="1" lang="en-US" altLang="ja-JP" sz="2800" i="1" dirty="0" err="1" smtClean="0"/>
              <a:t>i</a:t>
            </a:r>
            <a:r>
              <a:rPr kumimoji="1" lang="en-US" altLang="ja-JP" sz="2800" dirty="0" smtClean="0"/>
              <a:t>-data point</a:t>
            </a:r>
            <a:endParaRPr kumimoji="1" lang="ja-JP" altLang="en-US" sz="2800" dirty="0"/>
          </a:p>
        </p:txBody>
      </p:sp>
      <p:sp>
        <p:nvSpPr>
          <p:cNvPr id="5" name="テキスト ボックス 4"/>
          <p:cNvSpPr txBox="1"/>
          <p:nvPr/>
        </p:nvSpPr>
        <p:spPr>
          <a:xfrm>
            <a:off x="150656" y="2244430"/>
            <a:ext cx="7528986" cy="954107"/>
          </a:xfrm>
          <a:prstGeom prst="rect">
            <a:avLst/>
          </a:prstGeom>
          <a:noFill/>
        </p:spPr>
        <p:txBody>
          <a:bodyPr wrap="square" rtlCol="0">
            <a:spAutoFit/>
          </a:bodyPr>
          <a:lstStyle/>
          <a:p>
            <a:pPr marL="457200" indent="-457200">
              <a:buFont typeface="Arial"/>
              <a:buChar char="•"/>
            </a:pPr>
            <a:r>
              <a:rPr lang="en-US" altLang="ja-JP" sz="2800" dirty="0" smtClean="0"/>
              <a:t>Time for execution of the kernel instruction on GRAPE9-MPX</a:t>
            </a:r>
            <a:endParaRPr kumimoji="1" lang="ja-JP" altLang="en-US" sz="2800" dirty="0"/>
          </a:p>
        </p:txBody>
      </p:sp>
      <p:sp>
        <p:nvSpPr>
          <p:cNvPr id="6" name="テキスト ボックス 5"/>
          <p:cNvSpPr txBox="1"/>
          <p:nvPr/>
        </p:nvSpPr>
        <p:spPr>
          <a:xfrm>
            <a:off x="155208" y="3933079"/>
            <a:ext cx="7391929" cy="954107"/>
          </a:xfrm>
          <a:prstGeom prst="rect">
            <a:avLst/>
          </a:prstGeom>
          <a:noFill/>
        </p:spPr>
        <p:txBody>
          <a:bodyPr wrap="square" rtlCol="0">
            <a:spAutoFit/>
          </a:bodyPr>
          <a:lstStyle/>
          <a:p>
            <a:pPr marL="457200" indent="-457200">
              <a:buFont typeface="Arial"/>
              <a:buChar char="•"/>
            </a:pPr>
            <a:r>
              <a:rPr kumimoji="1" lang="en-US" altLang="ja-JP" sz="2800" dirty="0" smtClean="0"/>
              <a:t>Time required for the communication between the host and GRAPE9-MPX</a:t>
            </a:r>
            <a:endParaRPr kumimoji="1" lang="ja-JP" altLang="en-US" sz="2800" dirty="0"/>
          </a:p>
        </p:txBody>
      </p:sp>
      <p:sp>
        <p:nvSpPr>
          <p:cNvPr id="7" name="テキスト ボックス 6"/>
          <p:cNvSpPr txBox="1"/>
          <p:nvPr/>
        </p:nvSpPr>
        <p:spPr>
          <a:xfrm>
            <a:off x="155207" y="5319670"/>
            <a:ext cx="4698722" cy="523220"/>
          </a:xfrm>
          <a:prstGeom prst="rect">
            <a:avLst/>
          </a:prstGeom>
          <a:noFill/>
        </p:spPr>
        <p:txBody>
          <a:bodyPr wrap="none" rtlCol="0">
            <a:spAutoFit/>
          </a:bodyPr>
          <a:lstStyle/>
          <a:p>
            <a:pPr marL="457200" indent="-457200">
              <a:buFont typeface="Arial"/>
              <a:buChar char="•"/>
            </a:pPr>
            <a:r>
              <a:rPr lang="en-US" altLang="ja-JP" sz="2800" dirty="0" smtClean="0"/>
              <a:t>Time to process on the host</a:t>
            </a:r>
            <a:endParaRPr kumimoji="1" lang="ja-JP" altLang="en-US" sz="2800" dirty="0"/>
          </a:p>
        </p:txBody>
      </p:sp>
      <p:pic>
        <p:nvPicPr>
          <p:cNvPr id="11" name="図 10"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0007" y="3099292"/>
            <a:ext cx="3822700" cy="889000"/>
          </a:xfrm>
          <a:prstGeom prst="rect">
            <a:avLst/>
          </a:prstGeom>
        </p:spPr>
      </p:pic>
      <p:pic>
        <p:nvPicPr>
          <p:cNvPr id="12" name="図 11"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1890" y="1813683"/>
            <a:ext cx="5918200" cy="393700"/>
          </a:xfrm>
          <a:prstGeom prst="rect">
            <a:avLst/>
          </a:prstGeom>
        </p:spPr>
      </p:pic>
      <p:pic>
        <p:nvPicPr>
          <p:cNvPr id="13" name="図 12"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3403" y="4913270"/>
            <a:ext cx="5359400" cy="406400"/>
          </a:xfrm>
          <a:prstGeom prst="rect">
            <a:avLst/>
          </a:prstGeom>
        </p:spPr>
      </p:pic>
      <p:pic>
        <p:nvPicPr>
          <p:cNvPr id="14" name="図 13"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64042" y="5888060"/>
            <a:ext cx="3644900" cy="444500"/>
          </a:xfrm>
          <a:prstGeom prst="rect">
            <a:avLst/>
          </a:prstGeom>
        </p:spPr>
      </p:pic>
      <p:pic>
        <p:nvPicPr>
          <p:cNvPr id="15" name="図 14"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92914" y="2813663"/>
            <a:ext cx="652702" cy="257125"/>
          </a:xfrm>
          <a:prstGeom prst="rect">
            <a:avLst/>
          </a:prstGeom>
        </p:spPr>
      </p:pic>
      <p:pic>
        <p:nvPicPr>
          <p:cNvPr id="16" name="図 15"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18892" y="3203570"/>
            <a:ext cx="217567" cy="227456"/>
          </a:xfrm>
          <a:prstGeom prst="rect">
            <a:avLst/>
          </a:prstGeom>
        </p:spPr>
      </p:pic>
      <p:pic>
        <p:nvPicPr>
          <p:cNvPr id="17" name="図 16"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69945" y="3566451"/>
            <a:ext cx="326351" cy="296683"/>
          </a:xfrm>
          <a:prstGeom prst="rect">
            <a:avLst/>
          </a:prstGeom>
        </p:spPr>
      </p:pic>
      <p:pic>
        <p:nvPicPr>
          <p:cNvPr id="18" name="図 17"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04591" y="4011559"/>
            <a:ext cx="296683" cy="227457"/>
          </a:xfrm>
          <a:prstGeom prst="rect">
            <a:avLst/>
          </a:prstGeom>
        </p:spPr>
      </p:pic>
      <p:pic>
        <p:nvPicPr>
          <p:cNvPr id="19" name="図 18" descr="latex-image-1.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396296" y="4429607"/>
            <a:ext cx="276904" cy="187899"/>
          </a:xfrm>
          <a:prstGeom prst="rect">
            <a:avLst/>
          </a:prstGeom>
        </p:spPr>
      </p:pic>
      <p:sp>
        <p:nvSpPr>
          <p:cNvPr id="21" name="テキスト ボックス 20"/>
          <p:cNvSpPr txBox="1"/>
          <p:nvPr/>
        </p:nvSpPr>
        <p:spPr>
          <a:xfrm>
            <a:off x="6700374" y="2758446"/>
            <a:ext cx="2355595" cy="369332"/>
          </a:xfrm>
          <a:prstGeom prst="rect">
            <a:avLst/>
          </a:prstGeom>
          <a:noFill/>
        </p:spPr>
        <p:txBody>
          <a:bodyPr wrap="none" rtlCol="0">
            <a:spAutoFit/>
          </a:bodyPr>
          <a:lstStyle/>
          <a:p>
            <a:r>
              <a:rPr kumimoji="1" lang="en-US" altLang="ja-JP" dirty="0" smtClean="0"/>
              <a:t>Numbe</a:t>
            </a:r>
            <a:r>
              <a:rPr lang="en-US" altLang="ja-JP" dirty="0" smtClean="0"/>
              <a:t>r of instructions</a:t>
            </a:r>
            <a:endParaRPr kumimoji="1" lang="ja-JP" altLang="en-US" dirty="0"/>
          </a:p>
        </p:txBody>
      </p:sp>
      <p:sp>
        <p:nvSpPr>
          <p:cNvPr id="23" name="テキスト ボックス 22"/>
          <p:cNvSpPr txBox="1"/>
          <p:nvPr/>
        </p:nvSpPr>
        <p:spPr>
          <a:xfrm>
            <a:off x="6711266" y="3141902"/>
            <a:ext cx="2039891" cy="369332"/>
          </a:xfrm>
          <a:prstGeom prst="rect">
            <a:avLst/>
          </a:prstGeom>
          <a:noFill/>
        </p:spPr>
        <p:txBody>
          <a:bodyPr wrap="none" rtlCol="0">
            <a:spAutoFit/>
          </a:bodyPr>
          <a:lstStyle/>
          <a:p>
            <a:r>
              <a:rPr kumimoji="1" lang="en-US" altLang="ja-JP" dirty="0" smtClean="0"/>
              <a:t>Operation clock[Hz]</a:t>
            </a:r>
            <a:endParaRPr kumimoji="1" lang="ja-JP" altLang="en-US" dirty="0"/>
          </a:p>
        </p:txBody>
      </p:sp>
      <p:sp>
        <p:nvSpPr>
          <p:cNvPr id="24" name="テキスト ボックス 23"/>
          <p:cNvSpPr txBox="1"/>
          <p:nvPr/>
        </p:nvSpPr>
        <p:spPr>
          <a:xfrm>
            <a:off x="6718236" y="3896267"/>
            <a:ext cx="2460755" cy="369332"/>
          </a:xfrm>
          <a:prstGeom prst="rect">
            <a:avLst/>
          </a:prstGeom>
          <a:noFill/>
        </p:spPr>
        <p:txBody>
          <a:bodyPr wrap="none" rtlCol="0">
            <a:spAutoFit/>
          </a:bodyPr>
          <a:lstStyle/>
          <a:p>
            <a:r>
              <a:rPr kumimoji="1" lang="en-US" altLang="ja-JP" dirty="0" smtClean="0"/>
              <a:t>Number of PE per board</a:t>
            </a:r>
            <a:endParaRPr kumimoji="1" lang="ja-JP" altLang="en-US" dirty="0"/>
          </a:p>
        </p:txBody>
      </p:sp>
      <p:sp>
        <p:nvSpPr>
          <p:cNvPr id="25" name="テキスト ボックス 24"/>
          <p:cNvSpPr txBox="1"/>
          <p:nvPr/>
        </p:nvSpPr>
        <p:spPr>
          <a:xfrm>
            <a:off x="6718782" y="4320814"/>
            <a:ext cx="2454781" cy="369332"/>
          </a:xfrm>
          <a:prstGeom prst="rect">
            <a:avLst/>
          </a:prstGeom>
          <a:noFill/>
        </p:spPr>
        <p:txBody>
          <a:bodyPr wrap="none" rtlCol="0">
            <a:spAutoFit/>
          </a:bodyPr>
          <a:lstStyle/>
          <a:p>
            <a:r>
              <a:rPr kumimoji="1" lang="en-US" altLang="ja-JP" dirty="0" smtClean="0"/>
              <a:t>Number of FPGA boards</a:t>
            </a:r>
            <a:endParaRPr kumimoji="1" lang="ja-JP" altLang="en-US" dirty="0"/>
          </a:p>
        </p:txBody>
      </p:sp>
      <p:sp>
        <p:nvSpPr>
          <p:cNvPr id="26" name="テキスト ボックス 25"/>
          <p:cNvSpPr txBox="1"/>
          <p:nvPr/>
        </p:nvSpPr>
        <p:spPr>
          <a:xfrm>
            <a:off x="6700372" y="3533056"/>
            <a:ext cx="1798126" cy="369332"/>
          </a:xfrm>
          <a:prstGeom prst="rect">
            <a:avLst/>
          </a:prstGeom>
          <a:noFill/>
        </p:spPr>
        <p:txBody>
          <a:bodyPr wrap="none" rtlCol="0">
            <a:spAutoFit/>
          </a:bodyPr>
          <a:lstStyle/>
          <a:p>
            <a:r>
              <a:rPr kumimoji="1" lang="en-US" altLang="ja-JP" dirty="0" smtClean="0"/>
              <a:t>Number of </a:t>
            </a:r>
            <a:r>
              <a:rPr kumimoji="1" lang="en-US" altLang="ja-JP" i="1" dirty="0" smtClean="0"/>
              <a:t>j-</a:t>
            </a:r>
            <a:r>
              <a:rPr kumimoji="1" lang="en-US" altLang="ja-JP" dirty="0" smtClean="0"/>
              <a:t>data</a:t>
            </a:r>
            <a:endParaRPr kumimoji="1" lang="ja-JP" altLang="en-US" dirty="0"/>
          </a:p>
        </p:txBody>
      </p:sp>
      <p:pic>
        <p:nvPicPr>
          <p:cNvPr id="28" name="図 27" descr="latex-image-1.pd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732856" y="4895507"/>
            <a:ext cx="816052" cy="307344"/>
          </a:xfrm>
          <a:prstGeom prst="rect">
            <a:avLst/>
          </a:prstGeom>
        </p:spPr>
      </p:pic>
      <p:pic>
        <p:nvPicPr>
          <p:cNvPr id="29" name="図 28" descr="latex-image-1.pdf"/>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732856" y="5281358"/>
            <a:ext cx="2066626" cy="339139"/>
          </a:xfrm>
          <a:prstGeom prst="rect">
            <a:avLst/>
          </a:prstGeom>
        </p:spPr>
      </p:pic>
      <p:pic>
        <p:nvPicPr>
          <p:cNvPr id="30" name="図 29" descr="latex-image-1.pdf"/>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732857" y="5807547"/>
            <a:ext cx="1197583" cy="264952"/>
          </a:xfrm>
          <a:prstGeom prst="rect">
            <a:avLst/>
          </a:prstGeom>
        </p:spPr>
      </p:pic>
      <p:pic>
        <p:nvPicPr>
          <p:cNvPr id="33" name="図 32" descr="latex-image-1.pdf"/>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732856" y="6157784"/>
            <a:ext cx="2119616" cy="381531"/>
          </a:xfrm>
          <a:prstGeom prst="rect">
            <a:avLst/>
          </a:prstGeom>
        </p:spPr>
      </p:pic>
    </p:spTree>
    <p:extLst>
      <p:ext uri="{BB962C8B-B14F-4D97-AF65-F5344CB8AC3E}">
        <p14:creationId xmlns:p14="http://schemas.microsoft.com/office/powerpoint/2010/main" val="46526114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868"/>
            <a:ext cx="8433695" cy="1143000"/>
          </a:xfrm>
        </p:spPr>
        <p:txBody>
          <a:bodyPr>
            <a:noAutofit/>
          </a:bodyPr>
          <a:lstStyle/>
          <a:p>
            <a:r>
              <a:rPr kumimoji="1" lang="en-US" altLang="ja-JP" sz="3600" u="sng" dirty="0" smtClean="0"/>
              <a:t>Comparison of the model and measurement</a:t>
            </a:r>
            <a:endParaRPr kumimoji="1" lang="ja-JP" altLang="en-US" sz="3600" u="sng" dirty="0"/>
          </a:p>
        </p:txBody>
      </p:sp>
      <p:pic>
        <p:nvPicPr>
          <p:cNvPr id="5" name="図 4" descr="fig20b.jpg"/>
          <p:cNvPicPr>
            <a:picLocks noChangeAspect="1"/>
          </p:cNvPicPr>
          <p:nvPr/>
        </p:nvPicPr>
        <p:blipFill rotWithShape="1">
          <a:blip r:embed="rId3">
            <a:extLst>
              <a:ext uri="{28A0092B-C50C-407E-A947-70E740481C1C}">
                <a14:useLocalDpi xmlns:a14="http://schemas.microsoft.com/office/drawing/2010/main" val="0"/>
              </a:ext>
            </a:extLst>
          </a:blip>
          <a:srcRect l="2052" t="1876" r="11899" b="14376"/>
          <a:stretch/>
        </p:blipFill>
        <p:spPr>
          <a:xfrm rot="5400000">
            <a:off x="1782263" y="374730"/>
            <a:ext cx="3863814" cy="5372038"/>
          </a:xfrm>
          <a:prstGeom prst="rect">
            <a:avLst/>
          </a:prstGeom>
        </p:spPr>
      </p:pic>
      <p:pic>
        <p:nvPicPr>
          <p:cNvPr id="6" name="図 5"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2618" y="5435778"/>
            <a:ext cx="584200" cy="393700"/>
          </a:xfrm>
          <a:prstGeom prst="rect">
            <a:avLst/>
          </a:prstGeom>
        </p:spPr>
      </p:pic>
      <p:pic>
        <p:nvPicPr>
          <p:cNvPr id="7" name="図 6"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40740" y="5024963"/>
            <a:ext cx="495300" cy="355600"/>
          </a:xfrm>
          <a:prstGeom prst="rect">
            <a:avLst/>
          </a:prstGeom>
        </p:spPr>
      </p:pic>
      <p:pic>
        <p:nvPicPr>
          <p:cNvPr id="8" name="図 7"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35318" y="5024963"/>
            <a:ext cx="495300" cy="355600"/>
          </a:xfrm>
          <a:prstGeom prst="rect">
            <a:avLst/>
          </a:prstGeom>
        </p:spPr>
      </p:pic>
      <p:pic>
        <p:nvPicPr>
          <p:cNvPr id="9" name="図 8"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35023" y="5024963"/>
            <a:ext cx="508000" cy="355600"/>
          </a:xfrm>
          <a:prstGeom prst="rect">
            <a:avLst/>
          </a:prstGeom>
        </p:spPr>
      </p:pic>
      <p:pic>
        <p:nvPicPr>
          <p:cNvPr id="10" name="図 9"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38545" y="5113863"/>
            <a:ext cx="342900" cy="266700"/>
          </a:xfrm>
          <a:prstGeom prst="rect">
            <a:avLst/>
          </a:prstGeom>
        </p:spPr>
      </p:pic>
      <p:sp>
        <p:nvSpPr>
          <p:cNvPr id="11" name="テキスト ボックス 10"/>
          <p:cNvSpPr txBox="1"/>
          <p:nvPr/>
        </p:nvSpPr>
        <p:spPr>
          <a:xfrm>
            <a:off x="2868730" y="5915622"/>
            <a:ext cx="1779904" cy="461665"/>
          </a:xfrm>
          <a:prstGeom prst="rect">
            <a:avLst/>
          </a:prstGeom>
          <a:noFill/>
        </p:spPr>
        <p:txBody>
          <a:bodyPr wrap="none" rtlCol="0">
            <a:spAutoFit/>
          </a:bodyPr>
          <a:lstStyle/>
          <a:p>
            <a:r>
              <a:rPr kumimoji="1" lang="en-US" altLang="ja-JP" sz="2400" dirty="0" smtClean="0"/>
              <a:t>Problem size</a:t>
            </a:r>
            <a:endParaRPr kumimoji="1" lang="ja-JP" altLang="en-US" sz="2400" dirty="0"/>
          </a:p>
        </p:txBody>
      </p:sp>
      <p:sp>
        <p:nvSpPr>
          <p:cNvPr id="12" name="テキスト ボックス 11"/>
          <p:cNvSpPr txBox="1"/>
          <p:nvPr/>
        </p:nvSpPr>
        <p:spPr>
          <a:xfrm>
            <a:off x="1059147" y="5934026"/>
            <a:ext cx="839593" cy="461665"/>
          </a:xfrm>
          <a:prstGeom prst="rect">
            <a:avLst/>
          </a:prstGeom>
          <a:noFill/>
        </p:spPr>
        <p:txBody>
          <a:bodyPr wrap="none" rtlCol="0">
            <a:spAutoFit/>
          </a:bodyPr>
          <a:lstStyle/>
          <a:p>
            <a:r>
              <a:rPr kumimoji="1" lang="en-US" altLang="ja-JP" sz="2400" dirty="0" smtClean="0"/>
              <a:t>small</a:t>
            </a:r>
            <a:endParaRPr kumimoji="1" lang="ja-JP" altLang="en-US" sz="2400" dirty="0"/>
          </a:p>
        </p:txBody>
      </p:sp>
      <p:sp>
        <p:nvSpPr>
          <p:cNvPr id="13" name="テキスト ボックス 12"/>
          <p:cNvSpPr txBox="1"/>
          <p:nvPr/>
        </p:nvSpPr>
        <p:spPr>
          <a:xfrm>
            <a:off x="5498843" y="5921491"/>
            <a:ext cx="808034" cy="461665"/>
          </a:xfrm>
          <a:prstGeom prst="rect">
            <a:avLst/>
          </a:prstGeom>
          <a:noFill/>
        </p:spPr>
        <p:txBody>
          <a:bodyPr wrap="none" rtlCol="0">
            <a:spAutoFit/>
          </a:bodyPr>
          <a:lstStyle/>
          <a:p>
            <a:r>
              <a:rPr kumimoji="1" lang="en-US" altLang="ja-JP" sz="2400" dirty="0" smtClean="0"/>
              <a:t>large</a:t>
            </a:r>
            <a:endParaRPr kumimoji="1" lang="ja-JP" altLang="en-US" sz="2400" dirty="0"/>
          </a:p>
        </p:txBody>
      </p:sp>
      <p:cxnSp>
        <p:nvCxnSpPr>
          <p:cNvPr id="14" name="直線矢印コネクタ 13"/>
          <p:cNvCxnSpPr/>
          <p:nvPr/>
        </p:nvCxnSpPr>
        <p:spPr>
          <a:xfrm>
            <a:off x="4648635" y="6213193"/>
            <a:ext cx="850209" cy="0"/>
          </a:xfrm>
          <a:prstGeom prst="straightConnector1">
            <a:avLst/>
          </a:prstGeom>
          <a:ln w="50800">
            <a:solidFill>
              <a:schemeClr val="tx1"/>
            </a:solidFill>
            <a:tailEnd type="arrow" w="lg" len="lg"/>
          </a:ln>
        </p:spPr>
        <p:style>
          <a:lnRef idx="2">
            <a:schemeClr val="accent1"/>
          </a:lnRef>
          <a:fillRef idx="0">
            <a:schemeClr val="accent1"/>
          </a:fillRef>
          <a:effectRef idx="1">
            <a:schemeClr val="accent1"/>
          </a:effectRef>
          <a:fontRef idx="minor">
            <a:schemeClr val="tx1"/>
          </a:fontRef>
        </p:style>
      </p:cxnSp>
      <p:cxnSp>
        <p:nvCxnSpPr>
          <p:cNvPr id="15" name="直線矢印コネクタ 14"/>
          <p:cNvCxnSpPr/>
          <p:nvPr/>
        </p:nvCxnSpPr>
        <p:spPr>
          <a:xfrm>
            <a:off x="1898740" y="6213193"/>
            <a:ext cx="850209" cy="0"/>
          </a:xfrm>
          <a:prstGeom prst="straightConnector1">
            <a:avLst/>
          </a:prstGeom>
          <a:ln w="50800">
            <a:solidFill>
              <a:schemeClr val="tx1"/>
            </a:solidFill>
            <a:headEnd type="arrow" w="lg" len="lg"/>
            <a:tailEnd type="none" w="lg" len="lg"/>
          </a:ln>
        </p:spPr>
        <p:style>
          <a:lnRef idx="2">
            <a:schemeClr val="accent1"/>
          </a:lnRef>
          <a:fillRef idx="0">
            <a:schemeClr val="accent1"/>
          </a:fillRef>
          <a:effectRef idx="1">
            <a:schemeClr val="accent1"/>
          </a:effectRef>
          <a:fontRef idx="minor">
            <a:schemeClr val="tx1"/>
          </a:fontRef>
        </p:style>
      </p:cxnSp>
      <p:pic>
        <p:nvPicPr>
          <p:cNvPr id="20" name="図 19"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21391" y="2385359"/>
            <a:ext cx="584200" cy="279400"/>
          </a:xfrm>
          <a:prstGeom prst="rect">
            <a:avLst/>
          </a:prstGeom>
        </p:spPr>
      </p:pic>
      <p:pic>
        <p:nvPicPr>
          <p:cNvPr id="21" name="図 20" descr="latex-image-1.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21391" y="3452532"/>
            <a:ext cx="584200" cy="266700"/>
          </a:xfrm>
          <a:prstGeom prst="rect">
            <a:avLst/>
          </a:prstGeom>
        </p:spPr>
      </p:pic>
      <p:pic>
        <p:nvPicPr>
          <p:cNvPr id="22" name="図 21" descr="latex-image-1.pd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21391" y="4453591"/>
            <a:ext cx="584200" cy="266700"/>
          </a:xfrm>
          <a:prstGeom prst="rect">
            <a:avLst/>
          </a:prstGeom>
        </p:spPr>
      </p:pic>
      <p:pic>
        <p:nvPicPr>
          <p:cNvPr id="23" name="図 22" descr="latex-image-1.pdf"/>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21391" y="1465356"/>
            <a:ext cx="584200" cy="266700"/>
          </a:xfrm>
          <a:prstGeom prst="rect">
            <a:avLst/>
          </a:prstGeom>
        </p:spPr>
      </p:pic>
      <p:pic>
        <p:nvPicPr>
          <p:cNvPr id="24" name="図 23" descr="latex-image-1.pdf"/>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rot="16200000">
            <a:off x="-181111" y="2880659"/>
            <a:ext cx="749300" cy="317500"/>
          </a:xfrm>
          <a:prstGeom prst="rect">
            <a:avLst/>
          </a:prstGeom>
        </p:spPr>
      </p:pic>
      <p:cxnSp>
        <p:nvCxnSpPr>
          <p:cNvPr id="26" name="直線コネクタ 25"/>
          <p:cNvCxnSpPr/>
          <p:nvPr/>
        </p:nvCxnSpPr>
        <p:spPr>
          <a:xfrm flipV="1">
            <a:off x="3776800" y="3028059"/>
            <a:ext cx="2189878" cy="129929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29" name="図 28" descr="latex-image-1.pdf"/>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921044" y="3638416"/>
            <a:ext cx="977900" cy="457200"/>
          </a:xfrm>
          <a:prstGeom prst="rect">
            <a:avLst/>
          </a:prstGeom>
        </p:spPr>
      </p:pic>
      <p:sp>
        <p:nvSpPr>
          <p:cNvPr id="30" name="テキスト ボックス 29"/>
          <p:cNvSpPr txBox="1"/>
          <p:nvPr/>
        </p:nvSpPr>
        <p:spPr>
          <a:xfrm>
            <a:off x="6228487" y="1129191"/>
            <a:ext cx="3099722" cy="830997"/>
          </a:xfrm>
          <a:prstGeom prst="rect">
            <a:avLst/>
          </a:prstGeom>
          <a:noFill/>
        </p:spPr>
        <p:txBody>
          <a:bodyPr wrap="square" rtlCol="0">
            <a:spAutoFit/>
          </a:bodyPr>
          <a:lstStyle/>
          <a:p>
            <a:r>
              <a:rPr kumimoji="1" lang="en-US" altLang="ja-JP" sz="2400" dirty="0" smtClean="0"/>
              <a:t>Points: measurements</a:t>
            </a:r>
          </a:p>
          <a:p>
            <a:r>
              <a:rPr lang="en-US" altLang="ja-JP" sz="2400" dirty="0" smtClean="0"/>
              <a:t>Lines: model</a:t>
            </a:r>
            <a:endParaRPr kumimoji="1" lang="ja-JP" altLang="en-US" sz="2400" dirty="0"/>
          </a:p>
        </p:txBody>
      </p:sp>
      <p:sp>
        <p:nvSpPr>
          <p:cNvPr id="32" name="テキスト ボックス 31"/>
          <p:cNvSpPr txBox="1"/>
          <p:nvPr/>
        </p:nvSpPr>
        <p:spPr>
          <a:xfrm>
            <a:off x="6306877" y="2061029"/>
            <a:ext cx="2774618" cy="523220"/>
          </a:xfrm>
          <a:prstGeom prst="rect">
            <a:avLst/>
          </a:prstGeom>
          <a:noFill/>
        </p:spPr>
        <p:txBody>
          <a:bodyPr wrap="none" rtlCol="0">
            <a:spAutoFit/>
          </a:bodyPr>
          <a:lstStyle/>
          <a:p>
            <a:r>
              <a:rPr kumimoji="1" lang="en-US" altLang="ja-JP" sz="2800" dirty="0" smtClean="0">
                <a:solidFill>
                  <a:srgbClr val="FF0000"/>
                </a:solidFill>
              </a:rPr>
              <a:t>Good agreement!</a:t>
            </a:r>
            <a:endParaRPr kumimoji="1" lang="ja-JP" altLang="en-US" sz="2800" dirty="0">
              <a:solidFill>
                <a:srgbClr val="FF0000"/>
              </a:solidFill>
            </a:endParaRPr>
          </a:p>
        </p:txBody>
      </p:sp>
      <p:sp>
        <p:nvSpPr>
          <p:cNvPr id="33" name="テキスト ボックス 32"/>
          <p:cNvSpPr txBox="1"/>
          <p:nvPr/>
        </p:nvSpPr>
        <p:spPr>
          <a:xfrm>
            <a:off x="2700849" y="1066469"/>
            <a:ext cx="2748870" cy="584776"/>
          </a:xfrm>
          <a:prstGeom prst="rect">
            <a:avLst/>
          </a:prstGeom>
          <a:solidFill>
            <a:srgbClr val="DCE6F2"/>
          </a:solidFill>
        </p:spPr>
        <p:txBody>
          <a:bodyPr wrap="none" rtlCol="0">
            <a:spAutoFit/>
          </a:bodyPr>
          <a:lstStyle/>
          <a:p>
            <a:r>
              <a:rPr lang="en-US" altLang="ja-JP" sz="3200" dirty="0" smtClean="0"/>
              <a:t>Case of </a:t>
            </a:r>
            <a:r>
              <a:rPr lang="en-US" altLang="ja-JP" sz="3200" dirty="0" err="1" smtClean="0"/>
              <a:t>octuple</a:t>
            </a:r>
            <a:endParaRPr kumimoji="1" lang="ja-JP" altLang="en-US" sz="3200" dirty="0"/>
          </a:p>
        </p:txBody>
      </p:sp>
      <p:sp>
        <p:nvSpPr>
          <p:cNvPr id="34" name="テキスト ボックス 33"/>
          <p:cNvSpPr txBox="1"/>
          <p:nvPr/>
        </p:nvSpPr>
        <p:spPr>
          <a:xfrm>
            <a:off x="6537609" y="2753931"/>
            <a:ext cx="2543888" cy="954107"/>
          </a:xfrm>
          <a:prstGeom prst="rect">
            <a:avLst/>
          </a:prstGeom>
          <a:noFill/>
        </p:spPr>
        <p:txBody>
          <a:bodyPr wrap="square" rtlCol="0">
            <a:spAutoFit/>
          </a:bodyPr>
          <a:lstStyle/>
          <a:p>
            <a:r>
              <a:rPr kumimoji="1" lang="en-US" altLang="ja-JP" sz="2800" dirty="0" smtClean="0"/>
              <a:t>Speed-up of 12 boards </a:t>
            </a:r>
          </a:p>
        </p:txBody>
      </p:sp>
      <p:sp>
        <p:nvSpPr>
          <p:cNvPr id="35" name="テキスト ボックス 34"/>
          <p:cNvSpPr txBox="1"/>
          <p:nvPr/>
        </p:nvSpPr>
        <p:spPr>
          <a:xfrm>
            <a:off x="6663009" y="3539940"/>
            <a:ext cx="1926128" cy="1077218"/>
          </a:xfrm>
          <a:prstGeom prst="rect">
            <a:avLst/>
          </a:prstGeom>
          <a:noFill/>
        </p:spPr>
        <p:txBody>
          <a:bodyPr wrap="none" rtlCol="0">
            <a:spAutoFit/>
          </a:bodyPr>
          <a:lstStyle/>
          <a:p>
            <a:r>
              <a:rPr kumimoji="1" lang="en-US" altLang="ja-JP" sz="3200" dirty="0" smtClean="0">
                <a:solidFill>
                  <a:srgbClr val="3366FF"/>
                </a:solidFill>
              </a:rPr>
              <a:t>11.6 times</a:t>
            </a:r>
          </a:p>
          <a:p>
            <a:r>
              <a:rPr lang="en-US" altLang="ja-JP" sz="3200" dirty="0" smtClean="0">
                <a:solidFill>
                  <a:srgbClr val="3366FF"/>
                </a:solidFill>
              </a:rPr>
              <a:t>faster</a:t>
            </a:r>
            <a:r>
              <a:rPr kumimoji="1" lang="en-US" altLang="ja-JP" sz="3200" dirty="0" smtClean="0">
                <a:solidFill>
                  <a:srgbClr val="3366FF"/>
                </a:solidFill>
              </a:rPr>
              <a:t> </a:t>
            </a:r>
            <a:endParaRPr kumimoji="1" lang="ja-JP" altLang="en-US" sz="3200" dirty="0">
              <a:solidFill>
                <a:srgbClr val="3366FF"/>
              </a:solidFill>
            </a:endParaRPr>
          </a:p>
        </p:txBody>
      </p:sp>
      <p:sp>
        <p:nvSpPr>
          <p:cNvPr id="36" name="テキスト ボックス 35"/>
          <p:cNvSpPr txBox="1"/>
          <p:nvPr/>
        </p:nvSpPr>
        <p:spPr>
          <a:xfrm>
            <a:off x="6663010" y="4440080"/>
            <a:ext cx="1718139" cy="1077218"/>
          </a:xfrm>
          <a:prstGeom prst="rect">
            <a:avLst/>
          </a:prstGeom>
          <a:noFill/>
        </p:spPr>
        <p:txBody>
          <a:bodyPr wrap="none" rtlCol="0">
            <a:spAutoFit/>
          </a:bodyPr>
          <a:lstStyle/>
          <a:p>
            <a:r>
              <a:rPr kumimoji="1" lang="en-US" altLang="ja-JP" sz="3200" dirty="0" smtClean="0">
                <a:solidFill>
                  <a:srgbClr val="3366FF"/>
                </a:solidFill>
              </a:rPr>
              <a:t>9.3 times</a:t>
            </a:r>
          </a:p>
          <a:p>
            <a:r>
              <a:rPr lang="en-US" altLang="ja-JP" sz="3200" dirty="0" smtClean="0">
                <a:solidFill>
                  <a:srgbClr val="3366FF"/>
                </a:solidFill>
              </a:rPr>
              <a:t>faster</a:t>
            </a:r>
            <a:endParaRPr kumimoji="1" lang="ja-JP" altLang="en-US" sz="3200" dirty="0">
              <a:solidFill>
                <a:srgbClr val="3366FF"/>
              </a:solidFill>
            </a:endParaRPr>
          </a:p>
        </p:txBody>
      </p:sp>
      <p:cxnSp>
        <p:nvCxnSpPr>
          <p:cNvPr id="40" name="直線矢印コネクタ 39"/>
          <p:cNvCxnSpPr/>
          <p:nvPr/>
        </p:nvCxnSpPr>
        <p:spPr>
          <a:xfrm>
            <a:off x="5898944" y="1510125"/>
            <a:ext cx="0" cy="1154634"/>
          </a:xfrm>
          <a:prstGeom prst="straightConnector1">
            <a:avLst/>
          </a:prstGeom>
          <a:ln w="50800">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42" name="直線矢印コネクタ 41"/>
          <p:cNvCxnSpPr/>
          <p:nvPr/>
        </p:nvCxnSpPr>
        <p:spPr>
          <a:xfrm>
            <a:off x="1569103" y="3696141"/>
            <a:ext cx="0" cy="962574"/>
          </a:xfrm>
          <a:prstGeom prst="straightConnector1">
            <a:avLst/>
          </a:prstGeom>
          <a:ln w="50800">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45" name="直線矢印コネクタ 44"/>
          <p:cNvCxnSpPr>
            <a:stCxn id="35" idx="1"/>
          </p:cNvCxnSpPr>
          <p:nvPr/>
        </p:nvCxnSpPr>
        <p:spPr>
          <a:xfrm flipH="1" flipV="1">
            <a:off x="5966679" y="1881742"/>
            <a:ext cx="696330" cy="2196807"/>
          </a:xfrm>
          <a:prstGeom prst="straightConnector1">
            <a:avLst/>
          </a:prstGeom>
          <a:ln w="508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直線矢印コネクタ 46"/>
          <p:cNvCxnSpPr/>
          <p:nvPr/>
        </p:nvCxnSpPr>
        <p:spPr>
          <a:xfrm flipH="1" flipV="1">
            <a:off x="1569104" y="4201602"/>
            <a:ext cx="5085939" cy="717578"/>
          </a:xfrm>
          <a:prstGeom prst="straightConnector1">
            <a:avLst/>
          </a:prstGeom>
          <a:ln w="508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49" name="テキスト ボックス 48"/>
          <p:cNvSpPr txBox="1"/>
          <p:nvPr/>
        </p:nvSpPr>
        <p:spPr>
          <a:xfrm>
            <a:off x="6200459" y="5285530"/>
            <a:ext cx="3122838" cy="1569660"/>
          </a:xfrm>
          <a:prstGeom prst="rect">
            <a:avLst/>
          </a:prstGeom>
          <a:noFill/>
        </p:spPr>
        <p:txBody>
          <a:bodyPr wrap="square" rtlCol="0">
            <a:spAutoFit/>
          </a:bodyPr>
          <a:lstStyle/>
          <a:p>
            <a:r>
              <a:rPr kumimoji="1" lang="en-US" altLang="ja-JP" sz="2400" dirty="0" smtClean="0">
                <a:solidFill>
                  <a:srgbClr val="3366FF"/>
                </a:solidFill>
              </a:rPr>
              <a:t>Significantly  improved from previous work (1.07 times for 4 boards)</a:t>
            </a:r>
            <a:endParaRPr kumimoji="1" lang="ja-JP" altLang="en-US" sz="2400" dirty="0">
              <a:solidFill>
                <a:srgbClr val="3366FF"/>
              </a:solidFill>
            </a:endParaRPr>
          </a:p>
        </p:txBody>
      </p:sp>
    </p:spTree>
    <p:extLst>
      <p:ext uri="{BB962C8B-B14F-4D97-AF65-F5344CB8AC3E}">
        <p14:creationId xmlns:p14="http://schemas.microsoft.com/office/powerpoint/2010/main" val="18985848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additive="base">
                                        <p:cTn id="13" dur="500" fill="hold"/>
                                        <p:tgtEl>
                                          <p:spTgt spid="34"/>
                                        </p:tgtEl>
                                        <p:attrNameLst>
                                          <p:attrName>ppt_x</p:attrName>
                                        </p:attrNameLst>
                                      </p:cBhvr>
                                      <p:tavLst>
                                        <p:tav tm="0">
                                          <p:val>
                                            <p:strVal val="#ppt_x"/>
                                          </p:val>
                                        </p:tav>
                                        <p:tav tm="100000">
                                          <p:val>
                                            <p:strVal val="#ppt_x"/>
                                          </p:val>
                                        </p:tav>
                                      </p:tavLst>
                                    </p:anim>
                                    <p:anim calcmode="lin" valueType="num">
                                      <p:cBhvr additive="base">
                                        <p:cTn id="1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500" fill="hold"/>
                                        <p:tgtEl>
                                          <p:spTgt spid="45"/>
                                        </p:tgtEl>
                                        <p:attrNameLst>
                                          <p:attrName>ppt_x</p:attrName>
                                        </p:attrNameLst>
                                      </p:cBhvr>
                                      <p:tavLst>
                                        <p:tav tm="0">
                                          <p:val>
                                            <p:strVal val="#ppt_x"/>
                                          </p:val>
                                        </p:tav>
                                        <p:tav tm="100000">
                                          <p:val>
                                            <p:strVal val="#ppt_x"/>
                                          </p:val>
                                        </p:tav>
                                      </p:tavLst>
                                    </p:anim>
                                    <p:anim calcmode="lin" valueType="num">
                                      <p:cBhvr additive="base">
                                        <p:cTn id="24" dur="500" fill="hold"/>
                                        <p:tgtEl>
                                          <p:spTgt spid="4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ppt_x"/>
                                          </p:val>
                                        </p:tav>
                                        <p:tav tm="100000">
                                          <p:val>
                                            <p:strVal val="#ppt_x"/>
                                          </p:val>
                                        </p:tav>
                                      </p:tavLst>
                                    </p:anim>
                                    <p:anim calcmode="lin" valueType="num">
                                      <p:cBhvr additive="base">
                                        <p:cTn id="2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fill="hold"/>
                                        <p:tgtEl>
                                          <p:spTgt spid="36"/>
                                        </p:tgtEl>
                                        <p:attrNameLst>
                                          <p:attrName>ppt_x</p:attrName>
                                        </p:attrNameLst>
                                      </p:cBhvr>
                                      <p:tavLst>
                                        <p:tav tm="0">
                                          <p:val>
                                            <p:strVal val="#ppt_x"/>
                                          </p:val>
                                        </p:tav>
                                        <p:tav tm="100000">
                                          <p:val>
                                            <p:strVal val="#ppt_x"/>
                                          </p:val>
                                        </p:tav>
                                      </p:tavLst>
                                    </p:anim>
                                    <p:anim calcmode="lin" valueType="num">
                                      <p:cBhvr additive="base">
                                        <p:cTn id="34" dur="500" fill="hold"/>
                                        <p:tgtEl>
                                          <p:spTgt spid="36"/>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500" fill="hold"/>
                                        <p:tgtEl>
                                          <p:spTgt spid="47"/>
                                        </p:tgtEl>
                                        <p:attrNameLst>
                                          <p:attrName>ppt_x</p:attrName>
                                        </p:attrNameLst>
                                      </p:cBhvr>
                                      <p:tavLst>
                                        <p:tav tm="0">
                                          <p:val>
                                            <p:strVal val="#ppt_x"/>
                                          </p:val>
                                        </p:tav>
                                        <p:tav tm="100000">
                                          <p:val>
                                            <p:strVal val="#ppt_x"/>
                                          </p:val>
                                        </p:tav>
                                      </p:tavLst>
                                    </p:anim>
                                    <p:anim calcmode="lin" valueType="num">
                                      <p:cBhvr additive="base">
                                        <p:cTn id="38" dur="500" fill="hold"/>
                                        <p:tgtEl>
                                          <p:spTgt spid="47"/>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42"/>
                                        </p:tgtEl>
                                        <p:attrNameLst>
                                          <p:attrName>style.visibility</p:attrName>
                                        </p:attrNameLst>
                                      </p:cBhvr>
                                      <p:to>
                                        <p:strVal val="visible"/>
                                      </p:to>
                                    </p:set>
                                    <p:anim calcmode="lin" valueType="num">
                                      <p:cBhvr additive="base">
                                        <p:cTn id="41" dur="500" fill="hold"/>
                                        <p:tgtEl>
                                          <p:spTgt spid="42"/>
                                        </p:tgtEl>
                                        <p:attrNameLst>
                                          <p:attrName>ppt_x</p:attrName>
                                        </p:attrNameLst>
                                      </p:cBhvr>
                                      <p:tavLst>
                                        <p:tav tm="0">
                                          <p:val>
                                            <p:strVal val="#ppt_x"/>
                                          </p:val>
                                        </p:tav>
                                        <p:tav tm="100000">
                                          <p:val>
                                            <p:strVal val="#ppt_x"/>
                                          </p:val>
                                        </p:tav>
                                      </p:tavLst>
                                    </p:anim>
                                    <p:anim calcmode="lin" valueType="num">
                                      <p:cBhvr additive="base">
                                        <p:cTn id="42"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ppt_x"/>
                                          </p:val>
                                        </p:tav>
                                        <p:tav tm="100000">
                                          <p:val>
                                            <p:strVal val="#ppt_x"/>
                                          </p:val>
                                        </p:tav>
                                      </p:tavLst>
                                    </p:anim>
                                    <p:anim calcmode="lin" valueType="num">
                                      <p:cBhvr additive="base">
                                        <p:cTn id="48"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P spid="35" grpId="0"/>
      <p:bldP spid="36" grpId="0"/>
      <p:bldP spid="4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8598"/>
            <a:ext cx="8229600" cy="1143000"/>
          </a:xfrm>
        </p:spPr>
        <p:txBody>
          <a:bodyPr>
            <a:normAutofit/>
          </a:bodyPr>
          <a:lstStyle/>
          <a:p>
            <a:r>
              <a:rPr kumimoji="1" lang="en-US" altLang="ja-JP" u="sng" dirty="0" smtClean="0">
                <a:solidFill>
                  <a:srgbClr val="3366FF"/>
                </a:solidFill>
              </a:rPr>
              <a:t>Example: 1-loop with 3 points</a:t>
            </a:r>
            <a:endParaRPr kumimoji="1" lang="ja-JP" altLang="en-US" u="sng" dirty="0">
              <a:solidFill>
                <a:srgbClr val="3366FF"/>
              </a:solidFill>
            </a:endParaRPr>
          </a:p>
        </p:txBody>
      </p:sp>
      <p:pic>
        <p:nvPicPr>
          <p:cNvPr id="1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5027" y="1080976"/>
            <a:ext cx="2325687" cy="21955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 name="図 4"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5390" y="3477755"/>
            <a:ext cx="4775200" cy="774700"/>
          </a:xfrm>
          <a:prstGeom prst="rect">
            <a:avLst/>
          </a:prstGeom>
        </p:spPr>
      </p:pic>
      <p:pic>
        <p:nvPicPr>
          <p:cNvPr id="6" name="図 5"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83709" y="3649172"/>
            <a:ext cx="2235200" cy="279400"/>
          </a:xfrm>
          <a:prstGeom prst="rect">
            <a:avLst/>
          </a:prstGeom>
        </p:spPr>
      </p:pic>
      <p:pic>
        <p:nvPicPr>
          <p:cNvPr id="7" name="図 6"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28684" y="4755412"/>
            <a:ext cx="3581400" cy="736600"/>
          </a:xfrm>
          <a:prstGeom prst="rect">
            <a:avLst/>
          </a:prstGeom>
        </p:spPr>
      </p:pic>
      <p:pic>
        <p:nvPicPr>
          <p:cNvPr id="8" name="図 7"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01800" y="6098703"/>
            <a:ext cx="2514600" cy="723900"/>
          </a:xfrm>
          <a:prstGeom prst="rect">
            <a:avLst/>
          </a:prstGeom>
        </p:spPr>
      </p:pic>
      <p:sp>
        <p:nvSpPr>
          <p:cNvPr id="9" name="テキスト ボックス 8"/>
          <p:cNvSpPr txBox="1"/>
          <p:nvPr/>
        </p:nvSpPr>
        <p:spPr>
          <a:xfrm>
            <a:off x="457201" y="3074929"/>
            <a:ext cx="2095445" cy="461665"/>
          </a:xfrm>
          <a:prstGeom prst="rect">
            <a:avLst/>
          </a:prstGeom>
          <a:noFill/>
        </p:spPr>
        <p:txBody>
          <a:bodyPr wrap="none" rtlCol="0">
            <a:spAutoFit/>
          </a:bodyPr>
          <a:lstStyle/>
          <a:p>
            <a:pPr marL="342900" indent="-342900">
              <a:buFont typeface="Arial"/>
              <a:buChar char="•"/>
            </a:pPr>
            <a:r>
              <a:rPr lang="en-US" altLang="ja-JP" sz="2400" dirty="0" smtClean="0"/>
              <a:t>loop integral</a:t>
            </a:r>
            <a:endParaRPr kumimoji="1" lang="ja-JP" altLang="en-US" sz="2400" dirty="0"/>
          </a:p>
        </p:txBody>
      </p:sp>
      <p:sp>
        <p:nvSpPr>
          <p:cNvPr id="18" name="テキスト ボックス 17"/>
          <p:cNvSpPr txBox="1"/>
          <p:nvPr/>
        </p:nvSpPr>
        <p:spPr>
          <a:xfrm>
            <a:off x="457200" y="4293749"/>
            <a:ext cx="2492990" cy="461665"/>
          </a:xfrm>
          <a:prstGeom prst="rect">
            <a:avLst/>
          </a:prstGeom>
          <a:noFill/>
        </p:spPr>
        <p:txBody>
          <a:bodyPr wrap="none" rtlCol="0">
            <a:spAutoFit/>
          </a:bodyPr>
          <a:lstStyle/>
          <a:p>
            <a:pPr marL="342900" indent="-342900">
              <a:buFont typeface="Arial"/>
              <a:buChar char="•"/>
            </a:pPr>
            <a:r>
              <a:rPr lang="en-US" altLang="ja-JP" sz="2400" dirty="0" smtClean="0"/>
              <a:t>analytical result</a:t>
            </a:r>
            <a:endParaRPr kumimoji="1" lang="ja-JP" altLang="en-US" sz="2400" dirty="0"/>
          </a:p>
        </p:txBody>
      </p:sp>
      <p:sp>
        <p:nvSpPr>
          <p:cNvPr id="13" name="テキスト ボックス 12"/>
          <p:cNvSpPr txBox="1"/>
          <p:nvPr/>
        </p:nvSpPr>
        <p:spPr>
          <a:xfrm>
            <a:off x="457200" y="5533715"/>
            <a:ext cx="5852884" cy="461665"/>
          </a:xfrm>
          <a:prstGeom prst="rect">
            <a:avLst/>
          </a:prstGeom>
          <a:noFill/>
        </p:spPr>
        <p:txBody>
          <a:bodyPr wrap="none" rtlCol="0">
            <a:spAutoFit/>
          </a:bodyPr>
          <a:lstStyle/>
          <a:p>
            <a:pPr marL="342900" indent="-342900">
              <a:buFont typeface="Arial"/>
              <a:buChar char="•"/>
            </a:pPr>
            <a:r>
              <a:rPr lang="en-US" altLang="ja-JP" sz="2400" dirty="0" smtClean="0"/>
              <a:t>relative error of I from the analytical result</a:t>
            </a:r>
            <a:endParaRPr kumimoji="1" lang="ja-JP" altLang="en-US" sz="2400" dirty="0"/>
          </a:p>
        </p:txBody>
      </p:sp>
    </p:spTree>
    <p:extLst>
      <p:ext uri="{BB962C8B-B14F-4D97-AF65-F5344CB8AC3E}">
        <p14:creationId xmlns:p14="http://schemas.microsoft.com/office/powerpoint/2010/main" val="2389698165"/>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fig-in-sec2.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76519" y="103115"/>
            <a:ext cx="5299364" cy="6858000"/>
          </a:xfrm>
          <a:prstGeom prst="rect">
            <a:avLst/>
          </a:prstGeom>
        </p:spPr>
      </p:pic>
      <p:pic>
        <p:nvPicPr>
          <p:cNvPr id="10" name="図 9"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7658" y="2330175"/>
            <a:ext cx="1587500" cy="419100"/>
          </a:xfrm>
          <a:prstGeom prst="rect">
            <a:avLst/>
          </a:prstGeom>
        </p:spPr>
      </p:pic>
      <p:sp>
        <p:nvSpPr>
          <p:cNvPr id="11" name="テキスト ボックス 10"/>
          <p:cNvSpPr txBox="1"/>
          <p:nvPr/>
        </p:nvSpPr>
        <p:spPr>
          <a:xfrm>
            <a:off x="6287092" y="1264006"/>
            <a:ext cx="2827027" cy="1200328"/>
          </a:xfrm>
          <a:prstGeom prst="rect">
            <a:avLst/>
          </a:prstGeom>
          <a:noFill/>
        </p:spPr>
        <p:txBody>
          <a:bodyPr wrap="square" rtlCol="0">
            <a:spAutoFit/>
          </a:bodyPr>
          <a:lstStyle/>
          <a:p>
            <a:r>
              <a:rPr lang="en-US" altLang="ja-JP" sz="2400" dirty="0" smtClean="0">
                <a:solidFill>
                  <a:srgbClr val="3366FF"/>
                </a:solidFill>
              </a:rPr>
              <a:t>Range  for the case of double precision</a:t>
            </a:r>
          </a:p>
          <a:p>
            <a:r>
              <a:rPr lang="en-US" altLang="ja-JP" sz="2400" dirty="0" smtClean="0">
                <a:solidFill>
                  <a:srgbClr val="3366FF"/>
                </a:solidFill>
              </a:rPr>
              <a:t>(11-bit exponent)</a:t>
            </a:r>
            <a:endParaRPr kumimoji="1" lang="ja-JP" altLang="en-US" sz="2400" dirty="0">
              <a:solidFill>
                <a:srgbClr val="3366FF"/>
              </a:solidFill>
            </a:endParaRPr>
          </a:p>
        </p:txBody>
      </p:sp>
      <p:cxnSp>
        <p:nvCxnSpPr>
          <p:cNvPr id="14" name="直線矢印コネクタ 13"/>
          <p:cNvCxnSpPr/>
          <p:nvPr/>
        </p:nvCxnSpPr>
        <p:spPr>
          <a:xfrm flipH="1">
            <a:off x="5765577" y="1544732"/>
            <a:ext cx="551396" cy="919603"/>
          </a:xfrm>
          <a:prstGeom prst="straightConnector1">
            <a:avLst/>
          </a:prstGeom>
          <a:ln w="50800">
            <a:solidFill>
              <a:srgbClr val="3366FF"/>
            </a:solidFill>
            <a:tailEnd type="arrow" w="lg" len="lg"/>
          </a:ln>
        </p:spPr>
        <p:style>
          <a:lnRef idx="2">
            <a:schemeClr val="accent1"/>
          </a:lnRef>
          <a:fillRef idx="0">
            <a:schemeClr val="accent1"/>
          </a:fillRef>
          <a:effectRef idx="1">
            <a:schemeClr val="accent1"/>
          </a:effectRef>
          <a:fontRef idx="minor">
            <a:schemeClr val="tx1"/>
          </a:fontRef>
        </p:style>
      </p:cxnSp>
      <p:cxnSp>
        <p:nvCxnSpPr>
          <p:cNvPr id="18" name="直線コネクタ 17"/>
          <p:cNvCxnSpPr/>
          <p:nvPr/>
        </p:nvCxnSpPr>
        <p:spPr>
          <a:xfrm>
            <a:off x="4444594" y="1360907"/>
            <a:ext cx="0" cy="3977347"/>
          </a:xfrm>
          <a:prstGeom prst="line">
            <a:avLst/>
          </a:prstGeom>
          <a:ln w="63500">
            <a:solidFill>
              <a:srgbClr val="FF0000"/>
            </a:solidFill>
            <a:prstDash val="sysDot"/>
          </a:ln>
        </p:spPr>
        <p:style>
          <a:lnRef idx="2">
            <a:schemeClr val="accent1"/>
          </a:lnRef>
          <a:fillRef idx="0">
            <a:schemeClr val="accent1"/>
          </a:fillRef>
          <a:effectRef idx="1">
            <a:schemeClr val="accent1"/>
          </a:effectRef>
          <a:fontRef idx="minor">
            <a:schemeClr val="tx1"/>
          </a:fontRef>
        </p:style>
      </p:cxnSp>
      <p:cxnSp>
        <p:nvCxnSpPr>
          <p:cNvPr id="20" name="直線矢印コネクタ 19"/>
          <p:cNvCxnSpPr/>
          <p:nvPr/>
        </p:nvCxnSpPr>
        <p:spPr>
          <a:xfrm flipH="1">
            <a:off x="4442619" y="2952410"/>
            <a:ext cx="1753371" cy="582311"/>
          </a:xfrm>
          <a:prstGeom prst="straightConnector1">
            <a:avLst/>
          </a:prstGeom>
          <a:ln w="50800">
            <a:solidFill>
              <a:srgbClr val="FF0000"/>
            </a:solidFill>
            <a:tailEnd type="arrow" w="lg" len="lg"/>
          </a:ln>
        </p:spPr>
        <p:style>
          <a:lnRef idx="2">
            <a:schemeClr val="accent1"/>
          </a:lnRef>
          <a:fillRef idx="0">
            <a:schemeClr val="accent1"/>
          </a:fillRef>
          <a:effectRef idx="1">
            <a:schemeClr val="accent1"/>
          </a:effectRef>
          <a:fontRef idx="minor">
            <a:schemeClr val="tx1"/>
          </a:fontRef>
        </p:style>
      </p:cxnSp>
      <p:sp>
        <p:nvSpPr>
          <p:cNvPr id="22" name="テキスト ボックス 21"/>
          <p:cNvSpPr txBox="1"/>
          <p:nvPr/>
        </p:nvSpPr>
        <p:spPr>
          <a:xfrm>
            <a:off x="6196300" y="2554160"/>
            <a:ext cx="3186518" cy="1200328"/>
          </a:xfrm>
          <a:prstGeom prst="rect">
            <a:avLst/>
          </a:prstGeom>
          <a:noFill/>
        </p:spPr>
        <p:txBody>
          <a:bodyPr wrap="square" rtlCol="0">
            <a:spAutoFit/>
          </a:bodyPr>
          <a:lstStyle/>
          <a:p>
            <a:r>
              <a:rPr lang="en-US" altLang="ja-JP" sz="2400" dirty="0" smtClean="0">
                <a:solidFill>
                  <a:srgbClr val="FF0000"/>
                </a:solidFill>
              </a:rPr>
              <a:t>Range  for the  case of quadruple precision (15-bit exponent)</a:t>
            </a:r>
            <a:endParaRPr kumimoji="1" lang="ja-JP" altLang="en-US" sz="2400" dirty="0">
              <a:solidFill>
                <a:srgbClr val="FF0000"/>
              </a:solidFill>
            </a:endParaRPr>
          </a:p>
        </p:txBody>
      </p:sp>
      <p:sp>
        <p:nvSpPr>
          <p:cNvPr id="24" name="テキスト ボックス 23"/>
          <p:cNvSpPr txBox="1"/>
          <p:nvPr/>
        </p:nvSpPr>
        <p:spPr>
          <a:xfrm>
            <a:off x="6046891" y="3831918"/>
            <a:ext cx="1255121" cy="461665"/>
          </a:xfrm>
          <a:prstGeom prst="rect">
            <a:avLst/>
          </a:prstGeom>
          <a:noFill/>
        </p:spPr>
        <p:txBody>
          <a:bodyPr wrap="none" rtlCol="0">
            <a:spAutoFit/>
          </a:bodyPr>
          <a:lstStyle/>
          <a:p>
            <a:r>
              <a:rPr lang="en-US" altLang="ja-JP" sz="2400" dirty="0" smtClean="0"/>
              <a:t>error for </a:t>
            </a:r>
            <a:endParaRPr kumimoji="1" lang="ja-JP" altLang="en-US" sz="2400" dirty="0"/>
          </a:p>
        </p:txBody>
      </p:sp>
      <p:pic>
        <p:nvPicPr>
          <p:cNvPr id="25" name="図 24"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1834" y="3869502"/>
            <a:ext cx="1664265" cy="403829"/>
          </a:xfrm>
          <a:prstGeom prst="rect">
            <a:avLst/>
          </a:prstGeom>
        </p:spPr>
      </p:pic>
      <p:sp>
        <p:nvSpPr>
          <p:cNvPr id="27" name="テキスト ボックス 26"/>
          <p:cNvSpPr txBox="1"/>
          <p:nvPr/>
        </p:nvSpPr>
        <p:spPr>
          <a:xfrm>
            <a:off x="5954590" y="4205185"/>
            <a:ext cx="3249608" cy="1711238"/>
          </a:xfrm>
          <a:prstGeom prst="rect">
            <a:avLst/>
          </a:prstGeom>
          <a:noFill/>
        </p:spPr>
        <p:txBody>
          <a:bodyPr wrap="none" rtlCol="0">
            <a:spAutoFit/>
          </a:bodyPr>
          <a:lstStyle/>
          <a:p>
            <a:pPr marL="342900" indent="-342900">
              <a:lnSpc>
                <a:spcPct val="110000"/>
              </a:lnSpc>
              <a:buFont typeface="Arial"/>
              <a:buChar char="•"/>
            </a:pPr>
            <a:r>
              <a:rPr kumimoji="1" lang="en-US" altLang="ja-JP" sz="2400" dirty="0" smtClean="0"/>
              <a:t>A single </a:t>
            </a:r>
            <a:r>
              <a:rPr kumimoji="1" lang="en-US" altLang="ja-JP" sz="2400" dirty="0" err="1" smtClean="0"/>
              <a:t>digit@double</a:t>
            </a:r>
            <a:endParaRPr kumimoji="1" lang="en-US" altLang="ja-JP" sz="2400" dirty="0" smtClean="0"/>
          </a:p>
          <a:p>
            <a:pPr>
              <a:lnSpc>
                <a:spcPct val="110000"/>
              </a:lnSpc>
            </a:pPr>
            <a:r>
              <a:rPr lang="en-US" altLang="ja-JP" sz="2400" dirty="0"/>
              <a:t> </a:t>
            </a:r>
            <a:r>
              <a:rPr lang="en-US" altLang="ja-JP" sz="2400" dirty="0" smtClean="0"/>
              <a:t>    </a:t>
            </a:r>
            <a:r>
              <a:rPr kumimoji="1" lang="en-US" altLang="ja-JP" sz="2400" dirty="0" smtClean="0"/>
              <a:t>(11-bit exponent)</a:t>
            </a:r>
          </a:p>
          <a:p>
            <a:pPr marL="342900" indent="-342900">
              <a:lnSpc>
                <a:spcPct val="110000"/>
              </a:lnSpc>
              <a:buFont typeface="Arial"/>
              <a:buChar char="•"/>
            </a:pPr>
            <a:r>
              <a:rPr lang="en-US" altLang="ja-JP" sz="2400" dirty="0" smtClean="0"/>
              <a:t>20-digits@quadruple</a:t>
            </a:r>
          </a:p>
          <a:p>
            <a:pPr>
              <a:lnSpc>
                <a:spcPct val="110000"/>
              </a:lnSpc>
            </a:pPr>
            <a:r>
              <a:rPr lang="en-US" altLang="ja-JP" sz="2400" dirty="0"/>
              <a:t> </a:t>
            </a:r>
            <a:r>
              <a:rPr lang="en-US" altLang="ja-JP" sz="2400" dirty="0" smtClean="0"/>
              <a:t>    (15-bit exponent)</a:t>
            </a:r>
            <a:endParaRPr kumimoji="1" lang="ja-JP" altLang="en-US" sz="2400" dirty="0"/>
          </a:p>
        </p:txBody>
      </p:sp>
      <p:sp>
        <p:nvSpPr>
          <p:cNvPr id="29" name="テキスト ボックス 28"/>
          <p:cNvSpPr txBox="1"/>
          <p:nvPr/>
        </p:nvSpPr>
        <p:spPr>
          <a:xfrm>
            <a:off x="106311" y="6246999"/>
            <a:ext cx="8967268" cy="461665"/>
          </a:xfrm>
          <a:prstGeom prst="rect">
            <a:avLst/>
          </a:prstGeom>
          <a:noFill/>
        </p:spPr>
        <p:txBody>
          <a:bodyPr wrap="none" rtlCol="0">
            <a:spAutoFit/>
          </a:bodyPr>
          <a:lstStyle/>
          <a:p>
            <a:r>
              <a:rPr lang="en-US" altLang="ja-JP" sz="2400" dirty="0" smtClean="0">
                <a:solidFill>
                  <a:srgbClr val="FF0000"/>
                </a:solidFill>
              </a:rPr>
              <a:t>Need precision with more than 10-digits -&gt; need more than quadruple</a:t>
            </a:r>
            <a:endParaRPr kumimoji="1" lang="ja-JP" altLang="en-US" sz="2400" dirty="0">
              <a:solidFill>
                <a:srgbClr val="FF0000"/>
              </a:solidFill>
            </a:endParaRPr>
          </a:p>
        </p:txBody>
      </p:sp>
      <p:sp>
        <p:nvSpPr>
          <p:cNvPr id="17" name="タイトル 1"/>
          <p:cNvSpPr txBox="1">
            <a:spLocks/>
          </p:cNvSpPr>
          <p:nvPr/>
        </p:nvSpPr>
        <p:spPr>
          <a:xfrm>
            <a:off x="457200" y="1859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en-US" altLang="ja-JP" u="sng" dirty="0" smtClean="0">
                <a:solidFill>
                  <a:srgbClr val="3366FF"/>
                </a:solidFill>
              </a:rPr>
              <a:t>Example: 1-loop with 3 points(2)</a:t>
            </a:r>
            <a:endParaRPr lang="ja-JP" altLang="en-US" u="sng" dirty="0">
              <a:solidFill>
                <a:srgbClr val="3366FF"/>
              </a:solidFill>
            </a:endParaRPr>
          </a:p>
        </p:txBody>
      </p:sp>
    </p:spTree>
    <p:extLst>
      <p:ext uri="{BB962C8B-B14F-4D97-AF65-F5344CB8AC3E}">
        <p14:creationId xmlns:p14="http://schemas.microsoft.com/office/powerpoint/2010/main" val="4268474496"/>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8598"/>
            <a:ext cx="8229600" cy="1143000"/>
          </a:xfrm>
        </p:spPr>
        <p:txBody>
          <a:bodyPr>
            <a:normAutofit/>
          </a:bodyPr>
          <a:lstStyle/>
          <a:p>
            <a:r>
              <a:rPr kumimoji="1" lang="en-US" altLang="ja-JP" u="sng" dirty="0" smtClean="0">
                <a:solidFill>
                  <a:srgbClr val="3366FF"/>
                </a:solidFill>
              </a:rPr>
              <a:t>Precise in DE</a:t>
            </a:r>
            <a:endParaRPr kumimoji="1" lang="ja-JP" altLang="en-US" u="sng" dirty="0">
              <a:solidFill>
                <a:srgbClr val="3366FF"/>
              </a:solidFill>
            </a:endParaRPr>
          </a:p>
        </p:txBody>
      </p:sp>
      <p:sp>
        <p:nvSpPr>
          <p:cNvPr id="10" name="テキスト ボックス 9"/>
          <p:cNvSpPr txBox="1"/>
          <p:nvPr/>
        </p:nvSpPr>
        <p:spPr>
          <a:xfrm>
            <a:off x="104292" y="1026974"/>
            <a:ext cx="2018501" cy="461665"/>
          </a:xfrm>
          <a:prstGeom prst="rect">
            <a:avLst/>
          </a:prstGeom>
          <a:noFill/>
        </p:spPr>
        <p:txBody>
          <a:bodyPr wrap="none" rtlCol="0">
            <a:spAutoFit/>
          </a:bodyPr>
          <a:lstStyle/>
          <a:p>
            <a:pPr marL="457200" indent="-457200">
              <a:buFont typeface="Arial"/>
              <a:buChar char="•"/>
            </a:pPr>
            <a:r>
              <a:rPr lang="en-US" altLang="ja-JP" sz="2400" dirty="0" smtClean="0"/>
              <a:t>Integration </a:t>
            </a:r>
            <a:endParaRPr lang="en-US" altLang="ja-JP" sz="2400" dirty="0"/>
          </a:p>
        </p:txBody>
      </p:sp>
      <p:sp>
        <p:nvSpPr>
          <p:cNvPr id="12" name="テキスト ボックス 11"/>
          <p:cNvSpPr txBox="1"/>
          <p:nvPr/>
        </p:nvSpPr>
        <p:spPr>
          <a:xfrm>
            <a:off x="104291" y="2061945"/>
            <a:ext cx="8950704" cy="400110"/>
          </a:xfrm>
          <a:prstGeom prst="rect">
            <a:avLst/>
          </a:prstGeom>
          <a:noFill/>
        </p:spPr>
        <p:txBody>
          <a:bodyPr wrap="square" rtlCol="0">
            <a:spAutoFit/>
          </a:bodyPr>
          <a:lstStyle/>
          <a:p>
            <a:pPr marL="457200" indent="-457200">
              <a:lnSpc>
                <a:spcPct val="80000"/>
              </a:lnSpc>
              <a:buFont typeface="Arial"/>
              <a:buChar char="•"/>
            </a:pPr>
            <a:r>
              <a:rPr kumimoji="1" lang="en-US" altLang="ja-JP" sz="2400" dirty="0" smtClean="0"/>
              <a:t>transformation</a:t>
            </a:r>
            <a:endParaRPr kumimoji="1" lang="ja-JP" altLang="en-US" sz="2400" i="1" dirty="0"/>
          </a:p>
        </p:txBody>
      </p:sp>
      <p:pic>
        <p:nvPicPr>
          <p:cNvPr id="6" name="図 5"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9072" y="1381969"/>
            <a:ext cx="1968500" cy="774700"/>
          </a:xfrm>
          <a:prstGeom prst="rect">
            <a:avLst/>
          </a:prstGeom>
        </p:spPr>
      </p:pic>
      <p:pic>
        <p:nvPicPr>
          <p:cNvPr id="9" name="図 8"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0" y="2459845"/>
            <a:ext cx="7924800" cy="723900"/>
          </a:xfrm>
          <a:prstGeom prst="rect">
            <a:avLst/>
          </a:prstGeom>
        </p:spPr>
      </p:pic>
      <p:sp>
        <p:nvSpPr>
          <p:cNvPr id="13" name="テキスト ボックス 12"/>
          <p:cNvSpPr txBox="1"/>
          <p:nvPr/>
        </p:nvSpPr>
        <p:spPr>
          <a:xfrm>
            <a:off x="104291" y="3164443"/>
            <a:ext cx="2557110" cy="461665"/>
          </a:xfrm>
          <a:prstGeom prst="rect">
            <a:avLst/>
          </a:prstGeom>
          <a:noFill/>
        </p:spPr>
        <p:txBody>
          <a:bodyPr wrap="none" rtlCol="0">
            <a:spAutoFit/>
          </a:bodyPr>
          <a:lstStyle/>
          <a:p>
            <a:pPr marL="342900" indent="-342900">
              <a:buFont typeface="Arial"/>
              <a:buChar char="•"/>
            </a:pPr>
            <a:r>
              <a:rPr lang="en-US" altLang="ja-JP" sz="2400" dirty="0">
                <a:solidFill>
                  <a:srgbClr val="000000"/>
                </a:solidFill>
              </a:rPr>
              <a:t>trapezoidal </a:t>
            </a:r>
            <a:r>
              <a:rPr kumimoji="1" lang="en-US" altLang="ja-JP" sz="2400" dirty="0" smtClean="0"/>
              <a:t> rule</a:t>
            </a:r>
            <a:endParaRPr kumimoji="1" lang="ja-JP" altLang="en-US" sz="2400" dirty="0"/>
          </a:p>
        </p:txBody>
      </p:sp>
      <p:pic>
        <p:nvPicPr>
          <p:cNvPr id="17" name="図 16"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0202" y="3626106"/>
            <a:ext cx="7975600" cy="901700"/>
          </a:xfrm>
          <a:prstGeom prst="rect">
            <a:avLst/>
          </a:prstGeom>
        </p:spPr>
      </p:pic>
      <p:sp>
        <p:nvSpPr>
          <p:cNvPr id="18" name="テキスト ボックス 17"/>
          <p:cNvSpPr txBox="1"/>
          <p:nvPr/>
        </p:nvSpPr>
        <p:spPr>
          <a:xfrm>
            <a:off x="104292" y="4476486"/>
            <a:ext cx="6468437" cy="2308324"/>
          </a:xfrm>
          <a:prstGeom prst="rect">
            <a:avLst/>
          </a:prstGeom>
          <a:noFill/>
        </p:spPr>
        <p:txBody>
          <a:bodyPr wrap="none" rtlCol="0">
            <a:spAutoFit/>
          </a:bodyPr>
          <a:lstStyle/>
          <a:p>
            <a:pPr marL="342900" indent="-342900">
              <a:buFont typeface="Arial"/>
              <a:buChar char="•"/>
            </a:pPr>
            <a:r>
              <a:rPr kumimoji="1" lang="en-US" altLang="ja-JP" sz="2400" dirty="0" smtClean="0"/>
              <a:t>parameters determining precision </a:t>
            </a:r>
          </a:p>
          <a:p>
            <a:pPr marL="800100" lvl="1" indent="-342900">
              <a:buFont typeface="Arial"/>
              <a:buChar char="•"/>
            </a:pPr>
            <a:r>
              <a:rPr lang="en-US" altLang="ja-JP" sz="2400" i="1" dirty="0" smtClean="0"/>
              <a:t>h     </a:t>
            </a:r>
            <a:r>
              <a:rPr lang="en-US" altLang="ja-JP" sz="2400" dirty="0" smtClean="0"/>
              <a:t>(width of grids)</a:t>
            </a:r>
          </a:p>
          <a:p>
            <a:pPr marL="800100" lvl="1" indent="-342900">
              <a:buFont typeface="Arial"/>
              <a:buChar char="•"/>
            </a:pPr>
            <a:r>
              <a:rPr kumimoji="1" lang="en-US" altLang="ja-JP" sz="2400" i="1" dirty="0" err="1" smtClean="0"/>
              <a:t>Nh</a:t>
            </a:r>
            <a:r>
              <a:rPr kumimoji="1" lang="en-US" altLang="ja-JP" sz="2400" dirty="0" smtClean="0"/>
              <a:t>  (cutoff distance</a:t>
            </a:r>
            <a:r>
              <a:rPr lang="en-US" altLang="ja-JP" sz="2400" dirty="0"/>
              <a:t>  </a:t>
            </a:r>
            <a:r>
              <a:rPr lang="en-US" altLang="ja-JP" sz="2400" dirty="0" smtClean="0"/>
              <a:t>in t-variable (</a:t>
            </a:r>
            <a:r>
              <a:rPr kumimoji="1" lang="en-US" altLang="ja-JP" sz="2400" i="1" dirty="0" err="1" smtClean="0"/>
              <a:t>t</a:t>
            </a:r>
            <a:r>
              <a:rPr kumimoji="1" lang="en-US" altLang="ja-JP" sz="2400" baseline="-25000" dirty="0" err="1" smtClean="0"/>
              <a:t>min</a:t>
            </a:r>
            <a:r>
              <a:rPr kumimoji="1" lang="en-US" altLang="ja-JP" sz="2400" dirty="0" smtClean="0"/>
              <a:t> /</a:t>
            </a:r>
            <a:r>
              <a:rPr kumimoji="1" lang="en-US" altLang="ja-JP" sz="2400" i="1" dirty="0" err="1" smtClean="0"/>
              <a:t>t</a:t>
            </a:r>
            <a:r>
              <a:rPr kumimoji="1" lang="en-US" altLang="ja-JP" sz="2400" baseline="-25000" dirty="0" err="1" smtClean="0"/>
              <a:t>max</a:t>
            </a:r>
            <a:r>
              <a:rPr kumimoji="1" lang="en-US" altLang="ja-JP" sz="2400" dirty="0" smtClean="0"/>
              <a:t>))</a:t>
            </a:r>
          </a:p>
          <a:p>
            <a:pPr marL="1257300" lvl="2" indent="-342900">
              <a:buFont typeface="Arial"/>
              <a:buChar char="•"/>
            </a:pPr>
            <a:r>
              <a:rPr lang="en-US" altLang="ja-JP" sz="2400" dirty="0" smtClean="0"/>
              <a:t>control precision</a:t>
            </a:r>
          </a:p>
          <a:p>
            <a:pPr marL="1714500" lvl="3" indent="-342900">
              <a:buFont typeface="Arial"/>
              <a:buChar char="•"/>
            </a:pPr>
            <a:r>
              <a:rPr lang="en-US" altLang="ja-JP" sz="2400" dirty="0" smtClean="0"/>
              <a:t>double       :</a:t>
            </a:r>
            <a:r>
              <a:rPr lang="en-US" altLang="ja-JP" sz="2400" i="1" dirty="0" smtClean="0"/>
              <a:t> </a:t>
            </a:r>
            <a:r>
              <a:rPr lang="en-US" altLang="ja-JP" sz="2400" i="1" dirty="0" err="1" smtClean="0"/>
              <a:t>t</a:t>
            </a:r>
            <a:r>
              <a:rPr lang="en-US" altLang="ja-JP" sz="2400" baseline="-25000" dirty="0" err="1" smtClean="0"/>
              <a:t>min</a:t>
            </a:r>
            <a:r>
              <a:rPr lang="en-US" altLang="ja-JP" sz="2400" dirty="0" smtClean="0"/>
              <a:t> = -6  (</a:t>
            </a:r>
            <a:r>
              <a:rPr lang="en-US" altLang="ja-JP" sz="2400" i="1" dirty="0" err="1" smtClean="0"/>
              <a:t>x</a:t>
            </a:r>
            <a:r>
              <a:rPr lang="en-US" altLang="ja-JP" sz="2400" baseline="-25000" dirty="0" err="1" smtClean="0"/>
              <a:t>min</a:t>
            </a:r>
            <a:r>
              <a:rPr lang="en-US" altLang="ja-JP" sz="2400" dirty="0" smtClean="0"/>
              <a:t> = 10</a:t>
            </a:r>
            <a:r>
              <a:rPr lang="en-US" altLang="ja-JP" sz="2400" baseline="30000" dirty="0" smtClean="0"/>
              <a:t>-308</a:t>
            </a:r>
            <a:r>
              <a:rPr lang="en-US" altLang="ja-JP" sz="2400" dirty="0" smtClean="0"/>
              <a:t>)</a:t>
            </a:r>
          </a:p>
          <a:p>
            <a:pPr marL="1714500" lvl="3" indent="-342900">
              <a:buFont typeface="Arial"/>
              <a:buChar char="•"/>
            </a:pPr>
            <a:r>
              <a:rPr kumimoji="1" lang="en-US" altLang="ja-JP" sz="2400" dirty="0" smtClean="0"/>
              <a:t>quadruple : </a:t>
            </a:r>
            <a:r>
              <a:rPr lang="en-US" altLang="ja-JP" sz="2400" i="1" dirty="0" err="1" smtClean="0"/>
              <a:t>t</a:t>
            </a:r>
            <a:r>
              <a:rPr lang="en-US" altLang="ja-JP" sz="2400" baseline="-25000" dirty="0" err="1" smtClean="0"/>
              <a:t>min</a:t>
            </a:r>
            <a:r>
              <a:rPr lang="en-US" altLang="ja-JP" sz="2400" dirty="0" smtClean="0"/>
              <a:t> </a:t>
            </a:r>
            <a:r>
              <a:rPr lang="en-US" altLang="ja-JP" sz="2400" dirty="0"/>
              <a:t>= </a:t>
            </a:r>
            <a:r>
              <a:rPr lang="en-US" altLang="ja-JP" sz="2400" dirty="0" smtClean="0"/>
              <a:t>-9  </a:t>
            </a:r>
            <a:r>
              <a:rPr lang="en-US" altLang="ja-JP" sz="2400" dirty="0"/>
              <a:t>(</a:t>
            </a:r>
            <a:r>
              <a:rPr lang="en-US" altLang="ja-JP" sz="2400" i="1" dirty="0" err="1"/>
              <a:t>x</a:t>
            </a:r>
            <a:r>
              <a:rPr lang="en-US" altLang="ja-JP" sz="2400" baseline="-25000" dirty="0" err="1"/>
              <a:t>min</a:t>
            </a:r>
            <a:r>
              <a:rPr lang="en-US" altLang="ja-JP" sz="2400" dirty="0"/>
              <a:t> = 10</a:t>
            </a:r>
            <a:r>
              <a:rPr lang="en-US" altLang="ja-JP" sz="2400" baseline="30000" dirty="0" smtClean="0"/>
              <a:t>-4932</a:t>
            </a:r>
            <a:r>
              <a:rPr lang="en-US" altLang="ja-JP" sz="2400" dirty="0" smtClean="0"/>
              <a:t>)</a:t>
            </a:r>
            <a:endParaRPr lang="en-US" altLang="ja-JP" sz="2400" dirty="0"/>
          </a:p>
        </p:txBody>
      </p:sp>
    </p:spTree>
    <p:extLst>
      <p:ext uri="{BB962C8B-B14F-4D97-AF65-F5344CB8AC3E}">
        <p14:creationId xmlns:p14="http://schemas.microsoft.com/office/powerpoint/2010/main" val="609779316"/>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タイトル 1"/>
          <p:cNvSpPr>
            <a:spLocks noGrp="1"/>
          </p:cNvSpPr>
          <p:nvPr>
            <p:ph type="title"/>
          </p:nvPr>
        </p:nvSpPr>
        <p:spPr>
          <a:xfrm>
            <a:off x="457200" y="-173038"/>
            <a:ext cx="8499476" cy="1143001"/>
          </a:xfrm>
        </p:spPr>
        <p:txBody>
          <a:bodyPr>
            <a:normAutofit fontScale="90000"/>
          </a:bodyPr>
          <a:lstStyle/>
          <a:p>
            <a:r>
              <a:rPr lang="ja-JP" altLang="en-US" u="sng" dirty="0" smtClean="0">
                <a:solidFill>
                  <a:srgbClr val="0000FF"/>
                </a:solidFill>
                <a:latin typeface="Calibri" charset="0"/>
                <a:ea typeface="ＭＳ Ｐゴシック" charset="0"/>
              </a:rPr>
              <a:t>開発した多倍長精度専用ハードウェア</a:t>
            </a:r>
            <a:endParaRPr lang="ja-JP" altLang="en-US" u="sng" dirty="0">
              <a:solidFill>
                <a:srgbClr val="0000FF"/>
              </a:solidFill>
              <a:latin typeface="Calibri" charset="0"/>
              <a:ea typeface="ＭＳ Ｐゴシック" charset="0"/>
            </a:endParaRPr>
          </a:p>
        </p:txBody>
      </p:sp>
      <p:sp>
        <p:nvSpPr>
          <p:cNvPr id="8" name="テキスト ボックス 7"/>
          <p:cNvSpPr txBox="1"/>
          <p:nvPr/>
        </p:nvSpPr>
        <p:spPr>
          <a:xfrm>
            <a:off x="73833" y="1188410"/>
            <a:ext cx="8020144" cy="1372683"/>
          </a:xfrm>
          <a:prstGeom prst="rect">
            <a:avLst/>
          </a:prstGeom>
          <a:noFill/>
        </p:spPr>
        <p:txBody>
          <a:bodyPr wrap="none" rtlCol="0">
            <a:spAutoFit/>
          </a:bodyPr>
          <a:lstStyle/>
          <a:p>
            <a:pPr marL="457200" indent="-457200">
              <a:lnSpc>
                <a:spcPct val="110000"/>
              </a:lnSpc>
              <a:buFont typeface="Arial"/>
              <a:buChar char="•"/>
            </a:pPr>
            <a:r>
              <a:rPr kumimoji="1" lang="en-US" altLang="ja-JP" sz="2800" dirty="0" smtClean="0"/>
              <a:t>GRAPE-MP</a:t>
            </a:r>
            <a:r>
              <a:rPr lang="en-US" altLang="ja-JP" sz="2800" dirty="0"/>
              <a:t> </a:t>
            </a:r>
            <a:r>
              <a:rPr lang="en-US" altLang="ja-JP" sz="2800" dirty="0" smtClean="0"/>
              <a:t>(</a:t>
            </a:r>
            <a:r>
              <a:rPr lang="en-US" altLang="ja-JP" sz="2800" dirty="0" err="1" smtClean="0"/>
              <a:t>daisaka</a:t>
            </a:r>
            <a:r>
              <a:rPr lang="en-US" altLang="ja-JP" sz="2800" dirty="0" smtClean="0"/>
              <a:t> et al. 2011)</a:t>
            </a:r>
            <a:endParaRPr kumimoji="1" lang="en-US" altLang="ja-JP" sz="2800" dirty="0" smtClean="0"/>
          </a:p>
          <a:p>
            <a:pPr marL="914400" lvl="1" indent="-457200">
              <a:lnSpc>
                <a:spcPct val="110000"/>
              </a:lnSpc>
              <a:buFont typeface="Arial"/>
              <a:buChar char="•"/>
            </a:pPr>
            <a:r>
              <a:rPr kumimoji="1" lang="en-US" altLang="ja-JP" sz="2400" dirty="0" smtClean="0"/>
              <a:t>Structured ASIC (</a:t>
            </a:r>
            <a:r>
              <a:rPr kumimoji="1" lang="en-US" altLang="ja-JP" sz="2400" dirty="0" err="1" smtClean="0"/>
              <a:t>Nextreme</a:t>
            </a:r>
            <a:r>
              <a:rPr kumimoji="1" lang="en-US" altLang="ja-JP" sz="2400" dirty="0" smtClean="0"/>
              <a:t> NX2500 , 90nm)</a:t>
            </a:r>
            <a:r>
              <a:rPr kumimoji="1" lang="ja-JP" altLang="en-US" sz="2400" dirty="0" smtClean="0"/>
              <a:t>に</a:t>
            </a:r>
            <a:r>
              <a:rPr kumimoji="1" lang="en-US" altLang="ja-JP" sz="2400" dirty="0" smtClean="0"/>
              <a:t>PE</a:t>
            </a:r>
            <a:r>
              <a:rPr kumimoji="1" lang="ja-JP" altLang="en-US" sz="2400" dirty="0" smtClean="0"/>
              <a:t>を実装</a:t>
            </a:r>
            <a:endParaRPr kumimoji="1" lang="en-US" altLang="ja-JP" sz="2400" dirty="0" smtClean="0"/>
          </a:p>
          <a:p>
            <a:pPr marL="914400" lvl="1" indent="-457200">
              <a:lnSpc>
                <a:spcPct val="110000"/>
              </a:lnSpc>
              <a:buFont typeface="Arial"/>
              <a:buChar char="•"/>
            </a:pPr>
            <a:r>
              <a:rPr kumimoji="1" lang="en-US" altLang="ja-JP" sz="2400" dirty="0" smtClean="0"/>
              <a:t>4</a:t>
            </a:r>
            <a:r>
              <a:rPr kumimoji="1" lang="ja-JP" altLang="en-US" sz="2400" dirty="0" smtClean="0"/>
              <a:t>倍精度</a:t>
            </a:r>
            <a:r>
              <a:rPr kumimoji="1" lang="en-US" altLang="ja-JP" sz="2400" dirty="0" smtClean="0"/>
              <a:t>(</a:t>
            </a:r>
            <a:r>
              <a:rPr kumimoji="1" lang="ja-JP" altLang="en-US" sz="2400" dirty="0" smtClean="0"/>
              <a:t>ただし指数部</a:t>
            </a:r>
            <a:r>
              <a:rPr kumimoji="1" lang="en-US" altLang="ja-JP" sz="2400" dirty="0" smtClean="0"/>
              <a:t>11bit)</a:t>
            </a:r>
            <a:r>
              <a:rPr kumimoji="1" lang="ja-JP" altLang="en-US" sz="2400" dirty="0" smtClean="0"/>
              <a:t>　</a:t>
            </a:r>
            <a:r>
              <a:rPr kumimoji="1" lang="en-US" altLang="ja-JP" sz="2400" dirty="0" smtClean="0"/>
              <a:t>6PE 100MHz</a:t>
            </a:r>
            <a:r>
              <a:rPr lang="ja-JP" altLang="en-US" sz="2400" dirty="0" smtClean="0"/>
              <a:t>動作</a:t>
            </a:r>
            <a:endParaRPr kumimoji="1" lang="en-US" altLang="ja-JP" sz="2400" dirty="0" smtClean="0"/>
          </a:p>
        </p:txBody>
      </p:sp>
      <p:sp>
        <p:nvSpPr>
          <p:cNvPr id="7" name="テキスト ボックス 6"/>
          <p:cNvSpPr txBox="1"/>
          <p:nvPr/>
        </p:nvSpPr>
        <p:spPr>
          <a:xfrm>
            <a:off x="73833" y="2744569"/>
            <a:ext cx="6173485" cy="1778948"/>
          </a:xfrm>
          <a:prstGeom prst="rect">
            <a:avLst/>
          </a:prstGeom>
          <a:noFill/>
        </p:spPr>
        <p:txBody>
          <a:bodyPr wrap="none" rtlCol="0">
            <a:spAutoFit/>
          </a:bodyPr>
          <a:lstStyle/>
          <a:p>
            <a:pPr marL="457200" indent="-457200">
              <a:lnSpc>
                <a:spcPct val="110000"/>
              </a:lnSpc>
              <a:buFont typeface="Arial"/>
              <a:buChar char="•"/>
            </a:pPr>
            <a:r>
              <a:rPr kumimoji="1" lang="en-US" altLang="ja-JP" sz="2800" dirty="0" smtClean="0"/>
              <a:t>GRAPE-MPX</a:t>
            </a:r>
            <a:r>
              <a:rPr lang="en-US" altLang="ja-JP" sz="2800" dirty="0" smtClean="0"/>
              <a:t> (</a:t>
            </a:r>
            <a:r>
              <a:rPr lang="en-US" altLang="ja-JP" sz="2800" dirty="0" err="1" smtClean="0"/>
              <a:t>Nakasato</a:t>
            </a:r>
            <a:r>
              <a:rPr lang="en-US" altLang="ja-JP" sz="2800" dirty="0" smtClean="0"/>
              <a:t> et al. 2012)</a:t>
            </a:r>
            <a:endParaRPr kumimoji="1" lang="en-US" altLang="ja-JP" sz="2800" dirty="0" smtClean="0"/>
          </a:p>
          <a:p>
            <a:pPr marL="914400" lvl="1" indent="-457200">
              <a:lnSpc>
                <a:spcPct val="110000"/>
              </a:lnSpc>
              <a:buFont typeface="Arial"/>
              <a:buChar char="•"/>
            </a:pPr>
            <a:r>
              <a:rPr kumimoji="1" lang="en-US" altLang="ja-JP" sz="2400" dirty="0" smtClean="0"/>
              <a:t>Altera </a:t>
            </a:r>
            <a:r>
              <a:rPr kumimoji="1" lang="en-US" altLang="ja-JP" sz="2400" dirty="0" err="1" smtClean="0"/>
              <a:t>StratixIV</a:t>
            </a:r>
            <a:r>
              <a:rPr kumimoji="1" lang="ja-JP" altLang="en-US" sz="2400" dirty="0" smtClean="0"/>
              <a:t>に</a:t>
            </a:r>
            <a:r>
              <a:rPr kumimoji="1" lang="en-US" altLang="ja-JP" sz="2400" dirty="0" smtClean="0"/>
              <a:t>4/6/8</a:t>
            </a:r>
            <a:r>
              <a:rPr kumimoji="1" lang="ja-JP" altLang="en-US" sz="2400" dirty="0" smtClean="0"/>
              <a:t>倍精度</a:t>
            </a:r>
            <a:r>
              <a:rPr kumimoji="1" lang="en-US" altLang="ja-JP" sz="2400" dirty="0" smtClean="0"/>
              <a:t>PE</a:t>
            </a:r>
            <a:r>
              <a:rPr kumimoji="1" lang="ja-JP" altLang="en-US" sz="2400" dirty="0" smtClean="0"/>
              <a:t>を実装</a:t>
            </a:r>
            <a:endParaRPr kumimoji="1" lang="en-US" altLang="ja-JP" sz="2400" dirty="0" smtClean="0"/>
          </a:p>
          <a:p>
            <a:pPr marL="914400" lvl="1" indent="-457200">
              <a:lnSpc>
                <a:spcPct val="110000"/>
              </a:lnSpc>
              <a:buFont typeface="Arial"/>
              <a:buChar char="•"/>
            </a:pPr>
            <a:r>
              <a:rPr lang="en-US" altLang="ja-JP" sz="2400" dirty="0"/>
              <a:t>PE</a:t>
            </a:r>
            <a:r>
              <a:rPr lang="ja-JP" altLang="en-US" sz="2400" dirty="0" smtClean="0"/>
              <a:t>数</a:t>
            </a:r>
            <a:r>
              <a:rPr lang="en-US" altLang="ja-JP" sz="2400" dirty="0" smtClean="0"/>
              <a:t>: </a:t>
            </a:r>
            <a:r>
              <a:rPr lang="en-US" altLang="ja-JP" sz="2400" dirty="0"/>
              <a:t>22 / 16 / </a:t>
            </a:r>
            <a:r>
              <a:rPr lang="en-US" altLang="ja-JP" sz="2400" dirty="0" smtClean="0"/>
              <a:t>8, 123 </a:t>
            </a:r>
            <a:r>
              <a:rPr lang="en-US" altLang="ja-JP" sz="2400" dirty="0"/>
              <a:t>/ 95 / 74 </a:t>
            </a:r>
            <a:r>
              <a:rPr lang="en-US" altLang="ja-JP" sz="2400" dirty="0" smtClean="0"/>
              <a:t>MHz</a:t>
            </a:r>
            <a:r>
              <a:rPr lang="ja-JP" altLang="en-US" sz="2400" dirty="0" smtClean="0"/>
              <a:t>動作</a:t>
            </a:r>
            <a:endParaRPr lang="en-US" altLang="ja-JP" sz="2400" dirty="0"/>
          </a:p>
          <a:p>
            <a:pPr marL="914400" lvl="1" indent="-457200">
              <a:lnSpc>
                <a:spcPct val="110000"/>
              </a:lnSpc>
              <a:buFont typeface="Arial"/>
              <a:buChar char="•"/>
            </a:pPr>
            <a:endParaRPr kumimoji="1" lang="en-US" altLang="ja-JP" sz="2400" dirty="0" smtClean="0"/>
          </a:p>
        </p:txBody>
      </p:sp>
      <p:pic>
        <p:nvPicPr>
          <p:cNvPr id="10" name="図 8" descr="MP.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8083" y="4475575"/>
            <a:ext cx="4163729" cy="2382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5" descr="stx4gx-fig1-devboard.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44806" y="4468950"/>
            <a:ext cx="3744129" cy="2338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3166527"/>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図 6" descr="pict_g9mpx.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4173652"/>
            <a:ext cx="5222875" cy="2947988"/>
          </a:xfrm>
          <a:prstGeom prst="rect">
            <a:avLst/>
          </a:prstGeom>
          <a:noFill/>
          <a:ln w="9525">
            <a:solidFill>
              <a:schemeClr val="bg1">
                <a:alpha val="0"/>
              </a:schemeClr>
            </a:solidFill>
            <a:miter lim="800000"/>
            <a:headEnd/>
            <a:tailEnd/>
          </a:ln>
          <a:extLst>
            <a:ext uri="{909E8E84-426E-40dd-AFC4-6F175D3DCCD1}">
              <a14:hiddenFill xmlns:a14="http://schemas.microsoft.com/office/drawing/2010/main">
                <a:solidFill>
                  <a:srgbClr val="FFFFFF"/>
                </a:solidFill>
              </a14:hiddenFill>
            </a:ext>
          </a:extLst>
        </p:spPr>
      </p:pic>
      <p:sp>
        <p:nvSpPr>
          <p:cNvPr id="3" name="コンテンツ プレースホルダー 2"/>
          <p:cNvSpPr>
            <a:spLocks noGrp="1"/>
          </p:cNvSpPr>
          <p:nvPr>
            <p:ph idx="1"/>
          </p:nvPr>
        </p:nvSpPr>
        <p:spPr>
          <a:xfrm>
            <a:off x="167091" y="1812897"/>
            <a:ext cx="8855769" cy="3532188"/>
          </a:xfrm>
        </p:spPr>
        <p:txBody>
          <a:bodyPr/>
          <a:lstStyle/>
          <a:p>
            <a:pPr lvl="1">
              <a:buFont typeface="Arial"/>
              <a:buChar char="•"/>
              <a:defRPr/>
            </a:pPr>
            <a:r>
              <a:rPr lang="en-US" altLang="ja-JP" dirty="0" smtClean="0">
                <a:solidFill>
                  <a:srgbClr val="FF0000"/>
                </a:solidFill>
              </a:rPr>
              <a:t>G9MG</a:t>
            </a:r>
            <a:r>
              <a:rPr lang="en-US" altLang="ja-JP" dirty="0">
                <a:solidFill>
                  <a:srgbClr val="FF0000"/>
                </a:solidFill>
              </a:rPr>
              <a:t>(KFCR</a:t>
            </a:r>
            <a:r>
              <a:rPr lang="ja-JP" altLang="en-US" dirty="0">
                <a:solidFill>
                  <a:srgbClr val="FF0000"/>
                </a:solidFill>
              </a:rPr>
              <a:t>製</a:t>
            </a:r>
            <a:r>
              <a:rPr lang="en-US" altLang="ja-JP" dirty="0" err="1" smtClean="0">
                <a:solidFill>
                  <a:srgbClr val="FF0000"/>
                </a:solidFill>
              </a:rPr>
              <a:t>PCIe</a:t>
            </a:r>
            <a:r>
              <a:rPr lang="en-US" altLang="ja-JP" dirty="0" smtClean="0">
                <a:solidFill>
                  <a:srgbClr val="FF0000"/>
                </a:solidFill>
              </a:rPr>
              <a:t> </a:t>
            </a:r>
            <a:r>
              <a:rPr lang="en-US" altLang="ja-JP" dirty="0">
                <a:solidFill>
                  <a:srgbClr val="FF0000"/>
                </a:solidFill>
              </a:rPr>
              <a:t>extender)</a:t>
            </a:r>
            <a:r>
              <a:rPr lang="ja-JP" altLang="en-US" dirty="0">
                <a:solidFill>
                  <a:srgbClr val="FF0000"/>
                </a:solidFill>
              </a:rPr>
              <a:t>を</a:t>
            </a:r>
            <a:r>
              <a:rPr lang="ja-JP" altLang="en-US" dirty="0" smtClean="0">
                <a:solidFill>
                  <a:srgbClr val="FF0000"/>
                </a:solidFill>
              </a:rPr>
              <a:t>用いてマルチボード化</a:t>
            </a:r>
            <a:endParaRPr lang="en-US" altLang="ja-JP" dirty="0" smtClean="0">
              <a:solidFill>
                <a:srgbClr val="FF0000"/>
              </a:solidFill>
            </a:endParaRPr>
          </a:p>
          <a:p>
            <a:pPr lvl="1">
              <a:buFont typeface="Arial"/>
              <a:buChar char="•"/>
              <a:defRPr/>
            </a:pPr>
            <a:r>
              <a:rPr lang="en-US" altLang="ja-JP" dirty="0" smtClean="0">
                <a:solidFill>
                  <a:srgbClr val="FF0000"/>
                </a:solidFill>
              </a:rPr>
              <a:t>Altera </a:t>
            </a:r>
            <a:r>
              <a:rPr lang="en-US" altLang="ja-JP" dirty="0" err="1" smtClean="0">
                <a:solidFill>
                  <a:srgbClr val="FF0000"/>
                </a:solidFill>
              </a:rPr>
              <a:t>ArriaV</a:t>
            </a:r>
            <a:r>
              <a:rPr lang="ja-JP" altLang="en-US" dirty="0" smtClean="0">
                <a:solidFill>
                  <a:srgbClr val="FF0000"/>
                </a:solidFill>
              </a:rPr>
              <a:t>を使用</a:t>
            </a:r>
            <a:endParaRPr lang="en-US" altLang="ja-JP" dirty="0" smtClean="0">
              <a:solidFill>
                <a:srgbClr val="FF0000"/>
              </a:solidFill>
            </a:endParaRPr>
          </a:p>
          <a:p>
            <a:pPr lvl="1">
              <a:buFont typeface="Arial"/>
              <a:buChar char="•"/>
              <a:defRPr/>
            </a:pPr>
            <a:r>
              <a:rPr lang="en-US" altLang="ja-JP" dirty="0"/>
              <a:t>PE</a:t>
            </a:r>
            <a:r>
              <a:rPr lang="ja-JP" altLang="en-US" dirty="0"/>
              <a:t>数</a:t>
            </a:r>
            <a:r>
              <a:rPr lang="en-US" altLang="ja-JP" dirty="0"/>
              <a:t>: 36/20/12, 92/81/70 MHz </a:t>
            </a:r>
            <a:r>
              <a:rPr lang="ja-JP" altLang="en-US" dirty="0" smtClean="0"/>
              <a:t>動作</a:t>
            </a:r>
            <a:endParaRPr lang="en-US" altLang="ja-JP" dirty="0" smtClean="0">
              <a:solidFill>
                <a:srgbClr val="FF0000"/>
              </a:solidFill>
            </a:endParaRPr>
          </a:p>
          <a:p>
            <a:pPr lvl="1">
              <a:buFont typeface="Arial"/>
              <a:buChar char="•"/>
              <a:defRPr/>
            </a:pPr>
            <a:r>
              <a:rPr lang="en-US" altLang="ja-JP" dirty="0" smtClean="0">
                <a:solidFill>
                  <a:srgbClr val="0000FF"/>
                </a:solidFill>
              </a:rPr>
              <a:t>IEEE754-2008: binary128 </a:t>
            </a:r>
            <a:r>
              <a:rPr lang="ja-JP" altLang="en-US" dirty="0" smtClean="0">
                <a:solidFill>
                  <a:srgbClr val="0000FF"/>
                </a:solidFill>
              </a:rPr>
              <a:t>準拠</a:t>
            </a:r>
            <a:r>
              <a:rPr lang="en-US" altLang="ja-JP" dirty="0" smtClean="0">
                <a:solidFill>
                  <a:srgbClr val="0000FF"/>
                </a:solidFill>
              </a:rPr>
              <a:t>(</a:t>
            </a:r>
            <a:r>
              <a:rPr lang="ja-JP" altLang="en-US" dirty="0" smtClean="0">
                <a:solidFill>
                  <a:srgbClr val="0000FF"/>
                </a:solidFill>
              </a:rPr>
              <a:t>指数部</a:t>
            </a:r>
            <a:r>
              <a:rPr lang="en-US" altLang="ja-JP" dirty="0" smtClean="0">
                <a:solidFill>
                  <a:srgbClr val="0000FF"/>
                </a:solidFill>
              </a:rPr>
              <a:t>15bit)</a:t>
            </a:r>
          </a:p>
          <a:p>
            <a:pPr lvl="1">
              <a:buFont typeface="Arial"/>
              <a:buChar char="•"/>
              <a:defRPr/>
            </a:pPr>
            <a:r>
              <a:rPr lang="ja-JP" altLang="en-US" dirty="0" smtClean="0"/>
              <a:t>ソフトウェア実装の</a:t>
            </a:r>
            <a:r>
              <a:rPr lang="en-US" altLang="ja-JP" dirty="0" smtClean="0"/>
              <a:t>100</a:t>
            </a:r>
            <a:r>
              <a:rPr lang="ja-JP" altLang="en-US" dirty="0" smtClean="0"/>
              <a:t>倍の性能</a:t>
            </a:r>
            <a:endParaRPr lang="en-US" altLang="ja-JP" dirty="0"/>
          </a:p>
        </p:txBody>
      </p:sp>
      <p:pic>
        <p:nvPicPr>
          <p:cNvPr id="31747" name="図 5" descr="ArriaV_GX_StarterBoard.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00626" y="4380029"/>
            <a:ext cx="3576638" cy="232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0" name="タイトル 1"/>
          <p:cNvSpPr>
            <a:spLocks noGrp="1"/>
          </p:cNvSpPr>
          <p:nvPr>
            <p:ph type="title"/>
          </p:nvPr>
        </p:nvSpPr>
        <p:spPr>
          <a:xfrm>
            <a:off x="457200" y="-173038"/>
            <a:ext cx="8229600" cy="1143001"/>
          </a:xfrm>
        </p:spPr>
        <p:txBody>
          <a:bodyPr/>
          <a:lstStyle/>
          <a:p>
            <a:r>
              <a:rPr lang="en-US" altLang="ja-JP" u="sng" dirty="0" smtClean="0">
                <a:solidFill>
                  <a:srgbClr val="0000FF"/>
                </a:solidFill>
                <a:latin typeface="Calibri" charset="0"/>
                <a:ea typeface="ＭＳ Ｐゴシック" charset="0"/>
              </a:rPr>
              <a:t>GRAPE9-MPX</a:t>
            </a:r>
            <a:endParaRPr lang="ja-JP" altLang="en-US" u="sng" dirty="0">
              <a:solidFill>
                <a:srgbClr val="0000FF"/>
              </a:solidFill>
              <a:latin typeface="Calibri" charset="0"/>
              <a:ea typeface="ＭＳ Ｐゴシック" charset="0"/>
            </a:endParaRPr>
          </a:p>
        </p:txBody>
      </p:sp>
      <p:sp>
        <p:nvSpPr>
          <p:cNvPr id="31754" name="テキスト ボックス 7"/>
          <p:cNvSpPr txBox="1">
            <a:spLocks noChangeArrowheads="1"/>
          </p:cNvSpPr>
          <p:nvPr/>
        </p:nvSpPr>
        <p:spPr bwMode="auto">
          <a:xfrm>
            <a:off x="334180" y="819555"/>
            <a:ext cx="857726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a:r>
              <a:rPr lang="ja-JP" altLang="en-US" sz="3200" dirty="0">
                <a:solidFill>
                  <a:srgbClr val="0000FF"/>
                </a:solidFill>
              </a:rPr>
              <a:t>より規模の大きなシステムを構築し、ファインマン図形積分</a:t>
            </a:r>
            <a:r>
              <a:rPr lang="ja-JP" altLang="en-US" sz="3200" dirty="0" smtClean="0">
                <a:solidFill>
                  <a:srgbClr val="0000FF"/>
                </a:solidFill>
              </a:rPr>
              <a:t>を計算</a:t>
            </a:r>
            <a:endParaRPr lang="en-US" altLang="ja-JP" sz="3200" dirty="0">
              <a:solidFill>
                <a:srgbClr val="0000FF"/>
              </a:solidFill>
            </a:endParaRPr>
          </a:p>
        </p:txBody>
      </p:sp>
    </p:spTree>
    <p:extLst>
      <p:ext uri="{BB962C8B-B14F-4D97-AF65-F5344CB8AC3E}">
        <p14:creationId xmlns:p14="http://schemas.microsoft.com/office/powerpoint/2010/main" val="1465228318"/>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98302" y="-274042"/>
            <a:ext cx="8229600" cy="1143000"/>
          </a:xfrm>
        </p:spPr>
        <p:txBody>
          <a:bodyPr/>
          <a:lstStyle/>
          <a:p>
            <a:r>
              <a:rPr kumimoji="1" lang="en-US" altLang="ja-JP" u="sng" dirty="0" smtClean="0">
                <a:solidFill>
                  <a:srgbClr val="3366FF"/>
                </a:solidFill>
              </a:rPr>
              <a:t>compilation process and functions</a:t>
            </a:r>
            <a:endParaRPr kumimoji="1" lang="ja-JP" altLang="en-US" u="sng" dirty="0">
              <a:solidFill>
                <a:srgbClr val="3366FF"/>
              </a:solidFill>
            </a:endParaRPr>
          </a:p>
        </p:txBody>
      </p:sp>
      <p:pic>
        <p:nvPicPr>
          <p:cNvPr id="3" name="図 2" descr="スクリーンショット 2016-09-10 20.43.5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888" y="902402"/>
            <a:ext cx="8714014" cy="5257215"/>
          </a:xfrm>
          <a:prstGeom prst="rect">
            <a:avLst/>
          </a:prstGeom>
        </p:spPr>
      </p:pic>
      <p:sp>
        <p:nvSpPr>
          <p:cNvPr id="4" name="テキスト ボックス 3"/>
          <p:cNvSpPr txBox="1"/>
          <p:nvPr/>
        </p:nvSpPr>
        <p:spPr>
          <a:xfrm>
            <a:off x="353451" y="6219134"/>
            <a:ext cx="8417689" cy="461665"/>
          </a:xfrm>
          <a:prstGeom prst="rect">
            <a:avLst/>
          </a:prstGeom>
          <a:noFill/>
        </p:spPr>
        <p:txBody>
          <a:bodyPr wrap="none" rtlCol="0">
            <a:spAutoFit/>
          </a:bodyPr>
          <a:lstStyle/>
          <a:p>
            <a:pPr marL="342900" indent="-342900">
              <a:buFont typeface="Arial"/>
              <a:buChar char="•"/>
            </a:pPr>
            <a:r>
              <a:rPr kumimoji="1" lang="en-US" altLang="ja-JP" sz="2400" dirty="0" smtClean="0"/>
              <a:t>possible to generate a exe-file with MPI, GPU(by using </a:t>
            </a:r>
            <a:r>
              <a:rPr kumimoji="1" lang="en-US" altLang="ja-JP" sz="2400" dirty="0" err="1" smtClean="0"/>
              <a:t>OpenCL</a:t>
            </a:r>
            <a:r>
              <a:rPr kumimoji="1" lang="en-US" altLang="ja-JP" sz="2400" dirty="0" smtClean="0"/>
              <a:t>)</a:t>
            </a:r>
            <a:endParaRPr kumimoji="1" lang="ja-JP" altLang="en-US" sz="2400" dirty="0"/>
          </a:p>
        </p:txBody>
      </p:sp>
    </p:spTree>
    <p:extLst>
      <p:ext uri="{BB962C8B-B14F-4D97-AF65-F5344CB8AC3E}">
        <p14:creationId xmlns:p14="http://schemas.microsoft.com/office/powerpoint/2010/main" val="70970395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3758"/>
            <a:ext cx="8229600" cy="1143000"/>
          </a:xfrm>
        </p:spPr>
        <p:txBody>
          <a:bodyPr>
            <a:normAutofit/>
          </a:bodyPr>
          <a:lstStyle/>
          <a:p>
            <a:r>
              <a:rPr lang="en-US" altLang="ja-JP" sz="4000" u="sng" dirty="0">
                <a:solidFill>
                  <a:srgbClr val="3366FF"/>
                </a:solidFill>
                <a:latin typeface="メイリオ"/>
                <a:ea typeface="メイリオ"/>
                <a:cs typeface="メイリオ"/>
              </a:rPr>
              <a:t>O</a:t>
            </a:r>
            <a:r>
              <a:rPr lang="en-US" altLang="ja-JP" sz="4000" u="sng" dirty="0" smtClean="0">
                <a:solidFill>
                  <a:srgbClr val="3366FF"/>
                </a:solidFill>
                <a:latin typeface="メイリオ"/>
                <a:ea typeface="メイリオ"/>
                <a:cs typeface="メイリオ"/>
              </a:rPr>
              <a:t>utline</a:t>
            </a:r>
            <a:endParaRPr kumimoji="1" lang="ja-JP" altLang="en-US" sz="4000" u="sng" dirty="0">
              <a:solidFill>
                <a:srgbClr val="3366FF"/>
              </a:solidFill>
              <a:latin typeface="メイリオ"/>
              <a:ea typeface="メイリオ"/>
              <a:cs typeface="メイリオ"/>
            </a:endParaRPr>
          </a:p>
        </p:txBody>
      </p:sp>
      <p:sp>
        <p:nvSpPr>
          <p:cNvPr id="11" name="テキスト ボックス 10"/>
          <p:cNvSpPr txBox="1"/>
          <p:nvPr/>
        </p:nvSpPr>
        <p:spPr>
          <a:xfrm>
            <a:off x="487082" y="1336443"/>
            <a:ext cx="8416276" cy="1569660"/>
          </a:xfrm>
          <a:prstGeom prst="rect">
            <a:avLst/>
          </a:prstGeom>
          <a:noFill/>
        </p:spPr>
        <p:txBody>
          <a:bodyPr wrap="square" rtlCol="0">
            <a:spAutoFit/>
          </a:bodyPr>
          <a:lstStyle/>
          <a:p>
            <a:pPr marL="342900" indent="-342900">
              <a:buFont typeface="Arial"/>
              <a:buChar char="•"/>
            </a:pPr>
            <a:r>
              <a:rPr lang="en-US" altLang="ja-JP" sz="2400" dirty="0" smtClean="0">
                <a:solidFill>
                  <a:srgbClr val="3366FF"/>
                </a:solidFill>
              </a:rPr>
              <a:t>Introduction</a:t>
            </a:r>
          </a:p>
          <a:p>
            <a:pPr marL="342900" indent="-342900">
              <a:buFont typeface="Arial"/>
              <a:buChar char="•"/>
            </a:pPr>
            <a:r>
              <a:rPr kumimoji="1" lang="en-US" altLang="ja-JP" sz="2400" dirty="0" smtClean="0"/>
              <a:t>Hardware and software of current GRAPE9-MPX system</a:t>
            </a:r>
          </a:p>
          <a:p>
            <a:pPr marL="342900" indent="-342900">
              <a:buFont typeface="Arial"/>
              <a:buChar char="•"/>
            </a:pPr>
            <a:r>
              <a:rPr lang="en-US" altLang="ja-JP" sz="2400" dirty="0"/>
              <a:t>Application to 3-loop </a:t>
            </a:r>
            <a:r>
              <a:rPr lang="en-US" altLang="ja-JP" sz="2400" dirty="0" smtClean="0"/>
              <a:t>integral</a:t>
            </a:r>
            <a:endParaRPr lang="en-US" altLang="ja-JP" sz="2400" dirty="0"/>
          </a:p>
          <a:p>
            <a:pPr marL="342900" indent="-342900">
              <a:buFont typeface="Arial"/>
              <a:buChar char="•"/>
            </a:pPr>
            <a:r>
              <a:rPr kumimoji="1" lang="en-US" altLang="ja-JP" sz="2400" dirty="0" smtClean="0"/>
              <a:t>Summary</a:t>
            </a:r>
          </a:p>
        </p:txBody>
      </p:sp>
    </p:spTree>
    <p:extLst>
      <p:ext uri="{BB962C8B-B14F-4D97-AF65-F5344CB8AC3E}">
        <p14:creationId xmlns:p14="http://schemas.microsoft.com/office/powerpoint/2010/main" val="4429794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0"/>
            <a:ext cx="8229600" cy="1143000"/>
          </a:xfrm>
        </p:spPr>
        <p:txBody>
          <a:bodyPr>
            <a:normAutofit/>
          </a:bodyPr>
          <a:lstStyle/>
          <a:p>
            <a:r>
              <a:rPr lang="en-US" altLang="ja-JP" sz="4000" u="sng" dirty="0">
                <a:solidFill>
                  <a:srgbClr val="3366FF"/>
                </a:solidFill>
              </a:rPr>
              <a:t>E</a:t>
            </a:r>
            <a:r>
              <a:rPr lang="en-US" altLang="ja-JP" sz="4000" u="sng" dirty="0" smtClean="0">
                <a:solidFill>
                  <a:srgbClr val="3366FF"/>
                </a:solidFill>
              </a:rPr>
              <a:t>valuation of </a:t>
            </a:r>
            <a:r>
              <a:rPr kumimoji="1" lang="en-US" altLang="ja-JP" sz="4000" u="sng" dirty="0" smtClean="0">
                <a:solidFill>
                  <a:srgbClr val="3366FF"/>
                </a:solidFill>
              </a:rPr>
              <a:t>Feynman </a:t>
            </a:r>
            <a:r>
              <a:rPr lang="en-US" altLang="ja-JP" sz="4000" u="sng" dirty="0" smtClean="0">
                <a:solidFill>
                  <a:srgbClr val="3366FF"/>
                </a:solidFill>
              </a:rPr>
              <a:t>Integrals</a:t>
            </a:r>
            <a:endParaRPr kumimoji="1" lang="ja-JP" altLang="en-US" sz="4000" u="sng" dirty="0">
              <a:solidFill>
                <a:srgbClr val="3366FF"/>
              </a:solidFill>
            </a:endParaRPr>
          </a:p>
        </p:txBody>
      </p:sp>
      <p:sp>
        <p:nvSpPr>
          <p:cNvPr id="3" name="テキスト ボックス 2"/>
          <p:cNvSpPr txBox="1"/>
          <p:nvPr/>
        </p:nvSpPr>
        <p:spPr>
          <a:xfrm>
            <a:off x="724544" y="1437195"/>
            <a:ext cx="4583306" cy="1409617"/>
          </a:xfrm>
          <a:prstGeom prst="rect">
            <a:avLst/>
          </a:prstGeom>
          <a:noFill/>
        </p:spPr>
        <p:txBody>
          <a:bodyPr wrap="none" rtlCol="0">
            <a:spAutoFit/>
          </a:bodyPr>
          <a:lstStyle/>
          <a:p>
            <a:pPr marL="342900" indent="-342900">
              <a:lnSpc>
                <a:spcPct val="120000"/>
              </a:lnSpc>
              <a:buFont typeface="Arial"/>
              <a:buChar char="•"/>
            </a:pPr>
            <a:r>
              <a:rPr kumimoji="1" lang="en-US" altLang="ja-JP" sz="2400" dirty="0" smtClean="0"/>
              <a:t>Analytical Approach</a:t>
            </a:r>
          </a:p>
          <a:p>
            <a:pPr marL="342900" indent="-342900">
              <a:lnSpc>
                <a:spcPct val="120000"/>
              </a:lnSpc>
              <a:buFont typeface="Arial"/>
              <a:buChar char="•"/>
            </a:pPr>
            <a:r>
              <a:rPr lang="en-US" altLang="ja-JP" sz="2400" dirty="0" smtClean="0"/>
              <a:t>Analytical + Numerical Approach</a:t>
            </a:r>
          </a:p>
          <a:p>
            <a:pPr marL="342900" indent="-342900">
              <a:lnSpc>
                <a:spcPct val="120000"/>
              </a:lnSpc>
              <a:buFont typeface="Arial"/>
              <a:buChar char="•"/>
            </a:pPr>
            <a:r>
              <a:rPr kumimoji="1" lang="en-US" altLang="ja-JP" sz="2400" dirty="0" smtClean="0"/>
              <a:t>Fully Numerical Approach</a:t>
            </a:r>
          </a:p>
        </p:txBody>
      </p:sp>
      <p:sp>
        <p:nvSpPr>
          <p:cNvPr id="8" name="テキスト ボックス 7"/>
          <p:cNvSpPr txBox="1"/>
          <p:nvPr/>
        </p:nvSpPr>
        <p:spPr>
          <a:xfrm>
            <a:off x="2005080" y="3000756"/>
            <a:ext cx="4962573" cy="461665"/>
          </a:xfrm>
          <a:prstGeom prst="rect">
            <a:avLst/>
          </a:prstGeom>
          <a:noFill/>
        </p:spPr>
        <p:txBody>
          <a:bodyPr wrap="square" rtlCol="0">
            <a:spAutoFit/>
          </a:bodyPr>
          <a:lstStyle/>
          <a:p>
            <a:r>
              <a:rPr kumimoji="1" lang="en-US" altLang="ja-JP" sz="2400" dirty="0" smtClean="0">
                <a:solidFill>
                  <a:srgbClr val="FF0000"/>
                </a:solidFill>
              </a:rPr>
              <a:t>easy to treat arbitrary multi masses</a:t>
            </a:r>
          </a:p>
        </p:txBody>
      </p:sp>
      <p:sp>
        <p:nvSpPr>
          <p:cNvPr id="9" name="円/楕円 8"/>
          <p:cNvSpPr/>
          <p:nvPr/>
        </p:nvSpPr>
        <p:spPr>
          <a:xfrm>
            <a:off x="1203049" y="3017466"/>
            <a:ext cx="501270" cy="534770"/>
          </a:xfrm>
          <a:prstGeom prst="ellipse">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二等辺三角形 10"/>
          <p:cNvSpPr/>
          <p:nvPr/>
        </p:nvSpPr>
        <p:spPr>
          <a:xfrm>
            <a:off x="1119504" y="3882599"/>
            <a:ext cx="685069" cy="590577"/>
          </a:xfrm>
          <a:prstGeom prst="triangle">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1971661" y="4011511"/>
            <a:ext cx="4621778" cy="1409617"/>
          </a:xfrm>
          <a:prstGeom prst="rect">
            <a:avLst/>
          </a:prstGeom>
          <a:noFill/>
        </p:spPr>
        <p:txBody>
          <a:bodyPr wrap="none" rtlCol="0">
            <a:spAutoFit/>
          </a:bodyPr>
          <a:lstStyle/>
          <a:p>
            <a:pPr>
              <a:lnSpc>
                <a:spcPct val="120000"/>
              </a:lnSpc>
            </a:pPr>
            <a:r>
              <a:rPr kumimoji="1" lang="en-US" altLang="ja-JP" sz="2400" dirty="0" smtClean="0">
                <a:solidFill>
                  <a:srgbClr val="FF0000"/>
                </a:solidFill>
              </a:rPr>
              <a:t>needs </a:t>
            </a:r>
            <a:r>
              <a:rPr kumimoji="1" lang="en-US" altLang="ja-JP" sz="2400" dirty="0" smtClean="0">
                <a:solidFill>
                  <a:srgbClr val="FF0000"/>
                </a:solidFill>
              </a:rPr>
              <a:t>huge computing resource</a:t>
            </a:r>
          </a:p>
          <a:p>
            <a:pPr marL="800100" lvl="1" indent="-342900">
              <a:lnSpc>
                <a:spcPct val="120000"/>
              </a:lnSpc>
              <a:buFont typeface="Arial"/>
              <a:buChar char="•"/>
            </a:pPr>
            <a:r>
              <a:rPr lang="en-US" altLang="ja-JP" sz="2400" dirty="0" smtClean="0">
                <a:solidFill>
                  <a:srgbClr val="FF0000"/>
                </a:solidFill>
              </a:rPr>
              <a:t>6, 7-dimensional integrations</a:t>
            </a:r>
          </a:p>
          <a:p>
            <a:pPr marL="800100" lvl="1" indent="-342900">
              <a:lnSpc>
                <a:spcPct val="120000"/>
              </a:lnSpc>
              <a:buFont typeface="Arial"/>
              <a:buChar char="•"/>
            </a:pPr>
            <a:r>
              <a:rPr lang="en-US" altLang="ja-JP" sz="2400" dirty="0">
                <a:solidFill>
                  <a:srgbClr val="FF0000"/>
                </a:solidFill>
              </a:rPr>
              <a:t>	</a:t>
            </a:r>
            <a:r>
              <a:rPr lang="en-US" altLang="ja-JP" sz="2400" dirty="0" smtClean="0">
                <a:solidFill>
                  <a:srgbClr val="FF0000"/>
                </a:solidFill>
              </a:rPr>
              <a:t>high precision in some cases</a:t>
            </a:r>
            <a:endParaRPr kumimoji="1" lang="ja-JP" altLang="en-US" sz="2400" dirty="0">
              <a:solidFill>
                <a:srgbClr val="FF0000"/>
              </a:solidFill>
            </a:endParaRPr>
          </a:p>
        </p:txBody>
      </p:sp>
      <p:sp>
        <p:nvSpPr>
          <p:cNvPr id="14" name="正方形/長方形 13"/>
          <p:cNvSpPr/>
          <p:nvPr/>
        </p:nvSpPr>
        <p:spPr>
          <a:xfrm>
            <a:off x="534689" y="2456599"/>
            <a:ext cx="7134743" cy="3125059"/>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784120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heckerboard(across)">
                                      <p:cBhvr>
                                        <p:cTn id="7" dur="500"/>
                                        <p:tgtEl>
                                          <p:spTgt spid="14"/>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checkerboard(across)">
                                      <p:cBhvr>
                                        <p:cTn id="13" dur="500"/>
                                        <p:tgtEl>
                                          <p:spTgt spid="9"/>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checkerboard(across)">
                                      <p:cBhvr>
                                        <p:cTn id="16" dur="500"/>
                                        <p:tgtEl>
                                          <p:spTgt spid="11"/>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checkerboard(across)">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1" grpId="0" animBg="1"/>
      <p:bldP spid="13" grpId="0"/>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3958"/>
            <a:ext cx="8229600" cy="1143000"/>
          </a:xfrm>
        </p:spPr>
        <p:txBody>
          <a:bodyPr>
            <a:noAutofit/>
          </a:bodyPr>
          <a:lstStyle/>
          <a:p>
            <a:r>
              <a:rPr kumimoji="1" lang="en-US" altLang="ja-JP" sz="4000" u="sng" dirty="0" smtClean="0">
                <a:solidFill>
                  <a:srgbClr val="3366FF"/>
                </a:solidFill>
              </a:rPr>
              <a:t>Feynman loop integral and DE-DCM</a:t>
            </a:r>
            <a:endParaRPr kumimoji="1" lang="ja-JP" altLang="en-US" sz="4000" u="sng" dirty="0">
              <a:solidFill>
                <a:srgbClr val="3366FF"/>
              </a:solidFill>
            </a:endParaRPr>
          </a:p>
        </p:txBody>
      </p:sp>
      <p:sp>
        <p:nvSpPr>
          <p:cNvPr id="3" name="コンテンツ プレースホルダー 2"/>
          <p:cNvSpPr>
            <a:spLocks noGrp="1"/>
          </p:cNvSpPr>
          <p:nvPr>
            <p:ph idx="1"/>
          </p:nvPr>
        </p:nvSpPr>
        <p:spPr>
          <a:xfrm>
            <a:off x="133672" y="4440974"/>
            <a:ext cx="8870278" cy="2343920"/>
          </a:xfrm>
        </p:spPr>
        <p:txBody>
          <a:bodyPr>
            <a:normAutofit/>
          </a:bodyPr>
          <a:lstStyle/>
          <a:p>
            <a:r>
              <a:rPr kumimoji="1" lang="en-US" altLang="ja-JP" sz="2400" dirty="0" smtClean="0"/>
              <a:t>Need fully numerical evaluation for auto calculation</a:t>
            </a:r>
          </a:p>
          <a:p>
            <a:pPr lvl="1">
              <a:buFont typeface="Arial"/>
              <a:buChar char="•"/>
            </a:pPr>
            <a:r>
              <a:rPr kumimoji="1" lang="en-US" altLang="ja-JP" sz="2400" dirty="0" smtClean="0">
                <a:solidFill>
                  <a:srgbClr val="000000"/>
                </a:solidFill>
              </a:rPr>
              <a:t>our method </a:t>
            </a:r>
            <a:r>
              <a:rPr kumimoji="1" lang="en-US" altLang="ja-JP" sz="2400" dirty="0" smtClean="0">
                <a:solidFill>
                  <a:srgbClr val="FF0000"/>
                </a:solidFill>
              </a:rPr>
              <a:t>: DE-DCM(Direct Computation Method)</a:t>
            </a:r>
          </a:p>
          <a:p>
            <a:pPr lvl="2"/>
            <a:r>
              <a:rPr kumimoji="1" lang="en-US" altLang="ja-JP" dirty="0" smtClean="0">
                <a:solidFill>
                  <a:srgbClr val="000000"/>
                </a:solidFill>
              </a:rPr>
              <a:t>use </a:t>
            </a:r>
            <a:r>
              <a:rPr kumimoji="1" lang="en-US" altLang="ja-JP" dirty="0" smtClean="0">
                <a:solidFill>
                  <a:srgbClr val="FF0000"/>
                </a:solidFill>
              </a:rPr>
              <a:t>Double </a:t>
            </a:r>
            <a:r>
              <a:rPr lang="en-US" altLang="ja-JP" dirty="0" smtClean="0">
                <a:solidFill>
                  <a:srgbClr val="FF0000"/>
                </a:solidFill>
              </a:rPr>
              <a:t>E</a:t>
            </a:r>
            <a:r>
              <a:rPr kumimoji="1" lang="en-US" altLang="ja-JP" dirty="0" smtClean="0">
                <a:solidFill>
                  <a:srgbClr val="FF0000"/>
                </a:solidFill>
              </a:rPr>
              <a:t>xponential Formula(DE) </a:t>
            </a:r>
            <a:r>
              <a:rPr kumimoji="1" lang="en-US" altLang="ja-JP" dirty="0" smtClean="0">
                <a:solidFill>
                  <a:srgbClr val="000000"/>
                </a:solidFill>
              </a:rPr>
              <a:t>and </a:t>
            </a:r>
            <a:r>
              <a:rPr kumimoji="1" lang="en-US" altLang="ja-JP" dirty="0" smtClean="0">
                <a:solidFill>
                  <a:srgbClr val="0000FF"/>
                </a:solidFill>
              </a:rPr>
              <a:t>trapezoidal rule </a:t>
            </a:r>
            <a:r>
              <a:rPr kumimoji="1" lang="en-US" altLang="ja-JP" dirty="0" smtClean="0">
                <a:solidFill>
                  <a:srgbClr val="000000"/>
                </a:solidFill>
              </a:rPr>
              <a:t>for numerical integration</a:t>
            </a:r>
          </a:p>
          <a:p>
            <a:pPr lvl="2"/>
            <a:r>
              <a:rPr kumimoji="1" lang="en-US" altLang="ja-JP" dirty="0" smtClean="0">
                <a:solidFill>
                  <a:srgbClr val="000000"/>
                </a:solidFill>
              </a:rPr>
              <a:t> extrapolation by </a:t>
            </a:r>
            <a:r>
              <a:rPr kumimoji="1" lang="en-US" altLang="ja-JP" dirty="0" smtClean="0">
                <a:solidFill>
                  <a:srgbClr val="0000FF"/>
                </a:solidFill>
              </a:rPr>
              <a:t>Wynn’s epsilon  algorithm</a:t>
            </a:r>
          </a:p>
        </p:txBody>
      </p:sp>
      <p:sp>
        <p:nvSpPr>
          <p:cNvPr id="11" name="テキスト ボックス 10"/>
          <p:cNvSpPr txBox="1"/>
          <p:nvPr/>
        </p:nvSpPr>
        <p:spPr>
          <a:xfrm>
            <a:off x="133672" y="938954"/>
            <a:ext cx="8553128" cy="830997"/>
          </a:xfrm>
          <a:prstGeom prst="rect">
            <a:avLst/>
          </a:prstGeom>
          <a:noFill/>
        </p:spPr>
        <p:txBody>
          <a:bodyPr wrap="square" rtlCol="0">
            <a:spAutoFit/>
          </a:bodyPr>
          <a:lstStyle/>
          <a:p>
            <a:pPr marL="457200" indent="-457200">
              <a:buFont typeface="Arial"/>
              <a:buChar char="•"/>
            </a:pPr>
            <a:r>
              <a:rPr lang="en-US" altLang="ja-JP" sz="2400" dirty="0" smtClean="0"/>
              <a:t>Feynman loop diagram with number of loop </a:t>
            </a:r>
            <a:r>
              <a:rPr lang="en-US" altLang="ja-JP" sz="2400" i="1" dirty="0" smtClean="0"/>
              <a:t>L</a:t>
            </a:r>
            <a:r>
              <a:rPr lang="en-US" altLang="ja-JP" sz="2400" dirty="0" smtClean="0"/>
              <a:t>, number of lines inside </a:t>
            </a:r>
            <a:r>
              <a:rPr lang="en-US" altLang="ja-JP" sz="2400" i="1" dirty="0" smtClean="0"/>
              <a:t>N</a:t>
            </a:r>
            <a:r>
              <a:rPr lang="en-US" altLang="ja-JP" sz="2400" dirty="0" smtClean="0"/>
              <a:t> (scalar integral)</a:t>
            </a:r>
          </a:p>
        </p:txBody>
      </p:sp>
      <p:pic>
        <p:nvPicPr>
          <p:cNvPr id="14" name="図 13"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9086" y="2817297"/>
            <a:ext cx="6197600" cy="317500"/>
          </a:xfrm>
          <a:prstGeom prst="rect">
            <a:avLst/>
          </a:prstGeom>
        </p:spPr>
      </p:pic>
      <p:pic>
        <p:nvPicPr>
          <p:cNvPr id="15" name="図 14"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07538" y="3286228"/>
            <a:ext cx="2667000" cy="241300"/>
          </a:xfrm>
          <a:prstGeom prst="rect">
            <a:avLst/>
          </a:prstGeom>
        </p:spPr>
      </p:pic>
      <p:pic>
        <p:nvPicPr>
          <p:cNvPr id="16" name="図 15"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56348" y="3607410"/>
            <a:ext cx="2235200" cy="241300"/>
          </a:xfrm>
          <a:prstGeom prst="rect">
            <a:avLst/>
          </a:prstGeom>
        </p:spPr>
      </p:pic>
      <p:pic>
        <p:nvPicPr>
          <p:cNvPr id="17" name="図 16"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39259" y="3989440"/>
            <a:ext cx="3238500" cy="279400"/>
          </a:xfrm>
          <a:prstGeom prst="rect">
            <a:avLst/>
          </a:prstGeom>
        </p:spPr>
      </p:pic>
      <p:pic>
        <p:nvPicPr>
          <p:cNvPr id="5" name="図 4"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8230" y="1769949"/>
            <a:ext cx="8648884" cy="976328"/>
          </a:xfrm>
          <a:prstGeom prst="rect">
            <a:avLst/>
          </a:prstGeom>
        </p:spPr>
      </p:pic>
    </p:spTree>
    <p:extLst>
      <p:ext uri="{BB962C8B-B14F-4D97-AF65-F5344CB8AC3E}">
        <p14:creationId xmlns:p14="http://schemas.microsoft.com/office/powerpoint/2010/main" val="36824773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5118"/>
            <a:ext cx="8229600" cy="1143000"/>
          </a:xfrm>
        </p:spPr>
        <p:txBody>
          <a:bodyPr/>
          <a:lstStyle/>
          <a:p>
            <a:r>
              <a:rPr kumimoji="1" lang="en-US" altLang="ja-JP" u="sng" dirty="0" smtClean="0">
                <a:solidFill>
                  <a:srgbClr val="3366FF"/>
                </a:solidFill>
              </a:rPr>
              <a:t>Difficulties in DE-DCM</a:t>
            </a:r>
            <a:endParaRPr kumimoji="1" lang="ja-JP" altLang="en-US" u="sng" dirty="0">
              <a:solidFill>
                <a:srgbClr val="3366FF"/>
              </a:solidFill>
            </a:endParaRPr>
          </a:p>
        </p:txBody>
      </p:sp>
      <p:sp>
        <p:nvSpPr>
          <p:cNvPr id="3" name="コンテンツ プレースホルダー 2"/>
          <p:cNvSpPr>
            <a:spLocks noGrp="1"/>
          </p:cNvSpPr>
          <p:nvPr>
            <p:ph idx="1"/>
          </p:nvPr>
        </p:nvSpPr>
        <p:spPr>
          <a:xfrm>
            <a:off x="299384" y="1053567"/>
            <a:ext cx="8704887" cy="4461243"/>
          </a:xfrm>
        </p:spPr>
        <p:txBody>
          <a:bodyPr>
            <a:noAutofit/>
          </a:bodyPr>
          <a:lstStyle/>
          <a:p>
            <a:r>
              <a:rPr kumimoji="1" lang="en-US" altLang="ja-JP" sz="2400" dirty="0" smtClean="0"/>
              <a:t>need huge CPU power for numerical integrations</a:t>
            </a:r>
          </a:p>
          <a:p>
            <a:pPr lvl="1">
              <a:buFont typeface="Arial"/>
              <a:buChar char="•"/>
            </a:pPr>
            <a:r>
              <a:rPr lang="en-US" altLang="ja-JP" sz="2400" dirty="0" smtClean="0"/>
              <a:t>more than </a:t>
            </a:r>
            <a:r>
              <a:rPr kumimoji="1" lang="en-US" altLang="ja-JP" sz="2400" dirty="0" smtClean="0"/>
              <a:t>6D integrations</a:t>
            </a:r>
          </a:p>
          <a:p>
            <a:pPr lvl="2"/>
            <a:r>
              <a:rPr lang="en-US" altLang="ja-JP" dirty="0" smtClean="0"/>
              <a:t>furthermore ,  there are wide variety of loop configurations, mass parameters, and physical parameters</a:t>
            </a:r>
            <a:endParaRPr kumimoji="1" lang="en-US" altLang="ja-JP" dirty="0" smtClean="0"/>
          </a:p>
          <a:p>
            <a:r>
              <a:rPr lang="en-US" altLang="ja-JP" sz="2400" dirty="0" smtClean="0"/>
              <a:t>need calculation with high precision</a:t>
            </a:r>
          </a:p>
          <a:p>
            <a:pPr lvl="1">
              <a:buFont typeface="Arial"/>
              <a:buChar char="•"/>
            </a:pPr>
            <a:r>
              <a:rPr lang="en-US" altLang="ja-JP" sz="2400" dirty="0" smtClean="0"/>
              <a:t>numerical instability appears in  double precisions  calculation (Yuasa et al. 2007)</a:t>
            </a:r>
          </a:p>
          <a:p>
            <a:pPr lvl="1">
              <a:buFont typeface="Arial"/>
              <a:buChar char="•"/>
            </a:pPr>
            <a:r>
              <a:rPr kumimoji="1" lang="en-US" altLang="ja-JP" sz="2400" dirty="0" smtClean="0"/>
              <a:t>need further huge CPU power to realize high precision calculation</a:t>
            </a:r>
            <a:r>
              <a:rPr kumimoji="1" lang="ja-JP" altLang="en-US" sz="2400" dirty="0" smtClean="0"/>
              <a:t> </a:t>
            </a:r>
            <a:r>
              <a:rPr kumimoji="1" lang="en-US" altLang="ja-JP" sz="2400" dirty="0" smtClean="0"/>
              <a:t>in ordinary CPUs</a:t>
            </a:r>
            <a:endParaRPr lang="en-US" altLang="ja-JP" sz="2400" dirty="0" smtClean="0"/>
          </a:p>
          <a:p>
            <a:pPr marL="457200" lvl="1" indent="0">
              <a:buNone/>
            </a:pPr>
            <a:r>
              <a:rPr lang="en-US" altLang="ja-JP" sz="2400" dirty="0" smtClean="0"/>
              <a:t>       e.g.  </a:t>
            </a:r>
            <a:r>
              <a:rPr lang="en-US" altLang="ja-JP" sz="2400" dirty="0" smtClean="0"/>
              <a:t>addition</a:t>
            </a:r>
            <a:r>
              <a:rPr lang="en-US" altLang="ja-JP" sz="2400" dirty="0" smtClean="0"/>
              <a:t> </a:t>
            </a:r>
            <a:r>
              <a:rPr lang="en-US" altLang="ja-JP" sz="2400" dirty="0" smtClean="0"/>
              <a:t>in QD  needs 40 double-double operations</a:t>
            </a:r>
            <a:endParaRPr kumimoji="1" lang="en-US" altLang="ja-JP" sz="2400" dirty="0" smtClean="0"/>
          </a:p>
        </p:txBody>
      </p:sp>
      <p:sp>
        <p:nvSpPr>
          <p:cNvPr id="4" name="テキスト ボックス 3"/>
          <p:cNvSpPr txBox="1"/>
          <p:nvPr/>
        </p:nvSpPr>
        <p:spPr>
          <a:xfrm>
            <a:off x="457200" y="5657672"/>
            <a:ext cx="4121641" cy="1200328"/>
          </a:xfrm>
          <a:prstGeom prst="rect">
            <a:avLst/>
          </a:prstGeom>
          <a:noFill/>
        </p:spPr>
        <p:txBody>
          <a:bodyPr wrap="none" rtlCol="0">
            <a:spAutoFit/>
          </a:bodyPr>
          <a:lstStyle/>
          <a:p>
            <a:pPr marL="342900" indent="-342900">
              <a:buFont typeface="Arial"/>
              <a:buChar char="•"/>
            </a:pPr>
            <a:r>
              <a:rPr lang="en-US" altLang="ja-JP" sz="2400" dirty="0" smtClean="0"/>
              <a:t>solution :  use an accelerator</a:t>
            </a:r>
          </a:p>
          <a:p>
            <a:pPr marL="800100" lvl="1" indent="-342900">
              <a:buFont typeface="Arial"/>
              <a:buChar char="•"/>
            </a:pPr>
            <a:r>
              <a:rPr lang="en-US" altLang="ja-JP" sz="2400" dirty="0" smtClean="0"/>
              <a:t>GPU</a:t>
            </a:r>
          </a:p>
          <a:p>
            <a:pPr marL="800100" lvl="1" indent="-342900">
              <a:buFont typeface="Arial"/>
              <a:buChar char="•"/>
            </a:pPr>
            <a:r>
              <a:rPr lang="en-US" altLang="ja-JP" sz="2400" dirty="0" smtClean="0">
                <a:solidFill>
                  <a:srgbClr val="FF0000"/>
                </a:solidFill>
              </a:rPr>
              <a:t>FPGA</a:t>
            </a:r>
          </a:p>
        </p:txBody>
      </p:sp>
    </p:spTree>
    <p:extLst>
      <p:ext uri="{BB962C8B-B14F-4D97-AF65-F5344CB8AC3E}">
        <p14:creationId xmlns:p14="http://schemas.microsoft.com/office/powerpoint/2010/main" val="132871357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86010"/>
            <a:ext cx="8229600" cy="1143000"/>
          </a:xfrm>
        </p:spPr>
        <p:txBody>
          <a:bodyPr>
            <a:normAutofit/>
          </a:bodyPr>
          <a:lstStyle/>
          <a:p>
            <a:r>
              <a:rPr kumimoji="1" lang="en-US" altLang="ja-JP" sz="4000" u="sng" dirty="0" smtClean="0">
                <a:solidFill>
                  <a:srgbClr val="3366FF"/>
                </a:solidFill>
              </a:rPr>
              <a:t>Field Programmable Gate Array</a:t>
            </a:r>
            <a:endParaRPr kumimoji="1" lang="ja-JP" altLang="en-US" sz="4000" u="sng" dirty="0">
              <a:solidFill>
                <a:srgbClr val="3366FF"/>
              </a:solidFill>
            </a:endParaRPr>
          </a:p>
        </p:txBody>
      </p:sp>
      <p:pic>
        <p:nvPicPr>
          <p:cNvPr id="6" name="図 5"/>
          <p:cNvPicPr>
            <a:picLocks noChangeAspect="1"/>
          </p:cNvPicPr>
          <p:nvPr/>
        </p:nvPicPr>
        <p:blipFill>
          <a:blip r:embed="rId3"/>
          <a:stretch>
            <a:fillRect/>
          </a:stretch>
        </p:blipFill>
        <p:spPr>
          <a:xfrm>
            <a:off x="1202933" y="1094898"/>
            <a:ext cx="6721453" cy="3562370"/>
          </a:xfrm>
          <a:prstGeom prst="rect">
            <a:avLst/>
          </a:prstGeom>
        </p:spPr>
      </p:pic>
      <p:sp>
        <p:nvSpPr>
          <p:cNvPr id="7" name="正方形/長方形 6"/>
          <p:cNvSpPr/>
          <p:nvPr/>
        </p:nvSpPr>
        <p:spPr>
          <a:xfrm>
            <a:off x="4572000" y="4742702"/>
            <a:ext cx="3688292" cy="369332"/>
          </a:xfrm>
          <a:prstGeom prst="rect">
            <a:avLst/>
          </a:prstGeom>
        </p:spPr>
        <p:txBody>
          <a:bodyPr wrap="none">
            <a:spAutoFit/>
          </a:bodyPr>
          <a:lstStyle/>
          <a:p>
            <a:r>
              <a:rPr lang="en-US" altLang="ja-JP" dirty="0"/>
              <a:t>http://</a:t>
            </a:r>
            <a:r>
              <a:rPr lang="en-US" altLang="ja-JP" dirty="0" err="1"/>
              <a:t>www.ni.com</a:t>
            </a:r>
            <a:r>
              <a:rPr lang="en-US" altLang="ja-JP" dirty="0"/>
              <a:t>/tutorial/6097/</a:t>
            </a:r>
            <a:r>
              <a:rPr lang="en-US" altLang="ja-JP" dirty="0" err="1"/>
              <a:t>ja</a:t>
            </a:r>
            <a:r>
              <a:rPr lang="en-US" altLang="ja-JP" dirty="0"/>
              <a:t>/</a:t>
            </a:r>
            <a:endParaRPr lang="ja-JP" altLang="en-US" dirty="0"/>
          </a:p>
        </p:txBody>
      </p:sp>
      <p:sp>
        <p:nvSpPr>
          <p:cNvPr id="10" name="テキスト ボックス 9"/>
          <p:cNvSpPr txBox="1"/>
          <p:nvPr/>
        </p:nvSpPr>
        <p:spPr>
          <a:xfrm>
            <a:off x="829067" y="5412841"/>
            <a:ext cx="8131921" cy="1200328"/>
          </a:xfrm>
          <a:prstGeom prst="rect">
            <a:avLst/>
          </a:prstGeom>
          <a:noFill/>
        </p:spPr>
        <p:txBody>
          <a:bodyPr wrap="square" rtlCol="0">
            <a:spAutoFit/>
          </a:bodyPr>
          <a:lstStyle/>
          <a:p>
            <a:pPr marL="342900" indent="-342900">
              <a:buFont typeface="Arial"/>
              <a:buChar char="•"/>
            </a:pPr>
            <a:r>
              <a:rPr lang="en-US" altLang="ja-JP" sz="2400" dirty="0" smtClean="0"/>
              <a:t>designed  to be configured  with any logic functions</a:t>
            </a:r>
          </a:p>
          <a:p>
            <a:pPr marL="342900" indent="-342900">
              <a:buFont typeface="Arial"/>
              <a:buChar char="•"/>
            </a:pPr>
            <a:r>
              <a:rPr lang="en-US" altLang="ja-JP" sz="2400" dirty="0" smtClean="0"/>
              <a:t>an accelerator with an appropriate hardware design</a:t>
            </a:r>
          </a:p>
          <a:p>
            <a:pPr marL="800100" lvl="1" indent="-342900">
              <a:buFont typeface="Arial"/>
              <a:buChar char="•"/>
            </a:pPr>
            <a:r>
              <a:rPr lang="en-US" altLang="ja-JP" sz="2400" dirty="0" smtClean="0">
                <a:solidFill>
                  <a:srgbClr val="FF0000"/>
                </a:solidFill>
              </a:rPr>
              <a:t>use technique that was used in GRAPE</a:t>
            </a:r>
          </a:p>
        </p:txBody>
      </p:sp>
    </p:spTree>
    <p:extLst>
      <p:ext uri="{BB962C8B-B14F-4D97-AF65-F5344CB8AC3E}">
        <p14:creationId xmlns:p14="http://schemas.microsoft.com/office/powerpoint/2010/main" val="377052674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53006</TotalTime>
  <Words>5064</Words>
  <Application>Microsoft Macintosh PowerPoint</Application>
  <PresentationFormat>画面に合わせる (4:3)</PresentationFormat>
  <Paragraphs>792</Paragraphs>
  <Slides>48</Slides>
  <Notes>38</Notes>
  <HiddenSlides>0</HiddenSlides>
  <MMClips>1</MMClips>
  <ScaleCrop>false</ScaleCrop>
  <HeadingPairs>
    <vt:vector size="4" baseType="variant">
      <vt:variant>
        <vt:lpstr>テーマ</vt:lpstr>
      </vt:variant>
      <vt:variant>
        <vt:i4>1</vt:i4>
      </vt:variant>
      <vt:variant>
        <vt:lpstr>スライド タイトル</vt:lpstr>
      </vt:variant>
      <vt:variant>
        <vt:i4>48</vt:i4>
      </vt:variant>
    </vt:vector>
  </HeadingPairs>
  <TitlesOfParts>
    <vt:vector size="49" baseType="lpstr">
      <vt:lpstr>ホワイト</vt:lpstr>
      <vt:lpstr>A development of an accelerator board dedicated for multi-precision arithmetic operations and its application to Feynman loop integrals II</vt:lpstr>
      <vt:lpstr>about myself</vt:lpstr>
      <vt:lpstr>abstract</vt:lpstr>
      <vt:lpstr>Outline</vt:lpstr>
      <vt:lpstr>Outline</vt:lpstr>
      <vt:lpstr>Evaluation of Feynman Integrals</vt:lpstr>
      <vt:lpstr>Feynman loop integral and DE-DCM</vt:lpstr>
      <vt:lpstr>Difficulties in DE-DCM</vt:lpstr>
      <vt:lpstr>Field Programmable Gate Array</vt:lpstr>
      <vt:lpstr>Concept of GRAPE(GRAvity PipElines)</vt:lpstr>
      <vt:lpstr>GRAPE-DR</vt:lpstr>
      <vt:lpstr>Our developed accelerators</vt:lpstr>
      <vt:lpstr>Outline</vt:lpstr>
      <vt:lpstr>GRAPE9-MPX cluster system</vt:lpstr>
      <vt:lpstr>FPGA board</vt:lpstr>
      <vt:lpstr>block diagram of processor</vt:lpstr>
      <vt:lpstr>Block diagram of PE</vt:lpstr>
      <vt:lpstr>PowerPoint プレゼンテーション</vt:lpstr>
      <vt:lpstr>Calculation efficiently accelerated</vt:lpstr>
      <vt:lpstr>Logic synthesis</vt:lpstr>
      <vt:lpstr>How to use GRAPE9-MPX</vt:lpstr>
      <vt:lpstr>Goose and LSUMP</vt:lpstr>
      <vt:lpstr>Comparison to software implementations</vt:lpstr>
      <vt:lpstr>Outline</vt:lpstr>
      <vt:lpstr>previous applications</vt:lpstr>
      <vt:lpstr>3-loop self energy in a massive case </vt:lpstr>
      <vt:lpstr> Result of Ghinculov 1996</vt:lpstr>
      <vt:lpstr>Our settings</vt:lpstr>
      <vt:lpstr>Our （preliminary）result</vt:lpstr>
      <vt:lpstr>Outline</vt:lpstr>
      <vt:lpstr>Summary</vt:lpstr>
      <vt:lpstr>PowerPoint プレゼンテーション</vt:lpstr>
      <vt:lpstr>Detail analysis </vt:lpstr>
      <vt:lpstr>example : one-loop box diagram </vt:lpstr>
      <vt:lpstr>How to realize high precision</vt:lpstr>
      <vt:lpstr>Overview of GRAPE9-MPX system</vt:lpstr>
      <vt:lpstr>Picture of GRAPE9-MPX</vt:lpstr>
      <vt:lpstr>Feynman diagram used in measurement</vt:lpstr>
      <vt:lpstr>Method of the measurement</vt:lpstr>
      <vt:lpstr>Performance with 12 boards</vt:lpstr>
      <vt:lpstr>Performance model</vt:lpstr>
      <vt:lpstr>Comparison of the model and measurement</vt:lpstr>
      <vt:lpstr>Example: 1-loop with 3 points</vt:lpstr>
      <vt:lpstr>PowerPoint プレゼンテーション</vt:lpstr>
      <vt:lpstr>Precise in DE</vt:lpstr>
      <vt:lpstr>開発した多倍長精度専用ハードウェア</vt:lpstr>
      <vt:lpstr>GRAPE9-MPX</vt:lpstr>
      <vt:lpstr>compilation process and functions</vt:lpstr>
    </vt:vector>
  </TitlesOfParts>
  <Company>Hitotsubashi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Application of GRAPE9-MPX for  high precision calculation in particle physics and performance results</dc:title>
  <dc:creator>Hiroshi DAISAKA</dc:creator>
  <cp:lastModifiedBy>Hiroshi DAISAKA</cp:lastModifiedBy>
  <cp:revision>2059</cp:revision>
  <cp:lastPrinted>2017-08-20T09:08:18Z</cp:lastPrinted>
  <dcterms:created xsi:type="dcterms:W3CDTF">2015-05-12T00:38:57Z</dcterms:created>
  <dcterms:modified xsi:type="dcterms:W3CDTF">2017-08-24T20:53:38Z</dcterms:modified>
</cp:coreProperties>
</file>