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tif" ContentType="image/tif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013" r:id="rId1"/>
  </p:sldMasterIdLst>
  <p:notesMasterIdLst>
    <p:notesMasterId r:id="rId27"/>
  </p:notesMasterIdLst>
  <p:sldIdLst>
    <p:sldId id="284" r:id="rId2"/>
    <p:sldId id="257" r:id="rId3"/>
    <p:sldId id="285" r:id="rId4"/>
    <p:sldId id="259" r:id="rId5"/>
    <p:sldId id="260" r:id="rId6"/>
    <p:sldId id="280" r:id="rId7"/>
    <p:sldId id="262" r:id="rId8"/>
    <p:sldId id="308" r:id="rId9"/>
    <p:sldId id="281" r:id="rId10"/>
    <p:sldId id="301" r:id="rId11"/>
    <p:sldId id="300" r:id="rId12"/>
    <p:sldId id="288" r:id="rId13"/>
    <p:sldId id="289" r:id="rId14"/>
    <p:sldId id="290" r:id="rId15"/>
    <p:sldId id="292" r:id="rId16"/>
    <p:sldId id="307" r:id="rId17"/>
    <p:sldId id="270" r:id="rId18"/>
    <p:sldId id="291" r:id="rId19"/>
    <p:sldId id="303" r:id="rId20"/>
    <p:sldId id="304" r:id="rId21"/>
    <p:sldId id="296" r:id="rId22"/>
    <p:sldId id="305" r:id="rId23"/>
    <p:sldId id="297" r:id="rId24"/>
    <p:sldId id="299" r:id="rId25"/>
    <p:sldId id="269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E8"/>
    <a:srgbClr val="0064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804"/>
    <p:restoredTop sz="94740"/>
  </p:normalViewPr>
  <p:slideViewPr>
    <p:cSldViewPr snapToGrid="0" snapToObjects="1">
      <p:cViewPr>
        <p:scale>
          <a:sx n="81" d="100"/>
          <a:sy n="81" d="100"/>
        </p:scale>
        <p:origin x="632" y="1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11FA5-B45A-7344-84D4-DA480373FA33}" type="datetimeFigureOut">
              <a:rPr lang="en-US" smtClean="0"/>
              <a:t>8/24/17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85A73-BCAC-1844-B0D8-64716FAF66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142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E5CD0027-4372-134F-BB03-48E796A3A9C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39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989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240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367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038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590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451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EE92-5496-9542-8B36-10161EDA142F}" type="datetime1">
              <a:rPr lang="en-US" smtClean="0"/>
              <a:t>8/24/17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B86DF68-3618-A141-B1A5-1218A5747E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F14F1-E794-7D41-81F3-E87CFEF03A68}" type="datetime1">
              <a:rPr lang="en-US" smtClean="0"/>
              <a:t>8/24/17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B86DF68-3618-A141-B1A5-1218A5747E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D430E-2FC2-D14D-838A-E2338BA46340}" type="datetime1">
              <a:rPr lang="en-US" smtClean="0"/>
              <a:t>8/24/17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B86DF68-3618-A141-B1A5-1218A5747EC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D4A3-AEB3-CA40-BCD8-8733E5425766}" type="datetime1">
              <a:rPr lang="en-US" smtClean="0"/>
              <a:t>8/24/17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B86DF68-3618-A141-B1A5-1218A5747E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EA6EE-0CCA-544E-8740-83F44E2E5354}" type="datetime1">
              <a:rPr lang="en-US" smtClean="0"/>
              <a:t>8/24/17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B86DF68-3618-A141-B1A5-1218A5747EC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C8CD7-1A79-AE4E-AB8C-9ECA39BD2BA8}" type="datetime1">
              <a:rPr lang="en-US" smtClean="0"/>
              <a:t>8/24/17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B86DF68-3618-A141-B1A5-1218A5747E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CAE11-23FB-8E46-A1B7-D2469C405A2C}" type="datetime1">
              <a:rPr lang="en-US" smtClean="0"/>
              <a:t>8/24/17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DF68-3618-A141-B1A5-1218A5747E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0A356-7DFC-7446-B367-0CA69223E30F}" type="datetime1">
              <a:rPr lang="en-US" smtClean="0"/>
              <a:t>8/24/17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DF68-3618-A141-B1A5-1218A5747E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839816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92563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AAF01-2643-DD4B-99C6-BA942D22592B}" type="datetime1">
              <a:rPr lang="en-US" smtClean="0"/>
              <a:t>8/24/17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DF68-3618-A141-B1A5-1218A5747E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29EA-8D20-1A45-B3A9-B27D66AC2558}" type="datetime1">
              <a:rPr lang="en-US" smtClean="0"/>
              <a:t>8/24/17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B86DF68-3618-A141-B1A5-1218A5747E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A1C31-DC15-F14B-8A1A-B9FB8C91CE2C}" type="datetime1">
              <a:rPr lang="en-US" smtClean="0"/>
              <a:t>8/24/17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B86DF68-3618-A141-B1A5-1218A5747E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F202-ABA4-6849-B297-2D7B95437D4B}" type="datetime1">
              <a:rPr lang="en-US" smtClean="0"/>
              <a:t>8/24/17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B86DF68-3618-A141-B1A5-1218A5747E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76ABF-D065-8646-A382-C1CDE93024BB}" type="datetime1">
              <a:rPr lang="en-US" smtClean="0"/>
              <a:t>8/24/17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DF68-3618-A141-B1A5-1218A5747E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26BA6-94DD-8443-98B5-4367B2611655}" type="datetime1">
              <a:rPr lang="en-US" smtClean="0"/>
              <a:t>8/24/17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DF68-3618-A141-B1A5-1218A5747E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C65D5-17AB-F649-9D5D-20E3F1D337E4}" type="datetime1">
              <a:rPr lang="en-US" smtClean="0"/>
              <a:t>8/24/17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DF68-3618-A141-B1A5-1218A5747E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E9C9-BADC-FD40-AAD7-CA7229C26673}" type="datetime1">
              <a:rPr lang="en-US" smtClean="0"/>
              <a:t>8/24/17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B86DF68-3618-A141-B1A5-1218A5747E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64105-E68F-6442-B865-C0E08C4CDCF0}" type="datetime1">
              <a:rPr lang="en-US" smtClean="0"/>
              <a:t>8/24/17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B86DF68-3618-A141-B1A5-1218A5747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58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4" r:id="rId1"/>
    <p:sldLayoutId id="2147484015" r:id="rId2"/>
    <p:sldLayoutId id="2147484016" r:id="rId3"/>
    <p:sldLayoutId id="2147484017" r:id="rId4"/>
    <p:sldLayoutId id="2147484018" r:id="rId5"/>
    <p:sldLayoutId id="2147484019" r:id="rId6"/>
    <p:sldLayoutId id="2147484020" r:id="rId7"/>
    <p:sldLayoutId id="2147484021" r:id="rId8"/>
    <p:sldLayoutId id="2147484022" r:id="rId9"/>
    <p:sldLayoutId id="2147484023" r:id="rId10"/>
    <p:sldLayoutId id="2147484024" r:id="rId11"/>
    <p:sldLayoutId id="2147484025" r:id="rId12"/>
    <p:sldLayoutId id="2147484026" r:id="rId13"/>
    <p:sldLayoutId id="2147484027" r:id="rId14"/>
    <p:sldLayoutId id="2147484028" r:id="rId15"/>
    <p:sldLayoutId id="2147484029" r:id="rId16"/>
    <p:sldLayoutId id="2147484030" r:id="rId17"/>
    <p:sldLayoutId id="2147484031" r:id="rId18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tiff"/><Relationship Id="rId3" Type="http://schemas.openxmlformats.org/officeDocument/2006/relationships/hyperlink" Target="https://arxiv.org/abs/1406.2661v1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511.06434" TargetMode="External"/><Relationship Id="rId4" Type="http://schemas.openxmlformats.org/officeDocument/2006/relationships/hyperlink" Target="https://arxiv.org/pdf/1411.1784.pdf" TargetMode="External"/><Relationship Id="rId5" Type="http://schemas.openxmlformats.org/officeDocument/2006/relationships/hyperlink" Target="https://arxiv.org/pdf/1610.09585.pdf" TargetMode="External"/><Relationship Id="rId6" Type="http://schemas.openxmlformats.org/officeDocument/2006/relationships/hyperlink" Target="https://openreview.net/pdf?id=Byk-VI9eg" TargetMode="External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arxiv.org/abs/1406.2661v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hyperlink" Target="http://cds.cern.ch/record/2254048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4" Type="http://schemas.openxmlformats.org/officeDocument/2006/relationships/hyperlink" Target="http://test-dd4hep.web.cern.ch/test-dd4hep/doxygen/html/index.html" TargetMode="External"/><Relationship Id="rId5" Type="http://schemas.openxmlformats.org/officeDocument/2006/relationships/hyperlink" Target="https://github.com/tpmccauley/ispy-hepml" TargetMode="External"/><Relationship Id="rId6" Type="http://schemas.openxmlformats.org/officeDocument/2006/relationships/hyperlink" Target="https://indico.hep.caltech.edu/indico/getFile.py/access?contribId=16&amp;sessionId=9&amp;resId=0&amp;materialId=slides&amp;confId=102" TargetMode="External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4" Type="http://schemas.openxmlformats.org/officeDocument/2006/relationships/image" Target="../media/image2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8" Type="http://schemas.openxmlformats.org/officeDocument/2006/relationships/image" Target="../media/image32.emf"/><Relationship Id="rId9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Relationship Id="rId3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3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image" Target="../media/image38.emf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image" Target="../media/image41.emf"/><Relationship Id="rId5" Type="http://schemas.openxmlformats.org/officeDocument/2006/relationships/image" Target="../media/image42.emf"/><Relationship Id="rId6" Type="http://schemas.openxmlformats.org/officeDocument/2006/relationships/image" Target="../media/image43.emf"/><Relationship Id="rId7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4" Type="http://schemas.openxmlformats.org/officeDocument/2006/relationships/image" Target="../media/image8.png"/><Relationship Id="rId5" Type="http://schemas.openxmlformats.org/officeDocument/2006/relationships/image" Target="../media/image5.gif"/><Relationship Id="rId6" Type="http://schemas.openxmlformats.org/officeDocument/2006/relationships/image" Target="../media/image9.gif"/><Relationship Id="rId7" Type="http://schemas.openxmlformats.org/officeDocument/2006/relationships/image" Target="../media/image10.gif"/><Relationship Id="rId8" Type="http://schemas.openxmlformats.org/officeDocument/2006/relationships/hyperlink" Target="https://github.com/lwtnn/lwtnn" TargetMode="Externa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t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4" Type="http://schemas.openxmlformats.org/officeDocument/2006/relationships/image" Target="../media/image8.png"/><Relationship Id="rId5" Type="http://schemas.openxmlformats.org/officeDocument/2006/relationships/image" Target="../media/image5.gif"/><Relationship Id="rId6" Type="http://schemas.openxmlformats.org/officeDocument/2006/relationships/image" Target="../media/image9.gif"/><Relationship Id="rId7" Type="http://schemas.openxmlformats.org/officeDocument/2006/relationships/image" Target="../media/image10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t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1735362"/>
            <a:ext cx="9295140" cy="2262781"/>
          </a:xfrm>
        </p:spPr>
        <p:txBody>
          <a:bodyPr>
            <a:normAutofit/>
          </a:bodyPr>
          <a:lstStyle/>
          <a:p>
            <a:r>
              <a:rPr lang="en-US" dirty="0">
                <a:ea typeface="Kohinoor Bangla" charset="0"/>
                <a:cs typeface="Kohinoor Bangla" charset="0"/>
              </a:rPr>
              <a:t>Machine </a:t>
            </a:r>
            <a:r>
              <a:rPr lang="en-US" dirty="0" smtClean="0">
                <a:ea typeface="Kohinoor Bangla" charset="0"/>
                <a:cs typeface="Kohinoor Bangla" charset="0"/>
              </a:rPr>
              <a:t>Learning-based </a:t>
            </a:r>
            <a:r>
              <a:rPr lang="en-US" dirty="0">
                <a:ea typeface="Kohinoor Bangla" charset="0"/>
                <a:cs typeface="Kohinoor Bangla" charset="0"/>
              </a:rPr>
              <a:t>fast simulation </a:t>
            </a:r>
            <a:r>
              <a:rPr lang="en-US" dirty="0" smtClean="0">
                <a:ea typeface="Kohinoor Bangla" charset="0"/>
                <a:cs typeface="Kohinoor Bangla" charset="0"/>
              </a:rPr>
              <a:t>in </a:t>
            </a:r>
            <a:r>
              <a:rPr lang="en-US" dirty="0" err="1" smtClean="0">
                <a:ea typeface="Kohinoor Bangla" charset="0"/>
                <a:cs typeface="Kohinoor Bangla" charset="0"/>
              </a:rPr>
              <a:t>GeantV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4" y="4099353"/>
            <a:ext cx="8915399" cy="1126283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Sofia </a:t>
            </a:r>
            <a:r>
              <a:rPr lang="en-US" sz="2400" dirty="0" err="1">
                <a:solidFill>
                  <a:schemeClr val="tx1"/>
                </a:solidFill>
              </a:rPr>
              <a:t>Vallecorsa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r>
              <a:rPr lang="en-US" dirty="0" smtClean="0"/>
              <a:t>for the </a:t>
            </a:r>
            <a:r>
              <a:rPr lang="en-US" dirty="0" err="1" smtClean="0"/>
              <a:t>GeantV</a:t>
            </a:r>
            <a:r>
              <a:rPr lang="en-US" dirty="0" smtClean="0"/>
              <a:t> project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93981" y="5993785"/>
            <a:ext cx="298030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ACAT 2017</a:t>
            </a:r>
          </a:p>
          <a:p>
            <a:r>
              <a:rPr lang="en-US" sz="1400" dirty="0"/>
              <a:t>21-25 August 2017</a:t>
            </a:r>
          </a:p>
          <a:p>
            <a:r>
              <a:rPr lang="en-US" sz="1400" dirty="0"/>
              <a:t>University of Washington, Seattle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25590" y="5481686"/>
            <a:ext cx="1312319" cy="13123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65119" y="77462"/>
            <a:ext cx="1033260" cy="1779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92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Generative adversarial networks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867529" y="2147753"/>
            <a:ext cx="4441831" cy="2153986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70C0"/>
                </a:solidFill>
                <a:latin typeface="CenturyGothic" charset="0"/>
              </a:rPr>
              <a:t>Generator</a:t>
            </a:r>
            <a:r>
              <a:rPr lang="en-US" sz="2000" dirty="0" smtClean="0">
                <a:solidFill>
                  <a:srgbClr val="565656"/>
                </a:solidFill>
                <a:latin typeface="CenturyGothic" charset="0"/>
              </a:rPr>
              <a:t> learns to generate </a:t>
            </a:r>
            <a:r>
              <a:rPr lang="en-US" sz="2000" smtClean="0">
                <a:solidFill>
                  <a:srgbClr val="565656"/>
                </a:solidFill>
                <a:latin typeface="CenturyGothic" charset="0"/>
              </a:rPr>
              <a:t>data starting </a:t>
            </a:r>
            <a:r>
              <a:rPr lang="en-US" sz="2000" dirty="0" smtClean="0">
                <a:solidFill>
                  <a:srgbClr val="565656"/>
                </a:solidFill>
                <a:latin typeface="CenturyGothic" charset="0"/>
              </a:rPr>
              <a:t>from random noise</a:t>
            </a:r>
          </a:p>
          <a:p>
            <a:r>
              <a:rPr lang="en-US" sz="2000" dirty="0">
                <a:solidFill>
                  <a:srgbClr val="0070C0"/>
                </a:solidFill>
                <a:latin typeface="CenturyGothic" charset="0"/>
              </a:rPr>
              <a:t>D</a:t>
            </a:r>
            <a:r>
              <a:rPr lang="en-US" sz="2000" dirty="0" smtClean="0">
                <a:solidFill>
                  <a:srgbClr val="0070C0"/>
                </a:solidFill>
                <a:latin typeface="CenturyGothic" charset="0"/>
              </a:rPr>
              <a:t>iscriminator</a:t>
            </a:r>
            <a:r>
              <a:rPr lang="en-US" sz="2000" dirty="0" smtClean="0">
                <a:solidFill>
                  <a:srgbClr val="565656"/>
                </a:solidFill>
                <a:latin typeface="CenturyGothic" charset="0"/>
              </a:rPr>
              <a:t> learns how to distinguish real data from generated data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1871060" y="4507334"/>
            <a:ext cx="10078382" cy="22389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0070C0"/>
                </a:solidFill>
                <a:latin typeface="CenturyGothic" charset="0"/>
              </a:rPr>
              <a:t>The counterfeiter/police </a:t>
            </a:r>
            <a:r>
              <a:rPr lang="en-US" sz="2000" dirty="0" smtClean="0">
                <a:solidFill>
                  <a:srgbClr val="0070C0"/>
                </a:solidFill>
                <a:latin typeface="CenturyGothic" charset="0"/>
              </a:rPr>
              <a:t>case</a:t>
            </a:r>
            <a:endParaRPr lang="en-US" sz="2000" dirty="0">
              <a:solidFill>
                <a:srgbClr val="0070C0"/>
              </a:solidFill>
              <a:latin typeface="CenturyGothic" charset="0"/>
            </a:endParaRPr>
          </a:p>
          <a:p>
            <a:r>
              <a:rPr lang="en-US" sz="2000" dirty="0">
                <a:solidFill>
                  <a:srgbClr val="565656"/>
                </a:solidFill>
                <a:latin typeface="CenturyGothic" charset="0"/>
              </a:rPr>
              <a:t>Counterfeiter shows police the fake money</a:t>
            </a:r>
          </a:p>
          <a:p>
            <a:r>
              <a:rPr lang="en-US" sz="2000" dirty="0">
                <a:solidFill>
                  <a:srgbClr val="565656"/>
                </a:solidFill>
                <a:latin typeface="CenturyGothic" charset="0"/>
              </a:rPr>
              <a:t>Police says it is fake and gives feedback </a:t>
            </a:r>
          </a:p>
          <a:p>
            <a:r>
              <a:rPr lang="en-US" sz="2000" dirty="0">
                <a:solidFill>
                  <a:srgbClr val="565656"/>
                </a:solidFill>
                <a:latin typeface="CenturyGothic" charset="0"/>
              </a:rPr>
              <a:t>Counterfeiter makes new money based on feedback</a:t>
            </a:r>
          </a:p>
          <a:p>
            <a:r>
              <a:rPr lang="en-US" sz="2000" dirty="0" smtClean="0"/>
              <a:t>Iterate until police </a:t>
            </a:r>
            <a:r>
              <a:rPr lang="en-US" sz="2000" dirty="0"/>
              <a:t>is fooled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DF68-3618-A141-B1A5-1218A5747EC2}" type="slidenum">
              <a:rPr lang="en-US" smtClean="0"/>
              <a:t>10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99" t="27879" r="5975" b="8773"/>
          <a:stretch/>
        </p:blipFill>
        <p:spPr>
          <a:xfrm>
            <a:off x="6557554" y="2310751"/>
            <a:ext cx="5418257" cy="2196583"/>
          </a:xfrm>
          <a:prstGeom prst="rect">
            <a:avLst/>
          </a:prstGeom>
        </p:spPr>
      </p:pic>
      <p:sp>
        <p:nvSpPr>
          <p:cNvPr id="6" name="Rectangle 5">
            <a:hlinkClick r:id="rId3"/>
          </p:cNvPr>
          <p:cNvSpPr/>
          <p:nvPr/>
        </p:nvSpPr>
        <p:spPr>
          <a:xfrm>
            <a:off x="9990756" y="143130"/>
            <a:ext cx="2201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 smtClean="0">
                <a:hlinkClick r:id="rId3"/>
              </a:rPr>
              <a:t>arXiv:1406.2661v1 </a:t>
            </a:r>
            <a:endParaRPr lang="is-IS" dirty="0"/>
          </a:p>
        </p:txBody>
      </p:sp>
      <p:sp>
        <p:nvSpPr>
          <p:cNvPr id="10" name="Rectangle 9"/>
          <p:cNvSpPr/>
          <p:nvPr/>
        </p:nvSpPr>
        <p:spPr>
          <a:xfrm>
            <a:off x="1867529" y="1589026"/>
            <a:ext cx="103244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CenturyGothic" charset="0"/>
              </a:rPr>
              <a:t>Simultaneously train </a:t>
            </a:r>
            <a:r>
              <a:rPr lang="en-US" sz="2000" dirty="0">
                <a:solidFill>
                  <a:srgbClr val="0070C0"/>
                </a:solidFill>
                <a:latin typeface="CenturyGothic" charset="0"/>
              </a:rPr>
              <a:t>two networks </a:t>
            </a:r>
            <a:r>
              <a:rPr lang="en-US" sz="2000" dirty="0">
                <a:solidFill>
                  <a:schemeClr val="accent1"/>
                </a:solidFill>
                <a:latin typeface="CenturyGothic" charset="0"/>
              </a:rPr>
              <a:t>that compete and cooperate with each other: </a:t>
            </a:r>
          </a:p>
        </p:txBody>
      </p:sp>
    </p:spTree>
    <p:extLst>
      <p:ext uri="{BB962C8B-B14F-4D97-AF65-F5344CB8AC3E}">
        <p14:creationId xmlns:p14="http://schemas.microsoft.com/office/powerpoint/2010/main" val="93659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158" y="609975"/>
            <a:ext cx="8911687" cy="1280890"/>
          </a:xfrm>
        </p:spPr>
        <p:txBody>
          <a:bodyPr/>
          <a:lstStyle/>
          <a:p>
            <a:r>
              <a:rPr lang="en-US" smtClean="0"/>
              <a:t>Many GAN </a:t>
            </a:r>
            <a:r>
              <a:rPr lang="en-US" dirty="0" smtClean="0"/>
              <a:t>flavors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2042419" y="1893753"/>
            <a:ext cx="5377677" cy="4509084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olidFill>
                  <a:schemeClr val="accent3"/>
                </a:solidFill>
                <a:hlinkClick r:id="rId2"/>
              </a:rPr>
              <a:t>Original GAN </a:t>
            </a:r>
            <a:r>
              <a:rPr lang="en-US" sz="2000" dirty="0"/>
              <a:t> </a:t>
            </a:r>
            <a:r>
              <a:rPr lang="en-US" sz="2000" dirty="0" smtClean="0"/>
              <a:t> based on MLP in 2014</a:t>
            </a:r>
          </a:p>
          <a:p>
            <a:r>
              <a:rPr lang="en-US" sz="2000" dirty="0" smtClean="0">
                <a:hlinkClick r:id="rId3"/>
              </a:rPr>
              <a:t>Deep Convolutional GAN </a:t>
            </a:r>
            <a:r>
              <a:rPr lang="en-US" sz="2000" dirty="0" smtClean="0"/>
              <a:t>in 2015</a:t>
            </a:r>
          </a:p>
          <a:p>
            <a:r>
              <a:rPr lang="en-US" sz="2000" dirty="0" smtClean="0">
                <a:solidFill>
                  <a:schemeClr val="accent3"/>
                </a:solidFill>
                <a:hlinkClick r:id="rId4"/>
              </a:rPr>
              <a:t>Conditional GAN </a:t>
            </a:r>
            <a:endParaRPr lang="en-US" sz="2000" dirty="0" smtClean="0">
              <a:solidFill>
                <a:schemeClr val="accent3"/>
              </a:solidFill>
            </a:endParaRPr>
          </a:p>
          <a:p>
            <a:pPr lvl="1"/>
            <a:r>
              <a:rPr lang="en-US" sz="2000" dirty="0"/>
              <a:t>L</a:t>
            </a:r>
            <a:r>
              <a:rPr lang="en-US" sz="2000" dirty="0" smtClean="0"/>
              <a:t>earn </a:t>
            </a:r>
            <a:r>
              <a:rPr lang="en-US" sz="2000" dirty="0"/>
              <a:t>a parameterized </a:t>
            </a:r>
            <a:r>
              <a:rPr lang="en-US" sz="2000" dirty="0" smtClean="0"/>
              <a:t>generator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model</a:t>
            </a:r>
            <a:r>
              <a:rPr lang="en-US" sz="2000" dirty="0" smtClean="0"/>
              <a:t>(</a:t>
            </a:r>
            <a:r>
              <a:rPr lang="en-US" sz="2000" dirty="0" err="1" smtClean="0"/>
              <a:t>x|θ</a:t>
            </a:r>
            <a:r>
              <a:rPr lang="en-US" sz="2000" dirty="0"/>
              <a:t>); </a:t>
            </a:r>
          </a:p>
          <a:p>
            <a:pPr lvl="1"/>
            <a:r>
              <a:rPr lang="en-US" sz="2000" dirty="0" smtClean="0">
                <a:solidFill>
                  <a:srgbClr val="0070C0"/>
                </a:solidFill>
              </a:rPr>
              <a:t>Useful </a:t>
            </a:r>
            <a:r>
              <a:rPr lang="en-US" sz="2000" dirty="0">
                <a:solidFill>
                  <a:srgbClr val="0070C0"/>
                </a:solidFill>
              </a:rPr>
              <a:t>to obtain a single generator object for all </a:t>
            </a:r>
            <a:r>
              <a:rPr lang="en-US" sz="2000" dirty="0" err="1">
                <a:solidFill>
                  <a:srgbClr val="0070C0"/>
                </a:solidFill>
              </a:rPr>
              <a:t>θ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rgbClr val="0070C0"/>
                </a:solidFill>
              </a:rPr>
              <a:t>configurations</a:t>
            </a:r>
            <a:endParaRPr lang="en-US" sz="2000" dirty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chemeClr val="accent3"/>
                </a:solidFill>
                <a:hlinkClick r:id="rId5"/>
              </a:rPr>
              <a:t>Auxiliary </a:t>
            </a:r>
            <a:r>
              <a:rPr lang="en-US" sz="2000" dirty="0" err="1" smtClean="0">
                <a:solidFill>
                  <a:schemeClr val="accent3"/>
                </a:solidFill>
                <a:hlinkClick r:id="rId5"/>
              </a:rPr>
              <a:t>Classifer</a:t>
            </a:r>
            <a:r>
              <a:rPr lang="en-US" sz="2000" dirty="0" smtClean="0">
                <a:solidFill>
                  <a:schemeClr val="accent3"/>
                </a:solidFill>
                <a:hlinkClick r:id="rId5"/>
              </a:rPr>
              <a:t> GAN</a:t>
            </a:r>
            <a:endParaRPr lang="en-US" sz="2000" dirty="0" smtClean="0">
              <a:solidFill>
                <a:schemeClr val="accent3"/>
              </a:solidFill>
            </a:endParaRPr>
          </a:p>
          <a:p>
            <a:pPr lvl="1"/>
            <a:r>
              <a:rPr lang="en-US" sz="2000" dirty="0" smtClean="0"/>
              <a:t>D can assign a class to the image</a:t>
            </a:r>
          </a:p>
          <a:p>
            <a:r>
              <a:rPr lang="en-US" sz="2200" dirty="0" smtClean="0">
                <a:hlinkClick r:id="rId6"/>
              </a:rPr>
              <a:t>Multi-adversarial</a:t>
            </a:r>
            <a:endParaRPr lang="en-US" sz="2200" dirty="0" smtClean="0"/>
          </a:p>
          <a:p>
            <a:pPr lvl="1"/>
            <a:r>
              <a:rPr lang="en-US" sz="2000" dirty="0" smtClean="0"/>
              <a:t>G is trained on feedback aggregated by multiple D</a:t>
            </a:r>
          </a:p>
        </p:txBody>
      </p:sp>
      <p:pic>
        <p:nvPicPr>
          <p:cNvPr id="9" name="Content Placeholder 4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" t="1834" r="74916" b="-1834"/>
          <a:stretch/>
        </p:blipFill>
        <p:spPr>
          <a:xfrm>
            <a:off x="8353165" y="846609"/>
            <a:ext cx="2187146" cy="368913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B401-2138-0246-9FFF-F0C20A57DA68}" type="slidenum">
              <a:rPr lang="en-US" smtClean="0"/>
              <a:t>11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48"/>
          <a:stretch/>
        </p:blipFill>
        <p:spPr>
          <a:xfrm>
            <a:off x="9945250" y="664276"/>
            <a:ext cx="2109765" cy="16423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343" y="4532795"/>
            <a:ext cx="3213100" cy="2006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499893" y="6539395"/>
            <a:ext cx="2076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Durugkar</a:t>
            </a:r>
            <a:r>
              <a:rPr lang="en-US" sz="1200" dirty="0" smtClean="0"/>
              <a:t> et al., ICLR 2017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8151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calorimeter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3556" y="1905000"/>
            <a:ext cx="7871835" cy="4298627"/>
          </a:xfrm>
        </p:spPr>
        <p:txBody>
          <a:bodyPr>
            <a:noAutofit/>
          </a:bodyPr>
          <a:lstStyle/>
          <a:p>
            <a:r>
              <a:rPr lang="en-US" sz="2133" dirty="0"/>
              <a:t>CLIC is a CERN project for a linear accelerator of electrons and positrons to </a:t>
            </a:r>
            <a:r>
              <a:rPr lang="en-US" sz="2133" dirty="0" err="1"/>
              <a:t>TeV</a:t>
            </a:r>
            <a:r>
              <a:rPr lang="en-US" sz="2133" dirty="0"/>
              <a:t> energies</a:t>
            </a:r>
          </a:p>
          <a:p>
            <a:r>
              <a:rPr lang="en-US" sz="2133" dirty="0"/>
              <a:t>Associated calorimeter detector design</a:t>
            </a:r>
            <a:r>
              <a:rPr lang="en-US" sz="2133" baseline="30000" dirty="0"/>
              <a:t>(*)</a:t>
            </a:r>
            <a:endParaRPr lang="en-US" sz="2133" dirty="0"/>
          </a:p>
          <a:p>
            <a:r>
              <a:rPr lang="en-US" sz="2133" dirty="0"/>
              <a:t>An array of absorber material and silicon sensors</a:t>
            </a:r>
          </a:p>
          <a:p>
            <a:pPr lvl="1">
              <a:spcBef>
                <a:spcPts val="1600"/>
              </a:spcBef>
            </a:pPr>
            <a:r>
              <a:rPr lang="en-US" sz="2133" dirty="0">
                <a:solidFill>
                  <a:schemeClr val="accent1"/>
                </a:solidFill>
                <a:ea typeface="Century Gothic" charset="0"/>
                <a:cs typeface="Century Gothic" charset="0"/>
              </a:rPr>
              <a:t>ECAL</a:t>
            </a:r>
            <a:r>
              <a:rPr lang="en-US" sz="2133" dirty="0">
                <a:ea typeface="Century Gothic" charset="0"/>
                <a:cs typeface="Century Gothic" charset="0"/>
              </a:rPr>
              <a:t> (1.5 m inner radius, 5 mm×5 mm segmentation): 25 tungsten absorber layers +  silicon sensors</a:t>
            </a:r>
          </a:p>
          <a:p>
            <a:pPr lvl="1">
              <a:spcBef>
                <a:spcPts val="1600"/>
              </a:spcBef>
            </a:pPr>
            <a:r>
              <a:rPr lang="en-US" sz="2133" dirty="0">
                <a:solidFill>
                  <a:schemeClr val="accent1"/>
                </a:solidFill>
                <a:ea typeface="Century Gothic" charset="0"/>
                <a:cs typeface="Century Gothic" charset="0"/>
              </a:rPr>
              <a:t>HCAL</a:t>
            </a:r>
            <a:r>
              <a:rPr lang="en-US" sz="2133" dirty="0">
                <a:ea typeface="Century Gothic" charset="0"/>
                <a:cs typeface="Century Gothic" charset="0"/>
              </a:rPr>
              <a:t> (3.0 cm×3.0 cm segmentation): 60 steel absorber layers + polystyrene scintillators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386650"/>
            <a:ext cx="2997305" cy="24713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167" r="51556" b="-636"/>
          <a:stretch/>
        </p:blipFill>
        <p:spPr>
          <a:xfrm>
            <a:off x="9281134" y="221964"/>
            <a:ext cx="2824193" cy="250712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B401-2138-0246-9FFF-F0C20A57DA68}" type="slidenum">
              <a:rPr lang="en-US" smtClean="0"/>
              <a:t>12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869965" y="6557732"/>
            <a:ext cx="336983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baseline="30000" dirty="0"/>
              <a:t>(*)</a:t>
            </a:r>
            <a:r>
              <a:rPr lang="en-US" sz="1333" dirty="0"/>
              <a:t> </a:t>
            </a:r>
            <a:r>
              <a:rPr lang="en-US" sz="1333" dirty="0">
                <a:hlinkClick r:id="rId4"/>
              </a:rPr>
              <a:t>http://cds.cern.ch/record/2254048#</a:t>
            </a:r>
            <a:endParaRPr lang="en-US" sz="1333" dirty="0"/>
          </a:p>
        </p:txBody>
      </p:sp>
      <p:sp>
        <p:nvSpPr>
          <p:cNvPr id="11" name="Rectangle 10"/>
          <p:cNvSpPr/>
          <p:nvPr/>
        </p:nvSpPr>
        <p:spPr>
          <a:xfrm>
            <a:off x="3117936" y="6106327"/>
            <a:ext cx="9179984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2">
                    <a:lumMod val="50000"/>
                  </a:schemeClr>
                </a:solidFill>
              </a:rPr>
              <a:t>Data released within CERN </a:t>
            </a:r>
            <a:r>
              <a:rPr lang="en-US" sz="2133" dirty="0" err="1">
                <a:solidFill>
                  <a:schemeClr val="bg2">
                    <a:lumMod val="50000"/>
                  </a:schemeClr>
                </a:solidFill>
              </a:rPr>
              <a:t>OpenData</a:t>
            </a:r>
            <a:r>
              <a:rPr lang="en-US" sz="2133" dirty="0">
                <a:solidFill>
                  <a:schemeClr val="bg2">
                    <a:lumMod val="50000"/>
                  </a:schemeClr>
                </a:solidFill>
              </a:rPr>
              <a:t> initiative </a:t>
            </a:r>
          </a:p>
        </p:txBody>
      </p:sp>
    </p:spTree>
    <p:extLst>
      <p:ext uri="{BB962C8B-B14F-4D97-AF65-F5344CB8AC3E}">
        <p14:creationId xmlns:p14="http://schemas.microsoft.com/office/powerpoint/2010/main" val="136790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28956" t="14051"/>
          <a:stretch/>
        </p:blipFill>
        <p:spPr>
          <a:xfrm>
            <a:off x="5168606" y="3459393"/>
            <a:ext cx="6977209" cy="32269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8525" y="624613"/>
            <a:ext cx="8911687" cy="1280891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CLIC calorimeter data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1741325" y="1709459"/>
            <a:ext cx="6439849" cy="3777623"/>
          </a:xfrm>
        </p:spPr>
        <p:txBody>
          <a:bodyPr>
            <a:normAutofit/>
          </a:bodyPr>
          <a:lstStyle/>
          <a:p>
            <a:pPr marL="0" indent="0">
              <a:spcBef>
                <a:spcPts val="1600"/>
              </a:spcBef>
              <a:buNone/>
            </a:pPr>
            <a:r>
              <a:rPr lang="en-US" sz="2133" dirty="0">
                <a:latin typeface="Century Gothic" charset="0"/>
                <a:ea typeface="Century Gothic" charset="0"/>
                <a:cs typeface="Century Gothic" charset="0"/>
              </a:rPr>
              <a:t>Geant4  </a:t>
            </a:r>
            <a:r>
              <a:rPr lang="en-US" sz="2133" dirty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single-particle benchmark datasets </a:t>
            </a:r>
            <a:r>
              <a:rPr lang="en-US" sz="2133" dirty="0">
                <a:latin typeface="Century Gothic" charset="0"/>
                <a:ea typeface="Century Gothic" charset="0"/>
                <a:cs typeface="Century Gothic" charset="0"/>
              </a:rPr>
              <a:t>(e</a:t>
            </a:r>
            <a:r>
              <a:rPr lang="en-US" sz="2133" baseline="30000" dirty="0">
                <a:latin typeface="Century Gothic" charset="0"/>
                <a:ea typeface="Century Gothic" charset="0"/>
                <a:cs typeface="Century Gothic" charset="0"/>
              </a:rPr>
              <a:t>+</a:t>
            </a:r>
            <a:r>
              <a:rPr lang="en-US" sz="2133" dirty="0">
                <a:latin typeface="Century Gothic" charset="0"/>
                <a:ea typeface="Century Gothic" charset="0"/>
                <a:cs typeface="Century Gothic" charset="0"/>
              </a:rPr>
              <a:t>, e</a:t>
            </a:r>
            <a:r>
              <a:rPr lang="en-US" sz="2133" baseline="30000" dirty="0">
                <a:latin typeface="Century Gothic" charset="0"/>
                <a:ea typeface="Century Gothic" charset="0"/>
                <a:cs typeface="Century Gothic" charset="0"/>
              </a:rPr>
              <a:t>-</a:t>
            </a:r>
            <a:r>
              <a:rPr lang="en-US" sz="2133" dirty="0">
                <a:latin typeface="Century Gothic" charset="0"/>
                <a:ea typeface="Century Gothic" charset="0"/>
                <a:cs typeface="Century Gothic" charset="0"/>
              </a:rPr>
              <a:t>, </a:t>
            </a:r>
            <a:r>
              <a:rPr lang="en-US" sz="2133" dirty="0" err="1">
                <a:latin typeface="Century Gothic" charset="0"/>
                <a:ea typeface="Century Gothic" charset="0"/>
                <a:cs typeface="Century Gothic" charset="0"/>
              </a:rPr>
              <a:t>γ</a:t>
            </a:r>
            <a:r>
              <a:rPr lang="en-US" sz="2133" dirty="0">
                <a:latin typeface="Century Gothic" charset="0"/>
                <a:ea typeface="Century Gothic" charset="0"/>
                <a:cs typeface="Century Gothic" charset="0"/>
              </a:rPr>
              <a:t>, π) </a:t>
            </a:r>
            <a:r>
              <a:rPr lang="en-US" sz="1867" dirty="0">
                <a:latin typeface="Century Gothic" charset="0"/>
                <a:ea typeface="Century Gothic" charset="0"/>
                <a:cs typeface="Century Gothic" charset="0"/>
              </a:rPr>
              <a:t>(</a:t>
            </a:r>
            <a:r>
              <a:rPr lang="en-US" sz="1867" dirty="0">
                <a:hlinkClick r:id="rId4"/>
              </a:rPr>
              <a:t>DD4hep/DDG4/</a:t>
            </a:r>
            <a:r>
              <a:rPr lang="en-US" sz="1867" dirty="0" err="1">
                <a:hlinkClick r:id="rId4"/>
              </a:rPr>
              <a:t>ddsim</a:t>
            </a:r>
            <a:r>
              <a:rPr lang="en-US" sz="1867" dirty="0"/>
              <a:t>)</a:t>
            </a:r>
            <a:endParaRPr lang="en-US" sz="1867" dirty="0"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spcBef>
                <a:spcPts val="1600"/>
              </a:spcBef>
            </a:pPr>
            <a:r>
              <a:rPr lang="en-US" sz="2133" dirty="0">
                <a:latin typeface="Century Gothic" charset="0"/>
                <a:ea typeface="Century Gothic" charset="0"/>
                <a:cs typeface="Century Gothic" charset="0"/>
              </a:rPr>
              <a:t>Uniform energy distribution</a:t>
            </a:r>
          </a:p>
          <a:p>
            <a:pPr>
              <a:spcBef>
                <a:spcPts val="1600"/>
              </a:spcBef>
            </a:pPr>
            <a:r>
              <a:rPr lang="en-US" sz="2133" dirty="0">
                <a:latin typeface="Century Gothic" charset="0"/>
                <a:ea typeface="Century Gothic" charset="0"/>
                <a:cs typeface="Century Gothic" charset="0"/>
              </a:rPr>
              <a:t>Fixed energy points (10,50,100,200 GeV)</a:t>
            </a:r>
          </a:p>
          <a:p>
            <a:pPr>
              <a:spcBef>
                <a:spcPts val="1600"/>
              </a:spcBef>
            </a:pPr>
            <a:r>
              <a:rPr lang="en-US" sz="2133" dirty="0"/>
              <a:t>Simplified: no </a:t>
            </a:r>
            <a:r>
              <a:rPr lang="en-US" sz="2133" dirty="0" smtClean="0"/>
              <a:t>clustering/cluster </a:t>
            </a:r>
            <a:r>
              <a:rPr lang="en-US" sz="2133" dirty="0"/>
              <a:t>id algorithms applied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13</a:t>
            </a:fld>
            <a:endParaRPr lang="uk-UA"/>
          </a:p>
        </p:txBody>
      </p:sp>
      <p:sp>
        <p:nvSpPr>
          <p:cNvPr id="8" name="Rectangle 7"/>
          <p:cNvSpPr/>
          <p:nvPr/>
        </p:nvSpPr>
        <p:spPr>
          <a:xfrm>
            <a:off x="10632544" y="5375944"/>
            <a:ext cx="1608133" cy="3181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67" u="sng" dirty="0" err="1">
                <a:solidFill>
                  <a:srgbClr val="0069D9"/>
                </a:solidFill>
                <a:latin typeface="Helvetica" charset="0"/>
                <a:hlinkClick r:id="rId5"/>
              </a:rPr>
              <a:t>Ispy</a:t>
            </a:r>
            <a:r>
              <a:rPr lang="en-US" sz="1467" u="sng" dirty="0">
                <a:solidFill>
                  <a:srgbClr val="0069D9"/>
                </a:solidFill>
                <a:latin typeface="Helvetica" charset="0"/>
                <a:hlinkClick r:id="rId5"/>
              </a:rPr>
              <a:t> </a:t>
            </a:r>
            <a:r>
              <a:rPr lang="en-US" sz="1467" u="sng" dirty="0" err="1">
                <a:solidFill>
                  <a:srgbClr val="0069D9"/>
                </a:solidFill>
                <a:latin typeface="Helvetica" charset="0"/>
                <a:hlinkClick r:id="rId5"/>
              </a:rPr>
              <a:t>visualisation</a:t>
            </a:r>
            <a:endParaRPr lang="en-US" sz="1467" dirty="0">
              <a:solidFill>
                <a:srgbClr val="0069D9"/>
              </a:solidFill>
              <a:latin typeface="Helvetica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511612" y="81121"/>
            <a:ext cx="1699673" cy="297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33"/>
              <a:t>Geant4 shower </a:t>
            </a:r>
            <a:endParaRPr lang="en-US" sz="1333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5145915" y="5167629"/>
            <a:ext cx="452063" cy="1410984"/>
          </a:xfrm>
          <a:prstGeom prst="straightConnector1">
            <a:avLst/>
          </a:prstGeom>
          <a:ln w="12700"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5660067" y="6097254"/>
            <a:ext cx="507645" cy="464036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639185" y="6353207"/>
            <a:ext cx="1434840" cy="252804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144852" y="5626721"/>
            <a:ext cx="2616683" cy="416728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77616" y="6144604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25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99400" y="6110276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25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25145" y="6126366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25</a:t>
            </a:r>
          </a:p>
        </p:txBody>
      </p:sp>
      <p:sp>
        <p:nvSpPr>
          <p:cNvPr id="17" name="TextBox 16"/>
          <p:cNvSpPr txBox="1"/>
          <p:nvPr/>
        </p:nvSpPr>
        <p:spPr>
          <a:xfrm rot="21066824">
            <a:off x="3503238" y="5416439"/>
            <a:ext cx="1178528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>
                <a:solidFill>
                  <a:schemeClr val="tx2"/>
                </a:solidFill>
              </a:rPr>
              <a:t>primary</a:t>
            </a:r>
          </a:p>
        </p:txBody>
      </p:sp>
      <p:sp>
        <p:nvSpPr>
          <p:cNvPr id="6" name="Rectangle 5"/>
          <p:cNvSpPr/>
          <p:nvPr/>
        </p:nvSpPr>
        <p:spPr>
          <a:xfrm>
            <a:off x="1098117" y="4913745"/>
            <a:ext cx="2758357" cy="66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600"/>
              </a:spcBef>
            </a:pPr>
            <a:r>
              <a:rPr lang="en-US" sz="1867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Data is essentially a 3D image </a:t>
            </a:r>
            <a:endParaRPr lang="en-US" sz="1867" dirty="0">
              <a:solidFill>
                <a:schemeClr val="accent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346663" y="6492071"/>
            <a:ext cx="185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hlinkClick r:id="rId6"/>
              </a:rPr>
              <a:t>Pierini</a:t>
            </a:r>
            <a:r>
              <a:rPr lang="en-US" dirty="0">
                <a:hlinkClick r:id="rId6"/>
              </a:rPr>
              <a:t>, DS@HEP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117" y="386657"/>
            <a:ext cx="3197091" cy="304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99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" t="1315" r="9707" b="34084"/>
          <a:stretch/>
        </p:blipFill>
        <p:spPr>
          <a:xfrm>
            <a:off x="7443615" y="1900886"/>
            <a:ext cx="4740067" cy="45369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9263" y="619995"/>
            <a:ext cx="8911687" cy="1280891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3d GAN for calorimeter images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1529534" y="1677431"/>
            <a:ext cx="5717301" cy="495711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1423"/>
              </a:spcBef>
            </a:pPr>
            <a:r>
              <a:rPr lang="en-US" sz="2667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  <a:sym typeface="Helvetica"/>
              </a:rPr>
              <a:t>Conditional GAN (particle type)</a:t>
            </a:r>
          </a:p>
          <a:p>
            <a:pPr>
              <a:lnSpc>
                <a:spcPct val="120000"/>
              </a:lnSpc>
              <a:spcBef>
                <a:spcPts val="1423"/>
              </a:spcBef>
            </a:pPr>
            <a:r>
              <a:rPr lang="en-US" sz="2667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  <a:sym typeface="Helvetica"/>
              </a:rPr>
              <a:t>Based </a:t>
            </a:r>
            <a:r>
              <a:rPr lang="en-US" sz="2667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  <a:sym typeface="Helvetica"/>
              </a:rPr>
              <a:t>on convolution/deconvolutions</a:t>
            </a:r>
          </a:p>
          <a:p>
            <a:pPr lvl="1">
              <a:lnSpc>
                <a:spcPct val="120000"/>
              </a:lnSpc>
              <a:spcBef>
                <a:spcPts val="1423"/>
              </a:spcBef>
            </a:pPr>
            <a:r>
              <a:rPr lang="en-US" sz="2667" dirty="0">
                <a:solidFill>
                  <a:srgbClr val="C00000"/>
                </a:solidFill>
                <a:latin typeface="Century Gothic" charset="0"/>
                <a:ea typeface="Century Gothic" charset="0"/>
                <a:cs typeface="Century Gothic" charset="0"/>
                <a:sym typeface="Helvetica"/>
              </a:rPr>
              <a:t>3D (de)convolutions to describe full shower </a:t>
            </a:r>
            <a:r>
              <a:rPr lang="en-US" sz="2667" dirty="0" smtClean="0">
                <a:solidFill>
                  <a:srgbClr val="C00000"/>
                </a:solidFill>
                <a:latin typeface="Century Gothic" charset="0"/>
                <a:ea typeface="Century Gothic" charset="0"/>
                <a:cs typeface="Century Gothic" charset="0"/>
                <a:sym typeface="Helvetica"/>
              </a:rPr>
              <a:t>development</a:t>
            </a:r>
            <a:endParaRPr lang="en-US" sz="2533" dirty="0" smtClean="0">
              <a:solidFill>
                <a:schemeClr val="tx1"/>
              </a:solidFill>
              <a:latin typeface="Century Gothic" charset="0"/>
              <a:ea typeface="Century Gothic" charset="0"/>
              <a:cs typeface="Century Gothic" charset="0"/>
              <a:sym typeface="Helvetica"/>
            </a:endParaRPr>
          </a:p>
          <a:p>
            <a:pPr>
              <a:lnSpc>
                <a:spcPct val="120000"/>
              </a:lnSpc>
              <a:spcBef>
                <a:spcPts val="1067"/>
              </a:spcBef>
            </a:pPr>
            <a:r>
              <a:rPr lang="en-US" sz="2533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  <a:sym typeface="Helvetica"/>
              </a:rPr>
              <a:t>Implemented </a:t>
            </a:r>
            <a:r>
              <a:rPr lang="en-US" sz="2533" dirty="0" err="1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  <a:sym typeface="Helvetica"/>
              </a:rPr>
              <a:t>tips&amp;tricks</a:t>
            </a:r>
            <a:r>
              <a:rPr lang="en-US" sz="2533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  <a:sym typeface="Helvetica"/>
              </a:rPr>
              <a:t> found in literature</a:t>
            </a:r>
          </a:p>
          <a:p>
            <a:pPr lvl="1">
              <a:lnSpc>
                <a:spcPct val="120000"/>
              </a:lnSpc>
              <a:spcBef>
                <a:spcPts val="1067"/>
              </a:spcBef>
            </a:pPr>
            <a:r>
              <a:rPr lang="en-US" sz="2533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  <a:sym typeface="Helvetica"/>
              </a:rPr>
              <a:t>Some helpful (no batch </a:t>
            </a:r>
            <a:r>
              <a:rPr lang="en-US" sz="2533" dirty="0" err="1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  <a:sym typeface="Helvetica"/>
              </a:rPr>
              <a:t>normalisation</a:t>
            </a:r>
            <a:r>
              <a:rPr lang="en-US" sz="2533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  <a:sym typeface="Helvetica"/>
              </a:rPr>
              <a:t> in the last step, </a:t>
            </a:r>
            <a:r>
              <a:rPr lang="en-US" sz="2533" dirty="0" err="1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  <a:sym typeface="Helvetica"/>
              </a:rPr>
              <a:t>LeakyRelu</a:t>
            </a:r>
            <a:r>
              <a:rPr lang="en-US" sz="2533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  <a:sym typeface="Helvetica"/>
              </a:rPr>
              <a:t>, no hidden dense layers, no pooling layers)</a:t>
            </a:r>
          </a:p>
          <a:p>
            <a:pPr lvl="1">
              <a:lnSpc>
                <a:spcPct val="120000"/>
              </a:lnSpc>
              <a:spcBef>
                <a:spcPts val="1067"/>
              </a:spcBef>
            </a:pPr>
            <a:r>
              <a:rPr lang="en-US" sz="2533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  <a:sym typeface="Helvetica"/>
              </a:rPr>
              <a:t>Some not (Adam </a:t>
            </a:r>
            <a:r>
              <a:rPr lang="en-US" sz="2533" dirty="0" err="1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  <a:sym typeface="Helvetica"/>
              </a:rPr>
              <a:t>optimiser</a:t>
            </a:r>
            <a:r>
              <a:rPr lang="en-US" sz="2533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  <a:sym typeface="Helvetica"/>
              </a:rPr>
              <a:t>)</a:t>
            </a:r>
          </a:p>
          <a:p>
            <a:pPr>
              <a:lnSpc>
                <a:spcPct val="120000"/>
              </a:lnSpc>
              <a:spcBef>
                <a:spcPts val="1067"/>
              </a:spcBef>
            </a:pPr>
            <a:r>
              <a:rPr lang="en-US" sz="2533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  <a:sym typeface="Helvetica"/>
              </a:rPr>
              <a:t>Batch training</a:t>
            </a:r>
          </a:p>
          <a:p>
            <a:pPr>
              <a:lnSpc>
                <a:spcPct val="120000"/>
              </a:lnSpc>
              <a:spcBef>
                <a:spcPts val="1067"/>
              </a:spcBef>
            </a:pPr>
            <a:r>
              <a:rPr lang="en-US" sz="2533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  <a:sym typeface="Helvetica"/>
              </a:rPr>
              <a:t>Loss is combined cross entropy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14</a:t>
            </a:fld>
            <a:endParaRPr lang="uk-UA"/>
          </a:p>
        </p:txBody>
      </p:sp>
      <p:sp>
        <p:nvSpPr>
          <p:cNvPr id="28" name="TextBox 27"/>
          <p:cNvSpPr txBox="1"/>
          <p:nvPr/>
        </p:nvSpPr>
        <p:spPr>
          <a:xfrm>
            <a:off x="9090538" y="6579202"/>
            <a:ext cx="163184" cy="2051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60959" tIns="60959" rIns="60959" bIns="60959" numCol="1" spcCol="38100" rtlCol="0" anchor="t">
            <a:spAutoFit/>
          </a:bodyPr>
          <a:lstStyle/>
          <a:p>
            <a:pPr defTabSz="1219140"/>
            <a:r>
              <a:rPr lang="en-US" sz="533"/>
              <a:t>Y</a:t>
            </a:r>
            <a:endParaRPr lang="en-US" sz="533" dirty="0"/>
          </a:p>
        </p:txBody>
      </p:sp>
    </p:spTree>
    <p:extLst>
      <p:ext uri="{BB962C8B-B14F-4D97-AF65-F5344CB8AC3E}">
        <p14:creationId xmlns:p14="http://schemas.microsoft.com/office/powerpoint/2010/main" val="604500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6974883" y="3231520"/>
            <a:ext cx="4488793" cy="3626480"/>
            <a:chOff x="6000323" y="2166881"/>
            <a:chExt cx="2969831" cy="1995355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0323" y="2166881"/>
              <a:ext cx="2969831" cy="1995355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8542143" y="3991377"/>
              <a:ext cx="116376" cy="1538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defTabSz="914378"/>
              <a:r>
                <a:rPr lang="en-US" sz="400" dirty="0"/>
                <a:t>Z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6009896" y="2309549"/>
              <a:ext cx="186909" cy="1538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defTabSz="914378"/>
              <a:r>
                <a:rPr lang="en-US" sz="400" dirty="0" err="1"/>
                <a:t>a.u</a:t>
              </a:r>
              <a:r>
                <a:rPr lang="en-US" sz="400" dirty="0"/>
                <a:t>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0737" y="714610"/>
            <a:ext cx="8911687" cy="1280890"/>
          </a:xfrm>
        </p:spPr>
        <p:txBody>
          <a:bodyPr/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First 3d shower  images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0" name="Text Placeholder 2"/>
          <p:cNvSpPr>
            <a:spLocks noGrp="1"/>
          </p:cNvSpPr>
          <p:nvPr>
            <p:ph idx="1"/>
          </p:nvPr>
        </p:nvSpPr>
        <p:spPr>
          <a:xfrm>
            <a:off x="1435283" y="1876352"/>
            <a:ext cx="5591961" cy="2446945"/>
          </a:xfrm>
        </p:spPr>
        <p:txBody>
          <a:bodyPr>
            <a:normAutofit/>
          </a:bodyPr>
          <a:lstStyle/>
          <a:p>
            <a:r>
              <a:rPr lang="en-US" sz="1867" dirty="0">
                <a:latin typeface="Century Gothic" charset="0"/>
                <a:ea typeface="Century Gothic" charset="0"/>
                <a:cs typeface="Century Gothic" charset="0"/>
              </a:rPr>
              <a:t>Train networks on 150k </a:t>
            </a:r>
            <a:r>
              <a:rPr lang="en-US" sz="1867" dirty="0" smtClean="0">
                <a:latin typeface="Century Gothic" charset="0"/>
                <a:ea typeface="Century Gothic" charset="0"/>
                <a:cs typeface="Century Gothic" charset="0"/>
              </a:rPr>
              <a:t>electrons/photons</a:t>
            </a:r>
          </a:p>
          <a:p>
            <a:r>
              <a:rPr lang="en-US" sz="1867" dirty="0" smtClean="0">
                <a:latin typeface="Century Gothic" charset="0"/>
                <a:ea typeface="Century Gothic" charset="0"/>
                <a:cs typeface="Century Gothic" charset="0"/>
              </a:rPr>
              <a:t>Keep energy fixed at 100 GeV</a:t>
            </a:r>
            <a:endParaRPr lang="en-US" sz="1867" dirty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en-US" sz="1867" dirty="0" smtClean="0">
                <a:latin typeface="Century Gothic" charset="0"/>
                <a:ea typeface="Century Gothic" charset="0"/>
                <a:cs typeface="Century Gothic" charset="0"/>
              </a:rPr>
              <a:t>Qualitative analysis show </a:t>
            </a:r>
            <a:r>
              <a:rPr lang="en-US" sz="1867" dirty="0">
                <a:latin typeface="Century Gothic" charset="0"/>
                <a:ea typeface="Century Gothic" charset="0"/>
                <a:cs typeface="Century Gothic" charset="0"/>
              </a:rPr>
              <a:t>no collapse </a:t>
            </a:r>
            <a:r>
              <a:rPr lang="en-US" sz="1867" dirty="0" smtClean="0">
                <a:latin typeface="Century Gothic" charset="0"/>
                <a:ea typeface="Century Gothic" charset="0"/>
                <a:cs typeface="Century Gothic" charset="0"/>
              </a:rPr>
              <a:t>problem</a:t>
            </a:r>
          </a:p>
          <a:p>
            <a:r>
              <a:rPr lang="en-US" sz="1867" dirty="0" smtClean="0">
                <a:latin typeface="Century Gothic" charset="0"/>
                <a:ea typeface="Century Gothic" charset="0"/>
                <a:cs typeface="Century Gothic" charset="0"/>
              </a:rPr>
              <a:t>Longitudinal shower shape slightly off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C32D-42F1-134B-A1AD-9507E135B2A8}" type="slidenum">
              <a:rPr lang="en-US" smtClean="0"/>
              <a:t>15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248244" y="2458148"/>
            <a:ext cx="24641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100 GeV electrons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2292" t="2292" r="53878" b="29791"/>
          <a:stretch/>
        </p:blipFill>
        <p:spPr>
          <a:xfrm>
            <a:off x="7303272" y="-2067"/>
            <a:ext cx="4160404" cy="310189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23007" r="24021"/>
          <a:stretch/>
        </p:blipFill>
        <p:spPr>
          <a:xfrm>
            <a:off x="2355133" y="3895220"/>
            <a:ext cx="3752263" cy="2863248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8235007" y="5817965"/>
            <a:ext cx="2448106" cy="2974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33" dirty="0"/>
              <a:t>Shower longitudinal section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062123" y="3313020"/>
            <a:ext cx="1241981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20E8"/>
                </a:solidFill>
              </a:rPr>
              <a:t>Geant4</a:t>
            </a:r>
          </a:p>
          <a:p>
            <a:r>
              <a:rPr lang="en-US" sz="1050" dirty="0">
                <a:solidFill>
                  <a:srgbClr val="FF0000"/>
                </a:solidFill>
              </a:rPr>
              <a:t>GAN generated</a:t>
            </a:r>
          </a:p>
        </p:txBody>
      </p:sp>
    </p:spTree>
    <p:extLst>
      <p:ext uri="{BB962C8B-B14F-4D97-AF65-F5344CB8AC3E}">
        <p14:creationId xmlns:p14="http://schemas.microsoft.com/office/powerpoint/2010/main" val="1053900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626" y="1827338"/>
            <a:ext cx="3441061" cy="224787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813" y="4347664"/>
            <a:ext cx="3621898" cy="23491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7964" y="639330"/>
            <a:ext cx="8911687" cy="128089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GAN generated showers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3760682" y="4499918"/>
            <a:ext cx="249746" cy="2051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60959" tIns="60959" rIns="60959" bIns="60959" numCol="1" spcCol="38100" rtlCol="0" anchor="t">
            <a:spAutoFit/>
          </a:bodyPr>
          <a:lstStyle/>
          <a:p>
            <a:pPr defTabSz="1219140"/>
            <a:r>
              <a:rPr lang="en-US" sz="533" dirty="0" err="1"/>
              <a:t>a.u</a:t>
            </a:r>
            <a:r>
              <a:rPr lang="en-US" sz="533" dirty="0"/>
              <a:t>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172700" y="2407678"/>
            <a:ext cx="17134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20E8"/>
                </a:solidFill>
              </a:rPr>
              <a:t>Geant4</a:t>
            </a:r>
          </a:p>
          <a:p>
            <a:r>
              <a:rPr lang="en-US" sz="1000" dirty="0">
                <a:solidFill>
                  <a:srgbClr val="FF0000"/>
                </a:solidFill>
              </a:rPr>
              <a:t>GAN generated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762" y="1827338"/>
            <a:ext cx="3621964" cy="242772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183" y="4345898"/>
            <a:ext cx="3813121" cy="241039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60342" y="1378120"/>
            <a:ext cx="3538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/>
              <a:t>Shower transverse </a:t>
            </a:r>
            <a:r>
              <a:rPr lang="en-US" sz="2000" i="1" dirty="0" smtClean="0"/>
              <a:t>sections</a:t>
            </a:r>
            <a:endParaRPr lang="en-US" sz="20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DF68-3618-A141-B1A5-1218A5747EC2}" type="slidenum">
              <a:rPr lang="en-US" smtClean="0"/>
              <a:t>16</a:t>
            </a:fld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706760" y="3928157"/>
            <a:ext cx="198450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60959" tIns="60959" rIns="60959" bIns="60959" numCol="1" spcCol="38100" rtlCol="0" anchor="t">
            <a:spAutoFit/>
          </a:bodyPr>
          <a:lstStyle/>
          <a:p>
            <a:pPr defTabSz="1219170" hangingPunct="0"/>
            <a:r>
              <a:rPr lang="en-US" sz="1000" dirty="0" smtClean="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</a:t>
            </a:r>
            <a:endParaRPr lang="en-US" sz="1000" dirty="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3612211" y="2009949"/>
            <a:ext cx="338553" cy="3590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t">
            <a:spAutoFit/>
          </a:bodyPr>
          <a:lstStyle/>
          <a:p>
            <a:pPr defTabSz="1219140"/>
            <a:r>
              <a:rPr lang="en-US" sz="1000" dirty="0" err="1"/>
              <a:t>a.u</a:t>
            </a:r>
            <a:r>
              <a:rPr lang="en-US" sz="533" dirty="0" smtClean="0"/>
              <a:t>.</a:t>
            </a:r>
            <a:endParaRPr lang="en-US" sz="533" dirty="0"/>
          </a:p>
        </p:txBody>
      </p:sp>
      <p:sp>
        <p:nvSpPr>
          <p:cNvPr id="40" name="TextBox 39"/>
          <p:cNvSpPr txBox="1"/>
          <p:nvPr/>
        </p:nvSpPr>
        <p:spPr>
          <a:xfrm>
            <a:off x="6635817" y="6506974"/>
            <a:ext cx="198450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60959" tIns="60959" rIns="60959" bIns="60959" numCol="1" spcCol="38100" rtlCol="0" anchor="t">
            <a:spAutoFit/>
          </a:bodyPr>
          <a:lstStyle/>
          <a:p>
            <a:pPr defTabSz="1219170" hangingPunct="0"/>
            <a:r>
              <a:rPr lang="en-US" sz="1000" dirty="0" smtClean="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</a:t>
            </a:r>
            <a:endParaRPr lang="en-US" sz="1000" dirty="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3541268" y="4588766"/>
            <a:ext cx="338553" cy="3590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t">
            <a:spAutoFit/>
          </a:bodyPr>
          <a:lstStyle/>
          <a:p>
            <a:pPr defTabSz="1219140"/>
            <a:r>
              <a:rPr lang="en-US" sz="1000" dirty="0" err="1"/>
              <a:t>a.u</a:t>
            </a:r>
            <a:r>
              <a:rPr lang="en-US" sz="533" dirty="0" smtClean="0"/>
              <a:t>.</a:t>
            </a:r>
            <a:endParaRPr lang="en-US" sz="533" dirty="0"/>
          </a:p>
        </p:txBody>
      </p:sp>
      <p:sp>
        <p:nvSpPr>
          <p:cNvPr id="42" name="TextBox 41"/>
          <p:cNvSpPr txBox="1"/>
          <p:nvPr/>
        </p:nvSpPr>
        <p:spPr>
          <a:xfrm>
            <a:off x="10688691" y="3998613"/>
            <a:ext cx="201656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60959" tIns="60959" rIns="60959" bIns="60959" numCol="1" spcCol="38100" rtlCol="0" anchor="t">
            <a:spAutoFit/>
          </a:bodyPr>
          <a:lstStyle/>
          <a:p>
            <a:pPr defTabSz="1219170" hangingPunct="0"/>
            <a:r>
              <a:rPr lang="en-US" sz="10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X</a:t>
            </a:r>
          </a:p>
        </p:txBody>
      </p:sp>
      <p:sp>
        <p:nvSpPr>
          <p:cNvPr id="43" name="TextBox 42"/>
          <p:cNvSpPr txBox="1"/>
          <p:nvPr/>
        </p:nvSpPr>
        <p:spPr>
          <a:xfrm rot="16200000">
            <a:off x="7594142" y="2080405"/>
            <a:ext cx="338553" cy="3590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t">
            <a:spAutoFit/>
          </a:bodyPr>
          <a:lstStyle/>
          <a:p>
            <a:pPr defTabSz="1219140"/>
            <a:r>
              <a:rPr lang="en-US" sz="1000" dirty="0" err="1"/>
              <a:t>a.u</a:t>
            </a:r>
            <a:r>
              <a:rPr lang="en-US" sz="533" dirty="0" smtClean="0"/>
              <a:t>.</a:t>
            </a:r>
            <a:endParaRPr lang="en-US" sz="533" dirty="0"/>
          </a:p>
        </p:txBody>
      </p:sp>
      <p:sp>
        <p:nvSpPr>
          <p:cNvPr id="44" name="TextBox 43"/>
          <p:cNvSpPr txBox="1"/>
          <p:nvPr/>
        </p:nvSpPr>
        <p:spPr>
          <a:xfrm>
            <a:off x="10688691" y="6542241"/>
            <a:ext cx="201656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60959" tIns="60959" rIns="60959" bIns="60959" numCol="1" spcCol="38100" rtlCol="0" anchor="t">
            <a:spAutoFit/>
          </a:bodyPr>
          <a:lstStyle/>
          <a:p>
            <a:pPr defTabSz="1219170" hangingPunct="0"/>
            <a:r>
              <a:rPr lang="en-US" sz="10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X</a:t>
            </a:r>
            <a:endParaRPr lang="en-US" sz="1000" dirty="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5" name="TextBox 44"/>
          <p:cNvSpPr txBox="1"/>
          <p:nvPr/>
        </p:nvSpPr>
        <p:spPr>
          <a:xfrm rot="16200000">
            <a:off x="7594142" y="4561089"/>
            <a:ext cx="338553" cy="3590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t">
            <a:spAutoFit/>
          </a:bodyPr>
          <a:lstStyle/>
          <a:p>
            <a:pPr defTabSz="1219140"/>
            <a:r>
              <a:rPr lang="en-US" sz="1000" dirty="0" err="1"/>
              <a:t>a.u</a:t>
            </a:r>
            <a:r>
              <a:rPr lang="en-US" sz="533" dirty="0" smtClean="0"/>
              <a:t>.</a:t>
            </a:r>
            <a:endParaRPr lang="en-US" sz="533" dirty="0"/>
          </a:p>
        </p:txBody>
      </p:sp>
      <p:sp>
        <p:nvSpPr>
          <p:cNvPr id="46" name="TextBox 45"/>
          <p:cNvSpPr txBox="1"/>
          <p:nvPr/>
        </p:nvSpPr>
        <p:spPr>
          <a:xfrm>
            <a:off x="1785170" y="4372624"/>
            <a:ext cx="1531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100 GeV electrons</a:t>
            </a:r>
          </a:p>
        </p:txBody>
      </p:sp>
    </p:spTree>
    <p:extLst>
      <p:ext uri="{BB962C8B-B14F-4D97-AF65-F5344CB8AC3E}">
        <p14:creationId xmlns:p14="http://schemas.microsoft.com/office/powerpoint/2010/main" val="1440800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3193" y="590281"/>
            <a:ext cx="8911687" cy="128089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Single cell response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090538" y="6579201"/>
            <a:ext cx="163184" cy="2051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60959" tIns="60959" rIns="60959" bIns="60959" numCol="1" spcCol="38100" rtlCol="0" anchor="t">
            <a:spAutoFit/>
          </a:bodyPr>
          <a:lstStyle/>
          <a:p>
            <a:pPr defTabSz="1219170" hangingPunct="0"/>
            <a:r>
              <a:rPr lang="en-US" sz="533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</a:t>
            </a:r>
            <a:endParaRPr lang="en-US" sz="533" dirty="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0" name="pasted-image.tiff"/>
          <p:cNvPicPr>
            <a:picLocks noChangeAspect="1"/>
          </p:cNvPicPr>
          <p:nvPr/>
        </p:nvPicPr>
        <p:blipFill rotWithShape="1">
          <a:blip r:embed="rId3">
            <a:extLst/>
          </a:blip>
          <a:srcRect l="8751" t="15830" r="58049" b="45850"/>
          <a:stretch/>
        </p:blipFill>
        <p:spPr>
          <a:xfrm>
            <a:off x="714467" y="1643731"/>
            <a:ext cx="11663403" cy="496228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378" y="953879"/>
            <a:ext cx="3036267" cy="20287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669" y="4878691"/>
            <a:ext cx="2993721" cy="19928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12" y="3774078"/>
            <a:ext cx="2826393" cy="18236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801" y="1600293"/>
            <a:ext cx="2793847" cy="190565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307913" y="267585"/>
            <a:ext cx="1553437" cy="4924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60959" tIns="60959" rIns="60959" bIns="60959" numCol="1" spcCol="38100" rtlCol="0" anchor="t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Preliminary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DF68-3618-A141-B1A5-1218A5747EC2}" type="slidenum">
              <a:rPr lang="en-US" smtClean="0"/>
              <a:t>17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4" t="-7733" r="5597" b="1931"/>
          <a:stretch/>
        </p:blipFill>
        <p:spPr>
          <a:xfrm>
            <a:off x="7525065" y="3774078"/>
            <a:ext cx="4087189" cy="304374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9280227" y="4507545"/>
            <a:ext cx="20553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Cell energy resolution</a:t>
            </a:r>
            <a:endParaRPr lang="en-US" sz="1400" dirty="0"/>
          </a:p>
        </p:txBody>
      </p:sp>
      <p:sp>
        <p:nvSpPr>
          <p:cNvPr id="15" name="Rectangle 14"/>
          <p:cNvSpPr/>
          <p:nvPr/>
        </p:nvSpPr>
        <p:spPr>
          <a:xfrm rot="16200000">
            <a:off x="7247035" y="4175884"/>
            <a:ext cx="7248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GAN/G4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1001520" y="6593506"/>
            <a:ext cx="6623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Cell ID</a:t>
            </a:r>
            <a:endParaRPr lang="en-US" sz="12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489" y="3199548"/>
            <a:ext cx="1897107" cy="125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078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8603" y="598945"/>
            <a:ext cx="8911687" cy="1280890"/>
          </a:xfrm>
        </p:spPr>
        <p:txBody>
          <a:bodyPr/>
          <a:lstStyle/>
          <a:p>
            <a:r>
              <a:rPr lang="en-US" dirty="0" smtClean="0"/>
              <a:t>Energy as auxiliary classifier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26480" y="2547741"/>
            <a:ext cx="4955376" cy="333688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65656"/>
                </a:solidFill>
                <a:latin typeface="Century Gothic" charset="0"/>
                <a:ea typeface="Century Gothic" charset="0"/>
                <a:cs typeface="Century Gothic" charset="0"/>
              </a:rPr>
              <a:t>Add primary energy regression task to discriminator </a:t>
            </a:r>
          </a:p>
          <a:p>
            <a:r>
              <a:rPr lang="en-US" dirty="0">
                <a:solidFill>
                  <a:srgbClr val="565656"/>
                </a:solidFill>
                <a:latin typeface="Century Gothic" charset="0"/>
                <a:ea typeface="Century Gothic" charset="0"/>
                <a:cs typeface="Century Gothic" charset="0"/>
              </a:rPr>
              <a:t>A</a:t>
            </a:r>
            <a:r>
              <a:rPr lang="en-US" dirty="0" smtClean="0">
                <a:solidFill>
                  <a:srgbClr val="565656"/>
                </a:solidFill>
                <a:latin typeface="Century Gothic" charset="0"/>
                <a:ea typeface="Century Gothic" charset="0"/>
                <a:cs typeface="Century Gothic" charset="0"/>
              </a:rPr>
              <a:t>uxiliary loss weight is scaled down </a:t>
            </a:r>
            <a:r>
              <a:rPr lang="en-US" dirty="0" err="1" smtClean="0">
                <a:solidFill>
                  <a:srgbClr val="565656"/>
                </a:solidFill>
                <a:latin typeface="Century Gothic" charset="0"/>
                <a:ea typeface="Century Gothic" charset="0"/>
                <a:cs typeface="Century Gothic" charset="0"/>
              </a:rPr>
              <a:t>wrt</a:t>
            </a:r>
            <a:r>
              <a:rPr lang="en-US" dirty="0" smtClean="0">
                <a:solidFill>
                  <a:srgbClr val="565656"/>
                </a:solidFill>
                <a:latin typeface="Century Gothic" charset="0"/>
                <a:ea typeface="Century Gothic" charset="0"/>
                <a:cs typeface="Century Gothic" charset="0"/>
              </a:rPr>
              <a:t> shower’s </a:t>
            </a:r>
          </a:p>
          <a:p>
            <a:r>
              <a:rPr lang="en-US" dirty="0" smtClean="0">
                <a:solidFill>
                  <a:srgbClr val="565656"/>
                </a:solidFill>
                <a:latin typeface="Century Gothic" charset="0"/>
                <a:ea typeface="Century Gothic" charset="0"/>
                <a:cs typeface="Century Gothic" charset="0"/>
              </a:rPr>
              <a:t>Train on large continuous spectrum: [0,500] GeV </a:t>
            </a:r>
          </a:p>
          <a:p>
            <a:r>
              <a:rPr lang="en-US" dirty="0" smtClean="0">
                <a:solidFill>
                  <a:srgbClr val="565656"/>
                </a:solidFill>
                <a:latin typeface="Century Gothic" charset="0"/>
                <a:ea typeface="Century Gothic" charset="0"/>
                <a:cs typeface="Century Gothic" charset="0"/>
              </a:rPr>
              <a:t>Single particle type: electrons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DF68-3618-A141-B1A5-1218A5747EC2}" type="slidenum">
              <a:rPr lang="en-US" smtClean="0"/>
              <a:t>18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760214" y="1630327"/>
            <a:ext cx="96436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565656"/>
                </a:solidFill>
              </a:rPr>
              <a:t>Training the generator and the discriminator using </a:t>
            </a:r>
            <a:r>
              <a:rPr lang="en-US" i="1" dirty="0" smtClean="0">
                <a:solidFill>
                  <a:srgbClr val="565656"/>
                </a:solidFill>
              </a:rPr>
              <a:t>primary particle </a:t>
            </a:r>
            <a:r>
              <a:rPr lang="en-US" i="1" dirty="0">
                <a:solidFill>
                  <a:srgbClr val="565656"/>
                </a:solidFill>
              </a:rPr>
              <a:t>energy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7" t="4640" r="6346"/>
          <a:stretch/>
        </p:blipFill>
        <p:spPr>
          <a:xfrm>
            <a:off x="6245752" y="4578532"/>
            <a:ext cx="2624811" cy="2087905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6881856" y="1999659"/>
            <a:ext cx="5310144" cy="3103157"/>
            <a:chOff x="6494446" y="1999659"/>
            <a:chExt cx="5310144" cy="310315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4446" y="1999659"/>
              <a:ext cx="5310144" cy="3103157"/>
            </a:xfrm>
            <a:prstGeom prst="rect">
              <a:avLst/>
            </a:prstGeom>
          </p:spPr>
        </p:pic>
        <p:sp>
          <p:nvSpPr>
            <p:cNvPr id="14" name="Rounded Rectangle 13"/>
            <p:cNvSpPr/>
            <p:nvPr/>
          </p:nvSpPr>
          <p:spPr>
            <a:xfrm>
              <a:off x="8706392" y="4578532"/>
              <a:ext cx="810000" cy="324000"/>
            </a:xfrm>
            <a:prstGeom prst="roundRect">
              <a:avLst/>
            </a:prstGeom>
            <a:noFill/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8874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983" y="632758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Generated showers: longitudinal profile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6528" y="5664692"/>
            <a:ext cx="8915400" cy="1193308"/>
          </a:xfrm>
        </p:spPr>
        <p:txBody>
          <a:bodyPr>
            <a:normAutofit/>
          </a:bodyPr>
          <a:lstStyle/>
          <a:p>
            <a:r>
              <a:rPr lang="en-US" dirty="0"/>
              <a:t>Shower longitudinal </a:t>
            </a:r>
            <a:r>
              <a:rPr lang="en-US" dirty="0" smtClean="0"/>
              <a:t>profile shifts towards G4</a:t>
            </a:r>
          </a:p>
          <a:p>
            <a:r>
              <a:rPr lang="en-US" dirty="0" smtClean="0"/>
              <a:t>Agreement improves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DF68-3618-A141-B1A5-1218A5747EC2}" type="slidenum">
              <a:rPr lang="en-US" smtClean="0"/>
              <a:t>19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563" y="1590827"/>
            <a:ext cx="4823665" cy="389702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16200000">
            <a:off x="1370960" y="1947425"/>
            <a:ext cx="34432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60959" tIns="60959" rIns="60959" bIns="60959" numCol="1" spcCol="38100" rtlCol="0" anchor="t">
            <a:spAutoFit/>
          </a:bodyPr>
          <a:lstStyle/>
          <a:p>
            <a:pPr defTabSz="1219140"/>
            <a:r>
              <a:rPr lang="en-US" sz="1000" dirty="0" err="1"/>
              <a:t>a.u</a:t>
            </a:r>
            <a:r>
              <a:rPr lang="en-US" sz="533" dirty="0" smtClean="0"/>
              <a:t>.</a:t>
            </a:r>
            <a:endParaRPr lang="en-US" sz="533" dirty="0"/>
          </a:p>
        </p:txBody>
      </p:sp>
      <p:grpSp>
        <p:nvGrpSpPr>
          <p:cNvPr id="17" name="Group 16"/>
          <p:cNvGrpSpPr/>
          <p:nvPr/>
        </p:nvGrpSpPr>
        <p:grpSpPr>
          <a:xfrm>
            <a:off x="6679320" y="1744680"/>
            <a:ext cx="5398470" cy="3614294"/>
            <a:chOff x="6679320" y="1744680"/>
            <a:chExt cx="5398470" cy="3614294"/>
          </a:xfrm>
        </p:grpSpPr>
        <p:grpSp>
          <p:nvGrpSpPr>
            <p:cNvPr id="12" name="Group 11"/>
            <p:cNvGrpSpPr/>
            <p:nvPr/>
          </p:nvGrpSpPr>
          <p:grpSpPr>
            <a:xfrm>
              <a:off x="6761683" y="1744680"/>
              <a:ext cx="5316107" cy="3589319"/>
              <a:chOff x="6357892" y="2895599"/>
              <a:chExt cx="5316107" cy="3589319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57" t="6502" r="5744" b="3184"/>
              <a:stretch/>
            </p:blipFill>
            <p:spPr>
              <a:xfrm>
                <a:off x="6357892" y="2895599"/>
                <a:ext cx="5316106" cy="3589319"/>
              </a:xfrm>
              <a:prstGeom prst="rect">
                <a:avLst/>
              </a:prstGeom>
            </p:spPr>
          </p:pic>
          <p:sp>
            <p:nvSpPr>
              <p:cNvPr id="6" name="Rectangle 5"/>
              <p:cNvSpPr/>
              <p:nvPr/>
            </p:nvSpPr>
            <p:spPr>
              <a:xfrm>
                <a:off x="10657557" y="2895599"/>
                <a:ext cx="1016442" cy="6824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0287246" y="3066472"/>
                <a:ext cx="138675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0020E8"/>
                    </a:solidFill>
                  </a:rPr>
                  <a:t>Geant4</a:t>
                </a:r>
              </a:p>
              <a:p>
                <a:r>
                  <a:rPr lang="en-US" sz="1200" dirty="0">
                    <a:solidFill>
                      <a:srgbClr val="FF0000"/>
                    </a:solidFill>
                  </a:rPr>
                  <a:t>GAN generated</a:t>
                </a: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 rot="16200000">
              <a:off x="6645657" y="2133488"/>
              <a:ext cx="34432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defTabSz="1219140"/>
              <a:r>
                <a:rPr lang="en-US" sz="1000" dirty="0" err="1"/>
                <a:t>a.u</a:t>
              </a:r>
              <a:r>
                <a:rPr lang="en-US" sz="533" dirty="0" smtClean="0"/>
                <a:t>.</a:t>
              </a:r>
              <a:endParaRPr lang="en-US" sz="533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1475954" y="5081977"/>
              <a:ext cx="187229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defTabSz="1219140"/>
              <a:r>
                <a:rPr lang="en-US" sz="1000" b="1" dirty="0" smtClean="0"/>
                <a:t>Z</a:t>
              </a:r>
              <a:endParaRPr lang="en-US" sz="1000" b="1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645788" y="5160942"/>
            <a:ext cx="187229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60959" tIns="60959" rIns="60959" bIns="60959" numCol="1" spcCol="38100" rtlCol="0" anchor="t">
            <a:spAutoFit/>
          </a:bodyPr>
          <a:lstStyle/>
          <a:p>
            <a:pPr defTabSz="1219140"/>
            <a:r>
              <a:rPr lang="en-US" sz="1000" b="1" dirty="0" smtClean="0"/>
              <a:t>Z</a:t>
            </a:r>
            <a:endParaRPr lang="en-US" sz="1000" b="1" dirty="0"/>
          </a:p>
        </p:txBody>
      </p:sp>
      <p:sp>
        <p:nvSpPr>
          <p:cNvPr id="13" name="Right Arrow 12"/>
          <p:cNvSpPr/>
          <p:nvPr/>
        </p:nvSpPr>
        <p:spPr>
          <a:xfrm>
            <a:off x="5833017" y="2866005"/>
            <a:ext cx="1622860" cy="1342580"/>
          </a:xfrm>
          <a:prstGeom prst="rightArrow">
            <a:avLst/>
          </a:prstGeom>
          <a:solidFill>
            <a:srgbClr val="C0000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23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  <a:ea typeface="Kohinoor Bangla" charset="0"/>
                <a:cs typeface="Kohinoor Bangla" charset="0"/>
              </a:rPr>
              <a:t>Outline</a:t>
            </a:r>
            <a:endParaRPr lang="en-US" dirty="0">
              <a:latin typeface="+mn-lt"/>
              <a:ea typeface="Kohinoor Bangla" charset="0"/>
              <a:cs typeface="Kohinoor Bangl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ea typeface="Kohinoor Bangla" charset="0"/>
                <a:cs typeface="Kohinoor Bangla" charset="0"/>
              </a:rPr>
              <a:t>Introduction</a:t>
            </a:r>
          </a:p>
          <a:p>
            <a:r>
              <a:rPr lang="en-US" sz="2400" dirty="0">
                <a:ea typeface="Kohinoor Bangla" charset="0"/>
                <a:cs typeface="Kohinoor Bangla" charset="0"/>
              </a:rPr>
              <a:t>GEANTV framework for fast </a:t>
            </a:r>
            <a:r>
              <a:rPr lang="en-US" sz="2400" dirty="0" smtClean="0">
                <a:ea typeface="Kohinoor Bangla" charset="0"/>
                <a:cs typeface="Kohinoor Bangla" charset="0"/>
              </a:rPr>
              <a:t>simulation</a:t>
            </a:r>
          </a:p>
          <a:p>
            <a:r>
              <a:rPr lang="en-US" sz="2400" dirty="0" smtClean="0">
                <a:ea typeface="Kohinoor Bangla" charset="0"/>
                <a:cs typeface="Kohinoor Bangla" charset="0"/>
              </a:rPr>
              <a:t>Machine learning approach</a:t>
            </a:r>
          </a:p>
          <a:p>
            <a:r>
              <a:rPr lang="en-US" sz="2400" dirty="0" smtClean="0">
                <a:ea typeface="Kohinoor Bangla" charset="0"/>
                <a:cs typeface="Kohinoor Bangla" charset="0"/>
              </a:rPr>
              <a:t>Generative Adversarial Networks for calorimeters</a:t>
            </a:r>
          </a:p>
          <a:p>
            <a:r>
              <a:rPr lang="en-US" sz="2400" dirty="0" smtClean="0">
                <a:ea typeface="Kohinoor Bangla" charset="0"/>
                <a:cs typeface="Kohinoor Bangla" charset="0"/>
              </a:rPr>
              <a:t>Summary and plans</a:t>
            </a:r>
          </a:p>
          <a:p>
            <a:endParaRPr lang="en-US" sz="2400" dirty="0">
              <a:latin typeface="Kohinoor Bangla" charset="0"/>
              <a:ea typeface="Kohinoor Bangla" charset="0"/>
              <a:cs typeface="Kohinoor Bangl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DF68-3618-A141-B1A5-1218A5747EC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02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" t="4913" r="6746" b="3331"/>
          <a:stretch/>
        </p:blipFill>
        <p:spPr>
          <a:xfrm>
            <a:off x="7305006" y="4169936"/>
            <a:ext cx="3499412" cy="24212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0" t="5078" r="6468" b="1870"/>
          <a:stretch/>
        </p:blipFill>
        <p:spPr>
          <a:xfrm>
            <a:off x="7380921" y="1513521"/>
            <a:ext cx="3416033" cy="23799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8352" y="665022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entury Gothic" charset="0"/>
                <a:ea typeface="Century Gothic" charset="0"/>
                <a:cs typeface="Century Gothic" charset="0"/>
              </a:rPr>
              <a:t>Generated showers: transverse profile</a:t>
            </a:r>
            <a:endParaRPr lang="en-US" sz="32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20</a:t>
            </a:fld>
            <a:endParaRPr lang="uk-UA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2583605" y="4649601"/>
            <a:ext cx="249746" cy="2051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60959" tIns="60959" rIns="60959" bIns="60959" numCol="1" spcCol="38100" rtlCol="0" anchor="t">
            <a:spAutoFit/>
          </a:bodyPr>
          <a:lstStyle/>
          <a:p>
            <a:pPr defTabSz="1219170" hangingPunct="0"/>
            <a:r>
              <a:rPr lang="en-US" sz="533" dirty="0" err="1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a.u</a:t>
            </a:r>
            <a:r>
              <a:rPr lang="en-US" sz="533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41994" y="5721742"/>
            <a:ext cx="163184" cy="2051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60959" tIns="60959" rIns="60959" bIns="60959" numCol="1" spcCol="38100" rtlCol="0" anchor="t">
            <a:spAutoFit/>
          </a:bodyPr>
          <a:lstStyle/>
          <a:p>
            <a:pPr defTabSz="1219170" hangingPunct="0"/>
            <a:r>
              <a:rPr lang="en-US" sz="533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</a:t>
            </a:r>
            <a:endParaRPr lang="en-US" sz="533" dirty="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27091" y="2070515"/>
            <a:ext cx="1713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Geant4</a:t>
            </a:r>
          </a:p>
          <a:p>
            <a:r>
              <a:rPr lang="en-US" sz="800" dirty="0">
                <a:solidFill>
                  <a:srgbClr val="002060"/>
                </a:solidFill>
              </a:rPr>
              <a:t>GAN generated</a:t>
            </a:r>
          </a:p>
        </p:txBody>
      </p:sp>
      <p:sp>
        <p:nvSpPr>
          <p:cNvPr id="7" name="TextBox 6"/>
          <p:cNvSpPr txBox="1"/>
          <p:nvPr/>
        </p:nvSpPr>
        <p:spPr>
          <a:xfrm rot="16200000">
            <a:off x="2645716" y="2110931"/>
            <a:ext cx="249746" cy="2051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60959" tIns="60959" rIns="60959" bIns="60959" numCol="1" spcCol="38100" rtlCol="0" anchor="t">
            <a:spAutoFit/>
          </a:bodyPr>
          <a:lstStyle/>
          <a:p>
            <a:pPr defTabSz="1219170" hangingPunct="0"/>
            <a:r>
              <a:rPr lang="en-US" sz="533" dirty="0" err="1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a.u</a:t>
            </a:r>
            <a:r>
              <a:rPr lang="en-US" sz="533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</a:p>
        </p:txBody>
      </p:sp>
      <p:sp>
        <p:nvSpPr>
          <p:cNvPr id="9" name="Rectangle 8"/>
          <p:cNvSpPr/>
          <p:nvPr/>
        </p:nvSpPr>
        <p:spPr>
          <a:xfrm>
            <a:off x="3773423" y="2036269"/>
            <a:ext cx="739148" cy="49244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bg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ctr">
            <a:spAutoFit/>
          </a:bodyPr>
          <a:lstStyle/>
          <a:p>
            <a:pPr defTabSz="1219170" hangingPunct="0"/>
            <a:endParaRPr lang="en-US" sz="24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97896" y="4581492"/>
            <a:ext cx="1713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Geant4</a:t>
            </a:r>
          </a:p>
          <a:p>
            <a:r>
              <a:rPr lang="en-US" sz="800" dirty="0">
                <a:solidFill>
                  <a:srgbClr val="002060"/>
                </a:solidFill>
              </a:rPr>
              <a:t>GAN generated</a:t>
            </a:r>
          </a:p>
        </p:txBody>
      </p:sp>
      <p:sp>
        <p:nvSpPr>
          <p:cNvPr id="30" name="TextBox 29"/>
          <p:cNvSpPr txBox="1"/>
          <p:nvPr/>
        </p:nvSpPr>
        <p:spPr>
          <a:xfrm rot="16200000">
            <a:off x="5946205" y="4649599"/>
            <a:ext cx="249746" cy="2051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60959" tIns="60959" rIns="60959" bIns="60959" numCol="1" spcCol="38100" rtlCol="0" anchor="t">
            <a:spAutoFit/>
          </a:bodyPr>
          <a:lstStyle/>
          <a:p>
            <a:pPr defTabSz="1219170" hangingPunct="0"/>
            <a:r>
              <a:rPr lang="en-US" sz="533" dirty="0" err="1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a.u</a:t>
            </a:r>
            <a:r>
              <a:rPr lang="en-US" sz="533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0408694" y="3603182"/>
            <a:ext cx="201656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60959" tIns="60959" rIns="60959" bIns="60959" numCol="1" spcCol="38100" rtlCol="0" anchor="t">
            <a:spAutoFit/>
          </a:bodyPr>
          <a:lstStyle/>
          <a:p>
            <a:pPr defTabSz="1219170" hangingPunct="0"/>
            <a:r>
              <a:rPr lang="en-US" sz="1000" dirty="0" smtClean="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X</a:t>
            </a:r>
            <a:endParaRPr lang="en-US" sz="1000" dirty="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970791" y="6491021"/>
            <a:ext cx="163184" cy="2051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60959" tIns="60959" rIns="60959" bIns="60959" numCol="1" spcCol="38100" rtlCol="0" anchor="t">
            <a:spAutoFit/>
          </a:bodyPr>
          <a:lstStyle/>
          <a:p>
            <a:pPr defTabSz="1219170" hangingPunct="0"/>
            <a:r>
              <a:rPr lang="en-US" sz="533" dirty="0"/>
              <a:t>Y</a:t>
            </a:r>
            <a:endParaRPr lang="en-US" sz="533" dirty="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698" y="1513521"/>
            <a:ext cx="3607498" cy="2418028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8" r="5235"/>
          <a:stretch/>
        </p:blipFill>
        <p:spPr>
          <a:xfrm>
            <a:off x="2576698" y="4097064"/>
            <a:ext cx="3501172" cy="2477439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10456195" y="6346186"/>
            <a:ext cx="201656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60959" tIns="60959" rIns="60959" bIns="60959" numCol="1" spcCol="38100" rtlCol="0" anchor="t">
            <a:spAutoFit/>
          </a:bodyPr>
          <a:lstStyle/>
          <a:p>
            <a:pPr defTabSz="1219170" hangingPunct="0"/>
            <a:r>
              <a:rPr lang="en-US" sz="1000" dirty="0" smtClean="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X</a:t>
            </a:r>
            <a:endParaRPr lang="en-US" sz="1000" dirty="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7" name="Right Arrow 36"/>
          <p:cNvSpPr/>
          <p:nvPr/>
        </p:nvSpPr>
        <p:spPr>
          <a:xfrm>
            <a:off x="6056786" y="3201948"/>
            <a:ext cx="1622860" cy="1342580"/>
          </a:xfrm>
          <a:prstGeom prst="rightArrow">
            <a:avLst/>
          </a:prstGeom>
          <a:solidFill>
            <a:srgbClr val="C0000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3754611" y="5926861"/>
            <a:ext cx="17134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20E8"/>
                </a:solidFill>
              </a:rPr>
              <a:t>Geant4</a:t>
            </a:r>
          </a:p>
          <a:p>
            <a:r>
              <a:rPr lang="en-US" sz="1000" dirty="0">
                <a:solidFill>
                  <a:srgbClr val="FF0000"/>
                </a:solidFill>
              </a:rPr>
              <a:t>GAN generated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611106" y="3708441"/>
            <a:ext cx="201656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60959" tIns="60959" rIns="60959" bIns="60959" numCol="1" spcCol="38100" rtlCol="0" anchor="t">
            <a:spAutoFit/>
          </a:bodyPr>
          <a:lstStyle/>
          <a:p>
            <a:pPr defTabSz="1219170" hangingPunct="0"/>
            <a:r>
              <a:rPr lang="en-US" sz="1000" dirty="0" smtClean="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X</a:t>
            </a:r>
            <a:endParaRPr lang="en-US" sz="1000" dirty="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611106" y="6358324"/>
            <a:ext cx="201656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60959" tIns="60959" rIns="60959" bIns="60959" numCol="1" spcCol="38100" rtlCol="0" anchor="t">
            <a:spAutoFit/>
          </a:bodyPr>
          <a:lstStyle/>
          <a:p>
            <a:pPr defTabSz="1219170" hangingPunct="0"/>
            <a:r>
              <a:rPr lang="en-US" sz="1000" dirty="0" smtClean="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X</a:t>
            </a:r>
            <a:endParaRPr lang="en-US" sz="1000" dirty="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2516557" y="1790233"/>
            <a:ext cx="338553" cy="3590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t">
            <a:spAutoFit/>
          </a:bodyPr>
          <a:lstStyle/>
          <a:p>
            <a:pPr defTabSz="1219140"/>
            <a:r>
              <a:rPr lang="en-US" sz="1000" dirty="0" err="1"/>
              <a:t>a.u</a:t>
            </a:r>
            <a:r>
              <a:rPr lang="en-US" sz="533" dirty="0" smtClean="0"/>
              <a:t>.</a:t>
            </a:r>
            <a:endParaRPr lang="en-US" sz="533" dirty="0"/>
          </a:p>
        </p:txBody>
      </p:sp>
      <p:sp>
        <p:nvSpPr>
          <p:cNvPr id="42" name="TextBox 41"/>
          <p:cNvSpPr txBox="1"/>
          <p:nvPr/>
        </p:nvSpPr>
        <p:spPr>
          <a:xfrm rot="16200000">
            <a:off x="2524369" y="4144338"/>
            <a:ext cx="338553" cy="3590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t">
            <a:spAutoFit/>
          </a:bodyPr>
          <a:lstStyle/>
          <a:p>
            <a:pPr defTabSz="1219140"/>
            <a:r>
              <a:rPr lang="en-US" sz="1000" dirty="0" err="1"/>
              <a:t>a.u</a:t>
            </a:r>
            <a:r>
              <a:rPr lang="en-US" sz="533" dirty="0" smtClean="0"/>
              <a:t>.</a:t>
            </a:r>
            <a:endParaRPr lang="en-US" sz="533" dirty="0"/>
          </a:p>
        </p:txBody>
      </p:sp>
      <p:sp>
        <p:nvSpPr>
          <p:cNvPr id="43" name="TextBox 42"/>
          <p:cNvSpPr txBox="1"/>
          <p:nvPr/>
        </p:nvSpPr>
        <p:spPr>
          <a:xfrm rot="16200000">
            <a:off x="7262575" y="4247333"/>
            <a:ext cx="338553" cy="3590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t">
            <a:spAutoFit/>
          </a:bodyPr>
          <a:lstStyle/>
          <a:p>
            <a:pPr defTabSz="1219140"/>
            <a:r>
              <a:rPr lang="en-US" sz="1000" dirty="0" err="1"/>
              <a:t>a.u</a:t>
            </a:r>
            <a:r>
              <a:rPr lang="en-US" sz="533" dirty="0" smtClean="0"/>
              <a:t>.</a:t>
            </a:r>
            <a:endParaRPr lang="en-US" sz="533" dirty="0"/>
          </a:p>
        </p:txBody>
      </p:sp>
      <p:sp>
        <p:nvSpPr>
          <p:cNvPr id="44" name="TextBox 43"/>
          <p:cNvSpPr txBox="1"/>
          <p:nvPr/>
        </p:nvSpPr>
        <p:spPr>
          <a:xfrm rot="16200000">
            <a:off x="7296264" y="1819786"/>
            <a:ext cx="338553" cy="3590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t">
            <a:spAutoFit/>
          </a:bodyPr>
          <a:lstStyle/>
          <a:p>
            <a:pPr defTabSz="1219140"/>
            <a:r>
              <a:rPr lang="en-US" sz="1000" dirty="0" err="1"/>
              <a:t>a.u</a:t>
            </a:r>
            <a:r>
              <a:rPr lang="en-US" sz="533" dirty="0" smtClean="0"/>
              <a:t>.</a:t>
            </a:r>
            <a:endParaRPr lang="en-US" sz="533" dirty="0"/>
          </a:p>
        </p:txBody>
      </p:sp>
    </p:spTree>
    <p:extLst>
      <p:ext uri="{BB962C8B-B14F-4D97-AF65-F5344CB8AC3E}">
        <p14:creationId xmlns:p14="http://schemas.microsoft.com/office/powerpoint/2010/main" val="352825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58" y="616567"/>
            <a:ext cx="8911687" cy="1280890"/>
          </a:xfrm>
        </p:spPr>
        <p:txBody>
          <a:bodyPr/>
          <a:lstStyle/>
          <a:p>
            <a:r>
              <a:rPr lang="en-US" dirty="0" smtClean="0"/>
              <a:t>Energy regression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1477311" y="1933264"/>
            <a:ext cx="3351412" cy="4527798"/>
          </a:xfrm>
        </p:spPr>
        <p:txBody>
          <a:bodyPr>
            <a:noAutofit/>
          </a:bodyPr>
          <a:lstStyle/>
          <a:p>
            <a:r>
              <a:rPr lang="en-US" sz="2400" dirty="0" smtClean="0"/>
              <a:t>Consistency check</a:t>
            </a:r>
          </a:p>
          <a:p>
            <a:pPr lvl="1"/>
            <a:r>
              <a:rPr lang="en-US" sz="2000" dirty="0" smtClean="0"/>
              <a:t>Generate single energy samples</a:t>
            </a:r>
          </a:p>
          <a:p>
            <a:pPr lvl="1"/>
            <a:r>
              <a:rPr lang="en-US" sz="2000" dirty="0" smtClean="0"/>
              <a:t>Compare to discriminator reconstructed energy</a:t>
            </a:r>
          </a:p>
          <a:p>
            <a:r>
              <a:rPr lang="en-US" sz="2400" dirty="0" smtClean="0"/>
              <a:t>Agreement is good.</a:t>
            </a:r>
          </a:p>
          <a:p>
            <a:pPr lvl="1"/>
            <a:r>
              <a:rPr lang="en-US" sz="2000" dirty="0" smtClean="0"/>
              <a:t>Performance </a:t>
            </a:r>
            <a:r>
              <a:rPr lang="en-US" sz="2000" dirty="0"/>
              <a:t>degrades </a:t>
            </a:r>
            <a:r>
              <a:rPr lang="en-US" sz="2000" dirty="0" smtClean="0"/>
              <a:t>at the edges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21</a:t>
            </a:fld>
            <a:endParaRPr lang="uk-UA"/>
          </a:p>
        </p:txBody>
      </p:sp>
      <p:grpSp>
        <p:nvGrpSpPr>
          <p:cNvPr id="26" name="Group 25"/>
          <p:cNvGrpSpPr/>
          <p:nvPr/>
        </p:nvGrpSpPr>
        <p:grpSpPr>
          <a:xfrm>
            <a:off x="9079343" y="42743"/>
            <a:ext cx="2967992" cy="2220327"/>
            <a:chOff x="4765106" y="1280653"/>
            <a:chExt cx="2967992" cy="222032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29" t="9862" r="6302"/>
            <a:stretch/>
          </p:blipFill>
          <p:spPr>
            <a:xfrm>
              <a:off x="4765106" y="1280653"/>
              <a:ext cx="2967992" cy="222032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5709296" y="1695027"/>
              <a:ext cx="122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1</a:t>
              </a:r>
              <a:r>
                <a:rPr lang="en-US" smtClean="0"/>
                <a:t>00 GeV</a:t>
              </a:r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933444" y="1389509"/>
            <a:ext cx="2867663" cy="2244505"/>
            <a:chOff x="6298400" y="2025124"/>
            <a:chExt cx="2867663" cy="224450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3" t="7936" r="6825"/>
            <a:stretch/>
          </p:blipFill>
          <p:spPr>
            <a:xfrm>
              <a:off x="6298400" y="2025124"/>
              <a:ext cx="2867663" cy="2244505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7522705" y="2518969"/>
              <a:ext cx="122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/>
                <a:t>150 GeV</a:t>
              </a:r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880740" y="2265570"/>
            <a:ext cx="2951390" cy="2303138"/>
            <a:chOff x="8429584" y="2523393"/>
            <a:chExt cx="2951390" cy="230313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7" t="8227" r="8666"/>
            <a:stretch/>
          </p:blipFill>
          <p:spPr>
            <a:xfrm>
              <a:off x="8429584" y="2523393"/>
              <a:ext cx="2951390" cy="2303138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8724580" y="2871605"/>
              <a:ext cx="122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200 GeV</a:t>
              </a: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9079343" y="3045594"/>
            <a:ext cx="3013464" cy="2303138"/>
            <a:chOff x="8534239" y="87679"/>
            <a:chExt cx="3013464" cy="230313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3" t="10568" r="8243"/>
            <a:stretch/>
          </p:blipFill>
          <p:spPr>
            <a:xfrm>
              <a:off x="8534239" y="87679"/>
              <a:ext cx="3013464" cy="2303138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8938046" y="953755"/>
              <a:ext cx="122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300 GeV</a:t>
              </a:r>
              <a:endParaRPr lang="en-US" dirty="0"/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390" y="3947442"/>
            <a:ext cx="3060625" cy="229712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805208" y="4952434"/>
            <a:ext cx="1221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 GeV:</a:t>
            </a:r>
          </a:p>
          <a:p>
            <a:r>
              <a:rPr lang="en-US" dirty="0" smtClean="0"/>
              <a:t>~20% off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" t="8294" r="6658"/>
          <a:stretch/>
        </p:blipFill>
        <p:spPr>
          <a:xfrm>
            <a:off x="6986725" y="4788140"/>
            <a:ext cx="2637027" cy="203008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510674" y="5534346"/>
            <a:ext cx="1221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500 GeV:</a:t>
            </a:r>
          </a:p>
          <a:p>
            <a:r>
              <a:rPr lang="en-US" dirty="0" smtClean="0"/>
              <a:t>~12% 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8787" y="655641"/>
            <a:ext cx="8911687" cy="1280890"/>
          </a:xfrm>
        </p:spPr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3752" y="2680138"/>
            <a:ext cx="9470860" cy="3909848"/>
          </a:xfrm>
        </p:spPr>
        <p:txBody>
          <a:bodyPr>
            <a:normAutofit/>
          </a:bodyPr>
          <a:lstStyle/>
          <a:p>
            <a:pPr marL="105127">
              <a:spcBef>
                <a:spcPts val="1600"/>
              </a:spcBef>
            </a:pPr>
            <a:r>
              <a:rPr lang="en-US" sz="2200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Ongoing </a:t>
            </a:r>
            <a:r>
              <a:rPr lang="en-US" sz="2200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optimization</a:t>
            </a:r>
          </a:p>
          <a:p>
            <a:pPr marL="505177" lvl="1">
              <a:spcBef>
                <a:spcPts val="1600"/>
              </a:spcBef>
            </a:pPr>
            <a:r>
              <a:rPr lang="en-US" sz="2000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Test interpolation / extrapolation</a:t>
            </a:r>
          </a:p>
          <a:p>
            <a:pPr marL="505177" lvl="1">
              <a:spcBef>
                <a:spcPts val="1600"/>
              </a:spcBef>
            </a:pPr>
            <a:r>
              <a:rPr lang="en-US" sz="2000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Effect </a:t>
            </a:r>
            <a:r>
              <a:rPr lang="en-US" sz="2000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of training sample statistics</a:t>
            </a:r>
          </a:p>
          <a:p>
            <a:pPr marL="105127">
              <a:spcBef>
                <a:spcPts val="1600"/>
              </a:spcBef>
            </a:pPr>
            <a:r>
              <a:rPr lang="en-US" sz="2200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Comparison to other fast simulation approaches </a:t>
            </a:r>
          </a:p>
          <a:p>
            <a:pPr marL="105127">
              <a:spcBef>
                <a:spcPts val="1600"/>
              </a:spcBef>
            </a:pPr>
            <a:r>
              <a:rPr lang="en-US" sz="2200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Generalize </a:t>
            </a:r>
            <a:r>
              <a:rPr lang="en-US" sz="22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to multi-class approach </a:t>
            </a:r>
            <a:r>
              <a:rPr lang="en-US" sz="2200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(or multi-discriminator): </a:t>
            </a:r>
            <a:r>
              <a:rPr lang="en-US" sz="22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primary particle entry point, angle, etc</a:t>
            </a:r>
            <a:r>
              <a:rPr lang="en-US" sz="2200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.. </a:t>
            </a:r>
            <a:endParaRPr lang="en-US" sz="2200" dirty="0" smtClean="0">
              <a:solidFill>
                <a:schemeClr val="tx1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marL="105127">
              <a:spcBef>
                <a:spcPts val="1600"/>
              </a:spcBef>
            </a:pPr>
            <a:r>
              <a:rPr lang="en-US" sz="2200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Start o</a:t>
            </a:r>
            <a:r>
              <a:rPr lang="en-US" sz="2200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ptimization via hyper-parameter scan</a:t>
            </a:r>
            <a:endParaRPr lang="en-US" sz="2200" dirty="0">
              <a:solidFill>
                <a:schemeClr val="tx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DF68-3618-A141-B1A5-1218A5747EC2}" type="slidenum">
              <a:rPr lang="en-US" smtClean="0"/>
              <a:t>22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903170" y="1567199"/>
            <a:ext cx="64931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5127">
              <a:spcBef>
                <a:spcPts val="1600"/>
              </a:spcBef>
            </a:pPr>
            <a:r>
              <a:rPr lang="en-US" sz="2000" i="1" dirty="0">
                <a:latin typeface="Century Gothic" charset="0"/>
                <a:ea typeface="Century Gothic" charset="0"/>
                <a:cs typeface="Century Gothic" charset="0"/>
              </a:rPr>
              <a:t>Have </a:t>
            </a:r>
            <a:r>
              <a:rPr lang="en-US" sz="2000" i="1" dirty="0" smtClean="0">
                <a:latin typeface="Century Gothic" charset="0"/>
                <a:ea typeface="Century Gothic" charset="0"/>
                <a:cs typeface="Century Gothic" charset="0"/>
              </a:rPr>
              <a:t>a first example </a:t>
            </a:r>
            <a:r>
              <a:rPr lang="en-US" sz="2000" i="1" dirty="0">
                <a:latin typeface="Century Gothic" charset="0"/>
                <a:ea typeface="Century Gothic" charset="0"/>
                <a:cs typeface="Century Gothic" charset="0"/>
              </a:rPr>
              <a:t>ready by the end of the year</a:t>
            </a:r>
          </a:p>
        </p:txBody>
      </p:sp>
    </p:spTree>
    <p:extLst>
      <p:ext uri="{BB962C8B-B14F-4D97-AF65-F5344CB8AC3E}">
        <p14:creationId xmlns:p14="http://schemas.microsoft.com/office/powerpoint/2010/main" val="83902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956" y="685896"/>
            <a:ext cx="8911687" cy="1280891"/>
          </a:xfrm>
        </p:spPr>
        <p:txBody>
          <a:bodyPr/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Timing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2174689" y="2215180"/>
            <a:ext cx="8915400" cy="3777623"/>
          </a:xfrm>
        </p:spPr>
        <p:txBody>
          <a:bodyPr>
            <a:normAutofit/>
          </a:bodyPr>
          <a:lstStyle/>
          <a:p>
            <a:pPr>
              <a:spcBef>
                <a:spcPts val="1333"/>
              </a:spcBef>
            </a:pPr>
            <a:r>
              <a:rPr lang="en-US" sz="2000" dirty="0">
                <a:latin typeface="Century Gothic" charset="0"/>
                <a:ea typeface="Century Gothic" charset="0"/>
                <a:cs typeface="Century Gothic" charset="0"/>
              </a:rPr>
              <a:t>Generating a shower </a:t>
            </a:r>
            <a:r>
              <a:rPr lang="en-US" sz="2000" dirty="0" smtClean="0">
                <a:latin typeface="Century Gothic" charset="0"/>
                <a:ea typeface="Century Gothic" charset="0"/>
                <a:cs typeface="Century Gothic" charset="0"/>
              </a:rPr>
              <a:t>from </a:t>
            </a:r>
            <a:r>
              <a:rPr lang="en-US" sz="2000" dirty="0">
                <a:latin typeface="Century Gothic" charset="0"/>
                <a:ea typeface="Century Gothic" charset="0"/>
                <a:cs typeface="Century Gothic" charset="0"/>
              </a:rPr>
              <a:t>trained model </a:t>
            </a:r>
            <a:r>
              <a:rPr lang="en-US" sz="2000" dirty="0" smtClean="0">
                <a:latin typeface="Century Gothic" charset="0"/>
                <a:ea typeface="Century Gothic" charset="0"/>
                <a:cs typeface="Century Gothic" charset="0"/>
              </a:rPr>
              <a:t>is </a:t>
            </a:r>
            <a:r>
              <a:rPr lang="en-US" sz="2000" dirty="0" smtClean="0">
                <a:latin typeface="Century Gothic" charset="0"/>
                <a:ea typeface="Century Gothic" charset="0"/>
                <a:cs typeface="Century Gothic" charset="0"/>
              </a:rPr>
              <a:t>extremely </a:t>
            </a:r>
            <a:r>
              <a:rPr lang="en-US" sz="2000" dirty="0" smtClean="0">
                <a:latin typeface="Century Gothic" charset="0"/>
                <a:ea typeface="Century Gothic" charset="0"/>
                <a:cs typeface="Century Gothic" charset="0"/>
              </a:rPr>
              <a:t>fast!</a:t>
            </a:r>
            <a:endParaRPr lang="en-US" sz="2000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spcBef>
                <a:spcPts val="1333"/>
              </a:spcBef>
            </a:pPr>
            <a:r>
              <a:rPr lang="en-US" sz="2000" dirty="0" smtClean="0">
                <a:latin typeface="Century Gothic" charset="0"/>
                <a:ea typeface="Century Gothic" charset="0"/>
                <a:cs typeface="Century Gothic" charset="0"/>
              </a:rPr>
              <a:t>Training takes about 1 day on the GTX1080</a:t>
            </a:r>
            <a:endParaRPr lang="en-US" sz="20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457175" lvl="1" indent="-457175">
              <a:spcBef>
                <a:spcPts val="1333"/>
              </a:spcBef>
            </a:pPr>
            <a:r>
              <a:rPr lang="en-US" sz="2000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Training time cannot become a bottleneck</a:t>
            </a:r>
            <a:endParaRPr lang="en-US" sz="2000" dirty="0">
              <a:solidFill>
                <a:schemeClr val="tx1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lvl="1">
              <a:spcBef>
                <a:spcPts val="1333"/>
              </a:spcBef>
            </a:pPr>
            <a:r>
              <a:rPr lang="en-US" sz="2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Depending on the final use case retraining the networks might be </a:t>
            </a:r>
            <a:r>
              <a:rPr lang="en-US" sz="2000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necessary</a:t>
            </a:r>
          </a:p>
          <a:p>
            <a:pPr lvl="1"/>
            <a:r>
              <a:rPr lang="en-US" sz="2200" dirty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E</a:t>
            </a:r>
            <a:r>
              <a:rPr lang="en-US" sz="2200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mbedded </a:t>
            </a:r>
            <a:r>
              <a:rPr lang="en-US" sz="2200" dirty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algorithms to perform hyper-parameters tuning and meta-optimization</a:t>
            </a:r>
          </a:p>
          <a:p>
            <a:pPr lvl="1"/>
            <a:r>
              <a:rPr lang="en-US" sz="2200" dirty="0">
                <a:latin typeface="Century Gothic" charset="0"/>
                <a:ea typeface="Century Gothic" charset="0"/>
                <a:cs typeface="Century Gothic" charset="0"/>
              </a:rPr>
              <a:t>Scan large hyper-parameter space </a:t>
            </a:r>
            <a:r>
              <a:rPr lang="en-US" sz="2200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endParaRPr lang="en-US" sz="2200" dirty="0">
              <a:solidFill>
                <a:schemeClr val="tx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23</a:t>
            </a:fld>
            <a:endParaRPr lang="uk-UA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599188"/>
              </p:ext>
            </p:extLst>
          </p:nvPr>
        </p:nvGraphicFramePr>
        <p:xfrm>
          <a:off x="6400800" y="471577"/>
          <a:ext cx="5577163" cy="149521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189288"/>
                <a:gridCol w="2387875"/>
              </a:tblGrid>
              <a:tr h="48466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Keras</a:t>
                      </a:r>
                      <a:r>
                        <a:rPr lang="en-US" sz="1800" dirty="0" smtClean="0"/>
                        <a:t> + </a:t>
                      </a:r>
                      <a:r>
                        <a:rPr lang="en-US" sz="1800" dirty="0" err="1" smtClean="0"/>
                        <a:t>Tensorflow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err="1" smtClean="0"/>
                        <a:t>Implemetation</a:t>
                      </a:r>
                      <a:r>
                        <a:rPr lang="en-US" sz="1800" baseline="0" dirty="0" smtClean="0"/>
                        <a:t> 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Time/Shower</a:t>
                      </a:r>
                      <a:r>
                        <a:rPr lang="en-US" sz="1800" baseline="0" dirty="0" smtClean="0"/>
                        <a:t> (</a:t>
                      </a:r>
                      <a:r>
                        <a:rPr lang="en-US" sz="1800" baseline="0" dirty="0" err="1" smtClean="0"/>
                        <a:t>msec</a:t>
                      </a:r>
                      <a:r>
                        <a:rPr lang="en-US" sz="1800" baseline="0" dirty="0" smtClean="0"/>
                        <a:t>)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</a:tr>
              <a:tr h="48466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My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l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aptop </a:t>
                      </a:r>
                      <a:r>
                        <a:rPr lang="en-US" sz="1800" dirty="0" smtClean="0"/>
                        <a:t>(2.6 GHz Intel i7)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66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</a:tr>
              <a:tr h="39332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NVIDIA GeForce GTX 1080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0.04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476703" y="5958248"/>
            <a:ext cx="107152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ea typeface="Century Gothic" charset="0"/>
                <a:cs typeface="Century Gothic" charset="0"/>
              </a:rPr>
              <a:t>Collaboration with Intel and </a:t>
            </a:r>
            <a:r>
              <a:rPr lang="en-US" sz="2400">
                <a:ea typeface="Century Gothic" charset="0"/>
                <a:cs typeface="Century Gothic" charset="0"/>
              </a:rPr>
              <a:t>CINECA </a:t>
            </a:r>
            <a:r>
              <a:rPr lang="en-US" sz="2400" smtClean="0">
                <a:ea typeface="Century Gothic" charset="0"/>
                <a:cs typeface="Century Gothic" charset="0"/>
              </a:rPr>
              <a:t>(</a:t>
            </a:r>
            <a:r>
              <a:rPr lang="en-US" sz="2400" dirty="0">
                <a:ea typeface="Century Gothic" charset="0"/>
                <a:cs typeface="Century Gothic" charset="0"/>
              </a:rPr>
              <a:t>Italy) to test scaling </a:t>
            </a:r>
            <a:r>
              <a:rPr lang="en-US" sz="2400" dirty="0" smtClean="0">
                <a:ea typeface="Century Gothic" charset="0"/>
                <a:cs typeface="Century Gothic" charset="0"/>
              </a:rPr>
              <a:t>on </a:t>
            </a:r>
            <a:r>
              <a:rPr lang="en-US" sz="2400" dirty="0"/>
              <a:t>Marconi Intel Xeon </a:t>
            </a:r>
            <a:r>
              <a:rPr lang="en-US" sz="2400" dirty="0" smtClean="0"/>
              <a:t>Phi cluster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604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/>
          </p:cNvSpPr>
          <p:nvPr>
            <p:ph type="title"/>
          </p:nvPr>
        </p:nvSpPr>
        <p:spPr>
          <a:xfrm>
            <a:off x="1997678" y="500541"/>
            <a:ext cx="8911687" cy="1280891"/>
          </a:xfrm>
          <a:prstGeom prst="rect">
            <a:avLst/>
          </a:prstGeom>
          <a:effectLst/>
        </p:spPr>
        <p:txBody>
          <a:bodyPr/>
          <a:lstStyle>
            <a:lvl1pPr>
              <a:defRPr sz="6300"/>
            </a:lvl1pPr>
          </a:lstStyle>
          <a:p>
            <a:r>
              <a:rPr sz="4400" dirty="0"/>
              <a:t>Summary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1579" y="1781432"/>
            <a:ext cx="9976531" cy="4697231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A </a:t>
            </a:r>
            <a:r>
              <a:rPr lang="en-US" sz="2400" dirty="0" smtClean="0">
                <a:solidFill>
                  <a:srgbClr val="C00000"/>
                </a:solidFill>
              </a:rPr>
              <a:t>configurable </a:t>
            </a:r>
            <a:r>
              <a:rPr lang="en-US" sz="2400" dirty="0">
                <a:solidFill>
                  <a:srgbClr val="C00000"/>
                </a:solidFill>
              </a:rPr>
              <a:t>framework for fast simulation</a:t>
            </a:r>
          </a:p>
          <a:p>
            <a:pPr lvl="1"/>
            <a:r>
              <a:rPr lang="en-US" sz="2400" dirty="0"/>
              <a:t>Easily embed user code</a:t>
            </a:r>
          </a:p>
          <a:p>
            <a:pPr lvl="1"/>
            <a:r>
              <a:rPr lang="en-US" sz="2400" dirty="0"/>
              <a:t>A reasonable library of algorithms</a:t>
            </a:r>
          </a:p>
          <a:p>
            <a:r>
              <a:rPr lang="en-US" sz="2400" dirty="0">
                <a:solidFill>
                  <a:schemeClr val="tx1"/>
                </a:solidFill>
              </a:rPr>
              <a:t>A ML based </a:t>
            </a:r>
            <a:r>
              <a:rPr lang="en-US" sz="2400" dirty="0" smtClean="0">
                <a:solidFill>
                  <a:schemeClr val="tx1"/>
                </a:solidFill>
              </a:rPr>
              <a:t>tool</a:t>
            </a:r>
            <a:endParaRPr lang="en-US" sz="2400" dirty="0">
              <a:solidFill>
                <a:schemeClr val="tx1"/>
              </a:solidFill>
            </a:endParaRPr>
          </a:p>
          <a:p>
            <a:pPr lvl="1"/>
            <a:r>
              <a:rPr lang="en-US" sz="2400" dirty="0"/>
              <a:t>Evaluation </a:t>
            </a:r>
            <a:r>
              <a:rPr lang="en-US" sz="2400" dirty="0" smtClean="0"/>
              <a:t>and </a:t>
            </a:r>
            <a:r>
              <a:rPr lang="en-US" sz="2400" dirty="0" smtClean="0"/>
              <a:t>optimization </a:t>
            </a:r>
            <a:r>
              <a:rPr lang="en-US" sz="2400" dirty="0" smtClean="0"/>
              <a:t>of </a:t>
            </a:r>
            <a:r>
              <a:rPr lang="en-US" sz="2400" dirty="0"/>
              <a:t>several </a:t>
            </a:r>
            <a:r>
              <a:rPr lang="en-US" sz="2400" dirty="0" smtClean="0"/>
              <a:t>models</a:t>
            </a:r>
            <a:endParaRPr lang="en-US" sz="2400" dirty="0"/>
          </a:p>
          <a:p>
            <a:r>
              <a:rPr lang="en-US" sz="2400" dirty="0" smtClean="0">
                <a:solidFill>
                  <a:schemeClr val="tx1"/>
                </a:solidFill>
              </a:rPr>
              <a:t>Integration </a:t>
            </a:r>
            <a:r>
              <a:rPr lang="en-US" sz="2400" dirty="0">
                <a:solidFill>
                  <a:schemeClr val="tx1"/>
                </a:solidFill>
              </a:rPr>
              <a:t>in GEANTV:  inference step first, then training too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</a:t>
            </a:r>
          </a:p>
          <a:p>
            <a:r>
              <a:rPr lang="en-US" sz="2400" dirty="0">
                <a:solidFill>
                  <a:srgbClr val="C00000"/>
                </a:solidFill>
              </a:rPr>
              <a:t>Prototype interface and ML proof of concept in GEANTV </a:t>
            </a:r>
            <a:r>
              <a:rPr lang="en-US" sz="2400" dirty="0" smtClean="0">
                <a:solidFill>
                  <a:srgbClr val="C00000"/>
                </a:solidFill>
              </a:rPr>
              <a:t>alpha</a:t>
            </a:r>
            <a:endParaRPr lang="en-US" sz="2400" dirty="0">
              <a:solidFill>
                <a:srgbClr val="C00000"/>
              </a:solidFill>
            </a:endParaRPr>
          </a:p>
          <a:p>
            <a:pPr lvl="1"/>
            <a:r>
              <a:rPr lang="en-US" sz="2400" dirty="0" smtClean="0"/>
              <a:t>Generalization </a:t>
            </a:r>
            <a:r>
              <a:rPr lang="en-US" sz="2400" dirty="0" smtClean="0"/>
              <a:t>and </a:t>
            </a:r>
            <a:r>
              <a:rPr lang="en-US" sz="2400" dirty="0" smtClean="0"/>
              <a:t>meta-optimization </a:t>
            </a:r>
            <a:r>
              <a:rPr lang="en-US" sz="2400" dirty="0"/>
              <a:t>later on</a:t>
            </a:r>
          </a:p>
          <a:p>
            <a:pPr lvl="1"/>
            <a:r>
              <a:rPr lang="en-US" sz="2400" dirty="0"/>
              <a:t>It could </a:t>
            </a:r>
            <a:r>
              <a:rPr lang="en-US" sz="2400" dirty="0" smtClean="0"/>
              <a:t>be back-ported to </a:t>
            </a:r>
            <a:r>
              <a:rPr lang="en-US" sz="2400" dirty="0"/>
              <a:t>Geant4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DF68-3618-A141-B1A5-1218A5747EC2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AAAAAA">
                  <a:alpha val="17647"/>
                </a:srgbClr>
              </a:clrFrom>
              <a:clrTo>
                <a:srgbClr val="AAAAAA">
                  <a:alpha val="0"/>
                </a:srgbClr>
              </a:clrTo>
            </a:clrChange>
            <a:alphaModFix/>
          </a:blip>
          <a:srcRect l="31418" t="22717" r="36131" b="16440"/>
          <a:stretch/>
        </p:blipFill>
        <p:spPr>
          <a:xfrm>
            <a:off x="6683527" y="-151867"/>
            <a:ext cx="5508473" cy="4174835"/>
          </a:xfrm>
          <a:prstGeom prst="rect">
            <a:avLst/>
          </a:prstGeom>
          <a:effectLst>
            <a:softEdge rad="25400"/>
          </a:effectLst>
        </p:spPr>
      </p:pic>
    </p:spTree>
    <p:extLst>
      <p:ext uri="{BB962C8B-B14F-4D97-AF65-F5344CB8AC3E}">
        <p14:creationId xmlns:p14="http://schemas.microsoft.com/office/powerpoint/2010/main" val="8197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5793" y="2848304"/>
            <a:ext cx="8915400" cy="2724845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DF68-3618-A141-B1A5-1218A5747EC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9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Introduction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2123163" y="2446302"/>
            <a:ext cx="8915400" cy="3777623"/>
          </a:xfrm>
        </p:spPr>
        <p:txBody>
          <a:bodyPr>
            <a:noAutofit/>
          </a:bodyPr>
          <a:lstStyle/>
          <a:p>
            <a:pPr marL="143996" indent="-530311" defTabSz="1414166">
              <a:spcBef>
                <a:spcPts val="1600"/>
              </a:spcBef>
              <a:defRPr sz="1740"/>
            </a:pPr>
            <a:r>
              <a:rPr lang="en-US" sz="2000" dirty="0">
                <a:solidFill>
                  <a:schemeClr val="tx1"/>
                </a:solidFill>
                <a:ea typeface="Century Gothic" charset="0"/>
                <a:cs typeface="Century Gothic" charset="0"/>
              </a:rPr>
              <a:t>Detailed simulation has heavy computation </a:t>
            </a:r>
            <a:r>
              <a:rPr lang="en-US" sz="2000" dirty="0" smtClean="0">
                <a:solidFill>
                  <a:schemeClr val="tx1"/>
                </a:solidFill>
                <a:ea typeface="Century Gothic" charset="0"/>
                <a:cs typeface="Century Gothic" charset="0"/>
              </a:rPr>
              <a:t>requirements</a:t>
            </a:r>
          </a:p>
          <a:p>
            <a:pPr marL="544046" lvl="1" indent="-530311" defTabSz="1414166">
              <a:spcBef>
                <a:spcPts val="1600"/>
              </a:spcBef>
              <a:defRPr sz="1740"/>
            </a:pPr>
            <a:r>
              <a:rPr lang="en-US" sz="2000" dirty="0" smtClean="0">
                <a:solidFill>
                  <a:schemeClr val="tx1"/>
                </a:solidFill>
                <a:ea typeface="Century Gothic" charset="0"/>
                <a:cs typeface="Century Gothic" charset="0"/>
              </a:rPr>
              <a:t>A large fraction of current computing resources are devoted to Monte Carlo production</a:t>
            </a:r>
            <a:endParaRPr lang="en-US" sz="2000" dirty="0">
              <a:solidFill>
                <a:schemeClr val="tx1"/>
              </a:solidFill>
              <a:ea typeface="Century Gothic" charset="0"/>
              <a:cs typeface="Century Gothic" charset="0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ea typeface="Mangal" charset="0"/>
              </a:rPr>
              <a:t>Fast simulation is heavily used by experiments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Mostly when accuracy requirements are more “relaxed” (searches, upgrade studies,</a:t>
            </a:r>
            <a:r>
              <a:rPr lang="mr-IN" sz="2000" dirty="0"/>
              <a:t>…</a:t>
            </a:r>
            <a:r>
              <a:rPr lang="en-US" sz="2000" dirty="0"/>
              <a:t>)</a:t>
            </a:r>
          </a:p>
          <a:p>
            <a:pPr lvl="1"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</a:rPr>
              <a:t>A necessity in future HL-LHC runs</a:t>
            </a:r>
          </a:p>
          <a:p>
            <a:pPr marL="601174" lvl="1" indent="-530311" defTabSz="1414166">
              <a:spcBef>
                <a:spcPts val="1600"/>
              </a:spcBef>
              <a:defRPr sz="1740"/>
            </a:pPr>
            <a:r>
              <a:rPr lang="en-US" sz="2000" dirty="0" smtClean="0">
                <a:solidFill>
                  <a:schemeClr val="tx1"/>
                </a:solidFill>
                <a:ea typeface="Century Gothic" charset="0"/>
                <a:cs typeface="Century Gothic" charset="0"/>
              </a:rPr>
              <a:t>Currently </a:t>
            </a:r>
            <a:r>
              <a:rPr lang="en-US" sz="2000" dirty="0">
                <a:solidFill>
                  <a:schemeClr val="tx1"/>
                </a:solidFill>
                <a:ea typeface="Century Gothic" charset="0"/>
                <a:cs typeface="Century Gothic" charset="0"/>
              </a:rPr>
              <a:t>available solutions are detector </a:t>
            </a:r>
            <a:r>
              <a:rPr lang="en-US" sz="2000" dirty="0" smtClean="0">
                <a:solidFill>
                  <a:schemeClr val="tx1"/>
                </a:solidFill>
                <a:ea typeface="Century Gothic" charset="0"/>
                <a:cs typeface="Century Gothic" charset="0"/>
              </a:rPr>
              <a:t>dependent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3</a:t>
            </a:fld>
            <a:endParaRPr lang="uk-UA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89959" y="5269115"/>
            <a:ext cx="11855503" cy="19096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0959" rIns="60959">
            <a:noAutofit/>
          </a:bodyPr>
          <a:lstStyle>
            <a:lvl1pPr marL="342890" marR="0" indent="-342890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1pPr>
            <a:lvl2pPr marL="685782" marR="0" indent="-336542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2pPr>
            <a:lvl3pPr marL="1035025" marR="0" indent="-349242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3pPr>
            <a:lvl4pPr marL="1371565" marR="0" indent="-336541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4pPr>
            <a:lvl5pPr marL="1720807" marR="0" indent="-349242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5pPr>
            <a:lvl6pPr marL="2094037" marR="0" indent="-382754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6pPr>
            <a:lvl7pPr marL="2436928" marR="0" indent="-382754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7pPr>
            <a:lvl8pPr marL="2781406" marR="0" indent="-382754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8pPr>
            <a:lvl9pPr marL="3125886" marR="0" indent="-382754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9pPr>
          </a:lstStyle>
          <a:p>
            <a:pPr marL="70864" lvl="1" indent="0" defTabSz="1414166">
              <a:spcBef>
                <a:spcPts val="1600"/>
              </a:spcBef>
              <a:buNone/>
              <a:defRPr sz="1740"/>
            </a:pPr>
            <a:endParaRPr lang="en-US" sz="2320" dirty="0">
              <a:solidFill>
                <a:schemeClr val="accent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7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3276" y="539154"/>
            <a:ext cx="10515600" cy="1325563"/>
          </a:xfrm>
        </p:spPr>
        <p:txBody>
          <a:bodyPr/>
          <a:lstStyle/>
          <a:p>
            <a:r>
              <a:rPr lang="en-US" dirty="0" err="1" smtClean="0"/>
              <a:t>GeantV</a:t>
            </a:r>
            <a:r>
              <a:rPr lang="en-US" dirty="0" smtClean="0"/>
              <a:t> fast simulation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0234" y="2594237"/>
            <a:ext cx="9037488" cy="3585200"/>
          </a:xfrm>
        </p:spPr>
        <p:txBody>
          <a:bodyPr>
            <a:noAutofit/>
          </a:bodyPr>
          <a:lstStyle/>
          <a:p>
            <a:pPr defTabSz="457200">
              <a:spcBef>
                <a:spcPts val="900"/>
              </a:spcBef>
              <a:buSzPct val="100000"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Al Bayan Plain" charset="-78"/>
                <a:cs typeface="Al Bayan Plain" charset="-78"/>
              </a:rPr>
              <a:t>Introduce </a:t>
            </a:r>
            <a:r>
              <a:rPr lang="en-US" sz="2400" dirty="0" err="1">
                <a:solidFill>
                  <a:schemeClr val="tx1"/>
                </a:solidFill>
                <a:latin typeface="+mj-lt"/>
                <a:ea typeface="Al Bayan Plain" charset="-78"/>
                <a:cs typeface="Al Bayan Plain" charset="-78"/>
              </a:rPr>
              <a:t>fastsim</a:t>
            </a:r>
            <a:r>
              <a:rPr lang="en-US" sz="2400" dirty="0">
                <a:solidFill>
                  <a:schemeClr val="tx1"/>
                </a:solidFill>
                <a:latin typeface="+mj-lt"/>
                <a:ea typeface="Al Bayan Plain" charset="-78"/>
                <a:cs typeface="Al Bayan Plain" charset="-78"/>
              </a:rPr>
              <a:t> in </a:t>
            </a:r>
            <a:r>
              <a:rPr lang="en-US" sz="2400" dirty="0" err="1">
                <a:solidFill>
                  <a:schemeClr val="tx1"/>
                </a:solidFill>
                <a:latin typeface="+mj-lt"/>
                <a:ea typeface="Al Bayan Plain" charset="-78"/>
                <a:cs typeface="Al Bayan Plain" charset="-78"/>
              </a:rPr>
              <a:t>GeantV</a:t>
            </a:r>
            <a:r>
              <a:rPr lang="en-US" sz="2400" dirty="0">
                <a:solidFill>
                  <a:schemeClr val="tx1"/>
                </a:solidFill>
                <a:latin typeface="+mj-lt"/>
                <a:ea typeface="Al Bayan Plain" charset="-78"/>
                <a:cs typeface="Al Bayan Plain" charset="-78"/>
              </a:rPr>
              <a:t> framework</a:t>
            </a:r>
          </a:p>
          <a:p>
            <a:pPr lvl="1" defTabSz="457200">
              <a:spcBef>
                <a:spcPts val="900"/>
              </a:spcBef>
              <a:buSzPct val="100000"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400" dirty="0">
                <a:latin typeface="+mj-lt"/>
                <a:ea typeface="Al Bayan Plain" charset="-78"/>
                <a:cs typeface="Al Bayan Plain" charset="-78"/>
              </a:rPr>
              <a:t>Provide configurable </a:t>
            </a:r>
            <a:r>
              <a:rPr lang="en-US" sz="2400" dirty="0" smtClean="0">
                <a:latin typeface="+mj-lt"/>
                <a:ea typeface="Al Bayan Plain" charset="-78"/>
                <a:cs typeface="Al Bayan Plain" charset="-78"/>
              </a:rPr>
              <a:t>interface (probably G4 </a:t>
            </a:r>
            <a:r>
              <a:rPr lang="en-US" sz="2400" dirty="0" err="1" smtClean="0">
                <a:latin typeface="+mj-lt"/>
                <a:ea typeface="Al Bayan Plain" charset="-78"/>
                <a:cs typeface="Al Bayan Plain" charset="-78"/>
              </a:rPr>
              <a:t>userActions</a:t>
            </a:r>
            <a:r>
              <a:rPr lang="en-US" sz="2400" dirty="0" smtClean="0">
                <a:latin typeface="+mj-lt"/>
                <a:ea typeface="Al Bayan Plain" charset="-78"/>
                <a:cs typeface="Al Bayan Plain" charset="-78"/>
              </a:rPr>
              <a:t> style)</a:t>
            </a:r>
          </a:p>
          <a:p>
            <a:pPr lvl="1" defTabSz="457200">
              <a:spcBef>
                <a:spcPts val="900"/>
              </a:spcBef>
              <a:buSzPct val="100000"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400" dirty="0" smtClean="0">
                <a:latin typeface="+mj-lt"/>
                <a:ea typeface="Al Bayan Plain" charset="-78"/>
                <a:cs typeface="Al Bayan Plain" charset="-78"/>
              </a:rPr>
              <a:t>Composite </a:t>
            </a:r>
            <a:r>
              <a:rPr lang="en-US" sz="2400" dirty="0">
                <a:latin typeface="+mj-lt"/>
                <a:ea typeface="Al Bayan Plain" charset="-78"/>
                <a:cs typeface="Al Bayan Plain" charset="-78"/>
              </a:rPr>
              <a:t>solutions (mix/match </a:t>
            </a:r>
            <a:r>
              <a:rPr lang="en-US" sz="2400" dirty="0" smtClean="0">
                <a:latin typeface="+mj-lt"/>
                <a:ea typeface="Al Bayan Plain" charset="-78"/>
                <a:cs typeface="Al Bayan Plain" charset="-78"/>
              </a:rPr>
              <a:t>fast and </a:t>
            </a:r>
            <a:r>
              <a:rPr lang="en-US" sz="2400" dirty="0">
                <a:latin typeface="+mj-lt"/>
                <a:ea typeface="Al Bayan Plain" charset="-78"/>
                <a:cs typeface="Al Bayan Plain" charset="-78"/>
              </a:rPr>
              <a:t>full simulation within the same </a:t>
            </a:r>
            <a:r>
              <a:rPr lang="en-US" sz="2400" dirty="0" smtClean="0">
                <a:latin typeface="+mj-lt"/>
                <a:ea typeface="Al Bayan Plain" charset="-78"/>
                <a:cs typeface="Al Bayan Plain" charset="-78"/>
              </a:rPr>
              <a:t>event)</a:t>
            </a:r>
            <a:endParaRPr lang="en-US" sz="2400" dirty="0">
              <a:latin typeface="+mj-lt"/>
              <a:ea typeface="Al Bayan Plain" charset="-78"/>
              <a:cs typeface="Al Bayan Plain" charset="-78"/>
            </a:endParaRPr>
          </a:p>
          <a:p>
            <a:pPr lvl="1" defTabSz="457200">
              <a:spcBef>
                <a:spcPts val="900"/>
              </a:spcBef>
              <a:buSzPct val="100000"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400" dirty="0" smtClean="0">
                <a:latin typeface="+mj-lt"/>
                <a:ea typeface="Al Bayan Plain" charset="-78"/>
                <a:cs typeface="Al Bayan Plain" charset="-78"/>
              </a:rPr>
              <a:t>A </a:t>
            </a:r>
            <a:r>
              <a:rPr lang="en-US" sz="2400" dirty="0">
                <a:latin typeface="+mj-lt"/>
                <a:ea typeface="Al Bayan Plain" charset="-78"/>
                <a:cs typeface="Al Bayan Plain" charset="-78"/>
              </a:rPr>
              <a:t>choice of basic tools: </a:t>
            </a:r>
            <a:r>
              <a:rPr lang="en-US" sz="2400" dirty="0" smtClean="0">
                <a:latin typeface="+mj-lt"/>
                <a:ea typeface="Al Bayan Plain" charset="-78"/>
                <a:cs typeface="Al Bayan Plain" charset="-78"/>
              </a:rPr>
              <a:t>parametrization, libraries, </a:t>
            </a:r>
            <a:r>
              <a:rPr lang="en-US" sz="2400" dirty="0">
                <a:latin typeface="+mj-lt"/>
                <a:ea typeface="Al Bayan Plain" charset="-78"/>
                <a:cs typeface="Al Bayan Plain" charset="-78"/>
                <a:sym typeface="Helvetica"/>
              </a:rPr>
              <a:t>machine </a:t>
            </a:r>
            <a:r>
              <a:rPr lang="en-US" sz="2400" dirty="0" smtClean="0">
                <a:latin typeface="+mj-lt"/>
                <a:ea typeface="Al Bayan Plain" charset="-78"/>
                <a:cs typeface="Al Bayan Plain" charset="-78"/>
                <a:sym typeface="Helvetica"/>
              </a:rPr>
              <a:t>learning tool</a:t>
            </a:r>
            <a:endParaRPr lang="en-US" sz="2400" dirty="0">
              <a:latin typeface="+mj-lt"/>
              <a:ea typeface="Al Bayan Plain" charset="-78"/>
              <a:cs typeface="Al Bayan Plain" charset="-78"/>
              <a:sym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03276" y="1268674"/>
            <a:ext cx="5540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chemeClr val="accent1"/>
                </a:solidFill>
              </a:rPr>
              <a:t>Fast, modular and fully configurable</a:t>
            </a: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DF68-3618-A141-B1A5-1218A5747EC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1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5067" y="585627"/>
            <a:ext cx="10515600" cy="1325563"/>
          </a:xfrm>
        </p:spPr>
        <p:txBody>
          <a:bodyPr/>
          <a:lstStyle/>
          <a:p>
            <a:r>
              <a:rPr lang="en-US" dirty="0" smtClean="0"/>
              <a:t>Integrating fast simulation in </a:t>
            </a:r>
            <a:r>
              <a:rPr lang="en-US" dirty="0" err="1" smtClean="0"/>
              <a:t>GeantV</a:t>
            </a:r>
            <a:endParaRPr lang="en-US" dirty="0"/>
          </a:p>
        </p:txBody>
      </p:sp>
      <p:pic>
        <p:nvPicPr>
          <p:cNvPr id="4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33625" y="1545108"/>
            <a:ext cx="10141735" cy="5102827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8279" y="3129450"/>
            <a:ext cx="7075898" cy="232493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DF68-3618-A141-B1A5-1218A5747EC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91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612427" y="1911248"/>
            <a:ext cx="7998961" cy="4258795"/>
            <a:chOff x="-209837" y="3752452"/>
            <a:chExt cx="7611515" cy="2979204"/>
          </a:xfrm>
        </p:grpSpPr>
        <p:grpSp>
          <p:nvGrpSpPr>
            <p:cNvPr id="8" name="Group 7"/>
            <p:cNvGrpSpPr/>
            <p:nvPr/>
          </p:nvGrpSpPr>
          <p:grpSpPr>
            <a:xfrm>
              <a:off x="-209837" y="3752452"/>
              <a:ext cx="5118311" cy="2979204"/>
              <a:chOff x="-209837" y="3752452"/>
              <a:chExt cx="5118311" cy="2979204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-209837" y="3752452"/>
                <a:ext cx="3353869" cy="2979204"/>
                <a:chOff x="-209837" y="3752452"/>
                <a:chExt cx="3353869" cy="2979204"/>
              </a:xfrm>
            </p:grpSpPr>
            <p:cxnSp>
              <p:nvCxnSpPr>
                <p:cNvPr id="12" name="Straight Connector 11"/>
                <p:cNvCxnSpPr/>
                <p:nvPr/>
              </p:nvCxnSpPr>
              <p:spPr>
                <a:xfrm flipV="1">
                  <a:off x="1471101" y="4952624"/>
                  <a:ext cx="491026" cy="288202"/>
                </a:xfrm>
                <a:prstGeom prst="line">
                  <a:avLst/>
                </a:prstGeom>
                <a:ln w="25400">
                  <a:solidFill>
                    <a:srgbClr val="00B05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1466670" y="5241806"/>
                  <a:ext cx="577108" cy="49361"/>
                </a:xfrm>
                <a:prstGeom prst="line">
                  <a:avLst/>
                </a:prstGeom>
                <a:ln w="25400">
                  <a:solidFill>
                    <a:srgbClr val="00B05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" name="Group 13"/>
                <p:cNvGrpSpPr/>
                <p:nvPr/>
              </p:nvGrpSpPr>
              <p:grpSpPr>
                <a:xfrm>
                  <a:off x="-209837" y="3752452"/>
                  <a:ext cx="3353869" cy="2979204"/>
                  <a:chOff x="4047817" y="203097"/>
                  <a:chExt cx="6947720" cy="6171581"/>
                </a:xfrm>
              </p:grpSpPr>
              <p:sp>
                <p:nvSpPr>
                  <p:cNvPr id="54" name="Pie 53"/>
                  <p:cNvSpPr/>
                  <p:nvPr/>
                </p:nvSpPr>
                <p:spPr>
                  <a:xfrm>
                    <a:off x="6327058" y="2094271"/>
                    <a:ext cx="2389238" cy="2389238"/>
                  </a:xfrm>
                  <a:prstGeom prst="pie">
                    <a:avLst>
                      <a:gd name="adj1" fmla="val 19138061"/>
                      <a:gd name="adj2" fmla="val 2598250"/>
                    </a:avLst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5" name="Pie 54"/>
                  <p:cNvSpPr/>
                  <p:nvPr/>
                </p:nvSpPr>
                <p:spPr>
                  <a:xfrm>
                    <a:off x="5244280" y="1265902"/>
                    <a:ext cx="4554794" cy="4045972"/>
                  </a:xfrm>
                  <a:prstGeom prst="pie">
                    <a:avLst>
                      <a:gd name="adj1" fmla="val 19138061"/>
                      <a:gd name="adj2" fmla="val 2598250"/>
                    </a:avLst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6" name="Pie 55"/>
                  <p:cNvSpPr/>
                  <p:nvPr/>
                </p:nvSpPr>
                <p:spPr>
                  <a:xfrm>
                    <a:off x="4047817" y="203097"/>
                    <a:ext cx="6947720" cy="6171581"/>
                  </a:xfrm>
                  <a:prstGeom prst="pie">
                    <a:avLst>
                      <a:gd name="adj1" fmla="val 19138061"/>
                      <a:gd name="adj2" fmla="val 2598250"/>
                    </a:avLst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5" name="Group 14"/>
                <p:cNvGrpSpPr/>
                <p:nvPr/>
              </p:nvGrpSpPr>
              <p:grpSpPr>
                <a:xfrm>
                  <a:off x="1471099" y="5106784"/>
                  <a:ext cx="570826" cy="385944"/>
                  <a:chOff x="7166790" y="3657600"/>
                  <a:chExt cx="1182496" cy="799502"/>
                </a:xfrm>
              </p:grpSpPr>
              <p:sp>
                <p:nvSpPr>
                  <p:cNvPr id="50" name="Freeform 49"/>
                  <p:cNvSpPr/>
                  <p:nvPr/>
                </p:nvSpPr>
                <p:spPr>
                  <a:xfrm>
                    <a:off x="7176364" y="3657600"/>
                    <a:ext cx="1148985" cy="277671"/>
                  </a:xfrm>
                  <a:custGeom>
                    <a:avLst/>
                    <a:gdLst>
                      <a:gd name="connsiteX0" fmla="*/ 0 w 1148985"/>
                      <a:gd name="connsiteY0" fmla="*/ 277671 h 277671"/>
                      <a:gd name="connsiteX1" fmla="*/ 722903 w 1148985"/>
                      <a:gd name="connsiteY1" fmla="*/ 162773 h 277671"/>
                      <a:gd name="connsiteX2" fmla="*/ 1148985 w 1148985"/>
                      <a:gd name="connsiteY2" fmla="*/ 0 h 2776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148985" h="277671">
                        <a:moveTo>
                          <a:pt x="0" y="277671"/>
                        </a:moveTo>
                        <a:cubicBezTo>
                          <a:pt x="265702" y="243361"/>
                          <a:pt x="531405" y="209052"/>
                          <a:pt x="722903" y="162773"/>
                        </a:cubicBezTo>
                        <a:cubicBezTo>
                          <a:pt x="914401" y="116494"/>
                          <a:pt x="1148985" y="0"/>
                          <a:pt x="1148985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" name="Freeform 50"/>
                  <p:cNvSpPr/>
                  <p:nvPr/>
                </p:nvSpPr>
                <p:spPr>
                  <a:xfrm>
                    <a:off x="7166790" y="3829948"/>
                    <a:ext cx="1182496" cy="95748"/>
                  </a:xfrm>
                  <a:custGeom>
                    <a:avLst/>
                    <a:gdLst>
                      <a:gd name="connsiteX0" fmla="*/ 0 w 1182496"/>
                      <a:gd name="connsiteY0" fmla="*/ 95748 h 95748"/>
                      <a:gd name="connsiteX1" fmla="*/ 679815 w 1182496"/>
                      <a:gd name="connsiteY1" fmla="*/ 47874 h 95748"/>
                      <a:gd name="connsiteX2" fmla="*/ 1182496 w 1182496"/>
                      <a:gd name="connsiteY2" fmla="*/ 0 h 9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182496" h="95748">
                        <a:moveTo>
                          <a:pt x="0" y="95748"/>
                        </a:moveTo>
                        <a:lnTo>
                          <a:pt x="679815" y="47874"/>
                        </a:lnTo>
                        <a:cubicBezTo>
                          <a:pt x="876898" y="31916"/>
                          <a:pt x="1182496" y="0"/>
                          <a:pt x="1182496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" name="Freeform 51"/>
                  <p:cNvSpPr/>
                  <p:nvPr/>
                </p:nvSpPr>
                <p:spPr>
                  <a:xfrm>
                    <a:off x="7176364" y="3935271"/>
                    <a:ext cx="1144197" cy="301865"/>
                  </a:xfrm>
                  <a:custGeom>
                    <a:avLst/>
                    <a:gdLst>
                      <a:gd name="connsiteX0" fmla="*/ 0 w 1144197"/>
                      <a:gd name="connsiteY0" fmla="*/ 0 h 301865"/>
                      <a:gd name="connsiteX1" fmla="*/ 445232 w 1144197"/>
                      <a:gd name="connsiteY1" fmla="*/ 191498 h 301865"/>
                      <a:gd name="connsiteX2" fmla="*/ 794715 w 1144197"/>
                      <a:gd name="connsiteY2" fmla="*/ 287246 h 301865"/>
                      <a:gd name="connsiteX3" fmla="*/ 1043661 w 1144197"/>
                      <a:gd name="connsiteY3" fmla="*/ 301609 h 301865"/>
                      <a:gd name="connsiteX4" fmla="*/ 1144197 w 1144197"/>
                      <a:gd name="connsiteY4" fmla="*/ 296821 h 301865"/>
                      <a:gd name="connsiteX5" fmla="*/ 1144197 w 1144197"/>
                      <a:gd name="connsiteY5" fmla="*/ 296821 h 301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44197" h="301865">
                        <a:moveTo>
                          <a:pt x="0" y="0"/>
                        </a:moveTo>
                        <a:cubicBezTo>
                          <a:pt x="156389" y="71812"/>
                          <a:pt x="312779" y="143624"/>
                          <a:pt x="445232" y="191498"/>
                        </a:cubicBezTo>
                        <a:cubicBezTo>
                          <a:pt x="577685" y="239372"/>
                          <a:pt x="694977" y="268894"/>
                          <a:pt x="794715" y="287246"/>
                        </a:cubicBezTo>
                        <a:cubicBezTo>
                          <a:pt x="894453" y="305598"/>
                          <a:pt x="985414" y="300013"/>
                          <a:pt x="1043661" y="301609"/>
                        </a:cubicBezTo>
                        <a:cubicBezTo>
                          <a:pt x="1101908" y="303205"/>
                          <a:pt x="1144197" y="296821"/>
                          <a:pt x="1144197" y="296821"/>
                        </a:cubicBezTo>
                        <a:lnTo>
                          <a:pt x="1144197" y="296821"/>
                        </a:lnTo>
                      </a:path>
                    </a:pathLst>
                  </a:custGeom>
                  <a:noFill/>
                  <a:ln w="254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" name="Freeform 52"/>
                  <p:cNvSpPr/>
                  <p:nvPr/>
                </p:nvSpPr>
                <p:spPr>
                  <a:xfrm>
                    <a:off x="7176364" y="3940059"/>
                    <a:ext cx="1062811" cy="517043"/>
                  </a:xfrm>
                  <a:custGeom>
                    <a:avLst/>
                    <a:gdLst>
                      <a:gd name="connsiteX0" fmla="*/ 0 w 1062811"/>
                      <a:gd name="connsiteY0" fmla="*/ 0 h 517043"/>
                      <a:gd name="connsiteX1" fmla="*/ 574493 w 1062811"/>
                      <a:gd name="connsiteY1" fmla="*/ 296821 h 517043"/>
                      <a:gd name="connsiteX2" fmla="*/ 1062811 w 1062811"/>
                      <a:gd name="connsiteY2" fmla="*/ 517043 h 5170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62811" h="517043">
                        <a:moveTo>
                          <a:pt x="0" y="0"/>
                        </a:moveTo>
                        <a:cubicBezTo>
                          <a:pt x="198679" y="105323"/>
                          <a:pt x="397358" y="210647"/>
                          <a:pt x="574493" y="296821"/>
                        </a:cubicBezTo>
                        <a:cubicBezTo>
                          <a:pt x="751628" y="382995"/>
                          <a:pt x="1062811" y="517043"/>
                          <a:pt x="1062811" y="517043"/>
                        </a:cubicBezTo>
                      </a:path>
                    </a:pathLst>
                  </a:custGeom>
                  <a:noFill/>
                  <a:ln w="254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6" name="Group 15"/>
                <p:cNvGrpSpPr/>
                <p:nvPr/>
              </p:nvGrpSpPr>
              <p:grpSpPr>
                <a:xfrm>
                  <a:off x="1988771" y="4697732"/>
                  <a:ext cx="577759" cy="968324"/>
                  <a:chOff x="8239175" y="2810224"/>
                  <a:chExt cx="1196859" cy="2005935"/>
                </a:xfrm>
              </p:grpSpPr>
              <p:sp>
                <p:nvSpPr>
                  <p:cNvPr id="46" name="Freeform 45"/>
                  <p:cNvSpPr/>
                  <p:nvPr/>
                </p:nvSpPr>
                <p:spPr>
                  <a:xfrm>
                    <a:off x="8325349" y="2810224"/>
                    <a:ext cx="722902" cy="847376"/>
                  </a:xfrm>
                  <a:custGeom>
                    <a:avLst/>
                    <a:gdLst>
                      <a:gd name="connsiteX0" fmla="*/ 0 w 722902"/>
                      <a:gd name="connsiteY0" fmla="*/ 847376 h 847376"/>
                      <a:gd name="connsiteX1" fmla="*/ 277671 w 722902"/>
                      <a:gd name="connsiteY1" fmla="*/ 651091 h 847376"/>
                      <a:gd name="connsiteX2" fmla="*/ 536192 w 722902"/>
                      <a:gd name="connsiteY2" fmla="*/ 387782 h 847376"/>
                      <a:gd name="connsiteX3" fmla="*/ 722902 w 722902"/>
                      <a:gd name="connsiteY3" fmla="*/ 0 h 847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2902" h="847376">
                        <a:moveTo>
                          <a:pt x="0" y="847376"/>
                        </a:moveTo>
                        <a:cubicBezTo>
                          <a:pt x="94153" y="787533"/>
                          <a:pt x="188306" y="727690"/>
                          <a:pt x="277671" y="651091"/>
                        </a:cubicBezTo>
                        <a:cubicBezTo>
                          <a:pt x="367036" y="574492"/>
                          <a:pt x="461987" y="496297"/>
                          <a:pt x="536192" y="387782"/>
                        </a:cubicBezTo>
                        <a:cubicBezTo>
                          <a:pt x="610397" y="279267"/>
                          <a:pt x="722902" y="0"/>
                          <a:pt x="722902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" name="Freeform 46"/>
                  <p:cNvSpPr/>
                  <p:nvPr/>
                </p:nvSpPr>
                <p:spPr>
                  <a:xfrm>
                    <a:off x="8354073" y="3614513"/>
                    <a:ext cx="1053236" cy="205860"/>
                  </a:xfrm>
                  <a:custGeom>
                    <a:avLst/>
                    <a:gdLst>
                      <a:gd name="connsiteX0" fmla="*/ 0 w 1053236"/>
                      <a:gd name="connsiteY0" fmla="*/ 205860 h 205860"/>
                      <a:gd name="connsiteX1" fmla="*/ 584067 w 1053236"/>
                      <a:gd name="connsiteY1" fmla="*/ 110111 h 205860"/>
                      <a:gd name="connsiteX2" fmla="*/ 1053236 w 1053236"/>
                      <a:gd name="connsiteY2" fmla="*/ 0 h 2058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53236" h="205860">
                        <a:moveTo>
                          <a:pt x="0" y="205860"/>
                        </a:moveTo>
                        <a:cubicBezTo>
                          <a:pt x="204264" y="175140"/>
                          <a:pt x="408528" y="144421"/>
                          <a:pt x="584067" y="110111"/>
                        </a:cubicBezTo>
                        <a:cubicBezTo>
                          <a:pt x="759606" y="75801"/>
                          <a:pt x="1053236" y="0"/>
                          <a:pt x="1053236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" name="Freeform 47"/>
                  <p:cNvSpPr/>
                  <p:nvPr/>
                </p:nvSpPr>
                <p:spPr>
                  <a:xfrm>
                    <a:off x="8325349" y="3834735"/>
                    <a:ext cx="1110685" cy="397357"/>
                  </a:xfrm>
                  <a:custGeom>
                    <a:avLst/>
                    <a:gdLst>
                      <a:gd name="connsiteX0" fmla="*/ 0 w 1110685"/>
                      <a:gd name="connsiteY0" fmla="*/ 397357 h 397357"/>
                      <a:gd name="connsiteX1" fmla="*/ 397357 w 1110685"/>
                      <a:gd name="connsiteY1" fmla="*/ 339908 h 397357"/>
                      <a:gd name="connsiteX2" fmla="*/ 804289 w 1110685"/>
                      <a:gd name="connsiteY2" fmla="*/ 201072 h 397357"/>
                      <a:gd name="connsiteX3" fmla="*/ 1110685 w 1110685"/>
                      <a:gd name="connsiteY3" fmla="*/ 0 h 3973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10685" h="397357">
                        <a:moveTo>
                          <a:pt x="0" y="397357"/>
                        </a:moveTo>
                        <a:cubicBezTo>
                          <a:pt x="131654" y="384989"/>
                          <a:pt x="263309" y="372622"/>
                          <a:pt x="397357" y="339908"/>
                        </a:cubicBezTo>
                        <a:cubicBezTo>
                          <a:pt x="531405" y="307194"/>
                          <a:pt x="685401" y="257723"/>
                          <a:pt x="804289" y="201072"/>
                        </a:cubicBezTo>
                        <a:cubicBezTo>
                          <a:pt x="923177" y="144421"/>
                          <a:pt x="1110685" y="0"/>
                          <a:pt x="1110685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" name="Freeform 48"/>
                  <p:cNvSpPr/>
                  <p:nvPr/>
                </p:nvSpPr>
                <p:spPr>
                  <a:xfrm>
                    <a:off x="8239175" y="4452314"/>
                    <a:ext cx="971849" cy="363845"/>
                  </a:xfrm>
                  <a:custGeom>
                    <a:avLst/>
                    <a:gdLst>
                      <a:gd name="connsiteX0" fmla="*/ 0 w 971849"/>
                      <a:gd name="connsiteY0" fmla="*/ 0 h 363845"/>
                      <a:gd name="connsiteX1" fmla="*/ 483531 w 971849"/>
                      <a:gd name="connsiteY1" fmla="*/ 201072 h 363845"/>
                      <a:gd name="connsiteX2" fmla="*/ 971849 w 971849"/>
                      <a:gd name="connsiteY2" fmla="*/ 363845 h 363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71849" h="363845">
                        <a:moveTo>
                          <a:pt x="0" y="0"/>
                        </a:moveTo>
                        <a:cubicBezTo>
                          <a:pt x="160778" y="70215"/>
                          <a:pt x="321556" y="140431"/>
                          <a:pt x="483531" y="201072"/>
                        </a:cubicBezTo>
                        <a:cubicBezTo>
                          <a:pt x="645506" y="261713"/>
                          <a:pt x="971849" y="363845"/>
                          <a:pt x="971849" y="363845"/>
                        </a:cubicBezTo>
                      </a:path>
                    </a:pathLst>
                  </a:custGeom>
                  <a:noFill/>
                  <a:ln w="254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7" name="Group 16"/>
                <p:cNvGrpSpPr/>
                <p:nvPr/>
              </p:nvGrpSpPr>
              <p:grpSpPr>
                <a:xfrm>
                  <a:off x="2377026" y="4390363"/>
                  <a:ext cx="723354" cy="1414354"/>
                  <a:chOff x="9043464" y="2173495"/>
                  <a:chExt cx="1498467" cy="2929910"/>
                </a:xfrm>
              </p:grpSpPr>
              <p:sp>
                <p:nvSpPr>
                  <p:cNvPr id="42" name="Freeform 41"/>
                  <p:cNvSpPr/>
                  <p:nvPr/>
                </p:nvSpPr>
                <p:spPr>
                  <a:xfrm>
                    <a:off x="9043464" y="2173495"/>
                    <a:ext cx="143623" cy="627154"/>
                  </a:xfrm>
                  <a:custGeom>
                    <a:avLst/>
                    <a:gdLst>
                      <a:gd name="connsiteX0" fmla="*/ 0 w 143623"/>
                      <a:gd name="connsiteY0" fmla="*/ 627154 h 627154"/>
                      <a:gd name="connsiteX1" fmla="*/ 86174 w 143623"/>
                      <a:gd name="connsiteY1" fmla="*/ 296821 h 627154"/>
                      <a:gd name="connsiteX2" fmla="*/ 143623 w 143623"/>
                      <a:gd name="connsiteY2" fmla="*/ 0 h 62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43623" h="627154">
                        <a:moveTo>
                          <a:pt x="0" y="627154"/>
                        </a:moveTo>
                        <a:cubicBezTo>
                          <a:pt x="31118" y="514250"/>
                          <a:pt x="62237" y="401347"/>
                          <a:pt x="86174" y="296821"/>
                        </a:cubicBezTo>
                        <a:cubicBezTo>
                          <a:pt x="110111" y="192295"/>
                          <a:pt x="143623" y="0"/>
                          <a:pt x="143623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" name="Freeform 42"/>
                  <p:cNvSpPr/>
                  <p:nvPr/>
                </p:nvSpPr>
                <p:spPr>
                  <a:xfrm>
                    <a:off x="9412096" y="3269818"/>
                    <a:ext cx="1129835" cy="335120"/>
                  </a:xfrm>
                  <a:custGeom>
                    <a:avLst/>
                    <a:gdLst>
                      <a:gd name="connsiteX0" fmla="*/ 0 w 1129835"/>
                      <a:gd name="connsiteY0" fmla="*/ 335120 h 335120"/>
                      <a:gd name="connsiteX1" fmla="*/ 684603 w 1129835"/>
                      <a:gd name="connsiteY1" fmla="*/ 138835 h 335120"/>
                      <a:gd name="connsiteX2" fmla="*/ 1129835 w 1129835"/>
                      <a:gd name="connsiteY2" fmla="*/ 0 h 3351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129835" h="335120">
                        <a:moveTo>
                          <a:pt x="0" y="335120"/>
                        </a:moveTo>
                        <a:lnTo>
                          <a:pt x="684603" y="138835"/>
                        </a:lnTo>
                        <a:cubicBezTo>
                          <a:pt x="872909" y="82982"/>
                          <a:pt x="1129835" y="0"/>
                          <a:pt x="1129835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" name="Freeform 43"/>
                  <p:cNvSpPr/>
                  <p:nvPr/>
                </p:nvSpPr>
                <p:spPr>
                  <a:xfrm>
                    <a:off x="9440821" y="2293181"/>
                    <a:ext cx="671625" cy="1536767"/>
                  </a:xfrm>
                  <a:custGeom>
                    <a:avLst/>
                    <a:gdLst>
                      <a:gd name="connsiteX0" fmla="*/ 0 w 671625"/>
                      <a:gd name="connsiteY0" fmla="*/ 1536767 h 1536767"/>
                      <a:gd name="connsiteX1" fmla="*/ 306396 w 671625"/>
                      <a:gd name="connsiteY1" fmla="*/ 1235158 h 1536767"/>
                      <a:gd name="connsiteX2" fmla="*/ 536193 w 671625"/>
                      <a:gd name="connsiteY2" fmla="*/ 856951 h 1536767"/>
                      <a:gd name="connsiteX3" fmla="*/ 655878 w 671625"/>
                      <a:gd name="connsiteY3" fmla="*/ 478744 h 1536767"/>
                      <a:gd name="connsiteX4" fmla="*/ 670241 w 671625"/>
                      <a:gd name="connsiteY4" fmla="*/ 0 h 1536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71625" h="1536767">
                        <a:moveTo>
                          <a:pt x="0" y="1536767"/>
                        </a:moveTo>
                        <a:cubicBezTo>
                          <a:pt x="108515" y="1442614"/>
                          <a:pt x="217031" y="1348461"/>
                          <a:pt x="306396" y="1235158"/>
                        </a:cubicBezTo>
                        <a:cubicBezTo>
                          <a:pt x="395762" y="1121855"/>
                          <a:pt x="477946" y="983020"/>
                          <a:pt x="536193" y="856951"/>
                        </a:cubicBezTo>
                        <a:cubicBezTo>
                          <a:pt x="594440" y="730882"/>
                          <a:pt x="633537" y="621569"/>
                          <a:pt x="655878" y="478744"/>
                        </a:cubicBezTo>
                        <a:cubicBezTo>
                          <a:pt x="678219" y="335919"/>
                          <a:pt x="670241" y="0"/>
                          <a:pt x="670241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" name="Freeform 44"/>
                  <p:cNvSpPr/>
                  <p:nvPr/>
                </p:nvSpPr>
                <p:spPr>
                  <a:xfrm>
                    <a:off x="9211024" y="4811372"/>
                    <a:ext cx="1206434" cy="292033"/>
                  </a:xfrm>
                  <a:custGeom>
                    <a:avLst/>
                    <a:gdLst>
                      <a:gd name="connsiteX0" fmla="*/ 0 w 1206434"/>
                      <a:gd name="connsiteY0" fmla="*/ 0 h 292033"/>
                      <a:gd name="connsiteX1" fmla="*/ 612792 w 1206434"/>
                      <a:gd name="connsiteY1" fmla="*/ 172347 h 292033"/>
                      <a:gd name="connsiteX2" fmla="*/ 1206434 w 1206434"/>
                      <a:gd name="connsiteY2" fmla="*/ 292033 h 2920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06434" h="292033">
                        <a:moveTo>
                          <a:pt x="0" y="0"/>
                        </a:moveTo>
                        <a:cubicBezTo>
                          <a:pt x="205860" y="61837"/>
                          <a:pt x="411720" y="123675"/>
                          <a:pt x="612792" y="172347"/>
                        </a:cubicBezTo>
                        <a:cubicBezTo>
                          <a:pt x="813864" y="221019"/>
                          <a:pt x="1206434" y="292033"/>
                          <a:pt x="1206434" y="292033"/>
                        </a:cubicBezTo>
                      </a:path>
                    </a:pathLst>
                  </a:custGeom>
                  <a:noFill/>
                  <a:ln w="254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8" name="Group 17"/>
                <p:cNvGrpSpPr/>
                <p:nvPr/>
              </p:nvGrpSpPr>
              <p:grpSpPr>
                <a:xfrm>
                  <a:off x="1471100" y="4958877"/>
                  <a:ext cx="568514" cy="584692"/>
                  <a:chOff x="7166790" y="3351204"/>
                  <a:chExt cx="1177708" cy="1211221"/>
                </a:xfrm>
              </p:grpSpPr>
              <p:sp>
                <p:nvSpPr>
                  <p:cNvPr id="38" name="Freeform 37"/>
                  <p:cNvSpPr/>
                  <p:nvPr/>
                </p:nvSpPr>
                <p:spPr>
                  <a:xfrm>
                    <a:off x="7171577" y="3351204"/>
                    <a:ext cx="1034086" cy="564917"/>
                  </a:xfrm>
                  <a:custGeom>
                    <a:avLst/>
                    <a:gdLst>
                      <a:gd name="connsiteX0" fmla="*/ 0 w 1034086"/>
                      <a:gd name="connsiteY0" fmla="*/ 564917 h 564917"/>
                      <a:gd name="connsiteX1" fmla="*/ 593642 w 1034086"/>
                      <a:gd name="connsiteY1" fmla="*/ 229797 h 564917"/>
                      <a:gd name="connsiteX2" fmla="*/ 1034086 w 1034086"/>
                      <a:gd name="connsiteY2" fmla="*/ 0 h 5649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34086" h="564917">
                        <a:moveTo>
                          <a:pt x="0" y="564917"/>
                        </a:moveTo>
                        <a:lnTo>
                          <a:pt x="593642" y="229797"/>
                        </a:lnTo>
                        <a:cubicBezTo>
                          <a:pt x="765990" y="135644"/>
                          <a:pt x="1034086" y="0"/>
                          <a:pt x="1034086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" name="Freeform 38"/>
                  <p:cNvSpPr/>
                  <p:nvPr/>
                </p:nvSpPr>
                <p:spPr>
                  <a:xfrm>
                    <a:off x="7171577" y="3590576"/>
                    <a:ext cx="1129835" cy="335120"/>
                  </a:xfrm>
                  <a:custGeom>
                    <a:avLst/>
                    <a:gdLst>
                      <a:gd name="connsiteX0" fmla="*/ 0 w 1129835"/>
                      <a:gd name="connsiteY0" fmla="*/ 335120 h 335120"/>
                      <a:gd name="connsiteX1" fmla="*/ 378207 w 1129835"/>
                      <a:gd name="connsiteY1" fmla="*/ 181922 h 335120"/>
                      <a:gd name="connsiteX2" fmla="*/ 823439 w 1129835"/>
                      <a:gd name="connsiteY2" fmla="*/ 57449 h 335120"/>
                      <a:gd name="connsiteX3" fmla="*/ 1129835 w 1129835"/>
                      <a:gd name="connsiteY3" fmla="*/ 0 h 3351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29835" h="335120">
                        <a:moveTo>
                          <a:pt x="0" y="335120"/>
                        </a:moveTo>
                        <a:cubicBezTo>
                          <a:pt x="120483" y="281660"/>
                          <a:pt x="240967" y="228200"/>
                          <a:pt x="378207" y="181922"/>
                        </a:cubicBezTo>
                        <a:cubicBezTo>
                          <a:pt x="515447" y="135643"/>
                          <a:pt x="698168" y="87769"/>
                          <a:pt x="823439" y="57449"/>
                        </a:cubicBezTo>
                        <a:cubicBezTo>
                          <a:pt x="948710" y="27129"/>
                          <a:pt x="1129835" y="0"/>
                          <a:pt x="1129835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" name="Freeform 39"/>
                  <p:cNvSpPr/>
                  <p:nvPr/>
                </p:nvSpPr>
                <p:spPr>
                  <a:xfrm>
                    <a:off x="7176364" y="3925696"/>
                    <a:ext cx="1168134" cy="205860"/>
                  </a:xfrm>
                  <a:custGeom>
                    <a:avLst/>
                    <a:gdLst>
                      <a:gd name="connsiteX0" fmla="*/ 0 w 1168134"/>
                      <a:gd name="connsiteY0" fmla="*/ 0 h 205860"/>
                      <a:gd name="connsiteX1" fmla="*/ 416507 w 1168134"/>
                      <a:gd name="connsiteY1" fmla="*/ 43087 h 205860"/>
                      <a:gd name="connsiteX2" fmla="*/ 818652 w 1168134"/>
                      <a:gd name="connsiteY2" fmla="*/ 114899 h 205860"/>
                      <a:gd name="connsiteX3" fmla="*/ 1168134 w 1168134"/>
                      <a:gd name="connsiteY3" fmla="*/ 205860 h 2058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68134" h="205860">
                        <a:moveTo>
                          <a:pt x="0" y="0"/>
                        </a:moveTo>
                        <a:cubicBezTo>
                          <a:pt x="140032" y="11968"/>
                          <a:pt x="280065" y="23937"/>
                          <a:pt x="416507" y="43087"/>
                        </a:cubicBezTo>
                        <a:cubicBezTo>
                          <a:pt x="552949" y="62237"/>
                          <a:pt x="693381" y="87770"/>
                          <a:pt x="818652" y="114899"/>
                        </a:cubicBezTo>
                        <a:cubicBezTo>
                          <a:pt x="943923" y="142028"/>
                          <a:pt x="1168134" y="205860"/>
                          <a:pt x="1168134" y="205860"/>
                        </a:cubicBezTo>
                      </a:path>
                    </a:pathLst>
                  </a:custGeom>
                  <a:noFill/>
                  <a:ln w="254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" name="Freeform 40"/>
                  <p:cNvSpPr/>
                  <p:nvPr/>
                </p:nvSpPr>
                <p:spPr>
                  <a:xfrm>
                    <a:off x="7166790" y="3935271"/>
                    <a:ext cx="1010148" cy="627154"/>
                  </a:xfrm>
                  <a:custGeom>
                    <a:avLst/>
                    <a:gdLst>
                      <a:gd name="connsiteX0" fmla="*/ 0 w 1010148"/>
                      <a:gd name="connsiteY0" fmla="*/ 0 h 627154"/>
                      <a:gd name="connsiteX1" fmla="*/ 502680 w 1010148"/>
                      <a:gd name="connsiteY1" fmla="*/ 301609 h 627154"/>
                      <a:gd name="connsiteX2" fmla="*/ 1010148 w 1010148"/>
                      <a:gd name="connsiteY2" fmla="*/ 627154 h 62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10148" h="627154">
                        <a:moveTo>
                          <a:pt x="0" y="0"/>
                        </a:moveTo>
                        <a:cubicBezTo>
                          <a:pt x="167161" y="98541"/>
                          <a:pt x="334322" y="197083"/>
                          <a:pt x="502680" y="301609"/>
                        </a:cubicBezTo>
                        <a:cubicBezTo>
                          <a:pt x="671038" y="406135"/>
                          <a:pt x="1010148" y="627154"/>
                          <a:pt x="1010148" y="627154"/>
                        </a:cubicBezTo>
                      </a:path>
                    </a:pathLst>
                  </a:custGeom>
                  <a:noFill/>
                  <a:ln w="254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9" name="Group 18"/>
                <p:cNvGrpSpPr/>
                <p:nvPr/>
              </p:nvGrpSpPr>
              <p:grpSpPr>
                <a:xfrm>
                  <a:off x="1961040" y="4757817"/>
                  <a:ext cx="582381" cy="1081565"/>
                  <a:chOff x="8181726" y="2934697"/>
                  <a:chExt cx="1206433" cy="2240520"/>
                </a:xfrm>
              </p:grpSpPr>
              <p:sp>
                <p:nvSpPr>
                  <p:cNvPr id="34" name="Freeform 33"/>
                  <p:cNvSpPr/>
                  <p:nvPr/>
                </p:nvSpPr>
                <p:spPr>
                  <a:xfrm>
                    <a:off x="8205663" y="2934697"/>
                    <a:ext cx="938337" cy="411720"/>
                  </a:xfrm>
                  <a:custGeom>
                    <a:avLst/>
                    <a:gdLst>
                      <a:gd name="connsiteX0" fmla="*/ 0 w 938337"/>
                      <a:gd name="connsiteY0" fmla="*/ 411720 h 411720"/>
                      <a:gd name="connsiteX1" fmla="*/ 493106 w 938337"/>
                      <a:gd name="connsiteY1" fmla="*/ 181923 h 411720"/>
                      <a:gd name="connsiteX2" fmla="*/ 938337 w 938337"/>
                      <a:gd name="connsiteY2" fmla="*/ 0 h 411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38337" h="411720">
                        <a:moveTo>
                          <a:pt x="0" y="411720"/>
                        </a:moveTo>
                        <a:cubicBezTo>
                          <a:pt x="168358" y="331131"/>
                          <a:pt x="336717" y="250543"/>
                          <a:pt x="493106" y="181923"/>
                        </a:cubicBezTo>
                        <a:cubicBezTo>
                          <a:pt x="649495" y="113303"/>
                          <a:pt x="938337" y="0"/>
                          <a:pt x="938337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" name="Freeform 34"/>
                  <p:cNvSpPr/>
                  <p:nvPr/>
                </p:nvSpPr>
                <p:spPr>
                  <a:xfrm>
                    <a:off x="8306199" y="3494827"/>
                    <a:ext cx="1081960" cy="86174"/>
                  </a:xfrm>
                  <a:custGeom>
                    <a:avLst/>
                    <a:gdLst>
                      <a:gd name="connsiteX0" fmla="*/ 0 w 1081960"/>
                      <a:gd name="connsiteY0" fmla="*/ 86174 h 86174"/>
                      <a:gd name="connsiteX1" fmla="*/ 354270 w 1081960"/>
                      <a:gd name="connsiteY1" fmla="*/ 47875 h 86174"/>
                      <a:gd name="connsiteX2" fmla="*/ 746840 w 1081960"/>
                      <a:gd name="connsiteY2" fmla="*/ 9575 h 86174"/>
                      <a:gd name="connsiteX3" fmla="*/ 1081960 w 1081960"/>
                      <a:gd name="connsiteY3" fmla="*/ 0 h 86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81960" h="86174">
                        <a:moveTo>
                          <a:pt x="0" y="86174"/>
                        </a:moveTo>
                        <a:lnTo>
                          <a:pt x="354270" y="47875"/>
                        </a:lnTo>
                        <a:cubicBezTo>
                          <a:pt x="478743" y="35109"/>
                          <a:pt x="625558" y="17554"/>
                          <a:pt x="746840" y="9575"/>
                        </a:cubicBezTo>
                        <a:cubicBezTo>
                          <a:pt x="868122" y="1596"/>
                          <a:pt x="1081960" y="0"/>
                          <a:pt x="1081960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" name="Freeform 35"/>
                  <p:cNvSpPr/>
                  <p:nvPr/>
                </p:nvSpPr>
                <p:spPr>
                  <a:xfrm>
                    <a:off x="8349286" y="4131556"/>
                    <a:ext cx="995786" cy="397357"/>
                  </a:xfrm>
                  <a:custGeom>
                    <a:avLst/>
                    <a:gdLst>
                      <a:gd name="connsiteX0" fmla="*/ 0 w 995786"/>
                      <a:gd name="connsiteY0" fmla="*/ 0 h 397357"/>
                      <a:gd name="connsiteX1" fmla="*/ 507468 w 995786"/>
                      <a:gd name="connsiteY1" fmla="*/ 186710 h 397357"/>
                      <a:gd name="connsiteX2" fmla="*/ 995786 w 995786"/>
                      <a:gd name="connsiteY2" fmla="*/ 397357 h 3973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95786" h="397357">
                        <a:moveTo>
                          <a:pt x="0" y="0"/>
                        </a:moveTo>
                        <a:cubicBezTo>
                          <a:pt x="170752" y="60242"/>
                          <a:pt x="341504" y="120484"/>
                          <a:pt x="507468" y="186710"/>
                        </a:cubicBezTo>
                        <a:cubicBezTo>
                          <a:pt x="673432" y="252936"/>
                          <a:pt x="995786" y="397357"/>
                          <a:pt x="995786" y="397357"/>
                        </a:cubicBezTo>
                      </a:path>
                    </a:pathLst>
                  </a:custGeom>
                  <a:noFill/>
                  <a:ln w="254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" name="Freeform 36"/>
                  <p:cNvSpPr/>
                  <p:nvPr/>
                </p:nvSpPr>
                <p:spPr>
                  <a:xfrm>
                    <a:off x="8181726" y="4562425"/>
                    <a:ext cx="789926" cy="612792"/>
                  </a:xfrm>
                  <a:custGeom>
                    <a:avLst/>
                    <a:gdLst>
                      <a:gd name="connsiteX0" fmla="*/ 0 w 789926"/>
                      <a:gd name="connsiteY0" fmla="*/ 0 h 612792"/>
                      <a:gd name="connsiteX1" fmla="*/ 382994 w 789926"/>
                      <a:gd name="connsiteY1" fmla="*/ 282459 h 612792"/>
                      <a:gd name="connsiteX2" fmla="*/ 789926 w 789926"/>
                      <a:gd name="connsiteY2" fmla="*/ 612792 h 6127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89926" h="612792">
                        <a:moveTo>
                          <a:pt x="0" y="0"/>
                        </a:moveTo>
                        <a:cubicBezTo>
                          <a:pt x="125670" y="90163"/>
                          <a:pt x="251340" y="180327"/>
                          <a:pt x="382994" y="282459"/>
                        </a:cubicBezTo>
                        <a:cubicBezTo>
                          <a:pt x="514648" y="384591"/>
                          <a:pt x="789926" y="612792"/>
                          <a:pt x="789926" y="612792"/>
                        </a:cubicBezTo>
                      </a:path>
                    </a:pathLst>
                  </a:custGeom>
                  <a:noFill/>
                  <a:ln w="254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0" name="Group 19"/>
                <p:cNvGrpSpPr/>
                <p:nvPr/>
              </p:nvGrpSpPr>
              <p:grpSpPr>
                <a:xfrm>
                  <a:off x="2344671" y="4579869"/>
                  <a:ext cx="790374" cy="1633902"/>
                  <a:chOff x="8976440" y="2566065"/>
                  <a:chExt cx="1637302" cy="3384716"/>
                </a:xfrm>
              </p:grpSpPr>
              <p:sp>
                <p:nvSpPr>
                  <p:cNvPr id="30" name="Freeform 29"/>
                  <p:cNvSpPr/>
                  <p:nvPr/>
                </p:nvSpPr>
                <p:spPr>
                  <a:xfrm>
                    <a:off x="9144000" y="2566065"/>
                    <a:ext cx="1129835" cy="368632"/>
                  </a:xfrm>
                  <a:custGeom>
                    <a:avLst/>
                    <a:gdLst>
                      <a:gd name="connsiteX0" fmla="*/ 0 w 1129835"/>
                      <a:gd name="connsiteY0" fmla="*/ 368632 h 368632"/>
                      <a:gd name="connsiteX1" fmla="*/ 560130 w 1129835"/>
                      <a:gd name="connsiteY1" fmla="*/ 181922 h 368632"/>
                      <a:gd name="connsiteX2" fmla="*/ 1129835 w 1129835"/>
                      <a:gd name="connsiteY2" fmla="*/ 0 h 368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129835" h="368632">
                        <a:moveTo>
                          <a:pt x="0" y="368632"/>
                        </a:moveTo>
                        <a:lnTo>
                          <a:pt x="560130" y="181922"/>
                        </a:lnTo>
                        <a:lnTo>
                          <a:pt x="1129835" y="0"/>
                        </a:lnTo>
                      </a:path>
                    </a:pathLst>
                  </a:custGeom>
                  <a:noFill/>
                  <a:ln w="254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" name="Freeform 30"/>
                  <p:cNvSpPr/>
                  <p:nvPr/>
                </p:nvSpPr>
                <p:spPr>
                  <a:xfrm>
                    <a:off x="9383372" y="3494827"/>
                    <a:ext cx="1230370" cy="95749"/>
                  </a:xfrm>
                  <a:custGeom>
                    <a:avLst/>
                    <a:gdLst>
                      <a:gd name="connsiteX0" fmla="*/ 0 w 1230370"/>
                      <a:gd name="connsiteY0" fmla="*/ 0 h 95749"/>
                      <a:gd name="connsiteX1" fmla="*/ 464381 w 1230370"/>
                      <a:gd name="connsiteY1" fmla="*/ 23937 h 95749"/>
                      <a:gd name="connsiteX2" fmla="*/ 885675 w 1230370"/>
                      <a:gd name="connsiteY2" fmla="*/ 62237 h 95749"/>
                      <a:gd name="connsiteX3" fmla="*/ 1230370 w 1230370"/>
                      <a:gd name="connsiteY3" fmla="*/ 95749 h 957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30370" h="95749">
                        <a:moveTo>
                          <a:pt x="0" y="0"/>
                        </a:moveTo>
                        <a:lnTo>
                          <a:pt x="464381" y="23937"/>
                        </a:lnTo>
                        <a:cubicBezTo>
                          <a:pt x="611993" y="34310"/>
                          <a:pt x="885675" y="62237"/>
                          <a:pt x="885675" y="62237"/>
                        </a:cubicBezTo>
                        <a:lnTo>
                          <a:pt x="1230370" y="95749"/>
                        </a:lnTo>
                      </a:path>
                    </a:pathLst>
                  </a:custGeom>
                  <a:noFill/>
                  <a:ln w="254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" name="Freeform 31"/>
                  <p:cNvSpPr/>
                  <p:nvPr/>
                </p:nvSpPr>
                <p:spPr>
                  <a:xfrm>
                    <a:off x="9345072" y="4528913"/>
                    <a:ext cx="1029299" cy="617579"/>
                  </a:xfrm>
                  <a:custGeom>
                    <a:avLst/>
                    <a:gdLst>
                      <a:gd name="connsiteX0" fmla="*/ 0 w 1029299"/>
                      <a:gd name="connsiteY0" fmla="*/ 0 h 617579"/>
                      <a:gd name="connsiteX1" fmla="*/ 521831 w 1029299"/>
                      <a:gd name="connsiteY1" fmla="*/ 292034 h 617579"/>
                      <a:gd name="connsiteX2" fmla="*/ 1029299 w 1029299"/>
                      <a:gd name="connsiteY2" fmla="*/ 617579 h 6175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29299" h="617579">
                        <a:moveTo>
                          <a:pt x="0" y="0"/>
                        </a:moveTo>
                        <a:cubicBezTo>
                          <a:pt x="175140" y="94552"/>
                          <a:pt x="350281" y="189104"/>
                          <a:pt x="521831" y="292034"/>
                        </a:cubicBezTo>
                        <a:cubicBezTo>
                          <a:pt x="693381" y="394964"/>
                          <a:pt x="1029299" y="617579"/>
                          <a:pt x="1029299" y="617579"/>
                        </a:cubicBezTo>
                      </a:path>
                    </a:pathLst>
                  </a:custGeom>
                  <a:noFill/>
                  <a:ln w="254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Freeform 32"/>
                  <p:cNvSpPr/>
                  <p:nvPr/>
                </p:nvSpPr>
                <p:spPr>
                  <a:xfrm>
                    <a:off x="8976440" y="5175217"/>
                    <a:ext cx="842588" cy="775564"/>
                  </a:xfrm>
                  <a:custGeom>
                    <a:avLst/>
                    <a:gdLst>
                      <a:gd name="connsiteX0" fmla="*/ 0 w 842588"/>
                      <a:gd name="connsiteY0" fmla="*/ 0 h 775564"/>
                      <a:gd name="connsiteX1" fmla="*/ 435656 w 842588"/>
                      <a:gd name="connsiteY1" fmla="*/ 402144 h 775564"/>
                      <a:gd name="connsiteX2" fmla="*/ 842588 w 842588"/>
                      <a:gd name="connsiteY2" fmla="*/ 775564 h 7755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842588" h="775564">
                        <a:moveTo>
                          <a:pt x="0" y="0"/>
                        </a:moveTo>
                        <a:lnTo>
                          <a:pt x="435656" y="402144"/>
                        </a:lnTo>
                        <a:lnTo>
                          <a:pt x="842588" y="775564"/>
                        </a:lnTo>
                      </a:path>
                    </a:pathLst>
                  </a:custGeom>
                  <a:noFill/>
                  <a:ln w="254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1473410" y="5234934"/>
                  <a:ext cx="441408" cy="44140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2" name="Group 21"/>
                <p:cNvGrpSpPr/>
                <p:nvPr/>
              </p:nvGrpSpPr>
              <p:grpSpPr>
                <a:xfrm>
                  <a:off x="1961040" y="4692146"/>
                  <a:ext cx="605015" cy="1043796"/>
                  <a:chOff x="8181725" y="2798654"/>
                  <a:chExt cx="1253321" cy="2162279"/>
                </a:xfrm>
              </p:grpSpPr>
              <p:cxnSp>
                <p:nvCxnSpPr>
                  <p:cNvPr id="26" name="Straight Connector 25"/>
                  <p:cNvCxnSpPr/>
                  <p:nvPr/>
                </p:nvCxnSpPr>
                <p:spPr>
                  <a:xfrm flipV="1">
                    <a:off x="8181725" y="2798654"/>
                    <a:ext cx="842953" cy="530018"/>
                  </a:xfrm>
                  <a:prstGeom prst="line">
                    <a:avLst/>
                  </a:prstGeom>
                  <a:ln w="25400">
                    <a:solidFill>
                      <a:srgbClr val="00B05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/>
                  <p:cNvCxnSpPr/>
                  <p:nvPr/>
                </p:nvCxnSpPr>
                <p:spPr>
                  <a:xfrm>
                    <a:off x="8344498" y="4036787"/>
                    <a:ext cx="1090548" cy="93276"/>
                  </a:xfrm>
                  <a:prstGeom prst="line">
                    <a:avLst/>
                  </a:prstGeom>
                  <a:ln w="25400">
                    <a:solidFill>
                      <a:srgbClr val="00B05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/>
                  <p:cNvCxnSpPr/>
                  <p:nvPr/>
                </p:nvCxnSpPr>
                <p:spPr>
                  <a:xfrm>
                    <a:off x="8347822" y="4154330"/>
                    <a:ext cx="1041037" cy="207958"/>
                  </a:xfrm>
                  <a:prstGeom prst="line">
                    <a:avLst/>
                  </a:prstGeom>
                  <a:ln w="25400">
                    <a:solidFill>
                      <a:srgbClr val="00B05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/>
                  <p:cNvCxnSpPr/>
                  <p:nvPr/>
                </p:nvCxnSpPr>
                <p:spPr>
                  <a:xfrm>
                    <a:off x="8220025" y="4488613"/>
                    <a:ext cx="910144" cy="472320"/>
                  </a:xfrm>
                  <a:prstGeom prst="line">
                    <a:avLst/>
                  </a:prstGeom>
                  <a:ln w="25400">
                    <a:solidFill>
                      <a:srgbClr val="00B05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560173" y="5334718"/>
                  <a:ext cx="558870" cy="47801"/>
                </a:xfrm>
                <a:prstGeom prst="line">
                  <a:avLst/>
                </a:prstGeom>
                <a:ln w="25400">
                  <a:solidFill>
                    <a:srgbClr val="00B05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540062" y="5448570"/>
                  <a:ext cx="555065" cy="110880"/>
                </a:xfrm>
                <a:prstGeom prst="line">
                  <a:avLst/>
                </a:prstGeom>
                <a:ln w="25400">
                  <a:solidFill>
                    <a:srgbClr val="00B05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2415898" y="5735953"/>
                  <a:ext cx="502807" cy="260932"/>
                </a:xfrm>
                <a:prstGeom prst="line">
                  <a:avLst/>
                </a:prstGeom>
                <a:ln w="25400">
                  <a:solidFill>
                    <a:srgbClr val="00B05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Shape 153"/>
              <p:cNvSpPr/>
              <p:nvPr/>
            </p:nvSpPr>
            <p:spPr>
              <a:xfrm rot="21587719">
                <a:off x="3855573" y="4944339"/>
                <a:ext cx="1052901" cy="804463"/>
              </a:xfrm>
              <a:prstGeom prst="rightArrow">
                <a:avLst>
                  <a:gd name="adj1" fmla="val 55673"/>
                  <a:gd name="adj2" fmla="val 60585"/>
                </a:avLst>
              </a:prstGeom>
              <a:solidFill>
                <a:schemeClr val="accent1"/>
              </a:solidFill>
              <a:ln w="12700"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txBody>
              <a:bodyPr lIns="35719" tIns="35719" rIns="35719" bIns="35719" anchor="ctr"/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  <a:endParaRPr sz="1688"/>
              </a:p>
            </p:txBody>
          </p:sp>
        </p:grp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3462" y="4321483"/>
              <a:ext cx="1848216" cy="2026470"/>
            </a:xfrm>
            <a:prstGeom prst="rect">
              <a:avLst/>
            </a:prstGeom>
          </p:spPr>
        </p:pic>
      </p:grpSp>
      <p:sp>
        <p:nvSpPr>
          <p:cNvPr id="57" name="Shape 136"/>
          <p:cNvSpPr txBox="1">
            <a:spLocks/>
          </p:cNvSpPr>
          <p:nvPr/>
        </p:nvSpPr>
        <p:spPr>
          <a:xfrm>
            <a:off x="1864219" y="290612"/>
            <a:ext cx="11671443" cy="128367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Machine Learning for fast sim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DF68-3618-A141-B1A5-1218A5747EC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14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7</a:t>
            </a:fld>
            <a:endParaRPr lang="uk-UA"/>
          </a:p>
        </p:txBody>
      </p:sp>
      <p:sp>
        <p:nvSpPr>
          <p:cNvPr id="141" name="Shape 141"/>
          <p:cNvSpPr/>
          <p:nvPr/>
        </p:nvSpPr>
        <p:spPr>
          <a:xfrm>
            <a:off x="2843503" y="1001966"/>
            <a:ext cx="1925845" cy="299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>
              <a:defRPr sz="2100"/>
            </a:lvl1pPr>
          </a:lstStyle>
          <a:p>
            <a:r>
              <a:rPr sz="1477"/>
              <a:t>Untrained Model</a:t>
            </a:r>
          </a:p>
        </p:txBody>
      </p:sp>
      <p:grpSp>
        <p:nvGrpSpPr>
          <p:cNvPr id="146" name="Group 146"/>
          <p:cNvGrpSpPr/>
          <p:nvPr/>
        </p:nvGrpSpPr>
        <p:grpSpPr>
          <a:xfrm>
            <a:off x="9462810" y="3668053"/>
            <a:ext cx="1298905" cy="1941686"/>
            <a:chOff x="231874" y="0"/>
            <a:chExt cx="2389916" cy="3707657"/>
          </a:xfrm>
        </p:grpSpPr>
        <p:pic>
          <p:nvPicPr>
            <p:cNvPr id="144" name="pasted-image.tiff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499" t="7336" r="18499" b="7336"/>
            <a:stretch>
              <a:fillRect/>
            </a:stretch>
          </p:blipFill>
          <p:spPr>
            <a:xfrm>
              <a:off x="231874" y="1245853"/>
              <a:ext cx="2389917" cy="246180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5" name="Shape 145"/>
            <p:cNvSpPr/>
            <p:nvPr/>
          </p:nvSpPr>
          <p:spPr>
            <a:xfrm rot="5424968">
              <a:off x="613907" y="87548"/>
              <a:ext cx="891788" cy="721910"/>
            </a:xfrm>
            <a:prstGeom prst="rightArrow">
              <a:avLst>
                <a:gd name="adj1" fmla="val 39745"/>
                <a:gd name="adj2" fmla="val 64151"/>
              </a:avLst>
            </a:prstGeom>
            <a:solidFill>
              <a:schemeClr val="accent3">
                <a:satOff val="18648"/>
                <a:lumOff val="5971"/>
              </a:schemeClr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 sz="1687"/>
            </a:p>
          </p:txBody>
        </p:sp>
      </p:grpSp>
      <p:grpSp>
        <p:nvGrpSpPr>
          <p:cNvPr id="152" name="Group 152"/>
          <p:cNvGrpSpPr/>
          <p:nvPr/>
        </p:nvGrpSpPr>
        <p:grpSpPr>
          <a:xfrm>
            <a:off x="2546709" y="3238912"/>
            <a:ext cx="3154907" cy="1695208"/>
            <a:chOff x="-722432" y="516253"/>
            <a:chExt cx="5804856" cy="3237007"/>
          </a:xfrm>
        </p:grpSpPr>
        <p:pic>
          <p:nvPicPr>
            <p:cNvPr id="148" name="pasted-image.tif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53080" y="1301696"/>
              <a:ext cx="2184004" cy="21237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9" name="Shape 149"/>
            <p:cNvSpPr/>
            <p:nvPr/>
          </p:nvSpPr>
          <p:spPr>
            <a:xfrm rot="20476520">
              <a:off x="3651789" y="620529"/>
              <a:ext cx="1430635" cy="683318"/>
            </a:xfrm>
            <a:prstGeom prst="rightArrow">
              <a:avLst>
                <a:gd name="adj1" fmla="val 55673"/>
                <a:gd name="adj2" fmla="val 64007"/>
              </a:avLst>
            </a:prstGeom>
            <a:solidFill>
              <a:schemeClr val="accent3">
                <a:satOff val="18648"/>
                <a:lumOff val="5971"/>
              </a:schemeClr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 sz="1687"/>
            </a:p>
          </p:txBody>
        </p:sp>
        <p:sp>
          <p:nvSpPr>
            <p:cNvPr id="150" name="Shape 150"/>
            <p:cNvSpPr/>
            <p:nvPr/>
          </p:nvSpPr>
          <p:spPr>
            <a:xfrm>
              <a:off x="0" y="3496823"/>
              <a:ext cx="2938695" cy="2564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>
              <a:lvl1pPr>
                <a:defRPr sz="1000"/>
              </a:lvl1pPr>
            </a:lstStyle>
            <a:p>
              <a:r>
                <a:rPr sz="703"/>
                <a:t>http://www.physics.umd.edu/rgroups/hep/LegoCMS/</a:t>
              </a:r>
            </a:p>
          </p:txBody>
        </p:sp>
        <p:sp>
          <p:nvSpPr>
            <p:cNvPr id="151" name="Shape 151"/>
            <p:cNvSpPr/>
            <p:nvPr/>
          </p:nvSpPr>
          <p:spPr>
            <a:xfrm>
              <a:off x="-722432" y="516253"/>
              <a:ext cx="1639890" cy="5717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>
              <a:lvl1pPr>
                <a:defRPr sz="2100"/>
              </a:lvl1pPr>
            </a:lstStyle>
            <a:p>
              <a:r>
                <a:rPr sz="1477" smtClean="0"/>
                <a:t>Detector</a:t>
              </a:r>
              <a:endParaRPr sz="1477"/>
            </a:p>
          </p:txBody>
        </p:sp>
      </p:grpSp>
      <p:grpSp>
        <p:nvGrpSpPr>
          <p:cNvPr id="157" name="Group 157"/>
          <p:cNvGrpSpPr/>
          <p:nvPr/>
        </p:nvGrpSpPr>
        <p:grpSpPr>
          <a:xfrm>
            <a:off x="4936518" y="3387002"/>
            <a:ext cx="2515125" cy="1976908"/>
            <a:chOff x="-1" y="26231"/>
            <a:chExt cx="4627694" cy="3774914"/>
          </a:xfrm>
        </p:grpSpPr>
        <p:pic>
          <p:nvPicPr>
            <p:cNvPr id="154" name="pasted-image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16473" t="18594" r="19576" b="12624"/>
            <a:stretch>
              <a:fillRect/>
            </a:stretch>
          </p:blipFill>
          <p:spPr>
            <a:xfrm>
              <a:off x="2266620" y="1258069"/>
              <a:ext cx="2361073" cy="192939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 rot="16209467">
              <a:off x="2944219" y="49658"/>
              <a:ext cx="779941" cy="733088"/>
            </a:xfrm>
            <a:prstGeom prst="rightArrow">
              <a:avLst>
                <a:gd name="adj1" fmla="val 39745"/>
                <a:gd name="adj2" fmla="val 63173"/>
              </a:avLst>
            </a:prstGeom>
            <a:solidFill>
              <a:schemeClr val="accent3">
                <a:satOff val="18648"/>
                <a:lumOff val="5971"/>
              </a:schemeClr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 sz="1687"/>
            </a:p>
          </p:txBody>
        </p:sp>
        <p:sp>
          <p:nvSpPr>
            <p:cNvPr id="156" name="Shape 156"/>
            <p:cNvSpPr/>
            <p:nvPr/>
          </p:nvSpPr>
          <p:spPr>
            <a:xfrm>
              <a:off x="-1" y="3051994"/>
              <a:ext cx="2185898" cy="7491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/>
            <a:p>
              <a:pPr>
                <a:defRPr sz="2100"/>
              </a:pPr>
              <a:r>
                <a:rPr sz="1477" dirty="0"/>
                <a:t>Physics (e</a:t>
              </a:r>
              <a:r>
                <a:rPr sz="1477" baseline="31999" dirty="0"/>
                <a:t>+</a:t>
              </a:r>
              <a:r>
                <a:rPr sz="1477" dirty="0"/>
                <a:t>, e</a:t>
              </a:r>
              <a:r>
                <a:rPr sz="1477" baseline="31999" dirty="0"/>
                <a:t>-</a:t>
              </a:r>
              <a:r>
                <a:rPr sz="1477" dirty="0"/>
                <a:t>,γ,π..)</a:t>
              </a:r>
            </a:p>
            <a:p>
              <a:pPr>
                <a:defRPr sz="2100"/>
              </a:pPr>
              <a:r>
                <a:rPr sz="1477" dirty="0"/>
                <a:t>Kinematics…  </a:t>
              </a:r>
            </a:p>
          </p:txBody>
        </p:sp>
      </p:grpSp>
      <p:grpSp>
        <p:nvGrpSpPr>
          <p:cNvPr id="160" name="Group 160"/>
          <p:cNvGrpSpPr/>
          <p:nvPr/>
        </p:nvGrpSpPr>
        <p:grpSpPr>
          <a:xfrm>
            <a:off x="8763240" y="787782"/>
            <a:ext cx="3053203" cy="2730558"/>
            <a:chOff x="0" y="-107927"/>
            <a:chExt cx="5617726" cy="5214014"/>
          </a:xfrm>
        </p:grpSpPr>
        <p:sp>
          <p:nvSpPr>
            <p:cNvPr id="158" name="Shape 158"/>
            <p:cNvSpPr/>
            <p:nvPr/>
          </p:nvSpPr>
          <p:spPr>
            <a:xfrm>
              <a:off x="0" y="1248"/>
              <a:ext cx="3741757" cy="5104839"/>
            </a:xfrm>
            <a:prstGeom prst="rect">
              <a:avLst/>
            </a:prstGeom>
            <a:noFill/>
            <a:ln w="88900" cap="rnd">
              <a:solidFill>
                <a:srgbClr val="000000"/>
              </a:solidFill>
              <a:custDash>
                <a:ds d="100000" sp="200000"/>
              </a:custDash>
              <a:round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 sz="1687"/>
            </a:p>
          </p:txBody>
        </p:sp>
        <p:sp>
          <p:nvSpPr>
            <p:cNvPr id="159" name="Shape 159"/>
            <p:cNvSpPr/>
            <p:nvPr/>
          </p:nvSpPr>
          <p:spPr>
            <a:xfrm>
              <a:off x="3934145" y="-107927"/>
              <a:ext cx="1683581" cy="6652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/>
            <a:p>
              <a:r>
                <a:rPr sz="1600" dirty="0">
                  <a:solidFill>
                    <a:srgbClr val="FF0000"/>
                  </a:solidFill>
                </a:rPr>
                <a:t>GeantV</a:t>
              </a:r>
            </a:p>
          </p:txBody>
        </p:sp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769" y="1372265"/>
            <a:ext cx="1522749" cy="1669613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Group 4"/>
          <p:cNvGrpSpPr/>
          <p:nvPr/>
        </p:nvGrpSpPr>
        <p:grpSpPr>
          <a:xfrm>
            <a:off x="5304333" y="1075203"/>
            <a:ext cx="2218962" cy="2075143"/>
            <a:chOff x="5304333" y="1075203"/>
            <a:chExt cx="2218962" cy="2075143"/>
          </a:xfrm>
        </p:grpSpPr>
        <p:sp>
          <p:nvSpPr>
            <p:cNvPr id="147" name="Shape 147"/>
            <p:cNvSpPr/>
            <p:nvPr/>
          </p:nvSpPr>
          <p:spPr>
            <a:xfrm rot="595">
              <a:off x="5304333" y="2089850"/>
              <a:ext cx="484681" cy="378062"/>
            </a:xfrm>
            <a:prstGeom prst="rightArrow">
              <a:avLst>
                <a:gd name="adj1" fmla="val 55673"/>
                <a:gd name="adj2" fmla="val 60585"/>
              </a:avLst>
            </a:prstGeom>
            <a:solidFill>
              <a:schemeClr val="accent3">
                <a:satOff val="18648"/>
                <a:lumOff val="5971"/>
              </a:schemeClr>
            </a:solidFill>
            <a:ln w="12700"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lIns="35719" tIns="35719" rIns="35719" bIns="35719" anchor="ctr"/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 sz="1687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6000546" y="1075203"/>
              <a:ext cx="1522749" cy="2075143"/>
              <a:chOff x="6000546" y="1075203"/>
              <a:chExt cx="1522749" cy="2075143"/>
            </a:xfrm>
          </p:grpSpPr>
          <p:sp>
            <p:nvSpPr>
              <p:cNvPr id="142" name="Shape 142"/>
              <p:cNvSpPr/>
              <p:nvPr/>
            </p:nvSpPr>
            <p:spPr>
              <a:xfrm>
                <a:off x="6248667" y="1075203"/>
                <a:ext cx="814285" cy="29944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5719" tIns="35719" rIns="35719" bIns="35719" anchor="ctr">
                <a:spAutoFit/>
              </a:bodyPr>
              <a:lstStyle>
                <a:lvl1pPr>
                  <a:defRPr sz="2100"/>
                </a:lvl1pPr>
              </a:lstStyle>
              <a:p>
                <a:r>
                  <a:rPr sz="1477" smtClean="0"/>
                  <a:t>Training</a:t>
                </a:r>
                <a:endParaRPr sz="1477"/>
              </a:p>
            </p:txBody>
          </p:sp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00546" y="1480733"/>
                <a:ext cx="1522749" cy="1669613"/>
              </a:xfrm>
              <a:prstGeom prst="rect">
                <a:avLst/>
              </a:prstGeom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</p:grpSp>
      <p:grpSp>
        <p:nvGrpSpPr>
          <p:cNvPr id="4" name="Group 3"/>
          <p:cNvGrpSpPr/>
          <p:nvPr/>
        </p:nvGrpSpPr>
        <p:grpSpPr>
          <a:xfrm>
            <a:off x="7901959" y="953986"/>
            <a:ext cx="2807028" cy="2252970"/>
            <a:chOff x="7901959" y="953986"/>
            <a:chExt cx="2807028" cy="2252970"/>
          </a:xfrm>
        </p:grpSpPr>
        <p:sp>
          <p:nvSpPr>
            <p:cNvPr id="143" name="Shape 143"/>
            <p:cNvSpPr/>
            <p:nvPr/>
          </p:nvSpPr>
          <p:spPr>
            <a:xfrm>
              <a:off x="9368547" y="953986"/>
              <a:ext cx="916071" cy="52674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5719" tIns="35719" rIns="35719" bIns="35719" anchor="ctr">
              <a:spAutoFit/>
            </a:bodyPr>
            <a:lstStyle>
              <a:lvl1pPr>
                <a:defRPr sz="2100"/>
              </a:lvl1pPr>
            </a:lstStyle>
            <a:p>
              <a:r>
                <a:rPr sz="1477"/>
                <a:t>Trained Model</a:t>
              </a:r>
            </a:p>
          </p:txBody>
        </p:sp>
        <p:sp>
          <p:nvSpPr>
            <p:cNvPr id="153" name="Shape 153"/>
            <p:cNvSpPr/>
            <p:nvPr/>
          </p:nvSpPr>
          <p:spPr>
            <a:xfrm rot="21587719">
              <a:off x="7901959" y="2089851"/>
              <a:ext cx="777541" cy="378061"/>
            </a:xfrm>
            <a:prstGeom prst="rightArrow">
              <a:avLst>
                <a:gd name="adj1" fmla="val 55673"/>
                <a:gd name="adj2" fmla="val 60585"/>
              </a:avLst>
            </a:prstGeom>
            <a:solidFill>
              <a:schemeClr val="accent3">
                <a:satOff val="18648"/>
                <a:lumOff val="5971"/>
              </a:schemeClr>
            </a:solidFill>
            <a:ln w="12700"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lIns="35719" tIns="35719" rIns="35719" bIns="35719" anchor="ctr"/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 sz="1687"/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86238" y="1537343"/>
              <a:ext cx="1522749" cy="1669613"/>
            </a:xfrm>
            <a:prstGeom prst="rect">
              <a:avLst/>
            </a:prstGeo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8" name="Content Placeholder 3"/>
          <p:cNvSpPr txBox="1">
            <a:spLocks/>
          </p:cNvSpPr>
          <p:nvPr/>
        </p:nvSpPr>
        <p:spPr>
          <a:xfrm>
            <a:off x="2054547" y="5465394"/>
            <a:ext cx="8915400" cy="98741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 smtClean="0"/>
          </a:p>
          <a:p>
            <a:r>
              <a:rPr lang="en-US" sz="2000" dirty="0" smtClean="0">
                <a:solidFill>
                  <a:srgbClr val="000000"/>
                </a:solidFill>
              </a:rPr>
              <a:t>Convert saved NN for application in C++ environment </a:t>
            </a:r>
            <a:r>
              <a:rPr lang="en-US" sz="2000" dirty="0" smtClean="0">
                <a:solidFill>
                  <a:srgbClr val="000000"/>
                </a:solidFill>
              </a:rPr>
              <a:t>through libraries  as </a:t>
            </a:r>
            <a:r>
              <a:rPr lang="en-US" sz="2000" dirty="0" smtClean="0">
                <a:solidFill>
                  <a:srgbClr val="000000"/>
                </a:solidFill>
                <a:hlinkClick r:id="rId8"/>
              </a:rPr>
              <a:t>lwtnn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6325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 animBg="1" advAuto="0"/>
      <p:bldP spid="152" grpId="0" animBg="1" advAuto="0"/>
      <p:bldP spid="157" grpId="0" animBg="1" advAuto="0"/>
      <p:bldP spid="160" grpId="0" animBg="1" advAuto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8</a:t>
            </a:fld>
            <a:endParaRPr lang="uk-UA"/>
          </a:p>
        </p:txBody>
      </p:sp>
      <p:sp>
        <p:nvSpPr>
          <p:cNvPr id="141" name="Shape 141"/>
          <p:cNvSpPr/>
          <p:nvPr/>
        </p:nvSpPr>
        <p:spPr>
          <a:xfrm>
            <a:off x="2843503" y="787782"/>
            <a:ext cx="1925845" cy="299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>
              <a:defRPr sz="2100"/>
            </a:lvl1pPr>
          </a:lstStyle>
          <a:p>
            <a:r>
              <a:rPr sz="1477"/>
              <a:t>Untrained Model</a:t>
            </a:r>
          </a:p>
        </p:txBody>
      </p:sp>
      <p:sp>
        <p:nvSpPr>
          <p:cNvPr id="142" name="Shape 142"/>
          <p:cNvSpPr/>
          <p:nvPr/>
        </p:nvSpPr>
        <p:spPr>
          <a:xfrm>
            <a:off x="6248667" y="861019"/>
            <a:ext cx="814285" cy="299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>
              <a:defRPr sz="2100"/>
            </a:lvl1pPr>
          </a:lstStyle>
          <a:p>
            <a:r>
              <a:rPr sz="1477"/>
              <a:t>Training</a:t>
            </a:r>
          </a:p>
        </p:txBody>
      </p:sp>
      <p:sp>
        <p:nvSpPr>
          <p:cNvPr id="143" name="Shape 143"/>
          <p:cNvSpPr/>
          <p:nvPr/>
        </p:nvSpPr>
        <p:spPr>
          <a:xfrm>
            <a:off x="9368547" y="739802"/>
            <a:ext cx="916071" cy="526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>
              <a:defRPr sz="2100"/>
            </a:lvl1pPr>
          </a:lstStyle>
          <a:p>
            <a:r>
              <a:rPr sz="1477"/>
              <a:t>Trained Model</a:t>
            </a:r>
          </a:p>
        </p:txBody>
      </p:sp>
      <p:grpSp>
        <p:nvGrpSpPr>
          <p:cNvPr id="146" name="Group 146"/>
          <p:cNvGrpSpPr/>
          <p:nvPr/>
        </p:nvGrpSpPr>
        <p:grpSpPr>
          <a:xfrm>
            <a:off x="9462810" y="3453869"/>
            <a:ext cx="1298905" cy="1941686"/>
            <a:chOff x="231874" y="0"/>
            <a:chExt cx="2389916" cy="3707657"/>
          </a:xfrm>
        </p:grpSpPr>
        <p:pic>
          <p:nvPicPr>
            <p:cNvPr id="144" name="pasted-image.tiff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499" t="7336" r="18499" b="7336"/>
            <a:stretch>
              <a:fillRect/>
            </a:stretch>
          </p:blipFill>
          <p:spPr>
            <a:xfrm>
              <a:off x="231874" y="1245853"/>
              <a:ext cx="2389917" cy="246180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5" name="Shape 145"/>
            <p:cNvSpPr/>
            <p:nvPr/>
          </p:nvSpPr>
          <p:spPr>
            <a:xfrm rot="5424968">
              <a:off x="613907" y="87548"/>
              <a:ext cx="891788" cy="721910"/>
            </a:xfrm>
            <a:prstGeom prst="rightArrow">
              <a:avLst>
                <a:gd name="adj1" fmla="val 39745"/>
                <a:gd name="adj2" fmla="val 64151"/>
              </a:avLst>
            </a:prstGeom>
            <a:solidFill>
              <a:schemeClr val="accent3">
                <a:satOff val="18648"/>
                <a:lumOff val="5971"/>
              </a:schemeClr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 sz="1687"/>
            </a:p>
          </p:txBody>
        </p:sp>
      </p:grpSp>
      <p:sp>
        <p:nvSpPr>
          <p:cNvPr id="147" name="Shape 147"/>
          <p:cNvSpPr/>
          <p:nvPr/>
        </p:nvSpPr>
        <p:spPr>
          <a:xfrm rot="595">
            <a:off x="5304333" y="1875666"/>
            <a:ext cx="484681" cy="378062"/>
          </a:xfrm>
          <a:prstGeom prst="rightArrow">
            <a:avLst>
              <a:gd name="adj1" fmla="val 55673"/>
              <a:gd name="adj2" fmla="val 60585"/>
            </a:avLst>
          </a:prstGeom>
          <a:solidFill>
            <a:schemeClr val="accent3">
              <a:satOff val="18648"/>
              <a:lumOff val="5971"/>
            </a:schemeClr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687"/>
          </a:p>
        </p:txBody>
      </p:sp>
      <p:grpSp>
        <p:nvGrpSpPr>
          <p:cNvPr id="152" name="Group 152"/>
          <p:cNvGrpSpPr/>
          <p:nvPr/>
        </p:nvGrpSpPr>
        <p:grpSpPr>
          <a:xfrm>
            <a:off x="2546709" y="3024728"/>
            <a:ext cx="3154907" cy="1695208"/>
            <a:chOff x="-722432" y="516253"/>
            <a:chExt cx="5804856" cy="3237007"/>
          </a:xfrm>
        </p:grpSpPr>
        <p:pic>
          <p:nvPicPr>
            <p:cNvPr id="148" name="pasted-image.tif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53080" y="1301696"/>
              <a:ext cx="2184004" cy="21237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9" name="Shape 149"/>
            <p:cNvSpPr/>
            <p:nvPr/>
          </p:nvSpPr>
          <p:spPr>
            <a:xfrm rot="20476520">
              <a:off x="3651789" y="620529"/>
              <a:ext cx="1430635" cy="683318"/>
            </a:xfrm>
            <a:prstGeom prst="rightArrow">
              <a:avLst>
                <a:gd name="adj1" fmla="val 55673"/>
                <a:gd name="adj2" fmla="val 64007"/>
              </a:avLst>
            </a:prstGeom>
            <a:solidFill>
              <a:schemeClr val="accent3">
                <a:satOff val="18648"/>
                <a:lumOff val="5971"/>
              </a:schemeClr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 sz="1687"/>
            </a:p>
          </p:txBody>
        </p:sp>
        <p:sp>
          <p:nvSpPr>
            <p:cNvPr id="150" name="Shape 150"/>
            <p:cNvSpPr/>
            <p:nvPr/>
          </p:nvSpPr>
          <p:spPr>
            <a:xfrm>
              <a:off x="0" y="3496823"/>
              <a:ext cx="2938695" cy="2564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>
              <a:lvl1pPr>
                <a:defRPr sz="1000"/>
              </a:lvl1pPr>
            </a:lstStyle>
            <a:p>
              <a:r>
                <a:rPr sz="703"/>
                <a:t>http://www.physics.umd.edu/rgroups/hep/LegoCMS/</a:t>
              </a:r>
            </a:p>
          </p:txBody>
        </p:sp>
        <p:sp>
          <p:nvSpPr>
            <p:cNvPr id="151" name="Shape 151"/>
            <p:cNvSpPr/>
            <p:nvPr/>
          </p:nvSpPr>
          <p:spPr>
            <a:xfrm>
              <a:off x="-722432" y="516253"/>
              <a:ext cx="1639890" cy="5717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>
              <a:lvl1pPr>
                <a:defRPr sz="2100"/>
              </a:lvl1pPr>
            </a:lstStyle>
            <a:p>
              <a:r>
                <a:rPr sz="1477" smtClean="0"/>
                <a:t>Detector</a:t>
              </a:r>
              <a:endParaRPr sz="1477"/>
            </a:p>
          </p:txBody>
        </p:sp>
      </p:grpSp>
      <p:sp>
        <p:nvSpPr>
          <p:cNvPr id="153" name="Shape 153"/>
          <p:cNvSpPr/>
          <p:nvPr/>
        </p:nvSpPr>
        <p:spPr>
          <a:xfrm rot="21587719">
            <a:off x="7901959" y="1875667"/>
            <a:ext cx="777541" cy="378061"/>
          </a:xfrm>
          <a:prstGeom prst="rightArrow">
            <a:avLst>
              <a:gd name="adj1" fmla="val 55673"/>
              <a:gd name="adj2" fmla="val 60585"/>
            </a:avLst>
          </a:prstGeom>
          <a:solidFill>
            <a:schemeClr val="accent3">
              <a:satOff val="18648"/>
              <a:lumOff val="5971"/>
            </a:schemeClr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687"/>
          </a:p>
        </p:txBody>
      </p:sp>
      <p:grpSp>
        <p:nvGrpSpPr>
          <p:cNvPr id="157" name="Group 157"/>
          <p:cNvGrpSpPr/>
          <p:nvPr/>
        </p:nvGrpSpPr>
        <p:grpSpPr>
          <a:xfrm>
            <a:off x="4936518" y="3172818"/>
            <a:ext cx="2515125" cy="1976908"/>
            <a:chOff x="-1" y="26231"/>
            <a:chExt cx="4627694" cy="3774914"/>
          </a:xfrm>
        </p:grpSpPr>
        <p:pic>
          <p:nvPicPr>
            <p:cNvPr id="154" name="pasted-image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16473" t="18594" r="19576" b="12624"/>
            <a:stretch>
              <a:fillRect/>
            </a:stretch>
          </p:blipFill>
          <p:spPr>
            <a:xfrm>
              <a:off x="2266620" y="1258069"/>
              <a:ext cx="2361073" cy="192939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 rot="16209467">
              <a:off x="2944219" y="49658"/>
              <a:ext cx="779941" cy="733088"/>
            </a:xfrm>
            <a:prstGeom prst="rightArrow">
              <a:avLst>
                <a:gd name="adj1" fmla="val 39745"/>
                <a:gd name="adj2" fmla="val 63173"/>
              </a:avLst>
            </a:prstGeom>
            <a:solidFill>
              <a:schemeClr val="accent3">
                <a:satOff val="18648"/>
                <a:lumOff val="5971"/>
              </a:schemeClr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 sz="1687"/>
            </a:p>
          </p:txBody>
        </p:sp>
        <p:sp>
          <p:nvSpPr>
            <p:cNvPr id="156" name="Shape 156"/>
            <p:cNvSpPr/>
            <p:nvPr/>
          </p:nvSpPr>
          <p:spPr>
            <a:xfrm>
              <a:off x="-1" y="3051994"/>
              <a:ext cx="2185898" cy="7491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/>
            <a:p>
              <a:pPr>
                <a:defRPr sz="2100"/>
              </a:pPr>
              <a:r>
                <a:rPr sz="1477" dirty="0"/>
                <a:t>Physics (e</a:t>
              </a:r>
              <a:r>
                <a:rPr sz="1477" baseline="31999" dirty="0"/>
                <a:t>+</a:t>
              </a:r>
              <a:r>
                <a:rPr sz="1477" dirty="0"/>
                <a:t>, e</a:t>
              </a:r>
              <a:r>
                <a:rPr sz="1477" baseline="31999" dirty="0"/>
                <a:t>-</a:t>
              </a:r>
              <a:r>
                <a:rPr sz="1477" dirty="0"/>
                <a:t>,γ,π..)</a:t>
              </a:r>
            </a:p>
            <a:p>
              <a:pPr>
                <a:defRPr sz="2100"/>
              </a:pPr>
              <a:r>
                <a:rPr sz="1477" dirty="0"/>
                <a:t>Kinematics…  </a:t>
              </a:r>
            </a:p>
          </p:txBody>
        </p:sp>
      </p:grpSp>
      <p:grpSp>
        <p:nvGrpSpPr>
          <p:cNvPr id="160" name="Group 160"/>
          <p:cNvGrpSpPr/>
          <p:nvPr/>
        </p:nvGrpSpPr>
        <p:grpSpPr>
          <a:xfrm>
            <a:off x="5852111" y="573598"/>
            <a:ext cx="5964332" cy="2777856"/>
            <a:chOff x="-5356316" y="-107927"/>
            <a:chExt cx="10974042" cy="5304330"/>
          </a:xfrm>
        </p:grpSpPr>
        <p:sp>
          <p:nvSpPr>
            <p:cNvPr id="158" name="Shape 158"/>
            <p:cNvSpPr/>
            <p:nvPr/>
          </p:nvSpPr>
          <p:spPr>
            <a:xfrm>
              <a:off x="-5356316" y="91565"/>
              <a:ext cx="9214107" cy="5104838"/>
            </a:xfrm>
            <a:prstGeom prst="rect">
              <a:avLst/>
            </a:prstGeom>
            <a:noFill/>
            <a:ln w="88900" cap="rnd">
              <a:solidFill>
                <a:srgbClr val="000000"/>
              </a:solidFill>
              <a:custDash>
                <a:ds d="100000" sp="200000"/>
              </a:custDash>
              <a:round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 sz="1687"/>
            </a:p>
          </p:txBody>
        </p:sp>
        <p:sp>
          <p:nvSpPr>
            <p:cNvPr id="159" name="Shape 159"/>
            <p:cNvSpPr/>
            <p:nvPr/>
          </p:nvSpPr>
          <p:spPr>
            <a:xfrm>
              <a:off x="3934145" y="-107927"/>
              <a:ext cx="1683581" cy="6652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/>
            <a:p>
              <a:r>
                <a:rPr sz="1600" dirty="0">
                  <a:solidFill>
                    <a:srgbClr val="FF0000"/>
                  </a:solidFill>
                </a:rPr>
                <a:t>GeantV</a:t>
              </a:r>
            </a:p>
          </p:txBody>
        </p:sp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769" y="1158081"/>
            <a:ext cx="1522749" cy="1669613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546" y="1266549"/>
            <a:ext cx="1522749" cy="1669613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238" y="1323159"/>
            <a:ext cx="1522749" cy="1669613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8" name="Content Placeholder 3"/>
          <p:cNvSpPr txBox="1">
            <a:spLocks/>
          </p:cNvSpPr>
          <p:nvPr/>
        </p:nvSpPr>
        <p:spPr>
          <a:xfrm>
            <a:off x="2070312" y="5539514"/>
            <a:ext cx="10494805" cy="98741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000000"/>
                </a:solidFill>
              </a:rPr>
              <a:t>“Detector” </a:t>
            </a:r>
            <a:r>
              <a:rPr lang="en-US" sz="2000" dirty="0" smtClean="0">
                <a:solidFill>
                  <a:srgbClr val="000000"/>
                </a:solidFill>
              </a:rPr>
              <a:t>info to drive </a:t>
            </a:r>
            <a:r>
              <a:rPr lang="en-US" sz="2000" dirty="0" smtClean="0">
                <a:solidFill>
                  <a:srgbClr val="000000"/>
                </a:solidFill>
              </a:rPr>
              <a:t>the design/choice of model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A tool capable of </a:t>
            </a:r>
            <a:r>
              <a:rPr lang="en-US" sz="2000" dirty="0" smtClean="0">
                <a:solidFill>
                  <a:srgbClr val="000000"/>
                </a:solidFill>
              </a:rPr>
              <a:t>optimizing </a:t>
            </a:r>
            <a:r>
              <a:rPr lang="en-US" sz="2000" dirty="0" smtClean="0">
                <a:solidFill>
                  <a:srgbClr val="000000"/>
                </a:solidFill>
              </a:rPr>
              <a:t>the model configuration and train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Embed in </a:t>
            </a:r>
            <a:r>
              <a:rPr lang="en-US" sz="2000" dirty="0" err="1" smtClean="0">
                <a:solidFill>
                  <a:srgbClr val="000000"/>
                </a:solidFill>
              </a:rPr>
              <a:t>GeantV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2" name="Shape 155"/>
          <p:cNvSpPr/>
          <p:nvPr/>
        </p:nvSpPr>
        <p:spPr>
          <a:xfrm rot="16209467">
            <a:off x="3708783" y="2870631"/>
            <a:ext cx="408452" cy="398429"/>
          </a:xfrm>
          <a:prstGeom prst="rightArrow">
            <a:avLst>
              <a:gd name="adj1" fmla="val 39745"/>
              <a:gd name="adj2" fmla="val 63173"/>
            </a:avLst>
          </a:prstGeom>
          <a:solidFill>
            <a:schemeClr val="accent3">
              <a:satOff val="18648"/>
              <a:lumOff val="5971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35719" tIns="35719" rIns="35719" bIns="35719" numCol="1" anchor="ctr">
            <a:no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687"/>
          </a:p>
        </p:txBody>
      </p:sp>
    </p:spTree>
    <p:extLst>
      <p:ext uri="{BB962C8B-B14F-4D97-AF65-F5344CB8AC3E}">
        <p14:creationId xmlns:p14="http://schemas.microsoft.com/office/powerpoint/2010/main" val="158039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fill="hold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136"/>
          <p:cNvSpPr txBox="1">
            <a:spLocks/>
          </p:cNvSpPr>
          <p:nvPr/>
        </p:nvSpPr>
        <p:spPr>
          <a:xfrm>
            <a:off x="1890444" y="318016"/>
            <a:ext cx="11671443" cy="128367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Design the ML model(s)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59840" y="1601695"/>
            <a:ext cx="8915400" cy="5142826"/>
          </a:xfrm>
        </p:spPr>
        <p:txBody>
          <a:bodyPr>
            <a:noAutofit/>
          </a:bodyPr>
          <a:lstStyle/>
          <a:p>
            <a:endParaRPr lang="en-US" sz="2000" dirty="0" smtClean="0"/>
          </a:p>
          <a:p>
            <a:r>
              <a:rPr lang="en-US" sz="2000" dirty="0" smtClean="0">
                <a:solidFill>
                  <a:srgbClr val="000000"/>
                </a:solidFill>
              </a:rPr>
              <a:t>Initially </a:t>
            </a:r>
            <a:r>
              <a:rPr lang="en-US" sz="2000" dirty="0">
                <a:solidFill>
                  <a:srgbClr val="000000"/>
                </a:solidFill>
              </a:rPr>
              <a:t>focus on time consuming </a:t>
            </a:r>
            <a:r>
              <a:rPr lang="en-US" sz="2000" dirty="0" smtClean="0">
                <a:solidFill>
                  <a:srgbClr val="000000"/>
                </a:solidFill>
              </a:rPr>
              <a:t>detectors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Reproduce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particle showers in electromagnetic and hadronic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calorimeters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Train </a:t>
            </a:r>
            <a:r>
              <a:rPr lang="en-US" sz="2000" dirty="0">
                <a:solidFill>
                  <a:srgbClr val="000000"/>
                </a:solidFill>
              </a:rPr>
              <a:t>networks on full simulation </a:t>
            </a:r>
            <a:endParaRPr lang="en-US" sz="2000" dirty="0" smtClean="0">
              <a:solidFill>
                <a:srgbClr val="000000"/>
              </a:solidFill>
            </a:endParaRPr>
          </a:p>
          <a:p>
            <a:pPr lvl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Eventually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test possibility of training on real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data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Test </a:t>
            </a:r>
            <a:r>
              <a:rPr lang="en-US" sz="2000" dirty="0">
                <a:solidFill>
                  <a:srgbClr val="000000"/>
                </a:solidFill>
              </a:rPr>
              <a:t>different </a:t>
            </a:r>
            <a:r>
              <a:rPr lang="en-US" sz="2000" dirty="0" smtClean="0">
                <a:solidFill>
                  <a:srgbClr val="000000"/>
                </a:solidFill>
              </a:rPr>
              <a:t>techniques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Multi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Objective regression, Feature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extraction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Test </a:t>
            </a:r>
            <a:r>
              <a:rPr lang="en-US" sz="2000" dirty="0">
                <a:solidFill>
                  <a:srgbClr val="000000"/>
                </a:solidFill>
              </a:rPr>
              <a:t>different </a:t>
            </a:r>
            <a:r>
              <a:rPr lang="en-US" sz="2000" dirty="0" smtClean="0">
                <a:solidFill>
                  <a:srgbClr val="000000"/>
                </a:solidFill>
              </a:rPr>
              <a:t>models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Generative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adversarial networks, Recurrent networks </a:t>
            </a: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DF68-3618-A141-B1A5-1218A5747EC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3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2621</TotalTime>
  <Words>1018</Words>
  <Application>Microsoft Macintosh PowerPoint</Application>
  <PresentationFormat>Widescreen</PresentationFormat>
  <Paragraphs>248</Paragraphs>
  <Slides>25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Al Bayan Plain</vt:lpstr>
      <vt:lpstr>Calibri</vt:lpstr>
      <vt:lpstr>Century Gothic</vt:lpstr>
      <vt:lpstr>CenturyGothic</vt:lpstr>
      <vt:lpstr>Clear Sans</vt:lpstr>
      <vt:lpstr>Helvetica</vt:lpstr>
      <vt:lpstr>Kohinoor Bangla</vt:lpstr>
      <vt:lpstr>Mangal</vt:lpstr>
      <vt:lpstr>Wingdings 2</vt:lpstr>
      <vt:lpstr>Wingdings 3</vt:lpstr>
      <vt:lpstr>Arial</vt:lpstr>
      <vt:lpstr>Wisp</vt:lpstr>
      <vt:lpstr>Machine Learning-based fast simulation in GeantV</vt:lpstr>
      <vt:lpstr>Outline</vt:lpstr>
      <vt:lpstr>Introduction</vt:lpstr>
      <vt:lpstr>GeantV fast simulation framework</vt:lpstr>
      <vt:lpstr>Integrating fast simulation in GeantV</vt:lpstr>
      <vt:lpstr>PowerPoint Presentation</vt:lpstr>
      <vt:lpstr>PowerPoint Presentation</vt:lpstr>
      <vt:lpstr>PowerPoint Presentation</vt:lpstr>
      <vt:lpstr>PowerPoint Presentation</vt:lpstr>
      <vt:lpstr>Generative adversarial networks</vt:lpstr>
      <vt:lpstr>Many GAN flavors</vt:lpstr>
      <vt:lpstr>CLIC calorimeter</vt:lpstr>
      <vt:lpstr>CLIC calorimeter data</vt:lpstr>
      <vt:lpstr>3d GAN for calorimeter images</vt:lpstr>
      <vt:lpstr>First 3d shower  images</vt:lpstr>
      <vt:lpstr>GAN generated showers</vt:lpstr>
      <vt:lpstr>Single cell response</vt:lpstr>
      <vt:lpstr>Energy as auxiliary classifier</vt:lpstr>
      <vt:lpstr>Generated showers: longitudinal profile</vt:lpstr>
      <vt:lpstr>Generated showers: transverse profile</vt:lpstr>
      <vt:lpstr>Energy regression</vt:lpstr>
      <vt:lpstr>Next steps</vt:lpstr>
      <vt:lpstr>Timing</vt:lpstr>
      <vt:lpstr>Summary</vt:lpstr>
      <vt:lpstr>Thank you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GeantV fast simulation plan</dc:title>
  <dc:creator>Microsoft Office User</dc:creator>
  <cp:lastModifiedBy>Microsoft Office User</cp:lastModifiedBy>
  <cp:revision>88</cp:revision>
  <cp:lastPrinted>2017-06-25T13:20:23Z</cp:lastPrinted>
  <dcterms:created xsi:type="dcterms:W3CDTF">2017-06-22T14:23:02Z</dcterms:created>
  <dcterms:modified xsi:type="dcterms:W3CDTF">2017-08-24T22:14:38Z</dcterms:modified>
</cp:coreProperties>
</file>