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1" r:id="rId3"/>
    <p:sldId id="324" r:id="rId4"/>
    <p:sldId id="327" r:id="rId5"/>
    <p:sldId id="325" r:id="rId6"/>
    <p:sldId id="332" r:id="rId7"/>
    <p:sldId id="329" r:id="rId8"/>
    <p:sldId id="328" r:id="rId9"/>
    <p:sldId id="334" r:id="rId10"/>
    <p:sldId id="330" r:id="rId11"/>
    <p:sldId id="333" r:id="rId12"/>
    <p:sldId id="326" r:id="rId13"/>
    <p:sldId id="335" r:id="rId14"/>
  </p:sldIdLst>
  <p:sldSz cx="10080625" cy="7559675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800" b="1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800" b="1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800" b="1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800" b="1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0" autoAdjust="0"/>
    <p:restoredTop sz="94514" autoAdjust="0"/>
  </p:normalViewPr>
  <p:slideViewPr>
    <p:cSldViewPr>
      <p:cViewPr varScale="1">
        <p:scale>
          <a:sx n="66" d="100"/>
          <a:sy n="66" d="100"/>
        </p:scale>
        <p:origin x="1128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3942" y="-10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25" cy="49670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923" y="0"/>
            <a:ext cx="2946325" cy="49670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252ACAB2-55DD-43B2-9AD1-1AE0EA1D486D}" type="datetimeFigureOut">
              <a:rPr lang="de-DE" smtClean="0"/>
              <a:t>24.08.2017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923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A29ECB64-EAD8-46C0-99F2-54B21DD006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775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9350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4970"/>
            <a:ext cx="5437284" cy="44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9937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fld id="{28EDB143-C549-4CF9-B625-B05BDF0B5A0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396200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E847F1-90C1-4454-9833-E9347CCE781A}" type="slidenum">
              <a:rPr lang="en-US" altLang="de-DE"/>
              <a:pPr/>
              <a:t>1</a:t>
            </a:fld>
            <a:endParaRPr lang="en-US" altLang="de-DE" dirty="0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3833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70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835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28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04825" y="684214"/>
            <a:ext cx="9072563" cy="647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4825" y="1475581"/>
            <a:ext cx="9072563" cy="5507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323850" y="172655"/>
            <a:ext cx="9359900" cy="339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2056" rIns="90000" bIns="450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r"/>
            <a:r>
              <a:rPr lang="en-US" altLang="de-DE" b="0" dirty="0">
                <a:solidFill>
                  <a:srgbClr val="666666"/>
                </a:solidFill>
                <a:latin typeface="Arial" panose="020B0604020202020204" pitchFamily="34" charset="0"/>
                <a:ea typeface="NimbusSanL-Bold" charset="0"/>
                <a:cs typeface="Arial" panose="020B0604020202020204" pitchFamily="34" charset="0"/>
              </a:rPr>
              <a:t>ACAR 2017 - Seattle</a:t>
            </a:r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360363" y="539477"/>
            <a:ext cx="9359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>
          <a:xfrm>
            <a:off x="360363" y="7020197"/>
            <a:ext cx="9359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 userDrawn="1"/>
        </p:nvSpPr>
        <p:spPr bwMode="auto">
          <a:xfrm>
            <a:off x="323850" y="6988175"/>
            <a:ext cx="7740798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en-US" altLang="de-DE" sz="18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IRI – G</a:t>
            </a:r>
            <a:r>
              <a:rPr lang="en-US" altLang="de-DE" sz="15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OETHE </a:t>
            </a:r>
            <a:r>
              <a:rPr lang="en-US" altLang="de-DE" sz="18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U</a:t>
            </a:r>
            <a:r>
              <a:rPr lang="en-US" altLang="de-DE" sz="15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NIVERSITY </a:t>
            </a:r>
            <a:r>
              <a:rPr lang="en-US" altLang="de-DE" sz="18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F</a:t>
            </a:r>
            <a:r>
              <a:rPr lang="en-US" altLang="de-DE" sz="14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RANKFURT </a:t>
            </a:r>
            <a:r>
              <a:rPr lang="en-US" altLang="de-DE" sz="15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                                 </a:t>
            </a:r>
            <a:fld id="{4D48C8FD-04BF-4E69-BCAD-15ED5BB446F2}" type="slidenum">
              <a:rPr lang="en-US" altLang="de-DE" sz="1500" b="0" smtClean="0">
                <a:solidFill>
                  <a:srgbClr val="666666"/>
                </a:solidFill>
                <a:ea typeface="NimbusSanL-Regu" charset="0"/>
                <a:cs typeface="NimbusSanL-Regu" charset="0"/>
              </a:rPr>
              <a:pPr/>
              <a:t>‹Nr.›</a:t>
            </a:fld>
            <a:r>
              <a:rPr lang="en-US" altLang="de-DE" sz="15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  </a:t>
            </a:r>
          </a:p>
        </p:txBody>
      </p:sp>
      <p:sp>
        <p:nvSpPr>
          <p:cNvPr id="19" name="Text Box 10"/>
          <p:cNvSpPr txBox="1">
            <a:spLocks noChangeArrowheads="1"/>
          </p:cNvSpPr>
          <p:nvPr userDrawn="1"/>
        </p:nvSpPr>
        <p:spPr bwMode="auto">
          <a:xfrm>
            <a:off x="6120432" y="6983413"/>
            <a:ext cx="3634756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r"/>
            <a:r>
              <a:rPr lang="en-US" altLang="de-DE" sz="1500" b="0" dirty="0">
                <a:solidFill>
                  <a:srgbClr val="666666"/>
                </a:solidFill>
                <a:ea typeface="NimbusSanL-Regu" charset="0"/>
                <a:cs typeface="NimbusSanL-Regu" charset="0"/>
              </a:rPr>
              <a:t>Thomas Janson</a:t>
            </a:r>
          </a:p>
        </p:txBody>
      </p:sp>
    </p:spTree>
    <p:extLst>
      <p:ext uri="{BB962C8B-B14F-4D97-AF65-F5344CB8AC3E}">
        <p14:creationId xmlns:p14="http://schemas.microsoft.com/office/powerpoint/2010/main" val="117675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67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5400352" y="7092205"/>
            <a:ext cx="1439863" cy="323850"/>
          </a:xfrm>
          <a:prstGeom prst="roundRect">
            <a:avLst>
              <a:gd name="adj" fmla="val 48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 b="0" dirty="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60363" y="6228109"/>
            <a:ext cx="3311797" cy="64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168" rIns="90000" bIns="450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r"/>
            <a:r>
              <a:rPr lang="en-US" altLang="de-DE" sz="1800" b="0" dirty="0">
                <a:latin typeface="+mj-lt"/>
                <a:ea typeface="NimbusSanL-Regu" charset="0"/>
                <a:cs typeface="NimbusSanL-Regu" charset="0"/>
              </a:rPr>
              <a:t>ACAT 2017</a:t>
            </a:r>
          </a:p>
          <a:p>
            <a:pPr algn="r"/>
            <a:r>
              <a:rPr lang="en-US" altLang="de-DE" sz="1800" b="0" dirty="0">
                <a:latin typeface="+mj-lt"/>
                <a:ea typeface="NimbusSanL-Regu" charset="0"/>
                <a:cs typeface="NimbusSanL-Regu" charset="0"/>
              </a:rPr>
              <a:t>University of Washington, Seattle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360363" y="7019925"/>
            <a:ext cx="9359900" cy="1588"/>
          </a:xfrm>
          <a:prstGeom prst="line">
            <a:avLst/>
          </a:prstGeom>
          <a:noFill/>
          <a:ln w="9525">
            <a:solidFill>
              <a:srgbClr val="0084D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80975" y="179437"/>
            <a:ext cx="9720263" cy="323850"/>
          </a:xfrm>
          <a:prstGeom prst="roundRect">
            <a:avLst>
              <a:gd name="adj" fmla="val 48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 b="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60363" y="971524"/>
            <a:ext cx="9359900" cy="433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t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800" b="1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lnSpc>
                <a:spcPct val="117000"/>
              </a:lnSpc>
            </a:pPr>
            <a:r>
              <a:rPr lang="en-US" altLang="de-DE" sz="4000" dirty="0">
                <a:latin typeface="+mj-lt"/>
                <a:ea typeface="NimbusSanL-Bold" charset="0"/>
                <a:cs typeface="NimbusSanL-Bold" charset="0"/>
              </a:rPr>
              <a:t>Massive Parallel QCD Computing</a:t>
            </a:r>
            <a:br>
              <a:rPr lang="en-US" altLang="de-DE" sz="4000" dirty="0">
                <a:latin typeface="+mj-lt"/>
                <a:ea typeface="NimbusSanL-Bold" charset="0"/>
                <a:cs typeface="NimbusSanL-Bold" charset="0"/>
              </a:rPr>
            </a:br>
            <a:r>
              <a:rPr lang="en-US" altLang="de-DE" sz="4000" dirty="0">
                <a:latin typeface="+mj-lt"/>
                <a:ea typeface="NimbusSanL-Bold" charset="0"/>
                <a:cs typeface="NimbusSanL-Bold" charset="0"/>
              </a:rPr>
              <a:t>on FPGA Accelerator</a:t>
            </a:r>
            <a:br>
              <a:rPr lang="en-US" altLang="de-DE" sz="4000" dirty="0">
                <a:latin typeface="+mj-lt"/>
                <a:ea typeface="NimbusSanL-Bold" charset="0"/>
                <a:cs typeface="NimbusSanL-Bold" charset="0"/>
              </a:rPr>
            </a:br>
            <a:r>
              <a:rPr lang="en-US" altLang="de-DE" sz="4000" dirty="0">
                <a:latin typeface="+mj-lt"/>
                <a:ea typeface="NimbusSanL-Bold" charset="0"/>
                <a:cs typeface="NimbusSanL-Bold" charset="0"/>
              </a:rPr>
              <a:t>with Data-Flow Programming</a:t>
            </a:r>
          </a:p>
          <a:p>
            <a:pPr algn="ctr">
              <a:lnSpc>
                <a:spcPct val="117000"/>
              </a:lnSpc>
            </a:pPr>
            <a:endParaRPr lang="en-US" altLang="de-DE" sz="4000" dirty="0">
              <a:latin typeface="+mj-lt"/>
              <a:ea typeface="NimbusSanL-Bold" charset="0"/>
              <a:cs typeface="NimbusSanL-Bold" charset="0"/>
            </a:endParaRPr>
          </a:p>
          <a:p>
            <a:pPr>
              <a:lnSpc>
                <a:spcPct val="117000"/>
              </a:lnSpc>
            </a:pPr>
            <a:r>
              <a:rPr lang="en-US" altLang="de-DE" sz="3600" b="0" i="1" dirty="0">
                <a:latin typeface="+mj-lt"/>
                <a:ea typeface="NimbusSanL-Bold" charset="0"/>
                <a:cs typeface="NimbusSanL-Bold" charset="0"/>
              </a:rPr>
              <a:t>Thomas Janson and Udo Kebschull</a:t>
            </a:r>
          </a:p>
          <a:p>
            <a:r>
              <a:rPr lang="en-US" altLang="de-DE" sz="1400" b="0" i="1" dirty="0">
                <a:ea typeface="NimbusSanL-Regu" charset="0"/>
                <a:cs typeface="NimbusSanL-Regu" charset="0"/>
              </a:rPr>
              <a:t>Infrastructure and Computer Systems in Data Processing (IRI)</a:t>
            </a:r>
          </a:p>
          <a:p>
            <a:r>
              <a:rPr lang="en-US" altLang="de-DE" sz="1400" b="0" i="1" dirty="0">
                <a:ea typeface="NimbusSanL-Regu" charset="0"/>
                <a:cs typeface="NimbusSanL-Regu" charset="0"/>
              </a:rPr>
              <a:t>Goethe University Frankfurt</a:t>
            </a:r>
          </a:p>
          <a:p>
            <a:r>
              <a:rPr lang="en-US" altLang="de-DE" sz="1400" b="0" i="1" dirty="0">
                <a:ea typeface="NimbusSanL-Regu" charset="0"/>
                <a:cs typeface="NimbusSanL-Regu" charset="0"/>
              </a:rPr>
              <a:t>Germany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307" y="5446311"/>
            <a:ext cx="2586956" cy="140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07" y="5855563"/>
            <a:ext cx="1000307" cy="1000307"/>
          </a:xfrm>
          <a:prstGeom prst="rect">
            <a:avLst/>
          </a:prstGeom>
        </p:spPr>
      </p:pic>
      <p:grpSp>
        <p:nvGrpSpPr>
          <p:cNvPr id="12" name="Group 19">
            <a:extLst>
              <a:ext uri="{FF2B5EF4-FFF2-40B4-BE49-F238E27FC236}">
                <a16:creationId xmlns:a16="http://schemas.microsoft.com/office/drawing/2014/main" id="{1AF1B334-F4E8-4E64-93B9-864D6F422F9B}"/>
              </a:ext>
            </a:extLst>
          </p:cNvPr>
          <p:cNvGrpSpPr/>
          <p:nvPr/>
        </p:nvGrpSpPr>
        <p:grpSpPr>
          <a:xfrm>
            <a:off x="935856" y="5446310"/>
            <a:ext cx="1223851" cy="1005977"/>
            <a:chOff x="1076324" y="1304925"/>
            <a:chExt cx="4588823" cy="3771903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E44817C2-C3C1-4011-9E3E-A6FFD3960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08" t="1002" r="4160" b="3286"/>
            <a:stretch/>
          </p:blipFill>
          <p:spPr>
            <a:xfrm>
              <a:off x="1076324" y="1304925"/>
              <a:ext cx="3819525" cy="3762376"/>
            </a:xfrm>
            <a:prstGeom prst="rect">
              <a:avLst/>
            </a:prstGeom>
          </p:spPr>
        </p:pic>
        <p:pic>
          <p:nvPicPr>
            <p:cNvPr id="14" name="Picture 18">
              <a:extLst>
                <a:ext uri="{FF2B5EF4-FFF2-40B4-BE49-F238E27FC236}">
                  <a16:creationId xmlns:a16="http://schemas.microsoft.com/office/drawing/2014/main" id="{F6815AE8-84AC-4C56-8593-04CE7C3C0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8296" y="1323976"/>
              <a:ext cx="906851" cy="3752852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Kernel Throughput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825" y="1475581"/>
            <a:ext cx="9288015" cy="5507832"/>
          </a:xfrm>
        </p:spPr>
        <p:txBody>
          <a:bodyPr/>
          <a:lstStyle/>
          <a:p>
            <a:r>
              <a:rPr lang="en-US" dirty="0"/>
              <a:t>Kernel throughput depends on kernel clock rate</a:t>
            </a:r>
            <a:br>
              <a:rPr lang="en-US" dirty="0"/>
            </a:br>
            <a:r>
              <a:rPr lang="en-US" dirty="0"/>
              <a:t>(133 MHz max)</a:t>
            </a:r>
          </a:p>
          <a:p>
            <a:r>
              <a:rPr lang="en-US" dirty="0"/>
              <a:t>We use 32 bit fixed-point number representation</a:t>
            </a:r>
          </a:p>
          <a:p>
            <a:r>
              <a:rPr lang="en-US" dirty="0"/>
              <a:t>Input stream with 47 </a:t>
            </a:r>
            <a:r>
              <a:rPr lang="en-US" dirty="0" err="1"/>
              <a:t>GByte</a:t>
            </a:r>
            <a:r>
              <a:rPr lang="en-US" dirty="0"/>
              <a:t>/s </a:t>
            </a:r>
          </a:p>
          <a:p>
            <a:r>
              <a:rPr lang="en-US" dirty="0"/>
              <a:t>Output stream with 12 </a:t>
            </a:r>
            <a:r>
              <a:rPr lang="en-US" dirty="0" err="1"/>
              <a:t>GByte</a:t>
            </a:r>
            <a:r>
              <a:rPr lang="en-US" dirty="0"/>
              <a:t>/s</a:t>
            </a:r>
          </a:p>
          <a:p>
            <a:r>
              <a:rPr lang="en-US" dirty="0"/>
              <a:t>Theoretical equivalent peak performance 176 GFLOP/s</a:t>
            </a:r>
          </a:p>
          <a:p>
            <a:pPr lvl="1"/>
            <a:r>
              <a:rPr lang="en-US" dirty="0"/>
              <a:t>our kernel computes 1320 FLOPs each clock cycle</a:t>
            </a:r>
          </a:p>
        </p:txBody>
      </p:sp>
    </p:spTree>
    <p:extLst>
      <p:ext uri="{BB962C8B-B14F-4D97-AF65-F5344CB8AC3E}">
        <p14:creationId xmlns:p14="http://schemas.microsoft.com/office/powerpoint/2010/main" val="3881911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825" y="1475581"/>
            <a:ext cx="5831631" cy="5507832"/>
          </a:xfrm>
        </p:spPr>
        <p:txBody>
          <a:bodyPr>
            <a:normAutofit/>
          </a:bodyPr>
          <a:lstStyle/>
          <a:p>
            <a:r>
              <a:rPr lang="en-US" dirty="0"/>
              <a:t>We stream from </a:t>
            </a:r>
            <a:r>
              <a:rPr lang="en-US" dirty="0" err="1"/>
              <a:t>LMem</a:t>
            </a:r>
            <a:r>
              <a:rPr lang="en-US" dirty="0"/>
              <a:t>, and write the result back to </a:t>
            </a:r>
            <a:r>
              <a:rPr lang="en-US" dirty="0" err="1"/>
              <a:t>LMem</a:t>
            </a:r>
            <a:endParaRPr lang="en-US" dirty="0"/>
          </a:p>
          <a:p>
            <a:r>
              <a:rPr lang="en-US" dirty="0"/>
              <a:t>6 x DDR3 memory , 384 bit interface</a:t>
            </a:r>
          </a:p>
          <a:p>
            <a:r>
              <a:rPr lang="en-US" dirty="0"/>
              <a:t>Burst rate 8 , 3072 bit intern</a:t>
            </a:r>
          </a:p>
          <a:p>
            <a:r>
              <a:rPr lang="en-US" dirty="0"/>
              <a:t>384 Byte in one kernel tick</a:t>
            </a:r>
          </a:p>
          <a:p>
            <a:r>
              <a:rPr lang="en-US" dirty="0"/>
              <a:t>Memory Interface 1066 </a:t>
            </a:r>
            <a:r>
              <a:rPr lang="en-US" dirty="0" err="1"/>
              <a:t>Mbps</a:t>
            </a:r>
            <a:br>
              <a:rPr lang="en-US" dirty="0"/>
            </a:br>
            <a:r>
              <a:rPr lang="en-US" dirty="0"/>
              <a:t>(hard to get timing closure)</a:t>
            </a:r>
          </a:p>
          <a:p>
            <a:r>
              <a:rPr lang="en-US" dirty="0"/>
              <a:t>Memory Interface configured with 800 </a:t>
            </a:r>
            <a:r>
              <a:rPr lang="en-US" dirty="0" err="1"/>
              <a:t>Mbps</a:t>
            </a:r>
            <a:r>
              <a:rPr lang="en-US" dirty="0"/>
              <a:t> and kernel with 100 MHz</a:t>
            </a:r>
          </a:p>
          <a:p>
            <a:r>
              <a:rPr lang="en-US" dirty="0"/>
              <a:t>The design is considered to be memory bound</a:t>
            </a:r>
          </a:p>
          <a:p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456" y="1475581"/>
            <a:ext cx="3370787" cy="547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58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Resource usage:</a:t>
                </a:r>
              </a:p>
              <a:p>
                <a:r>
                  <a:rPr lang="en-US" dirty="0"/>
                  <a:t>Lattice size restricted</a:t>
                </a:r>
                <a:endParaRPr lang="de-DE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×4</m:t>
                    </m:r>
                  </m:oMath>
                </a14:m>
                <a:endParaRPr lang="en-US" b="0" dirty="0"/>
              </a:p>
              <a:p>
                <a:r>
                  <a:rPr lang="en-US" b="0" dirty="0"/>
                  <a:t>Kern</a:t>
                </a:r>
                <a:r>
                  <a:rPr lang="en-US" dirty="0"/>
                  <a:t>el peak performance</a:t>
                </a:r>
              </a:p>
              <a:p>
                <a:pPr lvl="1"/>
                <a:r>
                  <a:rPr lang="en-US" b="0" dirty="0"/>
                  <a:t>with 100 MHz – 132 GFLOP/s</a:t>
                </a:r>
                <a:endParaRPr lang="de-DE" dirty="0"/>
              </a:p>
              <a:p>
                <a:r>
                  <a:rPr lang="en-US" b="0" dirty="0"/>
                  <a:t>Peak memory bandwi</a:t>
                </a:r>
                <a:r>
                  <a:rPr lang="en-US" dirty="0"/>
                  <a:t>dth</a:t>
                </a:r>
              </a:p>
              <a:p>
                <a:pPr lvl="1"/>
                <a:r>
                  <a:rPr lang="en-US" b="0" dirty="0"/>
                  <a:t>35.76 </a:t>
                </a:r>
                <a:r>
                  <a:rPr lang="en-US" b="0" dirty="0" err="1"/>
                  <a:t>GByte</a:t>
                </a:r>
                <a:r>
                  <a:rPr lang="en-US" b="0" dirty="0"/>
                  <a:t>/s</a:t>
                </a:r>
              </a:p>
              <a:p>
                <a:r>
                  <a:rPr lang="en-US" dirty="0"/>
                  <a:t>Measured with </a:t>
                </a:r>
                <a:r>
                  <a:rPr lang="en-US" dirty="0" err="1"/>
                  <a:t>maxtop</a:t>
                </a:r>
                <a:r>
                  <a:rPr lang="en-US" dirty="0"/>
                  <a:t> utility from the Maxeler framework</a:t>
                </a:r>
              </a:p>
              <a:p>
                <a:pPr lvl="1"/>
                <a:r>
                  <a:rPr lang="en-US" b="0" dirty="0"/>
                  <a:t>FPGA usage 49.6 %</a:t>
                </a:r>
              </a:p>
              <a:p>
                <a:pPr lvl="1"/>
                <a:r>
                  <a:rPr lang="en-US" dirty="0"/>
                  <a:t>Memory bus utilization 62.5 %</a:t>
                </a:r>
              </a:p>
              <a:p>
                <a:pPr lvl="1"/>
                <a:r>
                  <a:rPr lang="en-US" b="0" dirty="0"/>
                  <a:t>Power usage 35.5 W</a:t>
                </a:r>
              </a:p>
              <a:p>
                <a:pPr lvl="1"/>
                <a:r>
                  <a:rPr lang="en-US" b="0" dirty="0"/>
                  <a:t>Memory bandwidth 23.64 </a:t>
                </a:r>
                <a:r>
                  <a:rPr lang="en-US" b="0" dirty="0" err="1"/>
                  <a:t>GByte</a:t>
                </a:r>
                <a:r>
                  <a:rPr lang="en-US" b="0" dirty="0"/>
                  <a:t>/s</a:t>
                </a:r>
              </a:p>
              <a:p>
                <a:pPr lvl="1"/>
                <a:r>
                  <a:rPr lang="en-US" b="0" dirty="0"/>
                  <a:t>Performance 66 GFLOP/s</a:t>
                </a:r>
              </a:p>
              <a:p>
                <a:r>
                  <a:rPr lang="en-US" dirty="0"/>
                  <a:t>Comparison against</a:t>
                </a:r>
                <a:br>
                  <a:rPr lang="en-US" dirty="0"/>
                </a:br>
                <a:r>
                  <a:rPr lang="en-US" dirty="0"/>
                  <a:t>CL2QCD implementation</a:t>
                </a:r>
                <a:endParaRPr lang="en-US" b="0" dirty="0"/>
              </a:p>
              <a:p>
                <a:endParaRPr lang="en-US" b="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75" t="-2212" b="-2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>
            <a:extLst>
              <a:ext uri="{FF2B5EF4-FFF2-40B4-BE49-F238E27FC236}">
                <a16:creationId xmlns:a16="http://schemas.microsoft.com/office/drawing/2014/main" id="{ED4F9AC3-7134-4D7A-9245-B0535A9DB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254" y="1475581"/>
            <a:ext cx="4525134" cy="201622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C69ACCD-F06B-40C4-A30F-AD1DF534C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623" y="4613254"/>
            <a:ext cx="5024396" cy="84325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069808C-68D5-4283-BA3A-2F8A54C0B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8216" y="6123998"/>
            <a:ext cx="5668803" cy="64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76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60C22-63F1-41BA-B8CA-8BA1B9FF2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41C436-9FE5-491E-BB69-FAB253375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Dslash</a:t>
            </a:r>
            <a:r>
              <a:rPr lang="en-US" dirty="0"/>
              <a:t> operator can be implemented in a highly parallel and efficient way on an FPGA using the data-flow approach</a:t>
            </a:r>
          </a:p>
          <a:p>
            <a:r>
              <a:rPr lang="en-US" dirty="0"/>
              <a:t>Processes all arithmetic operations in parallel with 1320 FLOPs per clock cycle</a:t>
            </a:r>
          </a:p>
          <a:p>
            <a:r>
              <a:rPr lang="en-US" dirty="0"/>
              <a:t>Measured memory bandwidth of 23.64 </a:t>
            </a:r>
            <a:r>
              <a:rPr lang="en-US" dirty="0" err="1"/>
              <a:t>GByte</a:t>
            </a:r>
            <a:r>
              <a:rPr lang="en-US" dirty="0"/>
              <a:t>/s</a:t>
            </a:r>
          </a:p>
          <a:p>
            <a:r>
              <a:rPr lang="en-US" dirty="0"/>
              <a:t>Measured performance 66 GFLOP/s</a:t>
            </a:r>
          </a:p>
          <a:p>
            <a:r>
              <a:rPr lang="en-US" dirty="0"/>
              <a:t>We reach a very good performance bandwidth ratio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1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and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Motivation: fully enabled parallelism and next neighbor search by using data-flow programming</a:t>
            </a:r>
          </a:p>
          <a:p>
            <a:r>
              <a:rPr lang="en-US" dirty="0"/>
              <a:t>Compute framework</a:t>
            </a:r>
          </a:p>
          <a:p>
            <a:r>
              <a:rPr lang="en-US" dirty="0"/>
              <a:t>Concept of data-flow programming</a:t>
            </a:r>
          </a:p>
          <a:p>
            <a:r>
              <a:rPr lang="en-US" dirty="0"/>
              <a:t>Wilson Dirac  operator most intense algorithm</a:t>
            </a:r>
          </a:p>
          <a:p>
            <a:r>
              <a:rPr lang="en-US" dirty="0"/>
              <a:t>Algorithm and neighbor indexing</a:t>
            </a:r>
          </a:p>
          <a:p>
            <a:r>
              <a:rPr lang="en-US" dirty="0" err="1"/>
              <a:t>Dslash</a:t>
            </a:r>
            <a:r>
              <a:rPr lang="en-US" dirty="0"/>
              <a:t> Operator as Dataflow Graph</a:t>
            </a:r>
          </a:p>
          <a:p>
            <a:r>
              <a:rPr lang="en-US" dirty="0"/>
              <a:t>Implementation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9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 – Maxeler System Architecture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40" y="2195661"/>
            <a:ext cx="8200920" cy="373682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56" y="5665882"/>
            <a:ext cx="3168105" cy="120959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074269" y="6011032"/>
            <a:ext cx="3774355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Picture from: Maxeler Technologies, “Programming MPC Systems”, White Paper, June 2013</a:t>
            </a:r>
          </a:p>
        </p:txBody>
      </p:sp>
    </p:spTree>
    <p:extLst>
      <p:ext uri="{BB962C8B-B14F-4D97-AF65-F5344CB8AC3E}">
        <p14:creationId xmlns:p14="http://schemas.microsoft.com/office/powerpoint/2010/main" val="1893196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of Data-Flow Programming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35160" y="1543812"/>
            <a:ext cx="6049673" cy="570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Algorithm as data-flow graph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Small set of node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All nodes are fully pipelined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Arc can hold more than one data item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All arithmetic operations are spatially distributed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/>
              <a:t>Control flow and data flow decoupled</a:t>
            </a:r>
            <a:endParaRPr lang="en-US" sz="28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Offset operator picks up data items within the data stream</a:t>
            </a:r>
          </a:p>
          <a:p>
            <a:endParaRPr lang="en-US" sz="28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>
                <a:latin typeface="+mj-lt"/>
              </a:rPr>
              <a:t>Stream length known at compile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0" dirty="0">
              <a:latin typeface="+mj-lt"/>
            </a:endParaRPr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84833" y="1835621"/>
            <a:ext cx="2992555" cy="432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6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Wilson Dirac Operator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504825" y="1475581"/>
                <a:ext cx="9072563" cy="54006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600" i="1" dirty="0"/>
                  <a:t>We compute: 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 </m:t>
                    </m:r>
                    <m:sSup>
                      <m:sSupPr>
                        <m:ctrlPr>
                          <a:rPr lang="x-IV_mathan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m:rPr>
                        <m:sty m:val="p"/>
                      </m:rPr>
                      <a:rPr lang="de-DE" sz="200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endParaRPr lang="x-IV_mathan" sz="2000" i="1" dirty="0"/>
              </a:p>
              <a:p>
                <a:r>
                  <a:rPr lang="" sz="2600" i="1" dirty="0"/>
                  <a:t>H collects all neighbor terms</a:t>
                </a:r>
                <a:endParaRPr lang="" sz="18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de-DE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x-IV_matha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x-IV_matha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</m:t>
                              </m:r>
                              <m: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x-IV_matha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x-IV_mathan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x-IV_mathan" sz="2000" b="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x-IV_mathan" sz="2000" b="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μ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x-IV_matha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μ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x-IV_matha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</m:t>
                                  </m:r>
                                </m:e>
                              </m:d>
                              <m: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  <m:d>
                                <m:dPr>
                                  <m:ctrlPr>
                                    <a:rPr lang="x-IV_matha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n</m:t>
                                  </m:r>
                                  <m: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x-IV_mathan" sz="2000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μ</m:t>
                                  </m:r>
                                </m:e>
                              </m:d>
                              <m: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+(1+</m:t>
                              </m:r>
                            </m:e>
                          </m:nary>
                          <m:sSub>
                            <m:sSubPr>
                              <m:ctrlPr>
                                <a:rPr lang="x-IV_matha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</m:t>
                              </m:r>
                            </m:sub>
                          </m:sSub>
                          <m: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x-IV_matha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p>
                          </m:sSubSup>
                          <m:d>
                            <m:dPr>
                              <m:ctrlPr>
                                <a:rPr lang="x-IV_matha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x-IV_mathan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  <m: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  <m:r>
                            <a:rPr lang="x-IV_mathan" sz="20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de-DE" sz="2600" dirty="0">
                  <a:ea typeface="Cambria Math" panose="02040503050406030204" pitchFamily="18" charset="0"/>
                </a:endParaRPr>
              </a:p>
              <a:p>
                <a:r>
                  <a:rPr lang="de-DE" sz="2600" dirty="0">
                    <a:ea typeface="Cambria Math" panose="02040503050406030204" pitchFamily="18" charset="0"/>
                  </a:rPr>
                  <a:t>Site Index: </a:t>
                </a:r>
                <a14:m>
                  <m:oMath xmlns:m="http://schemas.openxmlformats.org/officeDocument/2006/math">
                    <m:r>
                      <a:rPr lang="de-DE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de-DE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sz="2600" dirty="0">
                  <a:ea typeface="Cambria Math" panose="02040503050406030204" pitchFamily="18" charset="0"/>
                </a:endParaRPr>
              </a:p>
              <a:p>
                <a:r>
                  <a:rPr lang="de-DE" sz="2600" dirty="0">
                    <a:ea typeface="Cambria Math" panose="02040503050406030204" pitchFamily="18" charset="0"/>
                  </a:rPr>
                  <a:t>Array Index:  </a:t>
                </a:r>
                <a14:m>
                  <m:oMath xmlns:m="http://schemas.openxmlformats.org/officeDocument/2006/math"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de-DE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de-DE" sz="2600" dirty="0">
                  <a:ea typeface="Cambria Math" panose="02040503050406030204" pitchFamily="18" charset="0"/>
                </a:endParaRPr>
              </a:p>
              <a:p>
                <a:r>
                  <a:rPr lang="en-US" sz="2600" dirty="0" err="1">
                    <a:ea typeface="Cambria Math" panose="02040503050406030204" pitchFamily="18" charset="0"/>
                  </a:rPr>
                  <a:t>AoS</a:t>
                </a:r>
                <a:r>
                  <a:rPr lang="en-US" sz="2600" dirty="0">
                    <a:ea typeface="Cambria Math" panose="02040503050406030204" pitchFamily="18" charset="0"/>
                  </a:rPr>
                  <a:t> data layout</a:t>
                </a:r>
              </a:p>
              <a:p>
                <a:pPr lvl="1"/>
                <a:r>
                  <a:rPr lang="en-US" sz="2200" dirty="0">
                    <a:ea typeface="Cambria Math" panose="02040503050406030204" pitchFamily="18" charset="0"/>
                  </a:rPr>
                  <a:t>for each site index n: </a:t>
                </a:r>
                <a14:m>
                  <m:oMath xmlns:m="http://schemas.openxmlformats.org/officeDocument/2006/math"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x-IV_matha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DE" sz="2600" dirty="0">
                  <a:ea typeface="Cambria Math" panose="02040503050406030204" pitchFamily="18" charset="0"/>
                </a:endParaRPr>
              </a:p>
              <a:p>
                <a:r>
                  <a:rPr lang="en-US" sz="2600" dirty="0">
                    <a:ea typeface="Cambria Math" panose="02040503050406030204" pitchFamily="18" charset="0"/>
                  </a:rPr>
                  <a:t>Index arithmetic to collect next neighbor</a:t>
                </a:r>
                <a:endParaRPr lang="de-DE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𝑢𝑝</m:t>
                        </m:r>
                      </m:sub>
                    </m:sSub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%</m:t>
                        </m:r>
                        <m:sSub>
                          <m:sSub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de-DE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𝑑𝑜𝑤𝑛</m:t>
                        </m:r>
                      </m:sub>
                    </m:sSub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de-DE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%</m:t>
                        </m:r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200" dirty="0">
                  <a:ea typeface="Cambria Math" panose="02040503050406030204" pitchFamily="18" charset="0"/>
                </a:endParaRPr>
              </a:p>
              <a:p>
                <a:endParaRPr lang="en-US" sz="2600" dirty="0">
                  <a:ea typeface="Cambria Math" panose="02040503050406030204" pitchFamily="18" charset="0"/>
                </a:endParaRPr>
              </a:p>
              <a:p>
                <a:endParaRPr lang="de-DE" sz="2600" dirty="0">
                  <a:ea typeface="Cambria Math" panose="02040503050406030204" pitchFamily="18" charset="0"/>
                </a:endParaRPr>
              </a:p>
              <a:p>
                <a:endParaRPr lang="de-DE" sz="26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4825" y="1475581"/>
                <a:ext cx="9072563" cy="5400600"/>
              </a:xfrm>
              <a:blipFill>
                <a:blip r:embed="rId2"/>
                <a:stretch>
                  <a:fillRect l="-1075" t="-1693" b="-1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>
            <a:extLst>
              <a:ext uri="{FF2B5EF4-FFF2-40B4-BE49-F238E27FC236}">
                <a16:creationId xmlns:a16="http://schemas.microsoft.com/office/drawing/2014/main" id="{BBC655A4-96BC-4865-A998-E2A018B62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0592" y="3779837"/>
            <a:ext cx="1790683" cy="17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0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C03CFE-8069-4681-945D-8460196A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63C00C6-980D-453B-9EFA-396A08FFE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1475581"/>
            <a:ext cx="8567935" cy="539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1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Data-Flow Graph in </a:t>
            </a:r>
            <a:r>
              <a:rPr lang="en-US" dirty="0" err="1"/>
              <a:t>MaxJ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outer for loops (</a:t>
            </a:r>
            <a:r>
              <a:rPr lang="en-US" dirty="0" err="1"/>
              <a:t>x,y,z,t</a:t>
            </a:r>
            <a:r>
              <a:rPr lang="en-US" dirty="0"/>
              <a:t>) are unrolled ( data stream )</a:t>
            </a:r>
          </a:p>
          <a:p>
            <a:r>
              <a:rPr lang="en-US" dirty="0"/>
              <a:t>The inner loop describes the four graphs for each direction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C28F3DC-347F-42C0-914A-32CA374E7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511" y="2627709"/>
            <a:ext cx="6625189" cy="391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29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Dslash</a:t>
            </a:r>
            <a:r>
              <a:rPr lang="en-US" dirty="0"/>
              <a:t> Operator as Data-Flow Graph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825" y="1475581"/>
            <a:ext cx="9072563" cy="530196"/>
          </a:xfrm>
        </p:spPr>
        <p:txBody>
          <a:bodyPr/>
          <a:lstStyle/>
          <a:p>
            <a:r>
              <a:rPr lang="en-US" dirty="0"/>
              <a:t>Loop transformation leads to: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337" y="2005777"/>
            <a:ext cx="7623537" cy="444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947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851D93-9660-4C06-8D43-AFA21FDDD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Layout and Number Representation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63253A-605F-4AEE-A99A-00328F70E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store the lattice in </a:t>
            </a:r>
            <a:r>
              <a:rPr lang="en-US" dirty="0" err="1"/>
              <a:t>LMem</a:t>
            </a:r>
            <a:endParaRPr lang="en-US" dirty="0"/>
          </a:p>
          <a:p>
            <a:r>
              <a:rPr lang="en-US" dirty="0" err="1"/>
              <a:t>AoS</a:t>
            </a:r>
            <a:r>
              <a:rPr lang="en-US" dirty="0"/>
              <a:t> ( array of structure ) data layout</a:t>
            </a:r>
          </a:p>
          <a:p>
            <a:r>
              <a:rPr lang="en-US" dirty="0"/>
              <a:t>We use 32 bit fixed-point number representation</a:t>
            </a:r>
          </a:p>
          <a:p>
            <a:pPr lvl="1"/>
            <a:r>
              <a:rPr lang="en-US" dirty="0"/>
              <a:t>23 fractional bits, 7 bit mantissa ( signed integer )</a:t>
            </a:r>
          </a:p>
          <a:p>
            <a:pPr lvl="1"/>
            <a:r>
              <a:rPr lang="en-US" dirty="0"/>
              <a:t>Advantage: much lower resource usage</a:t>
            </a:r>
          </a:p>
          <a:p>
            <a:pPr lvl="1"/>
            <a:r>
              <a:rPr lang="en-US" dirty="0"/>
              <a:t>Entries for the link variable smaller than one</a:t>
            </a:r>
            <a:br>
              <a:rPr lang="en-US" dirty="0"/>
            </a:br>
            <a:r>
              <a:rPr lang="en-US" dirty="0"/>
              <a:t>( unitary 3x3 matrices, determinant  1 )</a:t>
            </a:r>
          </a:p>
          <a:p>
            <a:pPr lvl="1"/>
            <a:r>
              <a:rPr lang="en-US" dirty="0"/>
              <a:t>In case of spinor field, an estimation is done against a given data set ( shows relative error of 10^-4% against exact values computed with Mathematica )</a:t>
            </a:r>
          </a:p>
          <a:p>
            <a:pPr lvl="1"/>
            <a:r>
              <a:rPr lang="en-US" dirty="0"/>
              <a:t>Same test against single precision floating point shows same relative error</a:t>
            </a:r>
          </a:p>
          <a:p>
            <a:pPr lvl="1"/>
            <a:r>
              <a:rPr lang="en-US" dirty="0"/>
              <a:t>We use this design with the option to test against more data sets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8946"/>
      </p:ext>
    </p:extLst>
  </p:cSld>
  <p:clrMapOvr>
    <a:masterClrMapping/>
  </p:clrMapOvr>
</p:sld>
</file>

<file path=ppt/theme/theme1.xml><?xml version="1.0" encoding="utf-8"?>
<a:theme xmlns:a="http://schemas.openxmlformats.org/drawingml/2006/main" name="IRI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b="0" dirty="0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RIFolien" id="{CD15D77A-E475-4376-8287-7C5EB6DA6397}" vid="{D511F93F-E016-47CE-A48D-3351FEA4832D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IRI</Template>
  <TotalTime>0</TotalTime>
  <Words>494</Words>
  <Application>Microsoft Office PowerPoint</Application>
  <PresentationFormat>Benutzerdefiniert</PresentationFormat>
  <Paragraphs>97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Lucida Sans Unicode</vt:lpstr>
      <vt:lpstr>NimbusSanL-Bold</vt:lpstr>
      <vt:lpstr>NimbusSanL-Regu</vt:lpstr>
      <vt:lpstr>Times New Roman</vt:lpstr>
      <vt:lpstr>IRI</vt:lpstr>
      <vt:lpstr>PowerPoint-Präsentation</vt:lpstr>
      <vt:lpstr>Introduction and Overview</vt:lpstr>
      <vt:lpstr>Framework – Maxeler System Architecture</vt:lpstr>
      <vt:lpstr>Concept of Data-Flow Programming</vt:lpstr>
      <vt:lpstr>Wilson Dirac Operator</vt:lpstr>
      <vt:lpstr>Algorithm</vt:lpstr>
      <vt:lpstr>Data-Flow Graph in MaxJ</vt:lpstr>
      <vt:lpstr>Dslash Operator as Data-Flow Graph</vt:lpstr>
      <vt:lpstr>Data Layout and Number Representation</vt:lpstr>
      <vt:lpstr>Kernel Throughput</vt:lpstr>
      <vt:lpstr>Memory Interface</vt:lpstr>
      <vt:lpstr>Implementation Results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Janson</dc:creator>
  <cp:lastModifiedBy>Thomas Janson</cp:lastModifiedBy>
  <cp:revision>104</cp:revision>
  <cp:lastPrinted>2017-08-19T11:48:56Z</cp:lastPrinted>
  <dcterms:created xsi:type="dcterms:W3CDTF">2017-03-24T13:55:54Z</dcterms:created>
  <dcterms:modified xsi:type="dcterms:W3CDTF">2017-08-24T20:55:05Z</dcterms:modified>
</cp:coreProperties>
</file>