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1"/>
    <p:sldMasterId id="2147483818" r:id="rId2"/>
    <p:sldMasterId id="2147483830" r:id="rId3"/>
    <p:sldMasterId id="2147483854" r:id="rId4"/>
  </p:sldMasterIdLst>
  <p:notesMasterIdLst>
    <p:notesMasterId r:id="rId36"/>
  </p:notesMasterIdLst>
  <p:sldIdLst>
    <p:sldId id="299" r:id="rId5"/>
    <p:sldId id="359" r:id="rId6"/>
    <p:sldId id="360" r:id="rId7"/>
    <p:sldId id="368" r:id="rId8"/>
    <p:sldId id="385" r:id="rId9"/>
    <p:sldId id="386" r:id="rId10"/>
    <p:sldId id="387" r:id="rId11"/>
    <p:sldId id="362" r:id="rId12"/>
    <p:sldId id="363" r:id="rId13"/>
    <p:sldId id="365" r:id="rId14"/>
    <p:sldId id="366" r:id="rId15"/>
    <p:sldId id="318" r:id="rId16"/>
    <p:sldId id="319" r:id="rId17"/>
    <p:sldId id="370" r:id="rId18"/>
    <p:sldId id="371" r:id="rId19"/>
    <p:sldId id="369" r:id="rId20"/>
    <p:sldId id="341" r:id="rId21"/>
    <p:sldId id="381" r:id="rId22"/>
    <p:sldId id="373" r:id="rId23"/>
    <p:sldId id="382" r:id="rId24"/>
    <p:sldId id="388" r:id="rId25"/>
    <p:sldId id="349" r:id="rId26"/>
    <p:sldId id="379" r:id="rId27"/>
    <p:sldId id="380" r:id="rId28"/>
    <p:sldId id="374" r:id="rId29"/>
    <p:sldId id="384" r:id="rId30"/>
    <p:sldId id="375" r:id="rId31"/>
    <p:sldId id="376" r:id="rId32"/>
    <p:sldId id="358" r:id="rId33"/>
    <p:sldId id="377" r:id="rId34"/>
    <p:sldId id="348" r:id="rId35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Cochin" charset="0"/>
        <a:ea typeface="ヒラギノ明朝 ProN W3" charset="0"/>
        <a:cs typeface="ヒラギノ明朝 ProN W3" charset="0"/>
        <a:sym typeface="Cochin" charset="0"/>
      </a:defRPr>
    </a:lvl1pPr>
    <a:lvl2pPr marL="457176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Cochin" charset="0"/>
        <a:ea typeface="ヒラギノ明朝 ProN W3" charset="0"/>
        <a:cs typeface="ヒラギノ明朝 ProN W3" charset="0"/>
        <a:sym typeface="Cochin" charset="0"/>
      </a:defRPr>
    </a:lvl2pPr>
    <a:lvl3pPr marL="914354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Cochin" charset="0"/>
        <a:ea typeface="ヒラギノ明朝 ProN W3" charset="0"/>
        <a:cs typeface="ヒラギノ明朝 ProN W3" charset="0"/>
        <a:sym typeface="Cochin" charset="0"/>
      </a:defRPr>
    </a:lvl3pPr>
    <a:lvl4pPr marL="137153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Cochin" charset="0"/>
        <a:ea typeface="ヒラギノ明朝 ProN W3" charset="0"/>
        <a:cs typeface="ヒラギノ明朝 ProN W3" charset="0"/>
        <a:sym typeface="Cochin" charset="0"/>
      </a:defRPr>
    </a:lvl4pPr>
    <a:lvl5pPr marL="1828706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Cochin" charset="0"/>
        <a:ea typeface="ヒラギノ明朝 ProN W3" charset="0"/>
        <a:cs typeface="ヒラギノ明朝 ProN W3" charset="0"/>
        <a:sym typeface="Cochin" charset="0"/>
      </a:defRPr>
    </a:lvl5pPr>
    <a:lvl6pPr marL="2285884" algn="l" defTabSz="457176" rtl="0" eaLnBrk="1" latinLnBrk="0" hangingPunct="1">
      <a:defRPr sz="2400" kern="1200">
        <a:solidFill>
          <a:srgbClr val="000000"/>
        </a:solidFill>
        <a:latin typeface="Cochin" charset="0"/>
        <a:ea typeface="ヒラギノ明朝 ProN W3" charset="0"/>
        <a:cs typeface="ヒラギノ明朝 ProN W3" charset="0"/>
        <a:sym typeface="Cochin" charset="0"/>
      </a:defRPr>
    </a:lvl6pPr>
    <a:lvl7pPr marL="2743060" algn="l" defTabSz="457176" rtl="0" eaLnBrk="1" latinLnBrk="0" hangingPunct="1">
      <a:defRPr sz="2400" kern="1200">
        <a:solidFill>
          <a:srgbClr val="000000"/>
        </a:solidFill>
        <a:latin typeface="Cochin" charset="0"/>
        <a:ea typeface="ヒラギノ明朝 ProN W3" charset="0"/>
        <a:cs typeface="ヒラギノ明朝 ProN W3" charset="0"/>
        <a:sym typeface="Cochin" charset="0"/>
      </a:defRPr>
    </a:lvl7pPr>
    <a:lvl8pPr marL="3200236" algn="l" defTabSz="457176" rtl="0" eaLnBrk="1" latinLnBrk="0" hangingPunct="1">
      <a:defRPr sz="2400" kern="1200">
        <a:solidFill>
          <a:srgbClr val="000000"/>
        </a:solidFill>
        <a:latin typeface="Cochin" charset="0"/>
        <a:ea typeface="ヒラギノ明朝 ProN W3" charset="0"/>
        <a:cs typeface="ヒラギノ明朝 ProN W3" charset="0"/>
        <a:sym typeface="Cochin" charset="0"/>
      </a:defRPr>
    </a:lvl8pPr>
    <a:lvl9pPr marL="3657413" algn="l" defTabSz="457176" rtl="0" eaLnBrk="1" latinLnBrk="0" hangingPunct="1">
      <a:defRPr sz="2400" kern="1200">
        <a:solidFill>
          <a:srgbClr val="000000"/>
        </a:solidFill>
        <a:latin typeface="Cochin" charset="0"/>
        <a:ea typeface="ヒラギノ明朝 ProN W3" charset="0"/>
        <a:cs typeface="ヒラギノ明朝 ProN W3" charset="0"/>
        <a:sym typeface="Cochin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DAE7"/>
    <a:srgbClr val="FF48F9"/>
    <a:srgbClr val="00FFFF"/>
    <a:srgbClr val="5A2B7C"/>
    <a:srgbClr val="A3DFEA"/>
    <a:srgbClr val="FD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72"/>
    <p:restoredTop sz="99683" autoAdjust="0"/>
  </p:normalViewPr>
  <p:slideViewPr>
    <p:cSldViewPr>
      <p:cViewPr varScale="1">
        <p:scale>
          <a:sx n="72" d="100"/>
          <a:sy n="72" d="100"/>
        </p:scale>
        <p:origin x="-1184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8B3C2C-B7E6-8A4B-A7B2-95DA87C10126}" type="datetimeFigureOut">
              <a:rPr lang="en-US" smtClean="0"/>
              <a:t>8/24/17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A63987-7864-724B-BAF0-ABEFA919C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547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7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57176" algn="l" defTabSz="45717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45717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45717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45717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5884" algn="l" defTabSz="45717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45717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45717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45717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tif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6" y="3030540"/>
            <a:ext cx="11055350" cy="2090736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6"/>
            <a:ext cx="9102726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176" indent="0" algn="ctr">
              <a:buNone/>
              <a:defRPr/>
            </a:lvl2pPr>
            <a:lvl3pPr marL="914354" indent="0" algn="ctr">
              <a:buNone/>
              <a:defRPr/>
            </a:lvl3pPr>
            <a:lvl4pPr marL="1371530" indent="0" algn="ctr">
              <a:buNone/>
              <a:defRPr/>
            </a:lvl4pPr>
            <a:lvl5pPr marL="1828706" indent="0" algn="ctr">
              <a:buNone/>
              <a:defRPr/>
            </a:lvl5pPr>
            <a:lvl6pPr marL="2285884" indent="0" algn="ctr">
              <a:buNone/>
              <a:defRPr/>
            </a:lvl6pPr>
            <a:lvl7pPr marL="2743060" indent="0" algn="ctr">
              <a:buNone/>
              <a:defRPr/>
            </a:lvl7pPr>
            <a:lvl8pPr marL="3200236" indent="0" algn="ctr">
              <a:buNone/>
              <a:defRPr/>
            </a:lvl8pPr>
            <a:lvl9pPr marL="365741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692FA53-C225-1E45-99A7-F189695A244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4600" y="7950201"/>
            <a:ext cx="3048000" cy="718207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11074400" y="0"/>
            <a:ext cx="1930401" cy="106680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35" tIns="45718" rIns="91435" bIns="4571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35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ochin" charset="0"/>
              <a:ea typeface="ヒラギノ明朝 ProN W3" charset="0"/>
              <a:cs typeface="ヒラギノ明朝 ProN W3" charset="0"/>
              <a:sym typeface="Cochin" charset="0"/>
            </a:endParaRP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9779000" y="8686800"/>
            <a:ext cx="3225801" cy="106680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35" tIns="45718" rIns="91435" bIns="4571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35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ochin" charset="0"/>
              <a:ea typeface="ヒラギノ明朝 ProN W3" charset="0"/>
              <a:cs typeface="ヒラギノ明朝 ProN W3" charset="0"/>
              <a:sym typeface="Cochin" charset="0"/>
            </a:endParaRPr>
          </a:p>
        </p:txBody>
      </p:sp>
      <p:pic>
        <p:nvPicPr>
          <p:cNvPr id="8" name="Picture 7" descr="daspos_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9000" y="76201"/>
            <a:ext cx="3239118" cy="1672486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0" y="36654"/>
            <a:ext cx="3225801" cy="106680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35" tIns="45718" rIns="91435" bIns="4571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35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ochin" charset="0"/>
              <a:ea typeface="ヒラギノ明朝 ProN W3" charset="0"/>
              <a:cs typeface="ヒラギノ明朝 ProN W3" charset="0"/>
              <a:sym typeface="Cochin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68800" y="7721601"/>
            <a:ext cx="1270000" cy="1270000"/>
          </a:xfrm>
          <a:prstGeom prst="rect">
            <a:avLst/>
          </a:prstGeom>
        </p:spPr>
      </p:pic>
      <p:grpSp>
        <p:nvGrpSpPr>
          <p:cNvPr id="14" name="Group 13"/>
          <p:cNvGrpSpPr/>
          <p:nvPr userDrawn="1"/>
        </p:nvGrpSpPr>
        <p:grpSpPr>
          <a:xfrm>
            <a:off x="7645401" y="7721601"/>
            <a:ext cx="1141312" cy="1018230"/>
            <a:chOff x="5600260" y="7586366"/>
            <a:chExt cx="1141312" cy="1018230"/>
          </a:xfrm>
        </p:grpSpPr>
        <p:sp>
          <p:nvSpPr>
            <p:cNvPr id="13" name="Rectangle 12"/>
            <p:cNvSpPr/>
            <p:nvPr userDrawn="1"/>
          </p:nvSpPr>
          <p:spPr bwMode="auto">
            <a:xfrm>
              <a:off x="5600260" y="7586366"/>
              <a:ext cx="1130123" cy="1018230"/>
            </a:xfrm>
            <a:prstGeom prst="rect">
              <a:avLst/>
            </a:prstGeom>
            <a:solidFill>
              <a:srgbClr val="5A2B7C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35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 userDrawn="1"/>
          </p:nvPicPr>
          <p:blipFill rotWithShape="1">
            <a:blip r:embed="rId5"/>
            <a:srcRect l="9311" t="11002" r="-8800"/>
            <a:stretch/>
          </p:blipFill>
          <p:spPr>
            <a:xfrm>
              <a:off x="5617044" y="7591960"/>
              <a:ext cx="1124528" cy="1005939"/>
            </a:xfrm>
            <a:prstGeom prst="rect">
              <a:avLst/>
            </a:prstGeom>
          </p:spPr>
        </p:pic>
      </p:grp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664201" y="7721600"/>
            <a:ext cx="838199" cy="107289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9035145" y="7946568"/>
            <a:ext cx="2895600" cy="58491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78600" y="7761516"/>
            <a:ext cx="889000" cy="889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31707" y="201615"/>
            <a:ext cx="1486038" cy="1486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5338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6" y="6827839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6" y="871538"/>
            <a:ext cx="7802563" cy="5851526"/>
          </a:xfrm>
        </p:spPr>
        <p:txBody>
          <a:bodyPr/>
          <a:lstStyle>
            <a:lvl1pPr marL="0" indent="0">
              <a:buNone/>
              <a:defRPr sz="3100"/>
            </a:lvl1pPr>
            <a:lvl2pPr marL="457176" indent="0">
              <a:buNone/>
              <a:defRPr sz="2800"/>
            </a:lvl2pPr>
            <a:lvl3pPr marL="914354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4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6" y="7634289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176" indent="0">
              <a:buNone/>
              <a:defRPr sz="1100"/>
            </a:lvl2pPr>
            <a:lvl3pPr marL="914354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4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F723B65-D0FB-C847-BEBA-0CB04AC003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4852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1A627BF-C486-3D47-9584-33D03ED74E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486775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34525" y="50801"/>
            <a:ext cx="3025775" cy="8902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0801"/>
            <a:ext cx="8924925" cy="8902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BC3C750-2560-0845-9A6D-25358FD291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262484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>
            <a:spLocks noGrp="1"/>
          </p:cNvSpPr>
          <p:nvPr>
            <p:ph type="title"/>
          </p:nvPr>
        </p:nvSpPr>
        <p:spPr>
          <a:xfrm>
            <a:off x="1270001" y="3225801"/>
            <a:ext cx="10464801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000"/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2907297525"/>
      </p:ext>
    </p:extLst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3029940"/>
            <a:ext cx="11054080" cy="2090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0720" y="5527040"/>
            <a:ext cx="9103360" cy="24925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50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3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0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DC7F-73D8-7A49-9AF8-A76E5BF360A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8/24/17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E2644-BB80-FA46-8206-48ACA386A2D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637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DC7F-73D8-7A49-9AF8-A76E5BF360A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8/24/17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E2644-BB80-FA46-8206-48ACA386A2D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08517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290" y="6267593"/>
            <a:ext cx="11054080" cy="1937173"/>
          </a:xfrm>
        </p:spPr>
        <p:txBody>
          <a:bodyPr anchor="t"/>
          <a:lstStyle>
            <a:lvl1pPr algn="l">
              <a:defRPr sz="57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290" y="4133994"/>
            <a:ext cx="11054080" cy="213359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50197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039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05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0078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5098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011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5137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0157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DC7F-73D8-7A49-9AF8-A76E5BF360A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8/24/17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E2644-BB80-FA46-8206-48ACA386A2D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139342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" y="2275842"/>
            <a:ext cx="5743787" cy="6436925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0773" y="2275842"/>
            <a:ext cx="5743787" cy="6436925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DC7F-73D8-7A49-9AF8-A76E5BF360A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8/24/17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E2644-BB80-FA46-8206-48ACA386A2D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053779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2183272"/>
            <a:ext cx="5746045" cy="909884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0197" indent="0">
              <a:buNone/>
              <a:defRPr sz="2800" b="1"/>
            </a:lvl2pPr>
            <a:lvl3pPr marL="1300393" indent="0">
              <a:buNone/>
              <a:defRPr sz="2600" b="1"/>
            </a:lvl3pPr>
            <a:lvl4pPr marL="1950590" indent="0">
              <a:buNone/>
              <a:defRPr sz="2300" b="1"/>
            </a:lvl4pPr>
            <a:lvl5pPr marL="2600786" indent="0">
              <a:buNone/>
              <a:defRPr sz="2300" b="1"/>
            </a:lvl5pPr>
            <a:lvl6pPr marL="3250983" indent="0">
              <a:buNone/>
              <a:defRPr sz="2300" b="1"/>
            </a:lvl6pPr>
            <a:lvl7pPr marL="3901180" indent="0">
              <a:buNone/>
              <a:defRPr sz="2300" b="1"/>
            </a:lvl7pPr>
            <a:lvl8pPr marL="4551376" indent="0">
              <a:buNone/>
              <a:defRPr sz="2300" b="1"/>
            </a:lvl8pPr>
            <a:lvl9pPr marL="5201573" indent="0">
              <a:buNone/>
              <a:defRPr sz="2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240" y="3093155"/>
            <a:ext cx="5746045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6260" y="2183272"/>
            <a:ext cx="5748302" cy="909884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0197" indent="0">
              <a:buNone/>
              <a:defRPr sz="2800" b="1"/>
            </a:lvl2pPr>
            <a:lvl3pPr marL="1300393" indent="0">
              <a:buNone/>
              <a:defRPr sz="2600" b="1"/>
            </a:lvl3pPr>
            <a:lvl4pPr marL="1950590" indent="0">
              <a:buNone/>
              <a:defRPr sz="2300" b="1"/>
            </a:lvl4pPr>
            <a:lvl5pPr marL="2600786" indent="0">
              <a:buNone/>
              <a:defRPr sz="2300" b="1"/>
            </a:lvl5pPr>
            <a:lvl6pPr marL="3250983" indent="0">
              <a:buNone/>
              <a:defRPr sz="2300" b="1"/>
            </a:lvl6pPr>
            <a:lvl7pPr marL="3901180" indent="0">
              <a:buNone/>
              <a:defRPr sz="2300" b="1"/>
            </a:lvl7pPr>
            <a:lvl8pPr marL="4551376" indent="0">
              <a:buNone/>
              <a:defRPr sz="2300" b="1"/>
            </a:lvl8pPr>
            <a:lvl9pPr marL="5201573" indent="0">
              <a:buNone/>
              <a:defRPr sz="2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6260" y="3093155"/>
            <a:ext cx="5748302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DC7F-73D8-7A49-9AF8-A76E5BF360A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8/24/17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E2644-BB80-FA46-8206-48ACA386A2D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261948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DC7F-73D8-7A49-9AF8-A76E5BF360A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8/24/17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E2644-BB80-FA46-8206-48ACA386A2D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8624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A2D7B-66F7-4742-A14A-E638F06540C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612840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DC7F-73D8-7A49-9AF8-A76E5BF360A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8/24/17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E2644-BB80-FA46-8206-48ACA386A2D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75266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42" y="388338"/>
            <a:ext cx="4278490" cy="165269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516" y="388340"/>
            <a:ext cx="7270044" cy="8324427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242" y="2041033"/>
            <a:ext cx="4278490" cy="6671734"/>
          </a:xfrm>
        </p:spPr>
        <p:txBody>
          <a:bodyPr/>
          <a:lstStyle>
            <a:lvl1pPr marL="0" indent="0">
              <a:buNone/>
              <a:defRPr sz="2000"/>
            </a:lvl1pPr>
            <a:lvl2pPr marL="650197" indent="0">
              <a:buNone/>
              <a:defRPr sz="1700"/>
            </a:lvl2pPr>
            <a:lvl3pPr marL="1300393" indent="0">
              <a:buNone/>
              <a:defRPr sz="1400"/>
            </a:lvl3pPr>
            <a:lvl4pPr marL="1950590" indent="0">
              <a:buNone/>
              <a:defRPr sz="1300"/>
            </a:lvl4pPr>
            <a:lvl5pPr marL="2600786" indent="0">
              <a:buNone/>
              <a:defRPr sz="1300"/>
            </a:lvl5pPr>
            <a:lvl6pPr marL="3250983" indent="0">
              <a:buNone/>
              <a:defRPr sz="1300"/>
            </a:lvl6pPr>
            <a:lvl7pPr marL="3901180" indent="0">
              <a:buNone/>
              <a:defRPr sz="1300"/>
            </a:lvl7pPr>
            <a:lvl8pPr marL="4551376" indent="0">
              <a:buNone/>
              <a:defRPr sz="1300"/>
            </a:lvl8pPr>
            <a:lvl9pPr marL="5201573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DC7F-73D8-7A49-9AF8-A76E5BF360A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8/24/17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E2644-BB80-FA46-8206-48ACA386A2D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85969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032" y="6827520"/>
            <a:ext cx="7802880" cy="806027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032" y="871502"/>
            <a:ext cx="7802880" cy="5852160"/>
          </a:xfrm>
        </p:spPr>
        <p:txBody>
          <a:bodyPr/>
          <a:lstStyle>
            <a:lvl1pPr marL="0" indent="0">
              <a:buNone/>
              <a:defRPr sz="4600"/>
            </a:lvl1pPr>
            <a:lvl2pPr marL="650197" indent="0">
              <a:buNone/>
              <a:defRPr sz="4000"/>
            </a:lvl2pPr>
            <a:lvl3pPr marL="1300393" indent="0">
              <a:buNone/>
              <a:defRPr sz="3400"/>
            </a:lvl3pPr>
            <a:lvl4pPr marL="1950590" indent="0">
              <a:buNone/>
              <a:defRPr sz="2800"/>
            </a:lvl4pPr>
            <a:lvl5pPr marL="2600786" indent="0">
              <a:buNone/>
              <a:defRPr sz="2800"/>
            </a:lvl5pPr>
            <a:lvl6pPr marL="3250983" indent="0">
              <a:buNone/>
              <a:defRPr sz="2800"/>
            </a:lvl6pPr>
            <a:lvl7pPr marL="3901180" indent="0">
              <a:buNone/>
              <a:defRPr sz="2800"/>
            </a:lvl7pPr>
            <a:lvl8pPr marL="4551376" indent="0">
              <a:buNone/>
              <a:defRPr sz="2800"/>
            </a:lvl8pPr>
            <a:lvl9pPr marL="5201573" indent="0">
              <a:buNone/>
              <a:defRPr sz="2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032" y="7633547"/>
            <a:ext cx="7802880" cy="1144693"/>
          </a:xfrm>
        </p:spPr>
        <p:txBody>
          <a:bodyPr/>
          <a:lstStyle>
            <a:lvl1pPr marL="0" indent="0">
              <a:buNone/>
              <a:defRPr sz="2000"/>
            </a:lvl1pPr>
            <a:lvl2pPr marL="650197" indent="0">
              <a:buNone/>
              <a:defRPr sz="1700"/>
            </a:lvl2pPr>
            <a:lvl3pPr marL="1300393" indent="0">
              <a:buNone/>
              <a:defRPr sz="1400"/>
            </a:lvl3pPr>
            <a:lvl4pPr marL="1950590" indent="0">
              <a:buNone/>
              <a:defRPr sz="1300"/>
            </a:lvl4pPr>
            <a:lvl5pPr marL="2600786" indent="0">
              <a:buNone/>
              <a:defRPr sz="1300"/>
            </a:lvl5pPr>
            <a:lvl6pPr marL="3250983" indent="0">
              <a:buNone/>
              <a:defRPr sz="1300"/>
            </a:lvl6pPr>
            <a:lvl7pPr marL="3901180" indent="0">
              <a:buNone/>
              <a:defRPr sz="1300"/>
            </a:lvl7pPr>
            <a:lvl8pPr marL="4551376" indent="0">
              <a:buNone/>
              <a:defRPr sz="1300"/>
            </a:lvl8pPr>
            <a:lvl9pPr marL="5201573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DC7F-73D8-7A49-9AF8-A76E5BF360A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8/24/17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E2644-BB80-FA46-8206-48ACA386A2D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92909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DC7F-73D8-7A49-9AF8-A76E5BF360A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8/24/17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E2644-BB80-FA46-8206-48ACA386A2D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74017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480" y="390598"/>
            <a:ext cx="2926080" cy="832216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240" y="390598"/>
            <a:ext cx="8561493" cy="83221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DC7F-73D8-7A49-9AF8-A76E5BF360A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8/24/17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E2644-BB80-FA46-8206-48ACA386A2D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79594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2" y="0"/>
            <a:ext cx="13004799" cy="730372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4772762"/>
            <a:ext cx="11487573" cy="2379878"/>
          </a:xfrm>
        </p:spPr>
        <p:txBody>
          <a:bodyPr vert="horz" lIns="130039" tIns="0" rIns="650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6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5360" y="2600960"/>
            <a:ext cx="11487573" cy="2132787"/>
          </a:xfrm>
        </p:spPr>
        <p:txBody>
          <a:bodyPr lIns="169051" tIns="0" rIns="65020" bIns="0" anchor="b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650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3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0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>
                <a:solidFill>
                  <a:prstClr val="white">
                    <a:tint val="95000"/>
                  </a:prstClr>
                </a:solidFill>
                <a:latin typeface="Corbel"/>
              </a:rPr>
              <a:pPr/>
              <a:t>8/24/17</a:t>
            </a:fld>
            <a:endParaRPr lang="en-US" dirty="0">
              <a:solidFill>
                <a:prstClr val="white">
                  <a:tint val="9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white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 dirty="0">
              <a:solidFill>
                <a:prstClr val="white">
                  <a:tint val="95000"/>
                </a:prstClr>
              </a:solidFill>
              <a:latin typeface="Corbel"/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7293631"/>
            <a:ext cx="13004800" cy="65024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3674529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40" y="221083"/>
            <a:ext cx="11704320" cy="1159179"/>
          </a:xfrm>
        </p:spPr>
        <p:txBody>
          <a:bodyPr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259DB-6BE1-2C43-8A86-1960D30A811D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8/24/17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C8A9-7041-CC45-A7FA-E39A75921DC4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8756766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3004800" cy="3701362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0" y="3701362"/>
            <a:ext cx="13004800" cy="65024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393" y="169064"/>
            <a:ext cx="11396540" cy="2327859"/>
          </a:xfrm>
        </p:spPr>
        <p:txBody>
          <a:bodyPr vert="horz" lIns="130039" tIns="0" rIns="130039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6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3390" y="2600960"/>
            <a:ext cx="11409545" cy="975360"/>
          </a:xfrm>
        </p:spPr>
        <p:txBody>
          <a:bodyPr lIns="208064" tIns="0" rIns="65020" bIns="0" anchor="t"/>
          <a:lstStyle>
            <a:lvl1pPr marL="0" indent="0">
              <a:buNone/>
              <a:defRPr sz="2800">
                <a:solidFill>
                  <a:srgbClr val="FFFFFF"/>
                </a:solidFill>
              </a:defRPr>
            </a:lvl1pPr>
            <a:lvl2pPr marL="650197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039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05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0078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5098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011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5137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0157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>
                <a:solidFill>
                  <a:prstClr val="white">
                    <a:tint val="95000"/>
                  </a:prstClr>
                </a:solidFill>
                <a:latin typeface="Corbel"/>
              </a:rPr>
              <a:pPr/>
              <a:t>8/24/17</a:t>
            </a:fld>
            <a:endParaRPr lang="en-US">
              <a:solidFill>
                <a:prstClr val="white">
                  <a:tint val="9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white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2988314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" y="2522931"/>
            <a:ext cx="5743787" cy="6576094"/>
          </a:xfrm>
        </p:spPr>
        <p:txBody>
          <a:bodyPr lIns="130039"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0773" y="2522931"/>
            <a:ext cx="5743787" cy="6576094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259DB-6BE1-2C43-8A86-1960D30A811D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8/24/17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C8A9-7041-CC45-A7FA-E39A75921DC4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3341297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2416339"/>
            <a:ext cx="5746045" cy="1017394"/>
          </a:xfrm>
        </p:spPr>
        <p:txBody>
          <a:bodyPr lIns="208064" anchor="ctr"/>
          <a:lstStyle>
            <a:lvl1pPr marL="0" indent="0">
              <a:buNone/>
              <a:defRPr sz="3300" b="1" cap="all" baseline="0"/>
            </a:lvl1pPr>
            <a:lvl2pPr marL="650197" indent="0">
              <a:buNone/>
              <a:defRPr sz="2800" b="1"/>
            </a:lvl2pPr>
            <a:lvl3pPr marL="1300393" indent="0">
              <a:buNone/>
              <a:defRPr sz="2600" b="1"/>
            </a:lvl3pPr>
            <a:lvl4pPr marL="1950590" indent="0">
              <a:buNone/>
              <a:defRPr sz="2300" b="1"/>
            </a:lvl4pPr>
            <a:lvl5pPr marL="2600786" indent="0">
              <a:buNone/>
              <a:defRPr sz="2300" b="1"/>
            </a:lvl5pPr>
            <a:lvl6pPr marL="3250983" indent="0">
              <a:buNone/>
              <a:defRPr sz="2300" b="1"/>
            </a:lvl6pPr>
            <a:lvl7pPr marL="3901180" indent="0">
              <a:buNone/>
              <a:defRPr sz="2300" b="1"/>
            </a:lvl7pPr>
            <a:lvl8pPr marL="4551376" indent="0">
              <a:buNone/>
              <a:defRPr sz="2300" b="1"/>
            </a:lvl8pPr>
            <a:lvl9pPr marL="5201573" indent="0">
              <a:buNone/>
              <a:defRPr sz="23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240" y="3483750"/>
            <a:ext cx="5746045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6260" y="2416339"/>
            <a:ext cx="5748302" cy="1017394"/>
          </a:xfrm>
        </p:spPr>
        <p:txBody>
          <a:bodyPr lIns="208064" anchor="ctr"/>
          <a:lstStyle>
            <a:lvl1pPr marL="0" indent="0">
              <a:buNone/>
              <a:defRPr sz="3300" b="1" cap="all" baseline="0"/>
            </a:lvl1pPr>
            <a:lvl2pPr marL="650197" indent="0">
              <a:buNone/>
              <a:defRPr sz="2800" b="1"/>
            </a:lvl2pPr>
            <a:lvl3pPr marL="1300393" indent="0">
              <a:buNone/>
              <a:defRPr sz="2600" b="1"/>
            </a:lvl3pPr>
            <a:lvl4pPr marL="1950590" indent="0">
              <a:buNone/>
              <a:defRPr sz="2300" b="1"/>
            </a:lvl4pPr>
            <a:lvl5pPr marL="2600786" indent="0">
              <a:buNone/>
              <a:defRPr sz="2300" b="1"/>
            </a:lvl5pPr>
            <a:lvl6pPr marL="3250983" indent="0">
              <a:buNone/>
              <a:defRPr sz="2300" b="1"/>
            </a:lvl6pPr>
            <a:lvl7pPr marL="3901180" indent="0">
              <a:buNone/>
              <a:defRPr sz="2300" b="1"/>
            </a:lvl7pPr>
            <a:lvl8pPr marL="4551376" indent="0">
              <a:buNone/>
              <a:defRPr sz="2300" b="1"/>
            </a:lvl8pPr>
            <a:lvl9pPr marL="5201573" indent="0">
              <a:buNone/>
              <a:defRPr sz="23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6260" y="3483750"/>
            <a:ext cx="5748302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259DB-6BE1-2C43-8A86-1960D30A811D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8/24/17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C8A9-7041-CC45-A7FA-E39A75921DC4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162472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430B7F8-D8FA-154A-B336-FEF0EE5DEA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478007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259DB-6BE1-2C43-8A86-1960D30A811D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8/24/17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C8A9-7041-CC45-A7FA-E39A75921DC4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1901080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259DB-6BE1-2C43-8A86-1960D30A811D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8/24/17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C8A9-7041-CC45-A7FA-E39A75921DC4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6181224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703" y="216746"/>
            <a:ext cx="3589325" cy="1391514"/>
          </a:xfrm>
        </p:spPr>
        <p:txBody>
          <a:bodyPr vert="horz" lIns="104031" rIns="65020" bIns="0" rtlCol="0" anchor="b">
            <a:normAutofit/>
            <a:sp3d prstMaterial="matte"/>
          </a:bodyPr>
          <a:lstStyle>
            <a:lvl1pPr algn="l">
              <a:defRPr sz="28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4227" y="2479124"/>
            <a:ext cx="8420467" cy="6483748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703" y="2460470"/>
            <a:ext cx="3511296" cy="6502400"/>
          </a:xfrm>
        </p:spPr>
        <p:txBody>
          <a:bodyPr/>
          <a:lstStyle>
            <a:lvl1pPr marL="0" indent="0">
              <a:buNone/>
              <a:defRPr sz="2000"/>
            </a:lvl1pPr>
            <a:lvl2pPr marL="650197" indent="0">
              <a:buNone/>
              <a:defRPr sz="1700"/>
            </a:lvl2pPr>
            <a:lvl3pPr marL="1300393" indent="0">
              <a:buNone/>
              <a:defRPr sz="1400"/>
            </a:lvl3pPr>
            <a:lvl4pPr marL="1950590" indent="0">
              <a:buNone/>
              <a:defRPr sz="1300"/>
            </a:lvl4pPr>
            <a:lvl5pPr marL="2600786" indent="0">
              <a:buNone/>
              <a:defRPr sz="1300"/>
            </a:lvl5pPr>
            <a:lvl6pPr marL="3250983" indent="0">
              <a:buNone/>
              <a:defRPr sz="1300"/>
            </a:lvl6pPr>
            <a:lvl7pPr marL="3901180" indent="0">
              <a:buNone/>
              <a:defRPr sz="1300"/>
            </a:lvl7pPr>
            <a:lvl8pPr marL="4551376" indent="0">
              <a:buNone/>
              <a:defRPr sz="1300"/>
            </a:lvl8pPr>
            <a:lvl9pPr marL="5201573" indent="0">
              <a:buNone/>
              <a:defRPr sz="13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259DB-6BE1-2C43-8A86-1960D30A811D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8/24/17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 dirty="0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4061493" y="0"/>
            <a:ext cx="65024" cy="2067763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4061493" y="0"/>
            <a:ext cx="65024" cy="2067763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2793329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087" y="221081"/>
            <a:ext cx="3591324" cy="1391514"/>
          </a:xfrm>
        </p:spPr>
        <p:txBody>
          <a:bodyPr lIns="104031" bIns="0" anchor="b">
            <a:sp3d prstMaterial="matte"/>
          </a:bodyPr>
          <a:lstStyle>
            <a:lvl1pPr algn="l">
              <a:defRPr sz="28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29858" y="2111727"/>
            <a:ext cx="8885187" cy="7641873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4600"/>
            </a:lvl1pPr>
            <a:lvl2pPr marL="650197" indent="0">
              <a:buNone/>
              <a:defRPr sz="4000"/>
            </a:lvl2pPr>
            <a:lvl3pPr marL="1300393" indent="0">
              <a:buNone/>
              <a:defRPr sz="3400"/>
            </a:lvl3pPr>
            <a:lvl4pPr marL="1950590" indent="0">
              <a:buNone/>
              <a:defRPr sz="2800"/>
            </a:lvl4pPr>
            <a:lvl5pPr marL="2600786" indent="0">
              <a:buNone/>
              <a:defRPr sz="2800"/>
            </a:lvl5pPr>
            <a:lvl6pPr marL="3250983" indent="0">
              <a:buNone/>
              <a:defRPr sz="2800"/>
            </a:lvl6pPr>
            <a:lvl7pPr marL="3901180" indent="0">
              <a:buNone/>
              <a:defRPr sz="2800"/>
            </a:lvl7pPr>
            <a:lvl8pPr marL="4551376" indent="0">
              <a:buNone/>
              <a:defRPr sz="2800"/>
            </a:lvl8pPr>
            <a:lvl9pPr marL="5201573" indent="0">
              <a:buNone/>
              <a:defRPr sz="2800"/>
            </a:lvl9pPr>
            <a:extLst/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4086" y="2457907"/>
            <a:ext cx="3511296" cy="6502400"/>
          </a:xfrm>
        </p:spPr>
        <p:txBody>
          <a:bodyPr/>
          <a:lstStyle>
            <a:lvl1pPr marL="0" indent="0">
              <a:buNone/>
              <a:defRPr sz="2000"/>
            </a:lvl1pPr>
            <a:lvl2pPr marL="650197" indent="0">
              <a:buNone/>
              <a:defRPr sz="1700"/>
            </a:lvl2pPr>
            <a:lvl3pPr marL="1300393" indent="0">
              <a:buNone/>
              <a:defRPr sz="1400"/>
            </a:lvl3pPr>
            <a:lvl4pPr marL="1950590" indent="0">
              <a:buNone/>
              <a:defRPr sz="1300"/>
            </a:lvl4pPr>
            <a:lvl5pPr marL="2600786" indent="0">
              <a:buNone/>
              <a:defRPr sz="1300"/>
            </a:lvl5pPr>
            <a:lvl6pPr marL="3250983" indent="0">
              <a:buNone/>
              <a:defRPr sz="1300"/>
            </a:lvl6pPr>
            <a:lvl7pPr marL="3901180" indent="0">
              <a:buNone/>
              <a:defRPr sz="1300"/>
            </a:lvl7pPr>
            <a:lvl8pPr marL="4551376" indent="0">
              <a:buNone/>
              <a:defRPr sz="1300"/>
            </a:lvl8pPr>
            <a:lvl9pPr marL="5201573" indent="0">
              <a:buNone/>
              <a:defRPr sz="13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34086" y="1664614"/>
            <a:ext cx="3589325" cy="286106"/>
          </a:xfrm>
        </p:spPr>
        <p:txBody>
          <a:bodyPr/>
          <a:lstStyle/>
          <a:p>
            <a:fld id="{998259DB-6BE1-2C43-8A86-1960D30A811D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8/24/17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61493" y="0"/>
            <a:ext cx="65024" cy="97536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4061493" y="0"/>
            <a:ext cx="65024" cy="97536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17594" y="1664614"/>
            <a:ext cx="7386726" cy="286106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860377" y="1664614"/>
            <a:ext cx="1043718" cy="286106"/>
          </a:xfrm>
        </p:spPr>
        <p:txBody>
          <a:bodyPr/>
          <a:lstStyle/>
          <a:p>
            <a:fld id="{129CC8A9-7041-CC45-A7FA-E39A75921DC4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6008429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259DB-6BE1-2C43-8A86-1960D30A811D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8/24/17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C8A9-7041-CC45-A7FA-E39A75921DC4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4473024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9385131" y="0"/>
            <a:ext cx="65024" cy="97536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  <p:sp>
        <p:nvSpPr>
          <p:cNvPr id="8" name="Rectangle 7"/>
          <p:cNvSpPr/>
          <p:nvPr/>
        </p:nvSpPr>
        <p:spPr bwMode="ltGray">
          <a:xfrm>
            <a:off x="9454491" y="0"/>
            <a:ext cx="3576321" cy="97536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45227" y="390601"/>
            <a:ext cx="2709333" cy="832216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240" y="433495"/>
            <a:ext cx="8561493" cy="8322169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259DB-6BE1-2C43-8A86-1960D30A811D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8/24/17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55517" y="9070166"/>
            <a:ext cx="5456219" cy="519289"/>
          </a:xfrm>
        </p:spPr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C8A9-7041-CC45-A7FA-E39A75921DC4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167523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2" y="0"/>
            <a:ext cx="13004799" cy="730372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4772762"/>
            <a:ext cx="11487573" cy="2379878"/>
          </a:xfrm>
        </p:spPr>
        <p:txBody>
          <a:bodyPr vert="horz" lIns="130039" tIns="0" rIns="650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6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5360" y="2600960"/>
            <a:ext cx="11487573" cy="2132787"/>
          </a:xfrm>
        </p:spPr>
        <p:txBody>
          <a:bodyPr lIns="169051" tIns="0" rIns="65020" bIns="0" anchor="b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650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3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0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>
                <a:solidFill>
                  <a:prstClr val="white">
                    <a:tint val="95000"/>
                  </a:prstClr>
                </a:solidFill>
                <a:latin typeface="Corbel"/>
              </a:rPr>
              <a:pPr/>
              <a:t>8/24/17</a:t>
            </a:fld>
            <a:endParaRPr lang="en-US" dirty="0">
              <a:solidFill>
                <a:prstClr val="white">
                  <a:tint val="9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white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 dirty="0">
              <a:solidFill>
                <a:prstClr val="white">
                  <a:tint val="95000"/>
                </a:prstClr>
              </a:solidFill>
              <a:latin typeface="Corbel"/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7293631"/>
            <a:ext cx="13004800" cy="65024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40" y="221083"/>
            <a:ext cx="11704320" cy="1159179"/>
          </a:xfrm>
        </p:spPr>
        <p:txBody>
          <a:bodyPr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259DB-6BE1-2C43-8A86-1960D30A811D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8/24/17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C8A9-7041-CC45-A7FA-E39A75921DC4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/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3004800" cy="3701362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0" y="3701362"/>
            <a:ext cx="13004800" cy="65024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393" y="169064"/>
            <a:ext cx="11396540" cy="2327859"/>
          </a:xfrm>
        </p:spPr>
        <p:txBody>
          <a:bodyPr vert="horz" lIns="130039" tIns="0" rIns="130039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6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3390" y="2600960"/>
            <a:ext cx="11409545" cy="975360"/>
          </a:xfrm>
        </p:spPr>
        <p:txBody>
          <a:bodyPr lIns="208064" tIns="0" rIns="65020" bIns="0" anchor="t"/>
          <a:lstStyle>
            <a:lvl1pPr marL="0" indent="0">
              <a:buNone/>
              <a:defRPr sz="2800">
                <a:solidFill>
                  <a:srgbClr val="FFFFFF"/>
                </a:solidFill>
              </a:defRPr>
            </a:lvl1pPr>
            <a:lvl2pPr marL="650197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039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05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0078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5098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011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5137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0157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>
                <a:solidFill>
                  <a:prstClr val="white">
                    <a:tint val="95000"/>
                  </a:prstClr>
                </a:solidFill>
                <a:latin typeface="Corbel"/>
              </a:rPr>
              <a:pPr/>
              <a:t>8/24/17</a:t>
            </a:fld>
            <a:endParaRPr lang="en-US">
              <a:solidFill>
                <a:prstClr val="white">
                  <a:tint val="9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white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  <a:latin typeface="Corbel"/>
            </a:endParaRPr>
          </a:p>
        </p:txBody>
      </p:sp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" y="2522931"/>
            <a:ext cx="5743787" cy="6576094"/>
          </a:xfrm>
        </p:spPr>
        <p:txBody>
          <a:bodyPr lIns="130039"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0773" y="2522931"/>
            <a:ext cx="5743787" cy="6576094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259DB-6BE1-2C43-8A86-1960D30A811D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8/24/17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C8A9-7041-CC45-A7FA-E39A75921DC4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1"/>
            <a:ext cx="11053761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49"/>
            <a:ext cx="11053761" cy="213360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6" indent="0">
              <a:buNone/>
              <a:defRPr sz="1800"/>
            </a:lvl2pPr>
            <a:lvl3pPr marL="914354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4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F3FABCB-3C43-BA42-944E-38447DAE09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198185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2416339"/>
            <a:ext cx="5746045" cy="1017394"/>
          </a:xfrm>
        </p:spPr>
        <p:txBody>
          <a:bodyPr lIns="208064" anchor="ctr"/>
          <a:lstStyle>
            <a:lvl1pPr marL="0" indent="0">
              <a:buNone/>
              <a:defRPr sz="3300" b="1" cap="all" baseline="0"/>
            </a:lvl1pPr>
            <a:lvl2pPr marL="650197" indent="0">
              <a:buNone/>
              <a:defRPr sz="2800" b="1"/>
            </a:lvl2pPr>
            <a:lvl3pPr marL="1300393" indent="0">
              <a:buNone/>
              <a:defRPr sz="2600" b="1"/>
            </a:lvl3pPr>
            <a:lvl4pPr marL="1950590" indent="0">
              <a:buNone/>
              <a:defRPr sz="2300" b="1"/>
            </a:lvl4pPr>
            <a:lvl5pPr marL="2600786" indent="0">
              <a:buNone/>
              <a:defRPr sz="2300" b="1"/>
            </a:lvl5pPr>
            <a:lvl6pPr marL="3250983" indent="0">
              <a:buNone/>
              <a:defRPr sz="2300" b="1"/>
            </a:lvl6pPr>
            <a:lvl7pPr marL="3901180" indent="0">
              <a:buNone/>
              <a:defRPr sz="2300" b="1"/>
            </a:lvl7pPr>
            <a:lvl8pPr marL="4551376" indent="0">
              <a:buNone/>
              <a:defRPr sz="2300" b="1"/>
            </a:lvl8pPr>
            <a:lvl9pPr marL="5201573" indent="0">
              <a:buNone/>
              <a:defRPr sz="23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240" y="3483750"/>
            <a:ext cx="5746045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6260" y="2416339"/>
            <a:ext cx="5748302" cy="1017394"/>
          </a:xfrm>
        </p:spPr>
        <p:txBody>
          <a:bodyPr lIns="208064" anchor="ctr"/>
          <a:lstStyle>
            <a:lvl1pPr marL="0" indent="0">
              <a:buNone/>
              <a:defRPr sz="3300" b="1" cap="all" baseline="0"/>
            </a:lvl1pPr>
            <a:lvl2pPr marL="650197" indent="0">
              <a:buNone/>
              <a:defRPr sz="2800" b="1"/>
            </a:lvl2pPr>
            <a:lvl3pPr marL="1300393" indent="0">
              <a:buNone/>
              <a:defRPr sz="2600" b="1"/>
            </a:lvl3pPr>
            <a:lvl4pPr marL="1950590" indent="0">
              <a:buNone/>
              <a:defRPr sz="2300" b="1"/>
            </a:lvl4pPr>
            <a:lvl5pPr marL="2600786" indent="0">
              <a:buNone/>
              <a:defRPr sz="2300" b="1"/>
            </a:lvl5pPr>
            <a:lvl6pPr marL="3250983" indent="0">
              <a:buNone/>
              <a:defRPr sz="2300" b="1"/>
            </a:lvl6pPr>
            <a:lvl7pPr marL="3901180" indent="0">
              <a:buNone/>
              <a:defRPr sz="2300" b="1"/>
            </a:lvl7pPr>
            <a:lvl8pPr marL="4551376" indent="0">
              <a:buNone/>
              <a:defRPr sz="2300" b="1"/>
            </a:lvl8pPr>
            <a:lvl9pPr marL="5201573" indent="0">
              <a:buNone/>
              <a:defRPr sz="23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6260" y="3483750"/>
            <a:ext cx="5748302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259DB-6BE1-2C43-8A86-1960D30A811D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8/24/17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C8A9-7041-CC45-A7FA-E39A75921DC4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/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259DB-6BE1-2C43-8A86-1960D30A811D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8/24/17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C8A9-7041-CC45-A7FA-E39A75921DC4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/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259DB-6BE1-2C43-8A86-1960D30A811D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8/24/17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C8A9-7041-CC45-A7FA-E39A75921DC4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/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703" y="216746"/>
            <a:ext cx="3589325" cy="1391514"/>
          </a:xfrm>
        </p:spPr>
        <p:txBody>
          <a:bodyPr vert="horz" lIns="104031" rIns="65020" bIns="0" rtlCol="0" anchor="b">
            <a:normAutofit/>
            <a:sp3d prstMaterial="matte"/>
          </a:bodyPr>
          <a:lstStyle>
            <a:lvl1pPr algn="l">
              <a:defRPr sz="28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4227" y="2479124"/>
            <a:ext cx="8420467" cy="6483748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703" y="2460470"/>
            <a:ext cx="3511296" cy="6502400"/>
          </a:xfrm>
        </p:spPr>
        <p:txBody>
          <a:bodyPr/>
          <a:lstStyle>
            <a:lvl1pPr marL="0" indent="0">
              <a:buNone/>
              <a:defRPr sz="2000"/>
            </a:lvl1pPr>
            <a:lvl2pPr marL="650197" indent="0">
              <a:buNone/>
              <a:defRPr sz="1700"/>
            </a:lvl2pPr>
            <a:lvl3pPr marL="1300393" indent="0">
              <a:buNone/>
              <a:defRPr sz="1400"/>
            </a:lvl3pPr>
            <a:lvl4pPr marL="1950590" indent="0">
              <a:buNone/>
              <a:defRPr sz="1300"/>
            </a:lvl4pPr>
            <a:lvl5pPr marL="2600786" indent="0">
              <a:buNone/>
              <a:defRPr sz="1300"/>
            </a:lvl5pPr>
            <a:lvl6pPr marL="3250983" indent="0">
              <a:buNone/>
              <a:defRPr sz="1300"/>
            </a:lvl6pPr>
            <a:lvl7pPr marL="3901180" indent="0">
              <a:buNone/>
              <a:defRPr sz="1300"/>
            </a:lvl7pPr>
            <a:lvl8pPr marL="4551376" indent="0">
              <a:buNone/>
              <a:defRPr sz="1300"/>
            </a:lvl8pPr>
            <a:lvl9pPr marL="5201573" indent="0">
              <a:buNone/>
              <a:defRPr sz="13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259DB-6BE1-2C43-8A86-1960D30A811D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8/24/17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 dirty="0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4061493" y="0"/>
            <a:ext cx="65024" cy="2067763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4061493" y="0"/>
            <a:ext cx="65024" cy="2067763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</p:spTree>
    <p:extLst/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087" y="221081"/>
            <a:ext cx="3591324" cy="1391514"/>
          </a:xfrm>
        </p:spPr>
        <p:txBody>
          <a:bodyPr lIns="104031" bIns="0" anchor="b">
            <a:sp3d prstMaterial="matte"/>
          </a:bodyPr>
          <a:lstStyle>
            <a:lvl1pPr algn="l">
              <a:defRPr sz="28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29858" y="2111727"/>
            <a:ext cx="8885187" cy="7641873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4600"/>
            </a:lvl1pPr>
            <a:lvl2pPr marL="650197" indent="0">
              <a:buNone/>
              <a:defRPr sz="4000"/>
            </a:lvl2pPr>
            <a:lvl3pPr marL="1300393" indent="0">
              <a:buNone/>
              <a:defRPr sz="3400"/>
            </a:lvl3pPr>
            <a:lvl4pPr marL="1950590" indent="0">
              <a:buNone/>
              <a:defRPr sz="2800"/>
            </a:lvl4pPr>
            <a:lvl5pPr marL="2600786" indent="0">
              <a:buNone/>
              <a:defRPr sz="2800"/>
            </a:lvl5pPr>
            <a:lvl6pPr marL="3250983" indent="0">
              <a:buNone/>
              <a:defRPr sz="2800"/>
            </a:lvl6pPr>
            <a:lvl7pPr marL="3901180" indent="0">
              <a:buNone/>
              <a:defRPr sz="2800"/>
            </a:lvl7pPr>
            <a:lvl8pPr marL="4551376" indent="0">
              <a:buNone/>
              <a:defRPr sz="2800"/>
            </a:lvl8pPr>
            <a:lvl9pPr marL="5201573" indent="0">
              <a:buNone/>
              <a:defRPr sz="2800"/>
            </a:lvl9pPr>
            <a:extLst/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4086" y="2457907"/>
            <a:ext cx="3511296" cy="6502400"/>
          </a:xfrm>
        </p:spPr>
        <p:txBody>
          <a:bodyPr/>
          <a:lstStyle>
            <a:lvl1pPr marL="0" indent="0">
              <a:buNone/>
              <a:defRPr sz="2000"/>
            </a:lvl1pPr>
            <a:lvl2pPr marL="650197" indent="0">
              <a:buNone/>
              <a:defRPr sz="1700"/>
            </a:lvl2pPr>
            <a:lvl3pPr marL="1300393" indent="0">
              <a:buNone/>
              <a:defRPr sz="1400"/>
            </a:lvl3pPr>
            <a:lvl4pPr marL="1950590" indent="0">
              <a:buNone/>
              <a:defRPr sz="1300"/>
            </a:lvl4pPr>
            <a:lvl5pPr marL="2600786" indent="0">
              <a:buNone/>
              <a:defRPr sz="1300"/>
            </a:lvl5pPr>
            <a:lvl6pPr marL="3250983" indent="0">
              <a:buNone/>
              <a:defRPr sz="1300"/>
            </a:lvl6pPr>
            <a:lvl7pPr marL="3901180" indent="0">
              <a:buNone/>
              <a:defRPr sz="1300"/>
            </a:lvl7pPr>
            <a:lvl8pPr marL="4551376" indent="0">
              <a:buNone/>
              <a:defRPr sz="1300"/>
            </a:lvl8pPr>
            <a:lvl9pPr marL="5201573" indent="0">
              <a:buNone/>
              <a:defRPr sz="13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34086" y="1664614"/>
            <a:ext cx="3589325" cy="286106"/>
          </a:xfrm>
        </p:spPr>
        <p:txBody>
          <a:bodyPr/>
          <a:lstStyle/>
          <a:p>
            <a:fld id="{998259DB-6BE1-2C43-8A86-1960D30A811D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8/24/17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61493" y="0"/>
            <a:ext cx="65024" cy="97536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4061493" y="0"/>
            <a:ext cx="65024" cy="97536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17594" y="1664614"/>
            <a:ext cx="7386726" cy="286106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860377" y="1664614"/>
            <a:ext cx="1043718" cy="286106"/>
          </a:xfrm>
        </p:spPr>
        <p:txBody>
          <a:bodyPr/>
          <a:lstStyle/>
          <a:p>
            <a:fld id="{129CC8A9-7041-CC45-A7FA-E39A75921DC4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/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259DB-6BE1-2C43-8A86-1960D30A811D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8/24/17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C8A9-7041-CC45-A7FA-E39A75921DC4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/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9385131" y="0"/>
            <a:ext cx="65024" cy="97536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  <p:sp>
        <p:nvSpPr>
          <p:cNvPr id="8" name="Rectangle 7"/>
          <p:cNvSpPr/>
          <p:nvPr/>
        </p:nvSpPr>
        <p:spPr bwMode="ltGray">
          <a:xfrm>
            <a:off x="9454491" y="0"/>
            <a:ext cx="3576321" cy="97536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45227" y="390601"/>
            <a:ext cx="2709333" cy="832216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240" y="433495"/>
            <a:ext cx="8561493" cy="8322169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259DB-6BE1-2C43-8A86-1960D30A811D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8/24/17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55517" y="9070166"/>
            <a:ext cx="5456219" cy="519289"/>
          </a:xfrm>
        </p:spPr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C8A9-7041-CC45-A7FA-E39A75921DC4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49400"/>
            <a:ext cx="5975350" cy="740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4950" y="1549400"/>
            <a:ext cx="5975350" cy="740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31F172F-9DB3-804B-9996-715113C0FA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575151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6" y="2182814"/>
            <a:ext cx="5745163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6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4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6" y="3092451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90" y="2182814"/>
            <a:ext cx="5748336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6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4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90" y="3092451"/>
            <a:ext cx="5748336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9DC69B1-1416-CF4E-BE27-FC226C5977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75219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5434954-D14B-3141-AB58-CF7AE2F9FB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81716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C9E6DAF-1F4D-B549-AE5D-FDE46CFCEF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619923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7" y="388940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3" cy="8323263"/>
          </a:xfrm>
        </p:spPr>
        <p:txBody>
          <a:bodyPr/>
          <a:lstStyle>
            <a:lvl1pPr>
              <a:defRPr sz="3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7" y="2041526"/>
            <a:ext cx="4278313" cy="6670674"/>
          </a:xfrm>
        </p:spPr>
        <p:txBody>
          <a:bodyPr/>
          <a:lstStyle>
            <a:lvl1pPr marL="0" indent="0">
              <a:buNone/>
              <a:defRPr sz="1400"/>
            </a:lvl1pPr>
            <a:lvl2pPr marL="457176" indent="0">
              <a:buNone/>
              <a:defRPr sz="1100"/>
            </a:lvl2pPr>
            <a:lvl3pPr marL="914354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4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5BB4BC-E690-4D49-9FDA-E67D33B5236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44803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emf"/><Relationship Id="rId17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3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4" Type="http://schemas.openxmlformats.org/officeDocument/2006/relationships/image" Target="../media/image12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13" Type="http://schemas.openxmlformats.org/officeDocument/2006/relationships/image" Target="../media/image1.png"/><Relationship Id="rId14" Type="http://schemas.openxmlformats.org/officeDocument/2006/relationships/image" Target="../media/image1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0801"/>
            <a:ext cx="12103100" cy="1104900"/>
          </a:xfrm>
          <a:prstGeom prst="rect">
            <a:avLst/>
          </a:prstGeom>
          <a:noFill/>
          <a:ln>
            <a:noFill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7" tIns="50797" rIns="50797" bIns="5079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Copperplate" charset="0"/>
              </a:rPr>
              <a:t>Click to edit Master title style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49400"/>
            <a:ext cx="12103100" cy="740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97" tIns="50797" rIns="50797" bIns="507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Cochin" charset="0"/>
              </a:rPr>
              <a:t>Click to edit Master text styles</a:t>
            </a:r>
          </a:p>
          <a:p>
            <a:pPr lvl="1"/>
            <a:r>
              <a:rPr lang="en-US" dirty="0">
                <a:sym typeface="Cochin" charset="0"/>
              </a:rPr>
              <a:t>Second level</a:t>
            </a:r>
          </a:p>
          <a:p>
            <a:pPr lvl="2"/>
            <a:r>
              <a:rPr lang="en-US" dirty="0">
                <a:sym typeface="Cochin" charset="0"/>
              </a:rPr>
              <a:t>Third level</a:t>
            </a:r>
          </a:p>
          <a:p>
            <a:pPr lvl="3"/>
            <a:r>
              <a:rPr lang="en-US" dirty="0">
                <a:sym typeface="Cochin" charset="0"/>
              </a:rPr>
              <a:t>Fourth level</a:t>
            </a:r>
          </a:p>
          <a:p>
            <a:pPr lvl="4"/>
            <a:r>
              <a:rPr lang="en-US" dirty="0">
                <a:sym typeface="Cochin" charset="0"/>
              </a:rPr>
              <a:t>Fifth level</a:t>
            </a:r>
          </a:p>
        </p:txBody>
      </p:sp>
      <p:sp>
        <p:nvSpPr>
          <p:cNvPr id="3076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45600"/>
            <a:ext cx="342901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algn="l"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F84A2D7B-66F7-4742-A14A-E638F06540C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77" name="Rectangle 5"/>
          <p:cNvSpPr>
            <a:spLocks/>
          </p:cNvSpPr>
          <p:nvPr/>
        </p:nvSpPr>
        <p:spPr bwMode="auto">
          <a:xfrm>
            <a:off x="608664" y="9284902"/>
            <a:ext cx="24693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 i="0" dirty="0">
                <a:solidFill>
                  <a:schemeClr val="tx1"/>
                </a:solidFill>
                <a:latin typeface="Garamond"/>
                <a:ea typeface="ＭＳ Ｐゴシック" charset="0"/>
                <a:cs typeface="Garamond"/>
              </a:rPr>
              <a:t>Mike </a:t>
            </a:r>
            <a:r>
              <a:rPr lang="en-US" sz="1800" i="0" dirty="0" smtClean="0">
                <a:solidFill>
                  <a:schemeClr val="tx1"/>
                </a:solidFill>
                <a:latin typeface="Garamond"/>
                <a:ea typeface="ＭＳ Ｐゴシック" charset="0"/>
                <a:cs typeface="Garamond"/>
              </a:rPr>
              <a:t>Hildreth, 2</a:t>
            </a:r>
            <a:r>
              <a:rPr lang="en-US" sz="1800" i="0" baseline="0" dirty="0" smtClean="0">
                <a:solidFill>
                  <a:schemeClr val="tx1"/>
                </a:solidFill>
                <a:latin typeface="Garamond"/>
                <a:ea typeface="ＭＳ Ｐゴシック" charset="0"/>
                <a:cs typeface="Garamond"/>
              </a:rPr>
              <a:t> June</a:t>
            </a:r>
            <a:r>
              <a:rPr lang="en-US" sz="1800" i="0" dirty="0" smtClean="0">
                <a:solidFill>
                  <a:schemeClr val="tx1"/>
                </a:solidFill>
                <a:latin typeface="Garamond"/>
                <a:ea typeface="ＭＳ Ｐゴシック" charset="0"/>
                <a:cs typeface="Garamond"/>
              </a:rPr>
              <a:t>, 2017</a:t>
            </a:r>
            <a:endParaRPr lang="en-US" sz="1800" i="0" dirty="0">
              <a:solidFill>
                <a:schemeClr val="tx1"/>
              </a:solidFill>
              <a:latin typeface="Garamond"/>
              <a:ea typeface="ＭＳ Ｐゴシック" charset="0"/>
              <a:cs typeface="Garamond"/>
            </a:endParaRPr>
          </a:p>
        </p:txBody>
      </p:sp>
      <p:pic>
        <p:nvPicPr>
          <p:cNvPr id="2" name="Picture 1" descr="daspos_logo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9200" y="76200"/>
            <a:ext cx="1638918" cy="8462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0671961" y="9129946"/>
            <a:ext cx="2209801" cy="520700"/>
          </a:xfrm>
          <a:prstGeom prst="rect">
            <a:avLst/>
          </a:prstGeom>
        </p:spPr>
      </p:pic>
      <p:pic>
        <p:nvPicPr>
          <p:cNvPr id="9" name="Picture 8" descr="nsf_logo.png"/>
          <p:cNvPicPr>
            <a:picLocks noChangeAspect="1"/>
          </p:cNvPicPr>
          <p:nvPr userDrawn="1"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532"/>
          <a:stretch/>
        </p:blipFill>
        <p:spPr>
          <a:xfrm>
            <a:off x="95246" y="110787"/>
            <a:ext cx="838199" cy="77983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817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816" r:id="rId13"/>
  </p:sldLayoutIdLst>
  <p:transition xmlns:p14="http://schemas.microsoft.com/office/powerpoint/2010/main"/>
  <p:hf hdr="0" ftr="0" dt="0"/>
  <p:txStyles>
    <p:titleStyle>
      <a:lvl1pPr algn="ctr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6B7786"/>
          </a:solidFill>
          <a:latin typeface="Helvetica"/>
          <a:ea typeface="+mj-ea"/>
          <a:cs typeface="+mj-cs"/>
          <a:sym typeface="Copperplate" charset="0"/>
        </a:defRPr>
      </a:lvl1pPr>
      <a:lvl2pPr algn="ctr" rtl="0" fontAlgn="base">
        <a:lnSpc>
          <a:spcPct val="80000"/>
        </a:lnSpc>
        <a:spcBef>
          <a:spcPct val="0"/>
        </a:spcBef>
        <a:spcAft>
          <a:spcPct val="0"/>
        </a:spcAft>
        <a:defRPr sz="6400">
          <a:solidFill>
            <a:srgbClr val="6B7786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2pPr>
      <a:lvl3pPr algn="ctr" rtl="0" fontAlgn="base">
        <a:lnSpc>
          <a:spcPct val="80000"/>
        </a:lnSpc>
        <a:spcBef>
          <a:spcPct val="0"/>
        </a:spcBef>
        <a:spcAft>
          <a:spcPct val="0"/>
        </a:spcAft>
        <a:defRPr sz="6400">
          <a:solidFill>
            <a:srgbClr val="6B7786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3pPr>
      <a:lvl4pPr algn="ctr" rtl="0" fontAlgn="base">
        <a:lnSpc>
          <a:spcPct val="80000"/>
        </a:lnSpc>
        <a:spcBef>
          <a:spcPct val="0"/>
        </a:spcBef>
        <a:spcAft>
          <a:spcPct val="0"/>
        </a:spcAft>
        <a:defRPr sz="6400">
          <a:solidFill>
            <a:srgbClr val="6B7786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4pPr>
      <a:lvl5pPr algn="ctr" rtl="0" fontAlgn="base">
        <a:lnSpc>
          <a:spcPct val="80000"/>
        </a:lnSpc>
        <a:spcBef>
          <a:spcPct val="0"/>
        </a:spcBef>
        <a:spcAft>
          <a:spcPct val="0"/>
        </a:spcAft>
        <a:defRPr sz="6400">
          <a:solidFill>
            <a:srgbClr val="6B7786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5pPr>
      <a:lvl6pPr marL="457176" algn="ctr" rtl="0" fontAlgn="base">
        <a:lnSpc>
          <a:spcPct val="80000"/>
        </a:lnSpc>
        <a:spcBef>
          <a:spcPct val="0"/>
        </a:spcBef>
        <a:spcAft>
          <a:spcPct val="0"/>
        </a:spcAft>
        <a:defRPr sz="6400">
          <a:solidFill>
            <a:srgbClr val="6B7786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6pPr>
      <a:lvl7pPr marL="914354" algn="ctr" rtl="0" fontAlgn="base">
        <a:lnSpc>
          <a:spcPct val="80000"/>
        </a:lnSpc>
        <a:spcBef>
          <a:spcPct val="0"/>
        </a:spcBef>
        <a:spcAft>
          <a:spcPct val="0"/>
        </a:spcAft>
        <a:defRPr sz="6400">
          <a:solidFill>
            <a:srgbClr val="6B7786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7pPr>
      <a:lvl8pPr marL="1371530" algn="ctr" rtl="0" fontAlgn="base">
        <a:lnSpc>
          <a:spcPct val="80000"/>
        </a:lnSpc>
        <a:spcBef>
          <a:spcPct val="0"/>
        </a:spcBef>
        <a:spcAft>
          <a:spcPct val="0"/>
        </a:spcAft>
        <a:defRPr sz="6400">
          <a:solidFill>
            <a:srgbClr val="6B7786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8pPr>
      <a:lvl9pPr marL="1828706" algn="ctr" rtl="0" fontAlgn="base">
        <a:lnSpc>
          <a:spcPct val="80000"/>
        </a:lnSpc>
        <a:spcBef>
          <a:spcPct val="0"/>
        </a:spcBef>
        <a:spcAft>
          <a:spcPct val="0"/>
        </a:spcAft>
        <a:defRPr sz="6400">
          <a:solidFill>
            <a:srgbClr val="6B7786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9pPr>
    </p:titleStyle>
    <p:bodyStyle>
      <a:lvl1pPr marL="617506" indent="-350820" algn="l" rtl="0" fontAlgn="base">
        <a:spcBef>
          <a:spcPts val="1000"/>
        </a:spcBef>
        <a:spcAft>
          <a:spcPct val="0"/>
        </a:spcAft>
        <a:buSzPct val="74000"/>
        <a:buChar char="•"/>
        <a:defRPr sz="3100">
          <a:solidFill>
            <a:schemeClr val="tx1"/>
          </a:solidFill>
          <a:latin typeface="Arial"/>
          <a:ea typeface="+mn-ea"/>
          <a:cs typeface="+mn-cs"/>
          <a:sym typeface="Cochin" charset="0"/>
        </a:defRPr>
      </a:lvl1pPr>
      <a:lvl2pPr marL="1061984" indent="-350820" algn="l" rtl="0" fontAlgn="base">
        <a:spcBef>
          <a:spcPts val="1000"/>
        </a:spcBef>
        <a:spcAft>
          <a:spcPct val="0"/>
        </a:spcAft>
        <a:buSzPct val="74000"/>
        <a:buChar char="•"/>
        <a:defRPr sz="3100">
          <a:solidFill>
            <a:schemeClr val="tx1"/>
          </a:solidFill>
          <a:latin typeface="Arial"/>
          <a:ea typeface="+mn-ea"/>
          <a:cs typeface="+mn-cs"/>
          <a:sym typeface="Cochin" charset="0"/>
        </a:defRPr>
      </a:lvl2pPr>
      <a:lvl3pPr marL="1506461" indent="-350820" algn="l" rtl="0" fontAlgn="base">
        <a:spcBef>
          <a:spcPts val="1000"/>
        </a:spcBef>
        <a:spcAft>
          <a:spcPct val="0"/>
        </a:spcAft>
        <a:buSzPct val="74000"/>
        <a:buChar char="•"/>
        <a:defRPr sz="2800">
          <a:solidFill>
            <a:schemeClr val="tx1"/>
          </a:solidFill>
          <a:latin typeface="Arial"/>
          <a:ea typeface="+mn-ea"/>
          <a:cs typeface="+mn-cs"/>
          <a:sym typeface="Cochin" charset="0"/>
        </a:defRPr>
      </a:lvl3pPr>
      <a:lvl4pPr marL="1950938" indent="-350820" algn="l" rtl="0" fontAlgn="base">
        <a:spcBef>
          <a:spcPts val="1000"/>
        </a:spcBef>
        <a:spcAft>
          <a:spcPct val="0"/>
        </a:spcAft>
        <a:buSzPct val="74000"/>
        <a:buChar char="•"/>
        <a:defRPr sz="2400">
          <a:solidFill>
            <a:schemeClr val="tx1"/>
          </a:solidFill>
          <a:latin typeface="Arial"/>
          <a:ea typeface="+mn-ea"/>
          <a:cs typeface="+mn-cs"/>
          <a:sym typeface="Cochin" charset="0"/>
        </a:defRPr>
      </a:lvl4pPr>
      <a:lvl5pPr marL="2395416" indent="-350820" algn="l" rtl="0" fontAlgn="base">
        <a:spcBef>
          <a:spcPts val="1000"/>
        </a:spcBef>
        <a:spcAft>
          <a:spcPct val="0"/>
        </a:spcAft>
        <a:buSzPct val="74000"/>
        <a:buChar char="•"/>
        <a:defRPr sz="2000">
          <a:solidFill>
            <a:schemeClr val="tx1"/>
          </a:solidFill>
          <a:latin typeface="Arial"/>
          <a:ea typeface="+mn-ea"/>
          <a:cs typeface="+mn-cs"/>
          <a:sym typeface="Cochin" charset="0"/>
        </a:defRPr>
      </a:lvl5pPr>
      <a:lvl6pPr marL="2852592" indent="-350820" algn="l" rtl="0" fontAlgn="base">
        <a:spcBef>
          <a:spcPts val="1000"/>
        </a:spcBef>
        <a:spcAft>
          <a:spcPct val="0"/>
        </a:spcAft>
        <a:buSzPct val="7400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Cochin" charset="0"/>
        </a:defRPr>
      </a:lvl6pPr>
      <a:lvl7pPr marL="3309768" indent="-350820" algn="l" rtl="0" fontAlgn="base">
        <a:spcBef>
          <a:spcPts val="1000"/>
        </a:spcBef>
        <a:spcAft>
          <a:spcPct val="0"/>
        </a:spcAft>
        <a:buSzPct val="7400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Cochin" charset="0"/>
        </a:defRPr>
      </a:lvl7pPr>
      <a:lvl8pPr marL="3766946" indent="-350820" algn="l" rtl="0" fontAlgn="base">
        <a:spcBef>
          <a:spcPts val="1000"/>
        </a:spcBef>
        <a:spcAft>
          <a:spcPct val="0"/>
        </a:spcAft>
        <a:buSzPct val="7400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Cochin" charset="0"/>
        </a:defRPr>
      </a:lvl8pPr>
      <a:lvl9pPr marL="4224122" indent="-350820" algn="l" rtl="0" fontAlgn="base">
        <a:spcBef>
          <a:spcPts val="1000"/>
        </a:spcBef>
        <a:spcAft>
          <a:spcPct val="0"/>
        </a:spcAft>
        <a:buSzPct val="7400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Cochin" charset="0"/>
        </a:defRPr>
      </a:lvl9pPr>
    </p:bodyStyle>
    <p:otherStyle>
      <a:defPPr>
        <a:defRPr lang="en-US"/>
      </a:defPPr>
      <a:lvl1pPr marL="0" algn="l" defTabSz="4571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6" algn="l" defTabSz="4571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4571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4571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4" algn="l" defTabSz="4571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4571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4571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4571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0240" y="390598"/>
            <a:ext cx="11704320" cy="1008468"/>
          </a:xfrm>
          <a:prstGeom prst="rect">
            <a:avLst/>
          </a:prstGeom>
        </p:spPr>
        <p:txBody>
          <a:bodyPr vert="horz" lIns="130039" tIns="65020" rIns="130039" bIns="650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1647001"/>
            <a:ext cx="11704320" cy="7065766"/>
          </a:xfrm>
          <a:prstGeom prst="rect">
            <a:avLst/>
          </a:prstGeom>
        </p:spPr>
        <p:txBody>
          <a:bodyPr vert="horz" lIns="130039" tIns="65020" rIns="130039" bIns="650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240" y="9040144"/>
            <a:ext cx="3034453" cy="519289"/>
          </a:xfrm>
          <a:prstGeom prst="rect">
            <a:avLst/>
          </a:prstGeom>
        </p:spPr>
        <p:txBody>
          <a:bodyPr vert="horz" lIns="130039" tIns="65020" rIns="130039" bIns="65020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fld id="{2FC3DC7F-73D8-7A49-9AF8-A76E5BF360A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650197" fontAlgn="auto">
                <a:spcBef>
                  <a:spcPts val="0"/>
                </a:spcBef>
                <a:spcAft>
                  <a:spcPts val="0"/>
                </a:spcAft>
              </a:pPr>
              <a:t>8/24/17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43308" y="9040144"/>
            <a:ext cx="4118187" cy="519289"/>
          </a:xfrm>
          <a:prstGeom prst="rect">
            <a:avLst/>
          </a:prstGeom>
        </p:spPr>
        <p:txBody>
          <a:bodyPr vert="horz" lIns="130039" tIns="65020" rIns="130039" bIns="65020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98580" y="9040144"/>
            <a:ext cx="938893" cy="519289"/>
          </a:xfrm>
          <a:prstGeom prst="rect">
            <a:avLst/>
          </a:prstGeom>
        </p:spPr>
        <p:txBody>
          <a:bodyPr vert="horz" lIns="130039" tIns="65020" rIns="130039" bIns="65020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fld id="{534E2644-BB80-FA46-8206-48ACA386A2D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650197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337471" y="165155"/>
            <a:ext cx="1579712" cy="891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457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xStyles>
    <p:titleStyle>
      <a:lvl1pPr algn="ctr" defTabSz="650197" rtl="0" eaLnBrk="1" latinLnBrk="0" hangingPunct="1">
        <a:spcBef>
          <a:spcPct val="0"/>
        </a:spcBef>
        <a:buNone/>
        <a:defRPr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7647" indent="-487647" algn="l" defTabSz="650197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056569" indent="-406374" algn="l" defTabSz="650197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492" indent="-325098" algn="l" defTabSz="650197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75688" indent="-325098" algn="l" defTabSz="65019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925885" indent="-325098" algn="l" defTabSz="650197" rtl="0" eaLnBrk="1" latinLnBrk="0" hangingPunct="1">
        <a:spcBef>
          <a:spcPct val="20000"/>
        </a:spcBef>
        <a:buFont typeface="Arial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76081" indent="-325098" algn="l" defTabSz="650197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6278" indent="-325098" algn="l" defTabSz="650197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76475" indent="-325098" algn="l" defTabSz="650197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526671" indent="-325098" algn="l" defTabSz="650197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019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0197" algn="l" defTabSz="65019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393" algn="l" defTabSz="65019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0590" algn="l" defTabSz="65019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786" algn="l" defTabSz="65019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50983" algn="l" defTabSz="65019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01180" algn="l" defTabSz="65019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51376" algn="l" defTabSz="65019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01573" algn="l" defTabSz="650197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625601"/>
            <a:ext cx="13004800" cy="65024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2" y="1"/>
            <a:ext cx="13004799" cy="16256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0240" y="216747"/>
            <a:ext cx="11704320" cy="1192882"/>
          </a:xfrm>
          <a:prstGeom prst="rect">
            <a:avLst/>
          </a:prstGeom>
        </p:spPr>
        <p:txBody>
          <a:bodyPr vert="horz" lIns="130039" tIns="65020" rIns="65020" bIns="650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1864824"/>
            <a:ext cx="11704320" cy="6988002"/>
          </a:xfrm>
          <a:prstGeom prst="rect">
            <a:avLst/>
          </a:prstGeom>
        </p:spPr>
        <p:txBody>
          <a:bodyPr vert="horz" lIns="78023" tIns="130039" rIns="130039" bIns="6502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240" y="9211732"/>
            <a:ext cx="3034453" cy="390144"/>
          </a:xfrm>
          <a:prstGeom prst="rect">
            <a:avLst/>
          </a:prstGeom>
        </p:spPr>
        <p:txBody>
          <a:bodyPr vert="horz" lIns="156047" tIns="65020" rIns="65020" bIns="0" rtlCol="0" anchor="b"/>
          <a:lstStyle>
            <a:lvl1pPr algn="l" eaLnBrk="1" latinLnBrk="0" hangingPunct="1">
              <a:defRPr kumimoji="0" sz="17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fld id="{998259DB-6BE1-2C43-8A86-1960D30A811D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  <a:ea typeface="+mn-ea"/>
                <a:cs typeface="+mn-cs"/>
              </a:rPr>
              <a:pPr defTabSz="650197" fontAlgn="auto">
                <a:spcBef>
                  <a:spcPts val="0"/>
                </a:spcBef>
                <a:spcAft>
                  <a:spcPts val="0"/>
                </a:spcAft>
              </a:pPr>
              <a:t>8/24/17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55515" y="9211732"/>
            <a:ext cx="7833200" cy="390144"/>
          </a:xfrm>
          <a:prstGeom prst="rect">
            <a:avLst/>
          </a:prstGeom>
        </p:spPr>
        <p:txBody>
          <a:bodyPr vert="horz" lIns="65020" tIns="65020" rIns="65020" bIns="0" rtlCol="0" anchor="b"/>
          <a:lstStyle>
            <a:lvl1pPr algn="l" eaLnBrk="1" latinLnBrk="0" hangingPunct="1">
              <a:defRPr kumimoji="0" sz="17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95000"/>
                </a:prstClr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68474" y="9211732"/>
            <a:ext cx="1043718" cy="390144"/>
          </a:xfrm>
          <a:prstGeom prst="rect">
            <a:avLst/>
          </a:prstGeom>
        </p:spPr>
        <p:txBody>
          <a:bodyPr vert="horz" lIns="130039" tIns="65020" rIns="130039" bIns="0" rtlCol="0" anchor="b"/>
          <a:lstStyle>
            <a:lvl1pPr algn="r" eaLnBrk="1" latinLnBrk="0" hangingPunct="1">
              <a:defRPr kumimoji="0" sz="17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fld id="{129CC8A9-7041-CC45-A7FA-E39A75921DC4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  <a:ea typeface="+mn-ea"/>
                <a:cs typeface="+mn-cs"/>
              </a:rPr>
              <a:pPr defTabSz="650197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  <a:ea typeface="+mn-ea"/>
              <a:cs typeface="+mn-cs"/>
            </a:endParaRPr>
          </a:p>
        </p:txBody>
      </p:sp>
      <p:pic>
        <p:nvPicPr>
          <p:cNvPr id="9" name="Picture 8" descr="daspos_logo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68" y="8852824"/>
            <a:ext cx="1626479" cy="839817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5707" y="9148640"/>
            <a:ext cx="1986844" cy="469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358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l" rtl="0" eaLnBrk="1" latinLnBrk="0" hangingPunct="1">
        <a:spcBef>
          <a:spcPct val="0"/>
        </a:spcBef>
        <a:buNone/>
        <a:defRPr kumimoji="0" sz="5100" b="1" kern="1200" spc="228">
          <a:solidFill>
            <a:schemeClr val="accent1">
              <a:satMod val="150000"/>
            </a:schemeClr>
          </a:solidFill>
          <a:effectLst/>
          <a:latin typeface="Optima"/>
          <a:ea typeface="+mj-ea"/>
          <a:cs typeface="Optima"/>
        </a:defRPr>
      </a:lvl1pPr>
      <a:extLst/>
    </p:titleStyle>
    <p:bodyStyle>
      <a:lvl1pPr marL="624189" indent="-455138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4000" kern="1200">
          <a:solidFill>
            <a:schemeClr val="tx1"/>
          </a:solidFill>
          <a:latin typeface="Optima"/>
          <a:ea typeface="+mn-ea"/>
          <a:cs typeface="Optima"/>
        </a:defRPr>
      </a:lvl1pPr>
      <a:lvl2pPr marL="1040315" indent="-390118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4000" kern="1200">
          <a:solidFill>
            <a:schemeClr val="tx1"/>
          </a:solidFill>
          <a:latin typeface="Optima"/>
          <a:ea typeface="+mn-ea"/>
          <a:cs typeface="Optima"/>
        </a:defRPr>
      </a:lvl2pPr>
      <a:lvl3pPr marL="1417429" indent="-325098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3400" kern="1200">
          <a:solidFill>
            <a:schemeClr val="tx1"/>
          </a:solidFill>
          <a:latin typeface="Optima"/>
          <a:ea typeface="+mn-ea"/>
          <a:cs typeface="Optima"/>
        </a:defRPr>
      </a:lvl3pPr>
      <a:lvl4pPr marL="1729522" indent="-260079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800" kern="1200">
          <a:solidFill>
            <a:schemeClr val="tx1"/>
          </a:solidFill>
          <a:latin typeface="Optima"/>
          <a:ea typeface="+mn-ea"/>
          <a:cs typeface="Optima"/>
        </a:defRPr>
      </a:lvl4pPr>
      <a:lvl5pPr marL="2028613" indent="-260079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800" kern="1200" smtClean="0">
          <a:solidFill>
            <a:schemeClr val="tx1"/>
          </a:solidFill>
          <a:latin typeface="Optima"/>
          <a:ea typeface="+mn-ea"/>
          <a:cs typeface="Optima"/>
        </a:defRPr>
      </a:lvl5pPr>
      <a:lvl6pPr marL="2314700" indent="-260079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0786" indent="-260079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873" indent="-260079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3172959" indent="-260079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5019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3003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9505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6007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2509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9011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5513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52015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625601"/>
            <a:ext cx="13004800" cy="65024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2" y="1"/>
            <a:ext cx="13004799" cy="16256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0240" y="216747"/>
            <a:ext cx="11704320" cy="1192882"/>
          </a:xfrm>
          <a:prstGeom prst="rect">
            <a:avLst/>
          </a:prstGeom>
        </p:spPr>
        <p:txBody>
          <a:bodyPr vert="horz" lIns="130039" tIns="65020" rIns="65020" bIns="650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1864824"/>
            <a:ext cx="11704320" cy="6988002"/>
          </a:xfrm>
          <a:prstGeom prst="rect">
            <a:avLst/>
          </a:prstGeom>
        </p:spPr>
        <p:txBody>
          <a:bodyPr vert="horz" lIns="78023" tIns="130039" rIns="130039" bIns="6502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240" y="9211732"/>
            <a:ext cx="3034453" cy="390144"/>
          </a:xfrm>
          <a:prstGeom prst="rect">
            <a:avLst/>
          </a:prstGeom>
        </p:spPr>
        <p:txBody>
          <a:bodyPr vert="horz" lIns="156047" tIns="65020" rIns="65020" bIns="0" rtlCol="0" anchor="b"/>
          <a:lstStyle>
            <a:lvl1pPr algn="l" eaLnBrk="1" latinLnBrk="0" hangingPunct="1">
              <a:defRPr kumimoji="0" sz="17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fld id="{998259DB-6BE1-2C43-8A86-1960D30A811D}" type="datetimeFigureOut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  <a:ea typeface="+mn-ea"/>
                <a:cs typeface="+mn-cs"/>
              </a:rPr>
              <a:pPr defTabSz="650197" fontAlgn="auto">
                <a:spcBef>
                  <a:spcPts val="0"/>
                </a:spcBef>
                <a:spcAft>
                  <a:spcPts val="0"/>
                </a:spcAft>
              </a:pPr>
              <a:t>8/24/17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55515" y="9211732"/>
            <a:ext cx="7833200" cy="390144"/>
          </a:xfrm>
          <a:prstGeom prst="rect">
            <a:avLst/>
          </a:prstGeom>
        </p:spPr>
        <p:txBody>
          <a:bodyPr vert="horz" lIns="65020" tIns="65020" rIns="65020" bIns="0" rtlCol="0" anchor="b"/>
          <a:lstStyle>
            <a:lvl1pPr algn="l" eaLnBrk="1" latinLnBrk="0" hangingPunct="1">
              <a:defRPr kumimoji="0" sz="17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95000"/>
                </a:prstClr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68474" y="9211732"/>
            <a:ext cx="1043718" cy="390144"/>
          </a:xfrm>
          <a:prstGeom prst="rect">
            <a:avLst/>
          </a:prstGeom>
        </p:spPr>
        <p:txBody>
          <a:bodyPr vert="horz" lIns="130039" tIns="65020" rIns="130039" bIns="0" rtlCol="0" anchor="b"/>
          <a:lstStyle>
            <a:lvl1pPr algn="r" eaLnBrk="1" latinLnBrk="0" hangingPunct="1">
              <a:defRPr kumimoji="0" sz="17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defTabSz="650197" fontAlgn="auto">
              <a:spcBef>
                <a:spcPts val="0"/>
              </a:spcBef>
              <a:spcAft>
                <a:spcPts val="0"/>
              </a:spcAft>
            </a:pPr>
            <a:fld id="{129CC8A9-7041-CC45-A7FA-E39A75921DC4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  <a:ea typeface="+mn-ea"/>
                <a:cs typeface="+mn-cs"/>
              </a:rPr>
              <a:pPr defTabSz="650197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  <a:ea typeface="+mn-ea"/>
              <a:cs typeface="+mn-cs"/>
            </a:endParaRPr>
          </a:p>
        </p:txBody>
      </p:sp>
      <p:pic>
        <p:nvPicPr>
          <p:cNvPr id="9" name="Picture 8" descr="daspos_logo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68" y="8852824"/>
            <a:ext cx="1626479" cy="839817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5707" y="9148640"/>
            <a:ext cx="1986844" cy="469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nsf_logo.png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532"/>
          <a:stretch/>
        </p:blipFill>
        <p:spPr>
          <a:xfrm>
            <a:off x="11935462" y="333181"/>
            <a:ext cx="838199" cy="779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793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</p:sldLayoutIdLst>
  <p:txStyles>
    <p:titleStyle>
      <a:lvl1pPr algn="l" rtl="0" eaLnBrk="1" latinLnBrk="0" hangingPunct="1">
        <a:spcBef>
          <a:spcPct val="0"/>
        </a:spcBef>
        <a:buNone/>
        <a:defRPr kumimoji="0" sz="5100" b="1" kern="1200" spc="228">
          <a:solidFill>
            <a:schemeClr val="accent1">
              <a:satMod val="150000"/>
            </a:schemeClr>
          </a:solidFill>
          <a:effectLst/>
          <a:latin typeface="Optima"/>
          <a:ea typeface="+mj-ea"/>
          <a:cs typeface="Optima"/>
        </a:defRPr>
      </a:lvl1pPr>
      <a:extLst/>
    </p:titleStyle>
    <p:bodyStyle>
      <a:lvl1pPr marL="624189" indent="-455138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4000" kern="1200">
          <a:solidFill>
            <a:schemeClr val="tx1"/>
          </a:solidFill>
          <a:latin typeface="Optima"/>
          <a:ea typeface="+mn-ea"/>
          <a:cs typeface="Optima"/>
        </a:defRPr>
      </a:lvl1pPr>
      <a:lvl2pPr marL="1040315" indent="-390118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4000" kern="1200">
          <a:solidFill>
            <a:schemeClr val="tx1"/>
          </a:solidFill>
          <a:latin typeface="Optima"/>
          <a:ea typeface="+mn-ea"/>
          <a:cs typeface="Optima"/>
        </a:defRPr>
      </a:lvl2pPr>
      <a:lvl3pPr marL="1417429" indent="-325098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3400" kern="1200">
          <a:solidFill>
            <a:schemeClr val="tx1"/>
          </a:solidFill>
          <a:latin typeface="Optima"/>
          <a:ea typeface="+mn-ea"/>
          <a:cs typeface="Optima"/>
        </a:defRPr>
      </a:lvl3pPr>
      <a:lvl4pPr marL="1729522" indent="-260079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800" kern="1200">
          <a:solidFill>
            <a:schemeClr val="tx1"/>
          </a:solidFill>
          <a:latin typeface="Optima"/>
          <a:ea typeface="+mn-ea"/>
          <a:cs typeface="Optima"/>
        </a:defRPr>
      </a:lvl4pPr>
      <a:lvl5pPr marL="2028613" indent="-260079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800" kern="1200" smtClean="0">
          <a:solidFill>
            <a:schemeClr val="tx1"/>
          </a:solidFill>
          <a:latin typeface="Optima"/>
          <a:ea typeface="+mn-ea"/>
          <a:cs typeface="Optima"/>
        </a:defRPr>
      </a:lvl5pPr>
      <a:lvl6pPr marL="2314700" indent="-260079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0786" indent="-260079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873" indent="-260079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3172959" indent="-260079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5019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3003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9505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6007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2509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9011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5513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52015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23.jpeg"/><Relationship Id="rId3" Type="http://schemas.openxmlformats.org/officeDocument/2006/relationships/image" Target="../media/image2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4" Type="http://schemas.openxmlformats.org/officeDocument/2006/relationships/image" Target="../media/image27.jpg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13.png"/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28.png"/><Relationship Id="rId3" Type="http://schemas.openxmlformats.org/officeDocument/2006/relationships/hyperlink" Target="https://github.com/Vocamp/ComputationalActivity)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emf"/><Relationship Id="rId1" Type="http://schemas.openxmlformats.org/officeDocument/2006/relationships/slideLayout" Target="../slideLayouts/slideLayout41.xml"/><Relationship Id="rId2" Type="http://schemas.openxmlformats.org/officeDocument/2006/relationships/image" Target="../media/image3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4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hyperlink" Target="https://github.com/gems-uff/noworkflow" TargetMode="External"/><Relationship Id="rId3" Type="http://schemas.openxmlformats.org/officeDocument/2006/relationships/hyperlink" Target="https://github.com/yesworkflow-org/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hyperlink" Target="https://github.com/gems-uff/noworkflow" TargetMode="External"/><Relationship Id="rId3" Type="http://schemas.openxmlformats.org/officeDocument/2006/relationships/hyperlink" Target="https://github.com/yesworkflow-org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36.emf"/><Relationship Id="rId3" Type="http://schemas.openxmlformats.org/officeDocument/2006/relationships/image" Target="../media/image37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38.tiff"/><Relationship Id="rId3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image" Target="../media/image41.emf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44.emf"/><Relationship Id="rId3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emf"/><Relationship Id="rId5" Type="http://schemas.openxmlformats.org/officeDocument/2006/relationships/image" Target="../media/image47.emf"/><Relationship Id="rId6" Type="http://schemas.openxmlformats.org/officeDocument/2006/relationships/image" Target="../media/image48.emf"/><Relationship Id="rId7" Type="http://schemas.openxmlformats.org/officeDocument/2006/relationships/image" Target="../media/image49.emf"/><Relationship Id="rId8" Type="http://schemas.openxmlformats.org/officeDocument/2006/relationships/image" Target="../media/image50.emf"/><Relationship Id="rId9" Type="http://schemas.openxmlformats.org/officeDocument/2006/relationships/image" Target="../media/image51.emf"/><Relationship Id="rId10" Type="http://schemas.openxmlformats.org/officeDocument/2006/relationships/image" Target="../media/image29.png"/><Relationship Id="rId11" Type="http://schemas.openxmlformats.org/officeDocument/2006/relationships/image" Target="../media/image52.emf"/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53.emf"/><Relationship Id="rId3" Type="http://schemas.openxmlformats.org/officeDocument/2006/relationships/image" Target="../media/image54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5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5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7274/R0CZ353M" TargetMode="External"/><Relationship Id="rId4" Type="http://schemas.openxmlformats.org/officeDocument/2006/relationships/hyperlink" Target="http://ccl.cse.nd.edu/research/papers/umbrella-vtdc15.pdf" TargetMode="External"/><Relationship Id="rId5" Type="http://schemas.openxmlformats.org/officeDocument/2006/relationships/hyperlink" Target="http://dx.doi.org/10.1145/2755979.2755982" TargetMode="External"/><Relationship Id="rId6" Type="http://schemas.openxmlformats.org/officeDocument/2006/relationships/hyperlink" Target="http://ccl.cse.nd.edu/research/papers/tauroast-casestudy-jpcs2015.pdf" TargetMode="External"/><Relationship Id="rId7" Type="http://schemas.openxmlformats.org/officeDocument/2006/relationships/hyperlink" Target="https://recast-demo.cern.ch/" TargetMode="External"/><Relationship Id="rId8" Type="http://schemas.openxmlformats.org/officeDocument/2006/relationships/hyperlink" Target="http://www.semantic-web-journal.net/system/files/swj1303.pdf" TargetMode="External"/><Relationship Id="rId1" Type="http://schemas.openxmlformats.org/officeDocument/2006/relationships/slideLayout" Target="../slideLayouts/slideLayout3.xml"/><Relationship Id="rId2" Type="http://schemas.openxmlformats.org/officeDocument/2006/relationships/hyperlink" Target="http://ccl.cse.nd.edu/research/papers/techniques-ipres-2015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17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17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17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20.jpg"/><Relationship Id="rId5" Type="http://schemas.openxmlformats.org/officeDocument/2006/relationships/image" Target="../media/image21.gif"/><Relationship Id="rId6" Type="http://schemas.openxmlformats.org/officeDocument/2006/relationships/image" Target="../media/image22.jpg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11200" y="2362201"/>
            <a:ext cx="11582400" cy="2090736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5400" dirty="0"/>
              <a:t>Knowledge Preservation and </a:t>
            </a:r>
            <a:r>
              <a:rPr lang="en-US" sz="5400" dirty="0" smtClean="0"/>
              <a:t>Reproducibility</a:t>
            </a:r>
            <a:r>
              <a:rPr lang="en-US" sz="5400" dirty="0"/>
              <a:t> </a:t>
            </a:r>
            <a:r>
              <a:rPr lang="en-US" sz="5400" dirty="0" smtClean="0"/>
              <a:t>in HEP (and beyond)</a:t>
            </a:r>
            <a:endParaRPr lang="en-US" sz="54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951038" y="5356225"/>
            <a:ext cx="9102726" cy="2492375"/>
          </a:xfrm>
        </p:spPr>
        <p:txBody>
          <a:bodyPr/>
          <a:lstStyle/>
          <a:p>
            <a:r>
              <a:rPr lang="en-US" dirty="0" smtClean="0"/>
              <a:t>Mike Hildreth</a:t>
            </a:r>
          </a:p>
          <a:p>
            <a:r>
              <a:rPr lang="en-US" dirty="0" smtClean="0"/>
              <a:t>University of Notre Dame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3000" y="8685538"/>
            <a:ext cx="1003300" cy="9866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41000" y="8740914"/>
            <a:ext cx="83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rial"/>
                <a:cs typeface="Arial"/>
              </a:rPr>
              <a:t>+</a:t>
            </a:r>
            <a:endParaRPr lang="en-US" sz="4000" dirty="0">
              <a:latin typeface="Arial"/>
              <a:cs typeface="Arial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092200" y="3581400"/>
            <a:ext cx="4038600" cy="1532930"/>
            <a:chOff x="1092200" y="3581400"/>
            <a:chExt cx="4038600" cy="1532930"/>
          </a:xfrm>
        </p:grpSpPr>
        <p:grpSp>
          <p:nvGrpSpPr>
            <p:cNvPr id="14" name="Group 13"/>
            <p:cNvGrpSpPr/>
            <p:nvPr/>
          </p:nvGrpSpPr>
          <p:grpSpPr>
            <a:xfrm>
              <a:off x="1092200" y="3581400"/>
              <a:ext cx="4038600" cy="1066800"/>
              <a:chOff x="1092200" y="3581400"/>
              <a:chExt cx="4038600" cy="1066800"/>
            </a:xfrm>
          </p:grpSpPr>
          <p:cxnSp>
            <p:nvCxnSpPr>
              <p:cNvPr id="7" name="Straight Connector 6"/>
              <p:cNvCxnSpPr/>
              <p:nvPr/>
            </p:nvCxnSpPr>
            <p:spPr bwMode="auto">
              <a:xfrm flipV="1">
                <a:off x="1092200" y="3581400"/>
                <a:ext cx="4038600" cy="1066800"/>
              </a:xfrm>
              <a:prstGeom prst="line">
                <a:avLst/>
              </a:prstGeom>
              <a:solidFill>
                <a:srgbClr val="163859">
                  <a:alpha val="34901"/>
                </a:srgbClr>
              </a:solidFill>
              <a:ln w="730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" name="Straight Connector 10"/>
              <p:cNvCxnSpPr/>
              <p:nvPr/>
            </p:nvCxnSpPr>
            <p:spPr bwMode="auto">
              <a:xfrm>
                <a:off x="1397000" y="3657600"/>
                <a:ext cx="3505200" cy="762000"/>
              </a:xfrm>
              <a:prstGeom prst="line">
                <a:avLst/>
              </a:prstGeom>
              <a:solidFill>
                <a:srgbClr val="163859">
                  <a:alpha val="34901"/>
                </a:srgbClr>
              </a:solidFill>
              <a:ln w="730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5" name="TextBox 14"/>
            <p:cNvSpPr txBox="1"/>
            <p:nvPr/>
          </p:nvSpPr>
          <p:spPr>
            <a:xfrm>
              <a:off x="2006600" y="4191000"/>
              <a:ext cx="25908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400" dirty="0" smtClean="0">
                  <a:solidFill>
                    <a:srgbClr val="FF0000"/>
                  </a:solidFill>
                  <a:latin typeface="Arial"/>
                  <a:cs typeface="Arial"/>
                </a:rPr>
                <a:t>Re-use</a:t>
              </a:r>
              <a:endParaRPr lang="en-US" sz="54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56856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MS_in_pit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93" y="1733973"/>
            <a:ext cx="12048265" cy="801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Knowledge Preservation at the LHC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433493" y="1950720"/>
            <a:ext cx="2550389" cy="3106702"/>
            <a:chOff x="304800" y="1371600"/>
            <a:chExt cx="1793242" cy="2184400"/>
          </a:xfrm>
        </p:grpSpPr>
        <p:sp>
          <p:nvSpPr>
            <p:cNvPr id="5" name="Multidocument 4"/>
            <p:cNvSpPr/>
            <p:nvPr/>
          </p:nvSpPr>
          <p:spPr>
            <a:xfrm>
              <a:off x="457200" y="1889760"/>
              <a:ext cx="1412240" cy="1666240"/>
            </a:xfrm>
            <a:prstGeom prst="flowChartMultidocumen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50164" fontAlgn="auto">
                <a:spcBef>
                  <a:spcPts val="0"/>
                </a:spcBef>
                <a:spcAft>
                  <a:spcPts val="0"/>
                </a:spcAft>
              </a:pPr>
              <a:endParaRPr lang="en-US" sz="2600">
                <a:solidFill>
                  <a:prstClr val="white"/>
                </a:solidFill>
                <a:latin typeface="Corbel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 flipH="1">
              <a:off x="304800" y="1371600"/>
              <a:ext cx="179324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650164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600" dirty="0">
                  <a:solidFill>
                    <a:prstClr val="white"/>
                  </a:solidFill>
                  <a:latin typeface="Optima"/>
                  <a:ea typeface="+mn-ea"/>
                  <a:cs typeface="Optima"/>
                </a:rPr>
                <a:t>Processed Data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846606" y="1950723"/>
            <a:ext cx="5093550" cy="2633670"/>
            <a:chOff x="2001520" y="1371600"/>
            <a:chExt cx="3581402" cy="1851799"/>
          </a:xfrm>
        </p:grpSpPr>
        <p:sp>
          <p:nvSpPr>
            <p:cNvPr id="6" name="Right Arrow 5"/>
            <p:cNvSpPr/>
            <p:nvPr/>
          </p:nvSpPr>
          <p:spPr>
            <a:xfrm>
              <a:off x="2001520" y="1963559"/>
              <a:ext cx="1788160" cy="125984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50164" fontAlgn="auto">
                <a:spcBef>
                  <a:spcPts val="0"/>
                </a:spcBef>
                <a:spcAft>
                  <a:spcPts val="0"/>
                </a:spcAft>
              </a:pPr>
              <a:endParaRPr lang="en-US" sz="2600">
                <a:solidFill>
                  <a:prstClr val="white"/>
                </a:solidFill>
                <a:latin typeface="Corbel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2057400" y="1371600"/>
              <a:ext cx="3525522" cy="1767840"/>
              <a:chOff x="2057400" y="1371600"/>
              <a:chExt cx="3525522" cy="1767840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2057400" y="2245360"/>
                <a:ext cx="181355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defTabSz="650164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600" dirty="0">
                    <a:solidFill>
                      <a:prstClr val="black"/>
                    </a:solidFill>
                    <a:latin typeface="Optima"/>
                    <a:ea typeface="+mn-ea"/>
                    <a:cs typeface="Optima"/>
                  </a:rPr>
                  <a:t>Selection/Simplification</a:t>
                </a:r>
              </a:p>
            </p:txBody>
          </p:sp>
          <p:sp>
            <p:nvSpPr>
              <p:cNvPr id="9" name="Multidocument 8"/>
              <p:cNvSpPr/>
              <p:nvPr/>
            </p:nvSpPr>
            <p:spPr>
              <a:xfrm>
                <a:off x="3967480" y="1889760"/>
                <a:ext cx="1059180" cy="1249680"/>
              </a:xfrm>
              <a:prstGeom prst="flowChartMultidocumen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65016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600">
                  <a:solidFill>
                    <a:prstClr val="white"/>
                  </a:solidFill>
                  <a:latin typeface="Corbel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 flipH="1">
                <a:off x="3789680" y="1371600"/>
                <a:ext cx="1793242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defTabSz="650164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600" dirty="0">
                    <a:solidFill>
                      <a:prstClr val="white"/>
                    </a:solidFill>
                    <a:latin typeface="Optima"/>
                    <a:ea typeface="+mn-ea"/>
                    <a:cs typeface="Optima"/>
                  </a:rPr>
                  <a:t>Reduced Data</a:t>
                </a:r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 flipH="1">
            <a:off x="688171" y="3515108"/>
            <a:ext cx="1766487" cy="531426"/>
          </a:xfrm>
          <a:prstGeom prst="rect">
            <a:avLst/>
          </a:prstGeom>
          <a:noFill/>
        </p:spPr>
        <p:txBody>
          <a:bodyPr wrap="square" lIns="130032" tIns="65017" rIns="130032" bIns="65017" rtlCol="0">
            <a:spAutoFit/>
          </a:bodyPr>
          <a:lstStyle/>
          <a:p>
            <a:pPr algn="l" defTabSz="650164" fontAlgn="auto">
              <a:spcBef>
                <a:spcPts val="0"/>
              </a:spcBef>
              <a:spcAft>
                <a:spcPts val="0"/>
              </a:spcAft>
            </a:pPr>
            <a:r>
              <a:rPr lang="en-US" sz="2600" dirty="0">
                <a:solidFill>
                  <a:prstClr val="black"/>
                </a:solidFill>
                <a:latin typeface="Optima"/>
                <a:ea typeface="+mn-ea"/>
                <a:cs typeface="Optima"/>
              </a:rPr>
              <a:t>From LHC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7477763" y="1953264"/>
            <a:ext cx="5194692" cy="2663841"/>
            <a:chOff x="5257802" y="1373386"/>
            <a:chExt cx="3652518" cy="1873013"/>
          </a:xfrm>
        </p:grpSpPr>
        <p:sp>
          <p:nvSpPr>
            <p:cNvPr id="12" name="Right Arrow 11"/>
            <p:cNvSpPr/>
            <p:nvPr/>
          </p:nvSpPr>
          <p:spPr>
            <a:xfrm>
              <a:off x="5257802" y="1653958"/>
              <a:ext cx="1788160" cy="1592441"/>
            </a:xfrm>
            <a:prstGeom prst="rightArrow">
              <a:avLst>
                <a:gd name="adj1" fmla="val 66588"/>
                <a:gd name="adj2" fmla="val 50000"/>
              </a:avLst>
            </a:prstGeom>
            <a:solidFill>
              <a:schemeClr val="accent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50164" fontAlgn="auto">
                <a:spcBef>
                  <a:spcPts val="0"/>
                </a:spcBef>
                <a:spcAft>
                  <a:spcPts val="0"/>
                </a:spcAft>
              </a:pPr>
              <a:endParaRPr lang="en-US" sz="2600">
                <a:solidFill>
                  <a:prstClr val="white"/>
                </a:solidFill>
                <a:latin typeface="Corbel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323844" y="1986560"/>
              <a:ext cx="181355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650164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600" dirty="0">
                  <a:solidFill>
                    <a:prstClr val="black"/>
                  </a:solidFill>
                  <a:latin typeface="Optima"/>
                  <a:ea typeface="+mn-ea"/>
                  <a:cs typeface="Optima"/>
                </a:rPr>
                <a:t>Selection/Analysis/Simplification</a:t>
              </a:r>
            </a:p>
          </p:txBody>
        </p:sp>
        <p:sp>
          <p:nvSpPr>
            <p:cNvPr id="14" name="Multidocument 13"/>
            <p:cNvSpPr/>
            <p:nvPr/>
          </p:nvSpPr>
          <p:spPr>
            <a:xfrm>
              <a:off x="7267848" y="2152690"/>
              <a:ext cx="583292" cy="688201"/>
            </a:xfrm>
            <a:prstGeom prst="flowChartMultidocumen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50164" fontAlgn="auto">
                <a:spcBef>
                  <a:spcPts val="0"/>
                </a:spcBef>
                <a:spcAft>
                  <a:spcPts val="0"/>
                </a:spcAft>
              </a:pPr>
              <a:endParaRPr lang="en-US" sz="2600">
                <a:solidFill>
                  <a:prstClr val="white"/>
                </a:solidFill>
                <a:latin typeface="Corbel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flipH="1">
              <a:off x="6573520" y="1373386"/>
              <a:ext cx="2336800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650164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600" dirty="0">
                  <a:solidFill>
                    <a:prstClr val="white"/>
                  </a:solidFill>
                  <a:latin typeface="Optima"/>
                  <a:ea typeface="+mn-ea"/>
                  <a:cs typeface="Optima"/>
                </a:rPr>
                <a:t>Twice-reduced Data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996393" y="5406759"/>
            <a:ext cx="6756560" cy="4037838"/>
            <a:chOff x="1403714" y="3801626"/>
            <a:chExt cx="4750706" cy="2839105"/>
          </a:xfrm>
        </p:grpSpPr>
        <p:sp>
          <p:nvSpPr>
            <p:cNvPr id="16" name="Multidocument 15"/>
            <p:cNvSpPr/>
            <p:nvPr/>
          </p:nvSpPr>
          <p:spPr>
            <a:xfrm>
              <a:off x="2098042" y="4326930"/>
              <a:ext cx="583292" cy="688201"/>
            </a:xfrm>
            <a:prstGeom prst="flowChartMultidocumen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50164" fontAlgn="auto">
                <a:spcBef>
                  <a:spcPts val="0"/>
                </a:spcBef>
                <a:spcAft>
                  <a:spcPts val="0"/>
                </a:spcAft>
              </a:pPr>
              <a:endParaRPr lang="en-US" sz="2600">
                <a:solidFill>
                  <a:prstClr val="white"/>
                </a:solidFill>
                <a:latin typeface="Corbe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flipH="1">
              <a:off x="1403714" y="3801626"/>
              <a:ext cx="2336800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650164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600" dirty="0">
                  <a:solidFill>
                    <a:prstClr val="white"/>
                  </a:solidFill>
                  <a:latin typeface="Optima"/>
                  <a:ea typeface="+mn-ea"/>
                  <a:cs typeface="Optima"/>
                </a:rPr>
                <a:t>Twice-reduced Data</a:t>
              </a:r>
            </a:p>
          </p:txBody>
        </p:sp>
        <p:sp>
          <p:nvSpPr>
            <p:cNvPr id="18" name="Multidocument 17"/>
            <p:cNvSpPr/>
            <p:nvPr/>
          </p:nvSpPr>
          <p:spPr>
            <a:xfrm>
              <a:off x="2098042" y="5952530"/>
              <a:ext cx="583292" cy="688201"/>
            </a:xfrm>
            <a:prstGeom prst="flowChartMultidocumen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50164" fontAlgn="auto">
                <a:spcBef>
                  <a:spcPts val="0"/>
                </a:spcBef>
                <a:spcAft>
                  <a:spcPts val="0"/>
                </a:spcAft>
              </a:pPr>
              <a:endParaRPr lang="en-US" sz="2600">
                <a:solidFill>
                  <a:prstClr val="white"/>
                </a:solidFill>
                <a:latin typeface="Corbel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flipH="1">
              <a:off x="1630680" y="5417066"/>
              <a:ext cx="2336800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650164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600" dirty="0">
                  <a:solidFill>
                    <a:prstClr val="white"/>
                  </a:solidFill>
                  <a:latin typeface="Optima"/>
                  <a:ea typeface="+mn-ea"/>
                  <a:cs typeface="Optima"/>
                </a:rPr>
                <a:t>Simulated Data</a:t>
              </a:r>
            </a:p>
          </p:txBody>
        </p:sp>
        <p:sp>
          <p:nvSpPr>
            <p:cNvPr id="24" name="Rectangle 23"/>
            <p:cNvSpPr/>
            <p:nvPr/>
          </p:nvSpPr>
          <p:spPr>
            <a:xfrm rot="1261295">
              <a:off x="3055985" y="4810006"/>
              <a:ext cx="1369058" cy="36933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50164" fontAlgn="auto">
                <a:spcBef>
                  <a:spcPts val="0"/>
                </a:spcBef>
                <a:spcAft>
                  <a:spcPts val="0"/>
                </a:spcAft>
              </a:pPr>
              <a:endParaRPr lang="en-US" sz="2600">
                <a:solidFill>
                  <a:prstClr val="white"/>
                </a:solidFill>
                <a:latin typeface="Corbel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 rot="20290047">
              <a:off x="3067578" y="5727728"/>
              <a:ext cx="1369058" cy="36933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50164" fontAlgn="auto">
                <a:spcBef>
                  <a:spcPts val="0"/>
                </a:spcBef>
                <a:spcAft>
                  <a:spcPts val="0"/>
                </a:spcAft>
              </a:pPr>
              <a:endParaRPr lang="en-US" sz="2600">
                <a:solidFill>
                  <a:prstClr val="white"/>
                </a:solidFill>
                <a:latin typeface="Corbel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4229099" y="4994672"/>
              <a:ext cx="1925321" cy="844787"/>
              <a:chOff x="4109719" y="4854973"/>
              <a:chExt cx="1925321" cy="844787"/>
            </a:xfrm>
          </p:grpSpPr>
          <p:sp>
            <p:nvSpPr>
              <p:cNvPr id="21" name="Left Arrow Callout 20"/>
              <p:cNvSpPr/>
              <p:nvPr/>
            </p:nvSpPr>
            <p:spPr>
              <a:xfrm rot="10800000">
                <a:off x="4109720" y="4854973"/>
                <a:ext cx="1925320" cy="844787"/>
              </a:xfrm>
              <a:prstGeom prst="leftArrowCallou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650164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600">
                  <a:solidFill>
                    <a:prstClr val="white"/>
                  </a:solidFill>
                  <a:latin typeface="Corbel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109719" y="4936867"/>
                <a:ext cx="1473203" cy="64633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l" defTabSz="650164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600" dirty="0">
                    <a:solidFill>
                      <a:prstClr val="black"/>
                    </a:solidFill>
                    <a:latin typeface="Optima"/>
                    <a:ea typeface="+mn-ea"/>
                    <a:cs typeface="Optima"/>
                  </a:rPr>
                  <a:t>Further Analysis</a:t>
                </a: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9158309" y="5534267"/>
            <a:ext cx="3323449" cy="3838528"/>
            <a:chOff x="6439436" y="3891280"/>
            <a:chExt cx="2336800" cy="2698965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39436" y="4326930"/>
              <a:ext cx="2336800" cy="2263315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6629400" y="3891280"/>
              <a:ext cx="2034004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650164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600" b="1" dirty="0">
                  <a:ln w="10541" cmpd="sng">
                    <a:solidFill>
                      <a:srgbClr val="F0AD00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0AD00">
                          <a:tint val="40000"/>
                          <a:satMod val="250000"/>
                        </a:srgbClr>
                      </a:gs>
                      <a:gs pos="9000">
                        <a:srgbClr val="F0AD00">
                          <a:tint val="52000"/>
                          <a:satMod val="300000"/>
                        </a:srgbClr>
                      </a:gs>
                      <a:gs pos="50000">
                        <a:srgbClr val="F0AD00">
                          <a:shade val="20000"/>
                          <a:satMod val="300000"/>
                        </a:srgbClr>
                      </a:gs>
                      <a:gs pos="79000">
                        <a:srgbClr val="F0AD00">
                          <a:tint val="52000"/>
                          <a:satMod val="300000"/>
                        </a:srgbClr>
                      </a:gs>
                      <a:gs pos="100000">
                        <a:srgbClr val="F0AD00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Optima"/>
                  <a:ea typeface="+mn-ea"/>
                  <a:cs typeface="Optima"/>
                </a:rPr>
                <a:t>Higgs Discovery!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" y="1953260"/>
            <a:ext cx="12831401" cy="7641392"/>
            <a:chOff x="0" y="1373386"/>
            <a:chExt cx="9022079" cy="5372854"/>
          </a:xfrm>
        </p:grpSpPr>
        <p:sp>
          <p:nvSpPr>
            <p:cNvPr id="34" name="Rounded Rectangle 33"/>
            <p:cNvSpPr/>
            <p:nvPr/>
          </p:nvSpPr>
          <p:spPr>
            <a:xfrm>
              <a:off x="1725928" y="1373386"/>
              <a:ext cx="7296151" cy="5372854"/>
            </a:xfrm>
            <a:prstGeom prst="roundRect">
              <a:avLst>
                <a:gd name="adj" fmla="val 8725"/>
              </a:avLst>
            </a:prstGeom>
            <a:noFill/>
            <a:ln w="44450">
              <a:solidFill>
                <a:srgbClr val="00FFFF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50164" fontAlgn="auto">
                <a:spcBef>
                  <a:spcPts val="0"/>
                </a:spcBef>
                <a:spcAft>
                  <a:spcPts val="0"/>
                </a:spcAft>
              </a:pPr>
              <a:endParaRPr lang="en-US" sz="2600">
                <a:solidFill>
                  <a:prstClr val="white"/>
                </a:solidFill>
                <a:latin typeface="Corbel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0" y="4576742"/>
              <a:ext cx="1747520" cy="58429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defTabSz="650164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ln w="11430"/>
                  <a:gradFill>
                    <a:gsLst>
                      <a:gs pos="0">
                        <a:srgbClr val="60B5CC">
                          <a:tint val="70000"/>
                          <a:satMod val="245000"/>
                        </a:srgbClr>
                      </a:gs>
                      <a:gs pos="75000">
                        <a:srgbClr val="60B5CC">
                          <a:tint val="90000"/>
                          <a:shade val="60000"/>
                          <a:satMod val="240000"/>
                        </a:srgbClr>
                      </a:gs>
                      <a:gs pos="100000">
                        <a:srgbClr val="60B5CC">
                          <a:tint val="100000"/>
                          <a:shade val="50000"/>
                          <a:satMod val="240000"/>
                        </a:srgb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Optima"/>
                  <a:ea typeface="+mn-ea"/>
                  <a:cs typeface="Optima"/>
                </a:rPr>
                <a:t>Must also be preserved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014719" y="5057423"/>
            <a:ext cx="1785082" cy="1880600"/>
            <a:chOff x="4229099" y="3556000"/>
            <a:chExt cx="1255136" cy="1322297"/>
          </a:xfrm>
        </p:grpSpPr>
        <p:sp>
          <p:nvSpPr>
            <p:cNvPr id="7" name="Down Arrow Callout 6"/>
            <p:cNvSpPr/>
            <p:nvPr/>
          </p:nvSpPr>
          <p:spPr>
            <a:xfrm>
              <a:off x="4229099" y="3556000"/>
              <a:ext cx="1255136" cy="1322297"/>
            </a:xfrm>
            <a:prstGeom prst="downArrowCallou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50164" fontAlgn="auto">
                <a:spcBef>
                  <a:spcPts val="0"/>
                </a:spcBef>
                <a:spcAft>
                  <a:spcPts val="0"/>
                </a:spcAft>
              </a:pPr>
              <a:endParaRPr lang="en-US" sz="2600">
                <a:solidFill>
                  <a:prstClr val="white"/>
                </a:solidFill>
                <a:latin typeface="Corbel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456215" y="3619319"/>
              <a:ext cx="9089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650164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600" dirty="0">
                  <a:solidFill>
                    <a:prstClr val="black"/>
                  </a:solidFill>
                  <a:latin typeface="Optima"/>
                  <a:ea typeface="+mn-ea"/>
                  <a:cs typeface="Optima"/>
                </a:rPr>
                <a:t>More Inputs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773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estival_chicken_fajita_pizza_recipe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2" t="6127" r="4146" b="7412"/>
          <a:stretch/>
        </p:blipFill>
        <p:spPr>
          <a:xfrm rot="467843">
            <a:off x="4033018" y="6760066"/>
            <a:ext cx="3915890" cy="2587460"/>
          </a:xfrm>
          <a:prstGeom prst="rect">
            <a:avLst/>
          </a:prstGeom>
        </p:spPr>
      </p:pic>
      <p:pic>
        <p:nvPicPr>
          <p:cNvPr id="6" name="Picture 5" descr="frozen_pizz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3216" y="4393128"/>
            <a:ext cx="4031488" cy="2685491"/>
          </a:xfrm>
          <a:prstGeom prst="rect">
            <a:avLst/>
          </a:prstGeom>
        </p:spPr>
      </p:pic>
      <p:pic>
        <p:nvPicPr>
          <p:cNvPr id="5" name="Picture 4" descr="Pizza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5" t="5891" r="2240" b="5547"/>
          <a:stretch/>
        </p:blipFill>
        <p:spPr>
          <a:xfrm>
            <a:off x="8449166" y="1864822"/>
            <a:ext cx="4555634" cy="25283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Pizza (=Knowledge) Preservation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Refrigeration</a:t>
            </a:r>
          </a:p>
          <a:p>
            <a:pPr lvl="1"/>
            <a:r>
              <a:rPr lang="en-US" dirty="0" smtClean="0"/>
              <a:t>preserve for a short time before it goes moldy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hope that a short time is “long enough”</a:t>
            </a:r>
          </a:p>
          <a:p>
            <a:r>
              <a:rPr lang="en-US" dirty="0"/>
              <a:t>F</a:t>
            </a:r>
            <a:r>
              <a:rPr lang="en-US" dirty="0" smtClean="0"/>
              <a:t>rozen Pizza</a:t>
            </a:r>
          </a:p>
          <a:p>
            <a:pPr lvl="1"/>
            <a:r>
              <a:rPr lang="en-US" dirty="0" smtClean="0"/>
              <a:t>preserve until freezer burn takes over</a:t>
            </a:r>
          </a:p>
          <a:p>
            <a:pPr lvl="1"/>
            <a:r>
              <a:rPr lang="en-US" dirty="0" smtClean="0"/>
              <a:t>freeze code, operating system, data, so that it can be re-run later, assuming you still can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Same procedures used for remote computing</a:t>
            </a:r>
          </a:p>
          <a:p>
            <a:r>
              <a:rPr lang="en-US" dirty="0"/>
              <a:t>R</a:t>
            </a:r>
            <a:r>
              <a:rPr lang="en-US" dirty="0" smtClean="0"/>
              <a:t>ecipe</a:t>
            </a:r>
          </a:p>
          <a:p>
            <a:pPr lvl="1"/>
            <a:r>
              <a:rPr lang="en-US" dirty="0" smtClean="0"/>
              <a:t>make sure you can repeat, given the ingredients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5400" y="2362200"/>
            <a:ext cx="1066800" cy="1600200"/>
            <a:chOff x="25400" y="2362200"/>
            <a:chExt cx="1066800" cy="1600200"/>
          </a:xfrm>
        </p:grpSpPr>
        <p:sp>
          <p:nvSpPr>
            <p:cNvPr id="4" name="Left Brace 3"/>
            <p:cNvSpPr/>
            <p:nvPr/>
          </p:nvSpPr>
          <p:spPr>
            <a:xfrm>
              <a:off x="711200" y="2590800"/>
              <a:ext cx="381000" cy="1219200"/>
            </a:xfrm>
            <a:prstGeom prst="leftBrace">
              <a:avLst/>
            </a:prstGeom>
            <a:ln>
              <a:solidFill>
                <a:srgbClr val="FD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-482312" y="2869912"/>
              <a:ext cx="16002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rgbClr val="FF48F9"/>
                  </a:solidFill>
                  <a:latin typeface="Optima"/>
                  <a:cs typeface="Optima"/>
                </a:rPr>
                <a:t>“hope”</a:t>
              </a:r>
              <a:endParaRPr lang="en-US" sz="3200" dirty="0">
                <a:solidFill>
                  <a:srgbClr val="FF48F9"/>
                </a:solidFill>
                <a:latin typeface="Optima"/>
                <a:cs typeface="Optima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1294" y="4343400"/>
            <a:ext cx="1060906" cy="2819400"/>
            <a:chOff x="31294" y="4343400"/>
            <a:chExt cx="1060906" cy="2819400"/>
          </a:xfrm>
        </p:grpSpPr>
        <p:sp>
          <p:nvSpPr>
            <p:cNvPr id="8" name="Left Brace 7"/>
            <p:cNvSpPr/>
            <p:nvPr/>
          </p:nvSpPr>
          <p:spPr>
            <a:xfrm>
              <a:off x="711200" y="4648200"/>
              <a:ext cx="381000" cy="2209800"/>
            </a:xfrm>
            <a:prstGeom prst="leftBrace">
              <a:avLst/>
            </a:prstGeom>
            <a:ln>
              <a:solidFill>
                <a:srgbClr val="FD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-1086018" y="5460712"/>
              <a:ext cx="28194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rgbClr val="FF48F9"/>
                  </a:solidFill>
                  <a:latin typeface="Optima"/>
                  <a:cs typeface="Optima"/>
                </a:rPr>
                <a:t>VM/Containers</a:t>
              </a:r>
              <a:endParaRPr lang="en-US" sz="3200" dirty="0">
                <a:solidFill>
                  <a:srgbClr val="FF48F9"/>
                </a:solidFill>
                <a:latin typeface="Optima"/>
                <a:cs typeface="Optima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0224" y="6934200"/>
            <a:ext cx="1041976" cy="2057400"/>
            <a:chOff x="50224" y="6934200"/>
            <a:chExt cx="1041976" cy="2057400"/>
          </a:xfrm>
        </p:grpSpPr>
        <p:sp>
          <p:nvSpPr>
            <p:cNvPr id="9" name="Left Brace 8"/>
            <p:cNvSpPr/>
            <p:nvPr/>
          </p:nvSpPr>
          <p:spPr>
            <a:xfrm>
              <a:off x="711200" y="7239000"/>
              <a:ext cx="381000" cy="1219200"/>
            </a:xfrm>
            <a:prstGeom prst="leftBrace">
              <a:avLst/>
            </a:prstGeom>
            <a:ln>
              <a:solidFill>
                <a:srgbClr val="FD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-686088" y="7670512"/>
              <a:ext cx="20574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err="1" smtClean="0">
                  <a:solidFill>
                    <a:srgbClr val="FF48F9"/>
                  </a:solidFill>
                  <a:latin typeface="Optima"/>
                  <a:cs typeface="Optima"/>
                </a:rPr>
                <a:t>github</a:t>
              </a:r>
              <a:r>
                <a:rPr lang="en-US" sz="3200" dirty="0" smtClean="0">
                  <a:solidFill>
                    <a:srgbClr val="FF48F9"/>
                  </a:solidFill>
                  <a:latin typeface="Optima"/>
                  <a:cs typeface="Optima"/>
                </a:rPr>
                <a:t>++</a:t>
              </a:r>
              <a:endParaRPr lang="en-US" sz="3200" dirty="0">
                <a:solidFill>
                  <a:srgbClr val="FF48F9"/>
                </a:solidFill>
                <a:latin typeface="Optima"/>
                <a:cs typeface="Optim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158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endParaRPr lang="en-US" dirty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idx="1"/>
          </p:nvPr>
        </p:nvSpPr>
        <p:spPr>
          <a:xfrm>
            <a:off x="650240" y="1864824"/>
            <a:ext cx="12176760" cy="6988002"/>
          </a:xfrm>
          <a:ln/>
        </p:spPr>
        <p:txBody>
          <a:bodyPr>
            <a:normAutofit lnSpcReduction="10000"/>
          </a:bodyPr>
          <a:lstStyle/>
          <a:p>
            <a:pPr marL="784665" indent="-571500">
              <a:buFont typeface="Wingdings" charset="2"/>
              <a:buChar char="§"/>
            </a:pPr>
            <a:r>
              <a:rPr lang="en-US" u="sng" dirty="0">
                <a:solidFill>
                  <a:srgbClr val="0000FF"/>
                </a:solidFill>
              </a:rPr>
              <a:t>D</a:t>
            </a:r>
            <a:r>
              <a:rPr lang="en-US" dirty="0">
                <a:solidFill>
                  <a:srgbClr val="0000FF"/>
                </a:solidFill>
              </a:rPr>
              <a:t>ata </a:t>
            </a:r>
            <a:r>
              <a:rPr lang="en-US" u="sng" dirty="0">
                <a:solidFill>
                  <a:srgbClr val="0000FF"/>
                </a:solidFill>
              </a:rPr>
              <a:t>A</a:t>
            </a:r>
            <a:r>
              <a:rPr lang="en-US" dirty="0">
                <a:solidFill>
                  <a:srgbClr val="0000FF"/>
                </a:solidFill>
              </a:rPr>
              <a:t>nd </a:t>
            </a:r>
            <a:r>
              <a:rPr lang="en-US" u="sng" dirty="0">
                <a:solidFill>
                  <a:srgbClr val="0000FF"/>
                </a:solidFill>
              </a:rPr>
              <a:t>S</a:t>
            </a:r>
            <a:r>
              <a:rPr lang="en-US" dirty="0">
                <a:solidFill>
                  <a:srgbClr val="0000FF"/>
                </a:solidFill>
              </a:rPr>
              <a:t>oftware </a:t>
            </a:r>
            <a:r>
              <a:rPr lang="en-US" u="sng" dirty="0">
                <a:solidFill>
                  <a:srgbClr val="0000FF"/>
                </a:solidFill>
              </a:rPr>
              <a:t>P</a:t>
            </a:r>
            <a:r>
              <a:rPr lang="en-US" dirty="0">
                <a:solidFill>
                  <a:srgbClr val="0000FF"/>
                </a:solidFill>
              </a:rPr>
              <a:t>reservation for </a:t>
            </a:r>
            <a:r>
              <a:rPr lang="en-US" u="sng" dirty="0">
                <a:solidFill>
                  <a:srgbClr val="0000FF"/>
                </a:solidFill>
              </a:rPr>
              <a:t>O</a:t>
            </a:r>
            <a:r>
              <a:rPr lang="en-US" dirty="0">
                <a:solidFill>
                  <a:srgbClr val="0000FF"/>
                </a:solidFill>
              </a:rPr>
              <a:t>pen </a:t>
            </a:r>
            <a:r>
              <a:rPr lang="en-US" u="sng" dirty="0" smtClean="0">
                <a:solidFill>
                  <a:srgbClr val="0000FF"/>
                </a:solidFill>
              </a:rPr>
              <a:t>S</a:t>
            </a:r>
            <a:r>
              <a:rPr lang="en-US" dirty="0" smtClean="0">
                <a:solidFill>
                  <a:srgbClr val="0000FF"/>
                </a:solidFill>
              </a:rPr>
              <a:t>cience</a:t>
            </a:r>
          </a:p>
          <a:p>
            <a:pPr marL="1200791" lvl="1" indent="-571500">
              <a:buFont typeface="Wingdings" charset="2"/>
              <a:buChar char="§"/>
            </a:pPr>
            <a:r>
              <a:rPr lang="en-US" sz="3200" dirty="0" smtClean="0"/>
              <a:t>multi</a:t>
            </a:r>
            <a:r>
              <a:rPr lang="en-US" sz="3200" dirty="0"/>
              <a:t>-disciplinary effort</a:t>
            </a:r>
          </a:p>
          <a:p>
            <a:pPr marL="1489894" lvl="2">
              <a:buFont typeface="Wingdings" charset="2"/>
              <a:buChar char="§"/>
            </a:pPr>
            <a:r>
              <a:rPr lang="en-US" sz="2400" dirty="0"/>
              <a:t>Notre Dame, Chicago, UIUC, Washington, Nebraska, NYU, (</a:t>
            </a:r>
            <a:r>
              <a:rPr lang="en-US" sz="2400" dirty="0" err="1"/>
              <a:t>Fermilab</a:t>
            </a:r>
            <a:r>
              <a:rPr lang="en-US" sz="2400" dirty="0"/>
              <a:t>, BNL)</a:t>
            </a:r>
          </a:p>
          <a:p>
            <a:pPr marL="1086491" lvl="1" indent="-457200"/>
            <a:r>
              <a:rPr lang="en-US" sz="3200" dirty="0"/>
              <a:t>Links High Energy Physics effort to Biology, Astrophysics, Digital Curation, and other </a:t>
            </a:r>
            <a:r>
              <a:rPr lang="en-US" sz="3200" dirty="0" smtClean="0"/>
              <a:t>disciplines</a:t>
            </a:r>
          </a:p>
          <a:p>
            <a:pPr marL="1086491" lvl="1" indent="-457200"/>
            <a:r>
              <a:rPr lang="en-US" sz="3200" dirty="0" smtClean="0"/>
              <a:t>includes </a:t>
            </a:r>
            <a:r>
              <a:rPr lang="en-US" sz="3200" dirty="0">
                <a:solidFill>
                  <a:srgbClr val="FF0000"/>
                </a:solidFill>
              </a:rPr>
              <a:t>physicists</a:t>
            </a:r>
            <a:r>
              <a:rPr lang="en-US" sz="3200" dirty="0"/>
              <a:t>, </a:t>
            </a:r>
            <a:r>
              <a:rPr lang="en-US" sz="3200" dirty="0">
                <a:solidFill>
                  <a:srgbClr val="00FFFF"/>
                </a:solidFill>
              </a:rPr>
              <a:t>digital librarians</a:t>
            </a:r>
            <a:r>
              <a:rPr lang="en-US" sz="3200" dirty="0"/>
              <a:t>, </a:t>
            </a:r>
            <a:r>
              <a:rPr lang="en-US" sz="3200" dirty="0">
                <a:solidFill>
                  <a:srgbClr val="FF48F9"/>
                </a:solidFill>
              </a:rPr>
              <a:t>computer </a:t>
            </a:r>
            <a:r>
              <a:rPr lang="en-US" sz="3200" dirty="0" smtClean="0">
                <a:solidFill>
                  <a:srgbClr val="FF48F9"/>
                </a:solidFill>
              </a:rPr>
              <a:t>scientists</a:t>
            </a:r>
          </a:p>
          <a:p>
            <a:pPr marL="1086491" lvl="1" indent="-457200"/>
            <a:r>
              <a:rPr lang="en-US" sz="3200" dirty="0" smtClean="0">
                <a:solidFill>
                  <a:srgbClr val="8500AF"/>
                </a:solidFill>
              </a:rPr>
              <a:t>aim </a:t>
            </a:r>
            <a:r>
              <a:rPr lang="en-US" sz="3200" dirty="0">
                <a:solidFill>
                  <a:srgbClr val="8500AF"/>
                </a:solidFill>
              </a:rPr>
              <a:t>to achieve some commonality across disciplines in</a:t>
            </a:r>
          </a:p>
          <a:p>
            <a:pPr marL="1689360" lvl="2" indent="-457200">
              <a:buFont typeface="Wingdings" charset="2"/>
              <a:buChar char="§"/>
            </a:pPr>
            <a:r>
              <a:rPr lang="en-US" sz="3100" dirty="0"/>
              <a:t>meta-data descriptions of archived data</a:t>
            </a:r>
          </a:p>
          <a:p>
            <a:pPr marL="2198856" lvl="3" indent="-457200">
              <a:buFont typeface="Wingdings" charset="2"/>
              <a:buChar char="§"/>
            </a:pPr>
            <a:r>
              <a:rPr lang="en-US" sz="3000" dirty="0" smtClean="0">
                <a:solidFill>
                  <a:srgbClr val="003DCC"/>
                </a:solidFill>
              </a:rPr>
              <a:t>What’s </a:t>
            </a:r>
            <a:r>
              <a:rPr lang="en-US" sz="3000" dirty="0">
                <a:solidFill>
                  <a:srgbClr val="003DCC"/>
                </a:solidFill>
              </a:rPr>
              <a:t>in the data, how can it be used?</a:t>
            </a:r>
          </a:p>
          <a:p>
            <a:pPr marL="1689360" lvl="2" indent="-457200">
              <a:buFont typeface="Wingdings" charset="2"/>
              <a:buChar char="§"/>
            </a:pPr>
            <a:r>
              <a:rPr lang="en-US" sz="3100" dirty="0"/>
              <a:t>computational description (ontology/metadata development)</a:t>
            </a:r>
          </a:p>
          <a:p>
            <a:pPr marL="2198856" lvl="3" indent="-457200">
              <a:buFont typeface="Wingdings" charset="2"/>
              <a:buChar char="§"/>
            </a:pPr>
            <a:r>
              <a:rPr lang="en-US" sz="3000" dirty="0">
                <a:solidFill>
                  <a:srgbClr val="003DCC"/>
                </a:solidFill>
              </a:rPr>
              <a:t>how was the data processed?</a:t>
            </a:r>
          </a:p>
          <a:p>
            <a:pPr marL="2198856" lvl="3" indent="-457200">
              <a:buFont typeface="Wingdings" charset="2"/>
              <a:buChar char="§"/>
            </a:pPr>
            <a:r>
              <a:rPr lang="en-US" sz="3000" dirty="0">
                <a:solidFill>
                  <a:srgbClr val="003DCC"/>
                </a:solidFill>
              </a:rPr>
              <a:t>can computation replication be automated?</a:t>
            </a:r>
          </a:p>
          <a:p>
            <a:pPr marL="1689360" lvl="2" indent="-457200">
              <a:buFont typeface="Wingdings" charset="2"/>
              <a:buChar char="§"/>
            </a:pPr>
            <a:r>
              <a:rPr lang="en-US" sz="3100" dirty="0"/>
              <a:t>impact of access policies on preservation infrastructu</a:t>
            </a:r>
            <a:r>
              <a:rPr lang="en-US" dirty="0"/>
              <a:t>re</a:t>
            </a:r>
          </a:p>
          <a:p>
            <a:pPr marL="1239774" indent="-571471" defTabSz="914354">
              <a:buClrTx/>
              <a:buSzTx/>
              <a:buFont typeface="Wingdings" charset="2"/>
              <a:buChar char="§"/>
              <a:defRPr/>
            </a:pP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10516" y="0"/>
            <a:ext cx="3010449" cy="16256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32" tIns="65017" rIns="130032" bIns="65017" rtlCol="0" anchor="ctr"/>
          <a:lstStyle/>
          <a:p>
            <a:pPr defTabSz="650164" fontAlgn="auto">
              <a:spcBef>
                <a:spcPts val="0"/>
              </a:spcBef>
              <a:spcAft>
                <a:spcPts val="0"/>
              </a:spcAft>
            </a:pPr>
            <a:endParaRPr lang="en-US" sz="2600">
              <a:solidFill>
                <a:prstClr val="white"/>
              </a:solidFill>
              <a:latin typeface="Corbel"/>
            </a:endParaRPr>
          </a:p>
        </p:txBody>
      </p:sp>
      <p:pic>
        <p:nvPicPr>
          <p:cNvPr id="7" name="Picture 6" descr="daspos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53" y="108375"/>
            <a:ext cx="2661254" cy="1374113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3670300" y="8839200"/>
            <a:ext cx="5880100" cy="812800"/>
            <a:chOff x="3670300" y="8839200"/>
            <a:chExt cx="5880100" cy="8128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70300" y="8915400"/>
              <a:ext cx="736600" cy="736600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6032500" y="8915400"/>
              <a:ext cx="661961" cy="590574"/>
              <a:chOff x="5600260" y="7586366"/>
              <a:chExt cx="1141312" cy="1018230"/>
            </a:xfrm>
          </p:grpSpPr>
          <p:sp>
            <p:nvSpPr>
              <p:cNvPr id="10" name="Rectangle 9"/>
              <p:cNvSpPr/>
              <p:nvPr userDrawn="1"/>
            </p:nvSpPr>
            <p:spPr bwMode="auto">
              <a:xfrm>
                <a:off x="5600260" y="7586366"/>
                <a:ext cx="1130123" cy="1018230"/>
              </a:xfrm>
              <a:prstGeom prst="rect">
                <a:avLst/>
              </a:prstGeom>
              <a:solidFill>
                <a:srgbClr val="5A2B7C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354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ochin" charset="0"/>
                  <a:ea typeface="ヒラギノ明朝 ProN W3" charset="0"/>
                  <a:cs typeface="ヒラギノ明朝 ProN W3" charset="0"/>
                  <a:sym typeface="Cochin" charset="0"/>
                </a:endParaRPr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 userDrawn="1"/>
            </p:nvPicPr>
            <p:blipFill rotWithShape="1">
              <a:blip r:embed="rId4"/>
              <a:srcRect l="9311" t="11002" r="-8800"/>
              <a:stretch/>
            </p:blipFill>
            <p:spPr>
              <a:xfrm>
                <a:off x="5617044" y="7591960"/>
                <a:ext cx="1124528" cy="1005939"/>
              </a:xfrm>
              <a:prstGeom prst="rect">
                <a:avLst/>
              </a:prstGeom>
            </p:spPr>
          </p:pic>
        </p:grp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60900" y="8915400"/>
              <a:ext cx="486155" cy="62228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70700" y="8991600"/>
              <a:ext cx="1679448" cy="339249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70500" y="8915400"/>
              <a:ext cx="609600" cy="60960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775700" y="8839200"/>
              <a:ext cx="774700" cy="7618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8201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8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8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78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78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8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8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 smtClean="0"/>
              <a:t>DASPOS, in more detail</a:t>
            </a:r>
            <a:endParaRPr lang="en-US" dirty="0"/>
          </a:p>
        </p:txBody>
      </p:sp>
      <p:sp>
        <p:nvSpPr>
          <p:cNvPr id="38914" name="Rectangle 2"/>
          <p:cNvSpPr>
            <a:spLocks noGrp="1" noChangeArrowheads="1"/>
          </p:cNvSpPr>
          <p:nvPr>
            <p:ph idx="1"/>
          </p:nvPr>
        </p:nvSpPr>
        <p:spPr>
          <a:xfrm>
            <a:off x="650240" y="1864824"/>
            <a:ext cx="12176760" cy="6988002"/>
          </a:xfrm>
          <a:ln/>
        </p:spPr>
        <p:txBody>
          <a:bodyPr>
            <a:normAutofit fontScale="85000" lnSpcReduction="10000"/>
          </a:bodyPr>
          <a:lstStyle/>
          <a:p>
            <a:pPr marL="784665" indent="-571500">
              <a:buFont typeface="Wingdings" charset="2"/>
              <a:buChar char="§"/>
            </a:pPr>
            <a:r>
              <a:rPr lang="en-US" dirty="0"/>
              <a:t>W</a:t>
            </a:r>
            <a:r>
              <a:rPr lang="en-US" dirty="0" smtClean="0"/>
              <a:t>e are building a </a:t>
            </a:r>
            <a:r>
              <a:rPr lang="en-US" dirty="0"/>
              <a:t>test technical infrastructure to implement a </a:t>
            </a:r>
            <a:r>
              <a:rPr lang="en-US" dirty="0" smtClean="0"/>
              <a:t>knowledge </a:t>
            </a:r>
            <a:r>
              <a:rPr lang="en-US" dirty="0"/>
              <a:t>preservation </a:t>
            </a:r>
            <a:r>
              <a:rPr lang="en-US" dirty="0" smtClean="0"/>
              <a:t>system that can enable re-use</a:t>
            </a:r>
          </a:p>
          <a:p>
            <a:pPr marL="1200791" lvl="1" indent="-571500">
              <a:buFont typeface="Wingdings" charset="2"/>
              <a:buChar char="§"/>
            </a:pPr>
            <a:r>
              <a:rPr lang="en-US" sz="3800" dirty="0" smtClean="0">
                <a:solidFill>
                  <a:srgbClr val="0000FF"/>
                </a:solidFill>
              </a:rPr>
              <a:t>“Scouting party” </a:t>
            </a:r>
            <a:r>
              <a:rPr lang="en-US" sz="3800" dirty="0" smtClean="0"/>
              <a:t>to </a:t>
            </a:r>
            <a:r>
              <a:rPr lang="en-US" sz="3800" dirty="0"/>
              <a:t>figure out where the most pressing problems lie, and some solutions</a:t>
            </a:r>
          </a:p>
          <a:p>
            <a:pPr marL="1689360" lvl="2" indent="-457200">
              <a:buFont typeface="Wingdings" charset="2"/>
              <a:buChar char="§"/>
            </a:pPr>
            <a:r>
              <a:rPr lang="en-US" sz="3300" dirty="0"/>
              <a:t>incorporate input from multi-disciplinary dialogue, use-case definitions, policy discussions</a:t>
            </a:r>
          </a:p>
          <a:p>
            <a:pPr marL="1294162" lvl="1" indent="-571500">
              <a:buFont typeface="Wingdings" charset="2"/>
              <a:buChar char="§"/>
            </a:pPr>
            <a:r>
              <a:rPr lang="en-US" sz="3800" dirty="0"/>
              <a:t>T</a:t>
            </a:r>
            <a:r>
              <a:rPr lang="en-US" sz="3800" dirty="0" smtClean="0"/>
              <a:t>ranslate </a:t>
            </a:r>
            <a:r>
              <a:rPr lang="en-US" sz="3800" dirty="0"/>
              <a:t>needs of analysts into a </a:t>
            </a:r>
            <a:r>
              <a:rPr lang="en-US" sz="3800" dirty="0">
                <a:solidFill>
                  <a:srgbClr val="0000FF"/>
                </a:solidFill>
              </a:rPr>
              <a:t>technical implementation of meta-data </a:t>
            </a:r>
            <a:r>
              <a:rPr lang="en-US" sz="3800" dirty="0" smtClean="0">
                <a:solidFill>
                  <a:srgbClr val="0000FF"/>
                </a:solidFill>
              </a:rPr>
              <a:t>specification</a:t>
            </a:r>
          </a:p>
          <a:p>
            <a:pPr marL="1294162" lvl="1" indent="-571500">
              <a:buFont typeface="Wingdings" charset="2"/>
              <a:buChar char="§"/>
            </a:pPr>
            <a:r>
              <a:rPr lang="en-US" sz="3800" dirty="0"/>
              <a:t>D</a:t>
            </a:r>
            <a:r>
              <a:rPr lang="en-US" sz="3800" dirty="0" smtClean="0"/>
              <a:t>evelop </a:t>
            </a:r>
            <a:r>
              <a:rPr lang="en-US" sz="3800" dirty="0" smtClean="0"/>
              <a:t>means of </a:t>
            </a:r>
            <a:r>
              <a:rPr lang="en-US" sz="3800" dirty="0" smtClean="0">
                <a:solidFill>
                  <a:srgbClr val="0000FF"/>
                </a:solidFill>
              </a:rPr>
              <a:t>specifying processing steps </a:t>
            </a:r>
            <a:r>
              <a:rPr lang="en-US" sz="3800" dirty="0" smtClean="0"/>
              <a:t>and the </a:t>
            </a:r>
            <a:r>
              <a:rPr lang="en-US" sz="3800" dirty="0" smtClean="0">
                <a:solidFill>
                  <a:srgbClr val="0000FF"/>
                </a:solidFill>
              </a:rPr>
              <a:t>requirements of external infrastructure </a:t>
            </a:r>
            <a:r>
              <a:rPr lang="en-US" sz="3800" dirty="0" smtClean="0"/>
              <a:t>(databases, etc.)</a:t>
            </a:r>
            <a:endParaRPr lang="en-US" sz="3800" dirty="0"/>
          </a:p>
          <a:p>
            <a:pPr marL="1294162" lvl="1" indent="-571500">
              <a:buFont typeface="Wingdings" charset="2"/>
              <a:buChar char="§"/>
            </a:pPr>
            <a:r>
              <a:rPr lang="en-US" sz="3800" dirty="0"/>
              <a:t>I</a:t>
            </a:r>
            <a:r>
              <a:rPr lang="en-US" sz="3800" dirty="0" smtClean="0"/>
              <a:t>mplement </a:t>
            </a:r>
            <a:r>
              <a:rPr lang="en-US" sz="3800" dirty="0" smtClean="0">
                <a:solidFill>
                  <a:srgbClr val="0000FF"/>
                </a:solidFill>
              </a:rPr>
              <a:t>“physics query” infrastructure </a:t>
            </a:r>
            <a:r>
              <a:rPr lang="en-US" sz="3800" dirty="0"/>
              <a:t>across small-scale distributed network  </a:t>
            </a:r>
          </a:p>
          <a:p>
            <a:pPr marL="1294162" lvl="1" indent="-571500">
              <a:buFont typeface="Wingdings" charset="2"/>
              <a:buChar char="§"/>
            </a:pPr>
            <a:r>
              <a:rPr lang="en-US" sz="3800" dirty="0" smtClean="0">
                <a:solidFill>
                  <a:srgbClr val="FF0000"/>
                </a:solidFill>
              </a:rPr>
              <a:t>End result: </a:t>
            </a:r>
            <a:r>
              <a:rPr lang="en-US" sz="3800" dirty="0" smtClean="0">
                <a:solidFill>
                  <a:srgbClr val="660066"/>
                </a:solidFill>
              </a:rPr>
              <a:t>“</a:t>
            </a:r>
            <a:r>
              <a:rPr lang="en-US" sz="3800" dirty="0" smtClean="0">
                <a:solidFill>
                  <a:srgbClr val="8500AF"/>
                </a:solidFill>
              </a:rPr>
              <a:t>template architecture” for data/software/knowledge </a:t>
            </a:r>
            <a:r>
              <a:rPr lang="en-US" sz="3800" dirty="0">
                <a:solidFill>
                  <a:srgbClr val="8500AF"/>
                </a:solidFill>
              </a:rPr>
              <a:t>preservation systems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670300" y="8839200"/>
            <a:ext cx="5880100" cy="812800"/>
            <a:chOff x="3670300" y="8839200"/>
            <a:chExt cx="5880100" cy="8128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70300" y="8915400"/>
              <a:ext cx="736600" cy="736600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6032500" y="8915400"/>
              <a:ext cx="661961" cy="590574"/>
              <a:chOff x="5600260" y="7586366"/>
              <a:chExt cx="1141312" cy="1018230"/>
            </a:xfrm>
          </p:grpSpPr>
          <p:sp>
            <p:nvSpPr>
              <p:cNvPr id="12" name="Rectangle 11"/>
              <p:cNvSpPr/>
              <p:nvPr userDrawn="1"/>
            </p:nvSpPr>
            <p:spPr bwMode="auto">
              <a:xfrm>
                <a:off x="5600260" y="7586366"/>
                <a:ext cx="1130123" cy="1018230"/>
              </a:xfrm>
              <a:prstGeom prst="rect">
                <a:avLst/>
              </a:prstGeom>
              <a:solidFill>
                <a:srgbClr val="5A2B7C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354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ochin" charset="0"/>
                  <a:ea typeface="ヒラギノ明朝 ProN W3" charset="0"/>
                  <a:cs typeface="ヒラギノ明朝 ProN W3" charset="0"/>
                  <a:sym typeface="Cochin" charset="0"/>
                </a:endParaRPr>
              </a:p>
            </p:txBody>
          </p:sp>
          <p:pic>
            <p:nvPicPr>
              <p:cNvPr id="13" name="Picture 12"/>
              <p:cNvPicPr>
                <a:picLocks noChangeAspect="1"/>
              </p:cNvPicPr>
              <p:nvPr userDrawn="1"/>
            </p:nvPicPr>
            <p:blipFill rotWithShape="1">
              <a:blip r:embed="rId3"/>
              <a:srcRect l="9311" t="11002" r="-8800"/>
              <a:stretch/>
            </p:blipFill>
            <p:spPr>
              <a:xfrm>
                <a:off x="5617044" y="7591960"/>
                <a:ext cx="1124528" cy="1005939"/>
              </a:xfrm>
              <a:prstGeom prst="rect">
                <a:avLst/>
              </a:prstGeom>
            </p:spPr>
          </p:pic>
        </p:grp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60900" y="8915400"/>
              <a:ext cx="486155" cy="62228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70700" y="8991600"/>
              <a:ext cx="1679448" cy="33924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70500" y="8915400"/>
              <a:ext cx="609600" cy="6096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775700" y="8839200"/>
              <a:ext cx="774700" cy="7618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137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9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9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9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9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4368800" y="3962400"/>
            <a:ext cx="4038600" cy="1905000"/>
            <a:chOff x="4368800" y="4191000"/>
            <a:chExt cx="4038600" cy="1905000"/>
          </a:xfrm>
        </p:grpSpPr>
        <p:sp>
          <p:nvSpPr>
            <p:cNvPr id="9" name="Rectangle 8"/>
            <p:cNvSpPr/>
            <p:nvPr/>
          </p:nvSpPr>
          <p:spPr>
            <a:xfrm>
              <a:off x="4445000" y="4191000"/>
              <a:ext cx="3962400" cy="1905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368800" y="4267200"/>
              <a:ext cx="1295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Optima"/>
                  <a:cs typeface="Optima"/>
                </a:rPr>
                <a:t>OS</a:t>
              </a:r>
              <a:endParaRPr lang="en-US" dirty="0">
                <a:latin typeface="Optima"/>
                <a:cs typeface="Optima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Sample Computation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74" name="Group 73"/>
          <p:cNvGrpSpPr/>
          <p:nvPr/>
        </p:nvGrpSpPr>
        <p:grpSpPr>
          <a:xfrm>
            <a:off x="5359400" y="4191000"/>
            <a:ext cx="2362200" cy="1295400"/>
            <a:chOff x="5359400" y="4191000"/>
            <a:chExt cx="2362200" cy="1295400"/>
          </a:xfrm>
        </p:grpSpPr>
        <p:sp>
          <p:nvSpPr>
            <p:cNvPr id="5" name="Connector 4"/>
            <p:cNvSpPr/>
            <p:nvPr/>
          </p:nvSpPr>
          <p:spPr>
            <a:xfrm>
              <a:off x="5359400" y="4191000"/>
              <a:ext cx="2362200" cy="1295400"/>
            </a:xfrm>
            <a:prstGeom prst="flowChartConnector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816600" y="4343400"/>
              <a:ext cx="1447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latin typeface="Optima"/>
                  <a:cs typeface="Optima"/>
                </a:rPr>
                <a:t>my.exe</a:t>
              </a:r>
              <a:endParaRPr lang="en-US" dirty="0">
                <a:latin typeface="Optima"/>
                <a:cs typeface="Optima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969000" y="48006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Optima"/>
                <a:cs typeface="Optima"/>
              </a:rPr>
              <a:t>v4.6.31</a:t>
            </a:r>
            <a:endParaRPr lang="en-US" dirty="0">
              <a:latin typeface="Optima"/>
              <a:cs typeface="Optim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21200" y="53340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Optima"/>
                <a:cs typeface="Optima"/>
              </a:rPr>
              <a:t>v21.6A</a:t>
            </a:r>
            <a:endParaRPr lang="en-US" dirty="0">
              <a:latin typeface="Optima"/>
              <a:cs typeface="Optima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701800" y="3200400"/>
            <a:ext cx="1676400" cy="3352800"/>
            <a:chOff x="1701800" y="3200400"/>
            <a:chExt cx="1676400" cy="3352800"/>
          </a:xfrm>
        </p:grpSpPr>
        <p:sp>
          <p:nvSpPr>
            <p:cNvPr id="10" name="Multidocument 9"/>
            <p:cNvSpPr/>
            <p:nvPr/>
          </p:nvSpPr>
          <p:spPr>
            <a:xfrm>
              <a:off x="2082800" y="5486400"/>
              <a:ext cx="914400" cy="1066800"/>
            </a:xfrm>
            <a:prstGeom prst="flowChartMultidocumen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Multidocument 11"/>
            <p:cNvSpPr/>
            <p:nvPr/>
          </p:nvSpPr>
          <p:spPr>
            <a:xfrm>
              <a:off x="2082800" y="3810000"/>
              <a:ext cx="914400" cy="1066800"/>
            </a:xfrm>
            <a:prstGeom prst="flowChartMultidocumen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01800" y="3200400"/>
              <a:ext cx="1676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Optima"/>
                  <a:cs typeface="Optima"/>
                </a:rPr>
                <a:t>Input files</a:t>
              </a:r>
              <a:endParaRPr lang="en-US" dirty="0">
                <a:latin typeface="Optima"/>
                <a:cs typeface="Optima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159000" y="4114800"/>
              <a:ext cx="609600" cy="457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Optima"/>
                  <a:cs typeface="Optima"/>
                </a:rPr>
                <a:t>1</a:t>
              </a:r>
              <a:endParaRPr lang="en-US" dirty="0">
                <a:latin typeface="Optima"/>
                <a:cs typeface="Optima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159000" y="5791200"/>
              <a:ext cx="609600" cy="457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Optima"/>
                  <a:cs typeface="Optima"/>
                </a:rPr>
                <a:t>N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 rot="5400000">
              <a:off x="2161232" y="4950768"/>
              <a:ext cx="762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Optima"/>
                  <a:cs typeface="Optima"/>
                </a:rPr>
                <a:t>…</a:t>
              </a:r>
              <a:endParaRPr lang="en-US" dirty="0">
                <a:latin typeface="Optima"/>
                <a:cs typeface="Optima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3911600" y="5448300"/>
            <a:ext cx="2168525" cy="1943100"/>
            <a:chOff x="3911600" y="5448300"/>
            <a:chExt cx="2168525" cy="1943100"/>
          </a:xfrm>
        </p:grpSpPr>
        <p:grpSp>
          <p:nvGrpSpPr>
            <p:cNvPr id="28" name="Group 27"/>
            <p:cNvGrpSpPr/>
            <p:nvPr/>
          </p:nvGrpSpPr>
          <p:grpSpPr>
            <a:xfrm>
              <a:off x="3911600" y="6400800"/>
              <a:ext cx="1371600" cy="990600"/>
              <a:chOff x="3911600" y="6400800"/>
              <a:chExt cx="1371600" cy="990600"/>
            </a:xfrm>
          </p:grpSpPr>
          <p:sp>
            <p:nvSpPr>
              <p:cNvPr id="8" name="Manual Input 7"/>
              <p:cNvSpPr/>
              <p:nvPr/>
            </p:nvSpPr>
            <p:spPr>
              <a:xfrm>
                <a:off x="3911600" y="6400800"/>
                <a:ext cx="1371600" cy="990600"/>
              </a:xfrm>
              <a:prstGeom prst="flowChartManualInput">
                <a:avLst/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987800" y="6553200"/>
                <a:ext cx="12954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>
                    <a:latin typeface="Optima"/>
                    <a:cs typeface="Optima"/>
                  </a:rPr>
                  <a:t>libAA</a:t>
                </a:r>
                <a:endParaRPr lang="en-US" dirty="0" smtClean="0">
                  <a:latin typeface="Optima"/>
                  <a:cs typeface="Optima"/>
                </a:endParaRPr>
              </a:p>
              <a:p>
                <a:r>
                  <a:rPr lang="en-US" dirty="0" smtClean="0">
                    <a:latin typeface="Optima"/>
                    <a:cs typeface="Optima"/>
                  </a:rPr>
                  <a:t>v3.12.6</a:t>
                </a:r>
                <a:endParaRPr lang="en-US" dirty="0">
                  <a:latin typeface="Optima"/>
                  <a:cs typeface="Optima"/>
                </a:endParaRPr>
              </a:p>
            </p:txBody>
          </p:sp>
        </p:grpSp>
        <p:cxnSp>
          <p:nvCxnSpPr>
            <p:cNvPr id="48" name="Straight Connector 47"/>
            <p:cNvCxnSpPr/>
            <p:nvPr/>
          </p:nvCxnSpPr>
          <p:spPr>
            <a:xfrm flipV="1">
              <a:off x="4972050" y="5448300"/>
              <a:ext cx="1108075" cy="993776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6988175" y="5429250"/>
            <a:ext cx="2105025" cy="1962150"/>
            <a:chOff x="6988175" y="5429250"/>
            <a:chExt cx="2105025" cy="1962150"/>
          </a:xfrm>
        </p:grpSpPr>
        <p:grpSp>
          <p:nvGrpSpPr>
            <p:cNvPr id="30" name="Group 29"/>
            <p:cNvGrpSpPr/>
            <p:nvPr/>
          </p:nvGrpSpPr>
          <p:grpSpPr>
            <a:xfrm>
              <a:off x="7721600" y="6400800"/>
              <a:ext cx="1371600" cy="990600"/>
              <a:chOff x="7721600" y="6400800"/>
              <a:chExt cx="1371600" cy="990600"/>
            </a:xfrm>
          </p:grpSpPr>
          <p:sp>
            <p:nvSpPr>
              <p:cNvPr id="6" name="Manual Input 5"/>
              <p:cNvSpPr/>
              <p:nvPr/>
            </p:nvSpPr>
            <p:spPr>
              <a:xfrm>
                <a:off x="7721600" y="6400800"/>
                <a:ext cx="1371600" cy="990600"/>
              </a:xfrm>
              <a:prstGeom prst="flowChartManualInput">
                <a:avLst/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7797800" y="6553200"/>
                <a:ext cx="12954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>
                    <a:latin typeface="Optima"/>
                    <a:cs typeface="Optima"/>
                  </a:rPr>
                  <a:t>libCC</a:t>
                </a:r>
                <a:endParaRPr lang="en-US" dirty="0" smtClean="0">
                  <a:latin typeface="Optima"/>
                  <a:cs typeface="Optima"/>
                </a:endParaRPr>
              </a:p>
              <a:p>
                <a:r>
                  <a:rPr lang="en-US" dirty="0" smtClean="0">
                    <a:latin typeface="Optima"/>
                    <a:cs typeface="Optima"/>
                  </a:rPr>
                  <a:t>v1.1.9</a:t>
                </a:r>
                <a:endParaRPr lang="en-US" dirty="0">
                  <a:latin typeface="Optima"/>
                  <a:cs typeface="Optima"/>
                </a:endParaRPr>
              </a:p>
            </p:txBody>
          </p:sp>
        </p:grpSp>
        <p:cxnSp>
          <p:nvCxnSpPr>
            <p:cNvPr id="55" name="Straight Connector 54"/>
            <p:cNvCxnSpPr/>
            <p:nvPr/>
          </p:nvCxnSpPr>
          <p:spPr>
            <a:xfrm flipH="1" flipV="1">
              <a:off x="6988175" y="5429250"/>
              <a:ext cx="1406525" cy="1079501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/>
          <p:cNvGrpSpPr/>
          <p:nvPr/>
        </p:nvGrpSpPr>
        <p:grpSpPr>
          <a:xfrm>
            <a:off x="4064000" y="2286000"/>
            <a:ext cx="1641336" cy="2094707"/>
            <a:chOff x="4064000" y="2286000"/>
            <a:chExt cx="1641336" cy="2094707"/>
          </a:xfrm>
        </p:grpSpPr>
        <p:grpSp>
          <p:nvGrpSpPr>
            <p:cNvPr id="43" name="Group 42"/>
            <p:cNvGrpSpPr/>
            <p:nvPr/>
          </p:nvGrpSpPr>
          <p:grpSpPr>
            <a:xfrm>
              <a:off x="4064000" y="2286000"/>
              <a:ext cx="1219200" cy="990600"/>
              <a:chOff x="4064000" y="2286000"/>
              <a:chExt cx="1219200" cy="990600"/>
            </a:xfrm>
          </p:grpSpPr>
          <p:sp>
            <p:nvSpPr>
              <p:cNvPr id="15" name="Document 14"/>
              <p:cNvSpPr/>
              <p:nvPr/>
            </p:nvSpPr>
            <p:spPr>
              <a:xfrm>
                <a:off x="4140200" y="2286000"/>
                <a:ext cx="1143000" cy="990600"/>
              </a:xfrm>
              <a:prstGeom prst="flowChartDocumen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4064000" y="2286000"/>
                <a:ext cx="12192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>
                    <a:latin typeface="Optima"/>
                    <a:cs typeface="Optima"/>
                  </a:rPr>
                  <a:t>Config</a:t>
                </a:r>
                <a:endParaRPr lang="en-US" dirty="0" smtClean="0">
                  <a:latin typeface="Optima"/>
                  <a:cs typeface="Optima"/>
                </a:endParaRPr>
              </a:p>
              <a:p>
                <a:r>
                  <a:rPr lang="en-US" dirty="0" smtClean="0">
                    <a:latin typeface="Optima"/>
                    <a:cs typeface="Optima"/>
                  </a:rPr>
                  <a:t>v0.1</a:t>
                </a:r>
                <a:endParaRPr lang="en-US" dirty="0">
                  <a:latin typeface="Optima"/>
                  <a:cs typeface="Optima"/>
                </a:endParaRPr>
              </a:p>
            </p:txBody>
          </p:sp>
        </p:grpSp>
        <p:cxnSp>
          <p:nvCxnSpPr>
            <p:cNvPr id="56" name="Straight Connector 55"/>
            <p:cNvCxnSpPr>
              <a:stCxn id="5" idx="1"/>
              <a:endCxn id="15" idx="2"/>
            </p:cNvCxnSpPr>
            <p:nvPr/>
          </p:nvCxnSpPr>
          <p:spPr>
            <a:xfrm flipH="1" flipV="1">
              <a:off x="4711700" y="3211110"/>
              <a:ext cx="993636" cy="1169597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6045200" y="2286000"/>
            <a:ext cx="1828800" cy="1939925"/>
            <a:chOff x="6045200" y="2286000"/>
            <a:chExt cx="1828800" cy="1939925"/>
          </a:xfrm>
        </p:grpSpPr>
        <p:grpSp>
          <p:nvGrpSpPr>
            <p:cNvPr id="44" name="Group 43"/>
            <p:cNvGrpSpPr/>
            <p:nvPr/>
          </p:nvGrpSpPr>
          <p:grpSpPr>
            <a:xfrm>
              <a:off x="6045200" y="2286000"/>
              <a:ext cx="1828800" cy="990600"/>
              <a:chOff x="6045200" y="2286000"/>
              <a:chExt cx="1828800" cy="990600"/>
            </a:xfrm>
          </p:grpSpPr>
          <p:sp>
            <p:nvSpPr>
              <p:cNvPr id="16" name="Magnetic Disk 15"/>
              <p:cNvSpPr/>
              <p:nvPr/>
            </p:nvSpPr>
            <p:spPr>
              <a:xfrm>
                <a:off x="6045200" y="2286000"/>
                <a:ext cx="838200" cy="990600"/>
              </a:xfrm>
              <a:prstGeom prst="flowChartMagneticDisk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Magnetic Disk 16"/>
              <p:cNvSpPr/>
              <p:nvPr/>
            </p:nvSpPr>
            <p:spPr>
              <a:xfrm>
                <a:off x="7035800" y="2286000"/>
                <a:ext cx="838200" cy="990600"/>
              </a:xfrm>
              <a:prstGeom prst="flowChartMagneticDisk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197600" y="2667000"/>
                <a:ext cx="16002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Optima"/>
                    <a:cs typeface="Optima"/>
                  </a:rPr>
                  <a:t>Databases</a:t>
                </a:r>
                <a:endParaRPr lang="en-US" dirty="0">
                  <a:latin typeface="Optima"/>
                  <a:cs typeface="Optima"/>
                </a:endParaRPr>
              </a:p>
            </p:txBody>
          </p:sp>
        </p:grpSp>
        <p:cxnSp>
          <p:nvCxnSpPr>
            <p:cNvPr id="57" name="Straight Connector 56"/>
            <p:cNvCxnSpPr>
              <a:stCxn id="5" idx="0"/>
            </p:cNvCxnSpPr>
            <p:nvPr/>
          </p:nvCxnSpPr>
          <p:spPr>
            <a:xfrm flipV="1">
              <a:off x="6540500" y="3276600"/>
              <a:ext cx="3175" cy="91440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>
              <a:endCxn id="17" idx="3"/>
            </p:cNvCxnSpPr>
            <p:nvPr/>
          </p:nvCxnSpPr>
          <p:spPr>
            <a:xfrm flipV="1">
              <a:off x="6934200" y="3276600"/>
              <a:ext cx="520700" cy="949325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5816600" y="5486400"/>
            <a:ext cx="1371600" cy="1905000"/>
            <a:chOff x="5816600" y="5486400"/>
            <a:chExt cx="1371600" cy="1905000"/>
          </a:xfrm>
        </p:grpSpPr>
        <p:grpSp>
          <p:nvGrpSpPr>
            <p:cNvPr id="29" name="Group 28"/>
            <p:cNvGrpSpPr/>
            <p:nvPr/>
          </p:nvGrpSpPr>
          <p:grpSpPr>
            <a:xfrm>
              <a:off x="5816600" y="6400800"/>
              <a:ext cx="1371600" cy="990600"/>
              <a:chOff x="5816600" y="6400800"/>
              <a:chExt cx="1371600" cy="990600"/>
            </a:xfrm>
          </p:grpSpPr>
          <p:sp>
            <p:nvSpPr>
              <p:cNvPr id="7" name="Manual Input 6"/>
              <p:cNvSpPr/>
              <p:nvPr/>
            </p:nvSpPr>
            <p:spPr>
              <a:xfrm>
                <a:off x="5816600" y="6400800"/>
                <a:ext cx="1371600" cy="990600"/>
              </a:xfrm>
              <a:prstGeom prst="flowChartManualInput">
                <a:avLst/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892800" y="6553200"/>
                <a:ext cx="12954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>
                    <a:latin typeface="Optima"/>
                    <a:cs typeface="Optima"/>
                  </a:rPr>
                  <a:t>libBB</a:t>
                </a:r>
                <a:endParaRPr lang="en-US" dirty="0" smtClean="0">
                  <a:latin typeface="Optima"/>
                  <a:cs typeface="Optima"/>
                </a:endParaRPr>
              </a:p>
              <a:p>
                <a:r>
                  <a:rPr lang="en-US" dirty="0" smtClean="0">
                    <a:latin typeface="Optima"/>
                    <a:cs typeface="Optima"/>
                  </a:rPr>
                  <a:t>v6.1.3</a:t>
                </a:r>
                <a:endParaRPr lang="en-US" dirty="0">
                  <a:latin typeface="Optima"/>
                  <a:cs typeface="Optima"/>
                </a:endParaRPr>
              </a:p>
            </p:txBody>
          </p:sp>
        </p:grpSp>
        <p:cxnSp>
          <p:nvCxnSpPr>
            <p:cNvPr id="52" name="Straight Connector 51"/>
            <p:cNvCxnSpPr>
              <a:endCxn id="5" idx="4"/>
            </p:cNvCxnSpPr>
            <p:nvPr/>
          </p:nvCxnSpPr>
          <p:spPr>
            <a:xfrm flipH="1" flipV="1">
              <a:off x="6540500" y="5486400"/>
              <a:ext cx="6350" cy="1006476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/>
          <p:cNvGrpSpPr/>
          <p:nvPr/>
        </p:nvGrpSpPr>
        <p:grpSpPr>
          <a:xfrm>
            <a:off x="7375664" y="2286000"/>
            <a:ext cx="2403336" cy="2094707"/>
            <a:chOff x="7375664" y="2286000"/>
            <a:chExt cx="2403336" cy="2094707"/>
          </a:xfrm>
        </p:grpSpPr>
        <p:grpSp>
          <p:nvGrpSpPr>
            <p:cNvPr id="46" name="Group 45"/>
            <p:cNvGrpSpPr/>
            <p:nvPr/>
          </p:nvGrpSpPr>
          <p:grpSpPr>
            <a:xfrm>
              <a:off x="8407400" y="2286000"/>
              <a:ext cx="1371600" cy="990600"/>
              <a:chOff x="8407400" y="2286000"/>
              <a:chExt cx="1371600" cy="990600"/>
            </a:xfrm>
          </p:grpSpPr>
          <p:sp>
            <p:nvSpPr>
              <p:cNvPr id="18" name="Internal Storage 17"/>
              <p:cNvSpPr/>
              <p:nvPr/>
            </p:nvSpPr>
            <p:spPr>
              <a:xfrm>
                <a:off x="8636000" y="2286000"/>
                <a:ext cx="914400" cy="990600"/>
              </a:xfrm>
              <a:prstGeom prst="flowChartInternalStorage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8407400" y="2514600"/>
                <a:ext cx="1371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Optima"/>
                    <a:cs typeface="Optima"/>
                  </a:rPr>
                  <a:t>external</a:t>
                </a:r>
                <a:endParaRPr lang="en-US" dirty="0">
                  <a:latin typeface="Optima"/>
                  <a:cs typeface="Optima"/>
                </a:endParaRPr>
              </a:p>
            </p:txBody>
          </p:sp>
        </p:grpSp>
        <p:cxnSp>
          <p:nvCxnSpPr>
            <p:cNvPr id="66" name="Straight Connector 65"/>
            <p:cNvCxnSpPr>
              <a:stCxn id="5" idx="7"/>
            </p:cNvCxnSpPr>
            <p:nvPr/>
          </p:nvCxnSpPr>
          <p:spPr>
            <a:xfrm flipV="1">
              <a:off x="7375664" y="3276600"/>
              <a:ext cx="1742936" cy="1104107"/>
            </a:xfrm>
            <a:prstGeom prst="line">
              <a:avLst/>
            </a:prstGeom>
            <a:ln w="38100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/>
          <p:cNvGrpSpPr/>
          <p:nvPr/>
        </p:nvGrpSpPr>
        <p:grpSpPr>
          <a:xfrm>
            <a:off x="2997200" y="4270376"/>
            <a:ext cx="2401296" cy="1600200"/>
            <a:chOff x="2997200" y="4270376"/>
            <a:chExt cx="2401296" cy="1600200"/>
          </a:xfrm>
        </p:grpSpPr>
        <p:cxnSp>
          <p:nvCxnSpPr>
            <p:cNvPr id="67" name="Straight Connector 66"/>
            <p:cNvCxnSpPr/>
            <p:nvPr/>
          </p:nvCxnSpPr>
          <p:spPr>
            <a:xfrm>
              <a:off x="2997200" y="4270376"/>
              <a:ext cx="2363573" cy="461818"/>
            </a:xfrm>
            <a:prstGeom prst="line">
              <a:avLst/>
            </a:prstGeom>
            <a:ln w="38100" cmpd="sng">
              <a:solidFill>
                <a:schemeClr val="tx1"/>
              </a:solidFill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2997200" y="5038172"/>
              <a:ext cx="2401296" cy="832404"/>
            </a:xfrm>
            <a:prstGeom prst="line">
              <a:avLst/>
            </a:prstGeom>
            <a:ln w="38100" cmpd="sng">
              <a:solidFill>
                <a:schemeClr val="tx1"/>
              </a:solidFill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/>
          <p:cNvGrpSpPr/>
          <p:nvPr/>
        </p:nvGrpSpPr>
        <p:grpSpPr>
          <a:xfrm>
            <a:off x="7674414" y="3200400"/>
            <a:ext cx="3857186" cy="3352800"/>
            <a:chOff x="7674414" y="3200400"/>
            <a:chExt cx="3857186" cy="3352800"/>
          </a:xfrm>
        </p:grpSpPr>
        <p:grpSp>
          <p:nvGrpSpPr>
            <p:cNvPr id="40" name="Group 39"/>
            <p:cNvGrpSpPr/>
            <p:nvPr/>
          </p:nvGrpSpPr>
          <p:grpSpPr>
            <a:xfrm>
              <a:off x="9779000" y="3200400"/>
              <a:ext cx="1752600" cy="3352800"/>
              <a:chOff x="9779000" y="3200400"/>
              <a:chExt cx="1752600" cy="3352800"/>
            </a:xfrm>
          </p:grpSpPr>
          <p:sp>
            <p:nvSpPr>
              <p:cNvPr id="13" name="Multidocument 12"/>
              <p:cNvSpPr/>
              <p:nvPr/>
            </p:nvSpPr>
            <p:spPr>
              <a:xfrm>
                <a:off x="10083800" y="5486400"/>
                <a:ext cx="914400" cy="1066800"/>
              </a:xfrm>
              <a:prstGeom prst="flowChartMultidocument">
                <a:avLst/>
              </a:prstGeom>
              <a:solidFill>
                <a:srgbClr val="00FFFF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Multidocument 13"/>
              <p:cNvSpPr/>
              <p:nvPr/>
            </p:nvSpPr>
            <p:spPr>
              <a:xfrm>
                <a:off x="10083800" y="3810000"/>
                <a:ext cx="914400" cy="1066800"/>
              </a:xfrm>
              <a:prstGeom prst="flowChartMultidocument">
                <a:avLst/>
              </a:prstGeom>
              <a:solidFill>
                <a:srgbClr val="00FFFF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9779000" y="3200400"/>
                <a:ext cx="1752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Optima"/>
                    <a:cs typeface="Optima"/>
                  </a:rPr>
                  <a:t>Output files</a:t>
                </a:r>
                <a:endParaRPr lang="en-US" dirty="0">
                  <a:latin typeface="Optima"/>
                  <a:cs typeface="Optima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0160000" y="4114800"/>
                <a:ext cx="609600" cy="457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Optima"/>
                    <a:cs typeface="Optima"/>
                  </a:rPr>
                  <a:t>1</a:t>
                </a:r>
                <a:endParaRPr lang="en-US" dirty="0">
                  <a:latin typeface="Optima"/>
                  <a:cs typeface="Optima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10160000" y="5791200"/>
                <a:ext cx="609600" cy="457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Optima"/>
                    <a:cs typeface="Optima"/>
                  </a:rPr>
                  <a:t>M</a:t>
                </a:r>
                <a:endParaRPr lang="en-US" dirty="0">
                  <a:latin typeface="Optima"/>
                  <a:cs typeface="Optima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 rot="5400000">
                <a:off x="10157767" y="4950768"/>
                <a:ext cx="762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Optima"/>
                    <a:cs typeface="Optima"/>
                  </a:rPr>
                  <a:t>…</a:t>
                </a:r>
                <a:endParaRPr lang="en-US" dirty="0">
                  <a:latin typeface="Optima"/>
                  <a:cs typeface="Optima"/>
                </a:endParaRPr>
              </a:p>
            </p:txBody>
          </p:sp>
        </p:grpSp>
        <p:cxnSp>
          <p:nvCxnSpPr>
            <p:cNvPr id="76" name="Straight Connector 75"/>
            <p:cNvCxnSpPr>
              <a:endCxn id="14" idx="1"/>
            </p:cNvCxnSpPr>
            <p:nvPr/>
          </p:nvCxnSpPr>
          <p:spPr>
            <a:xfrm flipV="1">
              <a:off x="7691180" y="4343400"/>
              <a:ext cx="2392620" cy="380412"/>
            </a:xfrm>
            <a:prstGeom prst="line">
              <a:avLst/>
            </a:prstGeom>
            <a:ln w="38100" cmpd="sng">
              <a:solidFill>
                <a:schemeClr val="tx1"/>
              </a:solidFill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endCxn id="13" idx="1"/>
            </p:cNvCxnSpPr>
            <p:nvPr/>
          </p:nvCxnSpPr>
          <p:spPr>
            <a:xfrm>
              <a:off x="7674414" y="5004640"/>
              <a:ext cx="2409386" cy="1015160"/>
            </a:xfrm>
            <a:prstGeom prst="line">
              <a:avLst/>
            </a:prstGeom>
            <a:ln w="38100" cmpd="sng">
              <a:solidFill>
                <a:schemeClr val="tx1"/>
              </a:solidFill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TextBox 85"/>
          <p:cNvSpPr txBox="1"/>
          <p:nvPr/>
        </p:nvSpPr>
        <p:spPr>
          <a:xfrm>
            <a:off x="2311400" y="7924800"/>
            <a:ext cx="94488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Wingdings" charset="2"/>
              <a:buChar char="§"/>
            </a:pPr>
            <a:r>
              <a:rPr lang="en-US" dirty="0" smtClean="0">
                <a:latin typeface="Optima"/>
                <a:cs typeface="Optima"/>
              </a:rPr>
              <a:t>Many dependencies, many are versioned</a:t>
            </a:r>
          </a:p>
          <a:p>
            <a:pPr marL="342900" indent="-342900" algn="l">
              <a:buFont typeface="Wingdings" charset="2"/>
              <a:buChar char="§"/>
            </a:pPr>
            <a:r>
              <a:rPr lang="en-US" dirty="0" smtClean="0">
                <a:latin typeface="Optima"/>
                <a:cs typeface="Optima"/>
              </a:rPr>
              <a:t>Could have thousands of input/output files with same computation</a:t>
            </a:r>
          </a:p>
          <a:p>
            <a:pPr marL="342900" indent="-342900" algn="l">
              <a:buFont typeface="Wingdings" charset="2"/>
              <a:buChar char="§"/>
            </a:pPr>
            <a:r>
              <a:rPr lang="en-US" dirty="0" smtClean="0">
                <a:latin typeface="Optima"/>
                <a:cs typeface="Optima"/>
              </a:rPr>
              <a:t>Could have many computational steps in an analysis</a:t>
            </a:r>
            <a:endParaRPr lang="en-US" dirty="0"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110797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4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4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  <p:bldP spid="8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Sample Computation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558800" y="1828800"/>
            <a:ext cx="11439444" cy="7624465"/>
            <a:chOff x="101600" y="1828800"/>
            <a:chExt cx="11439444" cy="7624465"/>
          </a:xfrm>
        </p:grpSpPr>
        <p:pic>
          <p:nvPicPr>
            <p:cNvPr id="64" name="Picture 63" descr="ComptAc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9400" y="1828800"/>
              <a:ext cx="9991644" cy="693420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01600" y="2819400"/>
              <a:ext cx="32766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D00FF"/>
                  </a:solidFill>
                  <a:latin typeface="Optima"/>
                  <a:cs typeface="Optima"/>
                </a:rPr>
                <a:t>Metadata Pattern </a:t>
              </a:r>
              <a:r>
                <a:rPr lang="en-US" smtClean="0">
                  <a:solidFill>
                    <a:srgbClr val="FD00FF"/>
                  </a:solidFill>
                  <a:latin typeface="Optima"/>
                  <a:cs typeface="Optima"/>
                </a:rPr>
                <a:t>to describe Computation:</a:t>
              </a:r>
              <a:endParaRPr lang="en-US" dirty="0">
                <a:solidFill>
                  <a:srgbClr val="FD00FF"/>
                </a:solidFill>
                <a:latin typeface="Optima"/>
                <a:cs typeface="Optima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2235200" y="8686800"/>
              <a:ext cx="76200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997200" y="8991600"/>
              <a:ext cx="685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/>
                  <a:cs typeface="Arial"/>
                  <a:hlinkClick r:id="rId3"/>
                </a:rPr>
                <a:t>https://github.com/Vocamp/ComputationalActivity</a:t>
              </a:r>
              <a:endParaRPr lang="en-US" dirty="0">
                <a:latin typeface="Optima"/>
                <a:cs typeface="Optim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7497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in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240" y="1864824"/>
            <a:ext cx="11704320" cy="720297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Capture of a computation step</a:t>
            </a:r>
          </a:p>
          <a:p>
            <a:pPr lvl="1"/>
            <a:r>
              <a:rPr lang="en-US" sz="3600" dirty="0" smtClean="0"/>
              <a:t>Container technology</a:t>
            </a:r>
          </a:p>
          <a:p>
            <a:pPr lvl="1">
              <a:spcAft>
                <a:spcPts val="600"/>
              </a:spcAft>
            </a:pPr>
            <a:r>
              <a:rPr lang="en-US" sz="3600" dirty="0" smtClean="0"/>
              <a:t>“Smart Containers”</a:t>
            </a:r>
          </a:p>
          <a:p>
            <a:r>
              <a:rPr lang="en-US" sz="3600" dirty="0" smtClean="0"/>
              <a:t>Capture of execution environment</a:t>
            </a:r>
          </a:p>
          <a:p>
            <a:pPr lvl="1">
              <a:spcAft>
                <a:spcPts val="600"/>
              </a:spcAft>
            </a:pPr>
            <a:r>
              <a:rPr lang="en-US" sz="3600" dirty="0" smtClean="0"/>
              <a:t>“Umbrella” software package*</a:t>
            </a:r>
          </a:p>
          <a:p>
            <a:r>
              <a:rPr lang="en-US" sz="3600" dirty="0" smtClean="0"/>
              <a:t>Workflow capture and re-instantiation</a:t>
            </a:r>
          </a:p>
          <a:p>
            <a:pPr lvl="1"/>
            <a:r>
              <a:rPr lang="en-US" sz="3600" dirty="0" smtClean="0"/>
              <a:t>“PRUNE” tool*</a:t>
            </a:r>
          </a:p>
          <a:p>
            <a:pPr lvl="1"/>
            <a:r>
              <a:rPr lang="en-US" sz="3600" dirty="0" smtClean="0"/>
              <a:t>RECAST</a:t>
            </a:r>
          </a:p>
          <a:p>
            <a:pPr lvl="1">
              <a:spcAft>
                <a:spcPts val="600"/>
              </a:spcAft>
            </a:pPr>
            <a:r>
              <a:rPr lang="en-US" sz="3600" dirty="0" smtClean="0"/>
              <a:t>CERN Analysis Preservation Portal</a:t>
            </a:r>
          </a:p>
          <a:p>
            <a:r>
              <a:rPr lang="en-US" sz="3600" dirty="0" smtClean="0"/>
              <a:t>Metadata to describe all of this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683000" y="9144000"/>
            <a:ext cx="48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Optima"/>
                <a:cs typeface="Optima"/>
              </a:rPr>
              <a:t> * http</a:t>
            </a:r>
            <a:r>
              <a:rPr lang="en-US" dirty="0">
                <a:latin typeface="Optima"/>
                <a:cs typeface="Optima"/>
              </a:rPr>
              <a:t>://</a:t>
            </a:r>
            <a:r>
              <a:rPr lang="en-US" dirty="0" err="1">
                <a:latin typeface="Optima"/>
                <a:cs typeface="Optima"/>
              </a:rPr>
              <a:t>ccl.cse.nd.edu</a:t>
            </a:r>
            <a:r>
              <a:rPr lang="en-US" dirty="0">
                <a:latin typeface="Optima"/>
                <a:cs typeface="Optima"/>
              </a:rPr>
              <a:t>/software/</a:t>
            </a:r>
          </a:p>
        </p:txBody>
      </p:sp>
    </p:spTree>
    <p:extLst>
      <p:ext uri="{BB962C8B-B14F-4D97-AF65-F5344CB8AC3E}">
        <p14:creationId xmlns:p14="http://schemas.microsoft.com/office/powerpoint/2010/main" val="5649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Containers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176" indent="-380980">
              <a:spcBef>
                <a:spcPts val="0"/>
              </a:spcBef>
              <a:buSzPct val="100000"/>
            </a:pPr>
            <a:r>
              <a:rPr lang="en" sz="3200" dirty="0"/>
              <a:t>Tools like </a:t>
            </a:r>
            <a:r>
              <a:rPr lang="en" sz="3200" i="1" dirty="0"/>
              <a:t>chroot </a:t>
            </a:r>
            <a:r>
              <a:rPr lang="en" sz="3200" dirty="0"/>
              <a:t>and </a:t>
            </a:r>
            <a:r>
              <a:rPr lang="en" sz="3200" i="1" dirty="0"/>
              <a:t>Docker </a:t>
            </a:r>
            <a:r>
              <a:rPr lang="en" sz="3200" dirty="0"/>
              <a:t>sandbox the execution of an application</a:t>
            </a:r>
          </a:p>
          <a:p>
            <a:pPr marL="457176" indent="-380980">
              <a:spcBef>
                <a:spcPts val="0"/>
              </a:spcBef>
              <a:buSzPct val="100000"/>
            </a:pPr>
            <a:r>
              <a:rPr lang="en-US" sz="3200" dirty="0"/>
              <a:t>O</a:t>
            </a:r>
            <a:r>
              <a:rPr lang="en" sz="3200" dirty="0" smtClean="0"/>
              <a:t>ffer </a:t>
            </a:r>
            <a:r>
              <a:rPr lang="en" sz="3200" dirty="0"/>
              <a:t>the ability to convert application to a </a:t>
            </a:r>
            <a:r>
              <a:rPr lang="en" sz="3200" dirty="0" smtClean="0"/>
              <a:t>container/image</a:t>
            </a:r>
            <a:r>
              <a:rPr lang="en-US" sz="3200" dirty="0" smtClean="0"/>
              <a:t>: </a:t>
            </a:r>
            <a:r>
              <a:rPr lang="en-US" sz="3200" dirty="0" smtClean="0">
                <a:solidFill>
                  <a:srgbClr val="FF48F9"/>
                </a:solidFill>
              </a:rPr>
              <a:t>capture essentials of compute step</a:t>
            </a:r>
            <a:endParaRPr lang="en" sz="3200" dirty="0">
              <a:solidFill>
                <a:srgbClr val="FF48F9"/>
              </a:solidFill>
            </a:endParaRPr>
          </a:p>
          <a:p>
            <a:pPr marL="457176" indent="-380980">
              <a:spcBef>
                <a:spcPts val="0"/>
              </a:spcBef>
              <a:buSzPct val="100000"/>
            </a:pPr>
            <a:r>
              <a:rPr lang="en" sz="3200" dirty="0"/>
              <a:t>Virtualize only essential </a:t>
            </a:r>
            <a:r>
              <a:rPr lang="en" sz="3200" dirty="0" smtClean="0"/>
              <a:t>function</a:t>
            </a:r>
            <a:r>
              <a:rPr lang="en-US" sz="3200" dirty="0" smtClean="0"/>
              <a:t>s</a:t>
            </a:r>
            <a:r>
              <a:rPr lang="en" sz="3200" dirty="0" smtClean="0"/>
              <a:t> </a:t>
            </a:r>
            <a:r>
              <a:rPr lang="en" sz="3200" dirty="0"/>
              <a:t>of the compute node </a:t>
            </a:r>
            <a:r>
              <a:rPr lang="en" sz="3200" dirty="0" smtClean="0"/>
              <a:t>environment</a:t>
            </a:r>
            <a:r>
              <a:rPr lang="en-US" sz="3200" dirty="0" smtClean="0"/>
              <a:t>, allow local system to provide the rest</a:t>
            </a:r>
          </a:p>
          <a:p>
            <a:pPr marL="457176" indent="-380980">
              <a:spcBef>
                <a:spcPts val="0"/>
              </a:spcBef>
              <a:buSzPct val="100000"/>
            </a:pPr>
            <a:r>
              <a:rPr lang="en-US" sz="3200" dirty="0" smtClean="0"/>
              <a:t>much faster computation</a:t>
            </a:r>
          </a:p>
          <a:p>
            <a:pPr marL="457176" indent="-380980">
              <a:spcBef>
                <a:spcPts val="0"/>
              </a:spcBef>
              <a:buSzPct val="100000"/>
            </a:pPr>
            <a:r>
              <a:rPr lang="en-US" sz="3200" dirty="0" smtClean="0"/>
              <a:t>becoming the preferred solution over Virtual Machines for many computing environments</a:t>
            </a:r>
          </a:p>
          <a:p>
            <a:pPr marL="873302" lvl="1" indent="-380980">
              <a:spcBef>
                <a:spcPts val="0"/>
              </a:spcBef>
              <a:buSzPct val="100000"/>
            </a:pPr>
            <a:r>
              <a:rPr lang="en-US" sz="3200" dirty="0" smtClean="0"/>
              <a:t>Requires container-ready infrastructure</a:t>
            </a:r>
            <a:endParaRPr lang="en" sz="3200" dirty="0"/>
          </a:p>
          <a:p>
            <a:endParaRPr lang="en-US" sz="3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9165849" y="6257921"/>
            <a:ext cx="3049884" cy="2464976"/>
            <a:chOff x="5256975" y="1348000"/>
            <a:chExt cx="3049884" cy="2464975"/>
          </a:xfrm>
        </p:grpSpPr>
        <p:sp>
          <p:nvSpPr>
            <p:cNvPr id="14" name="Shape 252"/>
            <p:cNvSpPr txBox="1"/>
            <p:nvPr/>
          </p:nvSpPr>
          <p:spPr>
            <a:xfrm>
              <a:off x="5256975" y="3389675"/>
              <a:ext cx="3049800" cy="423300"/>
            </a:xfrm>
            <a:prstGeom prst="rect">
              <a:avLst/>
            </a:prstGeom>
            <a:solidFill>
              <a:srgbClr val="394D54"/>
            </a:solidFill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defTabSz="91435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" sz="1800" kern="0">
                  <a:solidFill>
                    <a:srgbClr val="FFFFFF"/>
                  </a:solidFill>
                  <a:latin typeface="Arial"/>
                  <a:cs typeface="Arial"/>
                </a:rPr>
                <a:t>Server</a:t>
              </a:r>
            </a:p>
          </p:txBody>
        </p:sp>
        <p:sp>
          <p:nvSpPr>
            <p:cNvPr id="15" name="Shape 253"/>
            <p:cNvSpPr txBox="1"/>
            <p:nvPr/>
          </p:nvSpPr>
          <p:spPr>
            <a:xfrm>
              <a:off x="5256975" y="2879256"/>
              <a:ext cx="3049800" cy="423300"/>
            </a:xfrm>
            <a:prstGeom prst="rect">
              <a:avLst/>
            </a:prstGeom>
            <a:solidFill>
              <a:srgbClr val="394D54"/>
            </a:solidFill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defTabSz="91435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" sz="1800" kern="0">
                  <a:solidFill>
                    <a:srgbClr val="FFFFFF"/>
                  </a:solidFill>
                  <a:latin typeface="Arial"/>
                  <a:cs typeface="Arial"/>
                </a:rPr>
                <a:t>Host OS</a:t>
              </a:r>
            </a:p>
          </p:txBody>
        </p:sp>
        <p:sp>
          <p:nvSpPr>
            <p:cNvPr id="16" name="Shape 254"/>
            <p:cNvSpPr txBox="1"/>
            <p:nvPr/>
          </p:nvSpPr>
          <p:spPr>
            <a:xfrm>
              <a:off x="5256975" y="2368837"/>
              <a:ext cx="3049800" cy="423300"/>
            </a:xfrm>
            <a:prstGeom prst="rect">
              <a:avLst/>
            </a:prstGeom>
            <a:solidFill>
              <a:srgbClr val="24B8EB"/>
            </a:solidFill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defTabSz="91435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" sz="1800" kern="0">
                  <a:solidFill>
                    <a:srgbClr val="FFFFFF"/>
                  </a:solidFill>
                  <a:latin typeface="Arial"/>
                  <a:cs typeface="Arial"/>
                </a:rPr>
                <a:t>Docker Engine</a:t>
              </a:r>
            </a:p>
          </p:txBody>
        </p:sp>
        <p:sp>
          <p:nvSpPr>
            <p:cNvPr id="17" name="Shape 255"/>
            <p:cNvSpPr txBox="1"/>
            <p:nvPr/>
          </p:nvSpPr>
          <p:spPr>
            <a:xfrm>
              <a:off x="5256975" y="1858418"/>
              <a:ext cx="1370999" cy="423300"/>
            </a:xfrm>
            <a:prstGeom prst="rect">
              <a:avLst/>
            </a:prstGeom>
            <a:solidFill>
              <a:srgbClr val="91C5C5"/>
            </a:solidFill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defTabSz="91435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" sz="1800" kern="0">
                  <a:solidFill>
                    <a:srgbClr val="FFFFFF"/>
                  </a:solidFill>
                  <a:latin typeface="Arial"/>
                  <a:cs typeface="Arial"/>
                </a:rPr>
                <a:t>Bin/Libs</a:t>
              </a:r>
            </a:p>
          </p:txBody>
        </p:sp>
        <p:sp>
          <p:nvSpPr>
            <p:cNvPr id="18" name="Shape 256"/>
            <p:cNvSpPr txBox="1"/>
            <p:nvPr/>
          </p:nvSpPr>
          <p:spPr>
            <a:xfrm>
              <a:off x="6781659" y="1858418"/>
              <a:ext cx="1525200" cy="423300"/>
            </a:xfrm>
            <a:prstGeom prst="rect">
              <a:avLst/>
            </a:prstGeom>
            <a:solidFill>
              <a:srgbClr val="93C47D"/>
            </a:solidFill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defTabSz="91435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" sz="1800" kern="0">
                  <a:solidFill>
                    <a:sysClr val="windowText" lastClr="000000"/>
                  </a:solidFill>
                  <a:latin typeface="Arial"/>
                  <a:cs typeface="Arial"/>
                </a:rPr>
                <a:t>Bin/Libs</a:t>
              </a:r>
            </a:p>
          </p:txBody>
        </p:sp>
        <p:sp>
          <p:nvSpPr>
            <p:cNvPr id="19" name="Shape 257"/>
            <p:cNvSpPr txBox="1"/>
            <p:nvPr/>
          </p:nvSpPr>
          <p:spPr>
            <a:xfrm>
              <a:off x="5256975" y="1348000"/>
              <a:ext cx="1370999" cy="423300"/>
            </a:xfrm>
            <a:prstGeom prst="rect">
              <a:avLst/>
            </a:prstGeom>
            <a:solidFill>
              <a:srgbClr val="91C5C5"/>
            </a:solidFill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defTabSz="91435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" sz="1800" kern="0">
                  <a:solidFill>
                    <a:srgbClr val="FFFFFF"/>
                  </a:solidFill>
                  <a:latin typeface="Arial"/>
                  <a:cs typeface="Arial"/>
                </a:rPr>
                <a:t>App A</a:t>
              </a:r>
            </a:p>
          </p:txBody>
        </p:sp>
        <p:sp>
          <p:nvSpPr>
            <p:cNvPr id="20" name="Shape 258"/>
            <p:cNvSpPr txBox="1"/>
            <p:nvPr/>
          </p:nvSpPr>
          <p:spPr>
            <a:xfrm>
              <a:off x="6781659" y="1348000"/>
              <a:ext cx="1525200" cy="423300"/>
            </a:xfrm>
            <a:prstGeom prst="rect">
              <a:avLst/>
            </a:prstGeom>
            <a:solidFill>
              <a:srgbClr val="93C47D"/>
            </a:solidFill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defTabSz="91435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" sz="1800" kern="0">
                  <a:solidFill>
                    <a:sysClr val="windowText" lastClr="000000"/>
                  </a:solidFill>
                  <a:latin typeface="Arial"/>
                  <a:cs typeface="Arial"/>
                </a:rPr>
                <a:t>App B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625600" y="7582287"/>
            <a:ext cx="7239000" cy="64633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Arial"/>
                <a:cs typeface="Arial"/>
              </a:rPr>
              <a:t>Portability = Preservation!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2000" y="3810000"/>
            <a:ext cx="1527629" cy="12832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44800" y="8610600"/>
            <a:ext cx="510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Optima"/>
                <a:cs typeface="Optima"/>
              </a:rPr>
              <a:t>(See Deborah’s talk for more appropriate detail)</a:t>
            </a:r>
            <a:endParaRPr lang="en-US" dirty="0"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242801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Containerization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176" indent="-380980">
              <a:spcBef>
                <a:spcPts val="0"/>
              </a:spcBef>
              <a:buSzPct val="100000"/>
            </a:pPr>
            <a:r>
              <a:rPr lang="en-US" sz="3200" dirty="0" smtClean="0"/>
              <a:t>The average author/analyst is not sure what is required in order to capture her computation in a container structure</a:t>
            </a:r>
          </a:p>
          <a:p>
            <a:pPr marL="457176" indent="-380980">
              <a:spcBef>
                <a:spcPts val="0"/>
              </a:spcBef>
              <a:buSzPct val="100000"/>
            </a:pPr>
            <a:r>
              <a:rPr lang="en-US" sz="3200" dirty="0" smtClean="0"/>
              <a:t>Some tools available associated with </a:t>
            </a:r>
            <a:r>
              <a:rPr lang="en-US" sz="3200" dirty="0" err="1" smtClean="0"/>
              <a:t>Docker</a:t>
            </a:r>
            <a:endParaRPr lang="en-US" sz="3200" dirty="0" smtClean="0"/>
          </a:p>
          <a:p>
            <a:pPr marL="873302" lvl="1" indent="-380980">
              <a:spcBef>
                <a:spcPts val="0"/>
              </a:spcBef>
              <a:buSzPct val="100000"/>
            </a:pPr>
            <a:r>
              <a:rPr lang="en-US" sz="3200" dirty="0" smtClean="0"/>
              <a:t>also things like </a:t>
            </a:r>
            <a:r>
              <a:rPr lang="en-US" sz="3200" dirty="0" err="1" smtClean="0"/>
              <a:t>ReproZip</a:t>
            </a:r>
            <a:r>
              <a:rPr lang="en-US" sz="3200" dirty="0" smtClean="0"/>
              <a:t>,</a:t>
            </a:r>
            <a:r>
              <a:rPr lang="en-US" sz="3200" dirty="0"/>
              <a:t> </a:t>
            </a:r>
            <a:r>
              <a:rPr lang="en-US" sz="3200" dirty="0" smtClean="0"/>
              <a:t>etc.</a:t>
            </a:r>
            <a:endParaRPr lang="en-US" sz="3200" dirty="0"/>
          </a:p>
          <a:p>
            <a:pPr marL="457176" indent="-380980">
              <a:spcBef>
                <a:spcPts val="0"/>
              </a:spcBef>
              <a:buSzPct val="100000"/>
            </a:pPr>
            <a:r>
              <a:rPr lang="en-US" sz="3200" dirty="0" smtClean="0"/>
              <a:t>Many of these require expert-level understanding</a:t>
            </a:r>
          </a:p>
          <a:p>
            <a:pPr marL="873302" lvl="1" indent="-380980">
              <a:spcBef>
                <a:spcPts val="0"/>
              </a:spcBef>
              <a:buSzPct val="100000"/>
            </a:pPr>
            <a:r>
              <a:rPr lang="en-US" sz="3200" dirty="0" smtClean="0"/>
              <a:t>what is the best way to democratize?</a:t>
            </a:r>
          </a:p>
          <a:p>
            <a:pPr marL="873302" lvl="1" indent="-380980">
              <a:spcBef>
                <a:spcPts val="0"/>
              </a:spcBef>
              <a:buSzPct val="100000"/>
            </a:pPr>
            <a:endParaRPr lang="en-US" sz="3200" dirty="0" smtClean="0"/>
          </a:p>
          <a:p>
            <a:pPr marL="457176" indent="-380980">
              <a:buSzPct val="100000"/>
            </a:pPr>
            <a:r>
              <a:rPr lang="en-US" sz="3600" dirty="0">
                <a:solidFill>
                  <a:srgbClr val="FF0000"/>
                </a:solidFill>
              </a:rPr>
              <a:t>C</a:t>
            </a:r>
            <a:r>
              <a:rPr lang="en-US" sz="3600" dirty="0" smtClean="0">
                <a:solidFill>
                  <a:srgbClr val="FF0000"/>
                </a:solidFill>
              </a:rPr>
              <a:t>urrent state of tools not mature enough for general use</a:t>
            </a:r>
          </a:p>
          <a:p>
            <a:pPr marL="873302" lvl="1" indent="-380980">
              <a:spcBef>
                <a:spcPts val="0"/>
              </a:spcBef>
              <a:buSzPct val="100000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0825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“Smart Containers”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780" y="1775555"/>
            <a:ext cx="8445500" cy="5600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21639" y="8034489"/>
            <a:ext cx="1607627" cy="58477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/>
            <a:r>
              <a:rPr lang="en-US" sz="1600" dirty="0">
                <a:latin typeface="Calibri"/>
                <a:cs typeface="Calibri"/>
              </a:rPr>
              <a:t>Add machine-readable labels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41998" y="7792443"/>
            <a:ext cx="690362" cy="101566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/>
            <a:r>
              <a:rPr lang="en-US" sz="60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6335381" y="5966556"/>
            <a:ext cx="2057399" cy="1295400"/>
          </a:xfrm>
          <a:prstGeom prst="rect">
            <a:avLst/>
          </a:prstGeom>
          <a:solidFill>
            <a:schemeClr val="bg2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35" tIns="45718" rIns="91435" bIns="45718" numCol="1" rtlCol="0" anchor="t" anchorCtr="0" compatLnSpc="1">
            <a:prstTxWarp prst="textNoShape">
              <a:avLst/>
            </a:prstTxWarp>
          </a:bodyPr>
          <a:lstStyle/>
          <a:p>
            <a:pPr defTabSz="914354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6944980" y="5585555"/>
            <a:ext cx="5925100" cy="4413776"/>
            <a:chOff x="1899511" y="1806323"/>
            <a:chExt cx="6435983" cy="4794346"/>
          </a:xfrm>
        </p:grpSpPr>
        <p:cxnSp>
          <p:nvCxnSpPr>
            <p:cNvPr id="12" name="Straight Connector 11"/>
            <p:cNvCxnSpPr/>
            <p:nvPr/>
          </p:nvCxnSpPr>
          <p:spPr>
            <a:xfrm flipH="1" flipV="1">
              <a:off x="2473839" y="2932545"/>
              <a:ext cx="1276794" cy="554431"/>
            </a:xfrm>
            <a:prstGeom prst="line">
              <a:avLst/>
            </a:prstGeom>
            <a:ln w="63500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 flipV="1">
              <a:off x="4182566" y="2216727"/>
              <a:ext cx="158526" cy="953270"/>
            </a:xfrm>
            <a:prstGeom prst="line">
              <a:avLst/>
            </a:prstGeom>
            <a:ln w="63500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5344071" y="2932545"/>
              <a:ext cx="828899" cy="554430"/>
            </a:xfrm>
            <a:prstGeom prst="line">
              <a:avLst/>
            </a:prstGeom>
            <a:ln w="63500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 flipV="1">
              <a:off x="6457758" y="2678545"/>
              <a:ext cx="1485515" cy="600364"/>
            </a:xfrm>
            <a:prstGeom prst="line">
              <a:avLst/>
            </a:prstGeom>
            <a:ln w="63500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2481536" y="2216727"/>
              <a:ext cx="1701030" cy="715818"/>
            </a:xfrm>
            <a:prstGeom prst="line">
              <a:avLst/>
            </a:prstGeom>
            <a:ln w="63500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 flipV="1">
              <a:off x="5354882" y="4236095"/>
              <a:ext cx="1612092" cy="455208"/>
            </a:xfrm>
            <a:prstGeom prst="line">
              <a:avLst/>
            </a:prstGeom>
            <a:ln w="63500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4749030" y="5008585"/>
              <a:ext cx="186398" cy="1213125"/>
            </a:xfrm>
            <a:prstGeom prst="line">
              <a:avLst/>
            </a:prstGeom>
            <a:ln w="63500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 flipV="1">
              <a:off x="6966974" y="4691605"/>
              <a:ext cx="976299" cy="1150395"/>
            </a:xfrm>
            <a:prstGeom prst="line">
              <a:avLst/>
            </a:prstGeom>
            <a:ln w="63500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6966974" y="3278909"/>
              <a:ext cx="959476" cy="1412696"/>
            </a:xfrm>
            <a:prstGeom prst="line">
              <a:avLst/>
            </a:prstGeom>
            <a:ln w="63500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20" descr="icon_data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566" y="3045036"/>
              <a:ext cx="1794868" cy="2191091"/>
            </a:xfrm>
            <a:prstGeom prst="rect">
              <a:avLst/>
            </a:prstGeom>
          </p:spPr>
        </p:pic>
        <p:sp>
          <p:nvSpPr>
            <p:cNvPr id="22" name="Snip Single Corner Rectangle 21"/>
            <p:cNvSpPr/>
            <p:nvPr/>
          </p:nvSpPr>
          <p:spPr>
            <a:xfrm>
              <a:off x="2342990" y="4184842"/>
              <a:ext cx="1701030" cy="1712191"/>
            </a:xfrm>
            <a:prstGeom prst="snip1Rect">
              <a:avLst>
                <a:gd name="adj" fmla="val 21694"/>
              </a:avLst>
            </a:prstGeom>
            <a:solidFill>
              <a:schemeClr val="bg1">
                <a:lumMod val="95000"/>
              </a:schemeClr>
            </a:solidFill>
            <a:ln w="28575" cmpd="sng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en-US">
                <a:latin typeface="Calibri"/>
                <a:cs typeface="Calibri"/>
              </a:endParaRPr>
            </a:p>
          </p:txBody>
        </p:sp>
        <p:pic>
          <p:nvPicPr>
            <p:cNvPr id="23" name="Picture 22" descr="json-ld-logo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5293" y="5218930"/>
              <a:ext cx="685800" cy="685800"/>
            </a:xfrm>
            <a:prstGeom prst="rect">
              <a:avLst/>
            </a:prstGeom>
          </p:spPr>
        </p:pic>
        <p:pic>
          <p:nvPicPr>
            <p:cNvPr id="24" name="Picture 23" descr="icon_metadata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59400" y="4876031"/>
              <a:ext cx="690944" cy="685800"/>
            </a:xfrm>
            <a:prstGeom prst="rect">
              <a:avLst/>
            </a:prstGeom>
          </p:spPr>
        </p:pic>
        <p:pic>
          <p:nvPicPr>
            <p:cNvPr id="25" name="Picture 24" descr="icon_prov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7365" y="4394585"/>
              <a:ext cx="677799" cy="685800"/>
            </a:xfrm>
            <a:prstGeom prst="rect">
              <a:avLst/>
            </a:prstGeom>
          </p:spPr>
        </p:pic>
        <p:sp>
          <p:nvSpPr>
            <p:cNvPr id="26" name="Oval 25"/>
            <p:cNvSpPr/>
            <p:nvPr/>
          </p:nvSpPr>
          <p:spPr>
            <a:xfrm>
              <a:off x="5942062" y="2145084"/>
              <a:ext cx="1024912" cy="10249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635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en-US">
                <a:latin typeface="Calibri"/>
                <a:cs typeface="Calibri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6231031" y="3931552"/>
              <a:ext cx="1376605" cy="137660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635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en-US">
                <a:latin typeface="Calibri"/>
                <a:cs typeface="Calibri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7517807" y="2851071"/>
              <a:ext cx="817687" cy="81768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635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en-US">
                <a:latin typeface="Calibri"/>
                <a:cs typeface="Calibri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3750631" y="1806323"/>
              <a:ext cx="817687" cy="81768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635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en-US">
                <a:latin typeface="Calibri"/>
                <a:cs typeface="Calibri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1899511" y="2322925"/>
              <a:ext cx="1164050" cy="11640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635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en-US">
                <a:latin typeface="Calibri"/>
                <a:cs typeface="Calibri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4526384" y="5782982"/>
              <a:ext cx="817687" cy="81768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635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en-US">
                <a:latin typeface="Calibri"/>
                <a:cs typeface="Calibri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7517807" y="5374139"/>
              <a:ext cx="817687" cy="81768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635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en-US">
                <a:latin typeface="Calibri"/>
                <a:cs typeface="Calibri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335381" y="6014716"/>
            <a:ext cx="2286000" cy="134058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marL="285736" indent="-285736" algn="l">
              <a:spcAft>
                <a:spcPts val="600"/>
              </a:spcAft>
              <a:buFont typeface="Lucida Grande"/>
              <a:buChar char="-"/>
            </a:pPr>
            <a:r>
              <a:rPr lang="en-US" sz="1400" dirty="0">
                <a:latin typeface="Calibri"/>
                <a:cs typeface="Calibri"/>
              </a:rPr>
              <a:t>API to write metadata</a:t>
            </a:r>
          </a:p>
          <a:p>
            <a:pPr marL="285736" indent="-285736" algn="l">
              <a:spcAft>
                <a:spcPts val="600"/>
              </a:spcAft>
              <a:buFont typeface="Lucida Grande"/>
              <a:buChar char="-"/>
            </a:pPr>
            <a:r>
              <a:rPr lang="en-US" sz="1400" dirty="0">
                <a:latin typeface="Calibri"/>
                <a:cs typeface="Calibri"/>
              </a:rPr>
              <a:t>Metadata storage and </a:t>
            </a:r>
            <a:r>
              <a:rPr lang="en-US" sz="1400" dirty="0" smtClean="0">
                <a:latin typeface="Calibri"/>
                <a:cs typeface="Calibri"/>
              </a:rPr>
              <a:t>standardization</a:t>
            </a:r>
            <a:endParaRPr lang="en-US" sz="1400" dirty="0">
              <a:latin typeface="Calibri"/>
              <a:cs typeface="Calibri"/>
            </a:endParaRPr>
          </a:p>
          <a:p>
            <a:pPr marL="285736" indent="-285736" algn="l">
              <a:spcAft>
                <a:spcPts val="600"/>
              </a:spcAft>
              <a:buFont typeface="Lucida Grande"/>
              <a:buChar char="-"/>
            </a:pPr>
            <a:r>
              <a:rPr lang="en-US" sz="1400" dirty="0">
                <a:latin typeface="Calibri"/>
                <a:cs typeface="Calibri"/>
              </a:rPr>
              <a:t>Specification of data location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2932" y="1775556"/>
            <a:ext cx="3073768" cy="3175000"/>
          </a:xfrm>
          <a:prstGeom prst="rect">
            <a:avLst/>
          </a:prstGeom>
        </p:spPr>
      </p:pic>
      <p:sp>
        <p:nvSpPr>
          <p:cNvPr id="35" name="Right Arrow 34"/>
          <p:cNvSpPr/>
          <p:nvPr/>
        </p:nvSpPr>
        <p:spPr bwMode="auto">
          <a:xfrm rot="18648000">
            <a:off x="9425715" y="5396543"/>
            <a:ext cx="1524068" cy="653173"/>
          </a:xfrm>
          <a:prstGeom prst="rightArrow">
            <a:avLst/>
          </a:prstGeom>
          <a:solidFill>
            <a:srgbClr val="FD00FF">
              <a:alpha val="72000"/>
            </a:srgbClr>
          </a:solidFill>
          <a:ln w="25400" cap="flat" cmpd="sng" algn="ctr">
            <a:solidFill>
              <a:srgbClr val="FD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35" tIns="45718" rIns="91435" bIns="45718" numCol="1" rtlCol="0" anchor="t" anchorCtr="0" compatLnSpc="1">
            <a:prstTxWarp prst="textNoShape">
              <a:avLst/>
            </a:prstTxWarp>
          </a:bodyPr>
          <a:lstStyle/>
          <a:p>
            <a:pPr defTabSz="914354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 rot="18726249">
            <a:off x="8924291" y="5499650"/>
            <a:ext cx="2438400" cy="461665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Search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376328" y="5150252"/>
            <a:ext cx="1802933" cy="83099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/>
            <a:r>
              <a:rPr lang="en-US" sz="1600" dirty="0">
                <a:latin typeface="Calibri"/>
                <a:cs typeface="Calibri"/>
              </a:rPr>
              <a:t>Link things together into a knowledge graph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0845800" y="4953000"/>
            <a:ext cx="690362" cy="1938988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/>
            <a:r>
              <a:rPr lang="en-US" sz="6000" dirty="0" smtClean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5	</a:t>
            </a:r>
            <a:endParaRPr lang="en-US" sz="60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0790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 descr="LostDataNatu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601" y="1864826"/>
            <a:ext cx="9385334" cy="76744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18478" y="9380290"/>
            <a:ext cx="3511296" cy="393954"/>
          </a:xfrm>
          <a:prstGeom prst="rect">
            <a:avLst/>
          </a:prstGeom>
          <a:noFill/>
        </p:spPr>
        <p:txBody>
          <a:bodyPr wrap="square" lIns="130032" tIns="65017" rIns="130032" bIns="65017" rtlCol="0">
            <a:spAutoFit/>
          </a:bodyPr>
          <a:lstStyle/>
          <a:p>
            <a:pPr algn="l" defTabSz="650164" fontAlgn="auto">
              <a:spcBef>
                <a:spcPts val="0"/>
              </a:spcBef>
              <a:spcAft>
                <a:spcPts val="0"/>
              </a:spcAft>
            </a:pPr>
            <a:r>
              <a:rPr lang="en-US" sz="1700" dirty="0">
                <a:solidFill>
                  <a:prstClr val="black"/>
                </a:solidFill>
                <a:latin typeface="Corbel"/>
                <a:ea typeface="+mn-ea"/>
                <a:cs typeface="+mn-cs"/>
              </a:rPr>
              <a:t>Nature News, 19 December 2013</a:t>
            </a:r>
          </a:p>
        </p:txBody>
      </p:sp>
      <p:sp>
        <p:nvSpPr>
          <p:cNvPr id="8" name="TextBox 7"/>
          <p:cNvSpPr txBox="1"/>
          <p:nvPr/>
        </p:nvSpPr>
        <p:spPr>
          <a:xfrm rot="20258209">
            <a:off x="8561385" y="2864878"/>
            <a:ext cx="4826226" cy="4333494"/>
          </a:xfrm>
          <a:prstGeom prst="rect">
            <a:avLst/>
          </a:prstGeom>
          <a:noFill/>
        </p:spPr>
        <p:txBody>
          <a:bodyPr wrap="square" lIns="130032" tIns="65017" rIns="130032" bIns="65017" rtlCol="0">
            <a:spAutoFit/>
          </a:bodyPr>
          <a:lstStyle/>
          <a:p>
            <a:pPr algn="l" defTabSz="650164" fontAlgn="auto">
              <a:spcBef>
                <a:spcPts val="0"/>
              </a:spcBef>
              <a:spcAft>
                <a:spcPts val="0"/>
              </a:spcAft>
            </a:pPr>
            <a:r>
              <a:rPr lang="en-US" sz="6800" b="1" dirty="0">
                <a:ln w="31550" cmpd="sng">
                  <a:gradFill>
                    <a:gsLst>
                      <a:gs pos="70000">
                        <a:srgbClr val="C64847">
                          <a:shade val="50000"/>
                          <a:satMod val="190000"/>
                        </a:srgbClr>
                      </a:gs>
                      <a:gs pos="0">
                        <a:srgbClr val="C64847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C64847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rbel"/>
                <a:ea typeface="+mn-ea"/>
                <a:cs typeface="+mn-cs"/>
              </a:rPr>
              <a:t>We lose data if we’re not careful!</a:t>
            </a:r>
          </a:p>
        </p:txBody>
      </p:sp>
    </p:spTree>
    <p:extLst>
      <p:ext uri="{BB962C8B-B14F-4D97-AF65-F5344CB8AC3E}">
        <p14:creationId xmlns:p14="http://schemas.microsoft.com/office/powerpoint/2010/main" val="109525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Preservation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5900" b="1" dirty="0" err="1">
                <a:solidFill>
                  <a:srgbClr val="F802FF"/>
                </a:solidFill>
              </a:rPr>
              <a:t>Vistrails</a:t>
            </a:r>
            <a:r>
              <a:rPr lang="en-US" sz="5900" dirty="0"/>
              <a:t> 	https://</a:t>
            </a:r>
            <a:r>
              <a:rPr lang="en-US" sz="5900" dirty="0" err="1"/>
              <a:t>www.vistrails.org</a:t>
            </a:r>
            <a:r>
              <a:rPr lang="en-US" sz="5900" dirty="0"/>
              <a:t>/</a:t>
            </a:r>
            <a:r>
              <a:rPr lang="en-US" sz="5900" dirty="0" err="1"/>
              <a:t>index.php</a:t>
            </a:r>
            <a:r>
              <a:rPr lang="en-US" sz="5900" dirty="0"/>
              <a:t>/</a:t>
            </a:r>
            <a:r>
              <a:rPr lang="en-US" sz="5900" dirty="0" err="1"/>
              <a:t>Main_Page</a:t>
            </a:r>
            <a:endParaRPr lang="en-US" sz="5900" dirty="0"/>
          </a:p>
          <a:p>
            <a:r>
              <a:rPr lang="en-US" sz="5900" b="1" dirty="0" err="1">
                <a:solidFill>
                  <a:srgbClr val="F802FF"/>
                </a:solidFill>
              </a:rPr>
              <a:t>Kepler</a:t>
            </a:r>
            <a:r>
              <a:rPr lang="en-US" sz="5900" dirty="0"/>
              <a:t>  	https://</a:t>
            </a:r>
            <a:r>
              <a:rPr lang="en-US" sz="5900" dirty="0" err="1"/>
              <a:t>kepler-project.org</a:t>
            </a:r>
            <a:r>
              <a:rPr lang="en-US" sz="5900" dirty="0"/>
              <a:t>/</a:t>
            </a:r>
          </a:p>
          <a:p>
            <a:r>
              <a:rPr lang="en-US" sz="5900" b="1" dirty="0">
                <a:solidFill>
                  <a:srgbClr val="F802FF"/>
                </a:solidFill>
              </a:rPr>
              <a:t>Galaxy</a:t>
            </a:r>
            <a:r>
              <a:rPr lang="en-US" sz="5900" dirty="0"/>
              <a:t> 	https://</a:t>
            </a:r>
            <a:r>
              <a:rPr lang="en-US" sz="5900" dirty="0" err="1"/>
              <a:t>galaxyproject.org</a:t>
            </a:r>
            <a:r>
              <a:rPr lang="en-US" sz="5900" dirty="0"/>
              <a:t>/</a:t>
            </a:r>
          </a:p>
          <a:p>
            <a:r>
              <a:rPr lang="en-US" sz="5900" b="1" dirty="0" err="1">
                <a:solidFill>
                  <a:srgbClr val="F802FF"/>
                </a:solidFill>
              </a:rPr>
              <a:t>GenePattern</a:t>
            </a:r>
            <a:r>
              <a:rPr lang="en-US" sz="5900" dirty="0"/>
              <a:t>  	http://</a:t>
            </a:r>
            <a:r>
              <a:rPr lang="en-US" sz="5900" dirty="0" err="1"/>
              <a:t>software.broadinstitute.org</a:t>
            </a:r>
            <a:r>
              <a:rPr lang="en-US" sz="5900" dirty="0"/>
              <a:t>/cancer/software/</a:t>
            </a:r>
            <a:r>
              <a:rPr lang="en-US" sz="5900" dirty="0" err="1"/>
              <a:t>genepattern</a:t>
            </a:r>
            <a:r>
              <a:rPr lang="en-US" sz="5900" dirty="0"/>
              <a:t>/</a:t>
            </a:r>
          </a:p>
          <a:p>
            <a:r>
              <a:rPr lang="en-US" sz="5900" b="1" dirty="0">
                <a:solidFill>
                  <a:srgbClr val="F802FF"/>
                </a:solidFill>
              </a:rPr>
              <a:t>Pegasus</a:t>
            </a:r>
            <a:r>
              <a:rPr lang="en-US" sz="5900" dirty="0"/>
              <a:t> 	https://</a:t>
            </a:r>
            <a:r>
              <a:rPr lang="en-US" sz="5900" dirty="0" err="1"/>
              <a:t>pegasus.isi.edu</a:t>
            </a:r>
            <a:r>
              <a:rPr lang="en-US" sz="5900" dirty="0"/>
              <a:t>/</a:t>
            </a:r>
          </a:p>
          <a:p>
            <a:r>
              <a:rPr lang="en-US" sz="5900" b="1" dirty="0" err="1">
                <a:solidFill>
                  <a:srgbClr val="F802FF"/>
                </a:solidFill>
              </a:rPr>
              <a:t>Kurator</a:t>
            </a:r>
            <a:r>
              <a:rPr lang="en-US" sz="5900" dirty="0"/>
              <a:t> 	http://</a:t>
            </a:r>
            <a:r>
              <a:rPr lang="en-US" sz="5900" dirty="0" err="1"/>
              <a:t>www.sciencedirect.com</a:t>
            </a:r>
            <a:r>
              <a:rPr lang="en-US" sz="5900" dirty="0"/>
              <a:t>/science/article/</a:t>
            </a:r>
            <a:r>
              <a:rPr lang="en-US" sz="5900" dirty="0" err="1"/>
              <a:t>pii</a:t>
            </a:r>
            <a:r>
              <a:rPr lang="en-US" sz="5900" dirty="0"/>
              <a:t>/S1877050912002980</a:t>
            </a:r>
          </a:p>
          <a:p>
            <a:r>
              <a:rPr lang="en-US" sz="5900" b="1" dirty="0">
                <a:solidFill>
                  <a:srgbClr val="F802FF"/>
                </a:solidFill>
              </a:rPr>
              <a:t>CDE</a:t>
            </a:r>
            <a:r>
              <a:rPr lang="en-US" sz="5900" dirty="0"/>
              <a:t> 	</a:t>
            </a:r>
            <a:r>
              <a:rPr lang="en-US" sz="5900" dirty="0" smtClean="0"/>
              <a:t>http</a:t>
            </a:r>
            <a:r>
              <a:rPr lang="en-US" sz="5900" dirty="0"/>
              <a:t>://</a:t>
            </a:r>
            <a:r>
              <a:rPr lang="en-US" sz="5900" dirty="0" err="1"/>
              <a:t>www.pgbovine.net</a:t>
            </a:r>
            <a:r>
              <a:rPr lang="en-US" sz="5900" dirty="0"/>
              <a:t>/</a:t>
            </a:r>
            <a:r>
              <a:rPr lang="en-US" sz="5900" dirty="0" err="1"/>
              <a:t>cde.html</a:t>
            </a:r>
            <a:endParaRPr lang="en-US" sz="5900" dirty="0"/>
          </a:p>
          <a:p>
            <a:r>
              <a:rPr lang="en-US" sz="5900" b="1" dirty="0">
                <a:solidFill>
                  <a:srgbClr val="F802FF"/>
                </a:solidFill>
              </a:rPr>
              <a:t>Sumatra</a:t>
            </a:r>
            <a:r>
              <a:rPr lang="en-US" sz="5900" dirty="0"/>
              <a:t> https://</a:t>
            </a:r>
            <a:r>
              <a:rPr lang="en-US" sz="5900" dirty="0" err="1"/>
              <a:t>pythonhosted.org</a:t>
            </a:r>
            <a:r>
              <a:rPr lang="en-US" sz="5900" dirty="0"/>
              <a:t>/Sumatra/</a:t>
            </a:r>
          </a:p>
          <a:p>
            <a:r>
              <a:rPr lang="en-US" sz="5900" b="1" dirty="0" err="1">
                <a:solidFill>
                  <a:srgbClr val="F802FF"/>
                </a:solidFill>
              </a:rPr>
              <a:t>Jupyter</a:t>
            </a:r>
            <a:r>
              <a:rPr lang="en-US" sz="5900" dirty="0"/>
              <a:t> 	https://</a:t>
            </a:r>
            <a:r>
              <a:rPr lang="en-US" sz="5900" dirty="0" err="1"/>
              <a:t>jupyter.org</a:t>
            </a:r>
            <a:r>
              <a:rPr lang="en-US" sz="5900" dirty="0"/>
              <a:t>/</a:t>
            </a:r>
          </a:p>
          <a:p>
            <a:r>
              <a:rPr lang="en-US" sz="5900" b="1" dirty="0" err="1">
                <a:solidFill>
                  <a:srgbClr val="F802FF"/>
                </a:solidFill>
              </a:rPr>
              <a:t>Taverna</a:t>
            </a:r>
            <a:r>
              <a:rPr lang="en-US" sz="5900" dirty="0"/>
              <a:t> 	http://</a:t>
            </a:r>
            <a:r>
              <a:rPr lang="en-US" sz="5900" dirty="0" err="1"/>
              <a:t>www.taverna.org.uk</a:t>
            </a:r>
            <a:r>
              <a:rPr lang="en-US" sz="5900" dirty="0"/>
              <a:t>/</a:t>
            </a:r>
          </a:p>
          <a:p>
            <a:r>
              <a:rPr lang="en-US" sz="5900" b="1" dirty="0" err="1">
                <a:solidFill>
                  <a:srgbClr val="F802FF"/>
                </a:solidFill>
              </a:rPr>
              <a:t>torch.ch</a:t>
            </a:r>
            <a:r>
              <a:rPr lang="en-US" sz="5900" dirty="0"/>
              <a:t> 	</a:t>
            </a:r>
            <a:r>
              <a:rPr lang="en-US" sz="5900" dirty="0" err="1"/>
              <a:t>torch.ch</a:t>
            </a:r>
            <a:endParaRPr lang="en-US" sz="5900" dirty="0"/>
          </a:p>
          <a:p>
            <a:r>
              <a:rPr lang="en-US" sz="5900" b="1" dirty="0" err="1">
                <a:solidFill>
                  <a:srgbClr val="F802FF"/>
                </a:solidFill>
              </a:rPr>
              <a:t>DataCenterHub</a:t>
            </a:r>
            <a:r>
              <a:rPr lang="en-US" sz="5900" dirty="0"/>
              <a:t>  	https://</a:t>
            </a:r>
            <a:r>
              <a:rPr lang="en-US" sz="5900" dirty="0" err="1"/>
              <a:t>datacenterhub.org</a:t>
            </a:r>
            <a:r>
              <a:rPr lang="en-US" sz="5900" dirty="0"/>
              <a:t>/</a:t>
            </a:r>
          </a:p>
          <a:p>
            <a:r>
              <a:rPr lang="en-US" sz="5900" b="1" dirty="0" err="1">
                <a:solidFill>
                  <a:srgbClr val="F802FF"/>
                </a:solidFill>
              </a:rPr>
              <a:t>RCloud</a:t>
            </a:r>
            <a:r>
              <a:rPr lang="en-US" sz="5900" dirty="0"/>
              <a:t>  	http://</a:t>
            </a:r>
            <a:r>
              <a:rPr lang="en-US" sz="5900" dirty="0" err="1"/>
              <a:t>stats.research.att.com</a:t>
            </a:r>
            <a:r>
              <a:rPr lang="en-US" sz="5900" dirty="0"/>
              <a:t>/</a:t>
            </a:r>
            <a:r>
              <a:rPr lang="en-US" sz="5900" dirty="0" err="1"/>
              <a:t>RCloud</a:t>
            </a:r>
            <a:r>
              <a:rPr lang="en-US" sz="5900" dirty="0"/>
              <a:t>/</a:t>
            </a:r>
          </a:p>
          <a:p>
            <a:r>
              <a:rPr lang="en-US" sz="5900" b="1" dirty="0" err="1">
                <a:solidFill>
                  <a:srgbClr val="F802FF"/>
                </a:solidFill>
              </a:rPr>
              <a:t>noWorkflow</a:t>
            </a:r>
            <a:r>
              <a:rPr lang="en-US" sz="5900" b="1" dirty="0"/>
              <a:t> </a:t>
            </a:r>
            <a:r>
              <a:rPr lang="en-US" sz="5900" dirty="0"/>
              <a:t> 	</a:t>
            </a:r>
            <a:r>
              <a:rPr lang="en-US" sz="5900" dirty="0">
                <a:hlinkClick r:id="rId2"/>
              </a:rPr>
              <a:t>https://github.com/gems-uff/noworkflow</a:t>
            </a:r>
            <a:r>
              <a:rPr lang="en-US" sz="5900" dirty="0"/>
              <a:t> </a:t>
            </a:r>
          </a:p>
          <a:p>
            <a:r>
              <a:rPr lang="en-US" sz="5900" b="1" dirty="0" err="1">
                <a:solidFill>
                  <a:srgbClr val="F802FF"/>
                </a:solidFill>
              </a:rPr>
              <a:t>yesWorkflow</a:t>
            </a:r>
            <a:r>
              <a:rPr lang="en-US" sz="5900" dirty="0"/>
              <a:t>  	</a:t>
            </a:r>
            <a:r>
              <a:rPr lang="en-US" sz="5900" dirty="0">
                <a:hlinkClick r:id="rId3"/>
              </a:rPr>
              <a:t>https://github.com/yesworkflow-org/</a:t>
            </a:r>
            <a:endParaRPr lang="en-US" sz="5900" dirty="0"/>
          </a:p>
          <a:p>
            <a:r>
              <a:rPr lang="en-US" sz="5900" b="1" dirty="0">
                <a:solidFill>
                  <a:srgbClr val="F802FF"/>
                </a:solidFill>
              </a:rPr>
              <a:t>prune</a:t>
            </a:r>
            <a:r>
              <a:rPr lang="en-US" sz="5900" dirty="0"/>
              <a:t> 	</a:t>
            </a:r>
            <a:r>
              <a:rPr lang="en-US" sz="5900" dirty="0" err="1"/>
              <a:t>ccl.cse.nd.edu</a:t>
            </a:r>
            <a:r>
              <a:rPr lang="en-US" sz="5900" dirty="0"/>
              <a:t>/research/papers/prune-escience-2016.pdf</a:t>
            </a:r>
          </a:p>
          <a:p>
            <a:r>
              <a:rPr lang="en-US" sz="5900" b="1" dirty="0" smtClean="0">
                <a:solidFill>
                  <a:srgbClr val="FF48F9"/>
                </a:solidFill>
              </a:rPr>
              <a:t>swift</a:t>
            </a:r>
            <a:r>
              <a:rPr lang="en-US" sz="5900" dirty="0" smtClean="0"/>
              <a:t>	swift-</a:t>
            </a:r>
            <a:r>
              <a:rPr lang="en-US" sz="5900" dirty="0" err="1" smtClean="0"/>
              <a:t>lang.org</a:t>
            </a:r>
            <a:r>
              <a:rPr lang="en-US" sz="5900" dirty="0" smtClean="0"/>
              <a:t>	</a:t>
            </a:r>
          </a:p>
          <a:p>
            <a:r>
              <a:rPr lang="en-US" sz="5900" b="1" dirty="0" err="1" smtClean="0">
                <a:solidFill>
                  <a:srgbClr val="FF48F9"/>
                </a:solidFill>
              </a:rPr>
              <a:t>Hivebench</a:t>
            </a:r>
            <a:r>
              <a:rPr lang="en-US" sz="5900" dirty="0" smtClean="0"/>
              <a:t> </a:t>
            </a:r>
            <a:r>
              <a:rPr lang="en-US" sz="5900" dirty="0"/>
              <a:t>(Elsevier)</a:t>
            </a:r>
          </a:p>
          <a:p>
            <a:r>
              <a:rPr lang="en-US" sz="5900" b="1" dirty="0" err="1" smtClean="0">
                <a:solidFill>
                  <a:srgbClr val="FF48F9"/>
                </a:solidFill>
              </a:rPr>
              <a:t>HTCondor</a:t>
            </a:r>
            <a:r>
              <a:rPr lang="en-US" sz="5900" dirty="0" smtClean="0"/>
              <a:t> (sort of)</a:t>
            </a:r>
            <a:endParaRPr lang="en-US" sz="5900" dirty="0"/>
          </a:p>
          <a:p>
            <a:r>
              <a:rPr lang="en-US" sz="5900" dirty="0" smtClean="0"/>
              <a:t>…</a:t>
            </a:r>
          </a:p>
          <a:p>
            <a:endParaRPr lang="en-US" dirty="0"/>
          </a:p>
          <a:p>
            <a:pPr marL="169051" indent="0">
              <a:buNone/>
            </a:pPr>
            <a:r>
              <a:rPr lang="en-US" sz="7600" dirty="0" smtClean="0">
                <a:solidFill>
                  <a:srgbClr val="FF0000"/>
                </a:solidFill>
              </a:rPr>
              <a:t>Many tools, many developed for specific applications, few if any have APIs to allow running in LHC/WLCG production environment</a:t>
            </a:r>
            <a:endParaRPr lang="en-US" sz="7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04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Preservation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5900" b="1" dirty="0" err="1">
                <a:solidFill>
                  <a:srgbClr val="F802FF"/>
                </a:solidFill>
              </a:rPr>
              <a:t>Vistrails</a:t>
            </a:r>
            <a:r>
              <a:rPr lang="en-US" sz="5900" dirty="0"/>
              <a:t> 	https://</a:t>
            </a:r>
            <a:r>
              <a:rPr lang="en-US" sz="5900" dirty="0" err="1"/>
              <a:t>www.vistrails.org</a:t>
            </a:r>
            <a:r>
              <a:rPr lang="en-US" sz="5900" dirty="0"/>
              <a:t>/</a:t>
            </a:r>
            <a:r>
              <a:rPr lang="en-US" sz="5900" dirty="0" err="1"/>
              <a:t>index.php</a:t>
            </a:r>
            <a:r>
              <a:rPr lang="en-US" sz="5900" dirty="0"/>
              <a:t>/</a:t>
            </a:r>
            <a:r>
              <a:rPr lang="en-US" sz="5900" dirty="0" err="1"/>
              <a:t>Main_Page</a:t>
            </a:r>
            <a:endParaRPr lang="en-US" sz="5900" dirty="0"/>
          </a:p>
          <a:p>
            <a:r>
              <a:rPr lang="en-US" sz="5900" b="1" dirty="0" err="1">
                <a:solidFill>
                  <a:srgbClr val="F802FF"/>
                </a:solidFill>
              </a:rPr>
              <a:t>Kepler</a:t>
            </a:r>
            <a:r>
              <a:rPr lang="en-US" sz="5900" dirty="0"/>
              <a:t>  	https://</a:t>
            </a:r>
            <a:r>
              <a:rPr lang="en-US" sz="5900" dirty="0" err="1"/>
              <a:t>kepler-project.org</a:t>
            </a:r>
            <a:r>
              <a:rPr lang="en-US" sz="5900" dirty="0"/>
              <a:t>/</a:t>
            </a:r>
          </a:p>
          <a:p>
            <a:r>
              <a:rPr lang="en-US" sz="5900" b="1" dirty="0">
                <a:solidFill>
                  <a:srgbClr val="F802FF"/>
                </a:solidFill>
              </a:rPr>
              <a:t>Galaxy</a:t>
            </a:r>
            <a:r>
              <a:rPr lang="en-US" sz="5900" dirty="0"/>
              <a:t> 	https://</a:t>
            </a:r>
            <a:r>
              <a:rPr lang="en-US" sz="5900" dirty="0" err="1"/>
              <a:t>galaxyproject.org</a:t>
            </a:r>
            <a:r>
              <a:rPr lang="en-US" sz="5900" dirty="0"/>
              <a:t>/</a:t>
            </a:r>
          </a:p>
          <a:p>
            <a:r>
              <a:rPr lang="en-US" sz="5900" b="1" dirty="0" err="1">
                <a:solidFill>
                  <a:srgbClr val="F802FF"/>
                </a:solidFill>
              </a:rPr>
              <a:t>GenePattern</a:t>
            </a:r>
            <a:r>
              <a:rPr lang="en-US" sz="5900" dirty="0"/>
              <a:t>  	http://</a:t>
            </a:r>
            <a:r>
              <a:rPr lang="en-US" sz="5900" dirty="0" err="1"/>
              <a:t>software.broadinstitute.org</a:t>
            </a:r>
            <a:r>
              <a:rPr lang="en-US" sz="5900" dirty="0"/>
              <a:t>/cancer/software/</a:t>
            </a:r>
            <a:r>
              <a:rPr lang="en-US" sz="5900" dirty="0" err="1"/>
              <a:t>genepattern</a:t>
            </a:r>
            <a:r>
              <a:rPr lang="en-US" sz="5900" dirty="0"/>
              <a:t>/</a:t>
            </a:r>
          </a:p>
          <a:p>
            <a:r>
              <a:rPr lang="en-US" sz="5900" b="1" dirty="0">
                <a:solidFill>
                  <a:srgbClr val="F802FF"/>
                </a:solidFill>
              </a:rPr>
              <a:t>Pegasus</a:t>
            </a:r>
            <a:r>
              <a:rPr lang="en-US" sz="5900" dirty="0"/>
              <a:t> 	https://</a:t>
            </a:r>
            <a:r>
              <a:rPr lang="en-US" sz="5900" dirty="0" err="1"/>
              <a:t>pegasus.isi.edu</a:t>
            </a:r>
            <a:r>
              <a:rPr lang="en-US" sz="5900" dirty="0"/>
              <a:t>/</a:t>
            </a:r>
          </a:p>
          <a:p>
            <a:r>
              <a:rPr lang="en-US" sz="5900" b="1" dirty="0" err="1">
                <a:solidFill>
                  <a:srgbClr val="F802FF"/>
                </a:solidFill>
              </a:rPr>
              <a:t>Kurator</a:t>
            </a:r>
            <a:r>
              <a:rPr lang="en-US" sz="5900" dirty="0"/>
              <a:t> 	http://</a:t>
            </a:r>
            <a:r>
              <a:rPr lang="en-US" sz="5900" dirty="0" err="1"/>
              <a:t>www.sciencedirect.com</a:t>
            </a:r>
            <a:r>
              <a:rPr lang="en-US" sz="5900" dirty="0"/>
              <a:t>/science/article/</a:t>
            </a:r>
            <a:r>
              <a:rPr lang="en-US" sz="5900" dirty="0" err="1"/>
              <a:t>pii</a:t>
            </a:r>
            <a:r>
              <a:rPr lang="en-US" sz="5900" dirty="0"/>
              <a:t>/S1877050912002980</a:t>
            </a:r>
          </a:p>
          <a:p>
            <a:r>
              <a:rPr lang="en-US" sz="5900" b="1" dirty="0">
                <a:solidFill>
                  <a:srgbClr val="F802FF"/>
                </a:solidFill>
              </a:rPr>
              <a:t>CDE</a:t>
            </a:r>
            <a:r>
              <a:rPr lang="en-US" sz="5900" dirty="0"/>
              <a:t> 	</a:t>
            </a:r>
            <a:r>
              <a:rPr lang="en-US" sz="5900" dirty="0" smtClean="0"/>
              <a:t>http</a:t>
            </a:r>
            <a:r>
              <a:rPr lang="en-US" sz="5900" dirty="0"/>
              <a:t>://</a:t>
            </a:r>
            <a:r>
              <a:rPr lang="en-US" sz="5900" dirty="0" err="1"/>
              <a:t>www.pgbovine.net</a:t>
            </a:r>
            <a:r>
              <a:rPr lang="en-US" sz="5900" dirty="0"/>
              <a:t>/</a:t>
            </a:r>
            <a:r>
              <a:rPr lang="en-US" sz="5900" dirty="0" err="1"/>
              <a:t>cde.html</a:t>
            </a:r>
            <a:endParaRPr lang="en-US" sz="5900" dirty="0"/>
          </a:p>
          <a:p>
            <a:r>
              <a:rPr lang="en-US" sz="5900" b="1" dirty="0">
                <a:solidFill>
                  <a:srgbClr val="F802FF"/>
                </a:solidFill>
              </a:rPr>
              <a:t>Sumatra</a:t>
            </a:r>
            <a:r>
              <a:rPr lang="en-US" sz="5900" dirty="0"/>
              <a:t> https://</a:t>
            </a:r>
            <a:r>
              <a:rPr lang="en-US" sz="5900" dirty="0" err="1"/>
              <a:t>pythonhosted.org</a:t>
            </a:r>
            <a:r>
              <a:rPr lang="en-US" sz="5900" dirty="0"/>
              <a:t>/Sumatra/</a:t>
            </a:r>
          </a:p>
          <a:p>
            <a:r>
              <a:rPr lang="en-US" sz="5900" b="1" dirty="0" err="1">
                <a:solidFill>
                  <a:srgbClr val="F802FF"/>
                </a:solidFill>
              </a:rPr>
              <a:t>Jupyter</a:t>
            </a:r>
            <a:r>
              <a:rPr lang="en-US" sz="5900" dirty="0"/>
              <a:t> 	https://</a:t>
            </a:r>
            <a:r>
              <a:rPr lang="en-US" sz="5900" dirty="0" err="1"/>
              <a:t>jupyter.org</a:t>
            </a:r>
            <a:r>
              <a:rPr lang="en-US" sz="5900" dirty="0"/>
              <a:t>/</a:t>
            </a:r>
          </a:p>
          <a:p>
            <a:r>
              <a:rPr lang="en-US" sz="5900" b="1" dirty="0" err="1">
                <a:solidFill>
                  <a:srgbClr val="F802FF"/>
                </a:solidFill>
              </a:rPr>
              <a:t>Taverna</a:t>
            </a:r>
            <a:r>
              <a:rPr lang="en-US" sz="5900" dirty="0"/>
              <a:t> 	http://</a:t>
            </a:r>
            <a:r>
              <a:rPr lang="en-US" sz="5900" dirty="0" err="1"/>
              <a:t>www.taverna.org.uk</a:t>
            </a:r>
            <a:r>
              <a:rPr lang="en-US" sz="5900" dirty="0"/>
              <a:t>/</a:t>
            </a:r>
          </a:p>
          <a:p>
            <a:r>
              <a:rPr lang="en-US" sz="5900" b="1" dirty="0" err="1">
                <a:solidFill>
                  <a:srgbClr val="F802FF"/>
                </a:solidFill>
              </a:rPr>
              <a:t>torch.ch</a:t>
            </a:r>
            <a:r>
              <a:rPr lang="en-US" sz="5900" dirty="0"/>
              <a:t> 	</a:t>
            </a:r>
            <a:r>
              <a:rPr lang="en-US" sz="5900" dirty="0" err="1"/>
              <a:t>torch.ch</a:t>
            </a:r>
            <a:endParaRPr lang="en-US" sz="5900" dirty="0"/>
          </a:p>
          <a:p>
            <a:r>
              <a:rPr lang="en-US" sz="5900" b="1" dirty="0" err="1">
                <a:solidFill>
                  <a:srgbClr val="F802FF"/>
                </a:solidFill>
              </a:rPr>
              <a:t>DataCenterHub</a:t>
            </a:r>
            <a:r>
              <a:rPr lang="en-US" sz="5900" dirty="0"/>
              <a:t>  	https://</a:t>
            </a:r>
            <a:r>
              <a:rPr lang="en-US" sz="5900" dirty="0" err="1"/>
              <a:t>datacenterhub.org</a:t>
            </a:r>
            <a:r>
              <a:rPr lang="en-US" sz="5900" dirty="0"/>
              <a:t>/</a:t>
            </a:r>
          </a:p>
          <a:p>
            <a:r>
              <a:rPr lang="en-US" sz="5900" b="1" dirty="0" err="1">
                <a:solidFill>
                  <a:srgbClr val="F802FF"/>
                </a:solidFill>
              </a:rPr>
              <a:t>RCloud</a:t>
            </a:r>
            <a:r>
              <a:rPr lang="en-US" sz="5900" dirty="0"/>
              <a:t>  	http://</a:t>
            </a:r>
            <a:r>
              <a:rPr lang="en-US" sz="5900" dirty="0" err="1"/>
              <a:t>stats.research.att.com</a:t>
            </a:r>
            <a:r>
              <a:rPr lang="en-US" sz="5900" dirty="0"/>
              <a:t>/</a:t>
            </a:r>
            <a:r>
              <a:rPr lang="en-US" sz="5900" dirty="0" err="1"/>
              <a:t>RCloud</a:t>
            </a:r>
            <a:r>
              <a:rPr lang="en-US" sz="5900" dirty="0"/>
              <a:t>/</a:t>
            </a:r>
          </a:p>
          <a:p>
            <a:r>
              <a:rPr lang="en-US" sz="5900" b="1" dirty="0" err="1">
                <a:solidFill>
                  <a:srgbClr val="F802FF"/>
                </a:solidFill>
              </a:rPr>
              <a:t>noWorkflow</a:t>
            </a:r>
            <a:r>
              <a:rPr lang="en-US" sz="5900" b="1" dirty="0"/>
              <a:t> </a:t>
            </a:r>
            <a:r>
              <a:rPr lang="en-US" sz="5900" dirty="0"/>
              <a:t> 	</a:t>
            </a:r>
            <a:r>
              <a:rPr lang="en-US" sz="5900" dirty="0">
                <a:hlinkClick r:id="rId2"/>
              </a:rPr>
              <a:t>https://github.com/gems-uff/noworkflow</a:t>
            </a:r>
            <a:r>
              <a:rPr lang="en-US" sz="5900" dirty="0"/>
              <a:t> </a:t>
            </a:r>
          </a:p>
          <a:p>
            <a:r>
              <a:rPr lang="en-US" sz="5900" b="1" dirty="0" err="1">
                <a:solidFill>
                  <a:srgbClr val="F802FF"/>
                </a:solidFill>
              </a:rPr>
              <a:t>yesWorkflow</a:t>
            </a:r>
            <a:r>
              <a:rPr lang="en-US" sz="5900" dirty="0"/>
              <a:t>  	</a:t>
            </a:r>
            <a:r>
              <a:rPr lang="en-US" sz="5900" dirty="0">
                <a:hlinkClick r:id="rId3"/>
              </a:rPr>
              <a:t>https://github.com/yesworkflow-org/</a:t>
            </a:r>
            <a:endParaRPr lang="en-US" sz="5900" dirty="0"/>
          </a:p>
          <a:p>
            <a:r>
              <a:rPr lang="en-US" sz="5900" b="1" dirty="0">
                <a:solidFill>
                  <a:srgbClr val="F802FF"/>
                </a:solidFill>
              </a:rPr>
              <a:t>prune</a:t>
            </a:r>
            <a:r>
              <a:rPr lang="en-US" sz="5900" dirty="0"/>
              <a:t> 	</a:t>
            </a:r>
            <a:r>
              <a:rPr lang="en-US" sz="5900" dirty="0" err="1"/>
              <a:t>ccl.cse.nd.edu</a:t>
            </a:r>
            <a:r>
              <a:rPr lang="en-US" sz="5900" dirty="0"/>
              <a:t>/research/papers/prune-escience-2016.</a:t>
            </a:r>
            <a:r>
              <a:rPr lang="en-US" sz="5900" dirty="0" smtClean="0"/>
              <a:t>pdf</a:t>
            </a:r>
          </a:p>
          <a:p>
            <a:r>
              <a:rPr lang="en-US" sz="5900" b="1" dirty="0" smtClean="0">
                <a:solidFill>
                  <a:srgbClr val="FF48F9"/>
                </a:solidFill>
              </a:rPr>
              <a:t>swift</a:t>
            </a:r>
            <a:r>
              <a:rPr lang="en-US" sz="5900" dirty="0" smtClean="0"/>
              <a:t>	swift-</a:t>
            </a:r>
            <a:r>
              <a:rPr lang="en-US" sz="5900" dirty="0" err="1" smtClean="0"/>
              <a:t>lang.org</a:t>
            </a:r>
            <a:endParaRPr lang="en-US" sz="5900" dirty="0"/>
          </a:p>
          <a:p>
            <a:r>
              <a:rPr lang="en-US" sz="5900" b="1" dirty="0" err="1">
                <a:solidFill>
                  <a:srgbClr val="FF48F9"/>
                </a:solidFill>
              </a:rPr>
              <a:t>Hivebench</a:t>
            </a:r>
            <a:r>
              <a:rPr lang="en-US" sz="5900" dirty="0"/>
              <a:t> (Elsevier)</a:t>
            </a:r>
          </a:p>
          <a:p>
            <a:r>
              <a:rPr lang="en-US" sz="5900" b="1" dirty="0" err="1" smtClean="0">
                <a:solidFill>
                  <a:srgbClr val="FF48F9"/>
                </a:solidFill>
              </a:rPr>
              <a:t>HTCondor</a:t>
            </a:r>
            <a:r>
              <a:rPr lang="en-US" sz="5900" dirty="0" smtClean="0"/>
              <a:t> (sort of)</a:t>
            </a:r>
            <a:endParaRPr lang="en-US" sz="5900" dirty="0"/>
          </a:p>
          <a:p>
            <a:r>
              <a:rPr lang="en-US" sz="5900" dirty="0" smtClean="0"/>
              <a:t>…</a:t>
            </a:r>
          </a:p>
          <a:p>
            <a:endParaRPr lang="en-US" dirty="0"/>
          </a:p>
          <a:p>
            <a:pPr marL="169051" indent="0">
              <a:buNone/>
            </a:pPr>
            <a:r>
              <a:rPr lang="en-US" sz="7600" dirty="0" smtClean="0">
                <a:solidFill>
                  <a:srgbClr val="FF0000"/>
                </a:solidFill>
              </a:rPr>
              <a:t>Many tools, many developed for specific applications, few if any have APIs to allow running in LHC/WLCG production environment</a:t>
            </a:r>
            <a:endParaRPr lang="en-US" sz="7600" dirty="0">
              <a:solidFill>
                <a:srgbClr val="FF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930400" y="2819400"/>
            <a:ext cx="9067800" cy="4191000"/>
            <a:chOff x="2235200" y="3352800"/>
            <a:chExt cx="9067800" cy="4191000"/>
          </a:xfrm>
        </p:grpSpPr>
        <p:sp>
          <p:nvSpPr>
            <p:cNvPr id="4" name="Rounded Rectangle 3"/>
            <p:cNvSpPr/>
            <p:nvPr/>
          </p:nvSpPr>
          <p:spPr>
            <a:xfrm>
              <a:off x="2235200" y="3352800"/>
              <a:ext cx="9067800" cy="4191000"/>
            </a:xfrm>
            <a:prstGeom prst="roundRect">
              <a:avLst/>
            </a:prstGeom>
            <a:solidFill>
              <a:srgbClr val="00FF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692400" y="3733800"/>
              <a:ext cx="8305800" cy="353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3200" dirty="0" smtClean="0">
                  <a:latin typeface="Optima"/>
                  <a:cs typeface="Optima"/>
                </a:rPr>
                <a:t>Wouldn’t it be nice if you had a tool that:</a:t>
              </a:r>
            </a:p>
            <a:p>
              <a:pPr marL="342900" indent="-342900" algn="l">
                <a:buFont typeface="Arial"/>
                <a:buChar char="•"/>
              </a:pPr>
              <a:r>
                <a:rPr lang="en-US" sz="3200" dirty="0" smtClean="0">
                  <a:latin typeface="Optima"/>
                  <a:cs typeface="Optima"/>
                </a:rPr>
                <a:t>Automatically captured provenance and processing details for everything you did</a:t>
              </a:r>
            </a:p>
            <a:p>
              <a:pPr marL="342900" indent="-342900" algn="l">
                <a:buFont typeface="Arial"/>
                <a:buChar char="•"/>
              </a:pPr>
              <a:r>
                <a:rPr lang="en-US" sz="3200" dirty="0" smtClean="0">
                  <a:latin typeface="Optima"/>
                  <a:cs typeface="Optima"/>
                </a:rPr>
                <a:t>could manage the bookkeeping for thousands of analysis jobs</a:t>
              </a:r>
            </a:p>
            <a:p>
              <a:pPr marL="342900" indent="-342900" algn="l">
                <a:buFont typeface="Arial"/>
                <a:buChar char="•"/>
              </a:pPr>
              <a:r>
                <a:rPr lang="en-US" sz="3200" dirty="0" smtClean="0">
                  <a:latin typeface="Optima"/>
                  <a:cs typeface="Optima"/>
                </a:rPr>
                <a:t>provided a way of saving snapshots of work</a:t>
              </a:r>
            </a:p>
            <a:p>
              <a:pPr marL="342900" indent="-342900" algn="l">
                <a:buFont typeface="Arial"/>
                <a:buChar char="•"/>
              </a:pPr>
              <a:r>
                <a:rPr lang="en-US" sz="3200" dirty="0" smtClean="0">
                  <a:latin typeface="Optima"/>
                  <a:cs typeface="Optima"/>
                </a:rPr>
                <a:t>could tell you “what did I do last week?”</a:t>
              </a:r>
              <a:endParaRPr lang="en-US" sz="3200" dirty="0">
                <a:latin typeface="Optima"/>
                <a:cs typeface="Optim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2433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RECAST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330200" y="2565401"/>
            <a:ext cx="3759201" cy="4902199"/>
            <a:chOff x="4597400" y="2425700"/>
            <a:chExt cx="3759200" cy="49022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35500" y="2425700"/>
              <a:ext cx="3721100" cy="490220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 bwMode="auto">
            <a:xfrm>
              <a:off x="4597400" y="6629400"/>
              <a:ext cx="914400" cy="4572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54"/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939800" y="1803399"/>
            <a:ext cx="2666999" cy="53005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2800" dirty="0">
                <a:latin typeface="Optima"/>
                <a:cs typeface="Optima"/>
              </a:rPr>
              <a:t>“Analysis”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5588000" y="2565401"/>
            <a:ext cx="3759201" cy="4902199"/>
            <a:chOff x="4597400" y="2425700"/>
            <a:chExt cx="3759200" cy="4902200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35500" y="2425700"/>
              <a:ext cx="3721100" cy="4902200"/>
            </a:xfrm>
            <a:prstGeom prst="rect">
              <a:avLst/>
            </a:prstGeom>
          </p:spPr>
        </p:pic>
        <p:sp>
          <p:nvSpPr>
            <p:cNvPr id="38" name="Rectangle 37"/>
            <p:cNvSpPr/>
            <p:nvPr/>
          </p:nvSpPr>
          <p:spPr bwMode="auto">
            <a:xfrm>
              <a:off x="4597400" y="6629400"/>
              <a:ext cx="914400" cy="4572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54"/>
              <a:endParaRPr lang="en-US"/>
            </a:p>
          </p:txBody>
        </p:sp>
      </p:grpSp>
      <p:sp>
        <p:nvSpPr>
          <p:cNvPr id="32" name="Rectangle 31"/>
          <p:cNvSpPr/>
          <p:nvPr/>
        </p:nvSpPr>
        <p:spPr bwMode="auto">
          <a:xfrm>
            <a:off x="7493001" y="2641601"/>
            <a:ext cx="1828801" cy="118105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54"/>
            <a:endParaRPr lang="en-US"/>
          </a:p>
        </p:txBody>
      </p:sp>
      <p:sp>
        <p:nvSpPr>
          <p:cNvPr id="53" name="Oval 52"/>
          <p:cNvSpPr/>
          <p:nvPr/>
        </p:nvSpPr>
        <p:spPr bwMode="auto">
          <a:xfrm>
            <a:off x="10810589" y="5537200"/>
            <a:ext cx="492412" cy="304800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54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5283200" y="1803399"/>
            <a:ext cx="2666999" cy="53005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2800" dirty="0">
                <a:latin typeface="Optima"/>
                <a:cs typeface="Optima"/>
              </a:rPr>
              <a:t>Data Workflow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9245601" y="1803399"/>
            <a:ext cx="2666999" cy="53005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2800" dirty="0">
                <a:latin typeface="Optima"/>
                <a:cs typeface="Optima"/>
              </a:rPr>
              <a:t>New Models</a:t>
            </a:r>
          </a:p>
        </p:txBody>
      </p:sp>
      <p:sp>
        <p:nvSpPr>
          <p:cNvPr id="64" name="Right Arrow 63"/>
          <p:cNvSpPr/>
          <p:nvPr/>
        </p:nvSpPr>
        <p:spPr bwMode="auto">
          <a:xfrm>
            <a:off x="4368800" y="4622801"/>
            <a:ext cx="990601" cy="533400"/>
          </a:xfrm>
          <a:prstGeom prst="rightArrow">
            <a:avLst/>
          </a:prstGeom>
          <a:solidFill>
            <a:srgbClr val="FF0000">
              <a:alpha val="34901"/>
            </a:srgbClr>
          </a:solidFill>
          <a:ln w="25400" cap="flat" cmpd="sng" algn="ctr">
            <a:solidFill>
              <a:srgbClr val="6E7A8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35" tIns="45718" rIns="91435" bIns="45718" numCol="1" rtlCol="0" anchor="t" anchorCtr="0" compatLnSpc="1">
            <a:prstTxWarp prst="textNoShape">
              <a:avLst/>
            </a:prstTxWarp>
          </a:bodyPr>
          <a:lstStyle/>
          <a:p>
            <a:pPr defTabSz="914354"/>
            <a:endParaRPr lang="en-US"/>
          </a:p>
        </p:txBody>
      </p:sp>
      <p:sp>
        <p:nvSpPr>
          <p:cNvPr id="65" name="TextBox 64"/>
          <p:cNvSpPr txBox="1"/>
          <p:nvPr/>
        </p:nvSpPr>
        <p:spPr>
          <a:xfrm>
            <a:off x="711200" y="7562676"/>
            <a:ext cx="12115800" cy="1200324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marL="342882" indent="-342882" algn="l">
              <a:buFont typeface="Arial"/>
              <a:buChar char="•"/>
            </a:pPr>
            <a:r>
              <a:rPr lang="en-US" dirty="0">
                <a:latin typeface="Optima"/>
                <a:cs typeface="Optima"/>
              </a:rPr>
              <a:t>Preserved workflows can be </a:t>
            </a:r>
            <a:r>
              <a:rPr lang="en-US" b="1" dirty="0" smtClean="0">
                <a:solidFill>
                  <a:srgbClr val="FF0000"/>
                </a:solidFill>
                <a:latin typeface="Optima"/>
                <a:cs typeface="Optima"/>
              </a:rPr>
              <a:t>re-used </a:t>
            </a:r>
            <a:r>
              <a:rPr lang="en-US" dirty="0">
                <a:latin typeface="Optima"/>
                <a:cs typeface="Optima"/>
              </a:rPr>
              <a:t>to compare new models with a published analysis</a:t>
            </a:r>
          </a:p>
          <a:p>
            <a:pPr marL="342882" indent="-342882" algn="l">
              <a:buFont typeface="Arial"/>
              <a:buChar char="•"/>
            </a:pPr>
            <a:r>
              <a:rPr lang="en-US" dirty="0">
                <a:latin typeface="Optima"/>
                <a:cs typeface="Optima"/>
              </a:rPr>
              <a:t>Reinterpretation possible with full detector simulation, analysis chain</a:t>
            </a:r>
          </a:p>
          <a:p>
            <a:pPr marL="342882" indent="-342882" algn="l">
              <a:buFont typeface="Arial"/>
              <a:buChar char="•"/>
            </a:pPr>
            <a:r>
              <a:rPr lang="en-US" dirty="0">
                <a:latin typeface="Optima"/>
                <a:cs typeface="Optima"/>
              </a:rPr>
              <a:t>“Folding” rather than “Unfolding” </a:t>
            </a: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8000" y="304800"/>
            <a:ext cx="1371600" cy="1071563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8940800" y="2489200"/>
            <a:ext cx="1834827" cy="1295400"/>
            <a:chOff x="9093200" y="2133600"/>
            <a:chExt cx="1834827" cy="1295400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 rotWithShape="1">
            <a:blip r:embed="rId2"/>
            <a:srcRect l="50691" b="77232"/>
            <a:stretch/>
          </p:blipFill>
          <p:spPr>
            <a:xfrm>
              <a:off x="9093200" y="2209800"/>
              <a:ext cx="1834827" cy="1116149"/>
            </a:xfrm>
            <a:prstGeom prst="rect">
              <a:avLst/>
            </a:prstGeom>
          </p:spPr>
        </p:pic>
        <p:sp>
          <p:nvSpPr>
            <p:cNvPr id="56" name="Rectangle 55"/>
            <p:cNvSpPr/>
            <p:nvPr/>
          </p:nvSpPr>
          <p:spPr bwMode="auto">
            <a:xfrm>
              <a:off x="9093200" y="2133600"/>
              <a:ext cx="1819748" cy="1295400"/>
            </a:xfrm>
            <a:prstGeom prst="rect">
              <a:avLst/>
            </a:prstGeom>
            <a:solidFill>
              <a:srgbClr val="00FFFF">
                <a:alpha val="34901"/>
              </a:srgb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54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0007600" y="2489200"/>
            <a:ext cx="1834827" cy="1295400"/>
            <a:chOff x="11133381" y="3276600"/>
            <a:chExt cx="1834827" cy="1295400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2"/>
            <a:srcRect l="50691" b="77232"/>
            <a:stretch/>
          </p:blipFill>
          <p:spPr>
            <a:xfrm>
              <a:off x="11133381" y="3352800"/>
              <a:ext cx="1834827" cy="1116149"/>
            </a:xfrm>
            <a:prstGeom prst="rect">
              <a:avLst/>
            </a:prstGeom>
          </p:spPr>
        </p:pic>
        <p:sp>
          <p:nvSpPr>
            <p:cNvPr id="54" name="Rectangle 53"/>
            <p:cNvSpPr/>
            <p:nvPr/>
          </p:nvSpPr>
          <p:spPr bwMode="auto">
            <a:xfrm>
              <a:off x="11144735" y="3276600"/>
              <a:ext cx="1819748" cy="1295400"/>
            </a:xfrm>
            <a:prstGeom prst="rect">
              <a:avLst/>
            </a:prstGeom>
            <a:solidFill>
              <a:srgbClr val="FF48F9">
                <a:alpha val="34901"/>
              </a:srgb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54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1017573" y="2489200"/>
            <a:ext cx="1834827" cy="1295400"/>
            <a:chOff x="11189014" y="3276600"/>
            <a:chExt cx="1834827" cy="1295400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2"/>
            <a:srcRect l="50691" b="77232"/>
            <a:stretch/>
          </p:blipFill>
          <p:spPr>
            <a:xfrm>
              <a:off x="11189014" y="3352800"/>
              <a:ext cx="1834827" cy="1116149"/>
            </a:xfrm>
            <a:prstGeom prst="rect">
              <a:avLst/>
            </a:prstGeom>
          </p:spPr>
        </p:pic>
        <p:sp>
          <p:nvSpPr>
            <p:cNvPr id="48" name="Rectangle 47"/>
            <p:cNvSpPr/>
            <p:nvPr/>
          </p:nvSpPr>
          <p:spPr bwMode="auto">
            <a:xfrm>
              <a:off x="11189014" y="3276600"/>
              <a:ext cx="1819748" cy="1295400"/>
            </a:xfrm>
            <a:prstGeom prst="rect">
              <a:avLst/>
            </a:prstGeom>
            <a:solidFill>
              <a:srgbClr val="FFFF00">
                <a:alpha val="34901"/>
              </a:srgb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54"/>
              <a:endParaRPr lang="en-US"/>
            </a:p>
          </p:txBody>
        </p:sp>
      </p:grpSp>
      <p:cxnSp>
        <p:nvCxnSpPr>
          <p:cNvPr id="57" name="Straight Arrow Connector 56"/>
          <p:cNvCxnSpPr/>
          <p:nvPr/>
        </p:nvCxnSpPr>
        <p:spPr bwMode="auto">
          <a:xfrm flipH="1">
            <a:off x="9129084" y="3688244"/>
            <a:ext cx="696274" cy="304800"/>
          </a:xfrm>
          <a:prstGeom prst="straightConnector1">
            <a:avLst/>
          </a:prstGeom>
          <a:solidFill>
            <a:srgbClr val="163859">
              <a:alpha val="34901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8" name="Straight Arrow Connector 57"/>
          <p:cNvCxnSpPr/>
          <p:nvPr/>
        </p:nvCxnSpPr>
        <p:spPr bwMode="auto">
          <a:xfrm flipH="1">
            <a:off x="9245600" y="3661393"/>
            <a:ext cx="1689216" cy="504207"/>
          </a:xfrm>
          <a:prstGeom prst="straightConnector1">
            <a:avLst/>
          </a:prstGeom>
          <a:solidFill>
            <a:srgbClr val="163859">
              <a:alpha val="34901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0" name="Straight Arrow Connector 59"/>
          <p:cNvCxnSpPr/>
          <p:nvPr/>
        </p:nvCxnSpPr>
        <p:spPr bwMode="auto">
          <a:xfrm flipH="1">
            <a:off x="9169401" y="3641235"/>
            <a:ext cx="2813660" cy="752965"/>
          </a:xfrm>
          <a:prstGeom prst="straightConnector1">
            <a:avLst/>
          </a:prstGeom>
          <a:solidFill>
            <a:srgbClr val="163859">
              <a:alpha val="34901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9004503" y="67818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Optima"/>
                <a:cs typeface="Optima"/>
              </a:rPr>
              <a:t>recast.perimeterinstitute.ca</a:t>
            </a:r>
            <a:r>
              <a:rPr lang="en-US" dirty="0">
                <a:latin typeface="Optima"/>
                <a:cs typeface="Optima"/>
              </a:rPr>
              <a:t>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02000" y="8991600"/>
            <a:ext cx="632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Optima"/>
                <a:cs typeface="Optima"/>
              </a:rPr>
              <a:t>Preferred ATLAS “Preservation Model”</a:t>
            </a:r>
            <a:endParaRPr lang="en-US" sz="2800" dirty="0">
              <a:solidFill>
                <a:srgbClr val="FF0000"/>
              </a:solidFill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3134212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RN_opendata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96"/>
          <a:stretch/>
        </p:blipFill>
        <p:spPr>
          <a:xfrm>
            <a:off x="16475" y="1693561"/>
            <a:ext cx="13004800" cy="600433"/>
          </a:xfrm>
          <a:prstGeom prst="rect">
            <a:avLst/>
          </a:prstGeom>
        </p:spPr>
      </p:pic>
      <p:pic>
        <p:nvPicPr>
          <p:cNvPr id="5" name="Picture 4" descr="CERN_opendata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28"/>
          <a:stretch/>
        </p:blipFill>
        <p:spPr>
          <a:xfrm>
            <a:off x="0" y="2273364"/>
            <a:ext cx="13004800" cy="68706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Open Data Portal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07800" y="304800"/>
            <a:ext cx="1003300" cy="9866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42038" y="1668842"/>
            <a:ext cx="381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0000FF"/>
                </a:solidFill>
                <a:latin typeface="Optima"/>
                <a:cs typeface="Optima"/>
              </a:rPr>
              <a:t>opendata.cern.ch</a:t>
            </a:r>
            <a:endParaRPr lang="en-US" sz="2800" dirty="0">
              <a:solidFill>
                <a:srgbClr val="0000FF"/>
              </a:solidFill>
              <a:latin typeface="Optima"/>
              <a:cs typeface="Optim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8991600"/>
            <a:ext cx="13004800" cy="762000"/>
          </a:xfrm>
          <a:prstGeom prst="rect">
            <a:avLst/>
          </a:prstGeom>
          <a:solidFill>
            <a:srgbClr val="C4DAE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7400" y="6400800"/>
            <a:ext cx="11704320" cy="3276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Outreach &amp; Research: open to public</a:t>
            </a:r>
          </a:p>
          <a:p>
            <a:r>
              <a:rPr lang="en-US" sz="3200" dirty="0" smtClean="0"/>
              <a:t>CMS has released AOD-level data, VMs for analysis code for 2010, 2011, and analysis examples   </a:t>
            </a:r>
            <a:r>
              <a:rPr lang="en-US" sz="3200" b="1" dirty="0" smtClean="0">
                <a:solidFill>
                  <a:srgbClr val="FF0000"/>
                </a:solidFill>
              </a:rPr>
              <a:t>*(2 external papers)*</a:t>
            </a:r>
          </a:p>
          <a:p>
            <a:r>
              <a:rPr lang="en-US" sz="3200" dirty="0" smtClean="0"/>
              <a:t>All experiments have outreach data and examples</a:t>
            </a:r>
          </a:p>
          <a:p>
            <a:r>
              <a:rPr lang="en-US" sz="3200" dirty="0" smtClean="0"/>
              <a:t>All LHC Experiments have approved data preservation/access policies; variety of approaches</a:t>
            </a:r>
          </a:p>
        </p:txBody>
      </p:sp>
    </p:spTree>
    <p:extLst>
      <p:ext uri="{BB962C8B-B14F-4D97-AF65-F5344CB8AC3E}">
        <p14:creationId xmlns:p14="http://schemas.microsoft.com/office/powerpoint/2010/main" val="316459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Analysis Preservation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06400" y="6781800"/>
            <a:ext cx="6477000" cy="207102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Envisioned as a tool for the analysts to preserve, share and re-use analysis techniques, </a:t>
            </a:r>
            <a:r>
              <a:rPr lang="en-US" sz="2800" dirty="0" err="1" smtClean="0"/>
              <a:t>executables</a:t>
            </a:r>
            <a:r>
              <a:rPr lang="en-US" sz="2800" dirty="0" smtClean="0"/>
              <a:t>, and code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1400" y="457200"/>
            <a:ext cx="2870200" cy="736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9" y="1752600"/>
            <a:ext cx="13047356" cy="4876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0340" y="4724400"/>
            <a:ext cx="59817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22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Analysis Portal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Infrastructure to capture “description” of a physics analysis 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6000" y="457200"/>
            <a:ext cx="2870200" cy="736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400" y="2590800"/>
            <a:ext cx="7400825" cy="7086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64400" y="30480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D00FF"/>
                </a:solidFill>
                <a:latin typeface="Optima"/>
                <a:cs typeface="Optima"/>
              </a:rPr>
              <a:t>“Knowledge Map”</a:t>
            </a:r>
            <a:endParaRPr lang="en-US" dirty="0">
              <a:solidFill>
                <a:srgbClr val="FD00FF"/>
              </a:solidFill>
              <a:latin typeface="Optima"/>
              <a:cs typeface="Optima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2600" y="2590800"/>
            <a:ext cx="1128568" cy="1124556"/>
          </a:xfrm>
          <a:prstGeom prst="rect">
            <a:avLst/>
          </a:prstGeom>
          <a:noFill/>
          <a:ln w="38100">
            <a:solidFill>
              <a:srgbClr val="FF48F9"/>
            </a:solidFill>
          </a:ln>
          <a:effectLst>
            <a:outerShdw blurRad="38989" dist="25400" dir="5400000" algn="tl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774921" y="6553200"/>
            <a:ext cx="426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Optima"/>
                <a:cs typeface="Optima"/>
              </a:rPr>
              <a:t>Machinery developed to automatically ingest much of the needed information from experiment databases</a:t>
            </a:r>
            <a:endParaRPr lang="en-US" dirty="0">
              <a:latin typeface="Optima"/>
              <a:cs typeface="Optima"/>
            </a:endParaRPr>
          </a:p>
        </p:txBody>
      </p:sp>
      <p:pic>
        <p:nvPicPr>
          <p:cNvPr id="8" name="Picture 7" descr="DF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00" y="1752600"/>
            <a:ext cx="11060177" cy="769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552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383 -0.26168 L 4.38652E-6 3.46623E-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91" y="130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Analysis Preservation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blah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8800"/>
            <a:ext cx="13004800" cy="68821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1400" y="457200"/>
            <a:ext cx="2870200" cy="736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6400" y="2057400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Optima"/>
                <a:cs typeface="Optima"/>
              </a:rPr>
              <a:t>Many pieces, built from commodity units</a:t>
            </a:r>
            <a:endParaRPr lang="en-US" dirty="0"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3727702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REANA: Analysis Backend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" y="2133600"/>
            <a:ext cx="2870200" cy="73660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3" name="Group 12"/>
          <p:cNvGrpSpPr/>
          <p:nvPr/>
        </p:nvGrpSpPr>
        <p:grpSpPr>
          <a:xfrm>
            <a:off x="4445000" y="2133600"/>
            <a:ext cx="2743200" cy="685800"/>
            <a:chOff x="4445000" y="2133600"/>
            <a:chExt cx="2743200" cy="685800"/>
          </a:xfrm>
        </p:grpSpPr>
        <p:sp>
          <p:nvSpPr>
            <p:cNvPr id="7" name="TextBox 6"/>
            <p:cNvSpPr txBox="1"/>
            <p:nvPr/>
          </p:nvSpPr>
          <p:spPr>
            <a:xfrm>
              <a:off x="4521200" y="2286000"/>
              <a:ext cx="2667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Optima"/>
                  <a:cs typeface="Optima"/>
                </a:rPr>
                <a:t>CERN Open Data</a:t>
              </a:r>
              <a:endParaRPr lang="en-US" dirty="0">
                <a:latin typeface="Optima"/>
                <a:cs typeface="Optima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445000" y="2133600"/>
              <a:ext cx="2743200" cy="6858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416800" y="2133600"/>
            <a:ext cx="2667000" cy="685800"/>
            <a:chOff x="2463800" y="3886200"/>
            <a:chExt cx="2667000" cy="685800"/>
          </a:xfrm>
        </p:grpSpPr>
        <p:sp>
          <p:nvSpPr>
            <p:cNvPr id="8" name="TextBox 7"/>
            <p:cNvSpPr txBox="1"/>
            <p:nvPr/>
          </p:nvSpPr>
          <p:spPr>
            <a:xfrm>
              <a:off x="2463800" y="4038600"/>
              <a:ext cx="2667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Optima"/>
                  <a:cs typeface="Optima"/>
                </a:rPr>
                <a:t>RECAST</a:t>
              </a:r>
              <a:endParaRPr lang="en-US" dirty="0">
                <a:latin typeface="Optima"/>
                <a:cs typeface="Optima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997200" y="3886200"/>
              <a:ext cx="1600200" cy="6858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0236200" y="2133600"/>
            <a:ext cx="1143000" cy="685800"/>
            <a:chOff x="4368800" y="5486400"/>
            <a:chExt cx="1143000" cy="685800"/>
          </a:xfrm>
        </p:grpSpPr>
        <p:sp>
          <p:nvSpPr>
            <p:cNvPr id="9" name="TextBox 8"/>
            <p:cNvSpPr txBox="1"/>
            <p:nvPr/>
          </p:nvSpPr>
          <p:spPr>
            <a:xfrm>
              <a:off x="4368800" y="5638800"/>
              <a:ext cx="1143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Optima"/>
                  <a:cs typeface="Optima"/>
                </a:rPr>
                <a:t>…</a:t>
              </a:r>
              <a:endParaRPr lang="en-US" dirty="0">
                <a:latin typeface="Optima"/>
                <a:cs typeface="Optima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521200" y="5486400"/>
              <a:ext cx="762000" cy="6858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ounded Rectangle 15"/>
          <p:cNvSpPr/>
          <p:nvPr/>
        </p:nvSpPr>
        <p:spPr>
          <a:xfrm>
            <a:off x="2844800" y="3810000"/>
            <a:ext cx="7315200" cy="38862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>
            <a:stCxn id="6" idx="2"/>
          </p:cNvCxnSpPr>
          <p:nvPr/>
        </p:nvCxnSpPr>
        <p:spPr>
          <a:xfrm>
            <a:off x="2374900" y="2870200"/>
            <a:ext cx="774700" cy="1092200"/>
          </a:xfrm>
          <a:prstGeom prst="line">
            <a:avLst/>
          </a:prstGeom>
          <a:ln w="38100" cmpd="sng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740400" y="2819400"/>
            <a:ext cx="0" cy="990600"/>
          </a:xfrm>
          <a:prstGeom prst="line">
            <a:avLst/>
          </a:prstGeom>
          <a:ln w="38100" cmpd="sng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8636000" y="2819400"/>
            <a:ext cx="152400" cy="990600"/>
          </a:xfrm>
          <a:prstGeom prst="line">
            <a:avLst/>
          </a:prstGeom>
          <a:ln w="38100" cmpd="sng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9855200" y="2819400"/>
            <a:ext cx="914400" cy="1143000"/>
          </a:xfrm>
          <a:prstGeom prst="line">
            <a:avLst/>
          </a:prstGeom>
          <a:ln w="38100" cmpd="sng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397000" y="2895600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>
                <a:latin typeface="Optima"/>
                <a:cs typeface="Optima"/>
              </a:rPr>
              <a:t>data</a:t>
            </a:r>
          </a:p>
          <a:p>
            <a:pPr algn="l"/>
            <a:r>
              <a:rPr lang="en-US" sz="1800" dirty="0" smtClean="0">
                <a:latin typeface="Optima"/>
                <a:cs typeface="Optima"/>
              </a:rPr>
              <a:t>software</a:t>
            </a:r>
          </a:p>
          <a:p>
            <a:pPr algn="l"/>
            <a:r>
              <a:rPr lang="en-US" sz="1800" dirty="0" smtClean="0">
                <a:latin typeface="Optima"/>
                <a:cs typeface="Optima"/>
              </a:rPr>
              <a:t>environment</a:t>
            </a:r>
          </a:p>
          <a:p>
            <a:pPr algn="l"/>
            <a:r>
              <a:rPr lang="en-US" sz="1800" dirty="0" smtClean="0">
                <a:latin typeface="Optima"/>
                <a:cs typeface="Optima"/>
              </a:rPr>
              <a:t>workflow</a:t>
            </a:r>
            <a:endParaRPr lang="en-US" sz="1800" dirty="0">
              <a:latin typeface="Optima"/>
              <a:cs typeface="Optim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97400" y="30480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Optima"/>
                <a:cs typeface="Optima"/>
              </a:rPr>
              <a:t>ipynb</a:t>
            </a:r>
            <a:endParaRPr lang="en-US" dirty="0">
              <a:latin typeface="Optima"/>
              <a:cs typeface="Optima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2692400" y="2895600"/>
            <a:ext cx="609600" cy="990600"/>
          </a:xfrm>
          <a:prstGeom prst="line">
            <a:avLst/>
          </a:prstGeom>
          <a:ln w="38100" cmpd="sng">
            <a:solidFill>
              <a:srgbClr val="008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997200" y="30480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Optima"/>
                <a:cs typeface="Optima"/>
              </a:rPr>
              <a:t>validate</a:t>
            </a:r>
            <a:endParaRPr lang="en-US" dirty="0">
              <a:solidFill>
                <a:srgbClr val="008000"/>
              </a:solidFill>
              <a:latin typeface="Optima"/>
              <a:cs typeface="Optima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flipH="1">
            <a:off x="8483600" y="2819400"/>
            <a:ext cx="152400" cy="990600"/>
          </a:xfrm>
          <a:prstGeom prst="line">
            <a:avLst/>
          </a:prstGeom>
          <a:ln w="38100" cmpd="sng"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731000" y="30480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Optima"/>
                <a:cs typeface="Optima"/>
              </a:rPr>
              <a:t>reinterpret</a:t>
            </a:r>
            <a:endParaRPr lang="en-US" dirty="0">
              <a:solidFill>
                <a:srgbClr val="FF0000"/>
              </a:solidFill>
              <a:latin typeface="Optima"/>
              <a:cs typeface="Optim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712200" y="30480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>
                <a:latin typeface="Optima"/>
                <a:cs typeface="Optima"/>
              </a:rPr>
              <a:t>workflow</a:t>
            </a:r>
            <a:endParaRPr lang="en-US" sz="1800" dirty="0">
              <a:latin typeface="Optima"/>
              <a:cs typeface="Optim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978400" y="40386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Optima"/>
                <a:cs typeface="Optima"/>
              </a:rPr>
              <a:t>REANA</a:t>
            </a:r>
            <a:endParaRPr lang="en-US" sz="3600" dirty="0">
              <a:latin typeface="Optima"/>
              <a:cs typeface="Optima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3149600" y="4267200"/>
            <a:ext cx="1295400" cy="990600"/>
            <a:chOff x="3454400" y="4495800"/>
            <a:chExt cx="1295400" cy="990600"/>
          </a:xfrm>
        </p:grpSpPr>
        <p:sp>
          <p:nvSpPr>
            <p:cNvPr id="38" name="Multidocument 37"/>
            <p:cNvSpPr/>
            <p:nvPr/>
          </p:nvSpPr>
          <p:spPr>
            <a:xfrm>
              <a:off x="3606800" y="4495800"/>
              <a:ext cx="1143000" cy="990600"/>
            </a:xfrm>
            <a:prstGeom prst="flowChartMultidocument">
              <a:avLst/>
            </a:prstGeom>
            <a:solidFill>
              <a:srgbClr val="00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454400" y="4724400"/>
              <a:ext cx="1219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Optima"/>
                  <a:cs typeface="Optima"/>
                </a:rPr>
                <a:t>queue</a:t>
              </a:r>
              <a:endParaRPr lang="en-US" dirty="0">
                <a:latin typeface="Optima"/>
                <a:cs typeface="Optima"/>
              </a:endParaRPr>
            </a:p>
          </p:txBody>
        </p:sp>
      </p:grpSp>
      <p:cxnSp>
        <p:nvCxnSpPr>
          <p:cNvPr id="40" name="Straight Connector 39"/>
          <p:cNvCxnSpPr>
            <a:endCxn id="43" idx="1"/>
          </p:cNvCxnSpPr>
          <p:nvPr/>
        </p:nvCxnSpPr>
        <p:spPr>
          <a:xfrm>
            <a:off x="3911600" y="5181600"/>
            <a:ext cx="1295400" cy="228600"/>
          </a:xfrm>
          <a:prstGeom prst="line">
            <a:avLst/>
          </a:prstGeom>
          <a:ln w="38100" cmpd="sng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>
            <a:off x="5207000" y="4953000"/>
            <a:ext cx="2514600" cy="914400"/>
            <a:chOff x="5283200" y="5486400"/>
            <a:chExt cx="2514600" cy="914400"/>
          </a:xfrm>
        </p:grpSpPr>
        <p:sp>
          <p:nvSpPr>
            <p:cNvPr id="43" name="Internal Storage 42"/>
            <p:cNvSpPr/>
            <p:nvPr/>
          </p:nvSpPr>
          <p:spPr>
            <a:xfrm>
              <a:off x="5283200" y="5486400"/>
              <a:ext cx="2514600" cy="914400"/>
            </a:xfrm>
            <a:prstGeom prst="flowChartInternalStorag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740400" y="5569803"/>
              <a:ext cx="1828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Optima"/>
                  <a:cs typeface="Optima"/>
                </a:rPr>
                <a:t>workflow manager</a:t>
              </a:r>
              <a:endParaRPr lang="en-US" dirty="0">
                <a:latin typeface="Optima"/>
                <a:cs typeface="Optima"/>
              </a:endParaRPr>
            </a:p>
          </p:txBody>
        </p:sp>
      </p:grpSp>
      <p:cxnSp>
        <p:nvCxnSpPr>
          <p:cNvPr id="47" name="Straight Connector 46"/>
          <p:cNvCxnSpPr/>
          <p:nvPr/>
        </p:nvCxnSpPr>
        <p:spPr>
          <a:xfrm>
            <a:off x="6502400" y="5867400"/>
            <a:ext cx="0" cy="457200"/>
          </a:xfrm>
          <a:prstGeom prst="line">
            <a:avLst/>
          </a:prstGeom>
          <a:ln w="38100" cmpd="sng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Card 50"/>
          <p:cNvSpPr/>
          <p:nvPr/>
        </p:nvSpPr>
        <p:spPr>
          <a:xfrm>
            <a:off x="5435600" y="6324600"/>
            <a:ext cx="2133600" cy="1219200"/>
          </a:xfrm>
          <a:prstGeom prst="flowChartPunchedCard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5816600" y="6477000"/>
            <a:ext cx="137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Optima"/>
                <a:cs typeface="Optima"/>
              </a:rPr>
              <a:t>job engine</a:t>
            </a:r>
            <a:endParaRPr lang="en-US" dirty="0">
              <a:latin typeface="Optima"/>
              <a:cs typeface="Optima"/>
            </a:endParaRPr>
          </a:p>
        </p:txBody>
      </p:sp>
      <p:cxnSp>
        <p:nvCxnSpPr>
          <p:cNvPr id="53" name="Straight Connector 52"/>
          <p:cNvCxnSpPr>
            <a:stCxn id="51" idx="1"/>
          </p:cNvCxnSpPr>
          <p:nvPr/>
        </p:nvCxnSpPr>
        <p:spPr>
          <a:xfrm flipH="1">
            <a:off x="2311400" y="6934200"/>
            <a:ext cx="3124200" cy="381000"/>
          </a:xfrm>
          <a:prstGeom prst="line">
            <a:avLst/>
          </a:prstGeom>
          <a:ln w="38100" cmpd="sng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Lightning Bolt 56"/>
          <p:cNvSpPr/>
          <p:nvPr/>
        </p:nvSpPr>
        <p:spPr>
          <a:xfrm rot="1756802">
            <a:off x="1810265" y="6796258"/>
            <a:ext cx="609600" cy="914400"/>
          </a:xfrm>
          <a:prstGeom prst="lightningBol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406400" y="67818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Optima"/>
                <a:cs typeface="Optima"/>
              </a:rPr>
              <a:t>Container registry</a:t>
            </a:r>
            <a:endParaRPr lang="en-US" dirty="0">
              <a:latin typeface="Optima"/>
              <a:cs typeface="Optima"/>
            </a:endParaRPr>
          </a:p>
        </p:txBody>
      </p:sp>
      <p:cxnSp>
        <p:nvCxnSpPr>
          <p:cNvPr id="61" name="Straight Connector 60"/>
          <p:cNvCxnSpPr>
            <a:stCxn id="51" idx="2"/>
          </p:cNvCxnSpPr>
          <p:nvPr/>
        </p:nvCxnSpPr>
        <p:spPr>
          <a:xfrm>
            <a:off x="6502400" y="7543800"/>
            <a:ext cx="0" cy="914400"/>
          </a:xfrm>
          <a:prstGeom prst="line">
            <a:avLst/>
          </a:prstGeom>
          <a:ln w="38100" cmpd="sng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7035800" y="7543800"/>
            <a:ext cx="1143000" cy="762000"/>
          </a:xfrm>
          <a:prstGeom prst="line">
            <a:avLst/>
          </a:prstGeom>
          <a:ln w="38100" cmpd="sng">
            <a:solidFill>
              <a:schemeClr val="tx1"/>
            </a:solidFill>
            <a:prstDash val="dash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3"/>
          <a:srcRect l="1433" t="61772" r="67842" b="11754"/>
          <a:stretch/>
        </p:blipFill>
        <p:spPr>
          <a:xfrm>
            <a:off x="3355746" y="8105420"/>
            <a:ext cx="1698854" cy="1306202"/>
          </a:xfrm>
          <a:prstGeom prst="rect">
            <a:avLst/>
          </a:prstGeom>
        </p:spPr>
      </p:pic>
      <p:cxnSp>
        <p:nvCxnSpPr>
          <p:cNvPr id="56" name="Straight Connector 55"/>
          <p:cNvCxnSpPr/>
          <p:nvPr/>
        </p:nvCxnSpPr>
        <p:spPr>
          <a:xfrm flipH="1">
            <a:off x="4597400" y="7543800"/>
            <a:ext cx="1219200" cy="685800"/>
          </a:xfrm>
          <a:prstGeom prst="line">
            <a:avLst/>
          </a:prstGeom>
          <a:ln w="38100" cmpd="sng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701800" y="80010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Optima"/>
                <a:cs typeface="Optima"/>
              </a:rPr>
              <a:t>CERN </a:t>
            </a:r>
            <a:r>
              <a:rPr lang="en-US" dirty="0" err="1" smtClean="0">
                <a:latin typeface="Optima"/>
                <a:cs typeface="Optima"/>
              </a:rPr>
              <a:t>OpenStack</a:t>
            </a:r>
            <a:endParaRPr lang="en-US" dirty="0">
              <a:latin typeface="Optima"/>
              <a:cs typeface="Optima"/>
            </a:endParaRPr>
          </a:p>
        </p:txBody>
      </p:sp>
      <p:sp>
        <p:nvSpPr>
          <p:cNvPr id="70" name="Magnetic Disk 69"/>
          <p:cNvSpPr/>
          <p:nvPr/>
        </p:nvSpPr>
        <p:spPr>
          <a:xfrm>
            <a:off x="5588000" y="8610600"/>
            <a:ext cx="533400" cy="609600"/>
          </a:xfrm>
          <a:prstGeom prst="flowChartMagneticDisk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Magnetic Disk 71"/>
          <p:cNvSpPr/>
          <p:nvPr/>
        </p:nvSpPr>
        <p:spPr>
          <a:xfrm>
            <a:off x="6197600" y="8610600"/>
            <a:ext cx="533400" cy="609600"/>
          </a:xfrm>
          <a:prstGeom prst="flowChartMagneticDisk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Magnetic Disk 72"/>
          <p:cNvSpPr/>
          <p:nvPr/>
        </p:nvSpPr>
        <p:spPr>
          <a:xfrm>
            <a:off x="6807200" y="8610600"/>
            <a:ext cx="533400" cy="609600"/>
          </a:xfrm>
          <a:prstGeom prst="flowChartMagneticDisk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Cloud 73"/>
          <p:cNvSpPr/>
          <p:nvPr/>
        </p:nvSpPr>
        <p:spPr>
          <a:xfrm>
            <a:off x="7950200" y="8077200"/>
            <a:ext cx="2057400" cy="1143000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>
            <a:off x="8255000" y="83820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Optima"/>
                <a:cs typeface="Optima"/>
              </a:rPr>
              <a:t>HTCondor</a:t>
            </a:r>
            <a:endParaRPr lang="en-US" dirty="0">
              <a:latin typeface="Optima"/>
              <a:cs typeface="Optim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7980" y="8153400"/>
            <a:ext cx="693420" cy="330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9725" y="8178800"/>
            <a:ext cx="955675" cy="355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68800" y="6172200"/>
            <a:ext cx="1431925" cy="2794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11400" y="8894618"/>
            <a:ext cx="685800" cy="70658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97799" y="4953000"/>
            <a:ext cx="1285875" cy="381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43520" y="5486400"/>
            <a:ext cx="1036320" cy="30480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74000" y="6934200"/>
            <a:ext cx="685800" cy="57607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21800" y="9144000"/>
            <a:ext cx="1001486" cy="304800"/>
          </a:xfrm>
          <a:prstGeom prst="rect">
            <a:avLst/>
          </a:prstGeom>
        </p:spPr>
      </p:pic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7569200" y="3733800"/>
            <a:ext cx="5791200" cy="4038600"/>
          </a:xfr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sz="2800" dirty="0" smtClean="0"/>
              <a:t>supporting </a:t>
            </a:r>
            <a:r>
              <a:rPr lang="en-US" sz="2800" b="1" dirty="0" smtClean="0"/>
              <a:t>multiple scenarios</a:t>
            </a:r>
          </a:p>
          <a:p>
            <a:pPr lvl="1"/>
            <a:r>
              <a:rPr lang="en-US" sz="2000" dirty="0" smtClean="0"/>
              <a:t>multiple computing clouds</a:t>
            </a:r>
          </a:p>
          <a:p>
            <a:pPr lvl="2">
              <a:spcBef>
                <a:spcPts val="0"/>
              </a:spcBef>
            </a:pPr>
            <a:r>
              <a:rPr lang="en-US" sz="2000" dirty="0" smtClean="0"/>
              <a:t>CERN </a:t>
            </a:r>
            <a:r>
              <a:rPr lang="en-US" sz="2000" dirty="0" err="1" smtClean="0"/>
              <a:t>OpenStack</a:t>
            </a:r>
            <a:endParaRPr lang="en-US" sz="2000" dirty="0" smtClean="0"/>
          </a:p>
          <a:p>
            <a:pPr lvl="1"/>
            <a:r>
              <a:rPr lang="en-US" sz="2000" dirty="0" smtClean="0"/>
              <a:t>multiple running environments</a:t>
            </a:r>
          </a:p>
          <a:p>
            <a:pPr lvl="2">
              <a:spcBef>
                <a:spcPts val="0"/>
              </a:spcBef>
            </a:pPr>
            <a:r>
              <a:rPr lang="en-US" sz="2000" dirty="0" err="1" smtClean="0"/>
              <a:t>Docker</a:t>
            </a:r>
            <a:r>
              <a:rPr lang="en-US" sz="2000" dirty="0" smtClean="0"/>
              <a:t> with CVMFS, Umbrella</a:t>
            </a:r>
          </a:p>
          <a:p>
            <a:pPr lvl="1"/>
            <a:r>
              <a:rPr lang="en-US" sz="2000" dirty="0" smtClean="0"/>
              <a:t>multiple resource orchestration</a:t>
            </a:r>
          </a:p>
          <a:p>
            <a:pPr lvl="2">
              <a:spcBef>
                <a:spcPts val="0"/>
              </a:spcBef>
            </a:pPr>
            <a:r>
              <a:rPr lang="en-US" sz="2000" dirty="0" err="1" smtClean="0"/>
              <a:t>Kubernetes</a:t>
            </a:r>
            <a:endParaRPr lang="en-US" sz="2000" dirty="0" smtClean="0"/>
          </a:p>
          <a:p>
            <a:pPr lvl="1"/>
            <a:r>
              <a:rPr lang="en-US" sz="2000" dirty="0" smtClean="0"/>
              <a:t>multiple workflow engines</a:t>
            </a:r>
          </a:p>
          <a:p>
            <a:pPr lvl="2">
              <a:spcBef>
                <a:spcPts val="0"/>
              </a:spcBef>
            </a:pPr>
            <a:r>
              <a:rPr lang="en-US" sz="2000" dirty="0" err="1" smtClean="0"/>
              <a:t>Yadage</a:t>
            </a:r>
            <a:r>
              <a:rPr lang="en-US" sz="2000" dirty="0" smtClean="0"/>
              <a:t>, </a:t>
            </a:r>
            <a:r>
              <a:rPr lang="en-US" sz="2000" dirty="0" err="1" smtClean="0"/>
              <a:t>DianaHep</a:t>
            </a:r>
            <a:endParaRPr lang="en-US" sz="2000" dirty="0" smtClean="0"/>
          </a:p>
          <a:p>
            <a:pPr lvl="1"/>
            <a:r>
              <a:rPr lang="en-US" sz="2000" dirty="0" smtClean="0"/>
              <a:t>multiple shared storage systems</a:t>
            </a:r>
          </a:p>
          <a:p>
            <a:pPr lvl="2">
              <a:spcBef>
                <a:spcPts val="0"/>
              </a:spcBef>
            </a:pPr>
            <a:r>
              <a:rPr lang="en-US" sz="2000" dirty="0" err="1" smtClean="0"/>
              <a:t>Ceph</a:t>
            </a:r>
            <a:r>
              <a:rPr lang="en-US" sz="2000" dirty="0" smtClean="0"/>
              <a:t>, EOS</a:t>
            </a:r>
          </a:p>
        </p:txBody>
      </p:sp>
    </p:spTree>
    <p:extLst>
      <p:ext uri="{BB962C8B-B14F-4D97-AF65-F5344CB8AC3E}">
        <p14:creationId xmlns:p14="http://schemas.microsoft.com/office/powerpoint/2010/main" val="2799565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&amp; Environment Capture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50240" y="6096000"/>
            <a:ext cx="9052560" cy="275682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Each computation executable preserved in a </a:t>
            </a:r>
            <a:r>
              <a:rPr lang="en-US" sz="3200" dirty="0"/>
              <a:t>container </a:t>
            </a:r>
            <a:r>
              <a:rPr lang="en-US" sz="3200" dirty="0" smtClean="0">
                <a:latin typeface="Wingdings"/>
                <a:ea typeface="Wingdings"/>
                <a:cs typeface="Wingdings"/>
                <a:sym typeface="Wingdings"/>
              </a:rPr>
              <a:t>⇒</a:t>
            </a:r>
            <a:r>
              <a:rPr lang="en-US" sz="800" dirty="0" smtClean="0"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Reusable!</a:t>
            </a:r>
          </a:p>
          <a:p>
            <a:r>
              <a:rPr lang="en-US" sz="3200" dirty="0" smtClean="0"/>
              <a:t>JSON specification chains steps into workflows, specifies input/output</a:t>
            </a:r>
          </a:p>
          <a:p>
            <a:r>
              <a:rPr lang="en-US" sz="3200" dirty="0" smtClean="0"/>
              <a:t>Arbitrary composition of steps possible</a:t>
            </a:r>
          </a:p>
          <a:p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" y="2438400"/>
            <a:ext cx="6928503" cy="3581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8800" y="1905000"/>
            <a:ext cx="5410200" cy="52321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/>
            <a:r>
              <a:rPr lang="en-US" sz="2800" dirty="0" smtClean="0">
                <a:latin typeface="Optima"/>
                <a:cs typeface="Optima"/>
              </a:rPr>
              <a:t>JSON Specification of workflow:</a:t>
            </a:r>
            <a:endParaRPr lang="en-US" sz="2800" dirty="0">
              <a:latin typeface="Optima"/>
              <a:cs typeface="Optim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8201" y="2133600"/>
            <a:ext cx="3276599" cy="69345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21600" y="1941497"/>
            <a:ext cx="2743200" cy="95410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/>
            <a:r>
              <a:rPr lang="en-US" sz="2800" dirty="0" smtClean="0">
                <a:latin typeface="Optima"/>
                <a:cs typeface="Optima"/>
              </a:rPr>
              <a:t>Workflow Schematic:</a:t>
            </a:r>
            <a:endParaRPr lang="en-US" sz="2800" dirty="0">
              <a:latin typeface="Optima"/>
              <a:cs typeface="Optima"/>
            </a:endParaRPr>
          </a:p>
        </p:txBody>
      </p:sp>
      <p:sp>
        <p:nvSpPr>
          <p:cNvPr id="8" name="Notched Right Arrow 7"/>
          <p:cNvSpPr/>
          <p:nvPr/>
        </p:nvSpPr>
        <p:spPr>
          <a:xfrm>
            <a:off x="7950200" y="4038600"/>
            <a:ext cx="1219200" cy="533400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95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project?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46238"/>
            <a:ext cx="11703050" cy="7065962"/>
          </a:xfrm>
        </p:spPr>
        <p:txBody>
          <a:bodyPr/>
          <a:lstStyle/>
          <a:p>
            <a:r>
              <a:rPr lang="en-US" dirty="0" smtClean="0"/>
              <a:t>Tools are key to further progress</a:t>
            </a:r>
            <a:endParaRPr lang="en-US" dirty="0"/>
          </a:p>
        </p:txBody>
      </p:sp>
      <p:pic>
        <p:nvPicPr>
          <p:cNvPr id="4" name="Picture 3" descr="talking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5"/>
          <a:stretch/>
        </p:blipFill>
        <p:spPr>
          <a:xfrm>
            <a:off x="1854200" y="2971800"/>
            <a:ext cx="9065902" cy="63263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26578" y="8001000"/>
            <a:ext cx="2823222" cy="869968"/>
          </a:xfrm>
          <a:prstGeom prst="rect">
            <a:avLst/>
          </a:prstGeom>
          <a:noFill/>
        </p:spPr>
        <p:txBody>
          <a:bodyPr wrap="square" lIns="130032" tIns="65017" rIns="130032" bIns="65017" rtlCol="0">
            <a:spAutoFit/>
          </a:bodyPr>
          <a:lstStyle/>
          <a:p>
            <a:pPr algn="l" defTabSz="650164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FF"/>
                </a:solidFill>
                <a:latin typeface="Calibri"/>
                <a:ea typeface="+mn-ea"/>
                <a:cs typeface="+mn-cs"/>
              </a:rPr>
              <a:t>Researcher/Data-Generator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12751" y="8001000"/>
            <a:ext cx="2823222" cy="869968"/>
          </a:xfrm>
          <a:prstGeom prst="rect">
            <a:avLst/>
          </a:prstGeom>
          <a:noFill/>
        </p:spPr>
        <p:txBody>
          <a:bodyPr wrap="square" lIns="130032" tIns="65017" rIns="130032" bIns="65017" rtlCol="0">
            <a:spAutoFit/>
          </a:bodyPr>
          <a:lstStyle/>
          <a:p>
            <a:pPr algn="l" defTabSz="650164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FF"/>
                </a:solidFill>
                <a:latin typeface="Calibri"/>
                <a:ea typeface="+mn-ea"/>
                <a:cs typeface="+mn-cs"/>
              </a:rPr>
              <a:t>Archivist/Data Scientist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511800" y="4267201"/>
            <a:ext cx="1981200" cy="2475131"/>
            <a:chOff x="5664201" y="4267201"/>
            <a:chExt cx="1981200" cy="2475131"/>
          </a:xfrm>
        </p:grpSpPr>
        <p:sp>
          <p:nvSpPr>
            <p:cNvPr id="7" name="TextBox 6"/>
            <p:cNvSpPr txBox="1"/>
            <p:nvPr/>
          </p:nvSpPr>
          <p:spPr>
            <a:xfrm>
              <a:off x="5664201" y="6096002"/>
              <a:ext cx="1981200" cy="646330"/>
            </a:xfrm>
            <a:prstGeom prst="rect">
              <a:avLst/>
            </a:prstGeom>
            <a:noFill/>
          </p:spPr>
          <p:txBody>
            <a:bodyPr wrap="square" lIns="91435" tIns="45718" rIns="91435" bIns="45718" rtlCol="0">
              <a:spAutoFit/>
            </a:bodyPr>
            <a:lstStyle/>
            <a:p>
              <a:r>
                <a:rPr lang="en-US" sz="3600" dirty="0">
                  <a:solidFill>
                    <a:srgbClr val="FF0000"/>
                  </a:solidFill>
                  <a:latin typeface="Arial"/>
                  <a:cs typeface="Arial"/>
                </a:rPr>
                <a:t>Tools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6654800" y="4267201"/>
              <a:ext cx="0" cy="17526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48968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Preservation of Scientific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 smtClean="0"/>
              <a:t>uge investment in producing data for science is wasted if the data is lost or cannot be re-used</a:t>
            </a:r>
          </a:p>
          <a:p>
            <a:r>
              <a:rPr lang="en-US" dirty="0" smtClean="0"/>
              <a:t>Crucial for the Reproducibility of scientific results</a:t>
            </a:r>
          </a:p>
          <a:p>
            <a:r>
              <a:rPr lang="en-US" dirty="0" smtClean="0"/>
              <a:t>Reflected in new policies by many governments and funding agencies worldwide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767392" y="2045121"/>
            <a:ext cx="7701732" cy="6807707"/>
            <a:chOff x="2590800" y="1089661"/>
            <a:chExt cx="5415280" cy="4786669"/>
          </a:xfrm>
        </p:grpSpPr>
        <p:pic>
          <p:nvPicPr>
            <p:cNvPr id="4" name="Picture 3" descr="Uncle Sam I Want You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27" t="7148" r="9512" b="23104"/>
            <a:stretch/>
          </p:blipFill>
          <p:spPr>
            <a:xfrm>
              <a:off x="3362960" y="1089661"/>
              <a:ext cx="3454400" cy="41021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590800" y="4953000"/>
              <a:ext cx="541528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650164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7700" dirty="0">
                  <a:ln>
                    <a:solidFill>
                      <a:srgbClr val="FF0000"/>
                    </a:solidFill>
                  </a:ln>
                  <a:solidFill>
                    <a:prstClr val="black"/>
                  </a:solidFill>
                  <a:latin typeface="Abadi MT Condensed Extra Bold"/>
                  <a:ea typeface="+mn-ea"/>
                  <a:cs typeface="Abadi MT Condensed Extra Bold"/>
                </a:rPr>
                <a:t>TO KEEP YOUR DATA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034453" y="8669868"/>
            <a:ext cx="7701732" cy="1006771"/>
          </a:xfrm>
          <a:prstGeom prst="rect">
            <a:avLst/>
          </a:prstGeom>
          <a:noFill/>
        </p:spPr>
        <p:txBody>
          <a:bodyPr wrap="square" lIns="130032" tIns="65017" rIns="130032" bIns="65017" rtlCol="0">
            <a:spAutoFit/>
          </a:bodyPr>
          <a:lstStyle/>
          <a:p>
            <a:pPr algn="l" defTabSz="650164" fontAlgn="auto">
              <a:spcBef>
                <a:spcPts val="0"/>
              </a:spcBef>
              <a:spcAft>
                <a:spcPts val="0"/>
              </a:spcAft>
            </a:pPr>
            <a:r>
              <a:rPr lang="en-US" sz="5700" dirty="0">
                <a:ln>
                  <a:solidFill>
                    <a:srgbClr val="FF0000"/>
                  </a:solidFill>
                </a:ln>
                <a:solidFill>
                  <a:prstClr val="black"/>
                </a:solidFill>
                <a:latin typeface="Abadi MT Condensed Extra Bold"/>
                <a:ea typeface="+mn-ea"/>
                <a:cs typeface="Abadi MT Condensed Extra Bold"/>
              </a:rPr>
              <a:t>…AND MAKE IT PUBLIC</a:t>
            </a:r>
          </a:p>
        </p:txBody>
      </p:sp>
    </p:spTree>
    <p:extLst>
      <p:ext uri="{BB962C8B-B14F-4D97-AF65-F5344CB8AC3E}">
        <p14:creationId xmlns:p14="http://schemas.microsoft.com/office/powerpoint/2010/main" val="119898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Knowledge Preservation is complicated and difficult</a:t>
            </a:r>
          </a:p>
          <a:p>
            <a:pPr lvl="1"/>
            <a:r>
              <a:rPr lang="en-US" sz="3600" dirty="0" smtClean="0"/>
              <a:t>Technologically challenging to implement</a:t>
            </a:r>
          </a:p>
          <a:p>
            <a:pPr lvl="1">
              <a:spcAft>
                <a:spcPts val="600"/>
              </a:spcAft>
            </a:pPr>
            <a:r>
              <a:rPr lang="en-US" sz="3600" dirty="0" smtClean="0"/>
              <a:t>Many tools missing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But, progress is being made on many fronts</a:t>
            </a:r>
          </a:p>
          <a:p>
            <a:pPr lvl="1"/>
            <a:r>
              <a:rPr lang="en-US" sz="3600" dirty="0" smtClean="0"/>
              <a:t>CERN Analysis Portal represents a full demonstration of a “Knowledge Preservation” infrastructure</a:t>
            </a:r>
          </a:p>
          <a:p>
            <a:pPr lvl="2"/>
            <a:r>
              <a:rPr lang="en-US" sz="3000" dirty="0" smtClean="0"/>
              <a:t>Capture of all relevant information for a physics analysis</a:t>
            </a:r>
          </a:p>
          <a:p>
            <a:pPr lvl="2"/>
            <a:r>
              <a:rPr lang="en-US" sz="3000" dirty="0" smtClean="0"/>
              <a:t>Capability to re-instantiate computation, re-use modules</a:t>
            </a:r>
          </a:p>
          <a:p>
            <a:pPr lvl="1">
              <a:spcAft>
                <a:spcPts val="600"/>
              </a:spcAft>
            </a:pPr>
            <a:r>
              <a:rPr lang="en-US" sz="3600" dirty="0" smtClean="0"/>
              <a:t>Many tools common to computation, preservation </a:t>
            </a:r>
          </a:p>
          <a:p>
            <a:r>
              <a:rPr lang="en-US" sz="3600" dirty="0" smtClean="0">
                <a:solidFill>
                  <a:srgbClr val="FF48F9"/>
                </a:solidFill>
              </a:rPr>
              <a:t>Still missing:</a:t>
            </a:r>
          </a:p>
          <a:p>
            <a:pPr lvl="1"/>
            <a:r>
              <a:rPr lang="en-US" sz="3600" dirty="0" smtClean="0"/>
              <a:t>Ease of use</a:t>
            </a:r>
          </a:p>
          <a:p>
            <a:pPr lvl="1"/>
            <a:r>
              <a:rPr lang="en-US" sz="3600" dirty="0" smtClean="0"/>
              <a:t>Discoverability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5816600" y="7237273"/>
            <a:ext cx="6705600" cy="175432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Optima"/>
                <a:cs typeface="Optima"/>
              </a:rPr>
              <a:t>Emphasis on Re-use: underlines benefit to researchers, implies reproducibility</a:t>
            </a:r>
            <a:endParaRPr lang="en-US" sz="3600" dirty="0">
              <a:solidFill>
                <a:srgbClr val="FF0000"/>
              </a:solidFill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4216923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600" dirty="0"/>
              <a:t>Douglas </a:t>
            </a:r>
            <a:r>
              <a:rPr lang="en-US" sz="1600" dirty="0" err="1"/>
              <a:t>Thain</a:t>
            </a:r>
            <a:r>
              <a:rPr lang="en-US" sz="1600" dirty="0"/>
              <a:t>, Peter </a:t>
            </a:r>
            <a:r>
              <a:rPr lang="en-US" sz="1600" dirty="0" err="1"/>
              <a:t>Ivie</a:t>
            </a:r>
            <a:r>
              <a:rPr lang="en-US" sz="1600" dirty="0"/>
              <a:t>, and Haiyan </a:t>
            </a:r>
            <a:r>
              <a:rPr lang="en-US" sz="1600" dirty="0" err="1"/>
              <a:t>Meng,</a:t>
            </a:r>
            <a:r>
              <a:rPr lang="en-US" sz="1600" b="1" u="sng" dirty="0" err="1">
                <a:hlinkClick r:id="rId2"/>
              </a:rPr>
              <a:t>Techniques</a:t>
            </a:r>
            <a:r>
              <a:rPr lang="en-US" sz="1600" b="1" u="sng" dirty="0">
                <a:hlinkClick r:id="rId2"/>
              </a:rPr>
              <a:t> for Preserving Scientific Software Executions: Preserve the Mess or Encourage Cleanliness?,</a:t>
            </a:r>
            <a:r>
              <a:rPr lang="en-US" sz="1600" i="1" dirty="0"/>
              <a:t>12th International Conference on Digital Preservation (</a:t>
            </a:r>
            <a:r>
              <a:rPr lang="en-US" sz="1600" i="1" dirty="0" err="1"/>
              <a:t>iPres</a:t>
            </a:r>
            <a:r>
              <a:rPr lang="en-US" sz="1600" i="1" dirty="0"/>
              <a:t>)</a:t>
            </a:r>
            <a:r>
              <a:rPr lang="en-US" sz="1600" dirty="0"/>
              <a:t>, November, 2015. </a:t>
            </a:r>
            <a:r>
              <a:rPr lang="en-US" sz="1600" u="sng" dirty="0">
                <a:hlinkClick r:id="rId3"/>
              </a:rPr>
              <a:t>DOI: 10.7274/R0CZ353M</a:t>
            </a:r>
          </a:p>
          <a:p>
            <a:endParaRPr lang="en-US" sz="1600" dirty="0"/>
          </a:p>
          <a:p>
            <a:pPr marL="266687" indent="0">
              <a:buNone/>
            </a:pPr>
            <a:r>
              <a:rPr lang="en-US" sz="1600" dirty="0"/>
              <a:t>Umbrella:</a:t>
            </a:r>
          </a:p>
          <a:p>
            <a:r>
              <a:rPr lang="en-US" sz="1600" dirty="0"/>
              <a:t>Haiyan </a:t>
            </a:r>
            <a:r>
              <a:rPr lang="en-US" sz="1600" dirty="0" err="1"/>
              <a:t>Meng</a:t>
            </a:r>
            <a:r>
              <a:rPr lang="en-US" sz="1600" dirty="0"/>
              <a:t> and Douglas </a:t>
            </a:r>
            <a:r>
              <a:rPr lang="en-US" sz="1600" dirty="0" err="1"/>
              <a:t>Thain</a:t>
            </a:r>
            <a:r>
              <a:rPr lang="en-US" sz="1600" dirty="0"/>
              <a:t>, </a:t>
            </a:r>
            <a:r>
              <a:rPr lang="en-US" sz="1600" b="1" u="sng" dirty="0">
                <a:hlinkClick r:id="rId4"/>
              </a:rPr>
              <a:t>Umbrella: A Portable Environment Creator for Reproducible Computing on Clusters, Clouds, and Grids,</a:t>
            </a:r>
            <a:r>
              <a:rPr lang="en-US" sz="1600" b="1" u="sng" dirty="0"/>
              <a:t> </a:t>
            </a:r>
            <a:r>
              <a:rPr lang="en-US" sz="1600" i="1" dirty="0"/>
              <a:t>Workshop on Virtualization Technologies in Distributed Computing (VTDC) at HPDC</a:t>
            </a:r>
            <a:r>
              <a:rPr lang="en-US" sz="1600" dirty="0"/>
              <a:t>, June, 2015. </a:t>
            </a:r>
            <a:r>
              <a:rPr lang="en-US" sz="1600" u="sng" dirty="0">
                <a:hlinkClick r:id="rId5"/>
              </a:rPr>
              <a:t>DOI: 10.1145/2755979.2755982</a:t>
            </a:r>
            <a:endParaRPr lang="en-US" sz="1600" u="sng" dirty="0"/>
          </a:p>
          <a:p>
            <a:r>
              <a:rPr lang="en-US" sz="1600" dirty="0"/>
              <a:t>Haiyan </a:t>
            </a:r>
            <a:r>
              <a:rPr lang="en-US" sz="1600" dirty="0" err="1"/>
              <a:t>Meng</a:t>
            </a:r>
            <a:r>
              <a:rPr lang="en-US" sz="1600" dirty="0"/>
              <a:t>, </a:t>
            </a:r>
            <a:r>
              <a:rPr lang="en-US" sz="1600" dirty="0" err="1"/>
              <a:t>Rupa</a:t>
            </a:r>
            <a:r>
              <a:rPr lang="en-US" sz="1600" dirty="0"/>
              <a:t> </a:t>
            </a:r>
            <a:r>
              <a:rPr lang="en-US" sz="1600" dirty="0" err="1"/>
              <a:t>Kommineni</a:t>
            </a:r>
            <a:r>
              <a:rPr lang="en-US" sz="1600" dirty="0"/>
              <a:t>, </a:t>
            </a:r>
            <a:r>
              <a:rPr lang="en-US" sz="1600" dirty="0" err="1"/>
              <a:t>Quan</a:t>
            </a:r>
            <a:r>
              <a:rPr lang="en-US" sz="1600" dirty="0"/>
              <a:t> Pham, Robert Gardner, </a:t>
            </a:r>
            <a:r>
              <a:rPr lang="en-US" sz="1600" dirty="0" err="1"/>
              <a:t>Tanu</a:t>
            </a:r>
            <a:r>
              <a:rPr lang="en-US" sz="1600" dirty="0"/>
              <a:t> Malik and Douglas </a:t>
            </a:r>
            <a:r>
              <a:rPr lang="en-US" sz="1600" dirty="0" err="1"/>
              <a:t>Thain</a:t>
            </a:r>
            <a:r>
              <a:rPr lang="en-US" sz="1600" dirty="0"/>
              <a:t> (2015). An Invariant Framework for Conducting Reproducible Computational Science.  </a:t>
            </a:r>
            <a:r>
              <a:rPr lang="en-US" sz="1600" i="1" dirty="0"/>
              <a:t>Journal of Computational Science</a:t>
            </a:r>
            <a:r>
              <a:rPr lang="en-US" sz="1600" dirty="0"/>
              <a:t>. April, </a:t>
            </a:r>
            <a:r>
              <a:rPr lang="hr-HR" sz="1600" dirty="0"/>
              <a:t>DOI: 10.1016/j.jocs.2015.04.012 </a:t>
            </a:r>
            <a:endParaRPr lang="en-US" sz="1600" dirty="0"/>
          </a:p>
          <a:p>
            <a:pPr marL="266687" indent="0">
              <a:buNone/>
            </a:pPr>
            <a:r>
              <a:rPr lang="en-US" sz="1600" dirty="0"/>
              <a:t>And the parrot packaging work as well:</a:t>
            </a:r>
          </a:p>
          <a:p>
            <a:r>
              <a:rPr lang="en-US" sz="1600" dirty="0"/>
              <a:t>Haiyan </a:t>
            </a:r>
            <a:r>
              <a:rPr lang="en-US" sz="1600" dirty="0" err="1"/>
              <a:t>Meng</a:t>
            </a:r>
            <a:r>
              <a:rPr lang="en-US" sz="1600" dirty="0"/>
              <a:t>, Matthias Wolf, Peter </a:t>
            </a:r>
            <a:r>
              <a:rPr lang="en-US" sz="1600" dirty="0" err="1"/>
              <a:t>Ivie</a:t>
            </a:r>
            <a:r>
              <a:rPr lang="en-US" sz="1600" dirty="0"/>
              <a:t>, Anna Woodard, Michael </a:t>
            </a:r>
            <a:r>
              <a:rPr lang="en-US" sz="1600" dirty="0" err="1"/>
              <a:t>Hildreth</a:t>
            </a:r>
            <a:r>
              <a:rPr lang="en-US" sz="1600" dirty="0"/>
              <a:t>, Douglas </a:t>
            </a:r>
            <a:r>
              <a:rPr lang="en-US" sz="1600" dirty="0" err="1"/>
              <a:t>Thain</a:t>
            </a:r>
            <a:r>
              <a:rPr lang="en-US" sz="1600" dirty="0"/>
              <a:t>, </a:t>
            </a:r>
            <a:r>
              <a:rPr lang="en-US" sz="1600" b="1" u="sng" dirty="0">
                <a:hlinkClick r:id="rId6"/>
              </a:rPr>
              <a:t>A Case Study in Preserving a High Energy Physics Application with Parrot,</a:t>
            </a:r>
            <a:r>
              <a:rPr lang="en-US" sz="1600" b="1" u="sng" dirty="0"/>
              <a:t> </a:t>
            </a:r>
            <a:r>
              <a:rPr lang="en-US" sz="1600" i="1" dirty="0"/>
              <a:t>Journal of Physics: Conference Series (CHEP 2015)</a:t>
            </a:r>
            <a:r>
              <a:rPr lang="en-US" sz="1600" dirty="0"/>
              <a:t>, December, 2015.</a:t>
            </a:r>
          </a:p>
          <a:p>
            <a:endParaRPr lang="en-US" sz="1600" dirty="0"/>
          </a:p>
          <a:p>
            <a:pPr marL="266687" indent="0">
              <a:buNone/>
            </a:pPr>
            <a:r>
              <a:rPr lang="en-US" sz="1600" dirty="0"/>
              <a:t>RECAST demo:</a:t>
            </a:r>
          </a:p>
          <a:p>
            <a:r>
              <a:rPr lang="en-US" sz="1600" dirty="0">
                <a:hlinkClick r:id="rId7"/>
              </a:rPr>
              <a:t>https://recast-demo.cern.ch/</a:t>
            </a:r>
            <a:endParaRPr lang="en-US" sz="1600" dirty="0"/>
          </a:p>
          <a:p>
            <a:endParaRPr lang="en-US" sz="1600" dirty="0"/>
          </a:p>
          <a:p>
            <a:pPr marL="266687" indent="0">
              <a:buNone/>
            </a:pPr>
            <a:r>
              <a:rPr lang="en-US" sz="1600" dirty="0"/>
              <a:t>Metadata work:</a:t>
            </a:r>
          </a:p>
          <a:p>
            <a:r>
              <a:rPr lang="en-US" sz="1600" dirty="0"/>
              <a:t>K. Janowicz, P. </a:t>
            </a:r>
            <a:r>
              <a:rPr lang="en-US" sz="1600" dirty="0" err="1"/>
              <a:t>Hitzler</a:t>
            </a:r>
            <a:r>
              <a:rPr lang="en-US" sz="1600" dirty="0"/>
              <a:t>, B. Adams, D. Kolas, C. </a:t>
            </a:r>
            <a:r>
              <a:rPr lang="en-US" sz="1600" dirty="0" err="1"/>
              <a:t>Vardeman</a:t>
            </a:r>
            <a:r>
              <a:rPr lang="en-US" sz="1600" dirty="0"/>
              <a:t> II (2014). Five Stars of Linked Data Vocabulary Use.  </a:t>
            </a:r>
            <a:r>
              <a:rPr lang="en-US" sz="1600" i="1" dirty="0"/>
              <a:t>Semantic Web Journal</a:t>
            </a:r>
            <a:r>
              <a:rPr lang="en-US" sz="1600" dirty="0"/>
              <a:t>. 5 (3),  17376</a:t>
            </a:r>
          </a:p>
          <a:p>
            <a:r>
              <a:rPr lang="en-US" sz="1600" dirty="0"/>
              <a:t>Charles </a:t>
            </a:r>
            <a:r>
              <a:rPr lang="en-US" sz="1600" dirty="0" err="1"/>
              <a:t>Vardeman</a:t>
            </a:r>
            <a:r>
              <a:rPr lang="en-US" sz="1600" dirty="0"/>
              <a:t> II, </a:t>
            </a:r>
            <a:r>
              <a:rPr lang="en-US" sz="1600" dirty="0" err="1"/>
              <a:t>Adila</a:t>
            </a:r>
            <a:r>
              <a:rPr lang="en-US" sz="1600" dirty="0"/>
              <a:t> </a:t>
            </a:r>
            <a:r>
              <a:rPr lang="en-US" sz="1600" dirty="0" err="1"/>
              <a:t>Krisnadhi</a:t>
            </a:r>
            <a:r>
              <a:rPr lang="en-US" sz="1600" dirty="0"/>
              <a:t>, Michelle Cheatham, Krzysztof Janowicz, Holly Ferguson, Pascal </a:t>
            </a:r>
            <a:r>
              <a:rPr lang="en-US" sz="1600" dirty="0" err="1"/>
              <a:t>Hitzler</a:t>
            </a:r>
            <a:r>
              <a:rPr lang="en-US" sz="1600" dirty="0"/>
              <a:t>, Aimee P. C. </a:t>
            </a:r>
            <a:r>
              <a:rPr lang="en-US" sz="1600" dirty="0" err="1"/>
              <a:t>Buccellato</a:t>
            </a:r>
            <a:r>
              <a:rPr lang="en-US" sz="1600" dirty="0"/>
              <a:t> (2015). An Ontology Design Pattern and Its Use Case for Modeling Material Transformation.  </a:t>
            </a:r>
            <a:r>
              <a:rPr lang="en-US" sz="1600" i="1" dirty="0"/>
              <a:t>Semantic Web Journal</a:t>
            </a:r>
            <a:r>
              <a:rPr lang="en-US" sz="1600" dirty="0"/>
              <a:t>, to appear. </a:t>
            </a:r>
            <a:r>
              <a:rPr lang="en-US" sz="1600" u="sng" dirty="0">
                <a:hlinkClick r:id="rId8"/>
              </a:rPr>
              <a:t>http://www.semantic-web-journal.net/system/files/swj1303.pdf.</a:t>
            </a:r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0B7F8-D8FA-154A-B336-FEF0EE5DEAB5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7426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What data should be saved?</a:t>
            </a:r>
          </a:p>
          <a:p>
            <a:r>
              <a:rPr lang="en-US" sz="3200" dirty="0" smtClean="0"/>
              <a:t>What else should be saved besides the data to enable re-use?</a:t>
            </a:r>
          </a:p>
          <a:p>
            <a:r>
              <a:rPr lang="en-US" sz="3200" dirty="0" smtClean="0"/>
              <a:t>Where should it be stored?</a:t>
            </a:r>
          </a:p>
          <a:p>
            <a:r>
              <a:rPr lang="en-US" sz="3200" dirty="0" smtClean="0"/>
              <a:t>Who pays for the storage?</a:t>
            </a:r>
          </a:p>
          <a:p>
            <a:pPr lvl="1"/>
            <a:r>
              <a:rPr lang="en-US" sz="3200" dirty="0" smtClean="0"/>
              <a:t>Federal grants typically run 3 years</a:t>
            </a:r>
          </a:p>
          <a:p>
            <a:pPr lvl="2"/>
            <a:r>
              <a:rPr lang="en-US" sz="3200" dirty="0" smtClean="0"/>
              <a:t>after this the money is spent</a:t>
            </a:r>
          </a:p>
          <a:p>
            <a:r>
              <a:rPr lang="en-US" sz="3200" dirty="0" smtClean="0"/>
              <a:t>Who pays to allow the public to access the data?</a:t>
            </a:r>
          </a:p>
          <a:p>
            <a:pPr lvl="1"/>
            <a:r>
              <a:rPr lang="en-US" sz="3200" dirty="0" smtClean="0"/>
              <a:t>network &amp; storage infrastructure isn’t free</a:t>
            </a:r>
          </a:p>
          <a:p>
            <a:r>
              <a:rPr lang="en-US" sz="3200" dirty="0" smtClean="0"/>
              <a:t>Funding agencies developing policies, need guidance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580" y="6884528"/>
            <a:ext cx="11100342" cy="21832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87523" y="9088007"/>
            <a:ext cx="5029754" cy="656590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sz="3400" b="1"/>
              <a:t>mpsopendata.crc.nd.edu</a:t>
            </a:r>
            <a:endParaRPr lang="en-US" sz="3400" b="1" dirty="0"/>
          </a:p>
        </p:txBody>
      </p:sp>
    </p:spTree>
    <p:extLst>
      <p:ext uri="{BB962C8B-B14F-4D97-AF65-F5344CB8AC3E}">
        <p14:creationId xmlns:p14="http://schemas.microsoft.com/office/powerpoint/2010/main" val="3709615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Community exercise to provide feedback to NSF on knowledge preservation questions from Physical Sciences</a:t>
            </a:r>
          </a:p>
          <a:p>
            <a:r>
              <a:rPr lang="en-US" sz="3200" dirty="0" smtClean="0"/>
              <a:t>Input from APS, ACS, surveys, workshops, etc.</a:t>
            </a:r>
          </a:p>
          <a:p>
            <a:r>
              <a:rPr lang="en-US" sz="3200" dirty="0" smtClean="0"/>
              <a:t>Final Report just issued, some conclusions:</a:t>
            </a:r>
          </a:p>
          <a:p>
            <a:pPr marL="169051" indent="0">
              <a:buNone/>
            </a:pPr>
            <a:endParaRPr lang="en-US" sz="3200" dirty="0"/>
          </a:p>
          <a:p>
            <a:pPr marL="1149350" indent="0">
              <a:buNone/>
            </a:pPr>
            <a:r>
              <a:rPr lang="en-US" sz="3200" b="1" dirty="0"/>
              <a:t>Data and other digital artifacts upon which publications are based should be made publicly available in a digital, machine-readable format, and persistently linked to those relevant publications</a:t>
            </a:r>
            <a:r>
              <a:rPr lang="en-US" sz="3200" b="1" dirty="0" smtClean="0"/>
              <a:t>.</a:t>
            </a:r>
          </a:p>
          <a:p>
            <a:pPr marL="1149350" indent="0">
              <a:buNone/>
            </a:pPr>
            <a:endParaRPr lang="en-US" sz="3200" b="1" dirty="0"/>
          </a:p>
          <a:p>
            <a:pPr marL="1149350" indent="0">
              <a:buNone/>
            </a:pPr>
            <a:r>
              <a:rPr lang="en-US" sz="3200" b="1" dirty="0"/>
              <a:t>D</a:t>
            </a:r>
            <a:r>
              <a:rPr lang="en-US" sz="3200" b="1" dirty="0" smtClean="0"/>
              <a:t>ifferent </a:t>
            </a:r>
            <a:r>
              <a:rPr lang="en-US" sz="3200" b="1" dirty="0"/>
              <a:t>disciplines have a wide variety of current practices and expectations for appropriate levels of the sharing of data and other scientific results. A </a:t>
            </a:r>
            <a:r>
              <a:rPr lang="en-US" sz="3200" b="1" dirty="0">
                <a:solidFill>
                  <a:srgbClr val="FF0000"/>
                </a:solidFill>
              </a:rPr>
              <a:t>discipline-specific policy discussion </a:t>
            </a:r>
            <a:r>
              <a:rPr lang="en-US" sz="3200" b="1" dirty="0"/>
              <a:t>will be required to determine an appropriate level of preservation and re-use.</a:t>
            </a:r>
            <a:r>
              <a:rPr lang="en-US" sz="3200" dirty="0"/>
              <a:t> </a:t>
            </a:r>
          </a:p>
          <a:p>
            <a:pPr marL="1149350" indent="0">
              <a:buNone/>
            </a:pPr>
            <a:endParaRPr lang="en-US" sz="3200" b="1" dirty="0" smtClean="0"/>
          </a:p>
          <a:p>
            <a:pPr marL="1149350" indent="0">
              <a:buNone/>
            </a:pPr>
            <a:endParaRPr lang="en-US" sz="3200" b="1" dirty="0"/>
          </a:p>
          <a:p>
            <a:pPr marL="1149350" indent="0">
              <a:buNone/>
            </a:pPr>
            <a:endParaRPr lang="en-US" sz="3200" dirty="0"/>
          </a:p>
          <a:p>
            <a:pPr marL="169051" indent="0">
              <a:buNone/>
            </a:pPr>
            <a:endParaRPr lang="en-US" sz="3200" dirty="0" smtClean="0"/>
          </a:p>
          <a:p>
            <a:endParaRPr lang="en-US" sz="3200" dirty="0" smtClean="0"/>
          </a:p>
          <a:p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987523" y="9088007"/>
            <a:ext cx="5029754" cy="656590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sz="3400" b="1" dirty="0" err="1"/>
              <a:t>mpsopendata.crc.nd.edu</a:t>
            </a:r>
            <a:endParaRPr lang="en-US" sz="3400" b="1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4400" y="228600"/>
            <a:ext cx="4476939" cy="1143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9815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4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Community exercise to provide feedback to NSF on knowledge preservation questions from Physical Sciences</a:t>
            </a:r>
          </a:p>
          <a:p>
            <a:r>
              <a:rPr lang="en-US" sz="3200" dirty="0" smtClean="0"/>
              <a:t>Input from APS, ACS, surveys, workshops, etc.</a:t>
            </a:r>
          </a:p>
          <a:p>
            <a:r>
              <a:rPr lang="en-US" sz="3200" dirty="0" smtClean="0"/>
              <a:t>Final Report just issued, s</a:t>
            </a:r>
            <a:r>
              <a:rPr lang="en-US" sz="3200" dirty="0" smtClean="0"/>
              <a:t>ome </a:t>
            </a:r>
            <a:r>
              <a:rPr lang="en-US" sz="3200" dirty="0" smtClean="0"/>
              <a:t>conclusions:</a:t>
            </a:r>
          </a:p>
          <a:p>
            <a:pPr marL="169051" indent="0">
              <a:buNone/>
            </a:pPr>
            <a:endParaRPr lang="en-US" sz="3200" dirty="0"/>
          </a:p>
          <a:p>
            <a:pPr marL="1149350" indent="0">
              <a:buNone/>
            </a:pPr>
            <a:r>
              <a:rPr lang="en-US" sz="3200" b="1" dirty="0"/>
              <a:t>T</a:t>
            </a:r>
            <a:r>
              <a:rPr lang="en-US" sz="3200" b="1" dirty="0" smtClean="0"/>
              <a:t>he </a:t>
            </a:r>
            <a:r>
              <a:rPr lang="en-US" sz="3200" b="1" dirty="0"/>
              <a:t>provision of public access to data entails costs in infrastructure and human effort, and that some types of data may be impractical to archive, annotate, and share. </a:t>
            </a:r>
            <a:r>
              <a:rPr lang="en-US" sz="3200" b="1" dirty="0">
                <a:solidFill>
                  <a:srgbClr val="FF0000"/>
                </a:solidFill>
              </a:rPr>
              <a:t>Cost-benefit analyses </a:t>
            </a:r>
            <a:r>
              <a:rPr lang="en-US" sz="3200" b="1" dirty="0"/>
              <a:t>should be conducted in order to set the level of expectations for the researcher, his or her institution, and the funding agency</a:t>
            </a:r>
            <a:r>
              <a:rPr lang="en-US" sz="3200" b="1" dirty="0" smtClean="0"/>
              <a:t>.</a:t>
            </a:r>
          </a:p>
          <a:p>
            <a:pPr marL="1149350" indent="0">
              <a:buNone/>
            </a:pPr>
            <a:endParaRPr lang="en-US" sz="3200" b="1" dirty="0" smtClean="0"/>
          </a:p>
          <a:p>
            <a:pPr marL="1149350" indent="0">
              <a:buNone/>
            </a:pPr>
            <a:r>
              <a:rPr lang="en-US" sz="3200" b="1" dirty="0"/>
              <a:t>C</a:t>
            </a:r>
            <a:r>
              <a:rPr lang="en-US" sz="3200" b="1" dirty="0" smtClean="0"/>
              <a:t>reating </a:t>
            </a:r>
            <a:r>
              <a:rPr lang="en-US" sz="3200" b="1" dirty="0">
                <a:solidFill>
                  <a:srgbClr val="FF0000"/>
                </a:solidFill>
              </a:rPr>
              <a:t>incentives</a:t>
            </a:r>
            <a:r>
              <a:rPr lang="en-US" sz="3200" b="1" dirty="0"/>
              <a:t> toward the sharing of data is the primary way to accomplish broad adoption of open access to data as the norm</a:t>
            </a:r>
            <a:r>
              <a:rPr lang="en-US" sz="3200" dirty="0"/>
              <a:t> </a:t>
            </a:r>
            <a:r>
              <a:rPr lang="en-US" sz="3200" dirty="0" smtClean="0"/>
              <a:t> </a:t>
            </a:r>
            <a:endParaRPr lang="en-US" sz="3200" dirty="0"/>
          </a:p>
          <a:p>
            <a:pPr marL="1149350" indent="0">
              <a:buNone/>
            </a:pPr>
            <a:endParaRPr lang="en-US" sz="3200" b="1" dirty="0" smtClean="0"/>
          </a:p>
          <a:p>
            <a:pPr marL="1149350" indent="0">
              <a:buNone/>
            </a:pPr>
            <a:endParaRPr lang="en-US" sz="3200" b="1" dirty="0"/>
          </a:p>
          <a:p>
            <a:pPr marL="1149350" indent="0">
              <a:buNone/>
            </a:pPr>
            <a:endParaRPr lang="en-US" sz="3200" dirty="0"/>
          </a:p>
          <a:p>
            <a:pPr marL="169051" indent="0">
              <a:buNone/>
            </a:pPr>
            <a:endParaRPr lang="en-US" sz="3200" dirty="0" smtClean="0"/>
          </a:p>
          <a:p>
            <a:endParaRPr lang="en-US" sz="3200" dirty="0" smtClean="0"/>
          </a:p>
          <a:p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987523" y="9088007"/>
            <a:ext cx="5029754" cy="656590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sz="3400" b="1" dirty="0" err="1"/>
              <a:t>mpsopendata.crc.nd.edu</a:t>
            </a:r>
            <a:endParaRPr lang="en-US" sz="3400" b="1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4400" y="228600"/>
            <a:ext cx="4476939" cy="1143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05844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4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4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Beyond these (relatively obvious) conclusions, the report lays out a roadmap towards achieving a future where scientific data is </a:t>
            </a:r>
            <a:r>
              <a:rPr lang="en-US" sz="3200" b="1" dirty="0" smtClean="0">
                <a:solidFill>
                  <a:srgbClr val="FF0000"/>
                </a:solidFill>
              </a:rPr>
              <a:t>re-useable</a:t>
            </a:r>
            <a:r>
              <a:rPr lang="en-US" sz="3200" dirty="0" smtClean="0"/>
              <a:t>.</a:t>
            </a:r>
            <a:r>
              <a:rPr lang="en-US" sz="3200" dirty="0"/>
              <a:t> </a:t>
            </a:r>
          </a:p>
          <a:p>
            <a:r>
              <a:rPr lang="en-US" sz="3200" b="1" dirty="0" smtClean="0">
                <a:solidFill>
                  <a:srgbClr val="FF48F9"/>
                </a:solidFill>
              </a:rPr>
              <a:t>What ingredients are necessary?</a:t>
            </a:r>
          </a:p>
          <a:p>
            <a:pPr lvl="1"/>
            <a:r>
              <a:rPr lang="en-US" sz="3200" b="1" dirty="0"/>
              <a:t>T</a:t>
            </a:r>
            <a:r>
              <a:rPr lang="en-US" sz="3200" b="1" dirty="0" smtClean="0"/>
              <a:t>he additional information </a:t>
            </a:r>
            <a:r>
              <a:rPr lang="en-US" sz="3200" dirty="0" smtClean="0"/>
              <a:t>that makes data re-useable:</a:t>
            </a:r>
          </a:p>
          <a:p>
            <a:pPr lvl="2"/>
            <a:r>
              <a:rPr lang="en-US" sz="2800" dirty="0"/>
              <a:t>Application </a:t>
            </a:r>
            <a:r>
              <a:rPr lang="en-US" sz="2800" dirty="0" smtClean="0"/>
              <a:t>software, Workflows,</a:t>
            </a:r>
            <a:r>
              <a:rPr lang="en-US" sz="2800" dirty="0"/>
              <a:t> </a:t>
            </a:r>
            <a:r>
              <a:rPr lang="en-US" sz="2800" dirty="0" smtClean="0"/>
              <a:t>Software environment,</a:t>
            </a:r>
            <a:r>
              <a:rPr lang="en-US" sz="2800" dirty="0"/>
              <a:t> </a:t>
            </a:r>
            <a:r>
              <a:rPr lang="en-US" sz="2800" dirty="0" smtClean="0"/>
              <a:t>Simulation capabilities,</a:t>
            </a:r>
            <a:r>
              <a:rPr lang="en-US" sz="2800" dirty="0"/>
              <a:t> </a:t>
            </a:r>
            <a:r>
              <a:rPr lang="en-US" sz="2800" dirty="0" smtClean="0"/>
              <a:t>Documentation,</a:t>
            </a:r>
            <a:r>
              <a:rPr lang="en-US" sz="2800" dirty="0"/>
              <a:t> </a:t>
            </a:r>
            <a:r>
              <a:rPr lang="en-US" sz="2800" dirty="0" smtClean="0"/>
              <a:t>Data characterization,</a:t>
            </a:r>
            <a:r>
              <a:rPr lang="en-US" sz="2800" dirty="0"/>
              <a:t> </a:t>
            </a:r>
            <a:r>
              <a:rPr lang="en-US" sz="2800" dirty="0" smtClean="0"/>
              <a:t>Measurement parameters/Metadata, etc.</a:t>
            </a:r>
          </a:p>
          <a:p>
            <a:pPr lvl="1"/>
            <a:r>
              <a:rPr lang="en-US" sz="3200" b="1" dirty="0" smtClean="0"/>
              <a:t>The </a:t>
            </a:r>
            <a:r>
              <a:rPr lang="en-US" sz="3200" b="1" dirty="0" err="1" smtClean="0"/>
              <a:t>cyberinfrastructure</a:t>
            </a:r>
            <a:r>
              <a:rPr lang="en-US" sz="3200" b="1" dirty="0" smtClean="0"/>
              <a:t> </a:t>
            </a:r>
            <a:r>
              <a:rPr lang="en-US" sz="3200" dirty="0" smtClean="0"/>
              <a:t>to capture, store, discover, and access all of this information</a:t>
            </a:r>
          </a:p>
          <a:p>
            <a:pPr lvl="1"/>
            <a:r>
              <a:rPr lang="en-US" sz="3200" b="1" dirty="0" smtClean="0"/>
              <a:t>Incentives</a:t>
            </a:r>
            <a:r>
              <a:rPr lang="en-US" sz="3200" dirty="0" smtClean="0"/>
              <a:t> (scientific, cultural, professional, economic) to drive the community in this direction</a:t>
            </a:r>
          </a:p>
          <a:p>
            <a:pPr>
              <a:spcBef>
                <a:spcPts val="1200"/>
              </a:spcBef>
            </a:pPr>
            <a:r>
              <a:rPr lang="en-US" sz="3200" b="1" dirty="0" smtClean="0">
                <a:solidFill>
                  <a:srgbClr val="FF0000"/>
                </a:solidFill>
              </a:rPr>
              <a:t>Rest of talk: </a:t>
            </a:r>
            <a:r>
              <a:rPr lang="en-US" sz="3200" dirty="0" smtClean="0"/>
              <a:t>explore work on various aspects of this problem</a:t>
            </a:r>
          </a:p>
          <a:p>
            <a:pPr lvl="2"/>
            <a:endParaRPr lang="en-US" sz="2800" dirty="0" smtClean="0"/>
          </a:p>
          <a:p>
            <a:pPr marL="169051" indent="0">
              <a:buNone/>
            </a:pPr>
            <a:endParaRPr lang="en-US" sz="2800" dirty="0"/>
          </a:p>
          <a:p>
            <a:pPr marL="1149350" indent="0">
              <a:buNone/>
            </a:pPr>
            <a:endParaRPr lang="en-US" sz="3200" b="1" dirty="0" smtClean="0"/>
          </a:p>
          <a:p>
            <a:pPr marL="1149350" indent="0">
              <a:buNone/>
            </a:pPr>
            <a:endParaRPr lang="en-US" sz="3200" b="1" dirty="0"/>
          </a:p>
          <a:p>
            <a:pPr marL="1149350" indent="0">
              <a:buNone/>
            </a:pPr>
            <a:endParaRPr lang="en-US" sz="3200" dirty="0"/>
          </a:p>
          <a:p>
            <a:pPr marL="169051" indent="0">
              <a:buNone/>
            </a:pPr>
            <a:endParaRPr lang="en-US" sz="3200" dirty="0" smtClean="0"/>
          </a:p>
          <a:p>
            <a:endParaRPr lang="en-US" sz="3200" dirty="0" smtClean="0"/>
          </a:p>
          <a:p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987523" y="9088007"/>
            <a:ext cx="5029754" cy="656590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sz="3400" b="1" dirty="0" err="1"/>
              <a:t>mpsopendata.crc.nd.edu</a:t>
            </a:r>
            <a:endParaRPr lang="en-US" sz="3400" b="1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4400" y="228600"/>
            <a:ext cx="4476939" cy="1143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944042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Keeping Science Results for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240" y="1864824"/>
            <a:ext cx="11935516" cy="6988002"/>
          </a:xfrm>
        </p:spPr>
        <p:txBody>
          <a:bodyPr>
            <a:normAutofit/>
          </a:bodyPr>
          <a:lstStyle/>
          <a:p>
            <a:r>
              <a:rPr lang="en-US" b="1" dirty="0" smtClean="0"/>
              <a:t>Data</a:t>
            </a:r>
            <a:r>
              <a:rPr lang="en-US" b="1" dirty="0"/>
              <a:t> </a:t>
            </a:r>
            <a:r>
              <a:rPr lang="en-US" b="1" dirty="0" smtClean="0"/>
              <a:t>preservation: </a:t>
            </a:r>
            <a:r>
              <a:rPr lang="en-US" dirty="0" smtClean="0">
                <a:solidFill>
                  <a:srgbClr val="0000FF"/>
                </a:solidFill>
              </a:rPr>
              <a:t>“backing up your hard drive” </a:t>
            </a:r>
          </a:p>
          <a:p>
            <a:pPr lvl="1"/>
            <a:r>
              <a:rPr lang="en-US" dirty="0" smtClean="0"/>
              <a:t>“easy”, needs to be automatic in terms of error checking, migration to new storage technologies</a:t>
            </a:r>
          </a:p>
        </p:txBody>
      </p:sp>
      <p:pic>
        <p:nvPicPr>
          <p:cNvPr id="5" name="Picture 4" descr="Apple_MacBoo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93" y="4168761"/>
            <a:ext cx="3540196" cy="2106988"/>
          </a:xfrm>
          <a:prstGeom prst="rect">
            <a:avLst/>
          </a:prstGeom>
          <a:effectLst>
            <a:softEdge rad="63500"/>
          </a:effectLst>
        </p:spPr>
      </p:pic>
      <p:grpSp>
        <p:nvGrpSpPr>
          <p:cNvPr id="16" name="Group 15"/>
          <p:cNvGrpSpPr/>
          <p:nvPr/>
        </p:nvGrpSpPr>
        <p:grpSpPr>
          <a:xfrm>
            <a:off x="3973692" y="4467885"/>
            <a:ext cx="3208481" cy="1660655"/>
            <a:chOff x="2794000" y="3141482"/>
            <a:chExt cx="2255963" cy="1167648"/>
          </a:xfrm>
        </p:grpSpPr>
        <p:pic>
          <p:nvPicPr>
            <p:cNvPr id="6" name="Picture 5" descr="External-Hard-Driv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2800" y="3141482"/>
              <a:ext cx="1697163" cy="1167648"/>
            </a:xfrm>
            <a:prstGeom prst="rect">
              <a:avLst/>
            </a:prstGeom>
          </p:spPr>
        </p:pic>
        <p:sp>
          <p:nvSpPr>
            <p:cNvPr id="12" name="Notched Right Arrow 11"/>
            <p:cNvSpPr/>
            <p:nvPr/>
          </p:nvSpPr>
          <p:spPr>
            <a:xfrm>
              <a:off x="2794000" y="3403600"/>
              <a:ext cx="629920" cy="365760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50164" fontAlgn="auto">
                <a:spcBef>
                  <a:spcPts val="0"/>
                </a:spcBef>
                <a:spcAft>
                  <a:spcPts val="0"/>
                </a:spcAft>
              </a:pPr>
              <a:endParaRPr lang="en-US" sz="2600">
                <a:solidFill>
                  <a:prstClr val="white"/>
                </a:solidFill>
                <a:latin typeface="Corbel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261013" y="4067612"/>
            <a:ext cx="5093547" cy="2478137"/>
            <a:chOff x="5105400" y="2860040"/>
            <a:chExt cx="3581400" cy="1742440"/>
          </a:xfrm>
        </p:grpSpPr>
        <p:pic>
          <p:nvPicPr>
            <p:cNvPr id="7" name="Picture 6" descr="small_mass_storage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5335" y="2860040"/>
              <a:ext cx="2831465" cy="1742440"/>
            </a:xfrm>
            <a:prstGeom prst="rect">
              <a:avLst/>
            </a:prstGeom>
          </p:spPr>
        </p:pic>
        <p:sp>
          <p:nvSpPr>
            <p:cNvPr id="13" name="Notched Right Arrow 12"/>
            <p:cNvSpPr/>
            <p:nvPr/>
          </p:nvSpPr>
          <p:spPr>
            <a:xfrm>
              <a:off x="5105400" y="3403600"/>
              <a:ext cx="629920" cy="365760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50164" fontAlgn="auto">
                <a:spcBef>
                  <a:spcPts val="0"/>
                </a:spcBef>
                <a:spcAft>
                  <a:spcPts val="0"/>
                </a:spcAft>
              </a:pPr>
              <a:endParaRPr lang="en-US" sz="2600">
                <a:solidFill>
                  <a:prstClr val="white"/>
                </a:solidFill>
                <a:latin typeface="Corbel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561493" y="6285657"/>
            <a:ext cx="3463831" cy="3660309"/>
            <a:chOff x="6019800" y="4419600"/>
            <a:chExt cx="2435506" cy="2573655"/>
          </a:xfrm>
        </p:grpSpPr>
        <p:pic>
          <p:nvPicPr>
            <p:cNvPr id="8" name="Picture 7" descr="MassStorage_StandAlone.gi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9800" y="4876800"/>
              <a:ext cx="2435506" cy="2116455"/>
            </a:xfrm>
            <a:prstGeom prst="rect">
              <a:avLst/>
            </a:prstGeom>
          </p:spPr>
        </p:pic>
        <p:sp>
          <p:nvSpPr>
            <p:cNvPr id="14" name="Notched Right Arrow 13"/>
            <p:cNvSpPr/>
            <p:nvPr/>
          </p:nvSpPr>
          <p:spPr>
            <a:xfrm rot="5400000">
              <a:off x="7183120" y="4551680"/>
              <a:ext cx="629920" cy="365760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50164" fontAlgn="auto">
                <a:spcBef>
                  <a:spcPts val="0"/>
                </a:spcBef>
                <a:spcAft>
                  <a:spcPts val="0"/>
                </a:spcAft>
              </a:pPr>
              <a:endParaRPr lang="en-US" sz="2600">
                <a:solidFill>
                  <a:prstClr val="white"/>
                </a:solidFill>
                <a:latin typeface="Corbel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176614" y="6704700"/>
            <a:ext cx="4197032" cy="2897182"/>
            <a:chOff x="2936682" y="4714240"/>
            <a:chExt cx="2951038" cy="2037081"/>
          </a:xfrm>
        </p:grpSpPr>
        <p:pic>
          <p:nvPicPr>
            <p:cNvPr id="9" name="Picture 8" descr="fancy_storage.jp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06"/>
            <a:stretch/>
          </p:blipFill>
          <p:spPr>
            <a:xfrm>
              <a:off x="2936682" y="4714240"/>
              <a:ext cx="2113281" cy="2037081"/>
            </a:xfrm>
            <a:prstGeom prst="rect">
              <a:avLst/>
            </a:prstGeom>
          </p:spPr>
        </p:pic>
        <p:sp>
          <p:nvSpPr>
            <p:cNvPr id="15" name="Notched Right Arrow 14"/>
            <p:cNvSpPr/>
            <p:nvPr/>
          </p:nvSpPr>
          <p:spPr>
            <a:xfrm flipH="1">
              <a:off x="5257800" y="5588000"/>
              <a:ext cx="629920" cy="365760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50164" fontAlgn="auto">
                <a:spcBef>
                  <a:spcPts val="0"/>
                </a:spcBef>
                <a:spcAft>
                  <a:spcPts val="0"/>
                </a:spcAft>
              </a:pPr>
              <a:endParaRPr lang="en-US" sz="2600">
                <a:solidFill>
                  <a:prstClr val="white"/>
                </a:solidFill>
                <a:latin typeface="Corbe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9256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Keeping Science Results for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240" y="1864824"/>
            <a:ext cx="11935516" cy="6988002"/>
          </a:xfrm>
        </p:spPr>
        <p:txBody>
          <a:bodyPr>
            <a:normAutofit/>
          </a:bodyPr>
          <a:lstStyle/>
          <a:p>
            <a:r>
              <a:rPr lang="en-US" b="1" dirty="0" smtClean="0"/>
              <a:t>Data</a:t>
            </a:r>
            <a:r>
              <a:rPr lang="en-US" b="1" dirty="0"/>
              <a:t> </a:t>
            </a:r>
            <a:r>
              <a:rPr lang="en-US" b="1" dirty="0" smtClean="0"/>
              <a:t>preservation: </a:t>
            </a:r>
            <a:r>
              <a:rPr lang="en-US" dirty="0" smtClean="0">
                <a:solidFill>
                  <a:srgbClr val="0000FF"/>
                </a:solidFill>
              </a:rPr>
              <a:t>“backing up your hard drive” </a:t>
            </a:r>
          </a:p>
          <a:p>
            <a:pPr lvl="1"/>
            <a:r>
              <a:rPr lang="en-US" dirty="0" smtClean="0"/>
              <a:t>“easy”, needs to be automatic in terms of error checking, migration to new storage technologies</a:t>
            </a:r>
          </a:p>
          <a:p>
            <a:r>
              <a:rPr lang="en-US" b="1" dirty="0" smtClean="0"/>
              <a:t>harder problem: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software + “knowledge”</a:t>
            </a:r>
          </a:p>
          <a:p>
            <a:pPr lvl="1"/>
            <a:r>
              <a:rPr lang="en-US" dirty="0" smtClean="0"/>
              <a:t>Records/instructions of how data was processed</a:t>
            </a:r>
          </a:p>
          <a:p>
            <a:pPr lvl="2"/>
            <a:r>
              <a:rPr lang="en-US" dirty="0" smtClean="0"/>
              <a:t>lab notebooks, Web pages, napkin scribbles, etc.</a:t>
            </a:r>
          </a:p>
          <a:p>
            <a:pPr lvl="1"/>
            <a:r>
              <a:rPr lang="en-US" dirty="0" smtClean="0"/>
              <a:t>algorithms necessary to analyze the data, derive final results</a:t>
            </a:r>
          </a:p>
          <a:p>
            <a:pPr lvl="1"/>
            <a:r>
              <a:rPr lang="en-US" dirty="0" smtClean="0"/>
              <a:t>computer operating system and other software libraries necessary to run the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54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theme1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charset="0"/>
            <a:ea typeface="ヒラギノ明朝 ProN W3" charset="0"/>
            <a:cs typeface="ヒラギノ明朝 ProN W3" charset="0"/>
            <a:sym typeface="Cochi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charset="0"/>
            <a:ea typeface="ヒラギノ明朝 ProN W3" charset="0"/>
            <a:cs typeface="ヒラギノ明朝 ProN W3" charset="0"/>
            <a:sym typeface="Cochin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>
            <a:latin typeface="Arial"/>
            <a:cs typeface="Arial"/>
          </a:defRPr>
        </a:defPPr>
      </a:lstStyle>
    </a:tx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>
            <a:latin typeface="Optima"/>
            <a:cs typeface="Optima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1_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>
            <a:latin typeface="Optima"/>
            <a:cs typeface="Optima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7425</TotalTime>
  <Pages>0</Pages>
  <Words>1815</Words>
  <Characters>0</Characters>
  <Application>Microsoft Macintosh PowerPoint</Application>
  <PresentationFormat>Custom</PresentationFormat>
  <Lines>0</Lines>
  <Paragraphs>343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Title &amp; Bullets</vt:lpstr>
      <vt:lpstr>Office Theme</vt:lpstr>
      <vt:lpstr>Module</vt:lpstr>
      <vt:lpstr>1_Module</vt:lpstr>
      <vt:lpstr>Knowledge Preservation and Reproducibility in HEP (and beyond)</vt:lpstr>
      <vt:lpstr>The Problem:</vt:lpstr>
      <vt:lpstr>Preservation of Scientific Data</vt:lpstr>
      <vt:lpstr>Policy Questions</vt:lpstr>
      <vt:lpstr>Policy Responses</vt:lpstr>
      <vt:lpstr>Policy Responses</vt:lpstr>
      <vt:lpstr>Policy Responses</vt:lpstr>
      <vt:lpstr>Keeping Science Results for Years</vt:lpstr>
      <vt:lpstr>Keeping Science Results for Years</vt:lpstr>
      <vt:lpstr>Knowledge Preservation at the LHC</vt:lpstr>
      <vt:lpstr>Pizza (=Knowledge) Preservation</vt:lpstr>
      <vt:lpstr>PowerPoint Presentation</vt:lpstr>
      <vt:lpstr>DASPOS, in more detail</vt:lpstr>
      <vt:lpstr>A Sample Computation</vt:lpstr>
      <vt:lpstr>A Sample Computation</vt:lpstr>
      <vt:lpstr>Components in Development</vt:lpstr>
      <vt:lpstr>Containers</vt:lpstr>
      <vt:lpstr>Containerization Tools</vt:lpstr>
      <vt:lpstr>“Smart Containers”</vt:lpstr>
      <vt:lpstr>Workflow Preservation Tools</vt:lpstr>
      <vt:lpstr>Workflow Preservation Tools</vt:lpstr>
      <vt:lpstr>RECAST</vt:lpstr>
      <vt:lpstr>CERN Open Data Portal</vt:lpstr>
      <vt:lpstr>CERN Analysis Preservation</vt:lpstr>
      <vt:lpstr>CERN Analysis Portal</vt:lpstr>
      <vt:lpstr>CERN Analysis Preservation</vt:lpstr>
      <vt:lpstr>REANA: Analysis Backend</vt:lpstr>
      <vt:lpstr>Workflow &amp; Environment Capture</vt:lpstr>
      <vt:lpstr>Next project?</vt:lpstr>
      <vt:lpstr>Conclusions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Preservation Challenges at CMS and LHC and… </dc:title>
  <dc:subject/>
  <dc:creator/>
  <cp:keywords/>
  <dc:description/>
  <cp:lastModifiedBy>Mike Hildreth</cp:lastModifiedBy>
  <cp:revision>239</cp:revision>
  <dcterms:modified xsi:type="dcterms:W3CDTF">2017-08-24T16:17:50Z</dcterms:modified>
</cp:coreProperties>
</file>