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handoutMasterIdLst>
    <p:handoutMasterId r:id="rId38"/>
  </p:handoutMasterIdLst>
  <p:sldIdLst>
    <p:sldId id="258" r:id="rId2"/>
    <p:sldId id="275" r:id="rId3"/>
    <p:sldId id="289" r:id="rId4"/>
    <p:sldId id="259" r:id="rId5"/>
    <p:sldId id="257" r:id="rId6"/>
    <p:sldId id="260" r:id="rId7"/>
    <p:sldId id="291" r:id="rId8"/>
    <p:sldId id="267" r:id="rId9"/>
    <p:sldId id="270" r:id="rId10"/>
    <p:sldId id="269" r:id="rId11"/>
    <p:sldId id="292" r:id="rId12"/>
    <p:sldId id="286" r:id="rId13"/>
    <p:sldId id="262" r:id="rId14"/>
    <p:sldId id="263" r:id="rId15"/>
    <p:sldId id="287" r:id="rId16"/>
    <p:sldId id="305" r:id="rId17"/>
    <p:sldId id="295" r:id="rId18"/>
    <p:sldId id="294" r:id="rId19"/>
    <p:sldId id="306" r:id="rId20"/>
    <p:sldId id="296" r:id="rId21"/>
    <p:sldId id="278" r:id="rId22"/>
    <p:sldId id="307" r:id="rId23"/>
    <p:sldId id="308" r:id="rId24"/>
    <p:sldId id="293" r:id="rId25"/>
    <p:sldId id="282" r:id="rId26"/>
    <p:sldId id="313" r:id="rId27"/>
    <p:sldId id="312" r:id="rId28"/>
    <p:sldId id="271" r:id="rId29"/>
    <p:sldId id="273" r:id="rId30"/>
    <p:sldId id="284" r:id="rId31"/>
    <p:sldId id="302" r:id="rId32"/>
    <p:sldId id="288" r:id="rId33"/>
    <p:sldId id="299" r:id="rId34"/>
    <p:sldId id="303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DB031-6E4B-0744-AE4B-80CCD05AFD68}" type="datetimeFigureOut">
              <a:rPr lang="en-US" smtClean="0"/>
              <a:t>8/25/17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19E73-4557-F149-8933-E1C13802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968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B599F-3BEE-654F-A081-47F0582A18E1}" type="datetimeFigureOut">
              <a:rPr lang="en-US" smtClean="0"/>
              <a:t>8/25/17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C0C60-0B5C-3F44-B326-395BCF10B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03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C0C60-0B5C-3F44-B326-395BCF10B6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64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fld id="{E77EF19E-6DAD-CF47-9AC1-638DEF7CE31A}" type="datetime1">
              <a:rPr lang="en-US" smtClean="0"/>
              <a:t>8/25/17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Pushpa Bhat                ACAT 2017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9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74BE693-3A14-524D-BFBF-B8EB795C3F99}" type="datetime1">
              <a:rPr lang="en-US" smtClean="0"/>
              <a:t>8/25/17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4758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0228FBC-7874-B74B-B8EE-C27C86D30ECB}" type="datetime1">
              <a:rPr lang="en-US" smtClean="0"/>
              <a:t>8/25/17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903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A73A872-39C4-444E-B564-A34C13600905}" type="datetime1">
              <a:rPr lang="en-US" smtClean="0"/>
              <a:t>8/25/17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0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56872F1-B8B2-CC47-BE06-052B6358D810}" type="datetime1">
              <a:rPr lang="en-US" smtClean="0"/>
              <a:t>8/25/17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7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15DBBBF-97F9-934F-A481-2ADE1E84E96D}" type="datetime1">
              <a:rPr lang="en-US" smtClean="0"/>
              <a:t>8/25/17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6760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7E984DB-743A-2545-AAD8-F68E62DF4291}" type="datetime1">
              <a:rPr lang="en-US" smtClean="0"/>
              <a:t>8/25/17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51571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1E95C76-2C19-3E4B-BBB1-9788C87F5167}" type="datetime1">
              <a:rPr lang="en-US" smtClean="0"/>
              <a:t>8/25/17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73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7716043-CA8E-6B4E-A353-1A2D0E84C97C}" type="datetime1">
              <a:rPr lang="en-US" smtClean="0"/>
              <a:t>8/25/17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382E2CB-1F78-6443-BAB6-6D329789B004}" type="datetime1">
              <a:rPr lang="en-US" smtClean="0"/>
              <a:t>8/25/17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4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BF77A9-830D-524F-ADF1-3C39F767E405}" type="datetime1">
              <a:rPr lang="en-US" smtClean="0"/>
              <a:t>8/25/17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</p:spTree>
    <p:extLst>
      <p:ext uri="{BB962C8B-B14F-4D97-AF65-F5344CB8AC3E}">
        <p14:creationId xmlns:p14="http://schemas.microsoft.com/office/powerpoint/2010/main" val="338439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0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6016"/>
            <a:ext cx="8229600" cy="496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227C6703-EC35-A248-BBDE-1E4A906AAB7B}" type="datetime1">
              <a:rPr lang="en-US" smtClean="0"/>
              <a:t>8/25/17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Pushpa Bhat                ACAT 2017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81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FF0000"/>
          </a:solidFill>
          <a:latin typeface="+mj-lt"/>
          <a:ea typeface="+mj-ea"/>
          <a:cs typeface="Comic Sans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+mj-lt"/>
          <a:ea typeface="+mn-ea"/>
          <a:cs typeface="Comic Sans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j-lt"/>
          <a:ea typeface="+mn-ea"/>
          <a:cs typeface="Comic Sans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j-lt"/>
          <a:ea typeface="+mn-ea"/>
          <a:cs typeface="Comic Sans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Comic Sans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j-lt"/>
          <a:ea typeface="+mn-ea"/>
          <a:cs typeface="Comic Sans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hyperlink" Target="http://conferences.fnal.gov/acat2000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0781" y="-289920"/>
            <a:ext cx="10733140" cy="71554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25006" y="5645553"/>
            <a:ext cx="677204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August 21-25, 2017</a:t>
            </a:r>
          </a:p>
          <a:p>
            <a:pPr algn="ctr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University of Washington, Seattle, USA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7602" y="-135139"/>
            <a:ext cx="3475495" cy="10760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510781" y="-191750"/>
            <a:ext cx="636574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ACAT2017</a:t>
            </a:r>
          </a:p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Conference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Summary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4745" y="1692575"/>
            <a:ext cx="231127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Pushpa Bhat</a:t>
            </a:r>
          </a:p>
          <a:p>
            <a:pPr algn="ctr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Fermilab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Pushpa Bhat                ACAT 2017</a:t>
            </a:r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91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40929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01651" y="161372"/>
            <a:ext cx="5006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AIHENP 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/>
              </a:rPr>
              <a:t>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ACAT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2691" y="5589715"/>
            <a:ext cx="381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http://conferences.fnal.gov/acat2000/</a:t>
            </a:r>
            <a:endParaRPr lang="en-US" dirty="0"/>
          </a:p>
          <a:p>
            <a:r>
              <a:rPr lang="en-US" dirty="0"/>
              <a:t>   Checkout </a:t>
            </a:r>
            <a:r>
              <a:rPr lang="en-US" dirty="0" smtClean="0"/>
              <a:t>videos </a:t>
            </a:r>
            <a:r>
              <a:rPr lang="en-US" dirty="0"/>
              <a:t>of plenary talks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73824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ACAT2000 Heavy-Weights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Bjarne </a:t>
            </a:r>
            <a:r>
              <a:rPr lang="en-US" dirty="0" err="1"/>
              <a:t>Stroustrup</a:t>
            </a:r>
            <a:r>
              <a:rPr lang="en-US" dirty="0"/>
              <a:t> (C++)</a:t>
            </a:r>
          </a:p>
          <a:p>
            <a:pPr lvl="1"/>
            <a:r>
              <a:rPr lang="en-US" dirty="0"/>
              <a:t>Initiation of  </a:t>
            </a:r>
            <a:r>
              <a:rPr lang="en-US" dirty="0" smtClean="0"/>
              <a:t>HEP/Fermilab </a:t>
            </a:r>
            <a:r>
              <a:rPr lang="en-US" dirty="0"/>
              <a:t>representation on </a:t>
            </a:r>
            <a:r>
              <a:rPr lang="en-US" dirty="0" smtClean="0"/>
              <a:t>International </a:t>
            </a:r>
            <a:r>
              <a:rPr lang="en-US" dirty="0"/>
              <a:t>C++ S</a:t>
            </a:r>
            <a:r>
              <a:rPr lang="en-US" dirty="0" smtClean="0"/>
              <a:t>tandards Committee </a:t>
            </a:r>
            <a:endParaRPr lang="en-US" dirty="0"/>
          </a:p>
          <a:p>
            <a:r>
              <a:rPr lang="en-US" dirty="0"/>
              <a:t>Ian Foster (Grid)</a:t>
            </a:r>
          </a:p>
          <a:p>
            <a:pPr lvl="1"/>
            <a:r>
              <a:rPr lang="en-US" dirty="0"/>
              <a:t>Impetus for Grid </a:t>
            </a:r>
            <a:r>
              <a:rPr lang="en-US" dirty="0" smtClean="0"/>
              <a:t>Partnerships</a:t>
            </a:r>
            <a:endParaRPr lang="en-US" dirty="0"/>
          </a:p>
          <a:p>
            <a:r>
              <a:rPr lang="en-US" dirty="0"/>
              <a:t>Stephen Wolfram</a:t>
            </a:r>
          </a:p>
          <a:p>
            <a:r>
              <a:rPr lang="en-US" dirty="0"/>
              <a:t>John Moody (ML)</a:t>
            </a:r>
          </a:p>
          <a:p>
            <a:r>
              <a:rPr lang="en-US" dirty="0"/>
              <a:t>Alex </a:t>
            </a:r>
            <a:r>
              <a:rPr lang="en-US" dirty="0" err="1"/>
              <a:t>Szalay</a:t>
            </a:r>
            <a:endParaRPr lang="en-US" dirty="0"/>
          </a:p>
          <a:p>
            <a:r>
              <a:rPr lang="en-US" dirty="0"/>
              <a:t>Robert Ryne</a:t>
            </a:r>
          </a:p>
          <a:p>
            <a:pPr lvl="1"/>
            <a:r>
              <a:rPr lang="en-US" dirty="0"/>
              <a:t>Large scale simulations collaborations</a:t>
            </a:r>
          </a:p>
          <a:p>
            <a:r>
              <a:rPr lang="en-US" dirty="0"/>
              <a:t>Rene Brun</a:t>
            </a:r>
          </a:p>
          <a:p>
            <a:pPr lvl="1"/>
            <a:r>
              <a:rPr lang="en-US" dirty="0"/>
              <a:t>Launches </a:t>
            </a:r>
            <a:r>
              <a:rPr lang="en-US" dirty="0" smtClean="0"/>
              <a:t>the effort </a:t>
            </a:r>
            <a:r>
              <a:rPr lang="en-US" dirty="0"/>
              <a:t>for TMVA in ROOT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0085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ACAT since 2000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2000 Fermilab, USA (Oct. 16 - 20)</a:t>
            </a:r>
          </a:p>
          <a:p>
            <a:r>
              <a:rPr lang="en-US" dirty="0"/>
              <a:t>2002 Moscow, Russia (June 24 – 28)</a:t>
            </a:r>
          </a:p>
          <a:p>
            <a:r>
              <a:rPr lang="en-US" dirty="0"/>
              <a:t>2003 KEK, Japan (Dec. 1 – 5)</a:t>
            </a:r>
          </a:p>
          <a:p>
            <a:r>
              <a:rPr lang="en-US" dirty="0"/>
              <a:t>2005 DESY, Germany (May 22 – 27)</a:t>
            </a:r>
          </a:p>
          <a:p>
            <a:r>
              <a:rPr lang="en-US" dirty="0"/>
              <a:t>2007 NIKEHF, The Netherlands (April 23 -27)</a:t>
            </a:r>
          </a:p>
          <a:p>
            <a:r>
              <a:rPr lang="en-US" dirty="0"/>
              <a:t>2008 </a:t>
            </a:r>
            <a:r>
              <a:rPr lang="en-US" dirty="0" err="1"/>
              <a:t>Erice</a:t>
            </a:r>
            <a:r>
              <a:rPr lang="en-US" dirty="0"/>
              <a:t>, Sicily (Nov. 3 -7)</a:t>
            </a:r>
          </a:p>
          <a:p>
            <a:r>
              <a:rPr lang="en-US" dirty="0"/>
              <a:t>2010 Jaipur, India (Feb. 22 -27)</a:t>
            </a:r>
          </a:p>
          <a:p>
            <a:r>
              <a:rPr lang="en-US" dirty="0"/>
              <a:t>2011 Uxbridge, UK (Sep. 5 – 9)</a:t>
            </a:r>
          </a:p>
          <a:p>
            <a:r>
              <a:rPr lang="en-US" dirty="0"/>
              <a:t>2013 IHEP, Beijing, China (May 16 -21)</a:t>
            </a:r>
          </a:p>
          <a:p>
            <a:r>
              <a:rPr lang="en-US" dirty="0"/>
              <a:t>2014 Prague, Czech Republic (Sep. 1 – 5)</a:t>
            </a:r>
          </a:p>
          <a:p>
            <a:r>
              <a:rPr lang="en-US" dirty="0"/>
              <a:t>2016 Valparaiso, Chile (Jan 18 – 22, 2016)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27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275343" y="-69216"/>
            <a:ext cx="35687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ACAT Highlights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55" y="555166"/>
            <a:ext cx="3009900" cy="6235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300" y="602512"/>
            <a:ext cx="2565400" cy="5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810" y="510854"/>
            <a:ext cx="2578100" cy="50927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561368" y="5470339"/>
            <a:ext cx="2123123" cy="1233111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01485" y="5434876"/>
            <a:ext cx="2123123" cy="1233111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09354" y="600399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2014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95424" y="608689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5017" y="5485107"/>
            <a:ext cx="1174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Bridging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Disciplines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13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81450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516732" y="2212891"/>
            <a:ext cx="4242214" cy="2762841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04652" y="2212891"/>
            <a:ext cx="317603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Reloaded!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53391" y="3941305"/>
            <a:ext cx="112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2017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31057"/>
            <a:ext cx="1981200" cy="1638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80684" y="5385423"/>
            <a:ext cx="2364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edition of </a:t>
            </a:r>
          </a:p>
          <a:p>
            <a:r>
              <a:rPr lang="en-US" sz="2000" b="1" dirty="0" smtClean="0"/>
              <a:t>AIHENP-ACAT Series</a:t>
            </a: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5099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ACAT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~200 participants</a:t>
            </a:r>
          </a:p>
          <a:p>
            <a:r>
              <a:rPr lang="en-US" dirty="0"/>
              <a:t>24 Plenary talks</a:t>
            </a:r>
          </a:p>
          <a:p>
            <a:r>
              <a:rPr lang="en-US" dirty="0"/>
              <a:t>4 round table discussions</a:t>
            </a:r>
          </a:p>
          <a:p>
            <a:r>
              <a:rPr lang="en-US" dirty="0"/>
              <a:t>86 parallel session talks</a:t>
            </a:r>
          </a:p>
          <a:p>
            <a:r>
              <a:rPr lang="en-US" dirty="0"/>
              <a:t>69 posters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1685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80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Highlights </a:t>
            </a:r>
            <a:br>
              <a:rPr lang="en-US" dirty="0" smtClean="0"/>
            </a:br>
            <a:r>
              <a:rPr lang="en-US" dirty="0" smtClean="0"/>
              <a:t>of </a:t>
            </a:r>
            <a:br>
              <a:rPr lang="en-US" dirty="0" smtClean="0"/>
            </a:br>
            <a:r>
              <a:rPr lang="en-US" dirty="0" smtClean="0"/>
              <a:t>ACAT 2017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Some Impressions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66755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Track 1: Computing Technology for Physics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6"/>
            <a:ext cx="8229600" cy="491673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Heterogeneous </a:t>
            </a:r>
            <a:r>
              <a:rPr lang="en-US" dirty="0"/>
              <a:t>Architectures</a:t>
            </a:r>
          </a:p>
          <a:p>
            <a:pPr lvl="1"/>
            <a:r>
              <a:rPr lang="en-US" dirty="0"/>
              <a:t>Use of GPUs in CMS High level Trigger</a:t>
            </a:r>
          </a:p>
          <a:p>
            <a:pPr lvl="1"/>
            <a:r>
              <a:rPr lang="en-US" dirty="0"/>
              <a:t>Use of GPUs in NA62</a:t>
            </a:r>
          </a:p>
          <a:p>
            <a:pPr lvl="1"/>
            <a:r>
              <a:rPr lang="en-US" dirty="0"/>
              <a:t>Promising applications of FPGAs in lattice QCD computing </a:t>
            </a:r>
          </a:p>
          <a:p>
            <a:pPr lvl="1"/>
            <a:r>
              <a:rPr lang="en-US" dirty="0" smtClean="0"/>
              <a:t>Software development should adapt to exploit </a:t>
            </a:r>
            <a:endParaRPr lang="en-US" dirty="0"/>
          </a:p>
          <a:p>
            <a:r>
              <a:rPr lang="en-US" dirty="0"/>
              <a:t>Data Preservation Projects</a:t>
            </a:r>
          </a:p>
          <a:p>
            <a:pPr lvl="1"/>
            <a:r>
              <a:rPr lang="en-US" dirty="0"/>
              <a:t>INFN CNAF</a:t>
            </a:r>
          </a:p>
          <a:p>
            <a:pPr lvl="1"/>
            <a:r>
              <a:rPr lang="en-US" dirty="0" err="1"/>
              <a:t>Tevatron</a:t>
            </a:r>
            <a:r>
              <a:rPr lang="en-US" dirty="0"/>
              <a:t>, LHC</a:t>
            </a:r>
          </a:p>
          <a:p>
            <a:r>
              <a:rPr lang="en-US" dirty="0"/>
              <a:t>Online systems and Triggers</a:t>
            </a:r>
          </a:p>
          <a:p>
            <a:r>
              <a:rPr lang="en-US" dirty="0" smtClean="0"/>
              <a:t>Containers rising in importance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for software deployment </a:t>
            </a:r>
          </a:p>
          <a:p>
            <a:pPr lvl="1"/>
            <a:r>
              <a:rPr lang="en-US" dirty="0"/>
              <a:t>portability and scalability on super computers</a:t>
            </a:r>
          </a:p>
          <a:p>
            <a:r>
              <a:rPr lang="en-US" dirty="0"/>
              <a:t>Tools for software builds</a:t>
            </a:r>
          </a:p>
          <a:p>
            <a:r>
              <a:rPr lang="en-US" dirty="0"/>
              <a:t>Machine learning tools for fast simulations</a:t>
            </a:r>
          </a:p>
          <a:p>
            <a:r>
              <a:rPr lang="en-US" dirty="0" smtClean="0"/>
              <a:t>Fast </a:t>
            </a:r>
            <a:r>
              <a:rPr lang="en-US" dirty="0"/>
              <a:t>calorimeter </a:t>
            </a:r>
            <a:r>
              <a:rPr lang="en-US" dirty="0" smtClean="0"/>
              <a:t>Simulation in ATLAS</a:t>
            </a:r>
            <a:endParaRPr lang="en-US" dirty="0"/>
          </a:p>
          <a:p>
            <a:r>
              <a:rPr lang="en-US" dirty="0"/>
              <a:t>HEP visualization challenges in Reconstruction at the LHC/HL-LHC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15923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Track </a:t>
            </a:r>
            <a:r>
              <a:rPr lang="en-US" dirty="0" smtClean="0"/>
              <a:t>3: </a:t>
            </a:r>
            <a:br>
              <a:rPr lang="en-US" dirty="0" smtClean="0"/>
            </a:br>
            <a:r>
              <a:rPr lang="en-US" dirty="0" smtClean="0"/>
              <a:t>Computations </a:t>
            </a:r>
            <a:r>
              <a:rPr lang="en-US" dirty="0"/>
              <a:t>in Theoretical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3109"/>
            <a:ext cx="8229600" cy="496014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New Developments in methods for symbolic calculations, loop </a:t>
            </a:r>
            <a:r>
              <a:rPr lang="en-US" dirty="0" smtClean="0"/>
              <a:t>integrals</a:t>
            </a:r>
          </a:p>
          <a:p>
            <a:r>
              <a:rPr lang="en-US" dirty="0" err="1" smtClean="0"/>
              <a:t>Loopedia</a:t>
            </a:r>
            <a:r>
              <a:rPr lang="en-US" dirty="0" smtClean="0"/>
              <a:t>: a new database for loop integrals</a:t>
            </a:r>
            <a:endParaRPr lang="en-US" dirty="0"/>
          </a:p>
          <a:p>
            <a:r>
              <a:rPr lang="en-US" dirty="0"/>
              <a:t>Higher order </a:t>
            </a:r>
            <a:r>
              <a:rPr lang="en-US" dirty="0" smtClean="0"/>
              <a:t>radiative </a:t>
            </a:r>
            <a:r>
              <a:rPr lang="en-US" dirty="0"/>
              <a:t>corrections</a:t>
            </a:r>
          </a:p>
          <a:p>
            <a:r>
              <a:rPr lang="en-US" dirty="0"/>
              <a:t>Developments and optimizations of generators</a:t>
            </a:r>
          </a:p>
          <a:p>
            <a:r>
              <a:rPr lang="en-US" dirty="0"/>
              <a:t>Go-HEP: A new </a:t>
            </a:r>
            <a:r>
              <a:rPr lang="en-US" dirty="0" smtClean="0"/>
              <a:t>language for concurrent programming</a:t>
            </a:r>
          </a:p>
          <a:p>
            <a:r>
              <a:rPr lang="en-US" dirty="0"/>
              <a:t>Round table on Analytical </a:t>
            </a:r>
            <a:r>
              <a:rPr lang="en-US" dirty="0" err="1"/>
              <a:t>vs</a:t>
            </a:r>
            <a:r>
              <a:rPr lang="en-US" dirty="0"/>
              <a:t> Numerical methods for </a:t>
            </a:r>
            <a:r>
              <a:rPr lang="en-US" dirty="0" smtClean="0"/>
              <a:t>NNLO+ </a:t>
            </a:r>
            <a:r>
              <a:rPr lang="en-US" dirty="0"/>
              <a:t>Computations for the </a:t>
            </a:r>
            <a:r>
              <a:rPr lang="en-US" dirty="0" smtClean="0"/>
              <a:t>LHC</a:t>
            </a:r>
            <a:endParaRPr lang="en-US" dirty="0"/>
          </a:p>
          <a:p>
            <a:r>
              <a:rPr lang="en-US" dirty="0"/>
              <a:t>ML in theoretical physics: PDFs to MC tools</a:t>
            </a:r>
          </a:p>
          <a:p>
            <a:r>
              <a:rPr lang="en-US" dirty="0"/>
              <a:t>Possible ML </a:t>
            </a:r>
            <a:r>
              <a:rPr lang="en-US" dirty="0" smtClean="0"/>
              <a:t>to </a:t>
            </a:r>
            <a:r>
              <a:rPr lang="en-US" dirty="0"/>
              <a:t>accelerate </a:t>
            </a:r>
            <a:r>
              <a:rPr lang="en-US" dirty="0" smtClean="0"/>
              <a:t>Lattice </a:t>
            </a:r>
            <a:r>
              <a:rPr lang="en-US" dirty="0"/>
              <a:t>QCD </a:t>
            </a:r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14201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516732" y="2212891"/>
            <a:ext cx="4242214" cy="2762841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04652" y="2212891"/>
            <a:ext cx="3176032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Reloaded!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53391" y="3941305"/>
            <a:ext cx="112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2017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31057"/>
            <a:ext cx="1981200" cy="1638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80684" y="5385423"/>
            <a:ext cx="2364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edition of </a:t>
            </a:r>
          </a:p>
          <a:p>
            <a:r>
              <a:rPr lang="en-US" sz="2000" b="1" dirty="0" smtClean="0"/>
              <a:t>AIHENP-ACAT Series</a:t>
            </a: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3027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8850"/>
            <a:ext cx="8873391" cy="56150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2511" y="0"/>
            <a:ext cx="8442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Great American Eclipse!</a:t>
            </a:r>
          </a:p>
        </p:txBody>
      </p:sp>
      <p:sp>
        <p:nvSpPr>
          <p:cNvPr id="2" name="Star: 5 Points 1"/>
          <p:cNvSpPr/>
          <p:nvPr/>
        </p:nvSpPr>
        <p:spPr>
          <a:xfrm>
            <a:off x="5648513" y="3847281"/>
            <a:ext cx="254000" cy="254000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3954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Track</a:t>
            </a:r>
            <a:r>
              <a:rPr lang="en-US" dirty="0" smtClean="0"/>
              <a:t>-2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Data Analysis: Algorithms and Tools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ML Algorithms</a:t>
            </a:r>
            <a:endParaRPr lang="en-US" dirty="0"/>
          </a:p>
          <a:p>
            <a:pPr lvl="1"/>
            <a:r>
              <a:rPr lang="en-US" dirty="0"/>
              <a:t>NN, BDT, Many flavors of DNN</a:t>
            </a:r>
          </a:p>
          <a:p>
            <a:r>
              <a:rPr lang="en-US" dirty="0"/>
              <a:t>Applications</a:t>
            </a:r>
          </a:p>
          <a:p>
            <a:pPr lvl="1"/>
            <a:r>
              <a:rPr lang="en-US" dirty="0"/>
              <a:t>Triggers, tracking, Objects, ID, Signal/background simulations, Physics</a:t>
            </a:r>
          </a:p>
          <a:p>
            <a:pPr lvl="1"/>
            <a:r>
              <a:rPr lang="en-US" dirty="0" smtClean="0"/>
              <a:t>Every </a:t>
            </a:r>
            <a:r>
              <a:rPr lang="en-US" dirty="0"/>
              <a:t>aspects of data </a:t>
            </a:r>
            <a:r>
              <a:rPr lang="en-US" dirty="0" smtClean="0"/>
              <a:t>reconstruction</a:t>
            </a:r>
          </a:p>
          <a:p>
            <a:pPr lvl="1"/>
            <a:r>
              <a:rPr lang="en-US" dirty="0"/>
              <a:t>End-to-end event </a:t>
            </a:r>
            <a:r>
              <a:rPr lang="en-US" dirty="0" smtClean="0"/>
              <a:t>reconstruction</a:t>
            </a:r>
            <a:endParaRPr lang="en-US" dirty="0"/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NN and BDTs in triggers in </a:t>
            </a:r>
            <a:r>
              <a:rPr lang="en-US" dirty="0" smtClean="0"/>
              <a:t>Belle </a:t>
            </a:r>
            <a:r>
              <a:rPr lang="en-US" dirty="0"/>
              <a:t>II, LHC</a:t>
            </a:r>
          </a:p>
          <a:p>
            <a:pPr lvl="1"/>
            <a:r>
              <a:rPr lang="en-US" dirty="0"/>
              <a:t>Pile-up mitigation at  LHC</a:t>
            </a:r>
          </a:p>
          <a:p>
            <a:pPr lvl="1"/>
            <a:r>
              <a:rPr lang="en-US" dirty="0"/>
              <a:t>Event reconstruction in neutrino experiments</a:t>
            </a:r>
          </a:p>
          <a:p>
            <a:pPr lvl="1"/>
            <a:r>
              <a:rPr lang="en-US" dirty="0"/>
              <a:t>DNN for </a:t>
            </a:r>
            <a:r>
              <a:rPr lang="en-US" dirty="0" smtClean="0"/>
              <a:t>online, </a:t>
            </a:r>
            <a:r>
              <a:rPr lang="en-US" dirty="0"/>
              <a:t>office tracking</a:t>
            </a:r>
          </a:p>
          <a:p>
            <a:pPr lvl="1"/>
            <a:r>
              <a:rPr lang="en-US" dirty="0"/>
              <a:t>ML in theoretical physics: pdf to MC tools in lattice QCD</a:t>
            </a:r>
          </a:p>
          <a:p>
            <a:pPr lvl="1"/>
            <a:r>
              <a:rPr lang="en-US" dirty="0"/>
              <a:t>Contributions even on Expert systems, cellular automata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9093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9905" r="-19905"/>
          <a:stretch>
            <a:fillRect/>
          </a:stretch>
        </p:blipFill>
        <p:spPr>
          <a:xfrm>
            <a:off x="-776404" y="103378"/>
            <a:ext cx="10629738" cy="6406759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96413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Paradigm for automated learning from data, using computer algorithms </a:t>
            </a:r>
          </a:p>
          <a:p>
            <a:pPr marL="274320" lvl="1" indent="0">
              <a:buNone/>
            </a:pPr>
            <a:r>
              <a:rPr lang="en-US" dirty="0"/>
              <a:t>	</a:t>
            </a:r>
          </a:p>
          <a:p>
            <a:r>
              <a:rPr lang="en-US" dirty="0"/>
              <a:t>Requiring little </a:t>
            </a:r>
            <a:r>
              <a:rPr lang="en-US" i="1" dirty="0"/>
              <a:t>a priori </a:t>
            </a:r>
            <a:r>
              <a:rPr lang="en-US" dirty="0"/>
              <a:t>information  about the function to be learned</a:t>
            </a:r>
            <a:br>
              <a:rPr lang="en-US" dirty="0"/>
            </a:br>
            <a:endParaRPr lang="en-US" dirty="0"/>
          </a:p>
          <a:p>
            <a:r>
              <a:rPr lang="en-US" dirty="0"/>
              <a:t>A method that can approximate a continuous non-linear function to arbitrary accuracy is called a </a:t>
            </a:r>
            <a:r>
              <a:rPr lang="en-US" dirty="0">
                <a:solidFill>
                  <a:srgbClr val="C00000"/>
                </a:solidFill>
              </a:rPr>
              <a:t>universal </a:t>
            </a:r>
            <a:r>
              <a:rPr lang="en-US" dirty="0" err="1">
                <a:solidFill>
                  <a:srgbClr val="C00000"/>
                </a:solidFill>
              </a:rPr>
              <a:t>approximator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06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/>
            <a:r>
              <a:rPr lang="en-US" dirty="0"/>
              <a:t>Over the past </a:t>
            </a:r>
            <a:r>
              <a:rPr lang="en-US" dirty="0" smtClean="0"/>
              <a:t>~three decades, </a:t>
            </a:r>
            <a:r>
              <a:rPr lang="en-US" dirty="0"/>
              <a:t>Multivariate analysis (MVA) methods have gained gradual acceptance in </a:t>
            </a:r>
            <a:r>
              <a:rPr lang="en-US" dirty="0" smtClean="0"/>
              <a:t>HEP.</a:t>
            </a:r>
          </a:p>
          <a:p>
            <a:pPr marL="857250" lvl="1" indent="-457200"/>
            <a:r>
              <a:rPr lang="en-US" dirty="0"/>
              <a:t>T</a:t>
            </a:r>
            <a:r>
              <a:rPr lang="en-US" dirty="0" smtClean="0"/>
              <a:t>hey </a:t>
            </a:r>
            <a:r>
              <a:rPr lang="en-US" dirty="0"/>
              <a:t>are now “state of the art”</a:t>
            </a:r>
          </a:p>
          <a:p>
            <a:pPr marL="457200" indent="-457200"/>
            <a:r>
              <a:rPr lang="en-US" dirty="0"/>
              <a:t>Some of the most important physics results in HEP, in the past two decades, have come from the use MVA methods.</a:t>
            </a:r>
          </a:p>
          <a:p>
            <a:pPr marL="466725" indent="-485775"/>
            <a:r>
              <a:rPr lang="en-US" dirty="0"/>
              <a:t>In 1990’s, I’d have on my title slide</a:t>
            </a:r>
          </a:p>
          <a:p>
            <a:pPr marL="0" indent="0">
              <a:buNone/>
            </a:pPr>
            <a:r>
              <a:rPr lang="en-US" dirty="0"/>
              <a:t>	“We are riding the wave of the future”</a:t>
            </a:r>
          </a:p>
          <a:p>
            <a:pPr marL="457200" indent="-457200"/>
            <a:r>
              <a:rPr lang="en-US" dirty="0"/>
              <a:t>That future is here, and </a:t>
            </a:r>
            <a:r>
              <a:rPr lang="en-US" dirty="0" smtClean="0"/>
              <a:t>MVA/ML </a:t>
            </a:r>
            <a:r>
              <a:rPr lang="en-US" dirty="0"/>
              <a:t>methods are </a:t>
            </a:r>
            <a:r>
              <a:rPr lang="en-US" dirty="0" smtClean="0"/>
              <a:t>only going to grow in importance!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484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</a:t>
            </a:r>
            <a:r>
              <a:rPr lang="en-US" dirty="0" smtClean="0"/>
              <a:t>Learning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Multivariate Analysis Methods (MVA)</a:t>
            </a:r>
          </a:p>
          <a:p>
            <a:pPr lvl="1"/>
            <a:r>
              <a:rPr lang="en-US" dirty="0"/>
              <a:t>1990: Proponents and practitioners driven </a:t>
            </a:r>
            <a:r>
              <a:rPr lang="en-US" dirty="0" smtClean="0"/>
              <a:t> </a:t>
            </a:r>
            <a:r>
              <a:rPr lang="en-US" dirty="0"/>
              <a:t>outside the mainstream</a:t>
            </a:r>
          </a:p>
          <a:p>
            <a:pPr lvl="1"/>
            <a:r>
              <a:rPr lang="en-US" dirty="0"/>
              <a:t>1990-2000: Struggle for Acceptance by the HEP community</a:t>
            </a:r>
          </a:p>
          <a:p>
            <a:pPr lvl="2"/>
            <a:r>
              <a:rPr lang="en-US" dirty="0" err="1"/>
              <a:t>JetNet</a:t>
            </a:r>
            <a:r>
              <a:rPr lang="en-US" dirty="0"/>
              <a:t>, MLPFIT,...  </a:t>
            </a:r>
            <a:endParaRPr lang="en-US" dirty="0" smtClean="0"/>
          </a:p>
          <a:p>
            <a:pPr lvl="2"/>
            <a:r>
              <a:rPr lang="en-US" dirty="0" smtClean="0"/>
              <a:t>Applications </a:t>
            </a:r>
            <a:r>
              <a:rPr lang="en-US" dirty="0"/>
              <a:t>at LEP, </a:t>
            </a:r>
            <a:r>
              <a:rPr lang="en-US" dirty="0" err="1" smtClean="0"/>
              <a:t>Tevatron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2000: MVA/ML Getting more Accepted</a:t>
            </a:r>
          </a:p>
          <a:p>
            <a:pPr lvl="1"/>
            <a:r>
              <a:rPr lang="en-US" dirty="0"/>
              <a:t>2010: </a:t>
            </a:r>
            <a:r>
              <a:rPr lang="en-US" dirty="0" smtClean="0"/>
              <a:t>MVA/ML </a:t>
            </a:r>
            <a:r>
              <a:rPr lang="en-US" dirty="0"/>
              <a:t>becoming ubiquitous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2017: </a:t>
            </a:r>
            <a:r>
              <a:rPr lang="en-US" dirty="0" smtClean="0">
                <a:solidFill>
                  <a:srgbClr val="FF0000"/>
                </a:solidFill>
              </a:rPr>
              <a:t>Machine Learning </a:t>
            </a:r>
            <a:r>
              <a:rPr lang="en-US" dirty="0">
                <a:solidFill>
                  <a:srgbClr val="FF0000"/>
                </a:solidFill>
              </a:rPr>
              <a:t>on Steroids !</a:t>
            </a:r>
            <a:r>
              <a:rPr lang="en-US" dirty="0" smtClean="0">
                <a:solidFill>
                  <a:srgbClr val="FF0000"/>
                </a:solidFill>
              </a:rPr>
              <a:t>?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75350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Buzz about Deep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0965"/>
            <a:ext cx="8229600" cy="534658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ym typeface="Wingdings"/>
              </a:rPr>
              <a:t>Multi-scale Feature </a:t>
            </a:r>
            <a:r>
              <a:rPr lang="en-US" dirty="0" smtClean="0">
                <a:sym typeface="Wingdings"/>
              </a:rPr>
              <a:t>Learning with multiple hidden layers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Each high-level layer learns increasingly higher-level features in the data 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Pre-train initial hidden layers with unsupervised </a:t>
            </a:r>
            <a:r>
              <a:rPr lang="en-US" dirty="0" smtClean="0">
                <a:sym typeface="Wingdings"/>
              </a:rPr>
              <a:t>learning</a:t>
            </a:r>
          </a:p>
          <a:p>
            <a:r>
              <a:rPr lang="en-US" dirty="0">
                <a:sym typeface="Wingdings"/>
              </a:rPr>
              <a:t>Use raw data inputs instead of derived “intelligent” variables (or use both)</a:t>
            </a:r>
          </a:p>
          <a:p>
            <a:pPr lvl="1"/>
            <a:r>
              <a:rPr lang="en-US" dirty="0">
                <a:sym typeface="Wingdings"/>
              </a:rPr>
              <a:t>Pre-processing or feature extraction in the DNN</a:t>
            </a:r>
          </a:p>
          <a:p>
            <a:r>
              <a:rPr lang="en-US" dirty="0">
                <a:sym typeface="Wingdings"/>
              </a:rPr>
              <a:t>Final learning better than shallow networks, particularly when inputs are unprocessed raw variables!</a:t>
            </a:r>
          </a:p>
          <a:p>
            <a:r>
              <a:rPr lang="en-US" b="1" dirty="0">
                <a:sym typeface="Wingdings"/>
              </a:rPr>
              <a:t>However, need </a:t>
            </a:r>
            <a:endParaRPr lang="en-US" b="1" dirty="0" smtClean="0">
              <a:sym typeface="Wingdings"/>
            </a:endParaRPr>
          </a:p>
          <a:p>
            <a:pPr lvl="1"/>
            <a:r>
              <a:rPr lang="en-US" b="1" dirty="0" smtClean="0">
                <a:sym typeface="Wingdings"/>
              </a:rPr>
              <a:t>a </a:t>
            </a:r>
            <a:r>
              <a:rPr lang="en-US" b="1" dirty="0">
                <a:sym typeface="Wingdings"/>
              </a:rPr>
              <a:t>lot of processing power (implement in </a:t>
            </a:r>
            <a:r>
              <a:rPr lang="en-US" b="1" dirty="0" smtClean="0">
                <a:sym typeface="Wingdings"/>
              </a:rPr>
              <a:t>GPUs) </a:t>
            </a:r>
          </a:p>
          <a:p>
            <a:pPr lvl="1"/>
            <a:r>
              <a:rPr lang="en-US" b="1" dirty="0" smtClean="0">
                <a:sym typeface="Wingdings"/>
              </a:rPr>
              <a:t>A lot of training data</a:t>
            </a:r>
          </a:p>
          <a:p>
            <a:pPr lvl="2"/>
            <a:r>
              <a:rPr lang="en-US" dirty="0">
                <a:sym typeface="Wingdings"/>
              </a:rPr>
              <a:t>We have lots of data, lots of MC (but never enough), can also generate “limitless” data by small perturbations of generated </a:t>
            </a:r>
            <a:r>
              <a:rPr lang="en-US" dirty="0" smtClean="0">
                <a:sym typeface="Wingdings"/>
              </a:rPr>
              <a:t>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09177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8-05 at 10.48.4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0" r="8670"/>
          <a:stretch>
            <a:fillRect/>
          </a:stretch>
        </p:blipFill>
        <p:spPr>
          <a:xfrm>
            <a:off x="4283406" y="3251360"/>
            <a:ext cx="4446839" cy="284753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Learning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92651" y="2853769"/>
            <a:ext cx="2889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“Dropout” algorithm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avoid </a:t>
            </a:r>
            <a:r>
              <a:rPr lang="en-US" dirty="0" err="1" smtClean="0">
                <a:solidFill>
                  <a:srgbClr val="FF0000"/>
                </a:solidFill>
              </a:rPr>
              <a:t>overfitting</a:t>
            </a:r>
            <a:r>
              <a:rPr lang="en-US" dirty="0" smtClean="0">
                <a:solidFill>
                  <a:srgbClr val="FF0000"/>
                </a:solidFill>
              </a:rPr>
              <a:t> (pruning)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211" y="881328"/>
            <a:ext cx="4432702" cy="1858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837" y="3440954"/>
            <a:ext cx="3834136" cy="278931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6123583" y="3720353"/>
            <a:ext cx="344797" cy="25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82172" y="3720353"/>
            <a:ext cx="331004" cy="388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08" y="887044"/>
            <a:ext cx="2707600" cy="245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6096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6200000">
            <a:off x="-776543" y="1689695"/>
            <a:ext cx="231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Single hidden layer NN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588" y="6125882"/>
            <a:ext cx="2544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Multiple hidden layer NN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0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Learning and all that Jazz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Many flavors of DNN</a:t>
            </a:r>
          </a:p>
          <a:p>
            <a:r>
              <a:rPr lang="en-US" dirty="0" smtClean="0"/>
              <a:t>Deep FF FC neural networks</a:t>
            </a:r>
            <a:endParaRPr lang="en-US" dirty="0"/>
          </a:p>
          <a:p>
            <a:r>
              <a:rPr lang="en-US" dirty="0"/>
              <a:t>Convolutional</a:t>
            </a:r>
          </a:p>
          <a:p>
            <a:r>
              <a:rPr lang="en-US" dirty="0"/>
              <a:t>Recurrent</a:t>
            </a:r>
          </a:p>
          <a:p>
            <a:r>
              <a:rPr lang="en-US" dirty="0"/>
              <a:t>Adversarial </a:t>
            </a:r>
          </a:p>
          <a:p>
            <a:pPr marL="0" indent="0">
              <a:buNone/>
            </a:pPr>
            <a:r>
              <a:rPr lang="en-US" dirty="0"/>
              <a:t>Many Applications:</a:t>
            </a:r>
          </a:p>
          <a:p>
            <a:r>
              <a:rPr lang="en-US" dirty="0"/>
              <a:t>Object ID</a:t>
            </a:r>
          </a:p>
          <a:p>
            <a:r>
              <a:rPr lang="en-US" dirty="0"/>
              <a:t>Signal/background discrimination</a:t>
            </a:r>
          </a:p>
          <a:p>
            <a:r>
              <a:rPr lang="en-US" dirty="0"/>
              <a:t>Regression</a:t>
            </a:r>
          </a:p>
          <a:p>
            <a:r>
              <a:rPr lang="en-US" dirty="0"/>
              <a:t>Fast simulation</a:t>
            </a:r>
          </a:p>
          <a:p>
            <a:r>
              <a:rPr lang="en-US" dirty="0"/>
              <a:t>End-to-end </a:t>
            </a:r>
            <a:r>
              <a:rPr lang="en-US" dirty="0" smtClean="0"/>
              <a:t>reconstruction</a:t>
            </a:r>
          </a:p>
          <a:p>
            <a:pPr marL="0" indent="0">
              <a:buNone/>
            </a:pPr>
            <a:r>
              <a:rPr lang="en-US" dirty="0" smtClean="0"/>
              <a:t>The resources required may not justify use in every case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88283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43" r="-605"/>
          <a:stretch/>
        </p:blipFill>
        <p:spPr>
          <a:xfrm>
            <a:off x="225287" y="597035"/>
            <a:ext cx="4439478" cy="558555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05" y="2756878"/>
            <a:ext cx="3946016" cy="2959512"/>
          </a:xfrm>
          <a:prstGeom prst="rect">
            <a:avLst/>
          </a:prstGeom>
        </p:spPr>
      </p:pic>
      <p:pic>
        <p:nvPicPr>
          <p:cNvPr id="6" name="Content Placeholder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141" y="931963"/>
            <a:ext cx="4472680" cy="11181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1754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840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Prospects are great!</a:t>
            </a:r>
            <a:br>
              <a:rPr lang="en-US" dirty="0" smtClean="0"/>
            </a:br>
            <a:r>
              <a:rPr lang="en-US" dirty="0" smtClean="0"/>
              <a:t>Stakes are high!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4757"/>
            <a:ext cx="8229600" cy="496014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Until the Standard Model was incomplete, discoveries were (sort of) guaranteed.</a:t>
            </a:r>
          </a:p>
          <a:p>
            <a:r>
              <a:rPr lang="en-US" dirty="0">
                <a:solidFill>
                  <a:srgbClr val="000000"/>
                </a:solidFill>
              </a:rPr>
              <a:t>Now there are no </a:t>
            </a:r>
            <a:r>
              <a:rPr lang="en-US" dirty="0" smtClean="0">
                <a:solidFill>
                  <a:srgbClr val="000000"/>
                </a:solidFill>
              </a:rPr>
              <a:t>more such </a:t>
            </a:r>
            <a:r>
              <a:rPr lang="en-US" dirty="0">
                <a:solidFill>
                  <a:srgbClr val="000000"/>
                </a:solidFill>
              </a:rPr>
              <a:t>guarantees!</a:t>
            </a:r>
          </a:p>
          <a:p>
            <a:r>
              <a:rPr lang="en-US" dirty="0">
                <a:solidFill>
                  <a:srgbClr val="000000"/>
                </a:solidFill>
              </a:rPr>
              <a:t>The stakes are very high as we try to discover new fundamental and profound principles of nature and, therefore, the bar for discoveries ought to be very high</a:t>
            </a:r>
            <a:r>
              <a:rPr lang="en-US" dirty="0" smtClean="0">
                <a:solidFill>
                  <a:srgbClr val="000000"/>
                </a:solidFill>
              </a:rPr>
              <a:t>!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ML community has a serious responsibility!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9990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44" y="558799"/>
            <a:ext cx="8471088" cy="565573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76957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Amazing, diverse array of topics/applications</a:t>
            </a:r>
          </a:p>
          <a:p>
            <a:r>
              <a:rPr lang="en-US" dirty="0" smtClean="0"/>
              <a:t>Excellent presentations and posters</a:t>
            </a:r>
          </a:p>
          <a:p>
            <a:r>
              <a:rPr lang="en-US" dirty="0" smtClean="0"/>
              <a:t>13 collaborations represented</a:t>
            </a:r>
          </a:p>
          <a:p>
            <a:r>
              <a:rPr lang="en-US" dirty="0" smtClean="0"/>
              <a:t>Great </a:t>
            </a:r>
            <a:r>
              <a:rPr lang="en-US" dirty="0"/>
              <a:t>to see many </a:t>
            </a:r>
            <a:r>
              <a:rPr lang="en-US" dirty="0" smtClean="0"/>
              <a:t>new faces</a:t>
            </a:r>
            <a:r>
              <a:rPr lang="en-US" dirty="0"/>
              <a:t>, </a:t>
            </a:r>
            <a:r>
              <a:rPr lang="en-US" dirty="0" smtClean="0"/>
              <a:t>and especially lots of passionate, talented young </a:t>
            </a:r>
            <a:r>
              <a:rPr lang="en-US" dirty="0"/>
              <a:t>people</a:t>
            </a:r>
            <a:r>
              <a:rPr lang="en-US" dirty="0" smtClean="0"/>
              <a:t>!</a:t>
            </a:r>
          </a:p>
          <a:p>
            <a:r>
              <a:rPr lang="en-US" dirty="0" smtClean="0"/>
              <a:t>ACAT 2017 provided a very friendly atmosphere for a productive meeting, lots of food, and food for thought, and inspiration for action!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48910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Special </a:t>
            </a:r>
            <a:r>
              <a:rPr lang="en-US" dirty="0" smtClean="0"/>
              <a:t>Tracks/Topics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Future  ACATs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Accelerator Physics</a:t>
            </a:r>
          </a:p>
          <a:p>
            <a:pPr lvl="1"/>
            <a:r>
              <a:rPr lang="en-US" dirty="0"/>
              <a:t>Simulations</a:t>
            </a:r>
          </a:p>
          <a:p>
            <a:pPr lvl="1"/>
            <a:r>
              <a:rPr lang="en-US" dirty="0"/>
              <a:t>ML in </a:t>
            </a:r>
            <a:r>
              <a:rPr lang="en-US" dirty="0" smtClean="0"/>
              <a:t>accelerator controls</a:t>
            </a:r>
            <a:endParaRPr lang="en-US" dirty="0"/>
          </a:p>
          <a:p>
            <a:r>
              <a:rPr lang="en-US" dirty="0" smtClean="0"/>
              <a:t>Astrophysics</a:t>
            </a:r>
            <a:endParaRPr lang="en-US" dirty="0"/>
          </a:p>
          <a:p>
            <a:pPr lvl="1"/>
            <a:r>
              <a:rPr lang="en-US" dirty="0"/>
              <a:t>Already  many </a:t>
            </a:r>
            <a:r>
              <a:rPr lang="en-US" dirty="0" smtClean="0"/>
              <a:t>ML applications</a:t>
            </a:r>
            <a:endParaRPr lang="en-US" dirty="0"/>
          </a:p>
          <a:p>
            <a:r>
              <a:rPr lang="en-US" dirty="0"/>
              <a:t>Statistics</a:t>
            </a:r>
          </a:p>
          <a:p>
            <a:r>
              <a:rPr lang="en-US" dirty="0"/>
              <a:t>Other </a:t>
            </a:r>
            <a:r>
              <a:rPr lang="en-US" dirty="0" smtClean="0"/>
              <a:t>Disciplines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77133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7357"/>
            <a:ext cx="8229600" cy="341923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/>
              <a:t>Lots of challenges 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000000"/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US" sz="3600" dirty="0"/>
              <a:t>Exciting prospects for Awesome Discoveries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Develop </a:t>
            </a:r>
            <a:r>
              <a:rPr lang="en-US" sz="3600" dirty="0"/>
              <a:t>the tools &amp; </a:t>
            </a:r>
            <a:r>
              <a:rPr lang="en-US" sz="3600" dirty="0" smtClean="0"/>
              <a:t>skills to unravel the mysteries of the universe!</a:t>
            </a: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  <a:p>
            <a:pPr algn="ctr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57492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Thanks to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Scientific Program Committee</a:t>
            </a:r>
          </a:p>
          <a:p>
            <a:pPr lvl="1"/>
            <a:r>
              <a:rPr lang="en-US" dirty="0"/>
              <a:t>Federico Carminati  (Chair) </a:t>
            </a:r>
          </a:p>
          <a:p>
            <a:pPr marL="457200" lvl="1" indent="0">
              <a:buNone/>
            </a:pPr>
            <a:r>
              <a:rPr lang="en-US" dirty="0"/>
              <a:t>and Track Coordinators (+ IAC)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Track Coordinators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" y="3799318"/>
            <a:ext cx="8410575" cy="12573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92806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International Advisory Committee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518" y="1282731"/>
            <a:ext cx="4652963" cy="543239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7861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Huge Thanks to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Local Organizers</a:t>
            </a:r>
          </a:p>
          <a:p>
            <a:pPr lvl="1"/>
            <a:r>
              <a:rPr lang="en-US" dirty="0"/>
              <a:t>Gordon Watts  (Chair)  </a:t>
            </a:r>
          </a:p>
          <a:p>
            <a:pPr lvl="1"/>
            <a:r>
              <a:rPr lang="en-US" dirty="0"/>
              <a:t>Shih-</a:t>
            </a:r>
            <a:r>
              <a:rPr lang="en-US" dirty="0" err="1"/>
              <a:t>Chieh</a:t>
            </a:r>
            <a:r>
              <a:rPr lang="en-US" dirty="0"/>
              <a:t> Hsu (Co-chair) </a:t>
            </a:r>
          </a:p>
          <a:p>
            <a:pPr marL="457200" lvl="1" indent="0">
              <a:buNone/>
            </a:pPr>
            <a:r>
              <a:rPr lang="en-US" dirty="0"/>
              <a:t>and team</a:t>
            </a:r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or a great, fantastic conference!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All speakers </a:t>
            </a:r>
            <a:r>
              <a:rPr lang="en-US" dirty="0"/>
              <a:t>and Participants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852" y="826173"/>
            <a:ext cx="2161948" cy="258561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196" y="3679848"/>
            <a:ext cx="1963604" cy="252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1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ACAT Workshop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Track 1: Computing Technology for Physics Research</a:t>
            </a:r>
          </a:p>
          <a:p>
            <a:pPr lvl="1"/>
            <a:r>
              <a:rPr lang="en-US" dirty="0"/>
              <a:t>Languages, Software Quality, IDE, User interfaces</a:t>
            </a:r>
          </a:p>
          <a:p>
            <a:pPr lvl="1"/>
            <a:r>
              <a:rPr lang="en-US" dirty="0"/>
              <a:t>Distributed and Parallel Computing</a:t>
            </a:r>
          </a:p>
          <a:p>
            <a:pPr lvl="1"/>
            <a:r>
              <a:rPr lang="en-US" dirty="0"/>
              <a:t>Architecture</a:t>
            </a:r>
          </a:p>
          <a:p>
            <a:pPr lvl="1"/>
            <a:r>
              <a:rPr lang="en-US" dirty="0"/>
              <a:t>Visualization</a:t>
            </a:r>
          </a:p>
          <a:p>
            <a:pPr lvl="1"/>
            <a:r>
              <a:rPr lang="en-US" dirty="0"/>
              <a:t>Networking</a:t>
            </a:r>
          </a:p>
          <a:p>
            <a:pPr lvl="1"/>
            <a:r>
              <a:rPr lang="en-US" dirty="0"/>
              <a:t>Online Computing</a:t>
            </a:r>
          </a:p>
          <a:p>
            <a:r>
              <a:rPr lang="en-US" dirty="0"/>
              <a:t>Track 2: Data Analysis – Algorithms and Tools</a:t>
            </a:r>
          </a:p>
          <a:p>
            <a:pPr lvl="1"/>
            <a:r>
              <a:rPr lang="en-US" dirty="0"/>
              <a:t>Machine Learning</a:t>
            </a:r>
          </a:p>
          <a:p>
            <a:pPr lvl="1"/>
            <a:r>
              <a:rPr lang="en-US" dirty="0"/>
              <a:t>Advanced Data Analysis environments</a:t>
            </a:r>
          </a:p>
          <a:p>
            <a:pPr lvl="1"/>
            <a:r>
              <a:rPr lang="en-US" dirty="0"/>
              <a:t>Simulation, Reconstruction and Visualization Techniques </a:t>
            </a:r>
          </a:p>
          <a:p>
            <a:pPr lvl="1"/>
            <a:r>
              <a:rPr lang="en-US" dirty="0"/>
              <a:t>Advanced Computing</a:t>
            </a:r>
          </a:p>
          <a:p>
            <a:r>
              <a:rPr lang="en-US" dirty="0"/>
              <a:t>Track 3: Computations in theoretical physics – Techniques and Methods</a:t>
            </a:r>
          </a:p>
          <a:p>
            <a:pPr lvl="1"/>
            <a:r>
              <a:rPr lang="en-US" dirty="0"/>
              <a:t>Automatic Systems</a:t>
            </a:r>
          </a:p>
          <a:p>
            <a:pPr lvl="1"/>
            <a:r>
              <a:rPr lang="en-US" dirty="0"/>
              <a:t>Higher Orders</a:t>
            </a:r>
          </a:p>
          <a:p>
            <a:pPr lvl="1"/>
            <a:r>
              <a:rPr lang="en-US" dirty="0"/>
              <a:t>Computer Algebra Techniques and Applications</a:t>
            </a:r>
          </a:p>
          <a:p>
            <a:pPr lvl="1"/>
            <a:r>
              <a:rPr lang="en-US" dirty="0"/>
              <a:t>Computational Physics, Theoretical and Simulation Aspects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200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510"/>
            <a:ext cx="8229600" cy="1143000"/>
          </a:xfrm>
        </p:spPr>
        <p:txBody>
          <a:bodyPr/>
          <a:lstStyle/>
          <a:p>
            <a:r>
              <a:rPr lang="en-US" b="1" dirty="0"/>
              <a:t>ACAT Workshop Series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160" r="-22160"/>
          <a:stretch>
            <a:fillRect/>
          </a:stretch>
        </p:blipFill>
        <p:spPr>
          <a:xfrm>
            <a:off x="116775" y="1600200"/>
            <a:ext cx="8229600" cy="4525963"/>
          </a:xfrm>
        </p:spPr>
      </p:pic>
      <p:sp>
        <p:nvSpPr>
          <p:cNvPr id="7" name="Rectangle 6"/>
          <p:cNvSpPr/>
          <p:nvPr/>
        </p:nvSpPr>
        <p:spPr>
          <a:xfrm>
            <a:off x="5120758" y="4730302"/>
            <a:ext cx="4051447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Bridging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Communities</a:t>
            </a:r>
          </a:p>
        </p:txBody>
      </p:sp>
      <p:sp>
        <p:nvSpPr>
          <p:cNvPr id="8" name="Rectangle 7"/>
          <p:cNvSpPr/>
          <p:nvPr/>
        </p:nvSpPr>
        <p:spPr>
          <a:xfrm>
            <a:off x="84715" y="1094889"/>
            <a:ext cx="3299764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Bridging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Disciplines</a:t>
            </a:r>
          </a:p>
        </p:txBody>
      </p:sp>
      <p:sp>
        <p:nvSpPr>
          <p:cNvPr id="9" name="Oval 8"/>
          <p:cNvSpPr/>
          <p:nvPr/>
        </p:nvSpPr>
        <p:spPr>
          <a:xfrm>
            <a:off x="4713573" y="1767695"/>
            <a:ext cx="1361699" cy="733265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983812" y="5232886"/>
            <a:ext cx="1361699" cy="733265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457008" y="3669967"/>
            <a:ext cx="1361699" cy="733265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5368011"/>
            <a:ext cx="2177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Denis </a:t>
            </a:r>
            <a:r>
              <a:rPr lang="en-US" sz="2000" b="1" u="sng" dirty="0" err="1"/>
              <a:t>Perret-Gallix</a:t>
            </a:r>
            <a:endParaRPr lang="en-US" sz="20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3736683" y="1029677"/>
            <a:ext cx="1871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Raison d’être</a:t>
            </a: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047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ACAT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Started in 1990 as AIHENP workshop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Artificial Intelligence in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High Energy and Nuclear Physics</a:t>
            </a:r>
          </a:p>
          <a:p>
            <a:r>
              <a:rPr lang="en-US" dirty="0"/>
              <a:t>1990 Lyon, France, March 19-24</a:t>
            </a:r>
          </a:p>
          <a:p>
            <a:r>
              <a:rPr lang="en-US" dirty="0"/>
              <a:t>1992 La </a:t>
            </a:r>
            <a:r>
              <a:rPr lang="en-US" dirty="0" err="1"/>
              <a:t>Londe</a:t>
            </a:r>
            <a:r>
              <a:rPr lang="en-US" dirty="0"/>
              <a:t> Les </a:t>
            </a:r>
            <a:r>
              <a:rPr lang="en-US" dirty="0" err="1"/>
              <a:t>Maures</a:t>
            </a:r>
            <a:r>
              <a:rPr lang="en-US" dirty="0"/>
              <a:t>, France, Jan. 13-18</a:t>
            </a:r>
          </a:p>
          <a:p>
            <a:r>
              <a:rPr lang="en-US" dirty="0"/>
              <a:t>1995 Pisa, Italy, April 3-8</a:t>
            </a:r>
          </a:p>
          <a:p>
            <a:r>
              <a:rPr lang="en-US" dirty="0"/>
              <a:t>1996 Lausanne, Sep. 2-6</a:t>
            </a:r>
          </a:p>
          <a:p>
            <a:r>
              <a:rPr lang="en-US" dirty="0"/>
              <a:t>1999 </a:t>
            </a:r>
            <a:r>
              <a:rPr lang="en-US" dirty="0" err="1"/>
              <a:t>Heraklion</a:t>
            </a:r>
            <a:r>
              <a:rPr lang="en-US" dirty="0"/>
              <a:t>, Crete, April 12-16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600" y="1372768"/>
            <a:ext cx="1346200" cy="127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40600" y="767948"/>
            <a:ext cx="153167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The Aztec</a:t>
            </a:r>
          </a:p>
          <a:p>
            <a:r>
              <a:rPr lang="en-US" dirty="0"/>
              <a:t>Feather Shield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58773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Early Pioneers of AIHENP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Denis </a:t>
            </a:r>
            <a:r>
              <a:rPr lang="en-US" dirty="0" err="1"/>
              <a:t>Perret-</a:t>
            </a:r>
            <a:r>
              <a:rPr lang="en-US" dirty="0" err="1" smtClean="0"/>
              <a:t>Gallix</a:t>
            </a:r>
            <a:endParaRPr lang="en-US" dirty="0"/>
          </a:p>
          <a:p>
            <a:r>
              <a:rPr lang="en-US" dirty="0"/>
              <a:t>Rene Brun</a:t>
            </a:r>
          </a:p>
          <a:p>
            <a:r>
              <a:rPr lang="en-US" dirty="0"/>
              <a:t>Bruce </a:t>
            </a:r>
            <a:r>
              <a:rPr lang="en-US" dirty="0" err="1"/>
              <a:t>Denby</a:t>
            </a:r>
            <a:r>
              <a:rPr lang="en-US" dirty="0"/>
              <a:t> (NN)</a:t>
            </a:r>
          </a:p>
          <a:p>
            <a:r>
              <a:rPr lang="en-US" dirty="0" err="1" smtClean="0"/>
              <a:t>Slava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lyin</a:t>
            </a:r>
            <a:endParaRPr lang="en-US" dirty="0"/>
          </a:p>
          <a:p>
            <a:r>
              <a:rPr lang="en-US" dirty="0"/>
              <a:t>Fred James</a:t>
            </a:r>
          </a:p>
          <a:p>
            <a:r>
              <a:rPr lang="en-US" dirty="0"/>
              <a:t>Andrei </a:t>
            </a:r>
            <a:r>
              <a:rPr lang="en-US" dirty="0" err="1"/>
              <a:t>Kataev</a:t>
            </a:r>
            <a:endParaRPr lang="en-US" dirty="0"/>
          </a:p>
          <a:p>
            <a:r>
              <a:rPr lang="en-US" dirty="0"/>
              <a:t>Christian </a:t>
            </a:r>
            <a:r>
              <a:rPr lang="en-US" dirty="0" err="1"/>
              <a:t>Kiesling</a:t>
            </a:r>
            <a:r>
              <a:rPr lang="en-US" dirty="0"/>
              <a:t> (NN)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Leif </a:t>
            </a:r>
            <a:r>
              <a:rPr lang="en-US" dirty="0" err="1" smtClean="0"/>
              <a:t>Lonnblad</a:t>
            </a:r>
            <a:r>
              <a:rPr lang="en-US" dirty="0" smtClean="0"/>
              <a:t> </a:t>
            </a:r>
            <a:r>
              <a:rPr lang="en-US" dirty="0"/>
              <a:t>(NN)</a:t>
            </a:r>
          </a:p>
          <a:p>
            <a:r>
              <a:rPr lang="en-US" dirty="0"/>
              <a:t>Carsten Petersen (NN)</a:t>
            </a:r>
          </a:p>
          <a:p>
            <a:r>
              <a:rPr lang="en-US" dirty="0"/>
              <a:t>Jos </a:t>
            </a:r>
            <a:r>
              <a:rPr lang="en-US" dirty="0" err="1"/>
              <a:t>Vermaseren</a:t>
            </a:r>
            <a:endParaRPr lang="en-US" dirty="0"/>
          </a:p>
          <a:p>
            <a:r>
              <a:rPr lang="en-US" dirty="0"/>
              <a:t>Monique </a:t>
            </a:r>
            <a:r>
              <a:rPr lang="en-US" dirty="0" err="1"/>
              <a:t>Werlen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02478" y="1166016"/>
            <a:ext cx="378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 to the time of transition </a:t>
            </a:r>
            <a:r>
              <a:rPr lang="en-US" dirty="0"/>
              <a:t> </a:t>
            </a:r>
            <a:r>
              <a:rPr lang="en-US" dirty="0" smtClean="0"/>
              <a:t>in 2000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51901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066" y="1377950"/>
            <a:ext cx="3439525" cy="42994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33439" y="161372"/>
            <a:ext cx="6942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AIHENP becomes ACAT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4034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508"/>
            <a:ext cx="9144000" cy="61512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0456" y="2266241"/>
            <a:ext cx="186736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ACAT 2000 logo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942" y="6363522"/>
            <a:ext cx="259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Living Feynman’s dreams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Pushpa Bhat                ACAT 2017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81830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6788</TotalTime>
  <Words>1476</Words>
  <Application>Microsoft Macintosh PowerPoint</Application>
  <PresentationFormat>On-screen Show (4:3)</PresentationFormat>
  <Paragraphs>312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ACAT Workshop Series</vt:lpstr>
      <vt:lpstr>ACAT Workshop Series</vt:lpstr>
      <vt:lpstr>ACAT History</vt:lpstr>
      <vt:lpstr>Some Early Pioneers of AIHENP</vt:lpstr>
      <vt:lpstr>PowerPoint Presentation</vt:lpstr>
      <vt:lpstr>PowerPoint Presentation</vt:lpstr>
      <vt:lpstr>PowerPoint Presentation</vt:lpstr>
      <vt:lpstr>ACAT2000 Heavy-Weights</vt:lpstr>
      <vt:lpstr>ACAT since 2000</vt:lpstr>
      <vt:lpstr>PowerPoint Presentation</vt:lpstr>
      <vt:lpstr>PowerPoint Presentation</vt:lpstr>
      <vt:lpstr>ACAT 2017</vt:lpstr>
      <vt:lpstr>Highlights  of  ACAT 2017  Some Impressions </vt:lpstr>
      <vt:lpstr>Track 1: Computing Technology for Physics Research</vt:lpstr>
      <vt:lpstr>Track 3:  Computations in Theoretical Physics</vt:lpstr>
      <vt:lpstr>PowerPoint Presentation</vt:lpstr>
      <vt:lpstr>Track-2  Data Analysis: Algorithms and Tools </vt:lpstr>
      <vt:lpstr>PowerPoint Presentation</vt:lpstr>
      <vt:lpstr>Machine Learning (1)</vt:lpstr>
      <vt:lpstr>Machine Learning (2)</vt:lpstr>
      <vt:lpstr>Machine Learning (3)</vt:lpstr>
      <vt:lpstr>The Buzz about Deep Learning</vt:lpstr>
      <vt:lpstr>Deep Learning</vt:lpstr>
      <vt:lpstr>Deep Learning and all that Jazz</vt:lpstr>
      <vt:lpstr>PowerPoint Presentation</vt:lpstr>
      <vt:lpstr>Prospects are great! Stakes are high! </vt:lpstr>
      <vt:lpstr>Some Impressions</vt:lpstr>
      <vt:lpstr>Possible Special Tracks/Topics  for Future  ACATs</vt:lpstr>
      <vt:lpstr>Future Prospects</vt:lpstr>
      <vt:lpstr>Big Thanks to </vt:lpstr>
      <vt:lpstr>The International Advisory Committee</vt:lpstr>
      <vt:lpstr>Huge Thanks to 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Pushpalatha Bhat</dc:creator>
  <cp:lastModifiedBy>Pushpalatha Bhat</cp:lastModifiedBy>
  <cp:revision>161</cp:revision>
  <cp:lastPrinted>2017-08-25T16:38:53Z</cp:lastPrinted>
  <dcterms:created xsi:type="dcterms:W3CDTF">2017-08-18T22:30:30Z</dcterms:created>
  <dcterms:modified xsi:type="dcterms:W3CDTF">2017-08-25T18:19:37Z</dcterms:modified>
</cp:coreProperties>
</file>