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770" r:id="rId1"/>
  </p:sldMasterIdLst>
  <p:notesMasterIdLst>
    <p:notesMasterId r:id="rId48"/>
  </p:notesMasterIdLst>
  <p:handoutMasterIdLst>
    <p:handoutMasterId r:id="rId49"/>
  </p:handoutMasterIdLst>
  <p:sldIdLst>
    <p:sldId id="256" r:id="rId2"/>
    <p:sldId id="775" r:id="rId3"/>
    <p:sldId id="777" r:id="rId4"/>
    <p:sldId id="776" r:id="rId5"/>
    <p:sldId id="759" r:id="rId6"/>
    <p:sldId id="675" r:id="rId7"/>
    <p:sldId id="778" r:id="rId8"/>
    <p:sldId id="779" r:id="rId9"/>
    <p:sldId id="781" r:id="rId10"/>
    <p:sldId id="784" r:id="rId11"/>
    <p:sldId id="785" r:id="rId12"/>
    <p:sldId id="786" r:id="rId13"/>
    <p:sldId id="787" r:id="rId14"/>
    <p:sldId id="788" r:id="rId15"/>
    <p:sldId id="789" r:id="rId16"/>
    <p:sldId id="790" r:id="rId17"/>
    <p:sldId id="791" r:id="rId18"/>
    <p:sldId id="792" r:id="rId19"/>
    <p:sldId id="793" r:id="rId20"/>
    <p:sldId id="794" r:id="rId21"/>
    <p:sldId id="801" r:id="rId22"/>
    <p:sldId id="782" r:id="rId23"/>
    <p:sldId id="796" r:id="rId24"/>
    <p:sldId id="797" r:id="rId25"/>
    <p:sldId id="798" r:id="rId26"/>
    <p:sldId id="800" r:id="rId27"/>
    <p:sldId id="772" r:id="rId28"/>
    <p:sldId id="795" r:id="rId29"/>
    <p:sldId id="807" r:id="rId30"/>
    <p:sldId id="809" r:id="rId31"/>
    <p:sldId id="810" r:id="rId32"/>
    <p:sldId id="808" r:id="rId33"/>
    <p:sldId id="805" r:id="rId34"/>
    <p:sldId id="806" r:id="rId35"/>
    <p:sldId id="811" r:id="rId36"/>
    <p:sldId id="802" r:id="rId37"/>
    <p:sldId id="812" r:id="rId38"/>
    <p:sldId id="813" r:id="rId39"/>
    <p:sldId id="814" r:id="rId40"/>
    <p:sldId id="815" r:id="rId41"/>
    <p:sldId id="816" r:id="rId42"/>
    <p:sldId id="817" r:id="rId43"/>
    <p:sldId id="818" r:id="rId44"/>
    <p:sldId id="819" r:id="rId45"/>
    <p:sldId id="820" r:id="rId46"/>
    <p:sldId id="821" r:id="rId47"/>
  </p:sldIdLst>
  <p:sldSz cx="9144000" cy="6858000" type="screen4x3"/>
  <p:notesSz cx="6858000" cy="9144000"/>
  <p:custDataLst>
    <p:tags r:id="rId5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6600"/>
    <a:srgbClr val="FF3399"/>
    <a:srgbClr val="FF0066"/>
    <a:srgbClr val="00A84C"/>
    <a:srgbClr val="CC3399"/>
    <a:srgbClr val="C0C0C0"/>
    <a:srgbClr val="009999"/>
    <a:srgbClr val="AC248F"/>
    <a:srgbClr val="C981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9" autoAdjust="0"/>
    <p:restoredTop sz="92243" autoAdjust="0"/>
  </p:normalViewPr>
  <p:slideViewPr>
    <p:cSldViewPr snapToGrid="0">
      <p:cViewPr varScale="1">
        <p:scale>
          <a:sx n="84" d="100"/>
          <a:sy n="84" d="100"/>
        </p:scale>
        <p:origin x="78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-1692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BD6A1AE-BE14-4C5F-B987-611E0E8AB395}" type="datetimeFigureOut">
              <a:rPr lang="en-US"/>
              <a:pPr>
                <a:defRPr/>
              </a:pPr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194A7E-434A-4B8E-B70B-7D86CFED8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78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6BFB09-542C-4DC6-96D2-3693323AE3B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8248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00691D-7DC6-4002-85DC-97DE6CF90E9D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64781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158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05454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173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034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0826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28390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61220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1063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88170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8151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20395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79814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3603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70120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89800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9143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7565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50088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90894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54152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2387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7393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7901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12938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250434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01834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65282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691791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01761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70571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950823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2901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840540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750273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58532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065542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555331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13692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41957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9341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3124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5960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9240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8549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5034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133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5097D-9CEE-4470-BA8B-8F49C0F9265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1BAED-5660-4CD1-BFA2-F854491D59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33651-05BB-4190-9908-EC5D81CF369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C9CE7-7715-40F7-81A3-A46B1269372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LHCb Electronics</a:t>
            </a:r>
            <a:r>
              <a:rPr lang="it-IT" baseline="0" dirty="0" smtClean="0"/>
              <a:t> Upgrade Meeting</a:t>
            </a:r>
            <a:r>
              <a:rPr lang="it-IT" dirty="0" smtClean="0"/>
              <a:t>, 13/10/16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684294" y="6342043"/>
            <a:ext cx="226031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F. Alessio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4313" y="63452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A5EED-9FB1-4459-B5F3-AC706BA4104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LHCb </a:t>
            </a:r>
            <a:r>
              <a:rPr lang="it-IT" dirty="0" err="1" smtClean="0"/>
              <a:t>Electronics</a:t>
            </a:r>
            <a:r>
              <a:rPr lang="it-IT" dirty="0" smtClean="0"/>
              <a:t> Upgrade Meeting, 26/07/12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677030" y="6342043"/>
            <a:ext cx="203171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F. Alessio, R. Jacobsson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4313" y="63452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A5EED-9FB1-4459-B5F3-AC706BA4104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5AE4E-8C63-4293-99C6-BEC90ABDA9D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4D0FD-218C-41BD-A55A-797309976A0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3E50A-B3CD-457C-A384-CB2CE354FBD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DC82E-DF55-4672-BBF6-ACDD4EBAD76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8D61B-7AC0-427F-A269-ED74EE1EE6D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A6413-21A4-455F-A2EC-4A9C7ECBC4F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ERNLogoGiga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0" y="0"/>
            <a:ext cx="9144000" cy="745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5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7BE10-A81B-47F8-AE02-EC3DF549A6B8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6" name="Picture 5" descr="LHC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7200" y="304800"/>
            <a:ext cx="10953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381000" y="228600"/>
            <a:ext cx="8305800" cy="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381000" y="228600"/>
            <a:ext cx="0" cy="106680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6" r:id="rId1"/>
    <p:sldLayoutId id="2147484617" r:id="rId2"/>
    <p:sldLayoutId id="2147484627" r:id="rId3"/>
    <p:sldLayoutId id="2147484618" r:id="rId4"/>
    <p:sldLayoutId id="2147484619" r:id="rId5"/>
    <p:sldLayoutId id="2147484620" r:id="rId6"/>
    <p:sldLayoutId id="2147484621" r:id="rId7"/>
    <p:sldLayoutId id="2147484622" r:id="rId8"/>
    <p:sldLayoutId id="2147484623" r:id="rId9"/>
    <p:sldLayoutId id="2147484624" r:id="rId10"/>
    <p:sldLayoutId id="2147484625" r:id="rId11"/>
    <p:sldLayoutId id="2147484626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465344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446454122:1446454122:subDocs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14"/>
          <p:cNvSpPr>
            <a:spLocks noChangeShapeType="1"/>
          </p:cNvSpPr>
          <p:nvPr/>
        </p:nvSpPr>
        <p:spPr bwMode="auto">
          <a:xfrm>
            <a:off x="1981200" y="4038600"/>
            <a:ext cx="6324600" cy="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981200" y="1053295"/>
            <a:ext cx="6653349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3200" dirty="0" smtClean="0">
                <a:latin typeface="Arial Unicode MS" pitchFamily="34" charset="-128"/>
              </a:rPr>
              <a:t>Towards the final TFC architecture</a:t>
            </a:r>
            <a:endParaRPr lang="it-IT" sz="3200" dirty="0">
              <a:latin typeface="Arial Unicode MS" pitchFamily="34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981200" y="3252006"/>
            <a:ext cx="6324600" cy="896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13 October 2016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133600" y="4556550"/>
            <a:ext cx="6324600" cy="896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F. Alessio, CERN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06354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in the PON architecture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99" y="1160438"/>
            <a:ext cx="7658401" cy="51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3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in the PON architecture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66595" y="1306896"/>
            <a:ext cx="8641937" cy="4160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# of SODIN == # of PON trees + SuperMaster (13+1=14) 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+ 14 TTC-PON 1:64 splitters – cover 435+37 destinations at min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+ 14 OLTs transmitters + 37 ONUs receivers 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Each SODIN should transmit data bank, so interface to DAQ + PC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No need of MiniPODs in SODIN. Equip each of them with 1 pair just to talk to SuperMaster.</a:t>
            </a:r>
            <a:endParaRPr lang="it-IT" sz="18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marL="285750" indent="-28575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800" dirty="0" smtClean="0">
                <a:solidFill>
                  <a:srgbClr val="0066FF"/>
                </a:solidFill>
                <a:latin typeface="Arial Unicode MS" pitchFamily="34" charset="-128"/>
              </a:rPr>
              <a:t>Partitioning is ensured by architecture. </a:t>
            </a:r>
          </a:p>
          <a:p>
            <a:pPr marL="285750" indent="-28575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800" dirty="0" smtClean="0">
                <a:solidFill>
                  <a:srgbClr val="0066FF"/>
                </a:solidFill>
                <a:latin typeface="Arial Unicode MS" pitchFamily="34" charset="-128"/>
              </a:rPr>
              <a:t>SuperMaster only used during central data taking.</a:t>
            </a:r>
          </a:p>
          <a:p>
            <a:pPr marL="285750" indent="-28575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800" dirty="0" smtClean="0">
                <a:solidFill>
                  <a:srgbClr val="0066FF"/>
                </a:solidFill>
                <a:latin typeface="Arial Unicode MS" pitchFamily="34" charset="-128"/>
              </a:rPr>
              <a:t>Resynchronization with LHC at partition level. </a:t>
            </a:r>
          </a:p>
          <a:p>
            <a:pPr marL="285750" indent="-28575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800" dirty="0" smtClean="0">
                <a:solidFill>
                  <a:srgbClr val="0066FF"/>
                </a:solidFill>
                <a:latin typeface="Arial Unicode MS" pitchFamily="34" charset="-128"/>
              </a:rPr>
              <a:t>Dependent on future of PON </a:t>
            </a:r>
            <a:r>
              <a:rPr lang="it-IT" sz="18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technology bound.</a:t>
            </a:r>
            <a:endParaRPr lang="it-IT" sz="18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marL="285750" indent="-28575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8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Online bearing entirely the additional costs of the architecture  </a:t>
            </a:r>
            <a:r>
              <a:rPr lang="it-IT" sz="18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to what </a:t>
            </a:r>
            <a:r>
              <a:rPr lang="it-IT" sz="18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gain?</a:t>
            </a:r>
            <a:endParaRPr lang="it-IT" sz="1600" dirty="0">
              <a:solidFill>
                <a:srgbClr val="FF0000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endParaRPr lang="it-IT" sz="1600" dirty="0" smtClean="0">
              <a:solidFill>
                <a:srgbClr val="0066FF"/>
              </a:solidFill>
              <a:latin typeface="Arial Unicode MS" pitchFamily="34" charset="-12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074477"/>
              </p:ext>
            </p:extLst>
          </p:nvPr>
        </p:nvGraphicFramePr>
        <p:xfrm>
          <a:off x="0" y="4540183"/>
          <a:ext cx="9144005" cy="2170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8114"/>
                <a:gridCol w="675572"/>
                <a:gridCol w="675572"/>
                <a:gridCol w="675572"/>
                <a:gridCol w="675572"/>
                <a:gridCol w="761207"/>
                <a:gridCol w="675572"/>
                <a:gridCol w="675572"/>
                <a:gridCol w="608964"/>
                <a:gridCol w="675572"/>
                <a:gridCol w="675572"/>
                <a:gridCol w="675572"/>
                <a:gridCol w="675572"/>
              </a:tblGrid>
              <a:tr h="544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All</a:t>
                      </a:r>
                      <a:r>
                        <a:rPr lang="en-US" sz="1400" b="0" i="0" u="none" strike="noStrike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costs in </a:t>
                      </a:r>
                      <a:r>
                        <a:rPr lang="en-US" sz="1400" b="0" i="0" u="none" strike="noStrike" baseline="0" dirty="0" err="1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kCHF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Number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DAQ interface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PC interface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# OLT transmitter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ONU</a:t>
                      </a:r>
                      <a:b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</a:br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Receiver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PON splitter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</a:t>
                      </a:r>
                      <a:r>
                        <a:rPr lang="en-GB" sz="1400" b="0" u="none" strike="noStrike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MiniPOD</a:t>
                      </a:r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pairs not needed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Individual total costs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Unitary cost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Cost per type of card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Total cost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Total </a:t>
                      </a:r>
                      <a:r>
                        <a:rPr lang="en-GB" sz="1400" b="1" u="none" strike="noStrike" dirty="0" err="1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Onl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SODIN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207.2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207.2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746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(+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154 </a:t>
                      </a:r>
                      <a:r>
                        <a:rPr lang="en-US" sz="1400" b="1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kCHF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302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(+154 </a:t>
                      </a:r>
                      <a:r>
                        <a:rPr lang="en-US" sz="1400" b="1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kCHF</a:t>
                      </a:r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FE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60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TELL40 overcost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426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on the new TTC-PON backbone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79388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5730" y="2457450"/>
            <a:ext cx="4011930" cy="640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38141" y="642610"/>
            <a:ext cx="3826689" cy="646331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66FF"/>
                </a:solidFill>
              </a:rPr>
              <a:t>From S. Baron &amp; E. Mendes, </a:t>
            </a:r>
          </a:p>
          <a:p>
            <a:r>
              <a:rPr lang="en-GB" dirty="0" smtClean="0">
                <a:solidFill>
                  <a:srgbClr val="0066FF"/>
                </a:solidFill>
                <a:hlinkClick r:id="rId4"/>
              </a:rPr>
              <a:t>https</a:t>
            </a:r>
            <a:r>
              <a:rPr lang="en-GB" dirty="0">
                <a:solidFill>
                  <a:srgbClr val="0066FF"/>
                </a:solidFill>
                <a:hlinkClick r:id="rId4"/>
              </a:rPr>
              <a:t>://indico.cern.ch/event/465344</a:t>
            </a:r>
            <a:r>
              <a:rPr lang="en-GB" dirty="0" smtClean="0">
                <a:solidFill>
                  <a:srgbClr val="0066FF"/>
                </a:solidFill>
                <a:hlinkClick r:id="rId4"/>
              </a:rPr>
              <a:t>/</a:t>
            </a:r>
            <a:endParaRPr lang="en-GB" dirty="0" smtClean="0">
              <a:solidFill>
                <a:srgbClr val="0066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86566" y="5786328"/>
            <a:ext cx="4343134" cy="4112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25730" y="4777740"/>
            <a:ext cx="4011930" cy="10782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on the new TTC-PON backbone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73424" cy="685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31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on the new TTC-PON backbone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793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36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on the new TTC-PON backbone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69" y="-147637"/>
            <a:ext cx="91793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4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on the new TTC-PON backbone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236"/>
            <a:ext cx="9186396" cy="686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96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on the new TTC-PON backbone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3156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61975" y="1828800"/>
            <a:ext cx="4352925" cy="7334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914900" y="5177769"/>
            <a:ext cx="1028700" cy="3276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306051" y="2562225"/>
            <a:ext cx="2243590" cy="10301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Enormous bandwidth downstream</a:t>
            </a:r>
            <a:endParaRPr lang="it-IT" sz="2000" dirty="0" smtClean="0">
              <a:solidFill>
                <a:srgbClr val="FF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574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on the new TTC-PON backbone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388" y="1"/>
            <a:ext cx="91793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18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on the new TTC-PON backbone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79389" cy="6858000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39790" y="1109960"/>
            <a:ext cx="5604210" cy="105031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Need a «training» or «re-calibration» every time a new ONU is added + monitoring</a:t>
            </a:r>
          </a:p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Added complexity</a:t>
            </a:r>
            <a:endParaRPr lang="it-IT" sz="2000" dirty="0" smtClean="0">
              <a:solidFill>
                <a:srgbClr val="0066FF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92826" y="254974"/>
            <a:ext cx="7093974" cy="466142"/>
          </a:xfrm>
        </p:spPr>
        <p:txBody>
          <a:bodyPr/>
          <a:lstStyle/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new TFC system at a glance</a:t>
            </a: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658899" y="4470904"/>
            <a:ext cx="865441" cy="307777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1400" b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DATA</a:t>
            </a:r>
          </a:p>
        </p:txBody>
      </p:sp>
      <p:sp>
        <p:nvSpPr>
          <p:cNvPr id="12" name="Down Arrow 11"/>
          <p:cNvSpPr/>
          <p:nvPr/>
        </p:nvSpPr>
        <p:spPr>
          <a:xfrm rot="14971071">
            <a:off x="3851203" y="998400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Bent-Up Arrow 12"/>
          <p:cNvSpPr/>
          <p:nvPr/>
        </p:nvSpPr>
        <p:spPr>
          <a:xfrm>
            <a:off x="4058990" y="2240689"/>
            <a:ext cx="674136" cy="3096791"/>
          </a:xfrm>
          <a:prstGeom prst="bentUpArrow">
            <a:avLst>
              <a:gd name="adj1" fmla="val 17007"/>
              <a:gd name="adj2" fmla="val 17107"/>
              <a:gd name="adj3" fmla="val 23515"/>
            </a:avLst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85635" y="3213477"/>
            <a:ext cx="4136364" cy="1600438"/>
          </a:xfrm>
          <a:prstGeom prst="rect">
            <a:avLst/>
          </a:prstGeom>
          <a:solidFill>
            <a:schemeClr val="bg1"/>
          </a:solidFill>
          <a:ln w="28575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SOL40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responsible for interfacing FE and TELL40</a:t>
            </a:r>
            <a:endParaRPr lang="it-IT" sz="1400" dirty="0" smtClean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Fan-out TFC information to TELL40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strike="sngStrike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Fan-in THROTTLE information from TELL40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Distribute TFC information to FE</a:t>
            </a:r>
          </a:p>
          <a:p>
            <a:pPr lvl="1">
              <a:spcBef>
                <a:spcPts val="0"/>
              </a:spcBef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+ clock and timing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Distribute ECS configuration data to FE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Receive ECS monitoring data from FE</a:t>
            </a:r>
          </a:p>
        </p:txBody>
      </p:sp>
      <p:sp>
        <p:nvSpPr>
          <p:cNvPr id="17" name="Down Arrow 16"/>
          <p:cNvSpPr/>
          <p:nvPr/>
        </p:nvSpPr>
        <p:spPr>
          <a:xfrm rot="16200000">
            <a:off x="5468771" y="1519900"/>
            <a:ext cx="237652" cy="1203926"/>
          </a:xfrm>
          <a:prstGeom prst="downArrow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6224480" y="1976420"/>
            <a:ext cx="1305744" cy="307777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1400" b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STORAGE</a:t>
            </a:r>
          </a:p>
        </p:txBody>
      </p:sp>
      <p:sp>
        <p:nvSpPr>
          <p:cNvPr id="19" name="Down Arrow 18"/>
          <p:cNvSpPr/>
          <p:nvPr/>
        </p:nvSpPr>
        <p:spPr>
          <a:xfrm rot="16200000">
            <a:off x="2083541" y="5024477"/>
            <a:ext cx="237652" cy="472066"/>
          </a:xfrm>
          <a:prstGeom prst="downArrow">
            <a:avLst/>
          </a:prstGeom>
          <a:solidFill>
            <a:srgbClr val="FF0000">
              <a:alpha val="2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Down Arrow 19"/>
          <p:cNvSpPr/>
          <p:nvPr/>
        </p:nvSpPr>
        <p:spPr>
          <a:xfrm rot="16562237">
            <a:off x="4013424" y="2922940"/>
            <a:ext cx="237652" cy="1576217"/>
          </a:xfrm>
          <a:prstGeom prst="downArrow">
            <a:avLst/>
          </a:prstGeom>
          <a:solidFill>
            <a:srgbClr val="FF6600">
              <a:alpha val="22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245" y="1396259"/>
            <a:ext cx="5027708" cy="43036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699403" y="696219"/>
            <a:ext cx="4422595" cy="1169551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S-ODIN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responsible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ontrolling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upgraded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readout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system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Distributing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timing and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synchronous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commands</a:t>
            </a:r>
            <a:endParaRPr lang="it-IT" sz="1400" dirty="0" smtClean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Manages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the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dispatching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of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events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to the EFF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Rate regulates the system</a:t>
            </a:r>
          </a:p>
        </p:txBody>
      </p:sp>
    </p:spTree>
    <p:extLst>
      <p:ext uri="{BB962C8B-B14F-4D97-AF65-F5344CB8AC3E}">
        <p14:creationId xmlns:p14="http://schemas.microsoft.com/office/powerpoint/2010/main" val="277353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Do we actually need SODIN-TELL40 bidir?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18946" y="1316421"/>
            <a:ext cx="5861696" cy="502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Upstream communication seems the most complicated issue 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in the TTC-PON architecture and probably we don’t even need it</a:t>
            </a:r>
          </a:p>
          <a:p>
            <a:pPr marL="457200" indent="-457200" algn="l" eaLnBrk="1" hangingPunct="1">
              <a:buAutoNum type="arabicPeriod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TELL40 will throttle locally</a:t>
            </a:r>
          </a:p>
          <a:p>
            <a:pPr marL="342900" indent="-342900" algn="l" eaLnBrk="1" hangingPunct="1">
              <a:buAutoNum type="arabicPeriod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  Roundtrip between SODIN-TELL40 for a specific BXID would be complicated and adds logic in the TELL40</a:t>
            </a:r>
          </a:p>
          <a:p>
            <a:pPr marL="342900" indent="-342900" algn="l" eaLnBrk="1" hangingPunct="1">
              <a:buAutoNum type="arabicPeriod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  Need to fix a maximum latency (SODIN-TELL40 for trigger)</a:t>
            </a:r>
          </a:p>
          <a:p>
            <a:pPr marL="742950" lvl="1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Complicated in a fully asynchronous system...</a:t>
            </a:r>
          </a:p>
          <a:p>
            <a:pPr algn="l" eaLnBrk="1" hangingPunct="1">
              <a:defRPr/>
            </a:pPr>
            <a:endParaRPr lang="it-IT" sz="20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Information on backpressure rather sent through network : will be investigated</a:t>
            </a:r>
          </a:p>
          <a:p>
            <a:pPr algn="l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SODIN could apply «gears» to its trigger rate by reducing the rate by the same proportion</a:t>
            </a:r>
            <a:endParaRPr lang="it-IT" sz="20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marL="342900" indent="-342900" algn="l" eaLnBrk="1" hangingPunct="1">
              <a:buAutoNum type="arabicPeriod"/>
              <a:defRPr/>
            </a:pPr>
            <a:endParaRPr lang="it-IT" sz="1600" dirty="0" smtClean="0">
              <a:solidFill>
                <a:srgbClr val="0066FF"/>
              </a:solidFill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5663"/>
          <a:stretch/>
        </p:blipFill>
        <p:spPr>
          <a:xfrm>
            <a:off x="5980641" y="997437"/>
            <a:ext cx="3087159" cy="571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05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06354"/>
            <a:ext cx="7147992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in the PON architecture</a:t>
            </a:r>
          </a:p>
          <a:p>
            <a:pPr algn="ctr"/>
            <a:r>
              <a:rPr lang="it-IT" sz="2800" dirty="0">
                <a:latin typeface="Arial Unicode MS" pitchFamily="34" charset="-128"/>
              </a:rPr>
              <a:t>l</a:t>
            </a:r>
            <a:r>
              <a:rPr lang="it-IT" sz="2800" dirty="0" smtClean="0">
                <a:latin typeface="Arial Unicode MS" pitchFamily="34" charset="-128"/>
              </a:rPr>
              <a:t>ong story </a:t>
            </a:r>
            <a:r>
              <a:rPr lang="it-IT" sz="2800" dirty="0" smtClean="0">
                <a:latin typeface="Arial Unicode MS" pitchFamily="34" charset="-128"/>
              </a:rPr>
              <a:t>short</a:t>
            </a:r>
            <a:r>
              <a:rPr lang="it-IT" sz="2800" dirty="0" smtClean="0">
                <a:latin typeface="Arial Unicode MS" pitchFamily="34" charset="-128"/>
              </a:rPr>
              <a:t>: scrapped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99" y="1160438"/>
            <a:ext cx="7658401" cy="5184800"/>
          </a:xfrm>
          <a:prstGeom prst="rect">
            <a:avLst/>
          </a:prstGeom>
        </p:spPr>
      </p:pic>
      <p:sp>
        <p:nvSpPr>
          <p:cNvPr id="2" name="Multiply 1"/>
          <p:cNvSpPr/>
          <p:nvPr/>
        </p:nvSpPr>
        <p:spPr>
          <a:xfrm>
            <a:off x="-337186" y="-320040"/>
            <a:ext cx="9818370" cy="7932420"/>
          </a:xfrm>
          <a:prstGeom prst="mathMultiply">
            <a:avLst>
              <a:gd name="adj1" fmla="val 233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91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Option 1b </a:t>
            </a:r>
            <a:r>
              <a:rPr lang="it-IT" sz="2800" dirty="0" smtClean="0">
                <a:latin typeface="Arial Unicode MS" pitchFamily="34" charset="-128"/>
                <a:sym typeface="Wingdings" panose="05000000000000000000" pitchFamily="2" charset="2"/>
              </a:rPr>
              <a:t></a:t>
            </a:r>
            <a:r>
              <a:rPr lang="it-IT" sz="2800" dirty="0" smtClean="0">
                <a:latin typeface="Arial Unicode MS" pitchFamily="34" charset="-128"/>
              </a:rPr>
              <a:t> 1a optimized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793" y="1166239"/>
            <a:ext cx="8289007" cy="5087458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2200275" y="3952875"/>
            <a:ext cx="514350" cy="819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391275" y="3829050"/>
            <a:ext cx="514350" cy="819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724650" y="1297393"/>
            <a:ext cx="514350" cy="819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701515" y="862074"/>
            <a:ext cx="3422985" cy="1025901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Some of the limitations from 1a can then be overcome if bidir is dropped</a:t>
            </a:r>
          </a:p>
        </p:txBody>
      </p:sp>
    </p:spTree>
    <p:extLst>
      <p:ext uri="{BB962C8B-B14F-4D97-AF65-F5344CB8AC3E}">
        <p14:creationId xmlns:p14="http://schemas.microsoft.com/office/powerpoint/2010/main" val="225045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Option 1b - considerations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66595" y="1195528"/>
            <a:ext cx="8777405" cy="5149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eaLnBrk="1" hangingPunct="1">
              <a:buAutoNum type="arabicPeriod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# of SODINs = 1 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single Readout Supervisor</a:t>
            </a:r>
            <a:endParaRPr lang="it-IT" sz="20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lvl="1" algn="l" eaLnBrk="1" hangingPunct="1"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total available destinations = 48</a:t>
            </a:r>
            <a:endParaRPr lang="it-IT" sz="16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Each SODIN should transmit data bank, so interface to DAQ + PC 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Partitioning ensured by independent cores inside SODIN FPGA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Routing inside FPGA done accordingly, very simple management</a:t>
            </a:r>
            <a:endParaRPr lang="it-IT" sz="1400" dirty="0">
              <a:solidFill>
                <a:srgbClr val="0066FF"/>
              </a:solidFill>
              <a:latin typeface="Arial Unicode MS" pitchFamily="34" charset="-128"/>
            </a:endParaRPr>
          </a:p>
          <a:p>
            <a:pPr marL="457200" indent="-457200" algn="l" eaLnBrk="1" hangingPunct="1">
              <a:buAutoNum type="arabicPeriod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# of SOL40s dictated by sub-detectors needs for FEs solely + splitters 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SOL40s for FE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VELO: 4, UT: 3, SCIFI: 12, RICH: 10, CALO: 2, MUON: 6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total = 37</a:t>
            </a:r>
          </a:p>
          <a:p>
            <a:pPr lvl="1" algn="l" eaLnBrk="1" hangingPunct="1">
              <a:defRPr/>
            </a:pPr>
            <a:r>
              <a:rPr lang="it-IT" sz="1400" b="1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Total number of SOL40s: 37 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1 additional PC per SOL40 w/o interface to DAQ (37)  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Minimum # of splitters: 12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if 1x64 splitters (VELO can be 1 partition), 24 if 1x32 splitters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Heavily profiting from a second SFP+ on PCIe40 ...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821489"/>
              </p:ext>
            </p:extLst>
          </p:nvPr>
        </p:nvGraphicFramePr>
        <p:xfrm>
          <a:off x="100013" y="4469405"/>
          <a:ext cx="8943974" cy="2167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6272"/>
                <a:gridCol w="720797"/>
                <a:gridCol w="720797"/>
                <a:gridCol w="720797"/>
                <a:gridCol w="720797"/>
                <a:gridCol w="720797"/>
                <a:gridCol w="720797"/>
                <a:gridCol w="649732"/>
                <a:gridCol w="720797"/>
                <a:gridCol w="720797"/>
                <a:gridCol w="720797"/>
                <a:gridCol w="720797"/>
              </a:tblGrid>
              <a:tr h="544370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Number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DAQ interface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PC interface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PLC splitter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MPO splitter</a:t>
                      </a:r>
                      <a:endParaRPr lang="en-GB" sz="14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</a:t>
                      </a:r>
                      <a:r>
                        <a:rPr lang="en-GB" sz="1400" u="none" strike="noStrike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MiniPOD</a:t>
                      </a:r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pairs not needed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Individual total costs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Unitary cost</a:t>
                      </a:r>
                      <a:endParaRPr lang="en-GB" sz="14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Cost per type of card</a:t>
                      </a:r>
                      <a:endParaRPr lang="en-GB" sz="14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Total cost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Total </a:t>
                      </a:r>
                      <a:r>
                        <a:rPr lang="en-GB" sz="1400" b="1" u="none" strike="noStrike" dirty="0" err="1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Onl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SODIN</a:t>
                      </a:r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466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(-126 </a:t>
                      </a:r>
                      <a:r>
                        <a:rPr lang="en-US" sz="1400" b="1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kCHF</a:t>
                      </a:r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)*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22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(-126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400" b="1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kCHF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TELL40</a:t>
                      </a:r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</a:t>
                      </a:r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</a:t>
                      </a:r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60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FE</a:t>
                      </a:r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4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393180" y="6636545"/>
            <a:ext cx="5501640" cy="336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10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*A quarter of a 1 MCHF lower than with PON</a:t>
            </a:r>
          </a:p>
        </p:txBody>
      </p:sp>
    </p:spTree>
    <p:extLst>
      <p:ext uri="{BB962C8B-B14F-4D97-AF65-F5344CB8AC3E}">
        <p14:creationId xmlns:p14="http://schemas.microsoft.com/office/powerpoint/2010/main" val="43857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Option 1b - considerations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13873" y="1195528"/>
            <a:ext cx="9030128" cy="5149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3.   Good flexibility to expand the system later on or to accommodate changes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More available output from SODIN  ~11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Maybe only splitter if TELL40s not enough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Can even include other partitions later 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3871" y="2448222"/>
            <a:ext cx="432096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4"/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No more bidirectionality with TELL40s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Possible that the backpressure information will be transmitted by network to SODIN for fast feedback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In any case, 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must be available to ECS for monitoring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endParaRPr lang="it-IT" sz="1400" dirty="0">
              <a:solidFill>
                <a:srgbClr val="FF0000"/>
              </a:solidFill>
              <a:latin typeface="Arial Unicode MS" pitchFamily="34" charset="-128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endParaRPr lang="it-IT" sz="2000" dirty="0" smtClean="0">
              <a:solidFill>
                <a:srgbClr val="FF0000"/>
              </a:solidFill>
              <a:latin typeface="Arial Unicode MS" pitchFamily="34" charset="-128"/>
            </a:endParaRPr>
          </a:p>
          <a:p>
            <a:pPr marL="685800" lvl="1" indent="-228600">
              <a:buAutoNum type="arabicPeriod" startAt="4"/>
              <a:defRPr/>
            </a:pPr>
            <a:endParaRPr lang="it-IT" sz="1200" dirty="0">
              <a:solidFill>
                <a:srgbClr val="FF0000"/>
              </a:solidFill>
              <a:latin typeface="Arial Unicode MS" pitchFamily="34" charset="-128"/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4156" b="51005"/>
          <a:stretch/>
        </p:blipFill>
        <p:spPr>
          <a:xfrm>
            <a:off x="5049076" y="1589801"/>
            <a:ext cx="4094924" cy="268605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6145102" y="2623342"/>
            <a:ext cx="514350" cy="819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13870" y="4275851"/>
            <a:ext cx="87575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5"/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Fixed phase and deterministic latency is ensured by using 8b10b encoding, Altera GX transceivers and monitoring in FPGA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This was already tested for previous versions of FPGAs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To be redone in the next months with testbench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endParaRPr lang="it-IT" sz="1400" dirty="0">
              <a:solidFill>
                <a:srgbClr val="FF0000"/>
              </a:solidFill>
              <a:latin typeface="Arial Unicode MS" pitchFamily="34" charset="-128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endParaRPr lang="it-IT" sz="2000" dirty="0" smtClean="0">
              <a:solidFill>
                <a:srgbClr val="FF0000"/>
              </a:solidFill>
              <a:latin typeface="Arial Unicode MS" pitchFamily="34" charset="-128"/>
            </a:endParaRPr>
          </a:p>
          <a:p>
            <a:pPr marL="685800" lvl="1" indent="-228600">
              <a:buAutoNum type="arabicPeriod" startAt="4"/>
              <a:defRPr/>
            </a:pPr>
            <a:endParaRPr lang="it-IT" sz="1200" dirty="0">
              <a:solidFill>
                <a:srgbClr val="FF0000"/>
              </a:solidFill>
              <a:latin typeface="Arial Unicode MS" pitchFamily="34" charset="-128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079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Considerations on optical splitters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66595" y="1195528"/>
            <a:ext cx="8777405" cy="5149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In the next week a optical PLC splitter will be searched, found and qualified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à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Choose </a:t>
            </a: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PLC over FBT cause not sensitive to wavelength 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(to be used at 1310nm)</a:t>
            </a: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 and higher degree of splitting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 (can go up to 1:64)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à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Better stability across all ratios 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à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Level of power budget seems appropriate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95" y="2945129"/>
            <a:ext cx="9228538" cy="36914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623560" y="3874770"/>
            <a:ext cx="434340" cy="16802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740190" y="6032737"/>
            <a:ext cx="2720340" cy="6776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NB: suggestions from experts welcome... </a:t>
            </a:r>
          </a:p>
        </p:txBody>
      </p:sp>
    </p:spTree>
    <p:extLst>
      <p:ext uri="{BB962C8B-B14F-4D97-AF65-F5344CB8AC3E}">
        <p14:creationId xmlns:p14="http://schemas.microsoft.com/office/powerpoint/2010/main" val="36413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commands and data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83297" y="1195529"/>
            <a:ext cx="8777405" cy="5149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TFC information will remain the same: 64 bits @ 40 MHz encoded in 8b10b</a:t>
            </a:r>
          </a:p>
          <a:p>
            <a:pPr algn="l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2.56 Gbps user data, 3.2 Gbps with encoding (no extra logic needed)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575034" y="3468414"/>
            <a:ext cx="2959" cy="6009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67" y="1999507"/>
            <a:ext cx="8476996" cy="1593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2674044" y="2627586"/>
            <a:ext cx="3043584" cy="144182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415862" y="2627586"/>
            <a:ext cx="1509604" cy="1102446"/>
          </a:xfrm>
          <a:prstGeom prst="straightConnector1">
            <a:avLst/>
          </a:prstGeom>
          <a:ln w="19050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393324" y="2627586"/>
            <a:ext cx="616666" cy="1102446"/>
          </a:xfrm>
          <a:prstGeom prst="straightConnector1">
            <a:avLst/>
          </a:prstGeom>
          <a:ln w="19050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711623" y="3753891"/>
            <a:ext cx="4508429" cy="255454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MEP </a:t>
            </a:r>
            <a:r>
              <a:rPr lang="it-IT" sz="1600" dirty="0" err="1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accept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command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it-IT" sz="1600" dirty="0" err="1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when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MEP ready: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Take MEP address and send all fragments to that address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Dynamic mechanisms based on well-oiled mechanism used today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Investigations ongoing to see if a different mechanism is more suited for upgraded system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This may possible be dropped at the TFC level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124170" y="4291432"/>
            <a:ext cx="4801295" cy="18158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Trigger 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command to accept events for that BXID:</a:t>
            </a:r>
          </a:p>
          <a:p>
            <a:pPr marL="285750" indent="-285750">
              <a:spcBef>
                <a:spcPts val="0"/>
              </a:spcBef>
              <a:buFont typeface="Wingdings"/>
              <a:buChar char="à"/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Trigger acting as a VETO to rate regulate the system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Not based on physics decision (NO LLT)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Unbiased (random) rate regulation of the system by reducing the rate at which trigger is set  based on «gears»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902969" y="6158081"/>
            <a:ext cx="3490355" cy="67762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A subset of these commands is relayed to the FEs</a:t>
            </a:r>
          </a:p>
        </p:txBody>
      </p:sp>
    </p:spTree>
    <p:extLst>
      <p:ext uri="{BB962C8B-B14F-4D97-AF65-F5344CB8AC3E}">
        <p14:creationId xmlns:p14="http://schemas.microsoft.com/office/powerpoint/2010/main" val="378632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42898" y="1406812"/>
            <a:ext cx="8343901" cy="480131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Rate regulation in SODIN is considered as the safest mechanism to reduce output bandwidth or relieve backpressure 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endParaRPr lang="it-IT" dirty="0" smtClean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Out of the full 40 MHz, only ~28 MHz contains beam-beam, ~4 MHz contains beam-empty/empty-beam, ~8 MHz contains emtpy-empty</a:t>
            </a: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SODIN can have a programmable mask that defines the rate of crossing types to be kept</a:t>
            </a: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100% for bb, 25% for eb/be and 10% for ee</a:t>
            </a: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Effectively the full input rate is 30 MHz.</a:t>
            </a: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endParaRPr lang="it-IT" dirty="0" smtClean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endParaRPr lang="it-IT" dirty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endParaRPr lang="it-IT" dirty="0" smtClean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endParaRPr lang="it-IT" dirty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endParaRPr lang="it-IT" dirty="0" smtClean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endParaRPr lang="it-IT" dirty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  <a:defRPr/>
            </a:pPr>
            <a:endParaRPr lang="it-IT" dirty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This was described in 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  <a:hlinkClick r:id="rId3"/>
              </a:rPr>
              <a:t>EDMS 1606939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 as Renaud mentioned a while ago.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682871" y="381000"/>
            <a:ext cx="6958207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Rate regulation to reduce output bandwith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69532" t="49984" r="4874" b="32509"/>
          <a:stretch/>
        </p:blipFill>
        <p:spPr>
          <a:xfrm>
            <a:off x="925828" y="4120098"/>
            <a:ext cx="7178040" cy="1534317"/>
          </a:xfrm>
          <a:prstGeom prst="rect">
            <a:avLst/>
          </a:prstGeom>
        </p:spPr>
      </p:pic>
      <p:pic>
        <p:nvPicPr>
          <p:cNvPr id="10" name="Picture 2" descr="http://thumbs.dreamstime.com/z/yes-done-means-tick-symbol-ok-showing-all-right-checked-4201377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 t="5957" r="-1" b="11927"/>
          <a:stretch/>
        </p:blipFill>
        <p:spPr bwMode="auto">
          <a:xfrm rot="20280330">
            <a:off x="7759454" y="4184726"/>
            <a:ext cx="1270014" cy="99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00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output bandwidth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83297" y="1195529"/>
            <a:ext cx="8777405" cy="5149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SODIN will also transmit a data bank to the DAQ for each «accepted event»</a:t>
            </a:r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Also defines the MEP size (can be dynamic and also very big)</a:t>
            </a:r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Currently is 44 bytes @ 1 MHz  352 Mbps</a:t>
            </a:r>
            <a:r>
              <a:rPr lang="it-IT" sz="1600" dirty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 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/ 44 bytes @ 40 MHz  ~14 Gbps</a:t>
            </a:r>
          </a:p>
          <a:p>
            <a:pPr marL="1257300" lvl="2" indent="-34290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Can be expanded to include more informations as we have ~100 Gbps for central data taking</a:t>
            </a:r>
          </a:p>
          <a:p>
            <a:pPr marL="1257300" lvl="2" indent="-34290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Can be reduced to allow </a:t>
            </a:r>
            <a:r>
              <a:rPr lang="it-IT" sz="1400" b="1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max 10 partitions to run in parallel 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(~10 Gbps  32 bytes/8 words)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022393"/>
              </p:ext>
            </p:extLst>
          </p:nvPr>
        </p:nvGraphicFramePr>
        <p:xfrm>
          <a:off x="280040" y="2804491"/>
          <a:ext cx="8583918" cy="3832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173"/>
                <a:gridCol w="249584"/>
                <a:gridCol w="250476"/>
                <a:gridCol w="250476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4933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  <a:gridCol w="251367"/>
              </a:tblGrid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Word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31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30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29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28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27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26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25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24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23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22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21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19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18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17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15</a:t>
                      </a:r>
                      <a:endParaRPr lang="en-GB" sz="140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</a:t>
                      </a:r>
                      <a:endParaRPr lang="en-GB" sz="140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#H0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Size in bytes = 44</a:t>
                      </a:r>
                      <a:endParaRPr lang="en-GB" sz="140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Magic Patter = 0xCBCB</a:t>
                      </a:r>
                      <a:endParaRPr lang="en-GB" sz="140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#H1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Source ID = “ODIN S/N”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Version = 2</a:t>
                      </a:r>
                      <a:endParaRPr lang="en-GB" sz="140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Type = 0x10</a:t>
                      </a:r>
                      <a:endParaRPr lang="en-GB" sz="140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#D0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Run Number (31 .. 0)</a:t>
                      </a:r>
                      <a:endParaRPr lang="en-GB" sz="140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#D1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Event Type (31 .. 0)</a:t>
                      </a:r>
                      <a:endParaRPr lang="en-GB" sz="140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#D2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Orbit ID (31 .. 0)</a:t>
                      </a:r>
                      <a:endParaRPr lang="en-GB" sz="140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#D3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Event </a:t>
                      </a: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ID (63 .. 32)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#D4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Event </a:t>
                      </a: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ID (31 .. 0)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#D5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GPS Time (63 .. 32)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#D6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GPS Time (31 .. 0)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#D7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Error </a:t>
                      </a:r>
                      <a:r>
                        <a:rPr lang="en-AU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Flags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Detector Status (23 .. 0)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9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#D8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LHC info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BX Type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Trigger Type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</a:t>
                      </a: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</a:t>
                      </a: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</a:t>
                      </a: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</a:t>
                      </a: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Bunch ID</a:t>
                      </a:r>
                      <a:endParaRPr lang="en-GB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890" marR="88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77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Final TFC architecture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793" y="1166239"/>
            <a:ext cx="8289007" cy="5087458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2200275" y="3952875"/>
            <a:ext cx="514350" cy="819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391275" y="3829050"/>
            <a:ext cx="514350" cy="819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724650" y="1297393"/>
            <a:ext cx="514350" cy="819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853865" y="821949"/>
            <a:ext cx="3422985" cy="1025901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Numbers of TELL40s/SOL40s important in defining the architecture</a:t>
            </a:r>
          </a:p>
        </p:txBody>
      </p:sp>
    </p:spTree>
    <p:extLst>
      <p:ext uri="{BB962C8B-B14F-4D97-AF65-F5344CB8AC3E}">
        <p14:creationId xmlns:p14="http://schemas.microsoft.com/office/powerpoint/2010/main" val="258620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92826" y="254974"/>
            <a:ext cx="7093974" cy="466142"/>
          </a:xfrm>
        </p:spPr>
        <p:txBody>
          <a:bodyPr/>
          <a:lstStyle/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new TFC system at a glance</a:t>
            </a: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658899" y="4470904"/>
            <a:ext cx="865441" cy="307777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1400" b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DATA</a:t>
            </a:r>
          </a:p>
        </p:txBody>
      </p:sp>
      <p:sp>
        <p:nvSpPr>
          <p:cNvPr id="12" name="Down Arrow 11"/>
          <p:cNvSpPr/>
          <p:nvPr/>
        </p:nvSpPr>
        <p:spPr>
          <a:xfrm rot="14971071">
            <a:off x="3851203" y="998400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Bent-Up Arrow 12"/>
          <p:cNvSpPr/>
          <p:nvPr/>
        </p:nvSpPr>
        <p:spPr>
          <a:xfrm>
            <a:off x="4058990" y="2240689"/>
            <a:ext cx="674136" cy="3096791"/>
          </a:xfrm>
          <a:prstGeom prst="bentUpArrow">
            <a:avLst>
              <a:gd name="adj1" fmla="val 17007"/>
              <a:gd name="adj2" fmla="val 17107"/>
              <a:gd name="adj3" fmla="val 23515"/>
            </a:avLst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85635" y="3213477"/>
            <a:ext cx="4136364" cy="1600438"/>
          </a:xfrm>
          <a:prstGeom prst="rect">
            <a:avLst/>
          </a:prstGeom>
          <a:solidFill>
            <a:schemeClr val="bg1"/>
          </a:solidFill>
          <a:ln w="28575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SOL40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responsible for interfacing FE and TELL40</a:t>
            </a:r>
            <a:endParaRPr lang="it-IT" sz="1400" dirty="0" smtClean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Fan-out TFC information to TELL40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strike="sngStrike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Fan-in THROTTLE information from TELL40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Distribute TFC information to FE</a:t>
            </a:r>
          </a:p>
          <a:p>
            <a:pPr lvl="1">
              <a:spcBef>
                <a:spcPts val="0"/>
              </a:spcBef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+ clock and timing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Distribute ECS configuration data to FE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Receive ECS monitoring data from FE</a:t>
            </a:r>
          </a:p>
        </p:txBody>
      </p:sp>
      <p:sp>
        <p:nvSpPr>
          <p:cNvPr id="17" name="Down Arrow 16"/>
          <p:cNvSpPr/>
          <p:nvPr/>
        </p:nvSpPr>
        <p:spPr>
          <a:xfrm rot="16200000">
            <a:off x="5468771" y="1519900"/>
            <a:ext cx="237652" cy="1203926"/>
          </a:xfrm>
          <a:prstGeom prst="downArrow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6224480" y="1976420"/>
            <a:ext cx="1305744" cy="307777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1400" b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STORAGE</a:t>
            </a:r>
          </a:p>
        </p:txBody>
      </p:sp>
      <p:sp>
        <p:nvSpPr>
          <p:cNvPr id="19" name="Down Arrow 18"/>
          <p:cNvSpPr/>
          <p:nvPr/>
        </p:nvSpPr>
        <p:spPr>
          <a:xfrm rot="16200000">
            <a:off x="2083541" y="5024477"/>
            <a:ext cx="237652" cy="472066"/>
          </a:xfrm>
          <a:prstGeom prst="downArrow">
            <a:avLst/>
          </a:prstGeom>
          <a:solidFill>
            <a:srgbClr val="FF0000">
              <a:alpha val="2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Down Arrow 19"/>
          <p:cNvSpPr/>
          <p:nvPr/>
        </p:nvSpPr>
        <p:spPr>
          <a:xfrm rot="16562237">
            <a:off x="4013424" y="2922940"/>
            <a:ext cx="237652" cy="1576217"/>
          </a:xfrm>
          <a:prstGeom prst="downArrow">
            <a:avLst/>
          </a:prstGeom>
          <a:solidFill>
            <a:srgbClr val="FF6600">
              <a:alpha val="22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245" y="1396259"/>
            <a:ext cx="5027708" cy="43036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699403" y="696219"/>
            <a:ext cx="4422595" cy="1169551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S-ODIN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responsible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ontrolling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upgraded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readout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system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Distributing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timing and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synchronous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commands</a:t>
            </a:r>
            <a:endParaRPr lang="it-IT" sz="1400" dirty="0" smtClean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Manages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the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dispatching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of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events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to the EFF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Rate regulates the system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89934" y="5857473"/>
            <a:ext cx="3046081" cy="954107"/>
          </a:xfrm>
          <a:prstGeom prst="rect">
            <a:avLst/>
          </a:prstGeom>
          <a:solidFill>
            <a:schemeClr val="bg1"/>
          </a:solidFill>
          <a:ln w="28575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Needs fixed an deterministic clock phase and fixed latency + configuration + monitoring + readout control</a:t>
            </a:r>
            <a:endParaRPr lang="it-IT" sz="1400" dirty="0" smtClean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99403" y="5481585"/>
            <a:ext cx="3245997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Does not need fixed and deterministic clock nor latency + readout control</a:t>
            </a:r>
            <a:endParaRPr lang="it-IT" sz="1400" dirty="0" smtClean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592826" y="5337480"/>
            <a:ext cx="110244" cy="598076"/>
          </a:xfrm>
          <a:prstGeom prst="straightConnector1">
            <a:avLst/>
          </a:prstGeom>
          <a:ln w="28575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21" idx="1"/>
          </p:cNvCxnSpPr>
          <p:nvPr/>
        </p:nvCxnSpPr>
        <p:spPr>
          <a:xfrm>
            <a:off x="3856615" y="5579559"/>
            <a:ext cx="842788" cy="163636"/>
          </a:xfrm>
          <a:prstGeom prst="straightConnector1">
            <a:avLst/>
          </a:prstGeom>
          <a:ln w="28575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24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96" y="869936"/>
            <a:ext cx="8533484" cy="31914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22196" y="3568999"/>
            <a:ext cx="8533484" cy="30931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Remember (again!): 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merging TFC and ECS on same link!</a:t>
            </a:r>
            <a:endParaRPr lang="it-IT" sz="16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SOL40 firmware will take care of doing all the complicated bit manipulations needed to control GBTs, its SCAs and your FE chipsets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Single firmware for everybody with all necessary features and requirements </a:t>
            </a:r>
          </a:p>
          <a:p>
            <a:pPr marL="1200150" lvl="2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minimize unconformities, highly programmable and customizable</a:t>
            </a:r>
          </a:p>
          <a:p>
            <a:pPr marL="1200150" lvl="2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modular (can get a core and put it somewhere else in an eval board)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Centrally provided with ECS support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In addition it will distribute the TFC commands from SODIN to FE with fixed latency.</a:t>
            </a:r>
            <a:endParaRPr lang="it-IT" sz="16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it-IT" sz="16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it-IT" sz="16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Last topic: SOL40 firmware</a:t>
            </a:r>
            <a:endParaRPr lang="it-IT" sz="2800" dirty="0">
              <a:solidFill>
                <a:srgbClr val="FF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169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SOL40-SCA core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89" y="1102522"/>
            <a:ext cx="8952822" cy="41401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5589" y="5262202"/>
            <a:ext cx="8952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1 core per GBT, scalable support for SCAs, all SCA buses, </a:t>
            </a:r>
            <a:r>
              <a:rPr lang="it-IT" i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vendor/FPGA independent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, modular control, error detection capabilities</a:t>
            </a:r>
          </a:p>
          <a:p>
            <a:pPr algn="ctr">
              <a:spcBef>
                <a:spcPts val="0"/>
              </a:spcBef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This is a </a:t>
            </a: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CERN-wide development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: i.e. </a:t>
            </a:r>
            <a:r>
              <a:rPr lang="it-IT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he other experiments are going to use it.</a:t>
            </a:r>
            <a:endParaRPr lang="it-IT" dirty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513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Current usage of SOL40 – Arria 10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1867"/>
            <a:ext cx="9144000" cy="439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53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Current usage of SOL40 – Arria 10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136" b="77150"/>
          <a:stretch/>
        </p:blipFill>
        <p:spPr>
          <a:xfrm>
            <a:off x="0" y="1230503"/>
            <a:ext cx="9145325" cy="1975542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94311" y="3294838"/>
            <a:ext cx="8949690" cy="305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Compiled for </a:t>
            </a: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6 SOL40 links</a:t>
            </a:r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</a:rPr>
              <a:t>7 SCAs per SOL40 link + 1 links for GBT</a:t>
            </a:r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</a:rPr>
              <a:t>All SCA channels, protocols and decoder/encoders</a:t>
            </a:r>
            <a:endParaRPr lang="it-IT" sz="1600" dirty="0">
              <a:solidFill>
                <a:srgbClr val="0066FF"/>
              </a:solidFill>
              <a:latin typeface="Arial Unicode MS" pitchFamily="34" charset="-128"/>
            </a:endParaRPr>
          </a:p>
          <a:p>
            <a:pPr algn="l" eaLnBrk="1" hangingPunct="1">
              <a:defRPr/>
            </a:pPr>
            <a:endParaRPr lang="it-IT" sz="2000" dirty="0" smtClean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algn="l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SOL40 firmware takes 66% of used logical resources + 71% of used memory</a:t>
            </a:r>
          </a:p>
          <a:p>
            <a:pPr lvl="1" algn="l" eaLnBrk="1" hangingPunct="1"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This corresponds to 16.5% of entire FPGA ALMs and 6.5% of all memory bits</a:t>
            </a:r>
          </a:p>
          <a:p>
            <a:pPr algn="l" eaLnBrk="1" hangingPunct="1">
              <a:defRPr/>
            </a:pPr>
            <a:endParaRPr lang="it-IT" sz="2000" dirty="0" smtClean="0">
              <a:solidFill>
                <a:srgbClr val="FF0000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Projection: 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comfortably 24 links. Surely not 48 links as of today.</a:t>
            </a:r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More work needed here ...</a:t>
            </a:r>
            <a:endParaRPr lang="it-IT" sz="1600" dirty="0" smtClean="0">
              <a:solidFill>
                <a:srgbClr val="FF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740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Current usage of SOL40 – Arria 10</a:t>
            </a:r>
            <a:endParaRPr lang="it-IT" sz="2800" dirty="0">
              <a:latin typeface="Arial Unicode MS" pitchFamily="34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68950" y="1189970"/>
            <a:ext cx="7783240" cy="3724930"/>
            <a:chOff x="192695" y="1809922"/>
            <a:chExt cx="8686801" cy="448169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026" r="48395" b="23491"/>
            <a:stretch/>
          </p:blipFill>
          <p:spPr>
            <a:xfrm>
              <a:off x="192695" y="1809922"/>
              <a:ext cx="8515207" cy="448169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762785" y="4507967"/>
              <a:ext cx="8116711" cy="508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25730" y="5095874"/>
            <a:ext cx="8892540" cy="161448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One module is too heavy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 (25% of the whole SOL40_SCA core. </a:t>
            </a:r>
          </a:p>
          <a:p>
            <a:pPr algn="l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Work will go there to make it lightweigth </a:t>
            </a:r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logic too complicated + fancy features we don’t need).</a:t>
            </a:r>
          </a:p>
          <a:p>
            <a:pPr algn="l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In addition, develop a SOL40_SCA for LHCb </a:t>
            </a:r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stripped down things LHCb doesn’t use</a:t>
            </a:r>
            <a:endParaRPr lang="it-IT" sz="1600" dirty="0" smtClean="0">
              <a:solidFill>
                <a:srgbClr val="FF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26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Conclusion, what today?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42899" y="1172488"/>
            <a:ext cx="8343901" cy="53553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Today we have a final version of the TFC architecture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, with costs, estimates, modules and all that it is needed...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PON technology was abandoned 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as considered too costly and its benefits not usefule for us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SODIN-TELL40 bidirectionality abandoned 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as TELL40 throttles locally and throttle mechanism too complicated and heavy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Streamlined system 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to </a:t>
            </a: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support partitioning </a:t>
            </a: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in a simple and scalable way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Data bank definition and commands definition finalized</a:t>
            </a:r>
            <a:endParaRPr lang="it-IT" dirty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à"/>
              <a:defRPr/>
            </a:pP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What do we need from sub-detectors now?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Precise estimate of number of TELL40s</a:t>
            </a:r>
          </a:p>
          <a:p>
            <a:pPr marL="1200150" lvl="2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Down to the # of links per TELL40s, partitioning and  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Precise estimate of number of SOL40s</a:t>
            </a:r>
          </a:p>
          <a:p>
            <a:pPr marL="1200150" lvl="2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it-IT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Work is needed to reduce the size of the SOL40-SCA core</a:t>
            </a:r>
          </a:p>
          <a:p>
            <a:pPr marL="1200150" lvl="2" indent="-285750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Detailed input from you on</a:t>
            </a:r>
          </a:p>
          <a:p>
            <a:pPr lvl="3">
              <a:spcBef>
                <a:spcPts val="0"/>
              </a:spcBef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# of GBT links per SOL40</a:t>
            </a:r>
          </a:p>
          <a:p>
            <a:pPr lvl="3">
              <a:spcBef>
                <a:spcPts val="0"/>
              </a:spcBef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# of SCAs per GBT link</a:t>
            </a:r>
          </a:p>
          <a:p>
            <a:pPr lvl="3">
              <a:spcBef>
                <a:spcPts val="0"/>
              </a:spcBef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# of channels (and list of channels) per SCA </a:t>
            </a:r>
          </a:p>
          <a:p>
            <a:pPr lvl="3">
              <a:spcBef>
                <a:spcPts val="0"/>
              </a:spcBef>
              <a:defRPr/>
            </a:pPr>
            <a:r>
              <a:rPr lang="it-IT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Detailed ommands mapping at SOL40 level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it-IT" dirty="0" smtClean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35162" y="5023820"/>
            <a:ext cx="4918038" cy="11940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23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Backup</a:t>
            </a:r>
            <a:endParaRPr lang="it-IT" sz="2800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647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Costs per item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96" y="1021370"/>
            <a:ext cx="7737781" cy="523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72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Option 2a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65" y="1085850"/>
            <a:ext cx="7675561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1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Option 2b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50" y="1111207"/>
            <a:ext cx="7971760" cy="523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61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on common hardware backbone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50534" y="4543991"/>
            <a:ext cx="8712544" cy="140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</a:rPr>
              <a:t>Same exact hardware (PCIe40), firmware defines the functionality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: SODIN, SOL40, TELL40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The Host PC is the PC controlling the board (ex CCPCServer/SPECServer  GbtServer)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In principle ~100 Gbps of ECS access and data bandwidth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External connection to TFC/LHC peripheral boards via electrical connections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As usual, tight and proficuous collaboration with 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CPPM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0" y="1907949"/>
            <a:ext cx="2827283" cy="146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</a:rPr>
              <a:t>Specs:</a:t>
            </a:r>
            <a:endParaRPr lang="it-IT" sz="1600" dirty="0">
              <a:solidFill>
                <a:srgbClr val="FF0000"/>
              </a:solidFill>
              <a:latin typeface="Arial Unicode MS" pitchFamily="34" charset="-128"/>
            </a:endParaRP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Firepower of 48 bidir links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TFC interface on SFP+ (possibly two SFP+)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Deterministic on board external PLL for resynchronization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8151" y="1049458"/>
            <a:ext cx="6275616" cy="298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0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Option 2b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50" y="1111207"/>
            <a:ext cx="7971760" cy="523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3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Option 3a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630" y="1245577"/>
            <a:ext cx="7652689" cy="501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64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Option 3b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56" y="1121728"/>
            <a:ext cx="7575087" cy="510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7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Option 3bopt, now option 1 </a:t>
            </a:r>
            <a:r>
              <a:rPr lang="it-IT" sz="2800" dirty="0" smtClean="0">
                <a:latin typeface="Arial Unicode MS" pitchFamily="34" charset="-128"/>
                <a:sym typeface="Wingdings" panose="05000000000000000000" pitchFamily="2" charset="2"/>
              </a:rPr>
              <a:t></a:t>
            </a:r>
            <a:endParaRPr lang="it-IT" sz="2800" dirty="0">
              <a:latin typeface="Arial Unicode MS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74" y="1306024"/>
            <a:ext cx="7954916" cy="488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1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53941"/>
              </p:ext>
            </p:extLst>
          </p:nvPr>
        </p:nvGraphicFramePr>
        <p:xfrm>
          <a:off x="0" y="114300"/>
          <a:ext cx="9144000" cy="6557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753"/>
                <a:gridCol w="2229247"/>
                <a:gridCol w="2286000"/>
                <a:gridCol w="2286000"/>
              </a:tblGrid>
              <a:tr h="431804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Option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Cost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Pros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Cons</a:t>
                      </a:r>
                      <a:endParaRPr lang="en-GB" sz="2000" dirty="0"/>
                    </a:p>
                  </a:txBody>
                  <a:tcPr anchor="ctr"/>
                </a:tc>
              </a:tr>
              <a:tr h="7615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1a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(fully PON)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746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392 </a:t>
                      </a:r>
                      <a:r>
                        <a:rPr lang="en-GB" baseline="0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just </a:t>
                      </a:r>
                      <a:r>
                        <a:rPr lang="en-GB" baseline="0" dirty="0" err="1" smtClean="0">
                          <a:solidFill>
                            <a:schemeClr val="tx1"/>
                          </a:solidFill>
                        </a:rPr>
                        <a:t>Onl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Easy partitioning, TTC-based, scalable but at high cost (~20k/partition)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Limitation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from PON splitter, 100% dependent on PON technology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615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2a (hybrid,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one SODIN)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676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232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just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Onl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Single SODIN Master, can throw away PON if needed and replace with p-to-p (becomes 3a)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Not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easily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scalable if &gt;64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SOL40s, need to add a layer of SOL40s just for partitioning (not needed in global)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615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2b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(hybrid, many SODINs)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589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145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aseline="0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just </a:t>
                      </a:r>
                      <a:r>
                        <a:rPr lang="en-GB" baseline="0" dirty="0" err="1" smtClean="0">
                          <a:solidFill>
                            <a:schemeClr val="tx1"/>
                          </a:solidFill>
                        </a:rPr>
                        <a:t>Onl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Single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SODIN Master, partitioning inside FPGA,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can throw away PON if needed and replace with p-to-p (becomes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3b)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Not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easily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scalable if &gt;64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SOL40s, need to add a layer (+link) of SOL40s just for partitioning (not needed in global)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615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3a (fully p-to-p, as many SODINs as partitions)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668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224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just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Onl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Streamlined, independent from PON, easy partitioning inside FPGA, easy to scale within partition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Need of an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additional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SuperMaster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just to monitor global the run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615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3b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1a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(fully p-to-p, 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TELL40s served by dedicated SOL40s)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592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148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just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Onl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Independent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from PON, partitioning inside FPGA, single SODIN Master, expensive to scale up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At the limit of # of links for 1 SODIN – no margin.</a:t>
                      </a:r>
                    </a:p>
                    <a:p>
                      <a:pPr algn="ctr"/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Solution would be to cascade SOL40 for TELL1s.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6157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3bopt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 1b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(fully p-to-p, 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TELL40s served by SOL40s to FEs)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480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36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just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Onl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Independent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from PON, partitioning inside FPGA, single SODIN Master, easy to scale up, many more links available in ODIN, cheap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Highly appreciated second SFP+ on PCIe40.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01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Total costs</a:t>
            </a:r>
            <a:endParaRPr lang="it-IT" sz="2800" dirty="0">
              <a:latin typeface="Arial Unicode MS" pitchFamily="34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8587" y="1304701"/>
          <a:ext cx="8926825" cy="50405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5030"/>
                <a:gridCol w="823424"/>
                <a:gridCol w="546383"/>
                <a:gridCol w="546383"/>
                <a:gridCol w="546383"/>
                <a:gridCol w="546383"/>
                <a:gridCol w="615643"/>
                <a:gridCol w="546383"/>
                <a:gridCol w="546383"/>
                <a:gridCol w="546383"/>
                <a:gridCol w="492515"/>
                <a:gridCol w="546383"/>
                <a:gridCol w="546383"/>
                <a:gridCol w="546383"/>
                <a:gridCol w="546383"/>
              </a:tblGrid>
              <a:tr h="48409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Number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DAQ interface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PC interface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# OLT transmitter</a:t>
                      </a:r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ONU</a:t>
                      </a:r>
                      <a:b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</a:br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Receiver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PON splitter</a:t>
                      </a:r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MPO splitter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</a:t>
                      </a:r>
                      <a:r>
                        <a:rPr lang="en-GB" sz="1000" u="none" strike="noStrike" dirty="0" err="1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MiniPOD</a:t>
                      </a:r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pairs not needed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Individual total costs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Unitary cost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Cost per type of card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Total cost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Total </a:t>
                      </a:r>
                      <a:r>
                        <a:rPr lang="en-GB" sz="1000" u="none" strike="noStrike" dirty="0" err="1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Onl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Architecture 1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SODIN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42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207.2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14.8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207.2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746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302</a:t>
                      </a:r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FE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451.4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12.2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451.4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TELL40 overcost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435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435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0.2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Architecture 2a</a:t>
                      </a:r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SODIN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14.8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14.8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14.8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676</a:t>
                      </a:r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232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</a:tr>
              <a:tr h="234928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TELL40</a:t>
                      </a:r>
                      <a:endParaRPr lang="en-GB" sz="10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26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210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16.2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661.4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FE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451.4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12.2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Architecture 2b</a:t>
                      </a:r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SODIN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14.8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14.8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137.8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589</a:t>
                      </a:r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145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</a:tr>
              <a:tr h="234928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SODIN for TELL40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123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12.3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FE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451.4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12.2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451.4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Architecture 3a</a:t>
                      </a:r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SODIN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28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223.7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16.0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223.7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668</a:t>
                      </a:r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224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FE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444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12.0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444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Architecture 3b</a:t>
                      </a:r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SODIN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16.0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592</a:t>
                      </a:r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148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</a:tr>
              <a:tr h="234928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TELL40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132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13.2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576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FE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444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12.0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Architecture 3bopt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SODIN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16.0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466</a:t>
                      </a:r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22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</a:tr>
              <a:tr h="234928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TELL40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0.5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450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1024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FE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444</a:t>
                      </a:r>
                      <a:endParaRPr lang="en-GB" sz="10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12.0</a:t>
                      </a:r>
                      <a:endParaRPr lang="en-GB" sz="10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119" marR="7119" marT="7119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902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Costs per item</a:t>
            </a:r>
            <a:endParaRPr lang="it-IT" sz="2800" dirty="0">
              <a:latin typeface="Arial Unicode MS" pitchFamily="34" charset="-12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155742" y="1755458"/>
          <a:ext cx="4832516" cy="35137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32180"/>
                <a:gridCol w="2200336"/>
              </a:tblGrid>
              <a:tr h="3534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Costs per item</a:t>
                      </a:r>
                      <a:endParaRPr lang="en-GB" sz="1600" b="0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err="1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kCHF</a:t>
                      </a:r>
                      <a:endParaRPr lang="en-GB" sz="1600" b="0" i="0" u="none" strike="noStrike" dirty="0">
                        <a:solidFill>
                          <a:schemeClr val="bg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534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DAQ interface</a:t>
                      </a:r>
                      <a:endParaRPr lang="en-GB" sz="16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</a:t>
                      </a:r>
                      <a:endParaRPr lang="en-GB" sz="16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PC interface</a:t>
                      </a:r>
                      <a:endParaRPr lang="en-GB" sz="16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</a:t>
                      </a:r>
                      <a:endParaRPr lang="en-GB" sz="16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PCIe40</a:t>
                      </a:r>
                      <a:endParaRPr lang="en-GB" sz="16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</a:t>
                      </a:r>
                      <a:endParaRPr lang="en-GB" sz="16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OLT transmitter</a:t>
                      </a:r>
                      <a:endParaRPr lang="en-GB" sz="16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en-GB" sz="16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ONU receiver</a:t>
                      </a:r>
                      <a:endParaRPr lang="en-GB" sz="16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0.2</a:t>
                      </a:r>
                      <a:endParaRPr lang="en-GB" sz="16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PON splitter</a:t>
                      </a:r>
                      <a:endParaRPr lang="en-GB" sz="16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0.5</a:t>
                      </a:r>
                      <a:endParaRPr lang="en-GB" sz="16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MPO splitter</a:t>
                      </a:r>
                      <a:endParaRPr lang="en-GB" sz="16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0.15</a:t>
                      </a:r>
                      <a:endParaRPr lang="en-GB" sz="16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MiniPODs (pair of tx/rx)</a:t>
                      </a:r>
                      <a:endParaRPr lang="en-GB" sz="16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0.9</a:t>
                      </a:r>
                      <a:endParaRPr lang="en-GB" sz="1600" b="0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2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Definition of partitions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66595" y="1383097"/>
            <a:ext cx="8641937" cy="472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Partitioning is considered essential in our architecture</a:t>
            </a:r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commissioning, local tests, exclude/include</a:t>
            </a:r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 #TELL40s </a:t>
            </a:r>
            <a:r>
              <a:rPr lang="it-IT" sz="1600" dirty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VELO: 52, UT: 68, SCIFI: 144, RICH: 101, CALO: 42, MUON:28 </a:t>
            </a:r>
            <a:endParaRPr lang="it-IT" sz="1600" dirty="0" smtClean="0">
              <a:solidFill>
                <a:srgbClr val="0066FF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lvl="2"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 </a:t>
            </a:r>
            <a:r>
              <a:rPr lang="it-IT" sz="2000" dirty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total = </a:t>
            </a: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435</a:t>
            </a:r>
            <a:endParaRPr lang="it-IT" sz="16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Partition: </a:t>
            </a:r>
          </a:p>
          <a:p>
            <a:pPr marL="342900" indent="-342900" algn="l" eaLnBrk="1" hangingPunct="1">
              <a:buFontTx/>
              <a:buChar char="-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«minimal» ensemble of detectors that can be run independently with TFC and ECS</a:t>
            </a:r>
          </a:p>
          <a:p>
            <a:pPr marL="800100" lvl="1" indent="-342900" algn="l" eaLnBrk="1" hangingPunct="1">
              <a:buFont typeface="Courier New" panose="02070309020205020404" pitchFamily="49" charset="0"/>
              <a:buChar char="o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VELO = 2 (A/C side)</a:t>
            </a:r>
          </a:p>
          <a:p>
            <a:pPr marL="800100" lvl="1" indent="-342900" algn="l" eaLnBrk="1" hangingPunct="1">
              <a:buFont typeface="Courier New" panose="02070309020205020404" pitchFamily="49" charset="0"/>
              <a:buChar char="o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UT = 2 (A/C) </a:t>
            </a:r>
          </a:p>
          <a:p>
            <a:pPr marL="800100" lvl="1" indent="-342900" algn="l" eaLnBrk="1" hangingPunct="1">
              <a:buFont typeface="Courier New" panose="02070309020205020404" pitchFamily="49" charset="0"/>
              <a:buChar char="o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SciFi = 4 (Q1/Q2/Q3/Q4)</a:t>
            </a:r>
          </a:p>
          <a:p>
            <a:pPr marL="800100" lvl="1" indent="-342900" algn="l" eaLnBrk="1" hangingPunct="1">
              <a:buFont typeface="Courier New" panose="02070309020205020404" pitchFamily="49" charset="0"/>
              <a:buChar char="o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RICH = 3 (1 for RICH1 and 2 for RICH2, A/C)</a:t>
            </a:r>
          </a:p>
          <a:p>
            <a:pPr marL="800100" lvl="1" indent="-342900" algn="l" eaLnBrk="1" hangingPunct="1">
              <a:buFont typeface="Courier New" panose="02070309020205020404" pitchFamily="49" charset="0"/>
              <a:buChar char="o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CALO = 1</a:t>
            </a:r>
          </a:p>
          <a:p>
            <a:pPr marL="800100" lvl="1" indent="-342900" algn="l" eaLnBrk="1" hangingPunct="1">
              <a:buFont typeface="Courier New" panose="02070309020205020404" pitchFamily="49" charset="0"/>
              <a:buChar char="o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MUON = 1 </a:t>
            </a:r>
            <a:endParaRPr lang="it-IT" sz="1600" dirty="0">
              <a:solidFill>
                <a:srgbClr val="0066FF"/>
              </a:solidFill>
              <a:latin typeface="Arial Unicode MS" pitchFamily="34" charset="-128"/>
            </a:endParaRPr>
          </a:p>
          <a:p>
            <a:pPr lvl="1"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Total = 13</a:t>
            </a:r>
          </a:p>
          <a:p>
            <a:pPr lvl="1" algn="l" eaLnBrk="1" hangingPunct="1"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</a:rPr>
              <a:t>NB: partitioning has direct impact on the (cost of the) TFC architecture</a:t>
            </a:r>
          </a:p>
        </p:txBody>
      </p:sp>
    </p:spTree>
    <p:extLst>
      <p:ext uri="{BB962C8B-B14F-4D97-AF65-F5344CB8AC3E}">
        <p14:creationId xmlns:p14="http://schemas.microsoft.com/office/powerpoint/2010/main" val="215530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system in the upgrade (as of v1.5)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262403" y="5840148"/>
            <a:ext cx="6324600" cy="896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LHCb-PUB-2012-001 (v1.5)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29" y="1492468"/>
            <a:ext cx="7960012" cy="4739071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376787" y="987377"/>
            <a:ext cx="4483433" cy="104474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The TFC system has gone through an optimisation procedure and things have changed since ...</a:t>
            </a:r>
            <a:endParaRPr lang="it-IT" sz="2000" dirty="0" smtClean="0">
              <a:solidFill>
                <a:srgbClr val="FF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391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90675" y="381000"/>
            <a:ext cx="755332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TFC architecture – option 1a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76" y="1061905"/>
            <a:ext cx="7833247" cy="528333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908810" y="4046220"/>
            <a:ext cx="742950" cy="6057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stCxn id="4" idx="1"/>
          </p:cNvCxnSpPr>
          <p:nvPr/>
        </p:nvCxnSpPr>
        <p:spPr>
          <a:xfrm flipH="1" flipV="1">
            <a:off x="1590675" y="3520440"/>
            <a:ext cx="426938" cy="61449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-1" y="2106111"/>
            <a:ext cx="2332623" cy="15749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In principle, dedicated SOL40 per partition to cover TELL40s, but... </a:t>
            </a:r>
            <a:endParaRPr lang="it-IT" sz="2000" dirty="0" smtClean="0">
              <a:solidFill>
                <a:srgbClr val="FF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930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Option 1a - considerations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12315" y="1130685"/>
            <a:ext cx="8641937" cy="5149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eaLnBrk="1" hangingPunct="1">
              <a:buAutoNum type="arabicPeriod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# of SODINs = 1 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single Readout Supervisor</a:t>
            </a:r>
            <a:endParaRPr lang="it-IT" sz="20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lvl="1" algn="l" eaLnBrk="1" hangingPunct="1"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total available destinations = 48</a:t>
            </a:r>
            <a:endParaRPr lang="it-IT" sz="16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Each SODIN should transmit data bank, so interface to DAQ + PC 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Partitioning ensured by independent cores inside SODIN FPGA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</a:rPr>
              <a:t>Routing inside FPGA done accordingly</a:t>
            </a:r>
            <a:endParaRPr lang="it-IT" sz="1400" dirty="0">
              <a:solidFill>
                <a:srgbClr val="FF0000"/>
              </a:solidFill>
              <a:latin typeface="Arial Unicode MS" pitchFamily="34" charset="-128"/>
            </a:endParaRP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endParaRPr lang="it-IT" sz="1400" dirty="0">
              <a:solidFill>
                <a:srgbClr val="0066FF"/>
              </a:solidFill>
              <a:latin typeface="Arial Unicode MS" pitchFamily="34" charset="-128"/>
            </a:endParaRPr>
          </a:p>
          <a:p>
            <a:pPr marL="457200" indent="-457200" algn="l" eaLnBrk="1" hangingPunct="1">
              <a:buAutoNum type="arabicPeriod"/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# of SOL40s dictated by sub-detectors needs for FEs + SOL40s needed to drive TELL40s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SOL40s for FE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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VELO: 4, UT: 3, SCIFI: 12, RICH: 10, CALO: 2, MUON: 6 </a:t>
            </a: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 </a:t>
            </a:r>
            <a:r>
              <a:rPr lang="it-IT" sz="1600" b="1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total = 37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400" b="1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37+13 = 50 (&gt; 48 available links) ...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TELL40s  VELO: 52, UT: 68, SCIFI: 144, RICH: 101, CALO: 42, MUON:28  total = 435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ü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Minimum # </a:t>
            </a:r>
            <a:r>
              <a:rPr lang="it-IT" sz="1400" dirty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of SOL40s to cover sub-detectors: 435/48 =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10</a:t>
            </a:r>
          </a:p>
          <a:p>
            <a:pPr algn="l" eaLnBrk="1" hangingPunct="1"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 Total number of SOL40s: 37 + 10 = 47 (!) + cannot run more than 10 partitions in parallel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520126"/>
              </p:ext>
            </p:extLst>
          </p:nvPr>
        </p:nvGraphicFramePr>
        <p:xfrm>
          <a:off x="292838" y="4971463"/>
          <a:ext cx="8558324" cy="1743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0545"/>
                <a:gridCol w="750174"/>
                <a:gridCol w="750174"/>
                <a:gridCol w="750174"/>
                <a:gridCol w="750174"/>
                <a:gridCol w="750174"/>
                <a:gridCol w="676213"/>
                <a:gridCol w="750174"/>
                <a:gridCol w="750174"/>
                <a:gridCol w="750174"/>
                <a:gridCol w="750174"/>
              </a:tblGrid>
              <a:tr h="5443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All costs in </a:t>
                      </a:r>
                      <a:r>
                        <a:rPr lang="en-US" sz="140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kCHF</a:t>
                      </a:r>
                      <a:endParaRPr lang="en-GB" sz="14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Number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DAQ interface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PC interface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MPO splitter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 </a:t>
                      </a:r>
                      <a:r>
                        <a:rPr lang="en-GB" sz="1400" u="none" strike="noStrike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MiniPOD</a:t>
                      </a:r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pairs not needed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Individual total costs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Unitary cost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Cost per type of card</a:t>
                      </a:r>
                      <a:endParaRPr lang="en-GB" sz="1400" b="1" i="0" u="none" strike="noStrike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Total cost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Total </a:t>
                      </a:r>
                      <a:r>
                        <a:rPr lang="en-GB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Online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005" marR="8005" marT="8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SODIN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TELL40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60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SOL40 for FE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681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147992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it-IT" sz="2800" dirty="0" smtClean="0">
                <a:latin typeface="Arial Unicode MS" pitchFamily="34" charset="-128"/>
              </a:rPr>
              <a:t>Option 1a - considerations</a:t>
            </a:r>
            <a:endParaRPr lang="it-IT" sz="2800" dirty="0">
              <a:latin typeface="Arial Unicode MS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66595" y="1195528"/>
            <a:ext cx="8641937" cy="5149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3.   Very limited possibility to expand the system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Not enough output from SODIN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anose="05000000000000000000" pitchFamily="2" charset="2"/>
              </a:rPr>
              <a:t>Only possibility would be to add additional SOL40 to cascade the system</a:t>
            </a:r>
          </a:p>
          <a:p>
            <a:pPr marL="1085850" lvl="2" indent="-171450" algn="l" eaLnBrk="1" hangingPunct="1">
              <a:buFont typeface="Wingdings" panose="05000000000000000000" pitchFamily="2" charset="2"/>
              <a:buChar char="Ø"/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Very costly (add 10 kCHF for each SOL40 added)</a:t>
            </a:r>
            <a:endParaRPr lang="it-IT" sz="1400" dirty="0">
              <a:solidFill>
                <a:srgbClr val="FF0000"/>
              </a:solidFill>
              <a:latin typeface="Arial Unicode MS" pitchFamily="34" charset="-128"/>
              <a:sym typeface="Wingdings" panose="05000000000000000000" pitchFamily="2" charset="2"/>
            </a:endParaRPr>
          </a:p>
          <a:p>
            <a:pPr marL="1085850" lvl="2" indent="-171450" algn="l" eaLnBrk="1" hangingPunct="1">
              <a:buFont typeface="Wingdings" panose="05000000000000000000" pitchFamily="2" charset="2"/>
              <a:buChar char="Ø"/>
              <a:defRPr/>
            </a:pPr>
            <a:r>
              <a:rPr lang="it-IT" sz="14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Complicated in terms of distributing TFC commands  double hop at SOL40 to FE not advisable</a:t>
            </a:r>
            <a:r>
              <a:rPr lang="it-IT" sz="1200" dirty="0" smtClean="0">
                <a:solidFill>
                  <a:srgbClr val="FF0000"/>
                </a:solidFill>
                <a:latin typeface="Arial Unicode MS" pitchFamily="34" charset="-128"/>
                <a:sym typeface="Wingdings" panose="05000000000000000000" pitchFamily="2" charset="2"/>
              </a:rPr>
              <a:t>!</a:t>
            </a:r>
          </a:p>
        </p:txBody>
      </p:sp>
      <p:sp>
        <p:nvSpPr>
          <p:cNvPr id="4" name="Oval 3"/>
          <p:cNvSpPr/>
          <p:nvPr/>
        </p:nvSpPr>
        <p:spPr>
          <a:xfrm>
            <a:off x="5038725" y="3760857"/>
            <a:ext cx="1000125" cy="7158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44177" r="46812"/>
          <a:stretch/>
        </p:blipFill>
        <p:spPr>
          <a:xfrm>
            <a:off x="4687563" y="2693146"/>
            <a:ext cx="4388196" cy="3567208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038623" y="4476750"/>
            <a:ext cx="1843038" cy="41279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Additional hop</a:t>
            </a:r>
            <a:endParaRPr lang="it-IT" sz="1400" dirty="0" smtClean="0">
              <a:solidFill>
                <a:srgbClr val="FF0000"/>
              </a:solidFill>
              <a:latin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6595" y="2967931"/>
            <a:ext cx="43209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4"/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Maintains bidirectionality with TELL40s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However, raised the question of opportunity, do we need it at all?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endParaRPr lang="it-IT" sz="14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This was the main </a:t>
            </a:r>
            <a:r>
              <a:rPr lang="it-IT" sz="1400" dirty="0">
                <a:solidFill>
                  <a:srgbClr val="0066FF"/>
                </a:solidFill>
                <a:latin typeface="Arial Unicode MS" pitchFamily="34" charset="-128"/>
              </a:rPr>
              <a:t>argument to drop the PON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</a:rPr>
              <a:t>architecture (see next)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endParaRPr lang="it-IT" sz="1400" dirty="0">
              <a:solidFill>
                <a:srgbClr val="0066FF"/>
              </a:solidFill>
              <a:latin typeface="Arial Unicode MS" pitchFamily="34" charset="-128"/>
            </a:endParaRPr>
          </a:p>
          <a:p>
            <a:pPr>
              <a:defRPr/>
            </a:pP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5.   Fixed </a:t>
            </a:r>
            <a:r>
              <a:rPr lang="it-IT" sz="2000" dirty="0">
                <a:solidFill>
                  <a:srgbClr val="FF0000"/>
                </a:solidFill>
                <a:latin typeface="Arial Unicode MS" pitchFamily="34" charset="-128"/>
              </a:rPr>
              <a:t>phase and deterministic latency is ensured by using 8b10b </a:t>
            </a: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encoding</a:t>
            </a:r>
            <a:r>
              <a:rPr lang="it-IT" sz="2000" dirty="0">
                <a:solidFill>
                  <a:srgbClr val="FF0000"/>
                </a:solidFill>
                <a:latin typeface="Arial Unicode MS" pitchFamily="34" charset="-128"/>
              </a:rPr>
              <a:t> </a:t>
            </a: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&amp; </a:t>
            </a:r>
            <a:r>
              <a:rPr lang="it-IT" sz="2000" dirty="0">
                <a:solidFill>
                  <a:srgbClr val="FF0000"/>
                </a:solidFill>
                <a:latin typeface="Arial Unicode MS" pitchFamily="34" charset="-128"/>
              </a:rPr>
              <a:t>Altera GX </a:t>
            </a:r>
            <a:r>
              <a:rPr lang="it-IT" sz="2000" dirty="0" smtClean="0">
                <a:solidFill>
                  <a:srgbClr val="FF0000"/>
                </a:solidFill>
                <a:latin typeface="Arial Unicode MS" pitchFamily="34" charset="-128"/>
              </a:rPr>
              <a:t>transceivers</a:t>
            </a:r>
          </a:p>
          <a:p>
            <a:pPr marL="685800" lvl="1" indent="-228600">
              <a:buAutoNum type="arabicPeriod" startAt="4"/>
              <a:defRPr/>
            </a:pPr>
            <a:endParaRPr lang="it-IT" sz="1200" dirty="0">
              <a:solidFill>
                <a:srgbClr val="FF0000"/>
              </a:solidFill>
              <a:latin typeface="Arial Unicode MS" pitchFamily="34" charset="-128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0348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TODATETIMEENABLED" val="1"/>
  <p:tag name="AUTODATETIMEFORMAT" val="$COUNTUPMM:$COUNTUPSS "/>
  <p:tag name="AUTODATETIMEFLAGS" val="1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29635</TotalTime>
  <Words>3150</Words>
  <Application>Microsoft Office PowerPoint</Application>
  <PresentationFormat>On-screen Show (4:3)</PresentationFormat>
  <Paragraphs>725</Paragraphs>
  <Slides>46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 Unicode MS</vt:lpstr>
      <vt:lpstr>Arial</vt:lpstr>
      <vt:lpstr>Calibri</vt:lpstr>
      <vt:lpstr>Courier New</vt:lpstr>
      <vt:lpstr>Wingdings</vt:lpstr>
      <vt:lpstr>Office Theme</vt:lpstr>
      <vt:lpstr>PowerPoint Presentation</vt:lpstr>
      <vt:lpstr>The new TFC system at a glance</vt:lpstr>
      <vt:lpstr>The new TFC system at a glance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Alessio</dc:creator>
  <cp:lastModifiedBy>Federico Alessio</cp:lastModifiedBy>
  <cp:revision>3244</cp:revision>
  <cp:lastPrinted>1601-01-01T00:00:00Z</cp:lastPrinted>
  <dcterms:created xsi:type="dcterms:W3CDTF">1601-01-01T00:00:00Z</dcterms:created>
  <dcterms:modified xsi:type="dcterms:W3CDTF">2016-10-13T09:42:35Z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