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5"/>
  </p:notesMasterIdLst>
  <p:handoutMasterIdLst>
    <p:handoutMasterId r:id="rId16"/>
  </p:handoutMasterIdLst>
  <p:sldIdLst>
    <p:sldId id="258" r:id="rId2"/>
    <p:sldId id="356" r:id="rId3"/>
    <p:sldId id="389" r:id="rId4"/>
    <p:sldId id="385" r:id="rId5"/>
    <p:sldId id="386" r:id="rId6"/>
    <p:sldId id="387" r:id="rId7"/>
    <p:sldId id="381" r:id="rId8"/>
    <p:sldId id="382" r:id="rId9"/>
    <p:sldId id="383" r:id="rId10"/>
    <p:sldId id="384" r:id="rId11"/>
    <p:sldId id="388" r:id="rId12"/>
    <p:sldId id="397" r:id="rId13"/>
    <p:sldId id="320" r:id="rId14"/>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orbel" panose="020B0503020204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orbel" panose="020B0503020204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orbel" panose="020B0503020204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orbel" panose="020B0503020204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EFCE"/>
    <a:srgbClr val="002060"/>
    <a:srgbClr val="00B050"/>
    <a:srgbClr val="FFC7CE"/>
    <a:srgbClr val="4BACC6"/>
    <a:srgbClr val="33CCFF"/>
    <a:srgbClr val="5181EB"/>
    <a:srgbClr val="4977EB"/>
    <a:srgbClr val="FFE512"/>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5" d="100"/>
          <a:sy n="125" d="100"/>
        </p:scale>
        <p:origin x="1194" y="10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atin typeface="Corbel" charset="0"/>
                <a:ea typeface="ＭＳ Ｐゴシック" charset="0"/>
                <a:cs typeface="ＭＳ Ｐゴシック" charset="0"/>
              </a:defRPr>
            </a:lvl1pPr>
          </a:lstStyle>
          <a:p>
            <a:pPr>
              <a:defRPr/>
            </a:pPr>
            <a:endParaRPr lang="en-GB"/>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EC73BC8F-FAEA-4E3A-9DAE-45442BED5C35}" type="datetimeFigureOut">
              <a:rPr lang="en-US" altLang="en-US"/>
              <a:pPr/>
              <a:t>9/23/2016</a:t>
            </a:fld>
            <a:endParaRPr lang="en-GB" altLang="en-US"/>
          </a:p>
        </p:txBody>
      </p:sp>
      <p:sp>
        <p:nvSpPr>
          <p:cNvPr id="4" name="Footer Placeholder 3"/>
          <p:cNvSpPr>
            <a:spLocks noGrp="1"/>
          </p:cNvSpPr>
          <p:nvPr>
            <p:ph type="ftr" sz="quarter" idx="2"/>
          </p:nvPr>
        </p:nvSpPr>
        <p:spPr>
          <a:xfrm>
            <a:off x="0" y="9377363"/>
            <a:ext cx="2946400" cy="493712"/>
          </a:xfrm>
          <a:prstGeom prst="rect">
            <a:avLst/>
          </a:prstGeom>
        </p:spPr>
        <p:txBody>
          <a:bodyPr vert="horz" lIns="91440" tIns="45720" rIns="91440" bIns="45720" rtlCol="0" anchor="b"/>
          <a:lstStyle>
            <a:lvl1pPr algn="l">
              <a:defRPr sz="1200">
                <a:latin typeface="Corbel" charset="0"/>
                <a:ea typeface="ＭＳ Ｐゴシック" charset="0"/>
                <a:cs typeface="ＭＳ Ｐゴシック" charset="0"/>
              </a:defRPr>
            </a:lvl1pPr>
          </a:lstStyle>
          <a:p>
            <a:pPr>
              <a:defRPr/>
            </a:pPr>
            <a:endParaRPr lang="en-GB"/>
          </a:p>
        </p:txBody>
      </p:sp>
      <p:sp>
        <p:nvSpPr>
          <p:cNvPr id="5" name="Slide Number Placeholder 4"/>
          <p:cNvSpPr>
            <a:spLocks noGrp="1"/>
          </p:cNvSpPr>
          <p:nvPr>
            <p:ph type="sldNum" sz="quarter" idx="3"/>
          </p:nvPr>
        </p:nvSpPr>
        <p:spPr>
          <a:xfrm>
            <a:off x="3849688" y="9377363"/>
            <a:ext cx="2946400" cy="49371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DDE36E8-E5F7-4A15-90EA-88DBD3778188}" type="slidenum">
              <a:rPr lang="en-GB" altLang="en-US"/>
              <a:pPr/>
              <a:t>‹#›</a:t>
            </a:fld>
            <a:endParaRPr lang="en-GB" altLang="en-US"/>
          </a:p>
        </p:txBody>
      </p:sp>
    </p:spTree>
    <p:extLst>
      <p:ext uri="{BB962C8B-B14F-4D97-AF65-F5344CB8AC3E}">
        <p14:creationId xmlns:p14="http://schemas.microsoft.com/office/powerpoint/2010/main" val="894903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49688" y="0"/>
            <a:ext cx="2946400" cy="4953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fld id="{A723E24B-49D9-45A4-A85D-15776467990D}" type="datetimeFigureOut">
              <a:rPr lang="en-US" altLang="en-US"/>
              <a:pPr/>
              <a:t>9/23/2016</a:t>
            </a:fld>
            <a:endParaRPr lang="en-US" altLang="en-US"/>
          </a:p>
        </p:txBody>
      </p:sp>
      <p:sp>
        <p:nvSpPr>
          <p:cNvPr id="4" name="Slide Image Placeholder 3"/>
          <p:cNvSpPr>
            <a:spLocks noGrp="1" noRot="1" noChangeAspect="1"/>
          </p:cNvSpPr>
          <p:nvPr>
            <p:ph type="sldImg" idx="2"/>
          </p:nvPr>
        </p:nvSpPr>
        <p:spPr>
          <a:xfrm>
            <a:off x="1177925" y="1235075"/>
            <a:ext cx="4441825" cy="33305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4605958F-B865-4633-9F7C-AEAA557A9FB5}" type="slidenum">
              <a:rPr lang="en-US" altLang="en-US"/>
              <a:pPr/>
              <a:t>‹#›</a:t>
            </a:fld>
            <a:endParaRPr lang="en-US" altLang="en-US"/>
          </a:p>
        </p:txBody>
      </p:sp>
    </p:spTree>
    <p:extLst>
      <p:ext uri="{BB962C8B-B14F-4D97-AF65-F5344CB8AC3E}">
        <p14:creationId xmlns:p14="http://schemas.microsoft.com/office/powerpoint/2010/main" val="18076795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314"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mtClean="0"/>
          </a:p>
        </p:txBody>
      </p:sp>
      <p:sp>
        <p:nvSpPr>
          <p:cNvPr id="13315"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Corbel" panose="020B0503020204020204" pitchFamily="34" charset="0"/>
                <a:ea typeface="MS PGothic" panose="020B0600070205080204" pitchFamily="34" charset="-128"/>
              </a:defRPr>
            </a:lvl1pPr>
            <a:lvl2pPr marL="742950" indent="-285750">
              <a:defRPr sz="2400">
                <a:solidFill>
                  <a:schemeClr val="tx1"/>
                </a:solidFill>
                <a:latin typeface="Corbel" panose="020B0503020204020204" pitchFamily="34" charset="0"/>
                <a:ea typeface="MS PGothic" panose="020B0600070205080204" pitchFamily="34" charset="-128"/>
              </a:defRPr>
            </a:lvl2pPr>
            <a:lvl3pPr marL="1143000" indent="-228600">
              <a:defRPr sz="2400">
                <a:solidFill>
                  <a:schemeClr val="tx1"/>
                </a:solidFill>
                <a:latin typeface="Corbel" panose="020B0503020204020204" pitchFamily="34" charset="0"/>
                <a:ea typeface="MS PGothic" panose="020B0600070205080204" pitchFamily="34" charset="-128"/>
              </a:defRPr>
            </a:lvl3pPr>
            <a:lvl4pPr marL="1600200" indent="-228600">
              <a:defRPr sz="2400">
                <a:solidFill>
                  <a:schemeClr val="tx1"/>
                </a:solidFill>
                <a:latin typeface="Corbel" panose="020B0503020204020204" pitchFamily="34" charset="0"/>
                <a:ea typeface="MS PGothic" panose="020B0600070205080204" pitchFamily="34" charset="-128"/>
              </a:defRPr>
            </a:lvl4pPr>
            <a:lvl5pPr marL="2057400" indent="-228600">
              <a:defRPr sz="2400">
                <a:solidFill>
                  <a:schemeClr val="tx1"/>
                </a:solidFill>
                <a:latin typeface="Corbel" panose="020B0503020204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9pPr>
          </a:lstStyle>
          <a:p>
            <a:fld id="{3F4EF424-F1F4-4777-86A2-DA5989A8E720}" type="slidenum">
              <a:rPr lang="en-US" altLang="en-US" sz="1200">
                <a:latin typeface="Calibri" panose="020F0502020204030204" pitchFamily="34" charset="0"/>
              </a:rPr>
              <a:pPr/>
              <a:t>1</a:t>
            </a:fld>
            <a:endParaRPr lang="en-US" altLang="en-US" sz="1200">
              <a:latin typeface="Calibri" panose="020F0502020204030204" pitchFamily="34" charset="0"/>
            </a:endParaRPr>
          </a:p>
        </p:txBody>
      </p:sp>
    </p:spTree>
    <p:extLst>
      <p:ext uri="{BB962C8B-B14F-4D97-AF65-F5344CB8AC3E}">
        <p14:creationId xmlns:p14="http://schemas.microsoft.com/office/powerpoint/2010/main" val="28676015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4"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5900" y="5472113"/>
            <a:ext cx="3074988" cy="1152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31800" y="2121292"/>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smtClean="0"/>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smtClean="0"/>
              <a:t>Click to edit Master text styles</a:t>
            </a:r>
          </a:p>
        </p:txBody>
      </p:sp>
    </p:spTree>
    <p:extLst>
      <p:ext uri="{BB962C8B-B14F-4D97-AF65-F5344CB8AC3E}">
        <p14:creationId xmlns:p14="http://schemas.microsoft.com/office/powerpoint/2010/main" val="3995082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7" name="Content Placeholder 6"/>
          <p:cNvSpPr>
            <a:spLocks noGrp="1"/>
          </p:cNvSpPr>
          <p:nvPr>
            <p:ph sz="quarter" idx="13"/>
          </p:nvPr>
        </p:nvSpPr>
        <p:spPr>
          <a:xfrm>
            <a:off x="457201" y="1245523"/>
            <a:ext cx="8226425" cy="5028279"/>
          </a:xfrm>
        </p:spPr>
        <p:txBody>
          <a:bodyPr/>
          <a:lstStyle>
            <a:lvl2pPr>
              <a:defRPr sz="1800" baseline="0"/>
            </a:lvl2pPr>
            <a:lvl3pPr>
              <a:defRPr sz="1800"/>
            </a:lvl3pPr>
            <a:lvl4pPr>
              <a:defRPr sz="1500"/>
            </a:lvl4pPr>
            <a:lvl5pPr>
              <a:defRPr sz="15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2"/>
          <p:cNvSpPr>
            <a:spLocks noGrp="1"/>
          </p:cNvSpPr>
          <p:nvPr>
            <p:ph type="dt" sz="half" idx="14"/>
          </p:nvPr>
        </p:nvSpPr>
        <p:spPr>
          <a:xfrm>
            <a:off x="2093081" y="6356350"/>
            <a:ext cx="1574044" cy="365125"/>
          </a:xfrm>
        </p:spPr>
        <p:txBody>
          <a:bodyPr/>
          <a:lstStyle>
            <a:lvl1pPr>
              <a:defRPr sz="1100"/>
            </a:lvl1pPr>
          </a:lstStyle>
          <a:p>
            <a:pPr>
              <a:defRPr/>
            </a:pPr>
            <a:r>
              <a:rPr lang="fr-CH" dirty="0" smtClean="0"/>
              <a:t>S.Evrard, 23-09-2016</a:t>
            </a:r>
            <a:endParaRPr lang="en-US" dirty="0"/>
          </a:p>
        </p:txBody>
      </p:sp>
      <p:sp>
        <p:nvSpPr>
          <p:cNvPr id="6" name="Footer Placeholder 3"/>
          <p:cNvSpPr>
            <a:spLocks noGrp="1"/>
          </p:cNvSpPr>
          <p:nvPr>
            <p:ph type="ftr" sz="quarter" idx="15"/>
          </p:nvPr>
        </p:nvSpPr>
        <p:spPr/>
        <p:txBody>
          <a:bodyPr/>
          <a:lstStyle>
            <a:lvl1pPr>
              <a:defRPr sz="1100"/>
            </a:lvl1pPr>
          </a:lstStyle>
          <a:p>
            <a:pPr>
              <a:defRPr/>
            </a:pPr>
            <a:r>
              <a:rPr lang="en-US" dirty="0" smtClean="0"/>
              <a:t>Project Team #2</a:t>
            </a:r>
            <a:endParaRPr lang="en-US" dirty="0"/>
          </a:p>
        </p:txBody>
      </p:sp>
      <p:sp>
        <p:nvSpPr>
          <p:cNvPr id="8" name="Slide Number Placeholder 4"/>
          <p:cNvSpPr>
            <a:spLocks noGrp="1"/>
          </p:cNvSpPr>
          <p:nvPr>
            <p:ph type="sldNum" sz="quarter" idx="16"/>
          </p:nvPr>
        </p:nvSpPr>
        <p:spPr/>
        <p:txBody>
          <a:bodyPr/>
          <a:lstStyle>
            <a:lvl1pPr>
              <a:defRPr sz="1100"/>
            </a:lvl1pPr>
          </a:lstStyle>
          <a:p>
            <a:fld id="{B9FC9755-3F17-4A88-BC36-1FB3879279FF}" type="slidenum">
              <a:rPr lang="en-US" altLang="en-US" smtClean="0"/>
              <a:pPr/>
              <a:t>‹#›</a:t>
            </a:fld>
            <a:endParaRPr lang="en-US" altLang="en-US" dirty="0"/>
          </a:p>
        </p:txBody>
      </p:sp>
    </p:spTree>
    <p:extLst>
      <p:ext uri="{BB962C8B-B14F-4D97-AF65-F5344CB8AC3E}">
        <p14:creationId xmlns:p14="http://schemas.microsoft.com/office/powerpoint/2010/main" val="1051615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smtClean="0"/>
              <a:t>Click to edit Master title style</a:t>
            </a:r>
            <a:endParaRPr lang="en-US" dirty="0"/>
          </a:p>
        </p:txBody>
      </p:sp>
      <p:sp>
        <p:nvSpPr>
          <p:cNvPr id="7" name="Content Placeholder 6"/>
          <p:cNvSpPr>
            <a:spLocks noGrp="1"/>
          </p:cNvSpPr>
          <p:nvPr>
            <p:ph sz="quarter" idx="13"/>
          </p:nvPr>
        </p:nvSpPr>
        <p:spPr>
          <a:xfrm>
            <a:off x="457201" y="1260000"/>
            <a:ext cx="8226425" cy="5016068"/>
          </a:xfrm>
          <a:noFill/>
          <a:ln>
            <a:noFill/>
          </a:ln>
        </p:spPr>
        <p:txBody>
          <a:bodyPr/>
          <a:lstStyle>
            <a:lvl2pPr>
              <a:defRPr sz="2100" baseline="0"/>
            </a:lvl2pPr>
            <a:lvl3pPr>
              <a:defRPr sz="195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2"/>
          <p:cNvSpPr>
            <a:spLocks noGrp="1"/>
          </p:cNvSpPr>
          <p:nvPr>
            <p:ph type="dt" sz="half" idx="14"/>
          </p:nvPr>
        </p:nvSpPr>
        <p:spPr/>
        <p:txBody>
          <a:bodyPr/>
          <a:lstStyle>
            <a:lvl1pPr>
              <a:defRPr/>
            </a:lvl1pPr>
          </a:lstStyle>
          <a:p>
            <a:pPr>
              <a:defRPr/>
            </a:pPr>
            <a:r>
              <a:rPr lang="fr-CH"/>
              <a:t>L.Gatignon, 22-07-2016</a:t>
            </a:r>
            <a:endParaRPr lang="en-US"/>
          </a:p>
        </p:txBody>
      </p:sp>
      <p:sp>
        <p:nvSpPr>
          <p:cNvPr id="6" name="Footer Placeholder 3"/>
          <p:cNvSpPr>
            <a:spLocks noGrp="1"/>
          </p:cNvSpPr>
          <p:nvPr>
            <p:ph type="ftr" sz="quarter" idx="15"/>
          </p:nvPr>
        </p:nvSpPr>
        <p:spPr/>
        <p:txBody>
          <a:bodyPr/>
          <a:lstStyle>
            <a:lvl1pPr>
              <a:defRPr/>
            </a:lvl1pPr>
          </a:lstStyle>
          <a:p>
            <a:pPr>
              <a:defRPr/>
            </a:pPr>
            <a:r>
              <a:rPr lang="en-US"/>
              <a:t>Scope of East Area consolidation</a:t>
            </a:r>
          </a:p>
        </p:txBody>
      </p:sp>
      <p:sp>
        <p:nvSpPr>
          <p:cNvPr id="8" name="Slide Number Placeholder 4"/>
          <p:cNvSpPr>
            <a:spLocks noGrp="1"/>
          </p:cNvSpPr>
          <p:nvPr>
            <p:ph type="sldNum" sz="quarter" idx="16"/>
          </p:nvPr>
        </p:nvSpPr>
        <p:spPr/>
        <p:txBody>
          <a:bodyPr/>
          <a:lstStyle>
            <a:lvl1pPr>
              <a:defRPr/>
            </a:lvl1pPr>
          </a:lstStyle>
          <a:p>
            <a:fld id="{E70421B4-580E-4317-84D1-ED4C3F55CB37}" type="slidenum">
              <a:rPr lang="en-US" altLang="en-US"/>
              <a:pPr/>
              <a:t>‹#›</a:t>
            </a:fld>
            <a:endParaRPr lang="en-US" altLang="en-US"/>
          </a:p>
        </p:txBody>
      </p:sp>
    </p:spTree>
    <p:extLst>
      <p:ext uri="{BB962C8B-B14F-4D97-AF65-F5344CB8AC3E}">
        <p14:creationId xmlns:p14="http://schemas.microsoft.com/office/powerpoint/2010/main" val="352403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smtClean="0"/>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2"/>
          <p:cNvSpPr>
            <a:spLocks noGrp="1"/>
          </p:cNvSpPr>
          <p:nvPr>
            <p:ph type="dt" sz="half" idx="15"/>
          </p:nvPr>
        </p:nvSpPr>
        <p:spPr/>
        <p:txBody>
          <a:bodyPr/>
          <a:lstStyle>
            <a:lvl1pPr>
              <a:defRPr/>
            </a:lvl1pPr>
          </a:lstStyle>
          <a:p>
            <a:pPr>
              <a:defRPr/>
            </a:pPr>
            <a:r>
              <a:rPr lang="fr-CH"/>
              <a:t>L.Gatignon, 22-07-2016</a:t>
            </a:r>
            <a:endParaRPr lang="en-US"/>
          </a:p>
        </p:txBody>
      </p:sp>
      <p:sp>
        <p:nvSpPr>
          <p:cNvPr id="8" name="Footer Placeholder 3"/>
          <p:cNvSpPr>
            <a:spLocks noGrp="1"/>
          </p:cNvSpPr>
          <p:nvPr>
            <p:ph type="ftr" sz="quarter" idx="16"/>
          </p:nvPr>
        </p:nvSpPr>
        <p:spPr/>
        <p:txBody>
          <a:bodyPr/>
          <a:lstStyle>
            <a:lvl1pPr>
              <a:defRPr/>
            </a:lvl1pPr>
          </a:lstStyle>
          <a:p>
            <a:pPr>
              <a:defRPr/>
            </a:pPr>
            <a:r>
              <a:rPr lang="en-US"/>
              <a:t>Scope of East Area consolidation</a:t>
            </a:r>
          </a:p>
        </p:txBody>
      </p:sp>
      <p:sp>
        <p:nvSpPr>
          <p:cNvPr id="10" name="Slide Number Placeholder 4"/>
          <p:cNvSpPr>
            <a:spLocks noGrp="1"/>
          </p:cNvSpPr>
          <p:nvPr>
            <p:ph type="sldNum" sz="quarter" idx="17"/>
          </p:nvPr>
        </p:nvSpPr>
        <p:spPr/>
        <p:txBody>
          <a:bodyPr/>
          <a:lstStyle>
            <a:lvl1pPr>
              <a:defRPr/>
            </a:lvl1pPr>
          </a:lstStyle>
          <a:p>
            <a:fld id="{18FE782C-61DB-49A1-9DB7-03288D73706A}" type="slidenum">
              <a:rPr lang="en-US" altLang="en-US"/>
              <a:pPr/>
              <a:t>‹#›</a:t>
            </a:fld>
            <a:endParaRPr lang="en-US" altLang="en-US"/>
          </a:p>
        </p:txBody>
      </p:sp>
    </p:spTree>
    <p:extLst>
      <p:ext uri="{BB962C8B-B14F-4D97-AF65-F5344CB8AC3E}">
        <p14:creationId xmlns:p14="http://schemas.microsoft.com/office/powerpoint/2010/main" val="449147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dirty="0" smtClean="0"/>
              <a:t>Slide Title</a:t>
            </a:r>
            <a:endParaRPr lang="en-US" sz="2700" dirty="0"/>
          </a:p>
        </p:txBody>
      </p:sp>
      <p:sp>
        <p:nvSpPr>
          <p:cNvPr id="8" name="Title 1"/>
          <p:cNvSpPr txBox="1">
            <a:spLocks/>
          </p:cNvSpPr>
          <p:nvPr userDrawn="1"/>
        </p:nvSpPr>
        <p:spPr>
          <a:xfrm>
            <a:off x="45704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dirty="0" smtClean="0"/>
              <a:t>Slide Title</a:t>
            </a:r>
            <a:endParaRPr lang="en-US" sz="2700" dirty="0"/>
          </a:p>
        </p:txBody>
      </p:sp>
      <p:sp>
        <p:nvSpPr>
          <p:cNvPr id="2" name="Title 1"/>
          <p:cNvSpPr>
            <a:spLocks noGrp="1"/>
          </p:cNvSpPr>
          <p:nvPr>
            <p:ph type="title"/>
          </p:nvPr>
        </p:nvSpPr>
        <p:spPr>
          <a:xfrm>
            <a:off x="457201" y="224528"/>
            <a:ext cx="8226854" cy="833710"/>
          </a:xfrm>
          <a:ln>
            <a:noFill/>
          </a:ln>
        </p:spPr>
        <p:txBody>
          <a:bodyPr/>
          <a:lstStyle/>
          <a:p>
            <a:r>
              <a:rPr lang="en-US" smtClean="0"/>
              <a:t>Click to edit Master title style</a:t>
            </a:r>
            <a:endParaRPr lang="en-US" dirty="0"/>
          </a:p>
        </p:txBody>
      </p:sp>
      <p:sp>
        <p:nvSpPr>
          <p:cNvPr id="7" name="Content Placeholder 6"/>
          <p:cNvSpPr>
            <a:spLocks noGrp="1"/>
          </p:cNvSpPr>
          <p:nvPr>
            <p:ph sz="quarter" idx="13"/>
          </p:nvPr>
        </p:nvSpPr>
        <p:spPr>
          <a:xfrm>
            <a:off x="457201" y="2352782"/>
            <a:ext cx="4073702" cy="3923286"/>
          </a:xfrm>
          <a:noFill/>
          <a:ln>
            <a:noFill/>
          </a:ln>
        </p:spPr>
        <p:txBody>
          <a:bodyPr/>
          <a:lstStyle>
            <a:lvl2pPr>
              <a:defRPr sz="2100" baseline="0"/>
            </a:lvl2pPr>
            <a:lvl3pPr>
              <a:defRPr sz="195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6"/>
          <p:cNvSpPr>
            <a:spLocks noGrp="1"/>
          </p:cNvSpPr>
          <p:nvPr>
            <p:ph sz="quarter" idx="14"/>
          </p:nvPr>
        </p:nvSpPr>
        <p:spPr>
          <a:xfrm>
            <a:off x="4615666" y="2352782"/>
            <a:ext cx="4071135" cy="3923286"/>
          </a:xfrm>
          <a:noFill/>
          <a:ln>
            <a:noFill/>
          </a:ln>
        </p:spPr>
        <p:txBody>
          <a:bodyPr/>
          <a:lstStyle>
            <a:lvl2pPr>
              <a:defRPr sz="2100" baseline="0"/>
            </a:lvl2pPr>
            <a:lvl3pPr>
              <a:defRPr sz="195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2"/>
          <p:cNvSpPr>
            <a:spLocks noGrp="1"/>
          </p:cNvSpPr>
          <p:nvPr>
            <p:ph type="dt" sz="half" idx="15"/>
          </p:nvPr>
        </p:nvSpPr>
        <p:spPr/>
        <p:txBody>
          <a:bodyPr/>
          <a:lstStyle>
            <a:lvl1pPr>
              <a:defRPr/>
            </a:lvl1pPr>
          </a:lstStyle>
          <a:p>
            <a:pPr>
              <a:defRPr/>
            </a:pPr>
            <a:r>
              <a:rPr lang="fr-CH"/>
              <a:t>L.Gatignon, 22-07-2016</a:t>
            </a:r>
            <a:endParaRPr lang="en-US"/>
          </a:p>
        </p:txBody>
      </p:sp>
      <p:sp>
        <p:nvSpPr>
          <p:cNvPr id="11" name="Footer Placeholder 3"/>
          <p:cNvSpPr>
            <a:spLocks noGrp="1"/>
          </p:cNvSpPr>
          <p:nvPr>
            <p:ph type="ftr" sz="quarter" idx="16"/>
          </p:nvPr>
        </p:nvSpPr>
        <p:spPr/>
        <p:txBody>
          <a:bodyPr/>
          <a:lstStyle>
            <a:lvl1pPr>
              <a:defRPr/>
            </a:lvl1pPr>
          </a:lstStyle>
          <a:p>
            <a:pPr>
              <a:defRPr/>
            </a:pPr>
            <a:r>
              <a:rPr lang="en-US"/>
              <a:t>Scope of East Area consolidation</a:t>
            </a:r>
          </a:p>
        </p:txBody>
      </p:sp>
      <p:sp>
        <p:nvSpPr>
          <p:cNvPr id="12" name="Slide Number Placeholder 4"/>
          <p:cNvSpPr>
            <a:spLocks noGrp="1"/>
          </p:cNvSpPr>
          <p:nvPr>
            <p:ph type="sldNum" sz="quarter" idx="17"/>
          </p:nvPr>
        </p:nvSpPr>
        <p:spPr/>
        <p:txBody>
          <a:bodyPr/>
          <a:lstStyle>
            <a:lvl1pPr>
              <a:defRPr/>
            </a:lvl1pPr>
          </a:lstStyle>
          <a:p>
            <a:fld id="{54A95BAA-57E0-43A6-9BEB-8F8A537BF452}" type="slidenum">
              <a:rPr lang="en-US" altLang="en-US"/>
              <a:pPr/>
              <a:t>‹#›</a:t>
            </a:fld>
            <a:endParaRPr lang="en-US" altLang="en-US"/>
          </a:p>
        </p:txBody>
      </p:sp>
    </p:spTree>
    <p:extLst>
      <p:ext uri="{BB962C8B-B14F-4D97-AF65-F5344CB8AC3E}">
        <p14:creationId xmlns:p14="http://schemas.microsoft.com/office/powerpoint/2010/main" val="1820611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2"/>
          <p:cNvSpPr>
            <a:spLocks noGrp="1"/>
          </p:cNvSpPr>
          <p:nvPr>
            <p:ph type="dt" sz="half" idx="10"/>
          </p:nvPr>
        </p:nvSpPr>
        <p:spPr/>
        <p:txBody>
          <a:bodyPr/>
          <a:lstStyle>
            <a:lvl1pPr>
              <a:defRPr/>
            </a:lvl1pPr>
          </a:lstStyle>
          <a:p>
            <a:pPr>
              <a:defRPr/>
            </a:pPr>
            <a:r>
              <a:rPr lang="fr-CH"/>
              <a:t>L.Gatignon, 22-07-2016</a:t>
            </a:r>
            <a:endParaRPr lang="en-US"/>
          </a:p>
        </p:txBody>
      </p:sp>
      <p:sp>
        <p:nvSpPr>
          <p:cNvPr id="5" name="Footer Placeholder 3"/>
          <p:cNvSpPr>
            <a:spLocks noGrp="1"/>
          </p:cNvSpPr>
          <p:nvPr>
            <p:ph type="ftr" sz="quarter" idx="11"/>
          </p:nvPr>
        </p:nvSpPr>
        <p:spPr/>
        <p:txBody>
          <a:bodyPr/>
          <a:lstStyle>
            <a:lvl1pPr>
              <a:defRPr/>
            </a:lvl1pPr>
          </a:lstStyle>
          <a:p>
            <a:pPr>
              <a:defRPr/>
            </a:pPr>
            <a:r>
              <a:rPr lang="en-US"/>
              <a:t>Scope of East Area consolidation</a:t>
            </a:r>
          </a:p>
        </p:txBody>
      </p:sp>
      <p:sp>
        <p:nvSpPr>
          <p:cNvPr id="6" name="Slide Number Placeholder 4"/>
          <p:cNvSpPr>
            <a:spLocks noGrp="1"/>
          </p:cNvSpPr>
          <p:nvPr>
            <p:ph type="sldNum" sz="quarter" idx="12"/>
          </p:nvPr>
        </p:nvSpPr>
        <p:spPr/>
        <p:txBody>
          <a:bodyPr/>
          <a:lstStyle>
            <a:lvl1pPr>
              <a:defRPr/>
            </a:lvl1pPr>
          </a:lstStyle>
          <a:p>
            <a:fld id="{B39EEE8E-04E1-46DF-8F91-11A50BCA2497}" type="slidenum">
              <a:rPr lang="en-US" altLang="en-US"/>
              <a:pPr/>
              <a:t>‹#›</a:t>
            </a:fld>
            <a:endParaRPr lang="en-US" altLang="en-US"/>
          </a:p>
        </p:txBody>
      </p:sp>
    </p:spTree>
    <p:extLst>
      <p:ext uri="{BB962C8B-B14F-4D97-AF65-F5344CB8AC3E}">
        <p14:creationId xmlns:p14="http://schemas.microsoft.com/office/powerpoint/2010/main" val="781349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fr-CH"/>
              <a:t>L.Gatignon, 22-07-2016</a:t>
            </a:r>
            <a:endParaRPr lang="en-US"/>
          </a:p>
        </p:txBody>
      </p:sp>
      <p:sp>
        <p:nvSpPr>
          <p:cNvPr id="3" name="Footer Placeholder 2"/>
          <p:cNvSpPr>
            <a:spLocks noGrp="1"/>
          </p:cNvSpPr>
          <p:nvPr>
            <p:ph type="ftr" sz="quarter" idx="11"/>
          </p:nvPr>
        </p:nvSpPr>
        <p:spPr/>
        <p:txBody>
          <a:bodyPr/>
          <a:lstStyle>
            <a:lvl1pPr>
              <a:defRPr/>
            </a:lvl1pPr>
          </a:lstStyle>
          <a:p>
            <a:pPr>
              <a:defRPr/>
            </a:pPr>
            <a:r>
              <a:rPr lang="en-US"/>
              <a:t>Scope of East Area consolidation</a:t>
            </a:r>
          </a:p>
        </p:txBody>
      </p:sp>
      <p:sp>
        <p:nvSpPr>
          <p:cNvPr id="4" name="Slide Number Placeholder 3"/>
          <p:cNvSpPr>
            <a:spLocks noGrp="1"/>
          </p:cNvSpPr>
          <p:nvPr>
            <p:ph type="sldNum" sz="quarter" idx="12"/>
          </p:nvPr>
        </p:nvSpPr>
        <p:spPr/>
        <p:txBody>
          <a:bodyPr/>
          <a:lstStyle>
            <a:lvl1pPr>
              <a:defRPr/>
            </a:lvl1pPr>
          </a:lstStyle>
          <a:p>
            <a:fld id="{29ACD9C9-8FB1-4DB5-8443-88D9D5EF6F40}" type="slidenum">
              <a:rPr lang="en-US" altLang="en-US"/>
              <a:pPr/>
              <a:t>‹#›</a:t>
            </a:fld>
            <a:endParaRPr lang="en-US" altLang="en-US"/>
          </a:p>
        </p:txBody>
      </p:sp>
    </p:spTree>
    <p:extLst>
      <p:ext uri="{BB962C8B-B14F-4D97-AF65-F5344CB8AC3E}">
        <p14:creationId xmlns:p14="http://schemas.microsoft.com/office/powerpoint/2010/main" val="1740818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8484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94038" y="2797175"/>
            <a:ext cx="3074987" cy="1152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314450" y="4214815"/>
            <a:ext cx="6535738" cy="1609725"/>
          </a:xfrm>
        </p:spPr>
        <p:txBody>
          <a:bodyPr anchor="ctr"/>
          <a:lstStyle>
            <a:lvl1pPr marL="0" indent="0" algn="ctr">
              <a:buNone/>
              <a:defRPr>
                <a:solidFill>
                  <a:schemeClr val="accent4"/>
                </a:solidFill>
              </a:defRPr>
            </a:lvl1pPr>
          </a:lstStyle>
          <a:p>
            <a:pPr lvl="0"/>
            <a:r>
              <a:rPr lang="en-US" smtClean="0"/>
              <a:t>Click to edit Master text styles</a:t>
            </a:r>
          </a:p>
        </p:txBody>
      </p:sp>
    </p:spTree>
    <p:extLst>
      <p:ext uri="{BB962C8B-B14F-4D97-AF65-F5344CB8AC3E}">
        <p14:creationId xmlns:p14="http://schemas.microsoft.com/office/powerpoint/2010/main" val="27764790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2015-01-13_CERN_ENdept 13% h12mm 300dpi.png"/>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395288" y="6335713"/>
            <a:ext cx="1152525"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2"/>
          </p:nvPr>
        </p:nvSpPr>
        <p:spPr>
          <a:xfrm>
            <a:off x="2295525" y="6356350"/>
            <a:ext cx="1371600" cy="365125"/>
          </a:xfrm>
          <a:prstGeom prst="rect">
            <a:avLst/>
          </a:prstGeom>
        </p:spPr>
        <p:txBody>
          <a:bodyPr vert="horz" lIns="91440" tIns="45720" rIns="91440" bIns="45720" rtlCol="0" anchor="ctr"/>
          <a:lstStyle>
            <a:lvl1pPr algn="l" eaLnBrk="1" fontAlgn="auto" hangingPunct="1">
              <a:spcBef>
                <a:spcPts val="0"/>
              </a:spcBef>
              <a:spcAft>
                <a:spcPts val="0"/>
              </a:spcAft>
              <a:defRPr sz="900" b="0" i="0">
                <a:solidFill>
                  <a:srgbClr val="729FCF"/>
                </a:solidFill>
                <a:latin typeface="+mn-lt"/>
                <a:ea typeface="+mn-ea"/>
                <a:cs typeface="Ubuntu Light"/>
              </a:defRPr>
            </a:lvl1pPr>
          </a:lstStyle>
          <a:p>
            <a:pPr>
              <a:defRPr/>
            </a:pPr>
            <a:r>
              <a:rPr lang="fr-CH"/>
              <a:t>L.Gatignon, 22-07-2016</a:t>
            </a:r>
            <a:endParaRPr lang="en-US"/>
          </a:p>
        </p:txBody>
      </p:sp>
      <p:sp>
        <p:nvSpPr>
          <p:cNvPr id="3" name="Footer Placeholder 2"/>
          <p:cNvSpPr>
            <a:spLocks noGrp="1"/>
          </p:cNvSpPr>
          <p:nvPr>
            <p:ph type="ftr" sz="quarter" idx="3"/>
          </p:nvPr>
        </p:nvSpPr>
        <p:spPr>
          <a:xfrm>
            <a:off x="3667125" y="6356350"/>
            <a:ext cx="4289425" cy="365125"/>
          </a:xfrm>
          <a:prstGeom prst="rect">
            <a:avLst/>
          </a:prstGeom>
        </p:spPr>
        <p:txBody>
          <a:bodyPr vert="horz" lIns="91440" tIns="45720" rIns="91440" bIns="45720" rtlCol="0" anchor="ctr"/>
          <a:lstStyle>
            <a:lvl1pPr algn="ctr" eaLnBrk="1" fontAlgn="auto" hangingPunct="1">
              <a:spcBef>
                <a:spcPts val="0"/>
              </a:spcBef>
              <a:spcAft>
                <a:spcPts val="0"/>
              </a:spcAft>
              <a:defRPr sz="900" b="0" i="0">
                <a:solidFill>
                  <a:srgbClr val="729FCF"/>
                </a:solidFill>
                <a:latin typeface="+mn-lt"/>
                <a:ea typeface="+mn-ea"/>
                <a:cs typeface="Ubuntu Light"/>
              </a:defRPr>
            </a:lvl1pPr>
          </a:lstStyle>
          <a:p>
            <a:pPr>
              <a:defRPr/>
            </a:pPr>
            <a:r>
              <a:rPr lang="en-US"/>
              <a:t>Scope of East Area consolidation</a:t>
            </a:r>
          </a:p>
        </p:txBody>
      </p:sp>
      <p:sp>
        <p:nvSpPr>
          <p:cNvPr id="4" name="Slide Number Placeholder 3"/>
          <p:cNvSpPr>
            <a:spLocks noGrp="1"/>
          </p:cNvSpPr>
          <p:nvPr>
            <p:ph type="sldNum" sz="quarter" idx="4"/>
          </p:nvPr>
        </p:nvSpPr>
        <p:spPr>
          <a:xfrm>
            <a:off x="7956550" y="6356350"/>
            <a:ext cx="7302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729FCF"/>
                </a:solidFill>
              </a:defRPr>
            </a:lvl1pPr>
          </a:lstStyle>
          <a:p>
            <a:fld id="{C8079559-D982-4BBB-B918-CE7B7CA1B2AF}" type="slidenum">
              <a:rPr lang="en-US" altLang="en-US"/>
              <a:pPr/>
              <a:t>‹#›</a:t>
            </a:fld>
            <a:endParaRPr lang="en-US" altLang="en-US"/>
          </a:p>
        </p:txBody>
      </p:sp>
      <p:sp>
        <p:nvSpPr>
          <p:cNvPr id="1030" name="Espace réservé du texte 29"/>
          <p:cNvSpPr>
            <a:spLocks noGrp="1"/>
          </p:cNvSpPr>
          <p:nvPr>
            <p:ph type="body" idx="1"/>
          </p:nvPr>
        </p:nvSpPr>
        <p:spPr bwMode="auto">
          <a:xfrm>
            <a:off x="457200" y="1131888"/>
            <a:ext cx="8226425" cy="5156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smtClean="0"/>
              <a:t>Slide text first level</a:t>
            </a:r>
          </a:p>
          <a:p>
            <a:pPr lvl="1"/>
            <a:r>
              <a:rPr lang="fr-CH" altLang="en-US" smtClean="0"/>
              <a:t>Slide text second level</a:t>
            </a:r>
          </a:p>
          <a:p>
            <a:pPr lvl="2"/>
            <a:r>
              <a:rPr lang="fr-CH" altLang="en-US" smtClean="0"/>
              <a:t>Slide text third level</a:t>
            </a:r>
          </a:p>
          <a:p>
            <a:pPr lvl="3"/>
            <a:r>
              <a:rPr lang="fr-CH" altLang="en-US" smtClean="0"/>
              <a:t>Slide text fourth level</a:t>
            </a:r>
          </a:p>
          <a:p>
            <a:pPr lvl="4"/>
            <a:r>
              <a:rPr lang="fr-CH" altLang="en-US" smtClean="0"/>
              <a:t>Slide text fifth level</a:t>
            </a:r>
            <a:endParaRPr lang="en-US" altLang="en-US" smtClean="0"/>
          </a:p>
        </p:txBody>
      </p:sp>
      <p:sp>
        <p:nvSpPr>
          <p:cNvPr id="1031" name="Espace réservé du titre 8"/>
          <p:cNvSpPr>
            <a:spLocks noGrp="1"/>
          </p:cNvSpPr>
          <p:nvPr>
            <p:ph type="title"/>
          </p:nvPr>
        </p:nvSpPr>
        <p:spPr bwMode="auto">
          <a:xfrm>
            <a:off x="457200" y="233363"/>
            <a:ext cx="8226425" cy="811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en-US" smtClean="0"/>
              <a:t>Slide Title</a:t>
            </a:r>
          </a:p>
        </p:txBody>
      </p:sp>
      <p:cxnSp>
        <p:nvCxnSpPr>
          <p:cNvPr id="8" name="Straight Connector 7"/>
          <p:cNvCxnSpPr/>
          <p:nvPr/>
        </p:nvCxnSpPr>
        <p:spPr>
          <a:xfrm>
            <a:off x="457200" y="628650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64" r:id="rId7"/>
    <p:sldLayoutId id="2147483771" r:id="rId8"/>
    <p:sldLayoutId id="2147483772" r:id="rId9"/>
  </p:sldLayoutIdLst>
  <p:timing>
    <p:tnLst>
      <p:par>
        <p:cTn id="1" dur="indefinite" restart="never" nodeType="tmRoot"/>
      </p:par>
    </p:tnLst>
  </p:timing>
  <p:hf hdr="0"/>
  <p:txStyles>
    <p:titleStyle>
      <a:lvl1pPr algn="l" rtl="0" eaLnBrk="0" fontAlgn="base" hangingPunct="0">
        <a:spcBef>
          <a:spcPct val="0"/>
        </a:spcBef>
        <a:spcAft>
          <a:spcPct val="0"/>
        </a:spcAft>
        <a:defRPr sz="3600" b="1" kern="1200">
          <a:solidFill>
            <a:srgbClr val="0C377B"/>
          </a:solidFill>
          <a:latin typeface="+mj-lt"/>
          <a:ea typeface="MS PGothic" panose="020B0600070205080204" pitchFamily="34" charset="-128"/>
          <a:cs typeface="Ubuntu Light"/>
        </a:defRPr>
      </a:lvl1pPr>
      <a:lvl2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2pPr>
      <a:lvl3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3pPr>
      <a:lvl4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4pPr>
      <a:lvl5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5pPr>
      <a:lvl6pPr marL="457200" algn="l" rtl="0" fontAlgn="base">
        <a:spcBef>
          <a:spcPct val="0"/>
        </a:spcBef>
        <a:spcAft>
          <a:spcPct val="0"/>
        </a:spcAft>
        <a:defRPr sz="3600" b="1">
          <a:solidFill>
            <a:srgbClr val="0C377B"/>
          </a:solidFill>
          <a:latin typeface="Corbel" charset="0"/>
          <a:ea typeface="ＭＳ Ｐゴシック" charset="0"/>
          <a:cs typeface="Ubuntu Light" charset="0"/>
        </a:defRPr>
      </a:lvl6pPr>
      <a:lvl7pPr marL="914400" algn="l" rtl="0" fontAlgn="base">
        <a:spcBef>
          <a:spcPct val="0"/>
        </a:spcBef>
        <a:spcAft>
          <a:spcPct val="0"/>
        </a:spcAft>
        <a:defRPr sz="3600" b="1">
          <a:solidFill>
            <a:srgbClr val="0C377B"/>
          </a:solidFill>
          <a:latin typeface="Corbel" charset="0"/>
          <a:ea typeface="ＭＳ Ｐゴシック" charset="0"/>
          <a:cs typeface="Ubuntu Light" charset="0"/>
        </a:defRPr>
      </a:lvl7pPr>
      <a:lvl8pPr marL="1371600" algn="l" rtl="0" fontAlgn="base">
        <a:spcBef>
          <a:spcPct val="0"/>
        </a:spcBef>
        <a:spcAft>
          <a:spcPct val="0"/>
        </a:spcAft>
        <a:defRPr sz="3600" b="1">
          <a:solidFill>
            <a:srgbClr val="0C377B"/>
          </a:solidFill>
          <a:latin typeface="Corbel" charset="0"/>
          <a:ea typeface="ＭＳ Ｐゴシック" charset="0"/>
          <a:cs typeface="Ubuntu Light" charset="0"/>
        </a:defRPr>
      </a:lvl8pPr>
      <a:lvl9pPr marL="1828800" algn="l" rtl="0" fontAlgn="base">
        <a:spcBef>
          <a:spcPct val="0"/>
        </a:spcBef>
        <a:spcAft>
          <a:spcPct val="0"/>
        </a:spcAft>
        <a:defRPr sz="3600" b="1">
          <a:solidFill>
            <a:srgbClr val="0C377B"/>
          </a:solidFill>
          <a:latin typeface="Corbel" charset="0"/>
          <a:ea typeface="ＭＳ Ｐゴシック" charset="0"/>
          <a:cs typeface="Ubuntu Light" charset="0"/>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category/8407/" TargetMode="External"/><Relationship Id="rId7" Type="http://schemas.openxmlformats.org/officeDocument/2006/relationships/hyperlink" Target="https://dfsweb.web.cern.ch/dfsweb/Services/DFS/DFSBrowser.aspx/Workspaces/e/EastAreaRenovation/" TargetMode="External"/><Relationship Id="rId2" Type="http://schemas.openxmlformats.org/officeDocument/2006/relationships/hyperlink" Target="https://edms.cern.ch/project/CERN-0000169544" TargetMode="External"/><Relationship Id="rId1" Type="http://schemas.openxmlformats.org/officeDocument/2006/relationships/slideLayout" Target="../slideLayouts/slideLayout2.xml"/><Relationship Id="rId6" Type="http://schemas.openxmlformats.org/officeDocument/2006/relationships/hyperlink" Target="https://espace.cern.ch/East-Area-renovation-Project" TargetMode="External"/><Relationship Id="rId5" Type="http://schemas.openxmlformats.org/officeDocument/2006/relationships/hyperlink" Target="mailto:East-area-renovation-core-team-project@cern.ch" TargetMode="External"/><Relationship Id="rId4" Type="http://schemas.openxmlformats.org/officeDocument/2006/relationships/hyperlink" Target="mailto:East-area-renovation-project-team@cern.ch"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document/1715122/1" TargetMode="External"/><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png"/><Relationship Id="rId4" Type="http://schemas.openxmlformats.org/officeDocument/2006/relationships/package" Target="../embeddings/Microsoft_Word_Document1.docx"/></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0.png"/><Relationship Id="rId4" Type="http://schemas.openxmlformats.org/officeDocument/2006/relationships/package" Target="../embeddings/Microsoft_Word_Document2.docx"/></Relationships>
</file>

<file path=ppt/slides/_rels/slide7.xml.rels><?xml version="1.0" encoding="UTF-8" standalone="yes"?>
<Relationships xmlns="http://schemas.openxmlformats.org/package/2006/relationships"><Relationship Id="rId2" Type="http://schemas.openxmlformats.org/officeDocument/2006/relationships/hyperlink" Target="https://edms.cern.ch/document/1716532/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edms.cern.ch/document/1177755"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431800" y="2784324"/>
            <a:ext cx="8266113" cy="1827213"/>
          </a:xfrm>
        </p:spPr>
        <p:txBody>
          <a:bodyPr/>
          <a:lstStyle/>
          <a:p>
            <a:pPr eaLnBrk="1" hangingPunct="1">
              <a:spcBef>
                <a:spcPct val="0"/>
              </a:spcBef>
            </a:pPr>
            <a:r>
              <a:rPr lang="en-GB" altLang="en-US" dirty="0" smtClean="0">
                <a:ln>
                  <a:noFill/>
                </a:ln>
                <a:ea typeface="MS PGothic" panose="020B0600070205080204" pitchFamily="34" charset="-128"/>
              </a:rPr>
              <a:t>East Area Renovation Project</a:t>
            </a:r>
            <a:br>
              <a:rPr lang="en-GB" altLang="en-US" dirty="0" smtClean="0">
                <a:ln>
                  <a:noFill/>
                </a:ln>
                <a:ea typeface="MS PGothic" panose="020B0600070205080204" pitchFamily="34" charset="-128"/>
              </a:rPr>
            </a:br>
            <a:r>
              <a:rPr lang="en-GB" altLang="en-US" dirty="0" smtClean="0">
                <a:ln>
                  <a:noFill/>
                </a:ln>
                <a:ea typeface="MS PGothic" panose="020B0600070205080204" pitchFamily="34" charset="-128"/>
              </a:rPr>
              <a:t>Team meeting # 2 – EDMS</a:t>
            </a:r>
            <a:r>
              <a:rPr lang="en-US" dirty="0"/>
              <a:t>1721265</a:t>
            </a:r>
            <a:r>
              <a:rPr lang="en-GB" altLang="en-US" dirty="0" smtClean="0">
                <a:ln>
                  <a:noFill/>
                </a:ln>
                <a:ea typeface="MS PGothic" panose="020B0600070205080204" pitchFamily="34" charset="-128"/>
              </a:rPr>
              <a:t/>
            </a:r>
            <a:br>
              <a:rPr lang="en-GB" altLang="en-US" dirty="0" smtClean="0">
                <a:ln>
                  <a:noFill/>
                </a:ln>
                <a:ea typeface="MS PGothic" panose="020B0600070205080204" pitchFamily="34" charset="-128"/>
              </a:rPr>
            </a:br>
            <a:r>
              <a:rPr lang="en-GB" altLang="en-US" dirty="0" smtClean="0">
                <a:ln>
                  <a:noFill/>
                </a:ln>
                <a:ea typeface="MS PGothic" panose="020B0600070205080204" pitchFamily="34" charset="-128"/>
              </a:rPr>
              <a:t>News</a:t>
            </a:r>
          </a:p>
        </p:txBody>
      </p:sp>
      <p:sp>
        <p:nvSpPr>
          <p:cNvPr id="12290" name="Text Placeholder 2"/>
          <p:cNvSpPr>
            <a:spLocks noGrp="1"/>
          </p:cNvSpPr>
          <p:nvPr>
            <p:ph type="body" idx="1"/>
          </p:nvPr>
        </p:nvSpPr>
        <p:spPr>
          <a:xfrm>
            <a:off x="431800" y="4900175"/>
            <a:ext cx="8266113" cy="570516"/>
          </a:xfrm>
        </p:spPr>
        <p:txBody>
          <a:bodyPr/>
          <a:lstStyle/>
          <a:p>
            <a:pPr eaLnBrk="1" hangingPunct="1">
              <a:spcBef>
                <a:spcPct val="0"/>
              </a:spcBef>
            </a:pPr>
            <a:r>
              <a:rPr lang="en-US" altLang="en-US" dirty="0" err="1" smtClean="0">
                <a:solidFill>
                  <a:srgbClr val="5197CC"/>
                </a:solidFill>
              </a:rPr>
              <a:t>Sébastien</a:t>
            </a:r>
            <a:r>
              <a:rPr lang="en-US" altLang="en-US" dirty="0" smtClean="0">
                <a:solidFill>
                  <a:srgbClr val="5197CC"/>
                </a:solidFill>
              </a:rPr>
              <a:t> Evrard / EN-EA, 23-09-2016</a:t>
            </a:r>
          </a:p>
        </p:txBody>
      </p:sp>
      <p:pic>
        <p:nvPicPr>
          <p:cNvPr id="1229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96163" y="5478463"/>
            <a:ext cx="1155700" cy="1047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5"/>
          <p:cNvPicPr>
            <a:picLocks noChangeAspect="1"/>
          </p:cNvPicPr>
          <p:nvPr/>
        </p:nvPicPr>
        <p:blipFill>
          <a:blip r:embed="rId4">
            <a:extLst>
              <a:ext uri="{28A0092B-C50C-407E-A947-70E740481C1C}">
                <a14:useLocalDpi xmlns:a14="http://schemas.microsoft.com/office/drawing/2010/main" val="0"/>
              </a:ext>
            </a:extLst>
          </a:blip>
          <a:srcRect t="13005" b="-2"/>
          <a:stretch>
            <a:fillRect/>
          </a:stretch>
        </p:blipFill>
        <p:spPr bwMode="auto">
          <a:xfrm>
            <a:off x="65088" y="103188"/>
            <a:ext cx="3048000" cy="2652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6"/>
          <p:cNvSpPr txBox="1">
            <a:spLocks noChangeArrowheads="1"/>
          </p:cNvSpPr>
          <p:nvPr/>
        </p:nvSpPr>
        <p:spPr bwMode="auto">
          <a:xfrm>
            <a:off x="65088" y="2757488"/>
            <a:ext cx="9009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ctr"/>
            <a:r>
              <a:rPr lang="en-US" altLang="en-US" sz="1200" i="1"/>
              <a:t>East Hall under construction - 1962</a:t>
            </a:r>
          </a:p>
        </p:txBody>
      </p:sp>
      <p:pic>
        <p:nvPicPr>
          <p:cNvPr id="7"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8738" y="74613"/>
            <a:ext cx="2665412" cy="2681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6">
            <a:extLst>
              <a:ext uri="{28A0092B-C50C-407E-A947-70E740481C1C}">
                <a14:useLocalDpi xmlns:a14="http://schemas.microsoft.com/office/drawing/2010/main" val="0"/>
              </a:ext>
            </a:extLst>
          </a:blip>
          <a:srcRect r="4890"/>
          <a:stretch>
            <a:fillRect/>
          </a:stretch>
        </p:blipFill>
        <p:spPr bwMode="auto">
          <a:xfrm>
            <a:off x="3162300" y="490538"/>
            <a:ext cx="3195638" cy="2265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Organizational tools</a:t>
            </a:r>
            <a:endParaRPr lang="en-US" dirty="0"/>
          </a:p>
        </p:txBody>
      </p:sp>
      <p:sp>
        <p:nvSpPr>
          <p:cNvPr id="3" name="Content Placeholder 2"/>
          <p:cNvSpPr>
            <a:spLocks noGrp="1"/>
          </p:cNvSpPr>
          <p:nvPr>
            <p:ph sz="quarter" idx="13"/>
          </p:nvPr>
        </p:nvSpPr>
        <p:spPr/>
        <p:txBody>
          <a:bodyPr/>
          <a:lstStyle/>
          <a:p>
            <a:r>
              <a:rPr lang="en-US" dirty="0" smtClean="0"/>
              <a:t>EDMS: </a:t>
            </a:r>
            <a:r>
              <a:rPr lang="en-GB" u="sng" dirty="0">
                <a:hlinkClick r:id="rId2"/>
              </a:rPr>
              <a:t>https://edms.cern.ch/project/CERN-0000169544</a:t>
            </a:r>
            <a:endParaRPr lang="en-US" dirty="0" smtClean="0"/>
          </a:p>
          <a:p>
            <a:r>
              <a:rPr lang="en-US" dirty="0" err="1" smtClean="0"/>
              <a:t>Indico</a:t>
            </a:r>
            <a:r>
              <a:rPr lang="en-US" dirty="0" smtClean="0"/>
              <a:t>: </a:t>
            </a:r>
            <a:r>
              <a:rPr lang="en-GB" u="sng" dirty="0">
                <a:hlinkClick r:id="rId3"/>
              </a:rPr>
              <a:t>https://indico.cern.ch/category/8407/</a:t>
            </a:r>
            <a:endParaRPr lang="en-US" dirty="0" smtClean="0"/>
          </a:p>
          <a:p>
            <a:pPr lvl="0"/>
            <a:r>
              <a:rPr lang="en-US" dirty="0" smtClean="0"/>
              <a:t>E-groups: </a:t>
            </a:r>
          </a:p>
          <a:p>
            <a:pPr lvl="1"/>
            <a:r>
              <a:rPr lang="en-GB" u="sng" dirty="0" smtClean="0">
                <a:hlinkClick r:id="rId4"/>
              </a:rPr>
              <a:t>East-area-renovation-project-team@cern.ch</a:t>
            </a:r>
            <a:r>
              <a:rPr lang="en-GB" dirty="0" smtClean="0"/>
              <a:t> </a:t>
            </a:r>
            <a:r>
              <a:rPr lang="en-GB" dirty="0"/>
              <a:t>:</a:t>
            </a:r>
            <a:r>
              <a:rPr lang="en-US" dirty="0"/>
              <a:t> members of the Project team. </a:t>
            </a:r>
            <a:endParaRPr lang="en-GB" dirty="0"/>
          </a:p>
          <a:p>
            <a:pPr lvl="1"/>
            <a:r>
              <a:rPr lang="en-GB" u="sng" dirty="0">
                <a:hlinkClick r:id="rId5"/>
              </a:rPr>
              <a:t>East-area-renovation-core-team-project@cern.ch</a:t>
            </a:r>
            <a:r>
              <a:rPr lang="en-GB" dirty="0"/>
              <a:t>: </a:t>
            </a:r>
            <a:r>
              <a:rPr lang="en-US" dirty="0"/>
              <a:t>members of the Project core team</a:t>
            </a:r>
            <a:r>
              <a:rPr lang="en-US" dirty="0" smtClean="0"/>
              <a:t>.</a:t>
            </a:r>
          </a:p>
          <a:p>
            <a:r>
              <a:rPr lang="en-US" dirty="0" smtClean="0"/>
              <a:t>SharePoint: </a:t>
            </a:r>
            <a:r>
              <a:rPr lang="en-GB" u="sng" dirty="0">
                <a:hlinkClick r:id="rId6"/>
              </a:rPr>
              <a:t>https://espace.cern.ch/East-Area-Renovation-Project</a:t>
            </a:r>
            <a:endParaRPr lang="en-US" dirty="0" smtClean="0"/>
          </a:p>
          <a:p>
            <a:r>
              <a:rPr lang="en-US" dirty="0" err="1"/>
              <a:t>d</a:t>
            </a:r>
            <a:r>
              <a:rPr lang="en-US" dirty="0" err="1" smtClean="0"/>
              <a:t>fs</a:t>
            </a:r>
            <a:r>
              <a:rPr lang="en-US" dirty="0"/>
              <a:t>: </a:t>
            </a:r>
            <a:r>
              <a:rPr lang="en-US" dirty="0">
                <a:hlinkClick r:id="rId7"/>
              </a:rPr>
              <a:t>https://dfsweb.web.cern.ch/dfsweb/Services/DFS/DFSBrowser.aspx/Workspaces/e/EastAreaRenovation</a:t>
            </a:r>
            <a:r>
              <a:rPr lang="en-US" dirty="0" smtClean="0">
                <a:hlinkClick r:id="rId7"/>
              </a:rPr>
              <a:t>/</a:t>
            </a:r>
            <a:endParaRPr lang="en-US" dirty="0" smtClean="0"/>
          </a:p>
          <a:p>
            <a:endParaRPr lang="en-US" dirty="0" smtClean="0"/>
          </a:p>
          <a:p>
            <a:endParaRPr lang="en-US" dirty="0"/>
          </a:p>
        </p:txBody>
      </p:sp>
      <p:sp>
        <p:nvSpPr>
          <p:cNvPr id="4" name="Date Placeholder 3"/>
          <p:cNvSpPr>
            <a:spLocks noGrp="1"/>
          </p:cNvSpPr>
          <p:nvPr>
            <p:ph type="dt" sz="half" idx="14"/>
          </p:nvPr>
        </p:nvSpPr>
        <p:spPr/>
        <p:txBody>
          <a:bodyPr/>
          <a:lstStyle/>
          <a:p>
            <a:pPr>
              <a:defRPr/>
            </a:pPr>
            <a:r>
              <a:rPr lang="fr-CH" smtClean="0"/>
              <a:t>S.Evrard, 23-09-2016</a:t>
            </a:r>
            <a:endParaRPr lang="en-US" dirty="0"/>
          </a:p>
        </p:txBody>
      </p:sp>
      <p:sp>
        <p:nvSpPr>
          <p:cNvPr id="5" name="Footer Placeholder 4"/>
          <p:cNvSpPr>
            <a:spLocks noGrp="1"/>
          </p:cNvSpPr>
          <p:nvPr>
            <p:ph type="ftr" sz="quarter" idx="15"/>
          </p:nvPr>
        </p:nvSpPr>
        <p:spPr/>
        <p:txBody>
          <a:bodyPr/>
          <a:lstStyle/>
          <a:p>
            <a:pPr>
              <a:defRPr/>
            </a:pPr>
            <a:r>
              <a:rPr lang="en-US" smtClean="0"/>
              <a:t>Project Team #2</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10</a:t>
            </a:fld>
            <a:endParaRPr lang="en-US" altLang="en-US" dirty="0"/>
          </a:p>
        </p:txBody>
      </p:sp>
    </p:spTree>
    <p:extLst>
      <p:ext uri="{BB962C8B-B14F-4D97-AF65-F5344CB8AC3E}">
        <p14:creationId xmlns:p14="http://schemas.microsoft.com/office/powerpoint/2010/main" val="41817527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WP meetings</a:t>
            </a:r>
            <a:endParaRPr lang="en-US" dirty="0"/>
          </a:p>
        </p:txBody>
      </p:sp>
      <p:sp>
        <p:nvSpPr>
          <p:cNvPr id="3" name="Content Placeholder 2"/>
          <p:cNvSpPr>
            <a:spLocks noGrp="1"/>
          </p:cNvSpPr>
          <p:nvPr>
            <p:ph sz="quarter" idx="13"/>
          </p:nvPr>
        </p:nvSpPr>
        <p:spPr>
          <a:xfrm>
            <a:off x="4770121" y="1245523"/>
            <a:ext cx="4396740" cy="5028279"/>
          </a:xfrm>
        </p:spPr>
        <p:txBody>
          <a:bodyPr/>
          <a:lstStyle/>
          <a:p>
            <a:pPr marL="285750" lvl="0" indent="-285750">
              <a:buFont typeface="Wingdings" panose="05000000000000000000" pitchFamily="2" charset="2"/>
              <a:buChar char="ü"/>
            </a:pPr>
            <a:r>
              <a:rPr lang="en-GB" dirty="0"/>
              <a:t>Thursday 18 August  EN-EA</a:t>
            </a:r>
          </a:p>
          <a:p>
            <a:pPr marL="285750" indent="-285750">
              <a:buFont typeface="Wingdings" panose="05000000000000000000" pitchFamily="2" charset="2"/>
              <a:buChar char="ü"/>
            </a:pPr>
            <a:r>
              <a:rPr lang="en-GB" dirty="0"/>
              <a:t>Thursday 25 August  BE-BI</a:t>
            </a:r>
          </a:p>
          <a:p>
            <a:pPr marL="285750" indent="-285750">
              <a:buFont typeface="Wingdings" panose="05000000000000000000" pitchFamily="2" charset="2"/>
              <a:buChar char="ü"/>
            </a:pPr>
            <a:r>
              <a:rPr lang="en-GB" dirty="0"/>
              <a:t>Thursday 01 September  TE-MSC</a:t>
            </a:r>
          </a:p>
          <a:p>
            <a:pPr>
              <a:buFont typeface="Wingdings" panose="05000000000000000000" pitchFamily="2" charset="2"/>
              <a:buChar char="ü"/>
            </a:pPr>
            <a:r>
              <a:rPr lang="fr-CH" dirty="0"/>
              <a:t>Thursday 15 </a:t>
            </a:r>
            <a:r>
              <a:rPr lang="fr-CH" dirty="0" err="1"/>
              <a:t>September</a:t>
            </a:r>
            <a:r>
              <a:rPr lang="fr-CH" dirty="0"/>
              <a:t> TE-EPC</a:t>
            </a:r>
          </a:p>
          <a:p>
            <a:pPr>
              <a:buFont typeface="Wingdings" panose="05000000000000000000" pitchFamily="2" charset="2"/>
              <a:buChar char="ü"/>
            </a:pPr>
            <a:r>
              <a:rPr lang="fr-CH" dirty="0"/>
              <a:t>Thursday 22 </a:t>
            </a:r>
            <a:r>
              <a:rPr lang="fr-CH" dirty="0" err="1"/>
              <a:t>September</a:t>
            </a:r>
            <a:r>
              <a:rPr lang="fr-CH" dirty="0"/>
              <a:t> EN-STI</a:t>
            </a:r>
          </a:p>
          <a:p>
            <a:r>
              <a:rPr lang="fr-CH" dirty="0"/>
              <a:t>Thursday 29 </a:t>
            </a:r>
            <a:r>
              <a:rPr lang="fr-CH" dirty="0" err="1"/>
              <a:t>September</a:t>
            </a:r>
            <a:r>
              <a:rPr lang="fr-CH" dirty="0"/>
              <a:t> </a:t>
            </a:r>
            <a:r>
              <a:rPr lang="fr-CH" dirty="0" smtClean="0"/>
              <a:t>EN-CV</a:t>
            </a:r>
          </a:p>
          <a:p>
            <a:r>
              <a:rPr lang="fr-CH" dirty="0"/>
              <a:t>Thursday 29 </a:t>
            </a:r>
            <a:r>
              <a:rPr lang="fr-CH" dirty="0" err="1"/>
              <a:t>September</a:t>
            </a:r>
            <a:r>
              <a:rPr lang="fr-CH" dirty="0"/>
              <a:t> </a:t>
            </a:r>
            <a:r>
              <a:rPr lang="fr-CH" dirty="0" smtClean="0"/>
              <a:t>SMB-SE</a:t>
            </a:r>
            <a:endParaRPr lang="fr-CH" dirty="0"/>
          </a:p>
          <a:p>
            <a:r>
              <a:rPr lang="fr-CH" dirty="0" smtClean="0"/>
              <a:t>Friday 30 </a:t>
            </a:r>
            <a:r>
              <a:rPr lang="fr-CH" dirty="0" err="1"/>
              <a:t>September</a:t>
            </a:r>
            <a:r>
              <a:rPr lang="fr-CH" dirty="0"/>
              <a:t> </a:t>
            </a:r>
            <a:r>
              <a:rPr lang="fr-CH" dirty="0" smtClean="0"/>
              <a:t>EN-EL</a:t>
            </a:r>
          </a:p>
          <a:p>
            <a:r>
              <a:rPr lang="fr-CH" dirty="0" smtClean="0"/>
              <a:t>More to come in </a:t>
            </a:r>
            <a:r>
              <a:rPr lang="fr-CH" dirty="0" err="1" smtClean="0"/>
              <a:t>October</a:t>
            </a:r>
            <a:endParaRPr lang="fr-CH" dirty="0"/>
          </a:p>
          <a:p>
            <a:endParaRPr lang="en-GB" dirty="0"/>
          </a:p>
          <a:p>
            <a:pPr marL="0" indent="0">
              <a:buNone/>
            </a:pPr>
            <a:endParaRPr lang="en-US" dirty="0"/>
          </a:p>
        </p:txBody>
      </p:sp>
      <p:sp>
        <p:nvSpPr>
          <p:cNvPr id="4" name="Date Placeholder 3"/>
          <p:cNvSpPr>
            <a:spLocks noGrp="1"/>
          </p:cNvSpPr>
          <p:nvPr>
            <p:ph type="dt" sz="half" idx="14"/>
          </p:nvPr>
        </p:nvSpPr>
        <p:spPr/>
        <p:txBody>
          <a:bodyPr/>
          <a:lstStyle/>
          <a:p>
            <a:pPr>
              <a:defRPr/>
            </a:pPr>
            <a:r>
              <a:rPr lang="fr-CH" smtClean="0"/>
              <a:t>S.Evrard, 23-09-2016</a:t>
            </a:r>
            <a:endParaRPr lang="en-US" dirty="0"/>
          </a:p>
        </p:txBody>
      </p:sp>
      <p:sp>
        <p:nvSpPr>
          <p:cNvPr id="5" name="Footer Placeholder 4"/>
          <p:cNvSpPr>
            <a:spLocks noGrp="1"/>
          </p:cNvSpPr>
          <p:nvPr>
            <p:ph type="ftr" sz="quarter" idx="15"/>
          </p:nvPr>
        </p:nvSpPr>
        <p:spPr/>
        <p:txBody>
          <a:bodyPr/>
          <a:lstStyle/>
          <a:p>
            <a:pPr>
              <a:defRPr/>
            </a:pPr>
            <a:r>
              <a:rPr lang="en-US" smtClean="0"/>
              <a:t>Project Team #2</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11</a:t>
            </a:fld>
            <a:endParaRPr lang="en-US" altLang="en-US" dirty="0"/>
          </a:p>
        </p:txBody>
      </p:sp>
      <p:sp>
        <p:nvSpPr>
          <p:cNvPr id="7" name="Content Placeholder 2"/>
          <p:cNvSpPr txBox="1">
            <a:spLocks/>
          </p:cNvSpPr>
          <p:nvPr/>
        </p:nvSpPr>
        <p:spPr bwMode="auto">
          <a:xfrm>
            <a:off x="457202" y="1142899"/>
            <a:ext cx="4148476" cy="50282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1800" kern="1200" baseline="0">
                <a:solidFill>
                  <a:srgbClr val="0C377B"/>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sz="1800" kern="1200">
                <a:solidFill>
                  <a:srgbClr val="0C377B"/>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sz="1500" kern="1200">
                <a:solidFill>
                  <a:srgbClr val="0C377B"/>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sz="1500" kern="1200">
                <a:solidFill>
                  <a:srgbClr val="0C377B"/>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r>
              <a:rPr lang="fr-CH" altLang="en-US" sz="2400" smtClean="0"/>
              <a:t>Inputs for </a:t>
            </a:r>
          </a:p>
          <a:p>
            <a:pPr lvl="2"/>
            <a:r>
              <a:rPr lang="en-GB" altLang="en-US" sz="1600" smtClean="0">
                <a:cs typeface="Ubuntu Light" charset="0"/>
              </a:rPr>
              <a:t>EQUIPMENT/SYSTEM CONCERNED: detailed list of items</a:t>
            </a:r>
          </a:p>
          <a:p>
            <a:pPr lvl="2"/>
            <a:r>
              <a:rPr lang="fr-CH" altLang="en-US" sz="1600" smtClean="0">
                <a:cs typeface="Ubuntu Light" charset="0"/>
              </a:rPr>
              <a:t>Schedule</a:t>
            </a:r>
          </a:p>
          <a:p>
            <a:pPr lvl="2"/>
            <a:r>
              <a:rPr lang="fr-CH" altLang="en-US" sz="1600" smtClean="0">
                <a:cs typeface="Ubuntu Light" charset="0"/>
              </a:rPr>
              <a:t>Cost/Budget</a:t>
            </a:r>
          </a:p>
          <a:p>
            <a:pPr lvl="2"/>
            <a:r>
              <a:rPr lang="fr-CH" altLang="en-US" sz="1600" smtClean="0">
                <a:cs typeface="Ubuntu Light" charset="0"/>
              </a:rPr>
              <a:t>Procurement</a:t>
            </a:r>
          </a:p>
          <a:p>
            <a:pPr lvl="2"/>
            <a:r>
              <a:rPr lang="fr-CH" altLang="en-US" sz="1600" smtClean="0">
                <a:cs typeface="Ubuntu Light" charset="0"/>
              </a:rPr>
              <a:t>Manufacturing</a:t>
            </a:r>
          </a:p>
          <a:p>
            <a:pPr lvl="2"/>
            <a:r>
              <a:rPr lang="fr-CH" altLang="en-US" sz="1600" smtClean="0">
                <a:cs typeface="Ubuntu Light" charset="0"/>
              </a:rPr>
              <a:t>Logistics</a:t>
            </a:r>
          </a:p>
          <a:p>
            <a:pPr lvl="2"/>
            <a:r>
              <a:rPr lang="fr-CH" altLang="en-US" sz="1600" smtClean="0">
                <a:cs typeface="Ubuntu Light" charset="0"/>
              </a:rPr>
              <a:t>Design/integration</a:t>
            </a:r>
          </a:p>
          <a:p>
            <a:pPr lvl="2"/>
            <a:r>
              <a:rPr lang="fr-CH" altLang="en-US" sz="1600" smtClean="0">
                <a:cs typeface="Ubuntu Light" charset="0"/>
              </a:rPr>
              <a:t>Interfaces: </a:t>
            </a:r>
            <a:r>
              <a:rPr lang="en-GB" altLang="en-US" sz="1600" smtClean="0">
                <a:cs typeface="Ubuntu Light" charset="0"/>
              </a:rPr>
              <a:t>impact on other items (cabling, cooling, control,…), removal, waste.</a:t>
            </a:r>
            <a:endParaRPr lang="fr-CH" altLang="en-US" sz="1600" smtClean="0">
              <a:cs typeface="Ubuntu Light" charset="0"/>
            </a:endParaRPr>
          </a:p>
          <a:p>
            <a:pPr lvl="2"/>
            <a:r>
              <a:rPr lang="fr-CH" altLang="en-US" sz="1600" smtClean="0">
                <a:cs typeface="Ubuntu Light" charset="0"/>
              </a:rPr>
              <a:t>Resources (manpower &amp; budget)</a:t>
            </a:r>
          </a:p>
          <a:p>
            <a:pPr lvl="2"/>
            <a:r>
              <a:rPr lang="fr-CH" altLang="en-US" sz="1600" smtClean="0">
                <a:cs typeface="Ubuntu Light" charset="0"/>
              </a:rPr>
              <a:t>Risk assessment</a:t>
            </a:r>
          </a:p>
          <a:p>
            <a:pPr lvl="2"/>
            <a:r>
              <a:rPr lang="fr-CH" altLang="en-US" sz="1600" smtClean="0">
                <a:cs typeface="Ubuntu Light" charset="0"/>
              </a:rPr>
              <a:t>Safety (hardware, operation, safety file)</a:t>
            </a:r>
          </a:p>
          <a:p>
            <a:pPr lvl="2"/>
            <a:r>
              <a:rPr lang="fr-CH" altLang="en-US" sz="1600" smtClean="0">
                <a:cs typeface="Ubuntu Light" charset="0"/>
              </a:rPr>
              <a:t>AOB</a:t>
            </a:r>
          </a:p>
          <a:p>
            <a:pPr lvl="1"/>
            <a:endParaRPr lang="en-GB" altLang="en-US" dirty="0" smtClean="0"/>
          </a:p>
        </p:txBody>
      </p:sp>
    </p:spTree>
    <p:extLst>
      <p:ext uri="{BB962C8B-B14F-4D97-AF65-F5344CB8AC3E}">
        <p14:creationId xmlns:p14="http://schemas.microsoft.com/office/powerpoint/2010/main" val="1638410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Next</a:t>
            </a:r>
            <a:r>
              <a:rPr lang="fr-CH" dirty="0" smtClean="0"/>
              <a:t> PT meetings</a:t>
            </a:r>
            <a:endParaRPr lang="en-GB" dirty="0"/>
          </a:p>
        </p:txBody>
      </p:sp>
      <p:sp>
        <p:nvSpPr>
          <p:cNvPr id="4" name="Date Placeholder 3"/>
          <p:cNvSpPr>
            <a:spLocks noGrp="1"/>
          </p:cNvSpPr>
          <p:nvPr>
            <p:ph type="dt" sz="half" idx="14"/>
          </p:nvPr>
        </p:nvSpPr>
        <p:spPr/>
        <p:txBody>
          <a:bodyPr/>
          <a:lstStyle/>
          <a:p>
            <a:pPr>
              <a:defRPr/>
            </a:pPr>
            <a:r>
              <a:rPr lang="fr-CH" smtClean="0"/>
              <a:t>S.Evrard, 23-09-2016</a:t>
            </a:r>
            <a:endParaRPr lang="en-US" dirty="0"/>
          </a:p>
        </p:txBody>
      </p:sp>
      <p:sp>
        <p:nvSpPr>
          <p:cNvPr id="5" name="Footer Placeholder 4"/>
          <p:cNvSpPr>
            <a:spLocks noGrp="1"/>
          </p:cNvSpPr>
          <p:nvPr>
            <p:ph type="ftr" sz="quarter" idx="15"/>
          </p:nvPr>
        </p:nvSpPr>
        <p:spPr/>
        <p:txBody>
          <a:bodyPr/>
          <a:lstStyle/>
          <a:p>
            <a:pPr>
              <a:defRPr/>
            </a:pPr>
            <a:r>
              <a:rPr lang="en-US" smtClean="0"/>
              <a:t>Project Team #2</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12</a:t>
            </a:fld>
            <a:endParaRPr lang="en-US" altLang="en-US" dirty="0"/>
          </a:p>
        </p:txBody>
      </p:sp>
      <p:sp>
        <p:nvSpPr>
          <p:cNvPr id="7" name="Content Placeholder 6"/>
          <p:cNvSpPr txBox="1">
            <a:spLocks noGrp="1"/>
          </p:cNvSpPr>
          <p:nvPr>
            <p:ph sz="quarter" idx="13"/>
          </p:nvPr>
        </p:nvSpPr>
        <p:spPr>
          <a:xfrm>
            <a:off x="457201" y="1245523"/>
            <a:ext cx="8226425" cy="2572499"/>
          </a:xfrm>
          <a:prstGeom prst="rect">
            <a:avLst/>
          </a:prstGeom>
          <a:noFill/>
        </p:spPr>
        <p:txBody>
          <a:bodyPr wrap="square" rtlCol="0">
            <a:spAutoFit/>
          </a:bodyPr>
          <a:lstStyle/>
          <a:p>
            <a:r>
              <a:rPr lang="en-GB" dirty="0"/>
              <a:t>The next </a:t>
            </a:r>
            <a:r>
              <a:rPr lang="en-GB" dirty="0" smtClean="0"/>
              <a:t>Project team meetings </a:t>
            </a:r>
            <a:r>
              <a:rPr lang="en-GB" dirty="0"/>
              <a:t>are going to take place on:</a:t>
            </a:r>
          </a:p>
          <a:p>
            <a:pPr marL="0" indent="0">
              <a:buNone/>
            </a:pPr>
            <a:endParaRPr lang="en-GB" dirty="0"/>
          </a:p>
          <a:p>
            <a:pPr lvl="0"/>
            <a:r>
              <a:rPr lang="en-GB" strike="sngStrike" dirty="0"/>
              <a:t>Friday 23 September, 15.00-16.30 in B.30/7-010</a:t>
            </a:r>
          </a:p>
          <a:p>
            <a:pPr lvl="0"/>
            <a:r>
              <a:rPr lang="en-GB" dirty="0"/>
              <a:t>Friday 21 October, 15.00-16.30 in B.30/7-010</a:t>
            </a:r>
          </a:p>
          <a:p>
            <a:pPr lvl="0"/>
            <a:r>
              <a:rPr lang="en-GB" dirty="0"/>
              <a:t>Friday 18 November, 15.00-16.30 in B.30/7-010</a:t>
            </a:r>
          </a:p>
          <a:p>
            <a:pPr lvl="0"/>
            <a:r>
              <a:rPr lang="en-GB" dirty="0"/>
              <a:t>Friday 16 December, 15.00-16.30 in B.30/7-010</a:t>
            </a:r>
          </a:p>
        </p:txBody>
      </p:sp>
    </p:spTree>
    <p:extLst>
      <p:ext uri="{BB962C8B-B14F-4D97-AF65-F5344CB8AC3E}">
        <p14:creationId xmlns:p14="http://schemas.microsoft.com/office/powerpoint/2010/main" val="41266416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8"/>
          <p:cNvSpPr>
            <a:spLocks noGrp="1"/>
          </p:cNvSpPr>
          <p:nvPr>
            <p:ph type="title"/>
          </p:nvPr>
        </p:nvSpPr>
        <p:spPr>
          <a:xfrm>
            <a:off x="457200" y="28575"/>
            <a:ext cx="8226425" cy="811213"/>
          </a:xfrm>
        </p:spPr>
        <p:txBody>
          <a:bodyPr/>
          <a:lstStyle/>
          <a:p>
            <a:r>
              <a:rPr lang="en-GB" altLang="en-US" smtClean="0"/>
              <a:t>Thanks for your attention!</a:t>
            </a:r>
          </a:p>
        </p:txBody>
      </p:sp>
      <p:sp>
        <p:nvSpPr>
          <p:cNvPr id="23557" name="Slide Number Placeholder 6"/>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ea typeface="MS PGothic" panose="020B0600070205080204" pitchFamily="34" charset="-128"/>
              </a:defRPr>
            </a:lvl1pPr>
            <a:lvl2pPr marL="742950" indent="-285750">
              <a:defRPr>
                <a:solidFill>
                  <a:schemeClr val="tx1"/>
                </a:solidFill>
                <a:latin typeface="Corbel" panose="020B0503020204020204" pitchFamily="34" charset="0"/>
                <a:ea typeface="MS PGothic" panose="020B0600070205080204" pitchFamily="34" charset="-128"/>
              </a:defRPr>
            </a:lvl2pPr>
            <a:lvl3pPr marL="1143000" indent="-228600">
              <a:defRPr>
                <a:solidFill>
                  <a:schemeClr val="tx1"/>
                </a:solidFill>
                <a:latin typeface="Corbel" panose="020B0503020204020204" pitchFamily="34" charset="0"/>
                <a:ea typeface="MS PGothic" panose="020B0600070205080204" pitchFamily="34" charset="-128"/>
              </a:defRPr>
            </a:lvl3pPr>
            <a:lvl4pPr marL="1600200" indent="-228600">
              <a:defRPr>
                <a:solidFill>
                  <a:schemeClr val="tx1"/>
                </a:solidFill>
                <a:latin typeface="Corbel" panose="020B0503020204020204" pitchFamily="34" charset="0"/>
                <a:ea typeface="MS PGothic" panose="020B0600070205080204" pitchFamily="34" charset="-128"/>
              </a:defRPr>
            </a:lvl4pPr>
            <a:lvl5pPr marL="2057400" indent="-228600">
              <a:defRPr>
                <a:solidFill>
                  <a:schemeClr val="tx1"/>
                </a:solidFill>
                <a:latin typeface="Corbel" panose="020B0503020204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rbel" panose="020B0503020204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rbel" panose="020B0503020204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rbel" panose="020B0503020204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rbel" panose="020B0503020204020204" pitchFamily="34" charset="0"/>
                <a:ea typeface="MS PGothic" panose="020B0600070205080204" pitchFamily="34" charset="-128"/>
              </a:defRPr>
            </a:lvl9pPr>
          </a:lstStyle>
          <a:p>
            <a:fld id="{A52544F7-BA34-4EF0-8D2B-FAE5932EC90E}" type="slidenum">
              <a:rPr lang="en-US" altLang="en-US">
                <a:solidFill>
                  <a:srgbClr val="729FCF"/>
                </a:solidFill>
                <a:ea typeface="Ubuntu Light"/>
              </a:rPr>
              <a:pPr/>
              <a:t>13</a:t>
            </a:fld>
            <a:endParaRPr lang="en-US" altLang="en-US">
              <a:solidFill>
                <a:srgbClr val="729FCF"/>
              </a:solidFill>
              <a:ea typeface="Ubuntu Light"/>
            </a:endParaRPr>
          </a:p>
        </p:txBody>
      </p:sp>
      <p:pic>
        <p:nvPicPr>
          <p:cNvPr id="5" name="Content Placeholder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 y="1065045"/>
            <a:ext cx="8892540" cy="5215475"/>
          </a:xfrm>
          <a:prstGeom prst="rect">
            <a:avLst/>
          </a:prstGeom>
        </p:spPr>
      </p:pic>
    </p:spTree>
    <p:extLst>
      <p:ext uri="{BB962C8B-B14F-4D97-AF65-F5344CB8AC3E}">
        <p14:creationId xmlns:p14="http://schemas.microsoft.com/office/powerpoint/2010/main" val="9890866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a:t>
            </a:r>
            <a:endParaRPr lang="en-US" dirty="0"/>
          </a:p>
        </p:txBody>
      </p:sp>
      <p:sp>
        <p:nvSpPr>
          <p:cNvPr id="3" name="Content Placeholder 2"/>
          <p:cNvSpPr>
            <a:spLocks noGrp="1"/>
          </p:cNvSpPr>
          <p:nvPr>
            <p:ph sz="quarter" idx="13"/>
          </p:nvPr>
        </p:nvSpPr>
        <p:spPr>
          <a:xfrm>
            <a:off x="457201" y="1936980"/>
            <a:ext cx="8226425" cy="4336822"/>
          </a:xfrm>
        </p:spPr>
        <p:txBody>
          <a:bodyPr/>
          <a:lstStyle/>
          <a:p>
            <a:r>
              <a:rPr lang="en-US" sz="3600" dirty="0" smtClean="0"/>
              <a:t>Project management</a:t>
            </a:r>
          </a:p>
          <a:p>
            <a:r>
              <a:rPr lang="en-US" sz="3600" dirty="0" smtClean="0"/>
              <a:t>Report to IEFC</a:t>
            </a:r>
          </a:p>
          <a:p>
            <a:r>
              <a:rPr lang="en-US" sz="3600" dirty="0" smtClean="0"/>
              <a:t>Safety</a:t>
            </a:r>
          </a:p>
          <a:p>
            <a:r>
              <a:rPr lang="en-US" sz="3600" dirty="0" smtClean="0"/>
              <a:t>Organizational tools</a:t>
            </a:r>
          </a:p>
          <a:p>
            <a:r>
              <a:rPr lang="en-US" sz="3600" dirty="0" smtClean="0"/>
              <a:t>WP meetings overview</a:t>
            </a:r>
          </a:p>
          <a:p>
            <a:pPr marL="0" indent="0">
              <a:buNone/>
            </a:pPr>
            <a:endParaRPr lang="en-US" sz="3600" dirty="0"/>
          </a:p>
        </p:txBody>
      </p:sp>
      <p:sp>
        <p:nvSpPr>
          <p:cNvPr id="4" name="Date Placeholder 3"/>
          <p:cNvSpPr>
            <a:spLocks noGrp="1"/>
          </p:cNvSpPr>
          <p:nvPr>
            <p:ph type="dt" sz="half" idx="14"/>
          </p:nvPr>
        </p:nvSpPr>
        <p:spPr/>
        <p:txBody>
          <a:bodyPr/>
          <a:lstStyle/>
          <a:p>
            <a:pPr>
              <a:defRPr/>
            </a:pPr>
            <a:r>
              <a:rPr lang="fr-CH" smtClean="0"/>
              <a:t>S.Evrard, 02-09-2016</a:t>
            </a:r>
            <a:endParaRPr lang="en-US" dirty="0"/>
          </a:p>
        </p:txBody>
      </p:sp>
      <p:sp>
        <p:nvSpPr>
          <p:cNvPr id="5" name="Footer Placeholder 4"/>
          <p:cNvSpPr>
            <a:spLocks noGrp="1"/>
          </p:cNvSpPr>
          <p:nvPr>
            <p:ph type="ftr" sz="quarter" idx="15"/>
          </p:nvPr>
        </p:nvSpPr>
        <p:spPr/>
        <p:txBody>
          <a:bodyPr/>
          <a:lstStyle/>
          <a:p>
            <a:pPr>
              <a:defRPr/>
            </a:pPr>
            <a:r>
              <a:rPr lang="en-US" smtClean="0"/>
              <a:t>IEFC </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2</a:t>
            </a:fld>
            <a:endParaRPr lang="en-US" altLang="en-US"/>
          </a:p>
        </p:txBody>
      </p:sp>
    </p:spTree>
    <p:extLst>
      <p:ext uri="{BB962C8B-B14F-4D97-AF65-F5344CB8AC3E}">
        <p14:creationId xmlns:p14="http://schemas.microsoft.com/office/powerpoint/2010/main" val="2871041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dirty="0"/>
          </a:p>
        </p:txBody>
      </p:sp>
      <p:sp>
        <p:nvSpPr>
          <p:cNvPr id="4" name="Date Placeholder 3"/>
          <p:cNvSpPr>
            <a:spLocks noGrp="1"/>
          </p:cNvSpPr>
          <p:nvPr>
            <p:ph type="dt" sz="half" idx="14"/>
          </p:nvPr>
        </p:nvSpPr>
        <p:spPr/>
        <p:txBody>
          <a:bodyPr/>
          <a:lstStyle/>
          <a:p>
            <a:pPr>
              <a:defRPr/>
            </a:pPr>
            <a:r>
              <a:rPr lang="fr-CH" smtClean="0"/>
              <a:t>S.Evrard, 23-09-2016</a:t>
            </a:r>
            <a:endParaRPr lang="en-US" dirty="0"/>
          </a:p>
        </p:txBody>
      </p:sp>
      <p:sp>
        <p:nvSpPr>
          <p:cNvPr id="5" name="Footer Placeholder 4"/>
          <p:cNvSpPr>
            <a:spLocks noGrp="1"/>
          </p:cNvSpPr>
          <p:nvPr>
            <p:ph type="ftr" sz="quarter" idx="15"/>
          </p:nvPr>
        </p:nvSpPr>
        <p:spPr/>
        <p:txBody>
          <a:bodyPr/>
          <a:lstStyle/>
          <a:p>
            <a:pPr>
              <a:defRPr/>
            </a:pPr>
            <a:r>
              <a:rPr lang="en-US" smtClean="0"/>
              <a:t>Project Team #2</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3</a:t>
            </a:fld>
            <a:endParaRPr lang="en-US" altLang="en-US" dirty="0"/>
          </a:p>
        </p:txBody>
      </p:sp>
      <p:sp>
        <p:nvSpPr>
          <p:cNvPr id="7" name="Title 1"/>
          <p:cNvSpPr txBox="1">
            <a:spLocks/>
          </p:cNvSpPr>
          <p:nvPr/>
        </p:nvSpPr>
        <p:spPr bwMode="auto">
          <a:xfrm>
            <a:off x="457201" y="115449"/>
            <a:ext cx="8226425" cy="811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lvl1pPr algn="l" rtl="0" eaLnBrk="0" fontAlgn="base" hangingPunct="0">
              <a:spcBef>
                <a:spcPct val="0"/>
              </a:spcBef>
              <a:spcAft>
                <a:spcPct val="0"/>
              </a:spcAft>
              <a:defRPr sz="3600" b="1" kern="1200">
                <a:solidFill>
                  <a:srgbClr val="0C377B"/>
                </a:solidFill>
                <a:latin typeface="+mj-lt"/>
                <a:ea typeface="MS PGothic" panose="020B0600070205080204" pitchFamily="34" charset="-128"/>
                <a:cs typeface="Ubuntu Light"/>
              </a:defRPr>
            </a:lvl1pPr>
            <a:lvl2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2pPr>
            <a:lvl3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3pPr>
            <a:lvl4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4pPr>
            <a:lvl5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5pPr>
            <a:lvl6pPr marL="457200" algn="l" rtl="0" fontAlgn="base">
              <a:spcBef>
                <a:spcPct val="0"/>
              </a:spcBef>
              <a:spcAft>
                <a:spcPct val="0"/>
              </a:spcAft>
              <a:defRPr sz="3600" b="1">
                <a:solidFill>
                  <a:srgbClr val="0C377B"/>
                </a:solidFill>
                <a:latin typeface="Corbel" charset="0"/>
                <a:ea typeface="ＭＳ Ｐゴシック" charset="0"/>
                <a:cs typeface="Ubuntu Light" charset="0"/>
              </a:defRPr>
            </a:lvl6pPr>
            <a:lvl7pPr marL="914400" algn="l" rtl="0" fontAlgn="base">
              <a:spcBef>
                <a:spcPct val="0"/>
              </a:spcBef>
              <a:spcAft>
                <a:spcPct val="0"/>
              </a:spcAft>
              <a:defRPr sz="3600" b="1">
                <a:solidFill>
                  <a:srgbClr val="0C377B"/>
                </a:solidFill>
                <a:latin typeface="Corbel" charset="0"/>
                <a:ea typeface="ＭＳ Ｐゴシック" charset="0"/>
                <a:cs typeface="Ubuntu Light" charset="0"/>
              </a:defRPr>
            </a:lvl7pPr>
            <a:lvl8pPr marL="1371600" algn="l" rtl="0" fontAlgn="base">
              <a:spcBef>
                <a:spcPct val="0"/>
              </a:spcBef>
              <a:spcAft>
                <a:spcPct val="0"/>
              </a:spcAft>
              <a:defRPr sz="3600" b="1">
                <a:solidFill>
                  <a:srgbClr val="0C377B"/>
                </a:solidFill>
                <a:latin typeface="Corbel" charset="0"/>
                <a:ea typeface="ＭＳ Ｐゴシック" charset="0"/>
                <a:cs typeface="Ubuntu Light" charset="0"/>
              </a:defRPr>
            </a:lvl8pPr>
            <a:lvl9pPr marL="1828800" algn="l" rtl="0" fontAlgn="base">
              <a:spcBef>
                <a:spcPct val="0"/>
              </a:spcBef>
              <a:spcAft>
                <a:spcPct val="0"/>
              </a:spcAft>
              <a:defRPr sz="3600" b="1">
                <a:solidFill>
                  <a:srgbClr val="0C377B"/>
                </a:solidFill>
                <a:latin typeface="Corbel" charset="0"/>
                <a:ea typeface="ＭＳ Ｐゴシック" charset="0"/>
                <a:cs typeface="Ubuntu Light" charset="0"/>
              </a:defRPr>
            </a:lvl9pPr>
          </a:lstStyle>
          <a:p>
            <a:r>
              <a:rPr lang="en-US" dirty="0" smtClean="0"/>
              <a:t>Project mandate</a:t>
            </a:r>
            <a:endParaRPr lang="en-US" dirty="0"/>
          </a:p>
        </p:txBody>
      </p:sp>
      <p:pic>
        <p:nvPicPr>
          <p:cNvPr id="8" name="Content Placeholder 6"/>
          <p:cNvPicPr>
            <a:picLocks noChangeAspect="1"/>
          </p:cNvPicPr>
          <p:nvPr/>
        </p:nvPicPr>
        <p:blipFill>
          <a:blip r:embed="rId2"/>
          <a:stretch>
            <a:fillRect/>
          </a:stretch>
        </p:blipFill>
        <p:spPr bwMode="auto">
          <a:xfrm>
            <a:off x="216457" y="1099860"/>
            <a:ext cx="4158136" cy="5027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Rectangle 8"/>
          <p:cNvSpPr/>
          <p:nvPr/>
        </p:nvSpPr>
        <p:spPr>
          <a:xfrm>
            <a:off x="4148698" y="1149846"/>
            <a:ext cx="2809399" cy="1569660"/>
          </a:xfrm>
          <a:prstGeom prst="rect">
            <a:avLst/>
          </a:prstGeom>
          <a:noFill/>
          <a:effectLst>
            <a:glow rad="228600">
              <a:schemeClr val="accent2">
                <a:satMod val="175000"/>
                <a:alpha val="40000"/>
              </a:schemeClr>
            </a:glow>
          </a:effectLst>
        </p:spPr>
        <p:txBody>
          <a:bodyPr wrap="square" lIns="91440" tIns="45720" rIns="91440" bIns="45720">
            <a:spAutoFit/>
          </a:bodyPr>
          <a:lstStyle/>
          <a:p>
            <a:pPr algn="ctr"/>
            <a:r>
              <a:rPr lang="en-US"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CLOUD, IRRAD &amp; CHARM</a:t>
            </a:r>
            <a:endParaRPr lang="en-US"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0" name="Rectangle 9"/>
          <p:cNvSpPr/>
          <p:nvPr/>
        </p:nvSpPr>
        <p:spPr>
          <a:xfrm>
            <a:off x="6572707" y="1709766"/>
            <a:ext cx="2809399" cy="1077218"/>
          </a:xfrm>
          <a:prstGeom prst="rect">
            <a:avLst/>
          </a:prstGeom>
          <a:noFill/>
          <a:effectLst>
            <a:glow rad="228600">
              <a:schemeClr val="accent2">
                <a:satMod val="175000"/>
                <a:alpha val="40000"/>
              </a:schemeClr>
            </a:glow>
          </a:effectLst>
        </p:spPr>
        <p:txBody>
          <a:bodyPr wrap="square" lIns="91440" tIns="45720" rIns="91440" bIns="45720">
            <a:spAutoFit/>
          </a:bodyPr>
          <a:lstStyle/>
          <a:p>
            <a:pPr algn="ctr"/>
            <a:r>
              <a:rPr lang="en-US"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Detailed </a:t>
            </a:r>
          </a:p>
          <a:p>
            <a:pPr algn="ctr"/>
            <a:r>
              <a:rPr lang="en-US"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study</a:t>
            </a:r>
            <a:endParaRPr lang="en-US"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1" name="Rectangle 10"/>
          <p:cNvSpPr/>
          <p:nvPr/>
        </p:nvSpPr>
        <p:spPr>
          <a:xfrm>
            <a:off x="4374593" y="2919383"/>
            <a:ext cx="2809399" cy="1077218"/>
          </a:xfrm>
          <a:prstGeom prst="rect">
            <a:avLst/>
          </a:prstGeom>
          <a:noFill/>
          <a:effectLst>
            <a:glow rad="228600">
              <a:schemeClr val="accent2">
                <a:satMod val="175000"/>
                <a:alpha val="40000"/>
              </a:schemeClr>
            </a:glow>
          </a:effectLst>
        </p:spPr>
        <p:txBody>
          <a:bodyPr wrap="square" lIns="91440" tIns="45720" rIns="91440" bIns="45720">
            <a:spAutoFit/>
          </a:bodyPr>
          <a:lstStyle/>
          <a:p>
            <a:pPr algn="ctr"/>
            <a:r>
              <a:rPr lang="en-US"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Priority for the Organization</a:t>
            </a:r>
            <a:endParaRPr lang="en-US"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2" name="Rectangle 11"/>
          <p:cNvSpPr/>
          <p:nvPr/>
        </p:nvSpPr>
        <p:spPr>
          <a:xfrm>
            <a:off x="6769754" y="3617622"/>
            <a:ext cx="2809399" cy="1569660"/>
          </a:xfrm>
          <a:prstGeom prst="rect">
            <a:avLst/>
          </a:prstGeom>
          <a:noFill/>
          <a:effectLst>
            <a:glow rad="228600">
              <a:schemeClr val="accent2">
                <a:satMod val="175000"/>
                <a:alpha val="40000"/>
              </a:schemeClr>
            </a:glow>
          </a:effectLst>
        </p:spPr>
        <p:txBody>
          <a:bodyPr wrap="square" lIns="91440" tIns="45720" rIns="91440" bIns="45720">
            <a:spAutoFit/>
          </a:bodyPr>
          <a:lstStyle/>
          <a:p>
            <a:pPr algn="ctr"/>
            <a:r>
              <a:rPr lang="en-US"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Cost &amp; Schedule review</a:t>
            </a:r>
            <a:endParaRPr lang="en-US"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3" name="Rectangle 12"/>
          <p:cNvSpPr/>
          <p:nvPr/>
        </p:nvSpPr>
        <p:spPr>
          <a:xfrm>
            <a:off x="4452948" y="4275631"/>
            <a:ext cx="2809399" cy="2062103"/>
          </a:xfrm>
          <a:prstGeom prst="rect">
            <a:avLst/>
          </a:prstGeom>
          <a:noFill/>
          <a:effectLst>
            <a:glow rad="228600">
              <a:schemeClr val="accent2">
                <a:satMod val="175000"/>
                <a:alpha val="40000"/>
              </a:schemeClr>
            </a:glow>
          </a:effectLst>
        </p:spPr>
        <p:txBody>
          <a:bodyPr wrap="square" lIns="91440" tIns="45720" rIns="91440" bIns="45720">
            <a:spAutoFit/>
          </a:bodyPr>
          <a:lstStyle/>
          <a:p>
            <a:pPr algn="ctr"/>
            <a:r>
              <a:rPr lang="en-US"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Energy optimization &amp; sustainability effort </a:t>
            </a:r>
            <a:endParaRPr lang="en-US"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5" name="Rectangle 14"/>
          <p:cNvSpPr/>
          <p:nvPr/>
        </p:nvSpPr>
        <p:spPr>
          <a:xfrm>
            <a:off x="222853" y="5963066"/>
            <a:ext cx="3724096" cy="615553"/>
          </a:xfrm>
          <a:prstGeom prst="rect">
            <a:avLst/>
          </a:prstGeom>
        </p:spPr>
        <p:txBody>
          <a:bodyPr wrap="none">
            <a:spAutoFit/>
          </a:bodyPr>
          <a:lstStyle/>
          <a:p>
            <a:r>
              <a:rPr lang="en-GB" sz="1600" dirty="0">
                <a:hlinkClick r:id="rId3"/>
              </a:rPr>
              <a:t>https://</a:t>
            </a:r>
            <a:r>
              <a:rPr lang="en-GB" sz="1600" dirty="0" smtClean="0">
                <a:hlinkClick r:id="rId3"/>
              </a:rPr>
              <a:t>edms.cern.ch/document/1715122/1</a:t>
            </a:r>
            <a:endParaRPr lang="en-GB" sz="1600" dirty="0" smtClean="0"/>
          </a:p>
          <a:p>
            <a:endParaRPr lang="en-GB" dirty="0"/>
          </a:p>
        </p:txBody>
      </p:sp>
    </p:spTree>
    <p:extLst>
      <p:ext uri="{BB962C8B-B14F-4D97-AF65-F5344CB8AC3E}">
        <p14:creationId xmlns:p14="http://schemas.microsoft.com/office/powerpoint/2010/main" val="3954620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management</a:t>
            </a:r>
            <a:endParaRPr lang="en-US" dirty="0"/>
          </a:p>
        </p:txBody>
      </p:sp>
      <p:sp>
        <p:nvSpPr>
          <p:cNvPr id="4" name="Date Placeholder 3"/>
          <p:cNvSpPr>
            <a:spLocks noGrp="1"/>
          </p:cNvSpPr>
          <p:nvPr>
            <p:ph type="dt" sz="half" idx="14"/>
          </p:nvPr>
        </p:nvSpPr>
        <p:spPr/>
        <p:txBody>
          <a:bodyPr/>
          <a:lstStyle/>
          <a:p>
            <a:pPr>
              <a:defRPr/>
            </a:pPr>
            <a:r>
              <a:rPr lang="fr-CH" smtClean="0"/>
              <a:t>S.Evrard, 23-09-2016</a:t>
            </a:r>
            <a:endParaRPr lang="en-US" dirty="0"/>
          </a:p>
        </p:txBody>
      </p:sp>
      <p:sp>
        <p:nvSpPr>
          <p:cNvPr id="5" name="Footer Placeholder 4"/>
          <p:cNvSpPr>
            <a:spLocks noGrp="1"/>
          </p:cNvSpPr>
          <p:nvPr>
            <p:ph type="ftr" sz="quarter" idx="15"/>
          </p:nvPr>
        </p:nvSpPr>
        <p:spPr/>
        <p:txBody>
          <a:bodyPr/>
          <a:lstStyle/>
          <a:p>
            <a:pPr>
              <a:defRPr/>
            </a:pPr>
            <a:r>
              <a:rPr lang="en-US" smtClean="0"/>
              <a:t>Project Team #2</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4</a:t>
            </a:fld>
            <a:endParaRPr lang="en-US" altLang="en-US" dirty="0"/>
          </a:p>
        </p:txBody>
      </p:sp>
      <p:sp>
        <p:nvSpPr>
          <p:cNvPr id="7" name="Content Placeholder 2"/>
          <p:cNvSpPr txBox="1">
            <a:spLocks/>
          </p:cNvSpPr>
          <p:nvPr/>
        </p:nvSpPr>
        <p:spPr bwMode="auto">
          <a:xfrm>
            <a:off x="-55442" y="1244285"/>
            <a:ext cx="2349552" cy="44707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1800" kern="1200" baseline="0">
                <a:solidFill>
                  <a:srgbClr val="0C377B"/>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sz="1800" kern="1200">
                <a:solidFill>
                  <a:srgbClr val="0C377B"/>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sz="1500" kern="1200">
                <a:solidFill>
                  <a:srgbClr val="0C377B"/>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sz="1500" kern="1200">
                <a:solidFill>
                  <a:srgbClr val="0C377B"/>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r>
              <a:rPr lang="en-US" altLang="en-US" sz="2400" dirty="0" smtClean="0"/>
              <a:t>The East Area </a:t>
            </a:r>
            <a:r>
              <a:rPr lang="en-US" altLang="en-US" sz="2400" dirty="0" smtClean="0">
                <a:solidFill>
                  <a:srgbClr val="FF0000"/>
                </a:solidFill>
              </a:rPr>
              <a:t>Renovation</a:t>
            </a:r>
            <a:r>
              <a:rPr lang="en-US" altLang="en-US" sz="2400" dirty="0" smtClean="0"/>
              <a:t> is a Cost to Completion (</a:t>
            </a:r>
            <a:r>
              <a:rPr lang="en-US" altLang="en-US" sz="2400" dirty="0" err="1" smtClean="0"/>
              <a:t>CtC</a:t>
            </a:r>
            <a:r>
              <a:rPr lang="en-US" altLang="en-US" sz="2400" dirty="0" smtClean="0"/>
              <a:t>) project fully driven by the EN-EA Group.</a:t>
            </a:r>
          </a:p>
          <a:p>
            <a:r>
              <a:rPr lang="en-US" altLang="en-US" sz="2400" dirty="0" smtClean="0"/>
              <a:t>Project management plan (PMP) under approval EDMS </a:t>
            </a:r>
            <a:r>
              <a:rPr lang="en-US" sz="2400" dirty="0"/>
              <a:t>1716531 </a:t>
            </a:r>
            <a:endParaRPr lang="en-US" altLang="en-US" sz="2400" dirty="0" smtClean="0"/>
          </a:p>
          <a:p>
            <a:pPr marL="0" indent="0">
              <a:buFont typeface="Arial" panose="020B0604020202020204" pitchFamily="34" charset="0"/>
              <a:buNone/>
            </a:pPr>
            <a:endParaRPr lang="en-US" altLang="en-US" sz="1800" dirty="0" smtClean="0"/>
          </a:p>
        </p:txBody>
      </p:sp>
      <p:pic>
        <p:nvPicPr>
          <p:cNvPr id="8" name="Picture 7" descr="organigramm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534" y="1141661"/>
            <a:ext cx="7057780" cy="5112065"/>
          </a:xfrm>
          <a:prstGeom prst="rect">
            <a:avLst/>
          </a:prstGeom>
        </p:spPr>
      </p:pic>
      <p:sp>
        <p:nvSpPr>
          <p:cNvPr id="9" name="TextBox 8"/>
          <p:cNvSpPr txBox="1"/>
          <p:nvPr/>
        </p:nvSpPr>
        <p:spPr>
          <a:xfrm>
            <a:off x="6621780" y="6073239"/>
            <a:ext cx="2270760" cy="276999"/>
          </a:xfrm>
          <a:prstGeom prst="rect">
            <a:avLst/>
          </a:prstGeom>
          <a:noFill/>
        </p:spPr>
        <p:txBody>
          <a:bodyPr wrap="square" rtlCol="0">
            <a:spAutoFit/>
          </a:bodyPr>
          <a:lstStyle/>
          <a:p>
            <a:r>
              <a:rPr lang="fr-CH" sz="1200" dirty="0" err="1" smtClean="0"/>
              <a:t>Courtesy</a:t>
            </a:r>
            <a:r>
              <a:rPr lang="fr-CH" sz="1200" dirty="0" smtClean="0"/>
              <a:t> P. Bonnal / </a:t>
            </a:r>
            <a:r>
              <a:rPr lang="fr-CH" sz="1200" dirty="0" err="1" smtClean="0"/>
              <a:t>OpenSE</a:t>
            </a:r>
            <a:endParaRPr lang="en-GB" sz="1200" dirty="0"/>
          </a:p>
        </p:txBody>
      </p:sp>
      <p:sp>
        <p:nvSpPr>
          <p:cNvPr id="10" name="TextBox 9"/>
          <p:cNvSpPr txBox="1"/>
          <p:nvPr/>
        </p:nvSpPr>
        <p:spPr>
          <a:xfrm rot="19620000">
            <a:off x="2653665" y="1943100"/>
            <a:ext cx="2026920" cy="369332"/>
          </a:xfrm>
          <a:prstGeom prst="rect">
            <a:avLst/>
          </a:prstGeom>
          <a:noFill/>
        </p:spPr>
        <p:txBody>
          <a:bodyPr wrap="square" rtlCol="0">
            <a:spAutoFit/>
          </a:bodyPr>
          <a:lstStyle/>
          <a:p>
            <a:r>
              <a:rPr lang="fr-CH" dirty="0" err="1" smtClean="0"/>
              <a:t>Proposed</a:t>
            </a:r>
            <a:r>
              <a:rPr lang="fr-CH" dirty="0" smtClean="0"/>
              <a:t> structure</a:t>
            </a:r>
            <a:endParaRPr lang="en-GB" dirty="0"/>
          </a:p>
        </p:txBody>
      </p:sp>
    </p:spTree>
    <p:extLst>
      <p:ext uri="{BB962C8B-B14F-4D97-AF65-F5344CB8AC3E}">
        <p14:creationId xmlns:p14="http://schemas.microsoft.com/office/powerpoint/2010/main" val="39738847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Board (proposed membership)</a:t>
            </a:r>
            <a:endParaRPr lang="en-US" dirty="0"/>
          </a:p>
        </p:txBody>
      </p:sp>
      <p:sp>
        <p:nvSpPr>
          <p:cNvPr id="4" name="Date Placeholder 3"/>
          <p:cNvSpPr>
            <a:spLocks noGrp="1"/>
          </p:cNvSpPr>
          <p:nvPr>
            <p:ph type="dt" sz="half" idx="14"/>
          </p:nvPr>
        </p:nvSpPr>
        <p:spPr/>
        <p:txBody>
          <a:bodyPr/>
          <a:lstStyle/>
          <a:p>
            <a:pPr>
              <a:defRPr/>
            </a:pPr>
            <a:r>
              <a:rPr lang="fr-CH" smtClean="0"/>
              <a:t>S.Evrard, 23-09-2016</a:t>
            </a:r>
            <a:endParaRPr lang="en-US" dirty="0"/>
          </a:p>
        </p:txBody>
      </p:sp>
      <p:sp>
        <p:nvSpPr>
          <p:cNvPr id="5" name="Footer Placeholder 4"/>
          <p:cNvSpPr>
            <a:spLocks noGrp="1"/>
          </p:cNvSpPr>
          <p:nvPr>
            <p:ph type="ftr" sz="quarter" idx="15"/>
          </p:nvPr>
        </p:nvSpPr>
        <p:spPr/>
        <p:txBody>
          <a:bodyPr/>
          <a:lstStyle/>
          <a:p>
            <a:pPr>
              <a:defRPr/>
            </a:pPr>
            <a:r>
              <a:rPr lang="en-US" smtClean="0"/>
              <a:t>Project Team #2</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5</a:t>
            </a:fld>
            <a:endParaRPr lang="en-US" alt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1242766999"/>
              </p:ext>
            </p:extLst>
          </p:nvPr>
        </p:nvGraphicFramePr>
        <p:xfrm>
          <a:off x="-431742" y="1379112"/>
          <a:ext cx="9384285" cy="4410420"/>
        </p:xfrm>
        <a:graphic>
          <a:graphicData uri="http://schemas.openxmlformats.org/presentationml/2006/ole">
            <mc:AlternateContent xmlns:mc="http://schemas.openxmlformats.org/markup-compatibility/2006">
              <mc:Choice xmlns:v="urn:schemas-microsoft-com:vml" Requires="v">
                <p:oleObj spid="_x0000_s1042" name="Document" r:id="rId4" imgW="6134100" imgH="2882900" progId="Word.Document.12">
                  <p:embed/>
                </p:oleObj>
              </mc:Choice>
              <mc:Fallback>
                <p:oleObj name="Document" r:id="rId4" imgW="6134100" imgH="2882900" progId="Word.Document.12">
                  <p:embed/>
                  <p:pic>
                    <p:nvPicPr>
                      <p:cNvPr id="0" name=""/>
                      <p:cNvPicPr/>
                      <p:nvPr/>
                    </p:nvPicPr>
                    <p:blipFill>
                      <a:blip r:embed="rId5"/>
                      <a:stretch>
                        <a:fillRect/>
                      </a:stretch>
                    </p:blipFill>
                    <p:spPr>
                      <a:xfrm>
                        <a:off x="-431742" y="1379112"/>
                        <a:ext cx="9384285" cy="4410420"/>
                      </a:xfrm>
                      <a:prstGeom prst="rect">
                        <a:avLst/>
                      </a:prstGeom>
                    </p:spPr>
                  </p:pic>
                </p:oleObj>
              </mc:Fallback>
            </mc:AlternateContent>
          </a:graphicData>
        </a:graphic>
      </p:graphicFrame>
    </p:spTree>
    <p:extLst>
      <p:ext uri="{BB962C8B-B14F-4D97-AF65-F5344CB8AC3E}">
        <p14:creationId xmlns:p14="http://schemas.microsoft.com/office/powerpoint/2010/main" val="27406747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Team </a:t>
            </a:r>
            <a:r>
              <a:rPr lang="en-US" dirty="0"/>
              <a:t>(proposed membership)</a:t>
            </a:r>
          </a:p>
        </p:txBody>
      </p:sp>
      <p:sp>
        <p:nvSpPr>
          <p:cNvPr id="4" name="Date Placeholder 3"/>
          <p:cNvSpPr>
            <a:spLocks noGrp="1"/>
          </p:cNvSpPr>
          <p:nvPr>
            <p:ph type="dt" sz="half" idx="14"/>
          </p:nvPr>
        </p:nvSpPr>
        <p:spPr/>
        <p:txBody>
          <a:bodyPr/>
          <a:lstStyle/>
          <a:p>
            <a:pPr>
              <a:defRPr/>
            </a:pPr>
            <a:r>
              <a:rPr lang="fr-CH" smtClean="0"/>
              <a:t>S.Evrard, 23-09-2016</a:t>
            </a:r>
            <a:endParaRPr lang="en-US" dirty="0"/>
          </a:p>
        </p:txBody>
      </p:sp>
      <p:sp>
        <p:nvSpPr>
          <p:cNvPr id="5" name="Footer Placeholder 4"/>
          <p:cNvSpPr>
            <a:spLocks noGrp="1"/>
          </p:cNvSpPr>
          <p:nvPr>
            <p:ph type="ftr" sz="quarter" idx="15"/>
          </p:nvPr>
        </p:nvSpPr>
        <p:spPr/>
        <p:txBody>
          <a:bodyPr/>
          <a:lstStyle/>
          <a:p>
            <a:pPr>
              <a:defRPr/>
            </a:pPr>
            <a:r>
              <a:rPr lang="en-US" smtClean="0"/>
              <a:t>Project Team #2</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6</a:t>
            </a:fld>
            <a:endParaRPr lang="en-US" alt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284281828"/>
              </p:ext>
            </p:extLst>
          </p:nvPr>
        </p:nvGraphicFramePr>
        <p:xfrm>
          <a:off x="793069" y="1116303"/>
          <a:ext cx="7163481" cy="5072278"/>
        </p:xfrm>
        <a:graphic>
          <a:graphicData uri="http://schemas.openxmlformats.org/presentationml/2006/ole">
            <mc:AlternateContent xmlns:mc="http://schemas.openxmlformats.org/markup-compatibility/2006">
              <mc:Choice xmlns:v="urn:schemas-microsoft-com:vml" Requires="v">
                <p:oleObj spid="_x0000_s2065" name="Document" r:id="rId4" imgW="6134100" imgH="4343400" progId="Word.Document.12">
                  <p:embed/>
                </p:oleObj>
              </mc:Choice>
              <mc:Fallback>
                <p:oleObj name="Document" r:id="rId4" imgW="6134100" imgH="4343400" progId="Word.Document.12">
                  <p:embed/>
                  <p:pic>
                    <p:nvPicPr>
                      <p:cNvPr id="0" name=""/>
                      <p:cNvPicPr/>
                      <p:nvPr/>
                    </p:nvPicPr>
                    <p:blipFill>
                      <a:blip r:embed="rId5"/>
                      <a:stretch>
                        <a:fillRect/>
                      </a:stretch>
                    </p:blipFill>
                    <p:spPr>
                      <a:xfrm>
                        <a:off x="793069" y="1116303"/>
                        <a:ext cx="7163481" cy="5072278"/>
                      </a:xfrm>
                      <a:prstGeom prst="rect">
                        <a:avLst/>
                      </a:prstGeom>
                    </p:spPr>
                  </p:pic>
                </p:oleObj>
              </mc:Fallback>
            </mc:AlternateContent>
          </a:graphicData>
        </a:graphic>
      </p:graphicFrame>
    </p:spTree>
    <p:extLst>
      <p:ext uri="{BB962C8B-B14F-4D97-AF65-F5344CB8AC3E}">
        <p14:creationId xmlns:p14="http://schemas.microsoft.com/office/powerpoint/2010/main" val="16795160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IEFC report on September 2</a:t>
            </a:r>
            <a:r>
              <a:rPr lang="en-US" baseline="30000" dirty="0" smtClean="0"/>
              <a:t>nd</a:t>
            </a:r>
            <a:endParaRPr lang="en-US" dirty="0"/>
          </a:p>
        </p:txBody>
      </p:sp>
      <p:sp>
        <p:nvSpPr>
          <p:cNvPr id="3" name="Content Placeholder 2"/>
          <p:cNvSpPr>
            <a:spLocks noGrp="1"/>
          </p:cNvSpPr>
          <p:nvPr>
            <p:ph sz="quarter" idx="13"/>
          </p:nvPr>
        </p:nvSpPr>
        <p:spPr>
          <a:xfrm>
            <a:off x="259081" y="1047403"/>
            <a:ext cx="8587740" cy="5028279"/>
          </a:xfrm>
        </p:spPr>
        <p:txBody>
          <a:bodyPr/>
          <a:lstStyle/>
          <a:p>
            <a:r>
              <a:rPr lang="en-US" dirty="0">
                <a:hlinkClick r:id="rId2"/>
              </a:rPr>
              <a:t>https://</a:t>
            </a:r>
            <a:r>
              <a:rPr lang="en-US" dirty="0" smtClean="0">
                <a:hlinkClick r:id="rId2"/>
              </a:rPr>
              <a:t>edms.cern.ch/document/1716532/1</a:t>
            </a:r>
            <a:endParaRPr lang="en-US" dirty="0" smtClean="0"/>
          </a:p>
          <a:p>
            <a:r>
              <a:rPr lang="en-US" dirty="0" smtClean="0"/>
              <a:t>Feedbacks:</a:t>
            </a:r>
          </a:p>
          <a:p>
            <a:pPr lvl="1"/>
            <a:r>
              <a:rPr lang="en-US" sz="2000" dirty="0"/>
              <a:t>include </a:t>
            </a:r>
            <a:r>
              <a:rPr lang="en-US" sz="2000" dirty="0" smtClean="0"/>
              <a:t>EN-MME </a:t>
            </a:r>
            <a:r>
              <a:rPr lang="en-US" sz="2000" dirty="0"/>
              <a:t>in project team </a:t>
            </a:r>
            <a:r>
              <a:rPr lang="en-US" sz="2000" dirty="0" smtClean="0"/>
              <a:t>(synergies with B.156)</a:t>
            </a:r>
          </a:p>
          <a:p>
            <a:pPr lvl="1"/>
            <a:r>
              <a:rPr lang="en-US" sz="2000" dirty="0" smtClean="0"/>
              <a:t>Include EN-HE and a representative </a:t>
            </a:r>
            <a:r>
              <a:rPr lang="en-US" sz="2000" dirty="0"/>
              <a:t>from RP-waste in project team </a:t>
            </a:r>
            <a:endParaRPr lang="en-US" sz="2000" dirty="0" smtClean="0"/>
          </a:p>
          <a:p>
            <a:pPr lvl="1"/>
            <a:r>
              <a:rPr lang="en-US" sz="2000" dirty="0" smtClean="0"/>
              <a:t>Update PLAN tool with new activity requests </a:t>
            </a:r>
            <a:r>
              <a:rPr lang="en-US" sz="2000" dirty="0" smtClean="0">
                <a:sym typeface="Wingdings" panose="05000000000000000000" pitchFamily="2" charset="2"/>
              </a:rPr>
              <a:t> </a:t>
            </a:r>
            <a:r>
              <a:rPr lang="en-US" sz="2000" b="1" dirty="0" smtClean="0">
                <a:solidFill>
                  <a:srgbClr val="FF0000"/>
                </a:solidFill>
                <a:sym typeface="Wingdings" panose="05000000000000000000" pitchFamily="2" charset="2"/>
              </a:rPr>
              <a:t>action needed from each group !</a:t>
            </a:r>
            <a:endParaRPr lang="en-US" sz="2000" b="1" dirty="0" smtClean="0">
              <a:solidFill>
                <a:srgbClr val="FF0000"/>
              </a:solidFill>
            </a:endParaRPr>
          </a:p>
          <a:p>
            <a:pPr lvl="1"/>
            <a:r>
              <a:rPr lang="en-US" sz="2000" dirty="0" smtClean="0"/>
              <a:t>Improved accessibility to beam line equipment is required</a:t>
            </a:r>
            <a:endParaRPr lang="en-US" sz="2000" dirty="0"/>
          </a:p>
          <a:p>
            <a:pPr lvl="1"/>
            <a:r>
              <a:rPr lang="en-US" sz="2000" dirty="0" smtClean="0"/>
              <a:t>Offices for physicists in shift: B. 263 is an option (discussion with EP space manager) </a:t>
            </a:r>
          </a:p>
          <a:p>
            <a:pPr lvl="1"/>
            <a:r>
              <a:rPr lang="en-US" sz="2000" dirty="0" smtClean="0"/>
              <a:t>Energy savings </a:t>
            </a:r>
            <a:r>
              <a:rPr lang="en-US" sz="2000" dirty="0" smtClean="0">
                <a:sym typeface="Wingdings"/>
              </a:rPr>
              <a:t> less cooling power required  </a:t>
            </a:r>
            <a:r>
              <a:rPr lang="en-US" sz="2000" dirty="0"/>
              <a:t> </a:t>
            </a:r>
            <a:r>
              <a:rPr lang="en-US" sz="2000" dirty="0" smtClean="0"/>
              <a:t>some cooling power available </a:t>
            </a:r>
            <a:r>
              <a:rPr lang="en-US" sz="2000" dirty="0"/>
              <a:t>for </a:t>
            </a:r>
            <a:r>
              <a:rPr lang="en-US" sz="2000" dirty="0" smtClean="0"/>
              <a:t>the South Hall (</a:t>
            </a:r>
            <a:r>
              <a:rPr lang="en-US" sz="2000" dirty="0" err="1" smtClean="0"/>
              <a:t>OpenMed</a:t>
            </a:r>
            <a:r>
              <a:rPr lang="en-US" sz="2000" dirty="0" smtClean="0"/>
              <a:t>)</a:t>
            </a:r>
            <a:endParaRPr lang="en-US" sz="2000" dirty="0"/>
          </a:p>
          <a:p>
            <a:pPr lvl="1"/>
            <a:r>
              <a:rPr lang="en-US" sz="2000" dirty="0" smtClean="0"/>
              <a:t>Schedule: distinguish Beam </a:t>
            </a:r>
            <a:r>
              <a:rPr lang="en-US" sz="2000" dirty="0"/>
              <a:t>commissioning &amp;</a:t>
            </a:r>
            <a:r>
              <a:rPr lang="en-US" sz="2000" dirty="0" smtClean="0"/>
              <a:t> Hardware commissioning: different responsibility and time slot.</a:t>
            </a:r>
          </a:p>
          <a:p>
            <a:pPr lvl="1"/>
            <a:r>
              <a:rPr lang="en-US" sz="2000" dirty="0" smtClean="0"/>
              <a:t>Survey team would like to implement a new reference network in B. 157.</a:t>
            </a:r>
          </a:p>
          <a:p>
            <a:pPr marL="0" indent="0">
              <a:buNone/>
            </a:pPr>
            <a:endParaRPr lang="en-US" dirty="0"/>
          </a:p>
        </p:txBody>
      </p:sp>
      <p:sp>
        <p:nvSpPr>
          <p:cNvPr id="4" name="Date Placeholder 3"/>
          <p:cNvSpPr>
            <a:spLocks noGrp="1"/>
          </p:cNvSpPr>
          <p:nvPr>
            <p:ph type="dt" sz="half" idx="14"/>
          </p:nvPr>
        </p:nvSpPr>
        <p:spPr/>
        <p:txBody>
          <a:bodyPr/>
          <a:lstStyle/>
          <a:p>
            <a:pPr>
              <a:defRPr/>
            </a:pPr>
            <a:r>
              <a:rPr lang="fr-CH" smtClean="0"/>
              <a:t>S.Evrard, 23-09-2016</a:t>
            </a:r>
            <a:endParaRPr lang="en-US" dirty="0"/>
          </a:p>
        </p:txBody>
      </p:sp>
      <p:sp>
        <p:nvSpPr>
          <p:cNvPr id="5" name="Footer Placeholder 4"/>
          <p:cNvSpPr>
            <a:spLocks noGrp="1"/>
          </p:cNvSpPr>
          <p:nvPr>
            <p:ph type="ftr" sz="quarter" idx="15"/>
          </p:nvPr>
        </p:nvSpPr>
        <p:spPr/>
        <p:txBody>
          <a:bodyPr/>
          <a:lstStyle/>
          <a:p>
            <a:pPr>
              <a:defRPr/>
            </a:pPr>
            <a:r>
              <a:rPr lang="en-US" smtClean="0"/>
              <a:t>Project Team #2</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7</a:t>
            </a:fld>
            <a:endParaRPr lang="en-US" altLang="en-US" dirty="0"/>
          </a:p>
        </p:txBody>
      </p:sp>
    </p:spTree>
    <p:extLst>
      <p:ext uri="{BB962C8B-B14F-4D97-AF65-F5344CB8AC3E}">
        <p14:creationId xmlns:p14="http://schemas.microsoft.com/office/powerpoint/2010/main" val="19919096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Safety Officer (PSO)</a:t>
            </a:r>
          </a:p>
        </p:txBody>
      </p:sp>
      <p:sp>
        <p:nvSpPr>
          <p:cNvPr id="4" name="Date Placeholder 3"/>
          <p:cNvSpPr>
            <a:spLocks noGrp="1"/>
          </p:cNvSpPr>
          <p:nvPr>
            <p:ph type="dt" sz="half" idx="14"/>
          </p:nvPr>
        </p:nvSpPr>
        <p:spPr/>
        <p:txBody>
          <a:bodyPr/>
          <a:lstStyle/>
          <a:p>
            <a:pPr>
              <a:defRPr/>
            </a:pPr>
            <a:r>
              <a:rPr lang="fr-CH" smtClean="0"/>
              <a:t>S.Evrard, 23-09-2016</a:t>
            </a:r>
            <a:endParaRPr lang="en-US" dirty="0"/>
          </a:p>
        </p:txBody>
      </p:sp>
      <p:sp>
        <p:nvSpPr>
          <p:cNvPr id="5" name="Footer Placeholder 4"/>
          <p:cNvSpPr>
            <a:spLocks noGrp="1"/>
          </p:cNvSpPr>
          <p:nvPr>
            <p:ph type="ftr" sz="quarter" idx="15"/>
          </p:nvPr>
        </p:nvSpPr>
        <p:spPr/>
        <p:txBody>
          <a:bodyPr/>
          <a:lstStyle/>
          <a:p>
            <a:pPr>
              <a:defRPr/>
            </a:pPr>
            <a:r>
              <a:rPr lang="en-US" smtClean="0"/>
              <a:t>Project Team #2</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8</a:t>
            </a:fld>
            <a:endParaRPr lang="en-US" altLang="en-US" dirty="0"/>
          </a:p>
        </p:txBody>
      </p:sp>
      <p:sp>
        <p:nvSpPr>
          <p:cNvPr id="7" name="Content Placeholder 2"/>
          <p:cNvSpPr>
            <a:spLocks noGrp="1"/>
          </p:cNvSpPr>
          <p:nvPr>
            <p:ph sz="quarter" idx="13"/>
          </p:nvPr>
        </p:nvSpPr>
        <p:spPr/>
        <p:txBody>
          <a:bodyPr/>
          <a:lstStyle/>
          <a:p>
            <a:r>
              <a:rPr lang="en-US" sz="2400" dirty="0" smtClean="0"/>
              <a:t>The </a:t>
            </a:r>
            <a:r>
              <a:rPr lang="en-US" sz="2400" dirty="0"/>
              <a:t>Project Safety </a:t>
            </a:r>
            <a:r>
              <a:rPr lang="en-US" sz="2400" dirty="0" smtClean="0"/>
              <a:t>Officer (PSO) oversees </a:t>
            </a:r>
            <a:r>
              <a:rPr lang="en-US" sz="2400" dirty="0"/>
              <a:t>and </a:t>
            </a:r>
            <a:r>
              <a:rPr lang="en-US" sz="2400" dirty="0" smtClean="0"/>
              <a:t>coordinates </a:t>
            </a:r>
            <a:r>
              <a:rPr lang="en-US" sz="2400" dirty="0"/>
              <a:t>s</a:t>
            </a:r>
            <a:r>
              <a:rPr lang="en-US" sz="2400" dirty="0" smtClean="0"/>
              <a:t>afety </a:t>
            </a:r>
            <a:r>
              <a:rPr lang="en-US" sz="2400" dirty="0"/>
              <a:t>aspects of the EA renovation p</a:t>
            </a:r>
            <a:r>
              <a:rPr lang="en-US" sz="2400" dirty="0" smtClean="0"/>
              <a:t>roject: </a:t>
            </a:r>
          </a:p>
          <a:p>
            <a:pPr lvl="1"/>
            <a:r>
              <a:rPr lang="en-US" sz="2000" dirty="0" smtClean="0"/>
              <a:t>verify </a:t>
            </a:r>
            <a:r>
              <a:rPr lang="en-US" sz="2000" dirty="0"/>
              <a:t>that safety aspects have been correctly considered within the different work packages, that the proposed safety measures are consistent with the general Safety policy of the Project as well as with the CERN safety rules, and that they are effectively </a:t>
            </a:r>
            <a:r>
              <a:rPr lang="en-US" sz="2000" dirty="0" smtClean="0"/>
              <a:t>applied.</a:t>
            </a:r>
          </a:p>
          <a:p>
            <a:pPr lvl="1"/>
            <a:r>
              <a:rPr lang="en-US" sz="2000" dirty="0"/>
              <a:t>I</a:t>
            </a:r>
            <a:r>
              <a:rPr lang="en-US" sz="2000" dirty="0" smtClean="0"/>
              <a:t>dentify </a:t>
            </a:r>
            <a:r>
              <a:rPr lang="en-US" sz="2000" dirty="0"/>
              <a:t>the safety issues arising at the interface between work packages and, whenever required, asking the relevant work packages to apply appropriate </a:t>
            </a:r>
            <a:r>
              <a:rPr lang="en-US" sz="2000" dirty="0" smtClean="0"/>
              <a:t>measures.</a:t>
            </a:r>
          </a:p>
          <a:p>
            <a:pPr lvl="1"/>
            <a:r>
              <a:rPr lang="en-US" sz="2000" dirty="0"/>
              <a:t>C</a:t>
            </a:r>
            <a:r>
              <a:rPr lang="en-US" sz="2000" dirty="0" smtClean="0"/>
              <a:t>oordinate </a:t>
            </a:r>
            <a:r>
              <a:rPr lang="en-US" sz="2000" dirty="0"/>
              <a:t>the editorial work for the safety documentation of the different facilities concerned by the project</a:t>
            </a:r>
            <a:r>
              <a:rPr lang="en-US" sz="2000" dirty="0" smtClean="0"/>
              <a:t>.</a:t>
            </a:r>
          </a:p>
          <a:p>
            <a:pPr lvl="1"/>
            <a:endParaRPr lang="en-US" dirty="0"/>
          </a:p>
          <a:p>
            <a:r>
              <a:rPr lang="en-US" sz="2400" dirty="0" smtClean="0"/>
              <a:t>The PSO is </a:t>
            </a:r>
            <a:r>
              <a:rPr lang="en-US" sz="2400" dirty="0" err="1" smtClean="0"/>
              <a:t>Erwan</a:t>
            </a:r>
            <a:r>
              <a:rPr lang="en-US" sz="2400" dirty="0" smtClean="0"/>
              <a:t> </a:t>
            </a:r>
            <a:r>
              <a:rPr lang="en-US" sz="2400" dirty="0" err="1" smtClean="0"/>
              <a:t>Harrouch</a:t>
            </a:r>
            <a:r>
              <a:rPr lang="en-US" sz="2400" dirty="0" smtClean="0"/>
              <a:t> (EN-EA)</a:t>
            </a:r>
            <a:endParaRPr lang="en-US" sz="2400" dirty="0"/>
          </a:p>
        </p:txBody>
      </p:sp>
    </p:spTree>
    <p:extLst>
      <p:ext uri="{BB962C8B-B14F-4D97-AF65-F5344CB8AC3E}">
        <p14:creationId xmlns:p14="http://schemas.microsoft.com/office/powerpoint/2010/main" val="39247772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LSA (Launch safety Agreement)</a:t>
            </a:r>
            <a:endParaRPr lang="en-US" dirty="0"/>
          </a:p>
        </p:txBody>
      </p:sp>
      <p:sp>
        <p:nvSpPr>
          <p:cNvPr id="3" name="Content Placeholder 2"/>
          <p:cNvSpPr>
            <a:spLocks noGrp="1"/>
          </p:cNvSpPr>
          <p:nvPr>
            <p:ph sz="quarter" idx="13"/>
          </p:nvPr>
        </p:nvSpPr>
        <p:spPr/>
        <p:txBody>
          <a:bodyPr/>
          <a:lstStyle/>
          <a:p>
            <a:r>
              <a:rPr lang="en-US" sz="1600" dirty="0" smtClean="0"/>
              <a:t>This document provides </a:t>
            </a:r>
            <a:r>
              <a:rPr lang="en-US" sz="1600" dirty="0"/>
              <a:t>an overview of the conventional (non-radiological) Safety requirements applicable to the project and its related Safety documentation. After the </a:t>
            </a:r>
            <a:r>
              <a:rPr lang="en-US" sz="1600" b="1" dirty="0"/>
              <a:t>launch Safety </a:t>
            </a:r>
            <a:r>
              <a:rPr lang="en-US" sz="1600" b="1" dirty="0" smtClean="0"/>
              <a:t>discussion (held on 19/09/16)</a:t>
            </a:r>
            <a:r>
              <a:rPr lang="en-US" sz="1600" dirty="0" smtClean="0"/>
              <a:t>, </a:t>
            </a:r>
            <a:r>
              <a:rPr lang="en-US" sz="1600" dirty="0"/>
              <a:t>it is the 2</a:t>
            </a:r>
            <a:r>
              <a:rPr lang="en-US" sz="1600" baseline="30000" dirty="0"/>
              <a:t>nd</a:t>
            </a:r>
            <a:r>
              <a:rPr lang="en-US" sz="1600" dirty="0"/>
              <a:t> Step of the editorial process in the </a:t>
            </a:r>
            <a:r>
              <a:rPr lang="en-US" sz="1600" b="1" dirty="0"/>
              <a:t>Safety Documentation Management</a:t>
            </a:r>
            <a:r>
              <a:rPr lang="en-US" sz="1600" dirty="0"/>
              <a:t> procedure (</a:t>
            </a:r>
            <a:r>
              <a:rPr lang="en-US" sz="1600" u="sng" dirty="0">
                <a:hlinkClick r:id="rId2"/>
              </a:rPr>
              <a:t>EDMS 1177755</a:t>
            </a:r>
            <a:r>
              <a:rPr lang="en-US" sz="1600" dirty="0"/>
              <a:t>). </a:t>
            </a:r>
            <a:endParaRPr lang="en-GB" sz="1600" dirty="0"/>
          </a:p>
          <a:p>
            <a:r>
              <a:rPr lang="en-GB" sz="1600" dirty="0"/>
              <a:t>This document is an integral part of the Safety file for the project that the Project Leader shall:</a:t>
            </a:r>
          </a:p>
          <a:p>
            <a:pPr lvl="1"/>
            <a:r>
              <a:rPr lang="en-GB" sz="1400" dirty="0"/>
              <a:t>maintain and keep it updated during the life cycle of the project in order to demonstrate compliance with the Safety requirements stated in this document;</a:t>
            </a:r>
          </a:p>
          <a:p>
            <a:pPr lvl="1"/>
            <a:r>
              <a:rPr lang="en-GB" sz="1400" dirty="0"/>
              <a:t>make available to the HSE Unit upon request and before any periodic inspection</a:t>
            </a:r>
            <a:r>
              <a:rPr lang="en-GB" sz="1200" dirty="0"/>
              <a:t>.</a:t>
            </a:r>
          </a:p>
          <a:p>
            <a:r>
              <a:rPr lang="en-GB" sz="1600" dirty="0"/>
              <a:t>S</a:t>
            </a:r>
            <a:r>
              <a:rPr lang="en-GB" sz="1600" dirty="0" smtClean="0"/>
              <a:t>afety domains  relevant to the project are identified jointly (HSE + Project)</a:t>
            </a:r>
          </a:p>
          <a:p>
            <a:r>
              <a:rPr lang="en-GB" sz="1600" dirty="0" smtClean="0"/>
              <a:t>General Safety requirements are defined accordingly by HSE </a:t>
            </a:r>
          </a:p>
          <a:p>
            <a:r>
              <a:rPr lang="fr-CH" sz="1600" dirty="0" smtClean="0"/>
              <a:t>PL </a:t>
            </a:r>
            <a:r>
              <a:rPr lang="fr-CH" sz="1600" dirty="0" err="1" smtClean="0"/>
              <a:t>ensures</a:t>
            </a:r>
            <a:r>
              <a:rPr lang="fr-CH" sz="1600" dirty="0" smtClean="0"/>
              <a:t> </a:t>
            </a:r>
            <a:r>
              <a:rPr lang="fr-CH" sz="1600" dirty="0" err="1" smtClean="0"/>
              <a:t>that</a:t>
            </a:r>
            <a:r>
              <a:rPr lang="fr-CH" sz="1600" dirty="0" smtClean="0"/>
              <a:t> Project </a:t>
            </a:r>
            <a:r>
              <a:rPr lang="fr-CH" sz="1600" dirty="0" err="1"/>
              <a:t>E</a:t>
            </a:r>
            <a:r>
              <a:rPr lang="fr-CH" sz="1600" dirty="0" err="1" smtClean="0"/>
              <a:t>ngineers</a:t>
            </a:r>
            <a:r>
              <a:rPr lang="fr-CH" sz="1600" dirty="0" smtClean="0"/>
              <a:t> </a:t>
            </a:r>
            <a:r>
              <a:rPr lang="fr-CH" sz="1600" dirty="0" err="1" smtClean="0"/>
              <a:t>follow</a:t>
            </a:r>
            <a:r>
              <a:rPr lang="fr-CH" sz="1600" dirty="0" smtClean="0"/>
              <a:t> </a:t>
            </a:r>
            <a:r>
              <a:rPr lang="fr-CH" sz="1600" dirty="0" err="1" smtClean="0"/>
              <a:t>these</a:t>
            </a:r>
            <a:r>
              <a:rPr lang="fr-CH" sz="1600" dirty="0" smtClean="0"/>
              <a:t> </a:t>
            </a:r>
            <a:r>
              <a:rPr lang="fr-CH" sz="1600" dirty="0" err="1" smtClean="0"/>
              <a:t>safety</a:t>
            </a:r>
            <a:r>
              <a:rPr lang="fr-CH" sz="1600" dirty="0" smtClean="0"/>
              <a:t> </a:t>
            </a:r>
            <a:r>
              <a:rPr lang="fr-CH" sz="1600" dirty="0" err="1" smtClean="0"/>
              <a:t>requirements</a:t>
            </a:r>
            <a:r>
              <a:rPr lang="fr-CH" sz="1600" dirty="0" smtClean="0"/>
              <a:t> in </a:t>
            </a:r>
            <a:r>
              <a:rPr lang="fr-CH" sz="1600" dirty="0" err="1" smtClean="0"/>
              <a:t>their</a:t>
            </a:r>
            <a:r>
              <a:rPr lang="fr-CH" sz="1600" dirty="0" smtClean="0"/>
              <a:t> </a:t>
            </a:r>
            <a:r>
              <a:rPr lang="fr-CH" sz="1600" dirty="0" err="1" smtClean="0"/>
              <a:t>WP’s</a:t>
            </a:r>
            <a:r>
              <a:rPr lang="fr-CH" sz="1600" dirty="0" smtClean="0"/>
              <a:t>.</a:t>
            </a:r>
            <a:endParaRPr lang="en-GB" sz="1600" dirty="0" smtClean="0"/>
          </a:p>
          <a:p>
            <a:r>
              <a:rPr lang="en-GB" sz="1600" dirty="0" smtClean="0"/>
              <a:t>Domains covered:</a:t>
            </a:r>
            <a:r>
              <a:rPr lang="en-GB" sz="1100" dirty="0" smtClean="0"/>
              <a:t> </a:t>
            </a:r>
            <a:r>
              <a:rPr lang="en-GB" sz="1600" dirty="0" smtClean="0"/>
              <a:t>Products </a:t>
            </a:r>
            <a:r>
              <a:rPr lang="en-GB" sz="1600" dirty="0"/>
              <a:t>and material, Mechanical Safety, Structural Mechanics, Welding activities, Heating, Ventilation and Air Conditioning (HVAC) Systems, Electrical Safety, Non-ionizing radiation Safety (excluding sound and UV), Chemical Safety, Fire Safety, Noise, Workplace Safety, Protection of the environment, </a:t>
            </a:r>
            <a:r>
              <a:rPr lang="en-GB" sz="1600" dirty="0" smtClean="0"/>
              <a:t>Worksite</a:t>
            </a:r>
          </a:p>
          <a:p>
            <a:r>
              <a:rPr lang="fr-CH" sz="1600" dirty="0" err="1" smtClean="0"/>
              <a:t>Define</a:t>
            </a:r>
            <a:r>
              <a:rPr lang="fr-CH" sz="1600" dirty="0" smtClean="0"/>
              <a:t> </a:t>
            </a:r>
            <a:r>
              <a:rPr lang="fr-CH" sz="1600" dirty="0" err="1" smtClean="0"/>
              <a:t>need</a:t>
            </a:r>
            <a:r>
              <a:rPr lang="fr-CH" sz="1600" dirty="0" smtClean="0"/>
              <a:t> (or not) of </a:t>
            </a:r>
            <a:r>
              <a:rPr lang="fr-CH" sz="1600" dirty="0" err="1" smtClean="0"/>
              <a:t>formal</a:t>
            </a:r>
            <a:r>
              <a:rPr lang="fr-CH" sz="1600" dirty="0" smtClean="0"/>
              <a:t> «</a:t>
            </a:r>
            <a:r>
              <a:rPr lang="fr-CH" sz="1600" dirty="0" err="1" smtClean="0"/>
              <a:t>safety</a:t>
            </a:r>
            <a:r>
              <a:rPr lang="fr-CH" sz="1600" dirty="0" smtClean="0"/>
              <a:t> clearance» </a:t>
            </a:r>
            <a:r>
              <a:rPr lang="fr-CH" sz="1600" dirty="0" err="1" smtClean="0"/>
              <a:t>given</a:t>
            </a:r>
            <a:r>
              <a:rPr lang="fr-CH" sz="1600" dirty="0" smtClean="0"/>
              <a:t> by HSE </a:t>
            </a:r>
            <a:r>
              <a:rPr lang="fr-CH" sz="1600" dirty="0"/>
              <a:t>H</a:t>
            </a:r>
            <a:r>
              <a:rPr lang="fr-CH" sz="1600" dirty="0" smtClean="0"/>
              <a:t>ead </a:t>
            </a:r>
            <a:r>
              <a:rPr lang="fr-CH" sz="1600" dirty="0" err="1" smtClean="0"/>
              <a:t>prior</a:t>
            </a:r>
            <a:r>
              <a:rPr lang="fr-CH" sz="1600" dirty="0" smtClean="0"/>
              <a:t> to </a:t>
            </a:r>
            <a:r>
              <a:rPr lang="fr-CH" sz="1600" dirty="0" err="1" smtClean="0"/>
              <a:t>operation</a:t>
            </a:r>
            <a:endParaRPr lang="en-US" sz="1200" dirty="0"/>
          </a:p>
        </p:txBody>
      </p:sp>
      <p:sp>
        <p:nvSpPr>
          <p:cNvPr id="4" name="Date Placeholder 3"/>
          <p:cNvSpPr>
            <a:spLocks noGrp="1"/>
          </p:cNvSpPr>
          <p:nvPr>
            <p:ph type="dt" sz="half" idx="14"/>
          </p:nvPr>
        </p:nvSpPr>
        <p:spPr/>
        <p:txBody>
          <a:bodyPr/>
          <a:lstStyle/>
          <a:p>
            <a:pPr>
              <a:defRPr/>
            </a:pPr>
            <a:r>
              <a:rPr lang="fr-CH" dirty="0" err="1" smtClean="0"/>
              <a:t>S.Evrard</a:t>
            </a:r>
            <a:r>
              <a:rPr lang="fr-CH" dirty="0" smtClean="0"/>
              <a:t>, 23-09-2016</a:t>
            </a:r>
            <a:endParaRPr lang="en-US" dirty="0"/>
          </a:p>
        </p:txBody>
      </p:sp>
      <p:sp>
        <p:nvSpPr>
          <p:cNvPr id="5" name="Footer Placeholder 4"/>
          <p:cNvSpPr>
            <a:spLocks noGrp="1"/>
          </p:cNvSpPr>
          <p:nvPr>
            <p:ph type="ftr" sz="quarter" idx="15"/>
          </p:nvPr>
        </p:nvSpPr>
        <p:spPr/>
        <p:txBody>
          <a:bodyPr/>
          <a:lstStyle/>
          <a:p>
            <a:pPr>
              <a:defRPr/>
            </a:pPr>
            <a:r>
              <a:rPr lang="en-US" smtClean="0"/>
              <a:t>Project Team #2</a:t>
            </a:r>
            <a:endParaRPr lang="en-US" dirty="0"/>
          </a:p>
        </p:txBody>
      </p:sp>
      <p:sp>
        <p:nvSpPr>
          <p:cNvPr id="6" name="Slide Number Placeholder 5"/>
          <p:cNvSpPr>
            <a:spLocks noGrp="1"/>
          </p:cNvSpPr>
          <p:nvPr>
            <p:ph type="sldNum" sz="quarter" idx="16"/>
          </p:nvPr>
        </p:nvSpPr>
        <p:spPr/>
        <p:txBody>
          <a:bodyPr/>
          <a:lstStyle/>
          <a:p>
            <a:fld id="{B9FC9755-3F17-4A88-BC36-1FB3879279FF}" type="slidenum">
              <a:rPr lang="en-US" altLang="en-US" smtClean="0"/>
              <a:pPr/>
              <a:t>9</a:t>
            </a:fld>
            <a:endParaRPr lang="en-US" altLang="en-US" dirty="0"/>
          </a:p>
        </p:txBody>
      </p:sp>
    </p:spTree>
    <p:extLst>
      <p:ext uri="{BB962C8B-B14F-4D97-AF65-F5344CB8AC3E}">
        <p14:creationId xmlns:p14="http://schemas.microsoft.com/office/powerpoint/2010/main" val="1625157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6968</TotalTime>
  <Words>839</Words>
  <Application>Microsoft Office PowerPoint</Application>
  <PresentationFormat>On-screen Show (4:3)</PresentationFormat>
  <Paragraphs>126</Paragraphs>
  <Slides>13</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3" baseType="lpstr">
      <vt:lpstr>MS PGothic</vt:lpstr>
      <vt:lpstr>MS PGothic</vt:lpstr>
      <vt:lpstr>Arial</vt:lpstr>
      <vt:lpstr>Calibri</vt:lpstr>
      <vt:lpstr>Corbel</vt:lpstr>
      <vt:lpstr>Ubuntu</vt:lpstr>
      <vt:lpstr>Ubuntu Light</vt:lpstr>
      <vt:lpstr>Wingdings</vt:lpstr>
      <vt:lpstr>CERN_ENdept_Presentation_ArialFont copy</vt:lpstr>
      <vt:lpstr>Document</vt:lpstr>
      <vt:lpstr>East Area Renovation Project Team meeting # 2 – EDMS1721265 News</vt:lpstr>
      <vt:lpstr>NEWS</vt:lpstr>
      <vt:lpstr>PowerPoint Presentation</vt:lpstr>
      <vt:lpstr>Project management</vt:lpstr>
      <vt:lpstr>Project Board (proposed membership)</vt:lpstr>
      <vt:lpstr>Project  Team (proposed membership)</vt:lpstr>
      <vt:lpstr>IEFC report on September 2nd</vt:lpstr>
      <vt:lpstr>Project Safety Officer (PSO)</vt:lpstr>
      <vt:lpstr>LSA (Launch safety Agreement)</vt:lpstr>
      <vt:lpstr>Organizational tools</vt:lpstr>
      <vt:lpstr>WP meetings</vt:lpstr>
      <vt:lpstr>Next PT meetings</vt:lpstr>
      <vt:lpstr>Thanks for your attention!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Department Template</dc:title>
  <dc:creator>Roberto Losito</dc:creator>
  <cp:lastModifiedBy>Sebastien Evrard</cp:lastModifiedBy>
  <cp:revision>186</cp:revision>
  <cp:lastPrinted>2016-07-19T11:56:32Z</cp:lastPrinted>
  <dcterms:created xsi:type="dcterms:W3CDTF">2016-04-11T07:30:05Z</dcterms:created>
  <dcterms:modified xsi:type="dcterms:W3CDTF">2016-09-23T07:08:02Z</dcterms:modified>
</cp:coreProperties>
</file>