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8" r:id="rId2"/>
    <p:sldId id="308" r:id="rId3"/>
    <p:sldId id="307" r:id="rId4"/>
    <p:sldId id="292" r:id="rId5"/>
    <p:sldId id="303" r:id="rId6"/>
    <p:sldId id="309" r:id="rId7"/>
    <p:sldId id="304" r:id="rId8"/>
    <p:sldId id="305" r:id="rId9"/>
    <p:sldId id="300" r:id="rId10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E512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37" autoAdjust="0"/>
  </p:normalViewPr>
  <p:slideViewPr>
    <p:cSldViewPr snapToGrid="0" snapToObjects="1">
      <p:cViewPr>
        <p:scale>
          <a:sx n="150" d="100"/>
          <a:sy n="150" d="100"/>
        </p:scale>
        <p:origin x="-912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3005DC-3CB3-48B3-AB89-BC442E9ECAAD}" type="datetimeFigureOut">
              <a:rPr lang="en-US" altLang="en-US"/>
              <a:pPr/>
              <a:t>9/23/2016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F9D727-5652-4D7D-9D28-CA615A8F32D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78177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6FC9AE20-EB25-4550-99D9-38345108FDAC}" type="datetimeFigureOut">
              <a:rPr lang="en-US" altLang="en-US"/>
              <a:pPr/>
              <a:t>9/23/2016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78C5CB26-BC6A-4D32-A21F-BF06709B86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96919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73AEA499-FD53-4555-B506-562572FF5C4B}" type="slidenum">
              <a:rPr lang="en-US" altLang="en-US" sz="1200">
                <a:latin typeface="Calibri" panose="020F0502020204030204" pitchFamily="34" charset="0"/>
              </a:rPr>
              <a:pPr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373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708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3CB5B5E-136D-4D23-B6C4-661B5AF211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12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7832CB5-9952-450D-9EAE-590262FF49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962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9EC6F7C5-AA61-4E47-90E0-2110AEE034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7835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DA06752-F5EF-4638-AC36-F31904934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105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6B284-F74A-469E-BDB1-B9D68CB3EC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73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DC172-423C-47DB-ACA1-10CB1C9926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8537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414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5897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2CB758F8-4B4C-4999-AE62-E9CB0FD36E7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Slide text first level</a:t>
            </a:r>
          </a:p>
          <a:p>
            <a:pPr lvl="1"/>
            <a:r>
              <a:rPr lang="fr-CH" altLang="en-US" smtClean="0"/>
              <a:t>Slide text second level</a:t>
            </a:r>
          </a:p>
          <a:p>
            <a:pPr lvl="2"/>
            <a:r>
              <a:rPr lang="fr-CH" altLang="en-US" smtClean="0"/>
              <a:t>Slide text third level</a:t>
            </a:r>
          </a:p>
          <a:p>
            <a:pPr lvl="3"/>
            <a:r>
              <a:rPr lang="fr-CH" altLang="en-US" smtClean="0"/>
              <a:t>Slide text fourth level</a:t>
            </a:r>
          </a:p>
          <a:p>
            <a:pPr lvl="4"/>
            <a:r>
              <a:rPr lang="fr-CH" altLang="en-US" smtClean="0"/>
              <a:t>Slide text fifth level</a:t>
            </a:r>
            <a:endParaRPr lang="en-US" altLang="en-US" smtClean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83" r:id="rId7"/>
    <p:sldLayoutId id="2147483790" r:id="rId8"/>
    <p:sldLayoutId id="2147483791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pex-sso.cern.ch/pls/htmldb_accdb/f?p=136:1:112679096354423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layout.web.cern.ch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31800" y="2120900"/>
            <a:ext cx="8266113" cy="18272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ln>
                  <a:noFill/>
                </a:ln>
                <a:ea typeface="MS PGothic" panose="020B0600070205080204" pitchFamily="34" charset="-128"/>
              </a:rPr>
              <a:t>Naming convention and layout database for the East Area</a:t>
            </a:r>
          </a:p>
        </p:txBody>
      </p:sp>
      <p:sp>
        <p:nvSpPr>
          <p:cNvPr id="12290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0"/>
            <a:ext cx="8266113" cy="10668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>
                <a:solidFill>
                  <a:srgbClr val="5197CC"/>
                </a:solidFill>
              </a:rPr>
              <a:t>Erwan Harrouch/ EN-EA, 23-09-2016</a:t>
            </a:r>
          </a:p>
        </p:txBody>
      </p:sp>
      <p:pic>
        <p:nvPicPr>
          <p:cNvPr id="1229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5" b="-2"/>
          <a:stretch>
            <a:fillRect/>
          </a:stretch>
        </p:blipFill>
        <p:spPr bwMode="auto">
          <a:xfrm>
            <a:off x="65088" y="103188"/>
            <a:ext cx="3048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5088" y="2757488"/>
            <a:ext cx="9009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i="1"/>
              <a:t>East Hall under construction - 1962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38" y="74613"/>
            <a:ext cx="2665412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0"/>
          <a:stretch>
            <a:fillRect/>
          </a:stretch>
        </p:blipFill>
        <p:spPr bwMode="auto">
          <a:xfrm>
            <a:off x="3162300" y="490538"/>
            <a:ext cx="3195638" cy="22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600" dirty="0" smtClean="0"/>
              <a:t>Current situation in the East Area</a:t>
            </a:r>
          </a:p>
          <a:p>
            <a:r>
              <a:rPr lang="en-US" sz="3600" dirty="0" smtClean="0"/>
              <a:t>Naming convention proposals</a:t>
            </a:r>
          </a:p>
          <a:p>
            <a:r>
              <a:rPr lang="en-US" sz="3600" dirty="0" smtClean="0"/>
              <a:t>What’s next?</a:t>
            </a:r>
          </a:p>
          <a:p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3CB5B5E-136D-4D23-B6C4-661B5AF2115A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Beamline components named after their role in the beam optics</a:t>
            </a:r>
          </a:p>
          <a:p>
            <a:r>
              <a:rPr lang="en-US" dirty="0" smtClean="0"/>
              <a:t>Beamline components with identical names on several beamlines, different types of equipment with the same name…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3CB5B5E-136D-4D23-B6C4-661B5AF2115A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36" y="2403474"/>
            <a:ext cx="8123751" cy="391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41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ontent Placeholder 1"/>
          <p:cNvSpPr txBox="1">
            <a:spLocks/>
          </p:cNvSpPr>
          <p:nvPr/>
        </p:nvSpPr>
        <p:spPr bwMode="auto">
          <a:xfrm>
            <a:off x="460375" y="1136301"/>
            <a:ext cx="8226425" cy="502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Proposal 1 : East area naming convention based on the model of the North area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000D0F8E-81FE-4886-AA51-CA924F65D622}" type="slidenum">
              <a:rPr lang="en-US" altLang="en-US" sz="900">
                <a:solidFill>
                  <a:srgbClr val="729FCF"/>
                </a:solidFill>
              </a:rPr>
              <a:pPr/>
              <a:t>4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convention : Proposal 1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57200" y="2494149"/>
            <a:ext cx="84199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Equipment code </a:t>
            </a:r>
            <a:r>
              <a:rPr lang="en-US" dirty="0" smtClean="0"/>
              <a:t>(Slide 6): 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</a:t>
            </a:r>
            <a:r>
              <a:rPr lang="en-US" dirty="0"/>
              <a:t>	the first letter indicates the </a:t>
            </a:r>
            <a:r>
              <a:rPr lang="en-US" b="1" dirty="0"/>
              <a:t>system</a:t>
            </a:r>
            <a:r>
              <a:rPr lang="en-US" dirty="0"/>
              <a:t> to which the equipment belongs and must be chosen from to the list of </a:t>
            </a:r>
            <a:r>
              <a:rPr lang="en-US" dirty="0" smtClean="0"/>
              <a:t>systems.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F</a:t>
            </a:r>
            <a:r>
              <a:rPr lang="en-US" dirty="0"/>
              <a:t>	the second letter defines the </a:t>
            </a:r>
            <a:r>
              <a:rPr lang="en-US" b="1" dirty="0"/>
              <a:t>family</a:t>
            </a:r>
            <a:r>
              <a:rPr lang="en-US" dirty="0"/>
              <a:t> of the equipment within a given system.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TT </a:t>
            </a:r>
            <a:r>
              <a:rPr lang="en-US" dirty="0" smtClean="0"/>
              <a:t>the </a:t>
            </a:r>
            <a:r>
              <a:rPr lang="en-US" dirty="0"/>
              <a:t>last </a:t>
            </a:r>
            <a:r>
              <a:rPr lang="en-US" dirty="0" smtClean="0"/>
              <a:t>two </a:t>
            </a:r>
            <a:r>
              <a:rPr lang="en-US" dirty="0"/>
              <a:t>letters defines the </a:t>
            </a:r>
            <a:r>
              <a:rPr lang="en-US" b="1" dirty="0"/>
              <a:t>type</a:t>
            </a:r>
            <a:r>
              <a:rPr lang="en-US" dirty="0"/>
              <a:t> within a family, the model for a given type and lastly the variant.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Position code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3 first identify the beamline </a:t>
            </a:r>
            <a:r>
              <a:rPr lang="en-US" dirty="0" smtClean="0"/>
              <a:t>concerned (Slide 7). 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2 next digits give the position in meters from the first equipment of the </a:t>
            </a:r>
            <a:r>
              <a:rPr lang="en-US" dirty="0" smtClean="0"/>
              <a:t>section.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last digit is used to differentiate equipment when they are located in the same </a:t>
            </a:r>
            <a:r>
              <a:rPr lang="en-US" dirty="0" smtClean="0"/>
              <a:t>position</a:t>
            </a:r>
            <a:r>
              <a:rPr lang="fr-FR" dirty="0"/>
              <a:t>.</a:t>
            </a:r>
            <a:endParaRPr lang="en-US" dirty="0"/>
          </a:p>
        </p:txBody>
      </p:sp>
      <p:grpSp>
        <p:nvGrpSpPr>
          <p:cNvPr id="97" name="Group 96"/>
          <p:cNvGrpSpPr/>
          <p:nvPr/>
        </p:nvGrpSpPr>
        <p:grpSpPr>
          <a:xfrm>
            <a:off x="2463728" y="1713353"/>
            <a:ext cx="3700608" cy="669830"/>
            <a:chOff x="2533578" y="1783648"/>
            <a:chExt cx="3700608" cy="669830"/>
          </a:xfrm>
        </p:grpSpPr>
        <p:sp>
          <p:nvSpPr>
            <p:cNvPr id="98" name="TextBox 62"/>
            <p:cNvSpPr txBox="1"/>
            <p:nvPr/>
          </p:nvSpPr>
          <p:spPr>
            <a:xfrm>
              <a:off x="3530907" y="1802039"/>
              <a:ext cx="324588" cy="4034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V</a:t>
              </a:r>
              <a:endParaRPr lang="en-US" sz="12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817608" y="1783648"/>
              <a:ext cx="2856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  <a:latin typeface="Calisto MT" panose="02040603050505030304" pitchFamily="18" charset="0"/>
                </a:rPr>
                <a:t>.</a:t>
              </a: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2533578" y="1789943"/>
              <a:ext cx="3700608" cy="663535"/>
              <a:chOff x="774876" y="-2497"/>
              <a:chExt cx="3700622" cy="736764"/>
            </a:xfrm>
          </p:grpSpPr>
          <p:sp>
            <p:nvSpPr>
              <p:cNvPr id="149" name="Text Box 153"/>
              <p:cNvSpPr txBox="1"/>
              <p:nvPr/>
            </p:nvSpPr>
            <p:spPr>
              <a:xfrm>
                <a:off x="2230445" y="458953"/>
                <a:ext cx="1377175" cy="27018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Position code</a:t>
                </a:r>
              </a:p>
            </p:txBody>
          </p:sp>
          <p:sp>
            <p:nvSpPr>
              <p:cNvPr id="150" name="Text Box 152"/>
              <p:cNvSpPr txBox="1"/>
              <p:nvPr/>
            </p:nvSpPr>
            <p:spPr>
              <a:xfrm>
                <a:off x="774876" y="456290"/>
                <a:ext cx="1228953" cy="277977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Equipment code</a:t>
                </a:r>
              </a:p>
            </p:txBody>
          </p:sp>
          <p:grpSp>
            <p:nvGrpSpPr>
              <p:cNvPr id="151" name="Group 150"/>
              <p:cNvGrpSpPr/>
              <p:nvPr/>
            </p:nvGrpSpPr>
            <p:grpSpPr>
              <a:xfrm>
                <a:off x="790086" y="-2497"/>
                <a:ext cx="3685412" cy="478862"/>
                <a:chOff x="1097240" y="-4251"/>
                <a:chExt cx="5698523" cy="815104"/>
              </a:xfrm>
            </p:grpSpPr>
            <p:sp>
              <p:nvSpPr>
                <p:cNvPr id="152" name="TextBox 62"/>
                <p:cNvSpPr txBox="1"/>
                <p:nvPr/>
              </p:nvSpPr>
              <p:spPr>
                <a:xfrm>
                  <a:off x="1097241" y="15099"/>
                  <a:ext cx="501892" cy="76260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US" sz="1800" kern="12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X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endParaRPr>
                </a:p>
              </p:txBody>
            </p:sp>
            <p:grpSp>
              <p:nvGrpSpPr>
                <p:cNvPr id="153" name="Group 152"/>
                <p:cNvGrpSpPr/>
                <p:nvPr/>
              </p:nvGrpSpPr>
              <p:grpSpPr>
                <a:xfrm>
                  <a:off x="1097240" y="-4251"/>
                  <a:ext cx="5698523" cy="815104"/>
                  <a:chOff x="1097240" y="-4251"/>
                  <a:chExt cx="5698523" cy="815104"/>
                </a:xfrm>
              </p:grpSpPr>
              <p:cxnSp>
                <p:nvCxnSpPr>
                  <p:cNvPr id="154" name="Straight Connector 153"/>
                  <p:cNvCxnSpPr/>
                  <p:nvPr/>
                </p:nvCxnSpPr>
                <p:spPr>
                  <a:xfrm>
                    <a:off x="1599134" y="669506"/>
                    <a:ext cx="0" cy="128155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5" name="Group 154"/>
                  <p:cNvGrpSpPr/>
                  <p:nvPr/>
                </p:nvGrpSpPr>
                <p:grpSpPr>
                  <a:xfrm>
                    <a:off x="3438012" y="28142"/>
                    <a:ext cx="1110650" cy="782711"/>
                    <a:chOff x="3458929" y="28142"/>
                    <a:chExt cx="1130972" cy="782711"/>
                  </a:xfrm>
                </p:grpSpPr>
                <p:grpSp>
                  <p:nvGrpSpPr>
                    <p:cNvPr id="171" name="Group 170"/>
                    <p:cNvGrpSpPr/>
                    <p:nvPr/>
                  </p:nvGrpSpPr>
                  <p:grpSpPr>
                    <a:xfrm>
                      <a:off x="3458929" y="28149"/>
                      <a:ext cx="568997" cy="769493"/>
                      <a:chOff x="3458929" y="28149"/>
                      <a:chExt cx="568997" cy="769493"/>
                    </a:xfrm>
                  </p:grpSpPr>
                  <p:sp>
                    <p:nvSpPr>
                      <p:cNvPr id="175" name="TextBox 70"/>
                      <p:cNvSpPr txBox="1"/>
                      <p:nvPr/>
                    </p:nvSpPr>
                    <p:spPr>
                      <a:xfrm>
                        <a:off x="3458929" y="28149"/>
                        <a:ext cx="567731" cy="7660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800" kern="12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a:t>6</a:t>
                        </a:r>
                        <a:endParaRPr lang="en-US" sz="12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endParaRPr>
                      </a:p>
                    </p:txBody>
                  </p:sp>
                  <p:cxnSp>
                    <p:nvCxnSpPr>
                      <p:cNvPr id="176" name="Straight Connector 175"/>
                      <p:cNvCxnSpPr/>
                      <p:nvPr/>
                    </p:nvCxnSpPr>
                    <p:spPr>
                      <a:xfrm>
                        <a:off x="4027926" y="683498"/>
                        <a:ext cx="0" cy="114144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72" name="Group 171"/>
                    <p:cNvGrpSpPr/>
                    <p:nvPr/>
                  </p:nvGrpSpPr>
                  <p:grpSpPr>
                    <a:xfrm>
                      <a:off x="4026515" y="28142"/>
                      <a:ext cx="563386" cy="782711"/>
                      <a:chOff x="4026515" y="28142"/>
                      <a:chExt cx="563386" cy="782711"/>
                    </a:xfrm>
                  </p:grpSpPr>
                  <p:sp>
                    <p:nvSpPr>
                      <p:cNvPr id="173" name="TextBox 68"/>
                      <p:cNvSpPr txBox="1"/>
                      <p:nvPr/>
                    </p:nvSpPr>
                    <p:spPr>
                      <a:xfrm>
                        <a:off x="4026515" y="28142"/>
                        <a:ext cx="561912" cy="7827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800" kern="12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a:t>4</a:t>
                        </a:r>
                        <a:endParaRPr lang="en-US" sz="12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endParaRPr>
                      </a:p>
                    </p:txBody>
                  </p:sp>
                  <p:cxnSp>
                    <p:nvCxnSpPr>
                      <p:cNvPr id="174" name="Straight Connector 173"/>
                      <p:cNvCxnSpPr/>
                      <p:nvPr/>
                    </p:nvCxnSpPr>
                    <p:spPr>
                      <a:xfrm>
                        <a:off x="4589901" y="683489"/>
                        <a:ext cx="0" cy="114144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56" name="Group 155"/>
                  <p:cNvGrpSpPr/>
                  <p:nvPr/>
                </p:nvGrpSpPr>
                <p:grpSpPr>
                  <a:xfrm>
                    <a:off x="4546984" y="25969"/>
                    <a:ext cx="2248779" cy="771673"/>
                    <a:chOff x="4546984" y="25969"/>
                    <a:chExt cx="2248779" cy="771673"/>
                  </a:xfrm>
                </p:grpSpPr>
                <p:grpSp>
                  <p:nvGrpSpPr>
                    <p:cNvPr id="159" name="Group 158"/>
                    <p:cNvGrpSpPr/>
                    <p:nvPr/>
                  </p:nvGrpSpPr>
                  <p:grpSpPr>
                    <a:xfrm>
                      <a:off x="4546984" y="25969"/>
                      <a:ext cx="1131440" cy="771673"/>
                      <a:chOff x="4546984" y="25969"/>
                      <a:chExt cx="1131440" cy="771673"/>
                    </a:xfrm>
                  </p:grpSpPr>
                  <p:grpSp>
                    <p:nvGrpSpPr>
                      <p:cNvPr id="165" name="Group 164"/>
                      <p:cNvGrpSpPr/>
                      <p:nvPr/>
                    </p:nvGrpSpPr>
                    <p:grpSpPr>
                      <a:xfrm>
                        <a:off x="4546984" y="25969"/>
                        <a:ext cx="569465" cy="771673"/>
                        <a:chOff x="4546984" y="25969"/>
                        <a:chExt cx="569465" cy="771673"/>
                      </a:xfrm>
                    </p:grpSpPr>
                    <p:sp>
                      <p:nvSpPr>
                        <p:cNvPr id="169" name="TextBox 91"/>
                        <p:cNvSpPr txBox="1"/>
                        <p:nvPr/>
                      </p:nvSpPr>
                      <p:spPr>
                        <a:xfrm>
                          <a:off x="4546984" y="25969"/>
                          <a:ext cx="567690" cy="7651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2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p:txBody>
                    </p:sp>
                    <p:cxnSp>
                      <p:nvCxnSpPr>
                        <p:cNvPr id="170" name="Straight Connector 169"/>
                        <p:cNvCxnSpPr/>
                        <p:nvPr/>
                      </p:nvCxnSpPr>
                      <p:spPr>
                        <a:xfrm>
                          <a:off x="5116449" y="683498"/>
                          <a:ext cx="0" cy="114144"/>
                        </a:xfrm>
                        <a:prstGeom prst="line">
                          <a:avLst/>
                        </a:prstGeom>
                        <a:ln w="952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66" name="Group 165"/>
                      <p:cNvGrpSpPr/>
                      <p:nvPr/>
                    </p:nvGrpSpPr>
                    <p:grpSpPr>
                      <a:xfrm>
                        <a:off x="5114673" y="28140"/>
                        <a:ext cx="563751" cy="769493"/>
                        <a:chOff x="5114673" y="28140"/>
                        <a:chExt cx="563751" cy="769493"/>
                      </a:xfrm>
                    </p:grpSpPr>
                    <p:sp>
                      <p:nvSpPr>
                        <p:cNvPr id="167" name="TextBox 89"/>
                        <p:cNvSpPr txBox="1"/>
                        <p:nvPr/>
                      </p:nvSpPr>
                      <p:spPr>
                        <a:xfrm>
                          <a:off x="5114673" y="28140"/>
                          <a:ext cx="561975" cy="7643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2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p:txBody>
                    </p:sp>
                    <p:cxnSp>
                      <p:nvCxnSpPr>
                        <p:cNvPr id="168" name="Straight Connector 167"/>
                        <p:cNvCxnSpPr/>
                        <p:nvPr/>
                      </p:nvCxnSpPr>
                      <p:spPr>
                        <a:xfrm>
                          <a:off x="5678424" y="683489"/>
                          <a:ext cx="0" cy="114144"/>
                        </a:xfrm>
                        <a:prstGeom prst="line">
                          <a:avLst/>
                        </a:prstGeom>
                        <a:ln w="952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160" name="Group 159"/>
                    <p:cNvGrpSpPr/>
                    <p:nvPr/>
                  </p:nvGrpSpPr>
                  <p:grpSpPr>
                    <a:xfrm>
                      <a:off x="5666355" y="28142"/>
                      <a:ext cx="1129408" cy="769500"/>
                      <a:chOff x="5666355" y="28142"/>
                      <a:chExt cx="1129408" cy="769500"/>
                    </a:xfrm>
                  </p:grpSpPr>
                  <p:grpSp>
                    <p:nvGrpSpPr>
                      <p:cNvPr id="161" name="Group 160"/>
                      <p:cNvGrpSpPr/>
                      <p:nvPr/>
                    </p:nvGrpSpPr>
                    <p:grpSpPr>
                      <a:xfrm>
                        <a:off x="5666355" y="28149"/>
                        <a:ext cx="579855" cy="769493"/>
                        <a:chOff x="5666355" y="28149"/>
                        <a:chExt cx="579855" cy="769493"/>
                      </a:xfrm>
                    </p:grpSpPr>
                    <p:sp>
                      <p:nvSpPr>
                        <p:cNvPr id="163" name="TextBox 85"/>
                        <p:cNvSpPr txBox="1"/>
                        <p:nvPr/>
                      </p:nvSpPr>
                      <p:spPr>
                        <a:xfrm>
                          <a:off x="5666355" y="28149"/>
                          <a:ext cx="577850" cy="7686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20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p:txBody>
                    </p:sp>
                    <p:cxnSp>
                      <p:nvCxnSpPr>
                        <p:cNvPr id="164" name="Straight Connector 163"/>
                        <p:cNvCxnSpPr/>
                        <p:nvPr/>
                      </p:nvCxnSpPr>
                      <p:spPr>
                        <a:xfrm>
                          <a:off x="6246210" y="683498"/>
                          <a:ext cx="0" cy="114144"/>
                        </a:xfrm>
                        <a:prstGeom prst="line">
                          <a:avLst/>
                        </a:prstGeom>
                        <a:ln w="952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62" name="TextBox 83"/>
                      <p:cNvSpPr txBox="1"/>
                      <p:nvPr/>
                    </p:nvSpPr>
                    <p:spPr>
                      <a:xfrm>
                        <a:off x="6238233" y="28142"/>
                        <a:ext cx="557530" cy="763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800" kern="12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a:t>0</a:t>
                        </a:r>
                        <a:endParaRPr lang="en-US" sz="12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endParaRPr>
                      </a:p>
                    </p:txBody>
                  </p:sp>
                </p:grpSp>
              </p:grpSp>
              <p:cxnSp>
                <p:nvCxnSpPr>
                  <p:cNvPr id="157" name="Straight Connector 156"/>
                  <p:cNvCxnSpPr/>
                  <p:nvPr/>
                </p:nvCxnSpPr>
                <p:spPr>
                  <a:xfrm flipV="1">
                    <a:off x="3357145" y="-4251"/>
                    <a:ext cx="6" cy="797633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8" name="Rectangle 157"/>
                  <p:cNvSpPr/>
                  <p:nvPr/>
                </p:nvSpPr>
                <p:spPr>
                  <a:xfrm>
                    <a:off x="1097240" y="-10"/>
                    <a:ext cx="5697636" cy="797671"/>
                  </a:xfrm>
                  <a:prstGeom prst="rect">
                    <a:avLst/>
                  </a:prstGeom>
                  <a:no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cxnSp>
          <p:nvCxnSpPr>
            <p:cNvPr id="144" name="Straight Connector 143"/>
            <p:cNvCxnSpPr/>
            <p:nvPr/>
          </p:nvCxnSpPr>
          <p:spPr>
            <a:xfrm flipV="1">
              <a:off x="3907786" y="1797377"/>
              <a:ext cx="4" cy="42202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62"/>
            <p:cNvSpPr txBox="1"/>
            <p:nvPr/>
          </p:nvSpPr>
          <p:spPr>
            <a:xfrm>
              <a:off x="2875300" y="1802039"/>
              <a:ext cx="324588" cy="4034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</a:t>
              </a:r>
              <a:endParaRPr lang="en-US" sz="12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  <p:cxnSp>
          <p:nvCxnSpPr>
            <p:cNvPr id="146" name="Straight Connector 145"/>
            <p:cNvCxnSpPr/>
            <p:nvPr/>
          </p:nvCxnSpPr>
          <p:spPr>
            <a:xfrm>
              <a:off x="3196816" y="2145843"/>
              <a:ext cx="0" cy="6039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62"/>
            <p:cNvSpPr txBox="1"/>
            <p:nvPr/>
          </p:nvSpPr>
          <p:spPr>
            <a:xfrm>
              <a:off x="3201146" y="1800181"/>
              <a:ext cx="324588" cy="4034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S</a:t>
              </a:r>
              <a:endParaRPr lang="en-US" sz="12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3528959" y="2145843"/>
              <a:ext cx="0" cy="6493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000D0F8E-81FE-4886-AA51-CA924F65D622}" type="slidenum">
              <a:rPr lang="en-US" altLang="en-US" sz="900">
                <a:solidFill>
                  <a:srgbClr val="729FCF"/>
                </a:solidFill>
              </a:rPr>
              <a:pPr/>
              <a:t>5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60375" y="1145883"/>
            <a:ext cx="8226425" cy="5028279"/>
          </a:xfrm>
        </p:spPr>
        <p:txBody>
          <a:bodyPr/>
          <a:lstStyle/>
          <a:p>
            <a:r>
              <a:rPr lang="en-US" dirty="0" smtClean="0"/>
              <a:t>Proposal 2 : East </a:t>
            </a:r>
            <a:r>
              <a:rPr lang="en-US" dirty="0"/>
              <a:t>area naming convention based on the model of the PS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convention : Proposal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494149"/>
            <a:ext cx="8686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Beamline prefix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beamline prefix indicate on which beamline the equipment is </a:t>
            </a:r>
            <a:r>
              <a:rPr lang="en-US" dirty="0"/>
              <a:t>located (Slide 7).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Equipment code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</a:t>
            </a:r>
            <a:r>
              <a:rPr lang="en-US" dirty="0"/>
              <a:t>	the first letter indicates the </a:t>
            </a:r>
            <a:r>
              <a:rPr lang="en-US" b="1" dirty="0"/>
              <a:t>system</a:t>
            </a:r>
            <a:r>
              <a:rPr lang="en-US" dirty="0"/>
              <a:t> to which the equipment belongs and must be chosen from to the list of systems given in (Slide </a:t>
            </a:r>
            <a:r>
              <a:rPr lang="en-US" dirty="0" smtClean="0"/>
              <a:t>6). </a:t>
            </a:r>
            <a:endParaRPr lang="en-US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F</a:t>
            </a:r>
            <a:r>
              <a:rPr lang="en-US" dirty="0"/>
              <a:t>	the second letter defines the </a:t>
            </a:r>
            <a:r>
              <a:rPr lang="en-US" b="1" dirty="0"/>
              <a:t>family</a:t>
            </a:r>
            <a:r>
              <a:rPr lang="en-US" dirty="0"/>
              <a:t> of the equipment within a given system.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TT </a:t>
            </a:r>
            <a:r>
              <a:rPr lang="en-US" dirty="0" smtClean="0"/>
              <a:t>the </a:t>
            </a:r>
            <a:r>
              <a:rPr lang="en-US" dirty="0"/>
              <a:t>last </a:t>
            </a:r>
            <a:r>
              <a:rPr lang="en-US" dirty="0" smtClean="0"/>
              <a:t>two </a:t>
            </a:r>
            <a:r>
              <a:rPr lang="en-US" dirty="0"/>
              <a:t>letters defines the </a:t>
            </a:r>
            <a:r>
              <a:rPr lang="en-US" b="1" dirty="0"/>
              <a:t>type</a:t>
            </a:r>
            <a:r>
              <a:rPr lang="en-US" dirty="0"/>
              <a:t> within a family, the model for a given type and lastly the variant.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Position code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2 </a:t>
            </a:r>
            <a:r>
              <a:rPr lang="en-US" dirty="0" smtClean="0"/>
              <a:t>first digits locate the equipment from the origin of the beam line in meters,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last digits is used in case two beamline components are located in the same position</a:t>
            </a:r>
          </a:p>
          <a:p>
            <a:pPr lvl="1"/>
            <a:endParaRPr lang="en-US" dirty="0"/>
          </a:p>
        </p:txBody>
      </p:sp>
      <p:grpSp>
        <p:nvGrpSpPr>
          <p:cNvPr id="151" name="Group 150"/>
          <p:cNvGrpSpPr/>
          <p:nvPr/>
        </p:nvGrpSpPr>
        <p:grpSpPr>
          <a:xfrm>
            <a:off x="2027809" y="1711577"/>
            <a:ext cx="4236094" cy="842482"/>
            <a:chOff x="2173926" y="3100615"/>
            <a:chExt cx="4236094" cy="842482"/>
          </a:xfrm>
        </p:grpSpPr>
        <p:sp>
          <p:nvSpPr>
            <p:cNvPr id="152" name="TextBox 151"/>
            <p:cNvSpPr txBox="1"/>
            <p:nvPr/>
          </p:nvSpPr>
          <p:spPr>
            <a:xfrm>
              <a:off x="4807026" y="3108933"/>
              <a:ext cx="2856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  <a:latin typeface="Calisto MT" panose="02040603050505030304" pitchFamily="18" charset="0"/>
                </a:rPr>
                <a:t>.</a:t>
              </a:r>
            </a:p>
          </p:txBody>
        </p:sp>
        <p:grpSp>
          <p:nvGrpSpPr>
            <p:cNvPr id="153" name="Group 152"/>
            <p:cNvGrpSpPr/>
            <p:nvPr/>
          </p:nvGrpSpPr>
          <p:grpSpPr>
            <a:xfrm>
              <a:off x="2173926" y="3106104"/>
              <a:ext cx="4236094" cy="836993"/>
              <a:chOff x="-198454" y="-3037"/>
              <a:chExt cx="4236111" cy="929365"/>
            </a:xfrm>
          </p:grpSpPr>
          <p:sp>
            <p:nvSpPr>
              <p:cNvPr id="157" name="Text Box 153"/>
              <p:cNvSpPr txBox="1"/>
              <p:nvPr/>
            </p:nvSpPr>
            <p:spPr>
              <a:xfrm>
                <a:off x="2660482" y="467599"/>
                <a:ext cx="1377175" cy="27018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Position code</a:t>
                </a:r>
              </a:p>
            </p:txBody>
          </p:sp>
          <p:sp>
            <p:nvSpPr>
              <p:cNvPr id="158" name="Text Box 152"/>
              <p:cNvSpPr txBox="1"/>
              <p:nvPr/>
            </p:nvSpPr>
            <p:spPr>
              <a:xfrm>
                <a:off x="1180610" y="456290"/>
                <a:ext cx="1228953" cy="277977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Equipment code</a:t>
                </a:r>
              </a:p>
            </p:txBody>
          </p:sp>
          <p:sp>
            <p:nvSpPr>
              <p:cNvPr id="159" name="Text Box 151"/>
              <p:cNvSpPr txBox="1"/>
              <p:nvPr/>
            </p:nvSpPr>
            <p:spPr>
              <a:xfrm>
                <a:off x="1" y="476126"/>
                <a:ext cx="774154" cy="450202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en-US" sz="1000" dirty="0" smtClean="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Beamline prefix</a:t>
                </a:r>
                <a:endParaRPr lang="en-US" sz="1000" dirty="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60" name="Group 159"/>
              <p:cNvGrpSpPr/>
              <p:nvPr/>
            </p:nvGrpSpPr>
            <p:grpSpPr>
              <a:xfrm>
                <a:off x="-198454" y="-3037"/>
                <a:ext cx="3951336" cy="479163"/>
                <a:chOff x="-431278" y="-5169"/>
                <a:chExt cx="6109705" cy="815614"/>
              </a:xfrm>
            </p:grpSpPr>
            <p:sp>
              <p:nvSpPr>
                <p:cNvPr id="161" name="TextBox 62"/>
                <p:cNvSpPr txBox="1"/>
                <p:nvPr/>
              </p:nvSpPr>
              <p:spPr>
                <a:xfrm>
                  <a:off x="752632" y="14941"/>
                  <a:ext cx="557531" cy="76260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US" sz="1800" kern="1200" dirty="0" smtClean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8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endParaRPr>
                </a:p>
              </p:txBody>
            </p:sp>
            <p:grpSp>
              <p:nvGrpSpPr>
                <p:cNvPr id="162" name="Group 161"/>
                <p:cNvGrpSpPr/>
                <p:nvPr/>
              </p:nvGrpSpPr>
              <p:grpSpPr>
                <a:xfrm>
                  <a:off x="-431278" y="-5169"/>
                  <a:ext cx="6109705" cy="815614"/>
                  <a:chOff x="-431278" y="-5169"/>
                  <a:chExt cx="6109705" cy="815614"/>
                </a:xfrm>
              </p:grpSpPr>
              <p:grpSp>
                <p:nvGrpSpPr>
                  <p:cNvPr id="163" name="Group 162"/>
                  <p:cNvGrpSpPr/>
                  <p:nvPr/>
                </p:nvGrpSpPr>
                <p:grpSpPr>
                  <a:xfrm>
                    <a:off x="-431278" y="14941"/>
                    <a:ext cx="2458630" cy="782847"/>
                    <a:chOff x="-431278" y="14941"/>
                    <a:chExt cx="2458630" cy="782847"/>
                  </a:xfrm>
                </p:grpSpPr>
                <p:grpSp>
                  <p:nvGrpSpPr>
                    <p:cNvPr id="187" name="Group 186"/>
                    <p:cNvGrpSpPr/>
                    <p:nvPr/>
                  </p:nvGrpSpPr>
                  <p:grpSpPr>
                    <a:xfrm>
                      <a:off x="-431278" y="14941"/>
                      <a:ext cx="1179883" cy="782847"/>
                      <a:chOff x="-431278" y="14941"/>
                      <a:chExt cx="1179883" cy="782847"/>
                    </a:xfrm>
                  </p:grpSpPr>
                  <p:grpSp>
                    <p:nvGrpSpPr>
                      <p:cNvPr id="191" name="Group 190"/>
                      <p:cNvGrpSpPr/>
                      <p:nvPr/>
                    </p:nvGrpSpPr>
                    <p:grpSpPr>
                      <a:xfrm>
                        <a:off x="-431278" y="14948"/>
                        <a:ext cx="603250" cy="782840"/>
                        <a:chOff x="-431278" y="14948"/>
                        <a:chExt cx="603250" cy="782840"/>
                      </a:xfrm>
                    </p:grpSpPr>
                    <p:sp>
                      <p:nvSpPr>
                        <p:cNvPr id="195" name="TextBox 5"/>
                        <p:cNvSpPr txBox="1"/>
                        <p:nvPr/>
                      </p:nvSpPr>
                      <p:spPr>
                        <a:xfrm>
                          <a:off x="-431278" y="14948"/>
                          <a:ext cx="603250" cy="7826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p:txBody>
                    </p:sp>
                    <p:cxnSp>
                      <p:nvCxnSpPr>
                        <p:cNvPr id="196" name="Straight Connector 195"/>
                        <p:cNvCxnSpPr/>
                        <p:nvPr/>
                      </p:nvCxnSpPr>
                      <p:spPr>
                        <a:xfrm>
                          <a:off x="171972" y="683644"/>
                          <a:ext cx="0" cy="114144"/>
                        </a:xfrm>
                        <a:prstGeom prst="line">
                          <a:avLst/>
                        </a:prstGeom>
                        <a:ln w="952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92" name="Group 191"/>
                      <p:cNvGrpSpPr/>
                      <p:nvPr/>
                    </p:nvGrpSpPr>
                    <p:grpSpPr>
                      <a:xfrm>
                        <a:off x="173387" y="14941"/>
                        <a:ext cx="575218" cy="782693"/>
                        <a:chOff x="173387" y="14941"/>
                        <a:chExt cx="575218" cy="782693"/>
                      </a:xfrm>
                    </p:grpSpPr>
                    <p:sp>
                      <p:nvSpPr>
                        <p:cNvPr id="193" name="TextBox 53"/>
                        <p:cNvSpPr txBox="1"/>
                        <p:nvPr/>
                      </p:nvSpPr>
                      <p:spPr>
                        <a:xfrm>
                          <a:off x="173387" y="14941"/>
                          <a:ext cx="561976" cy="7826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p:txBody>
                    </p:sp>
                    <p:cxnSp>
                      <p:nvCxnSpPr>
                        <p:cNvPr id="194" name="Straight Connector 193"/>
                        <p:cNvCxnSpPr/>
                        <p:nvPr/>
                      </p:nvCxnSpPr>
                      <p:spPr>
                        <a:xfrm>
                          <a:off x="748605" y="676630"/>
                          <a:ext cx="0" cy="114144"/>
                        </a:xfrm>
                        <a:prstGeom prst="line">
                          <a:avLst/>
                        </a:prstGeom>
                        <a:ln w="952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188" name="Group 187"/>
                    <p:cNvGrpSpPr/>
                    <p:nvPr/>
                  </p:nvGrpSpPr>
                  <p:grpSpPr>
                    <a:xfrm>
                      <a:off x="1450750" y="14948"/>
                      <a:ext cx="576602" cy="777518"/>
                      <a:chOff x="1450750" y="14948"/>
                      <a:chExt cx="576602" cy="777517"/>
                    </a:xfrm>
                  </p:grpSpPr>
                  <p:sp>
                    <p:nvSpPr>
                      <p:cNvPr id="189" name="TextBox 58"/>
                      <p:cNvSpPr txBox="1"/>
                      <p:nvPr/>
                    </p:nvSpPr>
                    <p:spPr>
                      <a:xfrm>
                        <a:off x="1450750" y="14948"/>
                        <a:ext cx="567693" cy="7677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800" kern="1200" dirty="0" smtClean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a:t>X</a:t>
                        </a:r>
                        <a:endParaRPr lang="en-US" sz="12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endParaRPr>
                      </a:p>
                    </p:txBody>
                  </p:sp>
                  <p:cxnSp>
                    <p:nvCxnSpPr>
                      <p:cNvPr id="190" name="Straight Connector 189"/>
                      <p:cNvCxnSpPr/>
                      <p:nvPr/>
                    </p:nvCxnSpPr>
                    <p:spPr>
                      <a:xfrm>
                        <a:off x="2027352" y="678321"/>
                        <a:ext cx="0" cy="114144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64" name="Group 163"/>
                  <p:cNvGrpSpPr/>
                  <p:nvPr/>
                </p:nvGrpSpPr>
                <p:grpSpPr>
                  <a:xfrm>
                    <a:off x="2031144" y="9763"/>
                    <a:ext cx="2517518" cy="798480"/>
                    <a:chOff x="2026317" y="9763"/>
                    <a:chExt cx="2563584" cy="798480"/>
                  </a:xfrm>
                </p:grpSpPr>
                <p:grpSp>
                  <p:nvGrpSpPr>
                    <p:cNvPr id="175" name="Group 174"/>
                    <p:cNvGrpSpPr/>
                    <p:nvPr/>
                  </p:nvGrpSpPr>
                  <p:grpSpPr>
                    <a:xfrm>
                      <a:off x="2026317" y="9763"/>
                      <a:ext cx="1190696" cy="787870"/>
                      <a:chOff x="2026317" y="9763"/>
                      <a:chExt cx="1190696" cy="787870"/>
                    </a:xfrm>
                  </p:grpSpPr>
                  <p:grpSp>
                    <p:nvGrpSpPr>
                      <p:cNvPr id="181" name="Group 180"/>
                      <p:cNvGrpSpPr/>
                      <p:nvPr/>
                    </p:nvGrpSpPr>
                    <p:grpSpPr>
                      <a:xfrm>
                        <a:off x="2026317" y="9763"/>
                        <a:ext cx="613501" cy="782701"/>
                        <a:chOff x="2026317" y="9763"/>
                        <a:chExt cx="613501" cy="782701"/>
                      </a:xfrm>
                    </p:grpSpPr>
                    <p:sp>
                      <p:nvSpPr>
                        <p:cNvPr id="185" name="TextBox 76"/>
                        <p:cNvSpPr txBox="1"/>
                        <p:nvPr/>
                      </p:nvSpPr>
                      <p:spPr>
                        <a:xfrm>
                          <a:off x="2026317" y="9763"/>
                          <a:ext cx="603296" cy="7827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p:txBody>
                    </p:sp>
                    <p:cxnSp>
                      <p:nvCxnSpPr>
                        <p:cNvPr id="186" name="Straight Connector 185"/>
                        <p:cNvCxnSpPr/>
                        <p:nvPr/>
                      </p:nvCxnSpPr>
                      <p:spPr>
                        <a:xfrm>
                          <a:off x="2639818" y="676630"/>
                          <a:ext cx="0" cy="114144"/>
                        </a:xfrm>
                        <a:prstGeom prst="line">
                          <a:avLst/>
                        </a:prstGeom>
                        <a:ln w="952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82" name="Group 181"/>
                      <p:cNvGrpSpPr/>
                      <p:nvPr/>
                    </p:nvGrpSpPr>
                    <p:grpSpPr>
                      <a:xfrm>
                        <a:off x="2647076" y="18955"/>
                        <a:ext cx="569937" cy="778678"/>
                        <a:chOff x="2647076" y="18955"/>
                        <a:chExt cx="569937" cy="778678"/>
                      </a:xfrm>
                    </p:grpSpPr>
                    <p:sp>
                      <p:nvSpPr>
                        <p:cNvPr id="183" name="TextBox 74"/>
                        <p:cNvSpPr txBox="1"/>
                        <p:nvPr/>
                      </p:nvSpPr>
                      <p:spPr>
                        <a:xfrm>
                          <a:off x="2647076" y="18955"/>
                          <a:ext cx="561912" cy="7669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p:txBody>
                    </p:sp>
                    <p:cxnSp>
                      <p:nvCxnSpPr>
                        <p:cNvPr id="184" name="Straight Connector 183"/>
                        <p:cNvCxnSpPr/>
                        <p:nvPr/>
                      </p:nvCxnSpPr>
                      <p:spPr>
                        <a:xfrm>
                          <a:off x="3217013" y="683489"/>
                          <a:ext cx="0" cy="114144"/>
                        </a:xfrm>
                        <a:prstGeom prst="line">
                          <a:avLst/>
                        </a:prstGeom>
                        <a:ln w="952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176" name="Group 175"/>
                    <p:cNvGrpSpPr/>
                    <p:nvPr/>
                  </p:nvGrpSpPr>
                  <p:grpSpPr>
                    <a:xfrm>
                      <a:off x="3222191" y="14942"/>
                      <a:ext cx="1367710" cy="793301"/>
                      <a:chOff x="3222191" y="14942"/>
                      <a:chExt cx="1367710" cy="793301"/>
                    </a:xfrm>
                  </p:grpSpPr>
                  <p:sp>
                    <p:nvSpPr>
                      <p:cNvPr id="177" name="TextBox 70"/>
                      <p:cNvSpPr txBox="1"/>
                      <p:nvPr/>
                    </p:nvSpPr>
                    <p:spPr>
                      <a:xfrm>
                        <a:off x="3222191" y="14942"/>
                        <a:ext cx="567731" cy="766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800" kern="1200" dirty="0" smtClean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a:t>V</a:t>
                        </a:r>
                        <a:endParaRPr lang="en-US" sz="12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endParaRPr>
                      </a:p>
                    </p:txBody>
                  </p:sp>
                  <p:grpSp>
                    <p:nvGrpSpPr>
                      <p:cNvPr id="178" name="Group 177"/>
                      <p:cNvGrpSpPr/>
                      <p:nvPr/>
                    </p:nvGrpSpPr>
                    <p:grpSpPr>
                      <a:xfrm>
                        <a:off x="4018740" y="25532"/>
                        <a:ext cx="571161" cy="782711"/>
                        <a:chOff x="4018740" y="25532"/>
                        <a:chExt cx="571161" cy="782711"/>
                      </a:xfrm>
                    </p:grpSpPr>
                    <p:sp>
                      <p:nvSpPr>
                        <p:cNvPr id="179" name="TextBox 68"/>
                        <p:cNvSpPr txBox="1"/>
                        <p:nvPr/>
                      </p:nvSpPr>
                      <p:spPr>
                        <a:xfrm>
                          <a:off x="4018740" y="25532"/>
                          <a:ext cx="561912" cy="7827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p:txBody>
                    </p:sp>
                    <p:cxnSp>
                      <p:nvCxnSpPr>
                        <p:cNvPr id="180" name="Straight Connector 179"/>
                        <p:cNvCxnSpPr/>
                        <p:nvPr/>
                      </p:nvCxnSpPr>
                      <p:spPr>
                        <a:xfrm>
                          <a:off x="4589901" y="683489"/>
                          <a:ext cx="0" cy="114144"/>
                        </a:xfrm>
                        <a:prstGeom prst="line">
                          <a:avLst/>
                        </a:prstGeom>
                        <a:ln w="952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grpSp>
                <p:nvGrpSpPr>
                  <p:cNvPr id="165" name="Group 164"/>
                  <p:cNvGrpSpPr/>
                  <p:nvPr/>
                </p:nvGrpSpPr>
                <p:grpSpPr>
                  <a:xfrm>
                    <a:off x="4546984" y="25969"/>
                    <a:ext cx="1131439" cy="771674"/>
                    <a:chOff x="4546984" y="25969"/>
                    <a:chExt cx="1131440" cy="771673"/>
                  </a:xfrm>
                </p:grpSpPr>
                <p:grpSp>
                  <p:nvGrpSpPr>
                    <p:cNvPr id="169" name="Group 168"/>
                    <p:cNvGrpSpPr/>
                    <p:nvPr/>
                  </p:nvGrpSpPr>
                  <p:grpSpPr>
                    <a:xfrm>
                      <a:off x="4546984" y="25969"/>
                      <a:ext cx="569465" cy="771673"/>
                      <a:chOff x="4546984" y="25969"/>
                      <a:chExt cx="569465" cy="771673"/>
                    </a:xfrm>
                  </p:grpSpPr>
                  <p:sp>
                    <p:nvSpPr>
                      <p:cNvPr id="173" name="TextBox 91"/>
                      <p:cNvSpPr txBox="1"/>
                      <p:nvPr/>
                    </p:nvSpPr>
                    <p:spPr>
                      <a:xfrm>
                        <a:off x="4546984" y="25969"/>
                        <a:ext cx="567690" cy="7651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800" kern="1200" dirty="0" smtClean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a:t>1</a:t>
                        </a:r>
                        <a:endParaRPr lang="en-US" sz="12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endParaRPr>
                      </a:p>
                    </p:txBody>
                  </p:sp>
                  <p:cxnSp>
                    <p:nvCxnSpPr>
                      <p:cNvPr id="174" name="Straight Connector 173"/>
                      <p:cNvCxnSpPr/>
                      <p:nvPr/>
                    </p:nvCxnSpPr>
                    <p:spPr>
                      <a:xfrm>
                        <a:off x="5116449" y="683498"/>
                        <a:ext cx="0" cy="114144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70" name="Group 169"/>
                    <p:cNvGrpSpPr/>
                    <p:nvPr/>
                  </p:nvGrpSpPr>
                  <p:grpSpPr>
                    <a:xfrm>
                      <a:off x="5114673" y="28140"/>
                      <a:ext cx="563751" cy="769493"/>
                      <a:chOff x="5114673" y="28140"/>
                      <a:chExt cx="563751" cy="769493"/>
                    </a:xfrm>
                  </p:grpSpPr>
                  <p:sp>
                    <p:nvSpPr>
                      <p:cNvPr id="171" name="TextBox 89"/>
                      <p:cNvSpPr txBox="1"/>
                      <p:nvPr/>
                    </p:nvSpPr>
                    <p:spPr>
                      <a:xfrm>
                        <a:off x="5114673" y="28140"/>
                        <a:ext cx="561975" cy="7643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800" kern="1200" dirty="0" smtClean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a:t>0</a:t>
                        </a:r>
                        <a:endParaRPr lang="en-US" sz="12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endParaRPr>
                      </a:p>
                    </p:txBody>
                  </p:sp>
                  <p:cxnSp>
                    <p:nvCxnSpPr>
                      <p:cNvPr id="172" name="Straight Connector 171"/>
                      <p:cNvCxnSpPr/>
                      <p:nvPr/>
                    </p:nvCxnSpPr>
                    <p:spPr>
                      <a:xfrm>
                        <a:off x="5678424" y="683489"/>
                        <a:ext cx="0" cy="114144"/>
                      </a:xfrm>
                      <a:prstGeom prst="lin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66" name="Straight Connector 165"/>
                  <p:cNvCxnSpPr/>
                  <p:nvPr/>
                </p:nvCxnSpPr>
                <p:spPr>
                  <a:xfrm flipV="1">
                    <a:off x="1448356" y="12814"/>
                    <a:ext cx="6" cy="797631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Straight Connector 166"/>
                  <p:cNvCxnSpPr/>
                  <p:nvPr/>
                </p:nvCxnSpPr>
                <p:spPr>
                  <a:xfrm flipV="1">
                    <a:off x="3927599" y="-5169"/>
                    <a:ext cx="6" cy="797632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8" name="Rectangle 167"/>
                  <p:cNvSpPr/>
                  <p:nvPr/>
                </p:nvSpPr>
                <p:spPr>
                  <a:xfrm>
                    <a:off x="-431278" y="-9"/>
                    <a:ext cx="6109705" cy="797670"/>
                  </a:xfrm>
                  <a:prstGeom prst="rect">
                    <a:avLst/>
                  </a:prstGeom>
                  <a:no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cxnSp>
          <p:nvCxnSpPr>
            <p:cNvPr id="154" name="Straight Connector 153"/>
            <p:cNvCxnSpPr/>
            <p:nvPr/>
          </p:nvCxnSpPr>
          <p:spPr>
            <a:xfrm flipV="1">
              <a:off x="3305577" y="3114454"/>
              <a:ext cx="4" cy="42202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4903279" y="3108922"/>
              <a:ext cx="4" cy="42202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3208024" y="3100615"/>
              <a:ext cx="2856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  <a:latin typeface="Calisto MT" panose="02040603050505030304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939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codes :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Erwan Harrouch EN-EA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3CB5B5E-136D-4D23-B6C4-661B5AF2115A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8481"/>
            <a:ext cx="2681098" cy="478844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2460958" y="1899138"/>
            <a:ext cx="594857" cy="1172309"/>
          </a:xfrm>
          <a:prstGeom prst="straightConnector1">
            <a:avLst/>
          </a:prstGeom>
          <a:ln w="889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42579" y="5513755"/>
            <a:ext cx="3285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Available on the </a:t>
            </a:r>
            <a:r>
              <a:rPr lang="en-US" b="1" dirty="0" smtClean="0">
                <a:hlinkClick r:id="rId3"/>
              </a:rPr>
              <a:t>Naming portal</a:t>
            </a:r>
            <a:endParaRPr lang="en-US" b="1" dirty="0" smtClean="0"/>
          </a:p>
          <a:p>
            <a:endParaRPr lang="en-US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8298" y="934192"/>
            <a:ext cx="5372100" cy="13811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3173046"/>
            <a:ext cx="2340708" cy="527416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7125" y="2478587"/>
            <a:ext cx="37433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66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Straight Connector 57"/>
          <p:cNvCxnSpPr>
            <a:stCxn id="44" idx="3"/>
          </p:cNvCxnSpPr>
          <p:nvPr/>
        </p:nvCxnSpPr>
        <p:spPr>
          <a:xfrm flipV="1">
            <a:off x="4178208" y="2556913"/>
            <a:ext cx="449919" cy="415713"/>
          </a:xfrm>
          <a:prstGeom prst="line">
            <a:avLst/>
          </a:prstGeom>
          <a:ln w="508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</a:t>
            </a:r>
            <a:r>
              <a:rPr lang="en-US" dirty="0" smtClean="0"/>
              <a:t>convention : 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Positioning of the equipment 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3CB5B5E-136D-4D23-B6C4-661B5AF2115A}" type="slidenum">
              <a:rPr lang="en-US" altLang="en-US" smtClean="0"/>
              <a:pPr/>
              <a:t>7</a:t>
            </a:fld>
            <a:endParaRPr lang="en-US" altLang="en-US"/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1917034" y="1743116"/>
            <a:ext cx="5599466" cy="1620570"/>
            <a:chOff x="-25198" y="-219034"/>
            <a:chExt cx="11302220" cy="3272284"/>
          </a:xfrm>
        </p:grpSpPr>
        <p:sp>
          <p:nvSpPr>
            <p:cNvPr id="34" name="Arc 33"/>
            <p:cNvSpPr/>
            <p:nvPr/>
          </p:nvSpPr>
          <p:spPr>
            <a:xfrm>
              <a:off x="-25198" y="2263119"/>
              <a:ext cx="1785818" cy="790131"/>
            </a:xfrm>
            <a:prstGeom prst="arc">
              <a:avLst/>
            </a:prstGeom>
            <a:ln w="50800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31331" y="-219034"/>
              <a:ext cx="10845691" cy="3144755"/>
              <a:chOff x="431331" y="-219034"/>
              <a:chExt cx="10845691" cy="3144755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flipV="1">
                <a:off x="5952834" y="1414909"/>
                <a:ext cx="3636008" cy="11887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stCxn id="57" idx="3"/>
              </p:cNvCxnSpPr>
              <p:nvPr/>
            </p:nvCxnSpPr>
            <p:spPr>
              <a:xfrm flipV="1">
                <a:off x="5952837" y="679264"/>
                <a:ext cx="1252514" cy="779481"/>
              </a:xfrm>
              <a:prstGeom prst="line">
                <a:avLst/>
              </a:prstGeom>
              <a:ln w="508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stCxn id="43" idx="0"/>
                <a:endCxn id="44" idx="1"/>
              </p:cNvCxnSpPr>
              <p:nvPr/>
            </p:nvCxnSpPr>
            <p:spPr>
              <a:xfrm>
                <a:off x="1147694" y="2219671"/>
                <a:ext cx="2885326" cy="43944"/>
              </a:xfrm>
              <a:prstGeom prst="line">
                <a:avLst/>
              </a:prstGeom>
              <a:ln w="508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4545276" y="2248830"/>
                <a:ext cx="5043568" cy="14837"/>
              </a:xfrm>
              <a:prstGeom prst="line">
                <a:avLst/>
              </a:prstGeom>
              <a:ln w="508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>
                <a:stCxn id="56" idx="2"/>
              </p:cNvCxnSpPr>
              <p:nvPr/>
            </p:nvCxnSpPr>
            <p:spPr>
              <a:xfrm flipV="1">
                <a:off x="7186933" y="696805"/>
                <a:ext cx="2376450" cy="23405"/>
              </a:xfrm>
              <a:prstGeom prst="line">
                <a:avLst/>
              </a:prstGeom>
              <a:ln w="508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>
                <a:stCxn id="56" idx="4"/>
              </p:cNvCxnSpPr>
              <p:nvPr/>
            </p:nvCxnSpPr>
            <p:spPr>
              <a:xfrm flipV="1">
                <a:off x="7286931" y="110640"/>
                <a:ext cx="823659" cy="538308"/>
              </a:xfrm>
              <a:prstGeom prst="line">
                <a:avLst/>
              </a:prstGeom>
              <a:ln w="508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8110590" y="110640"/>
                <a:ext cx="1452793" cy="0"/>
              </a:xfrm>
              <a:prstGeom prst="line">
                <a:avLst/>
              </a:prstGeom>
              <a:ln w="508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63"/>
              <p:cNvSpPr txBox="1"/>
              <p:nvPr/>
            </p:nvSpPr>
            <p:spPr>
              <a:xfrm>
                <a:off x="539867" y="2298096"/>
                <a:ext cx="932681" cy="62762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600" kern="120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PS</a:t>
                </a:r>
                <a:endParaRPr lang="en-US" sz="120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 rot="1114907">
                <a:off x="868420" y="2215358"/>
                <a:ext cx="505839" cy="16547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033021" y="2180880"/>
                <a:ext cx="505838" cy="16547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5" name="TextBox 74"/>
              <p:cNvSpPr txBox="1"/>
              <p:nvPr/>
            </p:nvSpPr>
            <p:spPr>
              <a:xfrm>
                <a:off x="2013532" y="1648588"/>
                <a:ext cx="1328788" cy="60024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000" b="1" kern="120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F61</a:t>
                </a:r>
                <a:r>
                  <a:rPr lang="en-US" sz="1000" b="1" kern="1200" baseline="-2500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610…</a:t>
                </a:r>
                <a:endParaRPr lang="en-US" sz="120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</p:txBody>
          </p:sp>
          <p:sp>
            <p:nvSpPr>
              <p:cNvPr id="46" name="TextBox 76"/>
              <p:cNvSpPr txBox="1"/>
              <p:nvPr/>
            </p:nvSpPr>
            <p:spPr>
              <a:xfrm>
                <a:off x="4844074" y="1781767"/>
                <a:ext cx="1368414" cy="66993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000" b="1" kern="1200" dirty="0" smtClean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T08</a:t>
                </a:r>
                <a:r>
                  <a:rPr lang="en-US" sz="1000" b="1" kern="1200" baseline="-25000" dirty="0" smtClean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620</a:t>
                </a:r>
                <a:r>
                  <a:rPr lang="en-US" sz="1000" b="1" kern="1200" baseline="-2500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…</a:t>
                </a:r>
                <a:endParaRPr lang="en-US" sz="1200" dirty="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</p:txBody>
          </p:sp>
          <p:sp>
            <p:nvSpPr>
              <p:cNvPr id="47" name="TextBox 77"/>
              <p:cNvSpPr txBox="1"/>
              <p:nvPr/>
            </p:nvSpPr>
            <p:spPr>
              <a:xfrm>
                <a:off x="9954744" y="1914951"/>
                <a:ext cx="1322278" cy="6677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000" b="1" kern="1200" dirty="0" smtClean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T09</a:t>
                </a:r>
                <a:r>
                  <a:rPr lang="en-US" sz="1000" b="1" kern="1200" baseline="-25000" dirty="0" smtClean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630</a:t>
                </a:r>
                <a:r>
                  <a:rPr lang="en-US" sz="1000" b="1" kern="1200" baseline="-2500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…</a:t>
                </a:r>
                <a:endParaRPr lang="en-US" sz="1200" dirty="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</p:txBody>
          </p:sp>
          <p:sp>
            <p:nvSpPr>
              <p:cNvPr id="48" name="TextBox 78"/>
              <p:cNvSpPr txBox="1"/>
              <p:nvPr/>
            </p:nvSpPr>
            <p:spPr>
              <a:xfrm>
                <a:off x="7196999" y="654399"/>
                <a:ext cx="1421002" cy="63543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000" b="1" kern="1200" dirty="0" smtClean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T10</a:t>
                </a:r>
                <a:r>
                  <a:rPr lang="en-US" sz="1000" b="1" kern="1200" baseline="-25000" dirty="0" smtClean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640</a:t>
                </a:r>
                <a:r>
                  <a:rPr lang="en-US" sz="1000" b="1" kern="1200" baseline="-2500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…</a:t>
                </a:r>
                <a:endParaRPr lang="en-US" sz="1200" dirty="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</p:txBody>
          </p:sp>
          <p:sp>
            <p:nvSpPr>
              <p:cNvPr id="49" name="TextBox 79"/>
              <p:cNvSpPr txBox="1"/>
              <p:nvPr/>
            </p:nvSpPr>
            <p:spPr>
              <a:xfrm rot="19650626">
                <a:off x="6999464" y="-219034"/>
                <a:ext cx="1571683" cy="69943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000" b="1" kern="1200" dirty="0" smtClean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T11</a:t>
                </a:r>
                <a:r>
                  <a:rPr lang="en-US" sz="1000" b="1" kern="1200" baseline="-25000" dirty="0" smtClean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650</a:t>
                </a:r>
                <a:r>
                  <a:rPr lang="en-US" sz="1000" b="1" kern="1200" baseline="-2500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…</a:t>
                </a:r>
                <a:endParaRPr lang="en-US" sz="1200" dirty="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1010995" y="971634"/>
                <a:ext cx="9674" cy="118537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4288630" y="931363"/>
                <a:ext cx="9674" cy="118537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94"/>
              <p:cNvSpPr txBox="1"/>
              <p:nvPr/>
            </p:nvSpPr>
            <p:spPr>
              <a:xfrm>
                <a:off x="431331" y="450805"/>
                <a:ext cx="1483263" cy="57322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200" b="1" kern="120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BHZ PS</a:t>
                </a:r>
                <a:endParaRPr lang="en-US" sz="1200" dirty="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  <a:p>
                <a:pPr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fr-FR" sz="1000" dirty="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1000" dirty="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TextBox 95"/>
              <p:cNvSpPr txBox="1"/>
              <p:nvPr/>
            </p:nvSpPr>
            <p:spPr>
              <a:xfrm>
                <a:off x="3763909" y="502564"/>
                <a:ext cx="1120374" cy="47566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200" b="1" kern="120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BHZ</a:t>
                </a:r>
                <a:endParaRPr lang="en-US" sz="120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</p:txBody>
          </p:sp>
          <p:sp>
            <p:nvSpPr>
              <p:cNvPr id="56" name="5-Point Star 55"/>
              <p:cNvSpPr/>
              <p:nvPr/>
            </p:nvSpPr>
            <p:spPr>
              <a:xfrm>
                <a:off x="7163327" y="604906"/>
                <a:ext cx="123604" cy="115303"/>
              </a:xfrm>
              <a:prstGeom prst="star5">
                <a:avLst/>
              </a:prstGeom>
              <a:solidFill>
                <a:srgbClr val="FFFF00"/>
              </a:solidFill>
              <a:ln w="3492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5446996" y="1376009"/>
                <a:ext cx="505839" cy="16547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65" name="5-Point Star 64"/>
          <p:cNvSpPr/>
          <p:nvPr/>
        </p:nvSpPr>
        <p:spPr>
          <a:xfrm>
            <a:off x="5400137" y="2528361"/>
            <a:ext cx="61237" cy="57103"/>
          </a:xfrm>
          <a:prstGeom prst="star5">
            <a:avLst/>
          </a:prstGeom>
          <a:solidFill>
            <a:srgbClr val="FFFF00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056112"/>
              </p:ext>
            </p:extLst>
          </p:nvPr>
        </p:nvGraphicFramePr>
        <p:xfrm>
          <a:off x="987789" y="3666768"/>
          <a:ext cx="7165244" cy="2297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471"/>
                <a:gridCol w="2103835"/>
                <a:gridCol w="2115969"/>
                <a:gridCol w="2115969"/>
              </a:tblGrid>
              <a:tr h="31310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Line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Proposal 1</a:t>
                      </a:r>
                    </a:p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Position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code (3 first digits)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Proposal 2</a:t>
                      </a:r>
                    </a:p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Beamline prefix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Origin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of the line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1310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F61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610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F61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BHZ (PS)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1310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T8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620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T08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BHZ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1310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T9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630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T09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BHZ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1310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T10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640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T10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Target T10 T11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1310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T11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650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T11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Target T10 T11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3" name="Straight Arrow Connector 52"/>
          <p:cNvCxnSpPr/>
          <p:nvPr/>
        </p:nvCxnSpPr>
        <p:spPr>
          <a:xfrm>
            <a:off x="4743899" y="1931104"/>
            <a:ext cx="4793" cy="587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95"/>
          <p:cNvSpPr txBox="1"/>
          <p:nvPr/>
        </p:nvSpPr>
        <p:spPr>
          <a:xfrm>
            <a:off x="4483936" y="1718745"/>
            <a:ext cx="555068" cy="2355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BHZ</a:t>
            </a:r>
            <a:endParaRPr lang="en-US" sz="12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5505146" y="1536638"/>
            <a:ext cx="4793" cy="587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95"/>
          <p:cNvSpPr txBox="1"/>
          <p:nvPr/>
        </p:nvSpPr>
        <p:spPr>
          <a:xfrm>
            <a:off x="5180501" y="1308195"/>
            <a:ext cx="829529" cy="2355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b="1" kern="120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Targets</a:t>
            </a:r>
            <a:endParaRPr lang="en-US" sz="12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5415491" y="1525025"/>
            <a:ext cx="0" cy="1000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010030" y="1906384"/>
            <a:ext cx="994020" cy="2692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04050" y="1409454"/>
            <a:ext cx="1447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Ex: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XCSV.640010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T08.XCSV.100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64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5467349" cy="5028279"/>
          </a:xfrm>
        </p:spPr>
        <p:txBody>
          <a:bodyPr/>
          <a:lstStyle/>
          <a:p>
            <a:r>
              <a:rPr lang="en-US" sz="1800" dirty="0" smtClean="0"/>
              <a:t>The equipment code should be provided by its owner. </a:t>
            </a:r>
          </a:p>
          <a:p>
            <a:r>
              <a:rPr lang="en-US" sz="1800" u="sng" dirty="0" smtClean="0"/>
              <a:t>Please provide all your equipment code relevant to the new beamlines so they will be validated by the CERN naming service and the project coordination</a:t>
            </a:r>
          </a:p>
          <a:p>
            <a:r>
              <a:rPr lang="en-US" sz="1800" dirty="0" smtClean="0"/>
              <a:t>The naming convention document will be sent for circulation in the coming weeks.</a:t>
            </a:r>
          </a:p>
          <a:p>
            <a:r>
              <a:rPr lang="en-US" sz="1800" b="1" dirty="0" smtClean="0"/>
              <a:t>Once the naming convention, your equipment code and the </a:t>
            </a:r>
            <a:r>
              <a:rPr lang="en-US" sz="1800" b="1" dirty="0" err="1" smtClean="0"/>
              <a:t>beatch</a:t>
            </a:r>
            <a:r>
              <a:rPr lang="en-US" sz="1800" b="1" dirty="0" smtClean="0"/>
              <a:t> files will be approved the first version of the beamlines layout will be </a:t>
            </a:r>
            <a:r>
              <a:rPr lang="en-US" sz="1800" b="1" dirty="0" smtClean="0"/>
              <a:t>published.</a:t>
            </a:r>
            <a:endParaRPr lang="en-US" sz="1800" b="1" dirty="0" smtClean="0"/>
          </a:p>
          <a:p>
            <a:r>
              <a:rPr lang="en-US" sz="1800" dirty="0" smtClean="0"/>
              <a:t>All </a:t>
            </a:r>
            <a:r>
              <a:rPr lang="en-US" sz="1800" dirty="0"/>
              <a:t>the beamline components will be </a:t>
            </a:r>
            <a:r>
              <a:rPr lang="en-US" sz="1800" dirty="0" smtClean="0"/>
              <a:t>stored </a:t>
            </a:r>
            <a:r>
              <a:rPr lang="en-US" sz="1800" dirty="0"/>
              <a:t>in the CERN layout database to centralize all the information on the equipment.</a:t>
            </a:r>
          </a:p>
          <a:p>
            <a:pPr lvl="1"/>
            <a:r>
              <a:rPr lang="en-US" dirty="0">
                <a:hlinkClick r:id="rId2"/>
              </a:rPr>
              <a:t>CERN Layout database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3CB5B5E-136D-4D23-B6C4-661B5AF2115A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550" y="1708150"/>
            <a:ext cx="2539516" cy="37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33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" r="2019"/>
          <a:stretch>
            <a:fillRect/>
          </a:stretch>
        </p:blipFill>
        <p:spPr>
          <a:xfrm>
            <a:off x="457200" y="1246188"/>
            <a:ext cx="8226425" cy="5027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2156"/>
                  </a:srgbClr>
                </a:solidFill>
              </a14:hiddenFill>
            </a:ext>
          </a:extLst>
        </p:spPr>
      </p:pic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60375" y="3209925"/>
            <a:ext cx="8226425" cy="811213"/>
          </a:xfrm>
        </p:spPr>
        <p:txBody>
          <a:bodyPr/>
          <a:lstStyle/>
          <a:p>
            <a:pPr algn="ctr"/>
            <a:r>
              <a:rPr lang="en-US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 ! QUESTIONS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Erwan Harrouch EN-EA</a:t>
            </a:r>
            <a:endParaRPr lang="en-US"/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38450157-8D84-4E84-AEDA-8BAF0989B94D}" type="slidenum">
              <a:rPr lang="en-US" altLang="en-US" sz="900">
                <a:solidFill>
                  <a:srgbClr val="729FCF"/>
                </a:solidFill>
              </a:rPr>
              <a:pPr/>
              <a:t>9</a:t>
            </a:fld>
            <a:endParaRPr lang="en-US" altLang="en-US" sz="900">
              <a:solidFill>
                <a:srgbClr val="729FC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6718" y="5340527"/>
            <a:ext cx="1037282" cy="933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6618</TotalTime>
  <Words>401</Words>
  <Application>Microsoft Office PowerPoint</Application>
  <PresentationFormat>On-screen Show (4:3)</PresentationFormat>
  <Paragraphs>136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MS Mincho</vt:lpstr>
      <vt:lpstr>MS PGothic</vt:lpstr>
      <vt:lpstr>MS PGothic</vt:lpstr>
      <vt:lpstr>Arial</vt:lpstr>
      <vt:lpstr>Calibri</vt:lpstr>
      <vt:lpstr>Calisto MT</vt:lpstr>
      <vt:lpstr>Cambria</vt:lpstr>
      <vt:lpstr>Corbel</vt:lpstr>
      <vt:lpstr>Tahoma</vt:lpstr>
      <vt:lpstr>Times New Roman</vt:lpstr>
      <vt:lpstr>Ubuntu</vt:lpstr>
      <vt:lpstr>Ubuntu Light</vt:lpstr>
      <vt:lpstr>CERN_ENdept_Presentation_ArialFont copy</vt:lpstr>
      <vt:lpstr>Naming convention and layout database for the East Area</vt:lpstr>
      <vt:lpstr>Presentation outline</vt:lpstr>
      <vt:lpstr>Current situation</vt:lpstr>
      <vt:lpstr>Naming convention : Proposal 1</vt:lpstr>
      <vt:lpstr>Naming convention : Proposal 2</vt:lpstr>
      <vt:lpstr>Equipment codes : Example</vt:lpstr>
      <vt:lpstr>Naming convention : Positioning</vt:lpstr>
      <vt:lpstr>What is next?</vt:lpstr>
      <vt:lpstr>THANKS FOR YOUR ATTENTION ! QUESTIONS 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Erwan Harrouch</cp:lastModifiedBy>
  <cp:revision>189</cp:revision>
  <cp:lastPrinted>2016-07-21T06:28:29Z</cp:lastPrinted>
  <dcterms:created xsi:type="dcterms:W3CDTF">2016-04-11T07:30:05Z</dcterms:created>
  <dcterms:modified xsi:type="dcterms:W3CDTF">2016-09-23T12:49:01Z</dcterms:modified>
</cp:coreProperties>
</file>