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8" r:id="rId2"/>
    <p:sldId id="361" r:id="rId3"/>
    <p:sldId id="380" r:id="rId4"/>
    <p:sldId id="382" r:id="rId5"/>
    <p:sldId id="381" r:id="rId6"/>
    <p:sldId id="383" r:id="rId7"/>
    <p:sldId id="357" r:id="rId8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entin Bouirek" initials="QB" lastIdx="3" clrIdx="0">
    <p:extLst>
      <p:ext uri="{19B8F6BF-5375-455C-9EA6-DF929625EA0E}">
        <p15:presenceInfo xmlns:p15="http://schemas.microsoft.com/office/powerpoint/2012/main" userId="S-1-5-21-1526224874-1540688658-1361462980-44623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EFCE"/>
    <a:srgbClr val="002060"/>
    <a:srgbClr val="00B050"/>
    <a:srgbClr val="FFC7CE"/>
    <a:srgbClr val="4BACC6"/>
    <a:srgbClr val="33CCFF"/>
    <a:srgbClr val="5181EB"/>
    <a:srgbClr val="4977EB"/>
    <a:srgbClr val="FFE512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642" y="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73BC8F-FAEA-4E3A-9DAE-45442BED5C35}" type="datetimeFigureOut">
              <a:rPr lang="en-US" altLang="en-US"/>
              <a:pPr/>
              <a:t>9/23/2016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E36E8-E5F7-4A15-90EA-88DBD37781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4903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A723E24B-49D9-45A4-A85D-15776467990D}" type="datetimeFigureOut">
              <a:rPr lang="en-US" altLang="en-US"/>
              <a:pPr/>
              <a:t>9/23/2016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4605958F-B865-4633-9F7C-AEAA557A9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67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F4EF424-F1F4-4777-86A2-DA5989A8E720}" type="slidenum">
              <a:rPr lang="en-US" altLang="en-US" sz="1200">
                <a:latin typeface="Calibri" panose="020F0502020204030204" pitchFamily="34" charset="0"/>
              </a:rPr>
              <a:pPr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01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5958F-B865-4633-9F7C-AEAA557A9FB5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549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08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FC9755-3F17-4A88-BC36-1FB387927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161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0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1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6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34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81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48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647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Q. Bouirek, 23-09-2016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East Area Renovation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64" r:id="rId7"/>
    <p:sldLayoutId id="2147483771" r:id="rId8"/>
    <p:sldLayoutId id="2147483772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file:///\\cern.ch\dfs\Users\q\qubouire\Public\Plannin%20EHN1%20extension%2025082016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wa.cern.ch/Projects-Accelerator-Complex-Schedules/Projects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quentin.bouirek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0" y="2120900"/>
            <a:ext cx="8266113" cy="18272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ln>
                  <a:noFill/>
                </a:ln>
                <a:ea typeface="MS PGothic" panose="020B0600070205080204" pitchFamily="34" charset="-128"/>
              </a:rPr>
              <a:t>East Area Renovation Project</a:t>
            </a:r>
            <a:br>
              <a:rPr lang="en-GB" altLang="en-US" dirty="0" smtClean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GB" altLang="en-US" dirty="0" smtClean="0">
                <a:ln>
                  <a:noFill/>
                </a:ln>
                <a:ea typeface="MS PGothic" panose="020B0600070205080204" pitchFamily="34" charset="-128"/>
              </a:rPr>
              <a:t>Planning activities</a:t>
            </a:r>
          </a:p>
        </p:txBody>
      </p:sp>
      <p:sp>
        <p:nvSpPr>
          <p:cNvPr id="12290" name="Text Placeholder 2"/>
          <p:cNvSpPr>
            <a:spLocks noGrp="1"/>
          </p:cNvSpPr>
          <p:nvPr>
            <p:ph type="body" idx="1"/>
          </p:nvPr>
        </p:nvSpPr>
        <p:spPr>
          <a:xfrm>
            <a:off x="431800" y="4386262"/>
            <a:ext cx="8266113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>
                <a:solidFill>
                  <a:srgbClr val="5197CC"/>
                </a:solidFill>
              </a:rPr>
              <a:t>Quentin Bouirek / EN-EA, 23-09-2016</a:t>
            </a: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5" b="-2"/>
          <a:stretch>
            <a:fillRect/>
          </a:stretch>
        </p:blipFill>
        <p:spPr bwMode="auto">
          <a:xfrm>
            <a:off x="65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5088" y="2757488"/>
            <a:ext cx="9009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i="1"/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7461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"/>
          <a:stretch>
            <a:fillRect/>
          </a:stretch>
        </p:blipFill>
        <p:spPr bwMode="auto">
          <a:xfrm>
            <a:off x="3162300" y="490538"/>
            <a:ext cx="3195638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</a:t>
            </a:r>
            <a:r>
              <a:rPr lang="en-US" dirty="0"/>
              <a:t>s</a:t>
            </a:r>
            <a:r>
              <a:rPr lang="en-US" dirty="0" smtClean="0"/>
              <a:t>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295525" y="6406798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0088" y="6437397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782824"/>
              </p:ext>
            </p:extLst>
          </p:nvPr>
        </p:nvGraphicFramePr>
        <p:xfrm>
          <a:off x="314368" y="1079936"/>
          <a:ext cx="8499475" cy="5183737"/>
        </p:xfrm>
        <a:graphic>
          <a:graphicData uri="http://schemas.openxmlformats.org/drawingml/2006/table">
            <a:tbl>
              <a:tblPr/>
              <a:tblGrid>
                <a:gridCol w="509588"/>
                <a:gridCol w="744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168"/>
                <a:gridCol w="111494"/>
                <a:gridCol w="109538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11125"/>
                <a:gridCol w="109537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  <a:gridCol w="109538"/>
                <a:gridCol w="109537"/>
                <a:gridCol w="109538"/>
                <a:gridCol w="109537"/>
                <a:gridCol w="109538"/>
                <a:gridCol w="109537"/>
                <a:gridCol w="111125"/>
              </a:tblGrid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SHUTDOWN/TS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PROTON PHYSICS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6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7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8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0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COMMISSIONING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IONS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J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Group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Activity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3"/>
                    </a:solidFill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TE-EPC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Procure Power Converter 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Prepare new yokes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Remove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Modify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TE-MSC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Re-install magnets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EN-EL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Renovate AC&amp;DC distribution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EN-CV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Renovate cooling systems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SMB-SE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Building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TE-EPC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Install new power converters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EN-EA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Change beam line layout + vacuum beam pipe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EN-ACE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Survey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All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Commission new facility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75"/>
                        </a:spcBef>
                        <a:buClr>
                          <a:schemeClr val="accent1"/>
                        </a:buClr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ts val="675"/>
                        </a:spcBef>
                        <a:buClr>
                          <a:schemeClr val="bg2"/>
                        </a:buClr>
                        <a:buSzPct val="100000"/>
                        <a:buFont typeface="Arial" panose="020B0604020202020204" pitchFamily="34" charset="0"/>
                        <a:defRPr sz="19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2pPr>
                      <a:lvl3pPr marL="1143000" indent="-228600">
                        <a:spcBef>
                          <a:spcPts val="675"/>
                        </a:spcBef>
                        <a:buClr>
                          <a:schemeClr val="accent2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3pPr>
                      <a:lvl4pPr marL="1600200" indent="-228600">
                        <a:spcBef>
                          <a:spcPts val="675"/>
                        </a:spcBef>
                        <a:buClr>
                          <a:srgbClr val="4F9A06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4pPr>
                      <a:lvl5pPr marL="2057400" indent="-228600">
                        <a:spcBef>
                          <a:spcPts val="675"/>
                        </a:spcBef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5pPr>
                      <a:lvl6pPr marL="25146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6pPr>
                      <a:lvl7pPr marL="29718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7pPr>
                      <a:lvl8pPr marL="34290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8pPr>
                      <a:lvl9pPr marL="3886200" indent="-228600" eaLnBrk="0" fontAlgn="base" hangingPunct="0">
                        <a:spcBef>
                          <a:spcPts val="675"/>
                        </a:spcBef>
                        <a:spcAft>
                          <a:spcPct val="0"/>
                        </a:spcAft>
                        <a:buClr>
                          <a:srgbClr val="5197CC"/>
                        </a:buClr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rgbClr val="0C377B"/>
                          </a:solidFill>
                          <a:latin typeface="Corbel" panose="020B0503020204020204" pitchFamily="34" charset="0"/>
                          <a:ea typeface="Ubuntu Light" charset="0"/>
                          <a:cs typeface="Ubuntu Ligh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 </a:t>
                      </a:r>
                    </a:p>
                  </a:txBody>
                  <a:tcPr marL="7589" marR="7589" marT="7589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352800" y="4160520"/>
            <a:ext cx="1783080" cy="9067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964658" y="1355803"/>
            <a:ext cx="1783080" cy="515112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30187" y="4392416"/>
            <a:ext cx="11887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 smtClean="0"/>
              <a:t>SMB-CE intervention </a:t>
            </a:r>
            <a:r>
              <a:rPr lang="fr-CH" sz="900" dirty="0" err="1" smtClean="0"/>
              <a:t>during</a:t>
            </a:r>
            <a:r>
              <a:rPr lang="fr-CH" sz="900" dirty="0" smtClean="0"/>
              <a:t> </a:t>
            </a:r>
            <a:r>
              <a:rPr lang="fr-CH" sz="900" dirty="0" err="1" smtClean="0"/>
              <a:t>operation</a:t>
            </a:r>
            <a:r>
              <a:rPr lang="fr-CH" sz="900" dirty="0" smtClean="0"/>
              <a:t> </a:t>
            </a:r>
            <a:r>
              <a:rPr lang="fr-CH" sz="900" dirty="0" err="1" smtClean="0"/>
              <a:t>under</a:t>
            </a:r>
            <a:r>
              <a:rPr lang="fr-CH" sz="900" dirty="0" smtClean="0"/>
              <a:t> investigation</a:t>
            </a:r>
            <a:endParaRPr lang="en-GB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306770" y="2369901"/>
            <a:ext cx="1188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 smtClean="0"/>
              <a:t>Commissioning</a:t>
            </a:r>
            <a:r>
              <a:rPr lang="fr-CH" sz="1000" dirty="0" smtClean="0"/>
              <a:t> </a:t>
            </a:r>
            <a:r>
              <a:rPr lang="fr-CH" sz="1000" dirty="0" err="1" smtClean="0"/>
              <a:t>after</a:t>
            </a:r>
            <a:r>
              <a:rPr lang="fr-CH" sz="1000" dirty="0" smtClean="0"/>
              <a:t> </a:t>
            </a:r>
            <a:r>
              <a:rPr lang="fr-CH" sz="1000" dirty="0" err="1" smtClean="0"/>
              <a:t>injectors</a:t>
            </a:r>
            <a:r>
              <a:rPr lang="fr-CH" sz="1000" dirty="0" smtClean="0"/>
              <a:t> </a:t>
            </a:r>
            <a:r>
              <a:rPr lang="fr-CH" sz="1000" dirty="0"/>
              <a:t>&amp;</a:t>
            </a:r>
            <a:r>
              <a:rPr lang="fr-CH" sz="1000" dirty="0" smtClean="0"/>
              <a:t>LHC, </a:t>
            </a:r>
            <a:r>
              <a:rPr lang="fr-CH" sz="1000" dirty="0" err="1" smtClean="0"/>
              <a:t>driven</a:t>
            </a:r>
            <a:r>
              <a:rPr lang="fr-CH" sz="1000" dirty="0" smtClean="0"/>
              <a:t> by Power </a:t>
            </a:r>
            <a:r>
              <a:rPr lang="fr-CH" sz="1000" dirty="0" err="1"/>
              <a:t>C</a:t>
            </a:r>
            <a:r>
              <a:rPr lang="fr-CH" sz="1000" dirty="0" err="1" smtClean="0"/>
              <a:t>onverters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0728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71" y="2012559"/>
            <a:ext cx="8837835" cy="375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9903" y="1204486"/>
            <a:ext cx="8090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Global vision on the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Completed after each WP meetings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540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Synthetic linear schedule</a:t>
            </a:r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7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47" y="2661218"/>
            <a:ext cx="7589954" cy="304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1295400"/>
            <a:ext cx="8226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Easy overview of the ongoing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Highlighting </a:t>
            </a:r>
            <a:r>
              <a:rPr lang="en-GB" dirty="0"/>
              <a:t>the </a:t>
            </a:r>
            <a:r>
              <a:rPr lang="en-GB" dirty="0" smtClean="0"/>
              <a:t>coactivity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Evolving </a:t>
            </a:r>
            <a:r>
              <a:rPr lang="en-GB" dirty="0" smtClean="0"/>
              <a:t>areas and timescale, </a:t>
            </a:r>
            <a:r>
              <a:rPr lang="en-GB" dirty="0" smtClean="0"/>
              <a:t>depending </a:t>
            </a:r>
            <a:r>
              <a:rPr lang="en-GB" dirty="0" smtClean="0"/>
              <a:t>the currents activities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4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 Renovation linear </a:t>
            </a:r>
            <a:r>
              <a:rPr lang="en-GB" dirty="0"/>
              <a:t>s</a:t>
            </a:r>
            <a:r>
              <a:rPr lang="en-GB" dirty="0" smtClean="0"/>
              <a:t>chedule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25" y="1789416"/>
            <a:ext cx="8843574" cy="420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7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Gantt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199" y="1242417"/>
            <a:ext cx="8226425" cy="5028279"/>
          </a:xfrm>
        </p:spPr>
        <p:txBody>
          <a:bodyPr/>
          <a:lstStyle/>
          <a:p>
            <a:r>
              <a:rPr lang="en-GB" dirty="0" smtClean="0"/>
              <a:t>Online Gantt </a:t>
            </a:r>
          </a:p>
          <a:p>
            <a:r>
              <a:rPr lang="en-GB" dirty="0" smtClean="0"/>
              <a:t>Possibility to display Safety information, File numbers, IMPACT numbers</a:t>
            </a:r>
            <a:endParaRPr lang="en-GB" dirty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dirty="0" smtClean="0">
                <a:hlinkClick r:id="rId2"/>
              </a:rPr>
              <a:t>Online Project Accelerator Complex Schedule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Q. Bouirek, 23-09-2016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East Area Renovation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44500" y="1328071"/>
            <a:ext cx="8339282" cy="5028279"/>
          </a:xfrm>
        </p:spPr>
        <p:txBody>
          <a:bodyPr>
            <a:normAutofit/>
          </a:bodyPr>
          <a:lstStyle/>
          <a:p>
            <a:pPr marL="0" lvl="1" indent="0" algn="ctr">
              <a:lnSpc>
                <a:spcPct val="130000"/>
              </a:lnSpc>
              <a:buClr>
                <a:schemeClr val="accent1"/>
              </a:buClr>
              <a:buNone/>
              <a:defRPr/>
            </a:pPr>
            <a:r>
              <a:rPr lang="en-GB" sz="2800" b="1" dirty="0" smtClean="0">
                <a:solidFill>
                  <a:schemeClr val="tx1"/>
                </a:solidFill>
                <a:sym typeface="Wingdings"/>
              </a:rPr>
              <a:t>Waiting for your inputs, constraints and waiting period.</a:t>
            </a:r>
          </a:p>
          <a:p>
            <a:pPr marL="0" lvl="1" indent="0">
              <a:lnSpc>
                <a:spcPct val="130000"/>
              </a:lnSpc>
              <a:buClr>
                <a:schemeClr val="accent1"/>
              </a:buClr>
              <a:buNone/>
              <a:defRPr/>
            </a:pPr>
            <a:endParaRPr lang="en-GB" sz="2800" b="1" dirty="0" smtClean="0">
              <a:solidFill>
                <a:schemeClr val="tx1"/>
              </a:solidFill>
              <a:sym typeface="Wingdings"/>
            </a:endParaRPr>
          </a:p>
          <a:p>
            <a:pPr marL="0" lvl="1" indent="0" algn="ctr">
              <a:lnSpc>
                <a:spcPct val="130000"/>
              </a:lnSpc>
              <a:buClr>
                <a:schemeClr val="accent1"/>
              </a:buClr>
              <a:buNone/>
              <a:defRPr/>
            </a:pPr>
            <a:r>
              <a:rPr lang="en-GB" sz="2800" b="1" dirty="0" smtClean="0">
                <a:solidFill>
                  <a:schemeClr val="tx1"/>
                </a:solidFill>
                <a:sym typeface="Wingdings"/>
                <a:hlinkClick r:id="rId2"/>
              </a:rPr>
              <a:t>quentin.bouirek@cern.ch</a:t>
            </a:r>
            <a:endParaRPr lang="en-GB" sz="2800" b="1" dirty="0" smtClean="0">
              <a:solidFill>
                <a:schemeClr val="tx1"/>
              </a:solidFill>
              <a:sym typeface="Wingdings"/>
            </a:endParaRPr>
          </a:p>
          <a:p>
            <a:pPr marL="0" lvl="1" indent="0" algn="ctr">
              <a:lnSpc>
                <a:spcPct val="130000"/>
              </a:lnSpc>
              <a:buClr>
                <a:schemeClr val="accent1"/>
              </a:buClr>
              <a:buNone/>
              <a:defRPr/>
            </a:pPr>
            <a:r>
              <a:rPr lang="en-GB" sz="2800" b="1" dirty="0" smtClean="0">
                <a:solidFill>
                  <a:schemeClr val="tx1"/>
                </a:solidFill>
                <a:sym typeface="Wingdings"/>
              </a:rPr>
              <a:t>         63705</a:t>
            </a:r>
            <a:endParaRPr lang="en-GB" sz="2800" dirty="0" smtClean="0">
              <a:solidFill>
                <a:schemeClr val="tx1"/>
              </a:solidFill>
              <a:sym typeface="Wingdings"/>
            </a:endParaRPr>
          </a:p>
          <a:p>
            <a:pPr marL="0" lvl="1" indent="0" algn="ctr">
              <a:lnSpc>
                <a:spcPct val="130000"/>
              </a:lnSpc>
              <a:buClr>
                <a:schemeClr val="accent1"/>
              </a:buClr>
              <a:buNone/>
              <a:defRPr/>
            </a:pPr>
            <a:endParaRPr lang="en-GB" sz="2800" dirty="0" smtClean="0">
              <a:solidFill>
                <a:schemeClr val="tx1"/>
              </a:solidFill>
              <a:sym typeface="Wingdings"/>
            </a:endParaRPr>
          </a:p>
          <a:p>
            <a:pPr marL="0" lvl="1" indent="0" algn="ctr">
              <a:lnSpc>
                <a:spcPct val="130000"/>
              </a:lnSpc>
              <a:buClr>
                <a:schemeClr val="accent1"/>
              </a:buClr>
              <a:buNone/>
              <a:defRPr/>
            </a:pPr>
            <a:r>
              <a:rPr lang="en-GB" sz="2800" b="1" dirty="0">
                <a:solidFill>
                  <a:schemeClr val="tx1"/>
                </a:solidFill>
                <a:sym typeface="Wingdings"/>
              </a:rPr>
              <a:t>Thanks for you attention !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pic>
        <p:nvPicPr>
          <p:cNvPr id="7170" name="Picture 2" descr="Résultat de recherche d'images pour &quot;logo telephon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825" y="3965334"/>
            <a:ext cx="518620" cy="51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1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9484</TotalTime>
  <Words>318</Words>
  <Application>Microsoft Office PowerPoint</Application>
  <PresentationFormat>On-screen Show (4:3)</PresentationFormat>
  <Paragraphs>1065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MS PGothic</vt:lpstr>
      <vt:lpstr>MS PGothic</vt:lpstr>
      <vt:lpstr>Arial</vt:lpstr>
      <vt:lpstr>Calibri</vt:lpstr>
      <vt:lpstr>Corbel</vt:lpstr>
      <vt:lpstr>Ubuntu</vt:lpstr>
      <vt:lpstr>Ubuntu Light</vt:lpstr>
      <vt:lpstr>Wingdings</vt:lpstr>
      <vt:lpstr>CERN_ENdept_Presentation_ArialFont copy</vt:lpstr>
      <vt:lpstr>East Area Renovation Project Planning activities</vt:lpstr>
      <vt:lpstr>Master schedule</vt:lpstr>
      <vt:lpstr>Project management schedule</vt:lpstr>
      <vt:lpstr>Synthetic linear schedule</vt:lpstr>
      <vt:lpstr>EA Renovation linear schedule </vt:lpstr>
      <vt:lpstr>Gantt project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Quentin Bouirek</cp:lastModifiedBy>
  <cp:revision>186</cp:revision>
  <cp:lastPrinted>2016-07-19T11:56:32Z</cp:lastPrinted>
  <dcterms:created xsi:type="dcterms:W3CDTF">2016-04-11T07:30:05Z</dcterms:created>
  <dcterms:modified xsi:type="dcterms:W3CDTF">2016-09-23T11:50:01Z</dcterms:modified>
</cp:coreProperties>
</file>