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  <p:sldMasterId id="2147483682" r:id="rId2"/>
  </p:sldMasterIdLst>
  <p:notesMasterIdLst>
    <p:notesMasterId r:id="rId24"/>
  </p:notesMasterIdLst>
  <p:handoutMasterIdLst>
    <p:handoutMasterId r:id="rId25"/>
  </p:handoutMasterIdLst>
  <p:sldIdLst>
    <p:sldId id="256" r:id="rId3"/>
    <p:sldId id="325" r:id="rId4"/>
    <p:sldId id="427" r:id="rId5"/>
    <p:sldId id="412" r:id="rId6"/>
    <p:sldId id="413" r:id="rId7"/>
    <p:sldId id="415" r:id="rId8"/>
    <p:sldId id="416" r:id="rId9"/>
    <p:sldId id="419" r:id="rId10"/>
    <p:sldId id="420" r:id="rId11"/>
    <p:sldId id="421" r:id="rId12"/>
    <p:sldId id="426" r:id="rId13"/>
    <p:sldId id="428" r:id="rId14"/>
    <p:sldId id="429" r:id="rId15"/>
    <p:sldId id="414" r:id="rId16"/>
    <p:sldId id="422" r:id="rId17"/>
    <p:sldId id="410" r:id="rId18"/>
    <p:sldId id="423" r:id="rId19"/>
    <p:sldId id="417" r:id="rId20"/>
    <p:sldId id="418" r:id="rId21"/>
    <p:sldId id="430" r:id="rId22"/>
    <p:sldId id="431" r:id="rId2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BD1F24"/>
    <a:srgbClr val="DA592A"/>
    <a:srgbClr val="808080"/>
    <a:srgbClr val="154D81"/>
    <a:srgbClr val="DF652C"/>
    <a:srgbClr val="E0692D"/>
    <a:srgbClr val="DF6424"/>
    <a:srgbClr val="D3542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569"/>
    <p:restoredTop sz="90522" autoAdjust="0"/>
  </p:normalViewPr>
  <p:slideViewPr>
    <p:cSldViewPr snapToGrid="0" snapToObjects="1">
      <p:cViewPr>
        <p:scale>
          <a:sx n="124" d="100"/>
          <a:sy n="124" d="100"/>
        </p:scale>
        <p:origin x="992" y="4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000"/>
    </p:cViewPr>
  </p:sorterViewPr>
  <p:notesViewPr>
    <p:cSldViewPr snapToGrid="0" snapToObject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notesMaster" Target="notesMasters/notesMaster1.xml"/><Relationship Id="rId25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wmf"/><Relationship Id="rId2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528D6FC2-2DAA-FD42-A34C-4639BF3C5E4B}" type="datetimeFigureOut">
              <a:rPr lang="en-US"/>
              <a:pPr>
                <a:defRPr/>
              </a:pPr>
              <a:t>10/5/16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A0BD9128-4C72-AD4E-B74D-E49CB9B8F68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204985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7ECE6ED0-F9A8-7E47-933E-17C0F10FECA9}" type="datetimeFigureOut">
              <a:rPr lang="en-US"/>
              <a:pPr>
                <a:defRPr/>
              </a:pPr>
              <a:t>10/5/16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fld id="{4E3A2339-41DF-D34F-893D-CD7D0A0F30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405769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4906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46154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3116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75095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074032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10778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67343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93045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4657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6958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03679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1749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186634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288288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4051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293608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E3A2339-41DF-D34F-893D-CD7D0A0F306E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4553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emf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jpeg"/><Relationship Id="rId1" Type="http://schemas.openxmlformats.org/officeDocument/2006/relationships/slideMaster" Target="../slideMasters/slideMaster1.xml"/><Relationship Id="rId2" Type="http://schemas.openxmlformats.org/officeDocument/2006/relationships/hyperlink" Target="http://www.uslarp.org/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Blue-Seal_c100m56y0k23-Mark_SC_Horizontal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1063" y="1371600"/>
            <a:ext cx="364490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5" descr="FermilabLogo_100c56m0y23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06450" y="1447800"/>
            <a:ext cx="2901950" cy="527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806450" y="3559283"/>
            <a:ext cx="7526338" cy="1139271"/>
          </a:xfrm>
          <a:prstGeom prst="rect">
            <a:avLst/>
          </a:prstGeom>
        </p:spPr>
        <p:txBody>
          <a:bodyPr wrap="square" lIns="0" tIns="0" rIns="0" bIns="0" anchor="t"/>
          <a:lstStyle>
            <a:lvl1pPr algn="l">
              <a:defRPr sz="3200" b="1" i="0" baseline="0">
                <a:solidFill>
                  <a:srgbClr val="154D81"/>
                </a:solidFill>
                <a:latin typeface="Helvetica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4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806450" y="4841093"/>
            <a:ext cx="7526338" cy="148995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FontTx/>
              <a:buNone/>
              <a:defRPr sz="2000">
                <a:solidFill>
                  <a:srgbClr val="154D81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446241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6450" y="103664"/>
            <a:ext cx="6532039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50013" y="6515100"/>
            <a:ext cx="1076325" cy="241300"/>
          </a:xfrm>
        </p:spPr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900">
                <a:solidFill>
                  <a:srgbClr val="154D81"/>
                </a:solidFill>
              </a:defRPr>
            </a:lvl1pPr>
          </a:lstStyle>
          <a:p>
            <a:pPr>
              <a:defRPr/>
            </a:pPr>
            <a:fld id="{2E8B149A-14C6-B749-AF60-1744CFF2A84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pic>
        <p:nvPicPr>
          <p:cNvPr id="7" name="Picture 11" descr="LARP">
            <a:hlinkClick r:id="rId2"/>
          </p:cNvPr>
          <p:cNvPicPr>
            <a:picLocks noChangeAspect="1" noChangeArrowheads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56670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 descr="2011-10-04_logoHiLumi561px.jp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38489" y="0"/>
            <a:ext cx="1805511" cy="871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20341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5196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>
          <a:xfrm>
            <a:off x="4654550" y="4765101"/>
            <a:ext cx="4260850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sz="half" idx="17"/>
          </p:nvPr>
        </p:nvSpPr>
        <p:spPr>
          <a:xfrm>
            <a:off x="228601" y="1043694"/>
            <a:ext cx="4251324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Content Placeholder 2"/>
          <p:cNvSpPr>
            <a:spLocks noGrp="1"/>
          </p:cNvSpPr>
          <p:nvPr>
            <p:ph sz="half" idx="18"/>
          </p:nvPr>
        </p:nvSpPr>
        <p:spPr>
          <a:xfrm>
            <a:off x="4654550" y="1043694"/>
            <a:ext cx="4260851" cy="3568701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9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2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97611B-5B9D-504C-A10C-76D254BF846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32545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1043693"/>
            <a:ext cx="3027894" cy="49942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469958" y="1043694"/>
            <a:ext cx="5420360" cy="49942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CD0EA1-E585-ED4A-B7EF-72E8393BB4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457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4073" y="1043694"/>
            <a:ext cx="8700851" cy="3695054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114F21-8F40-C449-B067-FA6F87AB7A2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3412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3" name="Content Placeholder 2"/>
          <p:cNvSpPr>
            <a:spLocks noGrp="1"/>
          </p:cNvSpPr>
          <p:nvPr>
            <p:ph sz="half" idx="15"/>
          </p:nvPr>
        </p:nvSpPr>
        <p:spPr>
          <a:xfrm>
            <a:off x="4709161" y="355192"/>
            <a:ext cx="4206240" cy="4250146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2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70916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rgbClr val="404040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2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2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F397A-9C1D-2B40-851E-E0DB0862E8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555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361950"/>
            <a:ext cx="8675688" cy="56689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245C53-4825-D941-96F0-E5EF740382D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751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361950"/>
            <a:ext cx="8700851" cy="4369742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40404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700851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2000">
                <a:solidFill>
                  <a:schemeClr val="accent6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B7E1A3-D14B-384F-BC68-9219155574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6723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Without 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228600" y="103664"/>
            <a:ext cx="8686800" cy="641739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400">
                <a:solidFill>
                  <a:srgbClr val="154D8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1043046"/>
            <a:ext cx="8672513" cy="4987867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404040"/>
                </a:solidFill>
              </a:defRPr>
            </a:lvl1pPr>
            <a:lvl2pPr>
              <a:defRPr sz="2200">
                <a:solidFill>
                  <a:srgbClr val="404040"/>
                </a:solidFill>
              </a:defRPr>
            </a:lvl2pPr>
            <a:lvl3pPr>
              <a:defRPr sz="2000">
                <a:solidFill>
                  <a:srgbClr val="404040"/>
                </a:solidFill>
              </a:defRPr>
            </a:lvl3pPr>
            <a:lvl4pPr>
              <a:defRPr sz="1800">
                <a:solidFill>
                  <a:srgbClr val="40404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404040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45250" y="6515100"/>
            <a:ext cx="1076325" cy="2413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15B89-6E9F-3742-A1D5-5376EC3E0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5901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4" Type="http://schemas.openxmlformats.org/officeDocument/2006/relationships/slideLayout" Target="../slideLayouts/slideLayout9.xml"/><Relationship Id="rId5" Type="http://schemas.openxmlformats.org/officeDocument/2006/relationships/theme" Target="../theme/theme2.xml"/><Relationship Id="rId6" Type="http://schemas.openxmlformats.org/officeDocument/2006/relationships/image" Target="../media/image7.emf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6459538" y="6515100"/>
            <a:ext cx="107632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r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6450" y="6515100"/>
            <a:ext cx="5373688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600" y="6515100"/>
            <a:ext cx="447675" cy="241300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900">
                <a:solidFill>
                  <a:srgbClr val="154D81"/>
                </a:solidFill>
                <a:latin typeface="Helvetica"/>
              </a:defRPr>
            </a:lvl1pPr>
          </a:lstStyle>
          <a:p>
            <a:pPr>
              <a:defRPr/>
            </a:pPr>
            <a:fld id="{3B28AF4A-2B9C-4B44-8998-8A4E63D96B7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3996" r:id="rId3"/>
    <p:sldLayoutId id="2147483997" r:id="rId4"/>
    <p:sldLayoutId id="2147483998" r:id="rId5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074184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074184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595959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595959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595959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595959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450013" y="6515100"/>
            <a:ext cx="107632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 defTabSz="914400">
              <a:defRPr sz="900">
                <a:solidFill>
                  <a:srgbClr val="154D81"/>
                </a:solidFill>
                <a:latin typeface="Helvetica" charset="0"/>
                <a:cs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9219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806450" y="6515100"/>
            <a:ext cx="5373688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r>
              <a:rPr lang="en-US" smtClean="0"/>
              <a:t>A. Valishev | - Tevatron Experience</a:t>
            </a:r>
            <a:endParaRPr lang="en-US" b="1"/>
          </a:p>
        </p:txBody>
      </p:sp>
      <p:sp>
        <p:nvSpPr>
          <p:cNvPr id="9220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228600" y="6515100"/>
            <a:ext cx="447675" cy="2413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14400">
              <a:defRPr sz="900">
                <a:solidFill>
                  <a:srgbClr val="154D81"/>
                </a:solidFill>
                <a:latin typeface="Helvetica" charset="0"/>
              </a:defRPr>
            </a:lvl1pPr>
          </a:lstStyle>
          <a:p>
            <a:pPr>
              <a:defRPr/>
            </a:pPr>
            <a:fld id="{8B433248-BB39-E743-A850-354E7CBAD4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4002" r:id="rId2"/>
    <p:sldLayoutId id="2147484003" r:id="rId3"/>
    <p:sldLayoutId id="2147484004" r:id="rId4"/>
  </p:sldLayoutIdLst>
  <p:timing>
    <p:tnLst>
      <p:par>
        <p:cTn id="1" dur="indefinite" restart="never" nodeType="tmRoot"/>
      </p:par>
    </p:tnLst>
  </p:timing>
  <p:hf hdr="0"/>
  <p:txStyles>
    <p:titleStyle>
      <a:lvl1pPr algn="l" defTabSz="457200" rtl="0" eaLnBrk="0" fontAlgn="base" hangingPunct="0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ＭＳ Ｐゴシック" charset="0"/>
          <a:cs typeface="ＭＳ Ｐゴシック" charset="0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4" Type="http://schemas.openxmlformats.org/officeDocument/2006/relationships/oleObject" Target="../embeddings/oleObject1.bin"/><Relationship Id="rId5" Type="http://schemas.openxmlformats.org/officeDocument/2006/relationships/image" Target="../media/image16.wmf"/><Relationship Id="rId6" Type="http://schemas.openxmlformats.org/officeDocument/2006/relationships/oleObject" Target="../embeddings/oleObject2.bin"/><Relationship Id="rId7" Type="http://schemas.openxmlformats.org/officeDocument/2006/relationships/image" Target="../media/image17.w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4" Type="http://schemas.openxmlformats.org/officeDocument/2006/relationships/image" Target="../media/image19.jpeg"/><Relationship Id="rId5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5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 bwMode="auto">
          <a:xfrm>
            <a:off x="806450" y="3559175"/>
            <a:ext cx="8188138" cy="113982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numCol="1" anchorCtr="0" compatLnSpc="1">
            <a:prstTxWarp prst="textNoShape">
              <a:avLst/>
            </a:prstTxWarp>
          </a:bodyPr>
          <a:lstStyle/>
          <a:p>
            <a:r>
              <a:rPr lang="en-US" dirty="0" smtClean="0"/>
              <a:t>Operational experience from </a:t>
            </a:r>
            <a:r>
              <a:rPr lang="en-US" dirty="0" err="1" smtClean="0"/>
              <a:t>Tevatron</a:t>
            </a:r>
            <a:r>
              <a:rPr lang="en-US" dirty="0" smtClean="0"/>
              <a:t> and relevance for HL-LHC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  <p:sp>
        <p:nvSpPr>
          <p:cNvPr id="14338" name="Text Placeholder 2"/>
          <p:cNvSpPr>
            <a:spLocks noGrp="1"/>
          </p:cNvSpPr>
          <p:nvPr>
            <p:ph type="body" sz="quarter" idx="10"/>
          </p:nvPr>
        </p:nvSpPr>
        <p:spPr bwMode="auto">
          <a:xfrm>
            <a:off x="806450" y="4841875"/>
            <a:ext cx="7556500" cy="1489075"/>
          </a:xfr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numCol="1" anchor="t" anchorCtr="0" compatLnSpc="1">
            <a:prstTxWarp prst="textNoShape">
              <a:avLst/>
            </a:prstTxWarp>
          </a:bodyPr>
          <a:lstStyle/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Alexander Valishev</a:t>
            </a:r>
            <a:endParaRPr lang="en-US" i="1" dirty="0" smtClean="0">
              <a:solidFill>
                <a:schemeClr val="tx2"/>
              </a:solidFill>
              <a:latin typeface="Helvetica" charset="0"/>
            </a:endParaRPr>
          </a:p>
          <a:p>
            <a:endParaRPr lang="en-US" dirty="0" smtClean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CERN, Review of Hollow E-Lens Needs for HL-LHC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  <a:p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October </a:t>
            </a:r>
            <a:r>
              <a:rPr lang="en-US" dirty="0">
                <a:solidFill>
                  <a:schemeClr val="tx2"/>
                </a:solidFill>
                <a:latin typeface="Helvetica" charset="0"/>
              </a:rPr>
              <a:t>6</a:t>
            </a:r>
            <a:r>
              <a:rPr lang="en-US" baseline="30000" dirty="0" smtClean="0">
                <a:solidFill>
                  <a:schemeClr val="tx2"/>
                </a:solidFill>
                <a:latin typeface="Helvetica" charset="0"/>
              </a:rPr>
              <a:t>th</a:t>
            </a:r>
            <a:r>
              <a:rPr lang="en-US" dirty="0" smtClean="0">
                <a:solidFill>
                  <a:schemeClr val="tx2"/>
                </a:solidFill>
                <a:latin typeface="Helvetica" charset="0"/>
              </a:rPr>
              <a:t>, 2016</a:t>
            </a:r>
            <a:endParaRPr lang="en-US" dirty="0">
              <a:solidFill>
                <a:schemeClr val="tx2"/>
              </a:solidFill>
              <a:latin typeface="Helvetica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Contributions to Luminosity Loss and (Some) </a:t>
            </a:r>
            <a:r>
              <a:rPr lang="en-US" dirty="0" smtClean="0"/>
              <a:t>Fixes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0180912"/>
              </p:ext>
            </p:extLst>
          </p:nvPr>
        </p:nvGraphicFramePr>
        <p:xfrm>
          <a:off x="228600" y="838200"/>
          <a:ext cx="8627724" cy="5450416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3880764"/>
                <a:gridCol w="4746960"/>
              </a:tblGrid>
              <a:tr h="365740"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 lifetime 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at 150GeV: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Ultimately were losing 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5% protons and 1% antiprotons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Optimization of sextupoles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Machine impedance (Lambertsons)</a:t>
                      </a:r>
                      <a:endParaRPr kumimoji="0" lang="en-US" altLang="en-US" sz="16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Improved injection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helical orbits</a:t>
                      </a:r>
                      <a:endParaRPr kumimoji="0" lang="en-US" alt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 losses on ramp: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ultimately ~2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%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Better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helical orbits (beam-beam separation)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4214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Improved coupling (repaired all 800 dipoles)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Improved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instrumentation (machine reproducibility)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 losses in squeeze: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en-US" sz="1600" u="none" strike="noStrike" cap="none" normalizeH="0" baseline="0" dirty="0">
                        <a:ln>
                          <a:noFill/>
                        </a:ln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% protons and &lt;1% </a:t>
                      </a: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pbars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Better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helical orbits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Collimation (2010)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Improved aperture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* and beam separation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Better lattice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control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rowSpan="3"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Luminosity lifetime: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dominated by luminous losses, IBS. Beam-beam ~5%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Better helix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New proton working point</a:t>
                      </a:r>
                      <a:endParaRPr kumimoji="0" lang="en-US" altLang="en-US" sz="16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36574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Second order chromaticity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  <a:tr h="640044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Reliability: in FY2010 averaged 120 store hours/week (71%)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6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cryo</a:t>
                      </a:r>
                      <a:r>
                        <a:rPr kumimoji="0" lang="en-US" altLang="en-US" sz="16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, controls, TEL, orbit stabilization, </a:t>
                      </a:r>
                      <a:r>
                        <a:rPr kumimoji="0" lang="en-US" altLang="en-US" sz="16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collimation</a:t>
                      </a:r>
                      <a:endParaRPr kumimoji="0" lang="en-US" altLang="en-US" sz="16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7" marB="45717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5749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Operations Strategy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Model of collider operation</a:t>
            </a:r>
          </a:p>
          <a:p>
            <a:pPr lvl="1"/>
            <a:r>
              <a:rPr lang="en-US" sz="1800" dirty="0"/>
              <a:t>Antiproton transmission efficiencies</a:t>
            </a:r>
          </a:p>
          <a:p>
            <a:pPr lvl="1"/>
            <a:r>
              <a:rPr lang="en-US" sz="1800" dirty="0"/>
              <a:t>Stacking rate in Accumulator as function of stack size</a:t>
            </a:r>
          </a:p>
          <a:p>
            <a:pPr lvl="1"/>
            <a:r>
              <a:rPr lang="en-US" sz="1800" dirty="0" err="1"/>
              <a:t>Pbar</a:t>
            </a:r>
            <a:r>
              <a:rPr lang="en-US" sz="1800" dirty="0"/>
              <a:t> lifetime in Recycler</a:t>
            </a:r>
          </a:p>
          <a:p>
            <a:pPr lvl="1"/>
            <a:r>
              <a:rPr lang="en-US" sz="1800" dirty="0" err="1"/>
              <a:t>Tevatron</a:t>
            </a:r>
            <a:r>
              <a:rPr lang="en-US" sz="1800" dirty="0"/>
              <a:t> </a:t>
            </a:r>
            <a:r>
              <a:rPr lang="en-US" sz="1800" dirty="0" smtClean="0"/>
              <a:t>initial</a:t>
            </a:r>
          </a:p>
          <a:p>
            <a:pPr lvl="2"/>
            <a:r>
              <a:rPr lang="en-US" sz="1600" dirty="0" smtClean="0"/>
              <a:t>Luminosity</a:t>
            </a:r>
          </a:p>
          <a:p>
            <a:pPr lvl="2"/>
            <a:r>
              <a:rPr lang="en-US" sz="1600" dirty="0"/>
              <a:t>L</a:t>
            </a:r>
            <a:r>
              <a:rPr lang="en-US" sz="1600" dirty="0" smtClean="0"/>
              <a:t>uminosity </a:t>
            </a:r>
            <a:r>
              <a:rPr lang="en-US" sz="1600" dirty="0"/>
              <a:t>decay</a:t>
            </a:r>
          </a:p>
          <a:p>
            <a:pPr lvl="1"/>
            <a:r>
              <a:rPr lang="en-US" sz="1800" dirty="0"/>
              <a:t>Shot setup </a:t>
            </a:r>
            <a:r>
              <a:rPr lang="en-US" sz="1800" dirty="0" smtClean="0"/>
              <a:t>time</a:t>
            </a:r>
          </a:p>
          <a:p>
            <a:r>
              <a:rPr lang="en-US" sz="2000" dirty="0"/>
              <a:t>The model was used to determine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the </a:t>
            </a:r>
            <a:r>
              <a:rPr lang="en-US" sz="2000" dirty="0"/>
              <a:t>optimal operating parameters to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maximize </a:t>
            </a:r>
            <a:r>
              <a:rPr lang="en-US" sz="2000" dirty="0"/>
              <a:t>luminosity integral</a:t>
            </a:r>
          </a:p>
          <a:p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Valishev | - </a:t>
            </a:r>
            <a:r>
              <a:rPr lang="en-US" dirty="0" err="1" smtClean="0"/>
              <a:t>Tevatron</a:t>
            </a:r>
            <a:r>
              <a:rPr lang="en-US" dirty="0" smtClean="0"/>
              <a:t> Experience</a:t>
            </a:r>
            <a:endParaRPr lang="en-US" b="1" dirty="0"/>
          </a:p>
        </p:txBody>
      </p:sp>
      <p:pic>
        <p:nvPicPr>
          <p:cNvPr id="9" name="Picture 5" descr="Screen shot 2011-03-28 at 1.11.39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6728" y="2078805"/>
            <a:ext cx="4513981" cy="3058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1310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Collimation System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grpSp>
        <p:nvGrpSpPr>
          <p:cNvPr id="8" name="Group 3"/>
          <p:cNvGrpSpPr>
            <a:grpSpLocks/>
          </p:cNvGrpSpPr>
          <p:nvPr/>
        </p:nvGrpSpPr>
        <p:grpSpPr bwMode="auto">
          <a:xfrm>
            <a:off x="4876800" y="2362200"/>
            <a:ext cx="3940175" cy="3886200"/>
            <a:chOff x="2112" y="576"/>
            <a:chExt cx="3394" cy="3360"/>
          </a:xfrm>
        </p:grpSpPr>
        <p:graphicFrame>
          <p:nvGraphicFramePr>
            <p:cNvPr id="9" name="Object 4"/>
            <p:cNvGraphicFramePr>
              <a:graphicFrameLocks noChangeAspect="1"/>
            </p:cNvGraphicFramePr>
            <p:nvPr/>
          </p:nvGraphicFramePr>
          <p:xfrm>
            <a:off x="2352" y="576"/>
            <a:ext cx="3154" cy="3348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11" name="Document" r:id="rId4" imgW="4143960" imgH="4400640" progId="Word.Document.8">
                    <p:embed/>
                  </p:oleObj>
                </mc:Choice>
                <mc:Fallback>
                  <p:oleObj name="Document" r:id="rId4" imgW="4143960" imgH="4400640" progId="Word.Document.8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352" y="576"/>
                          <a:ext cx="3154" cy="3348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ffectLst/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blurRad="63500" dist="38099" dir="2700000" algn="ctr" rotWithShape="0">
                                  <a:schemeClr val="bg2">
                                    <a:alpha val="74998"/>
                                  </a:schemeClr>
                                </a:outerShdw>
                              </a:effectLst>
                            </a14:hiddenEffects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Line 5"/>
            <p:cNvSpPr>
              <a:spLocks noChangeShapeType="1"/>
            </p:cNvSpPr>
            <p:nvPr/>
          </p:nvSpPr>
          <p:spPr bwMode="auto">
            <a:xfrm>
              <a:off x="2112" y="720"/>
              <a:ext cx="0" cy="3216"/>
            </a:xfrm>
            <a:prstGeom prst="line">
              <a:avLst/>
            </a:prstGeom>
            <a:noFill/>
            <a:ln w="2857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1" name="Rectangle 6"/>
            <p:cNvSpPr>
              <a:spLocks noChangeArrowheads="1"/>
            </p:cNvSpPr>
            <p:nvPr/>
          </p:nvSpPr>
          <p:spPr bwMode="auto">
            <a:xfrm>
              <a:off x="4032" y="3600"/>
              <a:ext cx="96" cy="19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4176" y="3600"/>
              <a:ext cx="144" cy="19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4272" y="768"/>
              <a:ext cx="192" cy="192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Rectangle 9"/>
            <p:cNvSpPr>
              <a:spLocks noChangeArrowheads="1"/>
            </p:cNvSpPr>
            <p:nvPr/>
          </p:nvSpPr>
          <p:spPr bwMode="auto">
            <a:xfrm>
              <a:off x="4800" y="1392"/>
              <a:ext cx="192" cy="14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Rectangle 10"/>
            <p:cNvSpPr>
              <a:spLocks noChangeArrowheads="1"/>
            </p:cNvSpPr>
            <p:nvPr/>
          </p:nvSpPr>
          <p:spPr bwMode="auto">
            <a:xfrm>
              <a:off x="4896" y="1488"/>
              <a:ext cx="144" cy="192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Rectangle 11"/>
            <p:cNvSpPr>
              <a:spLocks noChangeArrowheads="1"/>
            </p:cNvSpPr>
            <p:nvPr/>
          </p:nvSpPr>
          <p:spPr bwMode="auto">
            <a:xfrm>
              <a:off x="4752" y="3072"/>
              <a:ext cx="96" cy="9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Rectangle 12"/>
            <p:cNvSpPr>
              <a:spLocks noChangeArrowheads="1"/>
            </p:cNvSpPr>
            <p:nvPr/>
          </p:nvSpPr>
          <p:spPr bwMode="auto">
            <a:xfrm>
              <a:off x="4704" y="3024"/>
              <a:ext cx="192" cy="144"/>
            </a:xfrm>
            <a:prstGeom prst="rect">
              <a:avLst/>
            </a:prstGeom>
            <a:noFill/>
            <a:ln w="38100">
              <a:solidFill>
                <a:srgbClr val="FF00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Rectangle 13"/>
            <p:cNvSpPr>
              <a:spLocks noChangeArrowheads="1"/>
            </p:cNvSpPr>
            <p:nvPr/>
          </p:nvSpPr>
          <p:spPr bwMode="auto">
            <a:xfrm>
              <a:off x="4176" y="960"/>
              <a:ext cx="144" cy="144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Rectangle 14"/>
            <p:cNvSpPr>
              <a:spLocks noChangeArrowheads="1"/>
            </p:cNvSpPr>
            <p:nvPr/>
          </p:nvSpPr>
          <p:spPr bwMode="auto">
            <a:xfrm>
              <a:off x="4320" y="960"/>
              <a:ext cx="144" cy="240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Rectangle 15"/>
            <p:cNvSpPr>
              <a:spLocks noChangeArrowheads="1"/>
            </p:cNvSpPr>
            <p:nvPr/>
          </p:nvSpPr>
          <p:spPr bwMode="auto">
            <a:xfrm>
              <a:off x="3840" y="3456"/>
              <a:ext cx="192" cy="14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Rectangle 16"/>
            <p:cNvSpPr>
              <a:spLocks noChangeArrowheads="1"/>
            </p:cNvSpPr>
            <p:nvPr/>
          </p:nvSpPr>
          <p:spPr bwMode="auto">
            <a:xfrm>
              <a:off x="3840" y="3456"/>
              <a:ext cx="192" cy="144"/>
            </a:xfrm>
            <a:prstGeom prst="rect">
              <a:avLst/>
            </a:prstGeom>
            <a:noFill/>
            <a:ln w="38100">
              <a:solidFill>
                <a:srgbClr val="FFCC00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Rectangle 17"/>
            <p:cNvSpPr>
              <a:spLocks noChangeArrowheads="1"/>
            </p:cNvSpPr>
            <p:nvPr/>
          </p:nvSpPr>
          <p:spPr bwMode="auto">
            <a:xfrm>
              <a:off x="4848" y="3216"/>
              <a:ext cx="144" cy="19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Rectangle 18"/>
            <p:cNvSpPr>
              <a:spLocks noChangeArrowheads="1"/>
            </p:cNvSpPr>
            <p:nvPr/>
          </p:nvSpPr>
          <p:spPr bwMode="auto">
            <a:xfrm>
              <a:off x="4944" y="3072"/>
              <a:ext cx="192" cy="192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Rectangle 19"/>
            <p:cNvSpPr>
              <a:spLocks noChangeArrowheads="1"/>
            </p:cNvSpPr>
            <p:nvPr/>
          </p:nvSpPr>
          <p:spPr bwMode="auto">
            <a:xfrm>
              <a:off x="5088" y="1392"/>
              <a:ext cx="144" cy="240"/>
            </a:xfrm>
            <a:prstGeom prst="rect">
              <a:avLst/>
            </a:prstGeom>
            <a:noFill/>
            <a:ln w="38100">
              <a:solidFill>
                <a:schemeClr val="accent1"/>
              </a:solidFill>
              <a:miter lim="800000"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5" name="Group 20"/>
          <p:cNvGrpSpPr>
            <a:grpSpLocks/>
          </p:cNvGrpSpPr>
          <p:nvPr/>
        </p:nvGrpSpPr>
        <p:grpSpPr bwMode="auto">
          <a:xfrm>
            <a:off x="381000" y="2514600"/>
            <a:ext cx="3965575" cy="3517900"/>
            <a:chOff x="240" y="1603"/>
            <a:chExt cx="2498" cy="2216"/>
          </a:xfrm>
        </p:grpSpPr>
        <p:graphicFrame>
          <p:nvGraphicFramePr>
            <p:cNvPr id="26" name="Object 21"/>
            <p:cNvGraphicFramePr>
              <a:graphicFrameLocks noChangeAspect="1"/>
            </p:cNvGraphicFramePr>
            <p:nvPr/>
          </p:nvGraphicFramePr>
          <p:xfrm>
            <a:off x="240" y="1603"/>
            <a:ext cx="2498" cy="221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8512" name="Mathcad" r:id="rId6" imgW="6238800" imgH="4476600" progId="Mathcad">
                    <p:embed/>
                  </p:oleObj>
                </mc:Choice>
                <mc:Fallback>
                  <p:oleObj name="Mathcad" r:id="rId6" imgW="6238800" imgH="4476600" progId="Mathcad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40" y="1603"/>
                          <a:ext cx="2498" cy="221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chemeClr val="accent1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Text Box 22"/>
            <p:cNvSpPr txBox="1">
              <a:spLocks noChangeArrowheads="1"/>
            </p:cNvSpPr>
            <p:nvPr/>
          </p:nvSpPr>
          <p:spPr bwMode="auto">
            <a:xfrm>
              <a:off x="623" y="2583"/>
              <a:ext cx="958" cy="368"/>
            </a:xfrm>
            <a:prstGeom prst="rect">
              <a:avLst/>
            </a:prstGeom>
            <a:solidFill>
              <a:srgbClr val="B2B2B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600" dirty="0" smtClean="0">
                  <a:latin typeface="Helvetica" charset="0"/>
                  <a:ea typeface="Helvetica" charset="0"/>
                  <a:cs typeface="Helvetica" charset="0"/>
                </a:rPr>
                <a:t>Target 5mm W</a:t>
              </a:r>
              <a:endParaRPr lang="en-US" altLang="en-US" sz="1600" dirty="0">
                <a:latin typeface="Helvetica" charset="0"/>
                <a:ea typeface="Helvetica" charset="0"/>
                <a:cs typeface="Helvetica" charset="0"/>
              </a:endParaRPr>
            </a:p>
            <a:p>
              <a:pPr algn="l" eaLnBrk="0" hangingPunct="0"/>
              <a:r>
                <a:rPr lang="en-US" altLang="en-US" sz="1600" dirty="0">
                  <a:latin typeface="Helvetica" charset="0"/>
                  <a:ea typeface="Helvetica" charset="0"/>
                  <a:cs typeface="Helvetica" charset="0"/>
                </a:rPr>
                <a:t>@ ~</a:t>
              </a:r>
              <a:r>
                <a:rPr lang="en-US" altLang="en-US" sz="1600" dirty="0" smtClean="0">
                  <a:latin typeface="Helvetica" charset="0"/>
                  <a:ea typeface="Helvetica" charset="0"/>
                  <a:cs typeface="Helvetica" charset="0"/>
                </a:rPr>
                <a:t>5 </a:t>
              </a:r>
              <a:r>
                <a:rPr lang="en-US" altLang="en-US" sz="1600" dirty="0" smtClean="0">
                  <a:latin typeface="Symbol" charset="2"/>
                  <a:ea typeface="Symbol" charset="2"/>
                  <a:cs typeface="Symbol" charset="2"/>
                </a:rPr>
                <a:t>s</a:t>
              </a:r>
              <a:endParaRPr lang="en-US" altLang="en-US" sz="1600" dirty="0">
                <a:latin typeface="Symbol" charset="2"/>
                <a:ea typeface="Symbol" charset="2"/>
                <a:cs typeface="Symbol" charset="2"/>
              </a:endParaRPr>
            </a:p>
          </p:txBody>
        </p:sp>
        <p:sp>
          <p:nvSpPr>
            <p:cNvPr id="28" name="Text Box 23"/>
            <p:cNvSpPr txBox="1">
              <a:spLocks noChangeArrowheads="1"/>
            </p:cNvSpPr>
            <p:nvPr/>
          </p:nvSpPr>
          <p:spPr bwMode="auto">
            <a:xfrm>
              <a:off x="1361" y="1699"/>
              <a:ext cx="697" cy="213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600" dirty="0">
                  <a:latin typeface="Helvetica" charset="0"/>
                  <a:ea typeface="Helvetica" charset="0"/>
                  <a:cs typeface="Helvetica" charset="0"/>
                </a:rPr>
                <a:t>Collimator</a:t>
              </a:r>
            </a:p>
          </p:txBody>
        </p:sp>
        <p:sp>
          <p:nvSpPr>
            <p:cNvPr id="29" name="Rectangle 24"/>
            <p:cNvSpPr>
              <a:spLocks noChangeArrowheads="1"/>
            </p:cNvSpPr>
            <p:nvPr/>
          </p:nvSpPr>
          <p:spPr bwMode="auto">
            <a:xfrm>
              <a:off x="583" y="3065"/>
              <a:ext cx="906" cy="349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altLang="en-US" sz="1400" dirty="0" smtClean="0">
                  <a:latin typeface="Helvetica" charset="0"/>
                  <a:ea typeface="Helvetica" charset="0"/>
                  <a:cs typeface="Helvetica" charset="0"/>
                </a:rPr>
                <a:t>Collimator 1.5m</a:t>
              </a:r>
              <a:endParaRPr lang="en-US" altLang="en-US" sz="1400" dirty="0">
                <a:latin typeface="Helvetica" charset="0"/>
                <a:ea typeface="Helvetica" charset="0"/>
                <a:cs typeface="Helvetica" charset="0"/>
              </a:endParaRPr>
            </a:p>
            <a:p>
              <a:pPr algn="l" eaLnBrk="0" hangingPunct="0"/>
              <a:r>
                <a:rPr lang="en-US" altLang="en-US" sz="1600" dirty="0">
                  <a:latin typeface="Helvetica" charset="0"/>
                  <a:ea typeface="Helvetica" charset="0"/>
                  <a:cs typeface="Helvetica" charset="0"/>
                </a:rPr>
                <a:t>@~</a:t>
              </a:r>
              <a:r>
                <a:rPr lang="en-US" altLang="en-US" sz="1600" dirty="0" smtClean="0">
                  <a:latin typeface="Helvetica" charset="0"/>
                  <a:ea typeface="Helvetica" charset="0"/>
                  <a:cs typeface="Helvetica" charset="0"/>
                </a:rPr>
                <a:t>6 </a:t>
              </a:r>
              <a:r>
                <a:rPr lang="en-US" altLang="en-US" sz="1600" dirty="0" smtClean="0">
                  <a:latin typeface="Symbol" charset="2"/>
                </a:rPr>
                <a:t>s</a:t>
              </a:r>
              <a:endParaRPr lang="en-US" altLang="en-US" sz="1600" dirty="0">
                <a:latin typeface="Times New Roman" charset="0"/>
              </a:endParaRPr>
            </a:p>
          </p:txBody>
        </p:sp>
        <p:sp>
          <p:nvSpPr>
            <p:cNvPr id="30" name="Line 25"/>
            <p:cNvSpPr>
              <a:spLocks noChangeShapeType="1"/>
            </p:cNvSpPr>
            <p:nvPr/>
          </p:nvSpPr>
          <p:spPr bwMode="auto">
            <a:xfrm flipV="1">
              <a:off x="800" y="2015"/>
              <a:ext cx="18" cy="559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26"/>
            <p:cNvSpPr>
              <a:spLocks noChangeShapeType="1"/>
            </p:cNvSpPr>
            <p:nvPr/>
          </p:nvSpPr>
          <p:spPr bwMode="auto">
            <a:xfrm flipV="1">
              <a:off x="1152" y="1776"/>
              <a:ext cx="144" cy="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Text Box 27"/>
            <p:cNvSpPr txBox="1">
              <a:spLocks noChangeArrowheads="1"/>
            </p:cNvSpPr>
            <p:nvPr/>
          </p:nvSpPr>
          <p:spPr bwMode="auto">
            <a:xfrm>
              <a:off x="1344" y="1968"/>
              <a:ext cx="720" cy="291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pPr algn="l" eaLnBrk="0" hangingPunct="0"/>
              <a:r>
                <a:rPr lang="en-US" altLang="en-US" sz="1200" dirty="0">
                  <a:latin typeface="Helvetica" charset="0"/>
                  <a:ea typeface="Helvetica" charset="0"/>
                  <a:cs typeface="Helvetica" charset="0"/>
                </a:rPr>
                <a:t>Scattered</a:t>
              </a:r>
            </a:p>
            <a:p>
              <a:pPr algn="l" eaLnBrk="0" hangingPunct="0"/>
              <a:r>
                <a:rPr lang="en-US" altLang="en-US" sz="1200" dirty="0">
                  <a:latin typeface="Helvetica" charset="0"/>
                  <a:ea typeface="Helvetica" charset="0"/>
                  <a:cs typeface="Helvetica" charset="0"/>
                </a:rPr>
                <a:t>trajectories</a:t>
              </a:r>
            </a:p>
          </p:txBody>
        </p:sp>
        <p:sp>
          <p:nvSpPr>
            <p:cNvPr id="33" name="Line 28"/>
            <p:cNvSpPr>
              <a:spLocks noChangeShapeType="1"/>
            </p:cNvSpPr>
            <p:nvPr/>
          </p:nvSpPr>
          <p:spPr bwMode="auto">
            <a:xfrm flipH="1">
              <a:off x="1200" y="2064"/>
              <a:ext cx="144" cy="37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Line 29"/>
            <p:cNvSpPr>
              <a:spLocks noChangeShapeType="1"/>
            </p:cNvSpPr>
            <p:nvPr/>
          </p:nvSpPr>
          <p:spPr bwMode="auto">
            <a:xfrm flipH="1">
              <a:off x="960" y="2208"/>
              <a:ext cx="384" cy="37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Line 30"/>
            <p:cNvSpPr>
              <a:spLocks noChangeShapeType="1"/>
            </p:cNvSpPr>
            <p:nvPr/>
          </p:nvSpPr>
          <p:spPr bwMode="auto">
            <a:xfrm>
              <a:off x="1229" y="3436"/>
              <a:ext cx="125" cy="75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36" name="Text Box 38"/>
          <p:cNvSpPr txBox="1">
            <a:spLocks noChangeArrowheads="1"/>
          </p:cNvSpPr>
          <p:nvPr/>
        </p:nvSpPr>
        <p:spPr bwMode="auto">
          <a:xfrm>
            <a:off x="152400" y="1066800"/>
            <a:ext cx="5144357" cy="1200329"/>
          </a:xfrm>
          <a:prstGeom prst="rect">
            <a:avLst/>
          </a:prstGeom>
          <a:noFill/>
          <a:ln w="9525">
            <a:solidFill>
              <a:schemeClr val="accent2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dirty="0"/>
              <a:t> </a:t>
            </a:r>
            <a:r>
              <a:rPr lang="en-US" altLang="en-US" sz="2400" dirty="0" smtClean="0"/>
              <a:t>Two-Stage Halo Removal System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altLang="en-US" dirty="0" smtClean="0"/>
              <a:t>4 primary W targets</a:t>
            </a:r>
          </a:p>
          <a:p>
            <a:pPr marL="800100" lvl="1" indent="-342900">
              <a:buFont typeface="Arial" charset="0"/>
              <a:buChar char="•"/>
            </a:pPr>
            <a:r>
              <a:rPr lang="en-US" altLang="en-US" dirty="0" smtClean="0"/>
              <a:t>8 secondary L-shaped collimators</a:t>
            </a:r>
            <a:endParaRPr lang="en-US" altLang="en-US" dirty="0"/>
          </a:p>
        </p:txBody>
      </p:sp>
      <p:sp>
        <p:nvSpPr>
          <p:cNvPr id="37" name="Rectangle 33"/>
          <p:cNvSpPr>
            <a:spLocks noChangeArrowheads="1"/>
          </p:cNvSpPr>
          <p:nvPr/>
        </p:nvSpPr>
        <p:spPr bwMode="auto">
          <a:xfrm>
            <a:off x="5867400" y="4114800"/>
            <a:ext cx="1524000" cy="13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 eaLnBrk="0" hangingPunct="0"/>
            <a:r>
              <a:rPr lang="en-US" altLang="en-US" sz="900" u="sng">
                <a:solidFill>
                  <a:srgbClr val="FF0000"/>
                </a:solidFill>
                <a:latin typeface="Times New Roman" charset="0"/>
              </a:rPr>
              <a:t>Proton Set 1</a:t>
            </a:r>
          </a:p>
          <a:p>
            <a:pPr algn="l" eaLnBrk="0" hangingPunct="0"/>
            <a:r>
              <a:rPr lang="en-US" altLang="en-US" sz="900">
                <a:latin typeface="Times New Roman" charset="0"/>
              </a:rPr>
              <a:t>D49 Tar,        E03 &amp; F172  2nd </a:t>
            </a:r>
          </a:p>
          <a:p>
            <a:pPr algn="l" eaLnBrk="0" hangingPunct="0"/>
            <a:r>
              <a:rPr lang="en-US" altLang="en-US" sz="900" u="sng">
                <a:solidFill>
                  <a:srgbClr val="FFCC00"/>
                </a:solidFill>
                <a:latin typeface="Times New Roman" charset="0"/>
              </a:rPr>
              <a:t>Proton Set 2</a:t>
            </a:r>
          </a:p>
          <a:p>
            <a:pPr algn="l" eaLnBrk="0" hangingPunct="0"/>
            <a:r>
              <a:rPr lang="en-US" altLang="en-US" sz="900">
                <a:latin typeface="Times New Roman" charset="0"/>
              </a:rPr>
              <a:t>D171Tar,       D173 &amp; A0 </a:t>
            </a:r>
          </a:p>
          <a:p>
            <a:pPr algn="l" eaLnBrk="0" hangingPunct="0"/>
            <a:r>
              <a:rPr lang="en-US" altLang="en-US" sz="900" u="sng">
                <a:solidFill>
                  <a:schemeClr val="accent2"/>
                </a:solidFill>
                <a:latin typeface="Times New Roman" charset="0"/>
              </a:rPr>
              <a:t>Pbar Set 1</a:t>
            </a:r>
          </a:p>
          <a:p>
            <a:pPr algn="l" eaLnBrk="0" hangingPunct="0"/>
            <a:r>
              <a:rPr lang="en-US" altLang="en-US" sz="900">
                <a:latin typeface="Times New Roman" charset="0"/>
              </a:rPr>
              <a:t>F49 Tar,         F48 &amp; D172</a:t>
            </a:r>
          </a:p>
          <a:p>
            <a:pPr algn="l" eaLnBrk="0" hangingPunct="0"/>
            <a:r>
              <a:rPr lang="en-US" altLang="en-US" sz="900" u="sng">
                <a:solidFill>
                  <a:schemeClr val="accent1"/>
                </a:solidFill>
                <a:latin typeface="Times New Roman" charset="0"/>
              </a:rPr>
              <a:t>Pbar Set 2</a:t>
            </a:r>
          </a:p>
          <a:p>
            <a:pPr algn="l" eaLnBrk="0" hangingPunct="0"/>
            <a:r>
              <a:rPr lang="en-US" altLang="en-US" sz="900">
                <a:latin typeface="Times New Roman" charset="0"/>
              </a:rPr>
              <a:t>F173 Tar,       F171 &amp; E02</a:t>
            </a:r>
          </a:p>
        </p:txBody>
      </p:sp>
    </p:spTree>
    <p:extLst>
      <p:ext uri="{BB962C8B-B14F-4D97-AF65-F5344CB8AC3E}">
        <p14:creationId xmlns:p14="http://schemas.microsoft.com/office/powerpoint/2010/main" val="1763231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Protection Against Catastrophic Failures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457200" y="914400"/>
            <a:ext cx="8229600" cy="2743200"/>
          </a:xfrm>
          <a:prstGeom prst="rect">
            <a:avLst/>
          </a:prstGeom>
        </p:spPr>
        <p:txBody>
          <a:bodyPr lIns="0" tIns="0" rIns="0" bIns="0"/>
          <a:lstStyle>
            <a:lvl1pPr marL="342900" indent="-3429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404040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  <a:lvl2pPr marL="742950" indent="-28575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2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2pPr>
            <a:lvl3pPr marL="11430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3pPr>
            <a:lvl4pPr marL="16002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4pPr>
            <a:lvl5pPr marL="2057400" indent="-228600" algn="l" defTabSz="457200" rtl="0" eaLnBrk="1" fontAlgn="base" hangingPunct="1">
              <a:spcBef>
                <a:spcPct val="20000"/>
              </a:spcBef>
              <a:spcAft>
                <a:spcPct val="0"/>
              </a:spcAft>
              <a:buFont typeface="Arial"/>
              <a:buChar char="•"/>
              <a:defRPr sz="1800" kern="1200">
                <a:solidFill>
                  <a:srgbClr val="404040"/>
                </a:solidFill>
                <a:latin typeface="Helvetica"/>
                <a:ea typeface="ＭＳ Ｐゴシック" charset="0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en-US" sz="2800" dirty="0" smtClean="0"/>
              <a:t>December 5, 2003</a:t>
            </a:r>
          </a:p>
          <a:p>
            <a:pPr lvl="1"/>
            <a:r>
              <a:rPr lang="en-US" altLang="en-US" sz="2400" dirty="0" smtClean="0"/>
              <a:t>First learned of a new category of quench called a “Fast Quench”</a:t>
            </a:r>
          </a:p>
          <a:p>
            <a:pPr lvl="1"/>
            <a:r>
              <a:rPr lang="en-US" altLang="en-US" sz="2400" dirty="0" smtClean="0"/>
              <a:t>A Roman Pot moved into beam due to a controls error causing beam loss damaging  2 collimators and 2 spool pieces (3 correction elements)</a:t>
            </a:r>
          </a:p>
          <a:p>
            <a:pPr lvl="1"/>
            <a:endParaRPr lang="en-US" altLang="en-US" sz="2400" dirty="0" smtClean="0"/>
          </a:p>
          <a:p>
            <a:endParaRPr lang="en-US" altLang="en-US" sz="2800" dirty="0"/>
          </a:p>
        </p:txBody>
      </p:sp>
      <p:pic>
        <p:nvPicPr>
          <p:cNvPr id="9" name="Picture 4" descr="C19 frosty conning tow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657600"/>
            <a:ext cx="3200400" cy="2400300"/>
          </a:xfrm>
          <a:prstGeom prst="rect">
            <a:avLst/>
          </a:prstGeom>
          <a:noFill/>
          <a:effectLst>
            <a:outerShdw blurRad="63500" dist="107763" dir="189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7" descr="D49damamgewithpennywithtext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657600"/>
            <a:ext cx="3200400" cy="2400300"/>
          </a:xfrm>
          <a:prstGeom prst="rect">
            <a:avLst/>
          </a:prstGeom>
          <a:noFill/>
          <a:ln>
            <a:noFill/>
          </a:ln>
          <a:effectLst>
            <a:outerShdw blurRad="63500" dist="107763" dir="189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8" descr="e03_dec 5 damag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3733800"/>
            <a:ext cx="2590800" cy="2320925"/>
          </a:xfrm>
          <a:prstGeom prst="rect">
            <a:avLst/>
          </a:prstGeom>
          <a:noFill/>
          <a:effectLst>
            <a:outerShdw blurRad="63500" dist="107763" dir="18900000" algn="ctr" rotWithShape="0">
              <a:srgbClr val="000000">
                <a:alpha val="5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974725" y="5675313"/>
            <a:ext cx="12128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800">
                <a:solidFill>
                  <a:schemeClr val="bg1"/>
                </a:solidFill>
              </a:rPr>
              <a:t>C18 spool</a:t>
            </a:r>
          </a:p>
        </p:txBody>
      </p:sp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3641725" y="5675313"/>
            <a:ext cx="2203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800">
                <a:solidFill>
                  <a:schemeClr val="bg1"/>
                </a:solidFill>
              </a:rPr>
              <a:t>E03 1.5m collimator</a:t>
            </a:r>
          </a:p>
        </p:txBody>
      </p:sp>
      <p:sp>
        <p:nvSpPr>
          <p:cNvPr id="14" name="Text Box 11"/>
          <p:cNvSpPr txBox="1">
            <a:spLocks noChangeArrowheads="1"/>
          </p:cNvSpPr>
          <p:nvPr/>
        </p:nvSpPr>
        <p:spPr bwMode="auto">
          <a:xfrm>
            <a:off x="5927725" y="5751513"/>
            <a:ext cx="12509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l"/>
            <a:r>
              <a:rPr lang="en-US" altLang="en-US" sz="1800">
                <a:solidFill>
                  <a:schemeClr val="bg1"/>
                </a:solidFill>
              </a:rPr>
              <a:t>D49 target</a:t>
            </a:r>
          </a:p>
        </p:txBody>
      </p:sp>
      <p:sp>
        <p:nvSpPr>
          <p:cNvPr id="15" name="Line 12"/>
          <p:cNvSpPr>
            <a:spLocks noChangeShapeType="1"/>
          </p:cNvSpPr>
          <p:nvPr/>
        </p:nvSpPr>
        <p:spPr bwMode="auto">
          <a:xfrm>
            <a:off x="533400" y="838200"/>
            <a:ext cx="777240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699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Quench Statistics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/>
              <a:t>Total quenches in HEP mode Oct.2007-Mar.2011: 154</a:t>
            </a:r>
          </a:p>
          <a:p>
            <a:r>
              <a:rPr lang="en-US" sz="2000" dirty="0"/>
              <a:t>Percentage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Ramp: 16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Squeeze: 41</a:t>
            </a:r>
          </a:p>
          <a:p>
            <a:pPr lvl="1"/>
            <a:r>
              <a:rPr lang="en-US" sz="2000" dirty="0">
                <a:solidFill>
                  <a:srgbClr val="0070C0"/>
                </a:solidFill>
              </a:rPr>
              <a:t>Collisions: 68</a:t>
            </a:r>
          </a:p>
          <a:p>
            <a:r>
              <a:rPr lang="en-US" sz="2000" dirty="0"/>
              <a:t>32 quenches </a:t>
            </a:r>
            <a:r>
              <a:rPr lang="en-US" sz="2000" dirty="0" smtClean="0"/>
              <a:t>in squeeze </a:t>
            </a:r>
          </a:p>
          <a:p>
            <a:pPr marL="0" indent="0">
              <a:buNone/>
            </a:pPr>
            <a:r>
              <a:rPr lang="en-US" sz="2000" dirty="0" smtClean="0"/>
              <a:t>     were caused by </a:t>
            </a:r>
            <a:r>
              <a:rPr lang="en-US" sz="2000" dirty="0"/>
              <a:t>beam </a:t>
            </a:r>
            <a:endParaRPr lang="en-US" sz="2000" dirty="0" smtClean="0"/>
          </a:p>
          <a:p>
            <a:pPr marL="0" indent="0">
              <a:buNone/>
            </a:pPr>
            <a:r>
              <a:rPr lang="en-US" sz="2000" dirty="0" smtClean="0"/>
              <a:t>     dynamics related </a:t>
            </a:r>
            <a:r>
              <a:rPr lang="en-US" sz="2000" dirty="0"/>
              <a:t>losses</a:t>
            </a:r>
          </a:p>
          <a:p>
            <a:endParaRPr lang="en-US" sz="2000" dirty="0"/>
          </a:p>
          <a:p>
            <a:endParaRPr lang="en-US" sz="2000" dirty="0" smtClean="0"/>
          </a:p>
          <a:p>
            <a:r>
              <a:rPr lang="en-US" sz="2000" dirty="0" smtClean="0"/>
              <a:t>Total </a:t>
            </a:r>
            <a:r>
              <a:rPr lang="en-US" sz="2000" dirty="0"/>
              <a:t>number of stores 1200 – one in 40 lost in squeeze, between Apr. 09-Mar.11 14 of 372 lost in squeeze – one in 30</a:t>
            </a:r>
          </a:p>
          <a:p>
            <a:r>
              <a:rPr lang="en-US" sz="2000" dirty="0"/>
              <a:t>A quench during squeeze accounts for ~8pb</a:t>
            </a:r>
            <a:r>
              <a:rPr lang="en-US" sz="2000" baseline="30000" dirty="0"/>
              <a:t>-1</a:t>
            </a:r>
            <a:r>
              <a:rPr lang="en-US" sz="2000" dirty="0"/>
              <a:t> – </a:t>
            </a:r>
            <a:r>
              <a:rPr lang="en-US" sz="2000" dirty="0">
                <a:solidFill>
                  <a:srgbClr val="0070C0"/>
                </a:solidFill>
              </a:rPr>
              <a:t>lost ~3% integral</a:t>
            </a:r>
          </a:p>
          <a:p>
            <a:pPr lvl="1"/>
            <a:r>
              <a:rPr lang="en-US" sz="1800" dirty="0" smtClean="0"/>
              <a:t>Integrated dose leads </a:t>
            </a:r>
            <a:r>
              <a:rPr lang="en-US" sz="1800" dirty="0"/>
              <a:t>to equipment failures </a:t>
            </a:r>
            <a:r>
              <a:rPr lang="en-US" sz="1800" dirty="0" smtClean="0"/>
              <a:t>in detectors</a:t>
            </a:r>
            <a:endParaRPr lang="en-US" sz="1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dirty="0" smtClean="0"/>
              <a:t>A. Valishev | - </a:t>
            </a:r>
            <a:r>
              <a:rPr lang="en-US" dirty="0" err="1" smtClean="0"/>
              <a:t>Tevatron</a:t>
            </a:r>
            <a:r>
              <a:rPr lang="en-US" dirty="0" smtClean="0"/>
              <a:t> Experience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5713" y="1437526"/>
            <a:ext cx="5105400" cy="3152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1394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Collimating Losses in Squeeze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8" name="Picture 6" descr="Screen shot 2011-03-27 at 10.30.06 P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38201"/>
            <a:ext cx="7696200" cy="308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533400" y="838200"/>
            <a:ext cx="914400" cy="44196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10" name="TextBox 10"/>
          <p:cNvSpPr txBox="1">
            <a:spLocks noChangeArrowheads="1"/>
          </p:cNvSpPr>
          <p:nvPr/>
        </p:nvSpPr>
        <p:spPr bwMode="auto">
          <a:xfrm>
            <a:off x="870744" y="2035968"/>
            <a:ext cx="6334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charset="0"/>
              </a:rPr>
              <a:t>0.55</a:t>
            </a:r>
          </a:p>
        </p:txBody>
      </p:sp>
      <p:sp>
        <p:nvSpPr>
          <p:cNvPr id="11" name="TextBox 11"/>
          <p:cNvSpPr txBox="1">
            <a:spLocks noChangeArrowheads="1"/>
          </p:cNvSpPr>
          <p:nvPr/>
        </p:nvSpPr>
        <p:spPr bwMode="auto">
          <a:xfrm>
            <a:off x="858837" y="3505199"/>
            <a:ext cx="5826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charset="0"/>
              </a:rPr>
              <a:t>-0.1</a:t>
            </a:r>
          </a:p>
        </p:txBody>
      </p:sp>
      <p:sp>
        <p:nvSpPr>
          <p:cNvPr id="12" name="TextBox 12"/>
          <p:cNvSpPr txBox="1">
            <a:spLocks noChangeArrowheads="1"/>
          </p:cNvSpPr>
          <p:nvPr/>
        </p:nvSpPr>
        <p:spPr bwMode="auto">
          <a:xfrm rot="16200000">
            <a:off x="-365125" y="2205831"/>
            <a:ext cx="2243138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>
                <a:latin typeface="Times New Roman" charset="0"/>
              </a:rPr>
              <a:t>C:D0BLUB (Rad/s)</a:t>
            </a: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1524000" y="990600"/>
            <a:ext cx="2574744" cy="10156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8000"/>
                </a:solidFill>
                <a:latin typeface="Helvetica" charset="0"/>
                <a:ea typeface="Helvetica" charset="0"/>
                <a:cs typeface="Helvetica" charset="0"/>
              </a:rPr>
              <a:t>- Store in Dec. 2010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- Store in Jun 2010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- Store after scraping</a:t>
            </a: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228600" y="3920313"/>
            <a:ext cx="8458278" cy="1631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A single proton collimator + orbit control reduced losses.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Since implementation in Dec. 2010 114 stores – no quenches in </a:t>
            </a:r>
            <a:r>
              <a:rPr lang="en-US" altLang="en-US" sz="2000" dirty="0" smtClean="0">
                <a:latin typeface="Helvetica" charset="0"/>
                <a:ea typeface="Helvetica" charset="0"/>
                <a:cs typeface="Helvetica" charset="0"/>
              </a:rPr>
              <a:t>squeeze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2000" dirty="0" smtClean="0">
              <a:latin typeface="Helvetica" charset="0"/>
              <a:ea typeface="Helvetica" charset="0"/>
              <a:cs typeface="Helvetica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Helvetica" charset="0"/>
                <a:ea typeface="Helvetica" charset="0"/>
                <a:cs typeface="Helvetica" charset="0"/>
              </a:rPr>
              <a:t>Halo was generated through fast (seconds) beam-beam mechanism</a:t>
            </a:r>
            <a:endParaRPr lang="en-US" altLang="en-US" sz="2000" dirty="0">
              <a:latin typeface="Helvetica" charset="0"/>
              <a:ea typeface="Helvetica" charset="0"/>
              <a:cs typeface="Helvetica" charset="0"/>
            </a:endParaRPr>
          </a:p>
          <a:p>
            <a:pPr marL="342900" indent="-342900" eaLnBrk="1" hangingPunct="1">
              <a:spcBef>
                <a:spcPct val="0"/>
              </a:spcBef>
              <a:buFont typeface="Arial" charset="0"/>
              <a:buChar char="•"/>
            </a:pPr>
            <a:r>
              <a:rPr lang="en-US" altLang="en-US" sz="2000" dirty="0" smtClean="0">
                <a:latin typeface="Helvetica" charset="0"/>
                <a:ea typeface="Helvetica" charset="0"/>
                <a:cs typeface="Helvetica" charset="0"/>
              </a:rPr>
              <a:t>Cleaning with collimators was sustainable at </a:t>
            </a:r>
            <a:r>
              <a:rPr lang="en-US" altLang="en-US" sz="2000" dirty="0" err="1" smtClean="0">
                <a:latin typeface="Helvetica" charset="0"/>
                <a:ea typeface="Helvetica" charset="0"/>
                <a:cs typeface="Helvetica" charset="0"/>
              </a:rPr>
              <a:t>Tevatron</a:t>
            </a:r>
            <a:r>
              <a:rPr lang="en-US" altLang="en-US" sz="2000" dirty="0" smtClean="0">
                <a:latin typeface="Helvetica" charset="0"/>
                <a:ea typeface="Helvetica" charset="0"/>
                <a:cs typeface="Helvetica" charset="0"/>
              </a:rPr>
              <a:t> intensity/energy</a:t>
            </a:r>
            <a:endParaRPr lang="en-US" altLang="en-US" sz="1600" dirty="0" smtClean="0"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009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Losses in HEP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065160"/>
            <a:ext cx="8672513" cy="965753"/>
          </a:xfrm>
        </p:spPr>
        <p:txBody>
          <a:bodyPr/>
          <a:lstStyle/>
          <a:p>
            <a:r>
              <a:rPr lang="en-US" dirty="0" smtClean="0"/>
              <a:t>Often </a:t>
            </a:r>
            <a:r>
              <a:rPr lang="en-US" dirty="0"/>
              <a:t>d</a:t>
            </a:r>
            <a:r>
              <a:rPr lang="en-US" dirty="0" smtClean="0"/>
              <a:t>etectors </a:t>
            </a:r>
            <a:r>
              <a:rPr lang="en-US" dirty="0" smtClean="0"/>
              <a:t>“blinded” by losses (not by pile-up) </a:t>
            </a:r>
            <a:r>
              <a:rPr lang="en-US" dirty="0" smtClean="0"/>
              <a:t>in the first minutes of a store – </a:t>
            </a:r>
            <a:r>
              <a:rPr lang="en-US" dirty="0" smtClean="0"/>
              <a:t>soft collimator would be beneficial, and would result in integrated luminosity </a:t>
            </a:r>
            <a:r>
              <a:rPr lang="en-US" dirty="0" smtClean="0"/>
              <a:t>improvement.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883577"/>
            <a:ext cx="7984840" cy="4148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7654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Electron Lenses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8" name="Picture 8" descr="Picture 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990600"/>
            <a:ext cx="4406900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2286000" y="1219200"/>
            <a:ext cx="711200" cy="400050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>
                <a:solidFill>
                  <a:schemeClr val="dk1"/>
                </a:solidFill>
                <a:latin typeface="+mn-lt"/>
                <a:ea typeface="+mn-ea"/>
              </a:rPr>
              <a:t>CDF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476625" y="3810000"/>
            <a:ext cx="511175" cy="400050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>
                <a:solidFill>
                  <a:schemeClr val="dk1"/>
                </a:solidFill>
                <a:latin typeface="+mn-lt"/>
                <a:ea typeface="+mn-ea"/>
              </a:rPr>
              <a:t>D0</a:t>
            </a:r>
          </a:p>
        </p:txBody>
      </p:sp>
      <p:cxnSp>
        <p:nvCxnSpPr>
          <p:cNvPr id="11" name="Straight Connector 12"/>
          <p:cNvCxnSpPr>
            <a:cxnSpLocks noChangeShapeType="1"/>
          </p:cNvCxnSpPr>
          <p:nvPr/>
        </p:nvCxnSpPr>
        <p:spPr bwMode="auto">
          <a:xfrm>
            <a:off x="533400" y="2209800"/>
            <a:ext cx="304800" cy="1524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2" name="Straight Connector 14"/>
          <p:cNvCxnSpPr>
            <a:cxnSpLocks noChangeShapeType="1"/>
          </p:cNvCxnSpPr>
          <p:nvPr/>
        </p:nvCxnSpPr>
        <p:spPr bwMode="auto">
          <a:xfrm>
            <a:off x="685800" y="1905000"/>
            <a:ext cx="304800" cy="2286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838200" y="2362200"/>
            <a:ext cx="742950" cy="338138"/>
          </a:xfrm>
          <a:prstGeom prst="rect">
            <a:avLst/>
          </a:prstGeom>
          <a:solidFill>
            <a:srgbClr val="FD7673"/>
          </a:solidFill>
          <a:ln w="9525">
            <a:solidFill>
              <a:srgbClr val="FD7673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chemeClr val="dk1"/>
                </a:solidFill>
                <a:latin typeface="+mn-lt"/>
                <a:ea typeface="+mn-ea"/>
              </a:rPr>
              <a:t>TEL-1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990600" y="1981200"/>
            <a:ext cx="742950" cy="338138"/>
          </a:xfrm>
          <a:prstGeom prst="rect">
            <a:avLst/>
          </a:prstGeom>
          <a:solidFill>
            <a:srgbClr val="FD7673"/>
          </a:solidFill>
          <a:ln w="9525">
            <a:solidFill>
              <a:srgbClr val="FD7673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600" dirty="0">
                <a:solidFill>
                  <a:schemeClr val="dk1"/>
                </a:solidFill>
                <a:latin typeface="+mn-lt"/>
                <a:ea typeface="+mn-ea"/>
              </a:rPr>
              <a:t>TEL-2</a:t>
            </a:r>
          </a:p>
        </p:txBody>
      </p:sp>
      <p:sp>
        <p:nvSpPr>
          <p:cNvPr id="15" name="Curved Down Arrow 18"/>
          <p:cNvSpPr>
            <a:spLocks noChangeArrowheads="1"/>
          </p:cNvSpPr>
          <p:nvPr/>
        </p:nvSpPr>
        <p:spPr bwMode="auto">
          <a:xfrm rot="3224806" flipH="1">
            <a:off x="2099469" y="2591594"/>
            <a:ext cx="1217612" cy="533400"/>
          </a:xfrm>
          <a:prstGeom prst="curvedDownArrow">
            <a:avLst>
              <a:gd name="adj1" fmla="val 25015"/>
              <a:gd name="adj2" fmla="val 50019"/>
              <a:gd name="adj3" fmla="val 25000"/>
            </a:avLst>
          </a:prstGeom>
          <a:solidFill>
            <a:srgbClr val="FF0000"/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16" name="Curved Down Arrow 20"/>
          <p:cNvSpPr>
            <a:spLocks noChangeArrowheads="1"/>
          </p:cNvSpPr>
          <p:nvPr/>
        </p:nvSpPr>
        <p:spPr bwMode="auto">
          <a:xfrm rot="14061689">
            <a:off x="1563687" y="2973388"/>
            <a:ext cx="1216025" cy="533400"/>
          </a:xfrm>
          <a:prstGeom prst="curvedDownArrow">
            <a:avLst>
              <a:gd name="adj1" fmla="val 25003"/>
              <a:gd name="adj2" fmla="val 49996"/>
              <a:gd name="adj3" fmla="val 25000"/>
            </a:avLst>
          </a:prstGeom>
          <a:solidFill>
            <a:srgbClr val="3366FF"/>
          </a:solidFill>
          <a:ln w="12700">
            <a:solidFill>
              <a:srgbClr val="3366FF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1371600" y="3352800"/>
            <a:ext cx="784225" cy="307975"/>
          </a:xfrm>
          <a:prstGeom prst="rect">
            <a:avLst/>
          </a:prstGeom>
          <a:solidFill>
            <a:srgbClr val="3366FF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+mn-lt"/>
                <a:ea typeface="+mn-ea"/>
              </a:rPr>
              <a:t>protons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590800" y="2667000"/>
            <a:ext cx="1073150" cy="307975"/>
          </a:xfrm>
          <a:prstGeom prst="rect">
            <a:avLst/>
          </a:prstGeom>
          <a:solidFill>
            <a:srgbClr val="FF0000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+mn-lt"/>
                <a:ea typeface="+mn-ea"/>
              </a:rPr>
              <a:t>antiprotons</a:t>
            </a:r>
          </a:p>
        </p:txBody>
      </p:sp>
      <p:graphicFrame>
        <p:nvGraphicFramePr>
          <p:cNvPr id="19" name="Table 1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57083544"/>
              </p:ext>
            </p:extLst>
          </p:nvPr>
        </p:nvGraphicFramePr>
        <p:xfrm>
          <a:off x="4800120" y="963624"/>
          <a:ext cx="4191000" cy="2926000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2941638"/>
                <a:gridCol w="1249362"/>
              </a:tblGrid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e- beam energy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&lt; 10 kV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Peak e- current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&lt; 3 A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Solenoid B-field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3 T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Gun B-field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0.3 T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e- beam radius (SEFT)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2.3 mm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Interaction length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 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TEL-1 </a:t>
                      </a:r>
                      <a:r>
                        <a:rPr kumimoji="0" lang="en-US" altLang="en-US" sz="1800" i="1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x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/</a:t>
                      </a:r>
                      <a:r>
                        <a:rPr kumimoji="0" lang="en-US" altLang="en-US" sz="18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95/32 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  <a:tr h="36572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TEL-2 </a:t>
                      </a:r>
                      <a:r>
                        <a:rPr kumimoji="0" lang="en-US" altLang="en-US" sz="1800" i="1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800" u="none" strike="noStrike" cap="none" normalizeH="0" baseline="0" dirty="0" err="1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x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/</a:t>
                      </a:r>
                      <a:r>
                        <a:rPr kumimoji="0" lang="en-US" altLang="en-US" sz="18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66/160 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15" marB="45715" horzOverflow="overflow"/>
                </a:tc>
              </a:tr>
            </a:tbl>
          </a:graphicData>
        </a:graphic>
      </p:graphicFrame>
      <p:sp>
        <p:nvSpPr>
          <p:cNvPr id="21" name="Content Placeholder 2"/>
          <p:cNvSpPr>
            <a:spLocks noGrp="1"/>
          </p:cNvSpPr>
          <p:nvPr>
            <p:ph idx="1"/>
          </p:nvPr>
        </p:nvSpPr>
        <p:spPr>
          <a:xfrm>
            <a:off x="4800120" y="4107845"/>
            <a:ext cx="4100513" cy="1889363"/>
          </a:xfrm>
        </p:spPr>
        <p:txBody>
          <a:bodyPr/>
          <a:lstStyle/>
          <a:p>
            <a:r>
              <a:rPr lang="en-US" sz="1600" dirty="0" err="1" smtClean="0"/>
              <a:t>V.Shiltsev</a:t>
            </a:r>
            <a:r>
              <a:rPr lang="en-US" sz="1600" dirty="0" smtClean="0"/>
              <a:t>, </a:t>
            </a:r>
            <a:r>
              <a:rPr lang="en-US" sz="1600" i="1" dirty="0" smtClean="0"/>
              <a:t>Electron Lenses for Super-Colliders</a:t>
            </a:r>
            <a:r>
              <a:rPr lang="en-US" sz="1600" dirty="0" smtClean="0"/>
              <a:t>, Springer 2015</a:t>
            </a:r>
          </a:p>
          <a:p>
            <a:r>
              <a:rPr lang="en-US" sz="1600" dirty="0"/>
              <a:t>V. </a:t>
            </a:r>
            <a:r>
              <a:rPr lang="en-US" sz="1600" dirty="0" err="1"/>
              <a:t>Shiltsev</a:t>
            </a:r>
            <a:r>
              <a:rPr lang="en-US" sz="1600" dirty="0"/>
              <a:t> et al., </a:t>
            </a:r>
            <a:r>
              <a:rPr lang="en-US" sz="1600" dirty="0" smtClean="0"/>
              <a:t>Phys</a:t>
            </a:r>
            <a:r>
              <a:rPr lang="en-US" sz="1600" dirty="0"/>
              <a:t>. Rev. ST </a:t>
            </a:r>
            <a:r>
              <a:rPr lang="en-US" sz="1600" dirty="0" smtClean="0"/>
              <a:t>AB 11 (2008</a:t>
            </a:r>
            <a:r>
              <a:rPr lang="en-US" sz="1600" dirty="0"/>
              <a:t>) </a:t>
            </a:r>
            <a:r>
              <a:rPr lang="en-US" sz="1600" dirty="0" smtClean="0"/>
              <a:t>103501</a:t>
            </a:r>
          </a:p>
          <a:p>
            <a:r>
              <a:rPr lang="en-US" sz="1600" dirty="0" err="1" smtClean="0"/>
              <a:t>V.Shiltsev</a:t>
            </a:r>
            <a:r>
              <a:rPr lang="en-US" sz="1600" dirty="0" smtClean="0"/>
              <a:t> et al., NJP 10 (2008) 043042</a:t>
            </a:r>
          </a:p>
          <a:p>
            <a:r>
              <a:rPr lang="en-US" sz="1600" dirty="0"/>
              <a:t>G. </a:t>
            </a:r>
            <a:r>
              <a:rPr lang="en-US" sz="1600" dirty="0" err="1"/>
              <a:t>Stancari</a:t>
            </a:r>
            <a:r>
              <a:rPr lang="en-US" sz="1600" dirty="0"/>
              <a:t> et al., </a:t>
            </a:r>
            <a:r>
              <a:rPr lang="en-US" sz="1600" dirty="0" smtClean="0"/>
              <a:t>Phys</a:t>
            </a:r>
            <a:r>
              <a:rPr lang="en-US" sz="1600" dirty="0"/>
              <a:t>. Rev. Lett. 107 (2011) 084802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671465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TEL-1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3267183"/>
            <a:ext cx="8672513" cy="2640440"/>
          </a:xfrm>
        </p:spPr>
        <p:txBody>
          <a:bodyPr/>
          <a:lstStyle/>
          <a:p>
            <a:r>
              <a:rPr lang="en-US" sz="2000" dirty="0" smtClean="0"/>
              <a:t>In continuous operation 24/7 </a:t>
            </a:r>
            <a:r>
              <a:rPr lang="en-US" sz="2000" dirty="0" smtClean="0"/>
              <a:t>2001-2011</a:t>
            </a:r>
            <a:endParaRPr lang="en-US" sz="2000" dirty="0" smtClean="0"/>
          </a:p>
          <a:p>
            <a:pPr lvl="1"/>
            <a:r>
              <a:rPr lang="en-US" sz="2000" dirty="0" smtClean="0"/>
              <a:t>Excellent reliability record</a:t>
            </a:r>
          </a:p>
          <a:p>
            <a:pPr lvl="2"/>
            <a:r>
              <a:rPr lang="en-US" sz="1800" dirty="0" smtClean="0"/>
              <a:t>5 failures (2 of them in-tunnel electronics)</a:t>
            </a:r>
          </a:p>
          <a:p>
            <a:pPr lvl="2"/>
            <a:r>
              <a:rPr lang="en-US" sz="1800" dirty="0" smtClean="0"/>
              <a:t>1 trip resulted in store abort</a:t>
            </a:r>
            <a:endParaRPr lang="en-US" sz="1800" dirty="0" smtClean="0"/>
          </a:p>
          <a:p>
            <a:pPr lvl="1"/>
            <a:r>
              <a:rPr lang="en-US" sz="2000" dirty="0" smtClean="0"/>
              <a:t>Lessons: beam stability, noise, shape, control, etc.</a:t>
            </a:r>
          </a:p>
          <a:p>
            <a:r>
              <a:rPr lang="en-US" sz="2000" dirty="0" smtClean="0"/>
              <a:t>Mostly used for smooth abort gap </a:t>
            </a:r>
            <a:r>
              <a:rPr lang="en-US" sz="2000" dirty="0" smtClean="0"/>
              <a:t>cleaning</a:t>
            </a:r>
          </a:p>
          <a:p>
            <a:pPr lvl="1"/>
            <a:r>
              <a:rPr lang="en-US" sz="1800" dirty="0" smtClean="0"/>
              <a:t>Also a versatile tool for beam removal – once scraped </a:t>
            </a:r>
            <a:r>
              <a:rPr lang="en-US" sz="1800" i="1" dirty="0" smtClean="0"/>
              <a:t>all</a:t>
            </a:r>
            <a:r>
              <a:rPr lang="en-US" sz="1800" dirty="0" smtClean="0"/>
              <a:t> beam after abort kickers failure</a:t>
            </a:r>
            <a:endParaRPr lang="en-US" sz="1800" dirty="0" smtClean="0"/>
          </a:p>
          <a:p>
            <a:r>
              <a:rPr lang="en-US" sz="2000" dirty="0" smtClean="0"/>
              <a:t>Long-range beam-beam compensation demonstration</a:t>
            </a:r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387" y="827597"/>
            <a:ext cx="4259386" cy="217245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707" y="836631"/>
            <a:ext cx="3661605" cy="25538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832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TEL-2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Commissioned in 2006-2007</a:t>
            </a:r>
          </a:p>
          <a:p>
            <a:r>
              <a:rPr lang="en-US" dirty="0" smtClean="0"/>
              <a:t>Nonlinear transverse beam profile, head-on beam-beam compensation </a:t>
            </a:r>
            <a:r>
              <a:rPr lang="en-US" dirty="0" smtClean="0"/>
              <a:t>studies</a:t>
            </a:r>
          </a:p>
          <a:p>
            <a:r>
              <a:rPr lang="en-US" dirty="0" smtClean="0"/>
              <a:t>Studies of c</a:t>
            </a:r>
            <a:r>
              <a:rPr lang="en-US" dirty="0" smtClean="0"/>
              <a:t>oherent stability of e-p system</a:t>
            </a:r>
            <a:endParaRPr lang="en-US" dirty="0" smtClean="0"/>
          </a:p>
          <a:p>
            <a:r>
              <a:rPr lang="en-US" i="1" dirty="0" smtClean="0"/>
              <a:t>Hollow-beam collimation studies </a:t>
            </a:r>
            <a:r>
              <a:rPr lang="en-US" dirty="0" smtClean="0"/>
              <a:t>– </a:t>
            </a:r>
            <a:r>
              <a:rPr lang="en-US" dirty="0" smtClean="0">
                <a:solidFill>
                  <a:srgbClr val="0070C0"/>
                </a:solidFill>
              </a:rPr>
              <a:t>talk by </a:t>
            </a:r>
            <a:r>
              <a:rPr lang="en-US" dirty="0" err="1" smtClean="0">
                <a:solidFill>
                  <a:srgbClr val="0070C0"/>
                </a:solidFill>
              </a:rPr>
              <a:t>G.Stancari</a:t>
            </a:r>
            <a:endParaRPr lang="en-US" dirty="0" smtClean="0">
              <a:solidFill>
                <a:srgbClr val="0070C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4981" y="3123345"/>
            <a:ext cx="5569395" cy="31291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140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entire </a:t>
            </a:r>
            <a:r>
              <a:rPr lang="en-US" dirty="0" err="1" smtClean="0"/>
              <a:t>Tevatron</a:t>
            </a:r>
            <a:r>
              <a:rPr lang="en-US" dirty="0" smtClean="0"/>
              <a:t> Team!</a:t>
            </a:r>
          </a:p>
          <a:p>
            <a:r>
              <a:rPr lang="en-US" dirty="0" smtClean="0"/>
              <a:t>Dean Still, Vladimir </a:t>
            </a:r>
            <a:r>
              <a:rPr lang="en-US" dirty="0" err="1" smtClean="0"/>
              <a:t>Shiltsev</a:t>
            </a:r>
            <a:r>
              <a:rPr lang="en-US" dirty="0" smtClean="0"/>
              <a:t>, Giulio </a:t>
            </a:r>
            <a:r>
              <a:rPr lang="en-US" dirty="0" err="1" smtClean="0"/>
              <a:t>Stancari</a:t>
            </a:r>
            <a:r>
              <a:rPr lang="en-US" dirty="0" smtClean="0"/>
              <a:t>, Miriam </a:t>
            </a:r>
            <a:r>
              <a:rPr lang="en-US" dirty="0" err="1" smtClean="0"/>
              <a:t>Fitterer</a:t>
            </a:r>
            <a:r>
              <a:rPr lang="en-US" dirty="0" smtClean="0"/>
              <a:t>.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487714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Beam loss, especially uncontrolled, </a:t>
            </a:r>
            <a:r>
              <a:rPr lang="en-US" dirty="0" smtClean="0"/>
              <a:t>was a major factor </a:t>
            </a:r>
            <a:r>
              <a:rPr lang="en-US" dirty="0" smtClean="0"/>
              <a:t>in </a:t>
            </a:r>
            <a:r>
              <a:rPr lang="en-US" dirty="0" err="1" smtClean="0"/>
              <a:t>Tevatron</a:t>
            </a:r>
            <a:r>
              <a:rPr lang="en-US" dirty="0" smtClean="0"/>
              <a:t> Run II </a:t>
            </a:r>
            <a:r>
              <a:rPr lang="en-US" dirty="0" smtClean="0"/>
              <a:t>collider operations</a:t>
            </a:r>
          </a:p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 smtClean="0"/>
              <a:t>two-stage collimation system was mostly adequate in stable beam operation and protected against catastrophic failures</a:t>
            </a:r>
          </a:p>
          <a:p>
            <a:r>
              <a:rPr lang="en-US" dirty="0" smtClean="0"/>
              <a:t>Transition modes </a:t>
            </a:r>
            <a:r>
              <a:rPr lang="en-US" dirty="0" smtClean="0"/>
              <a:t>(ramp, squeeze) posed </a:t>
            </a:r>
            <a:r>
              <a:rPr lang="en-US" dirty="0" smtClean="0"/>
              <a:t>the biggest </a:t>
            </a:r>
            <a:r>
              <a:rPr lang="en-US" dirty="0" smtClean="0"/>
              <a:t>threats owing </a:t>
            </a:r>
            <a:r>
              <a:rPr lang="en-US" dirty="0"/>
              <a:t>to complex long-range beam-beam configuration</a:t>
            </a:r>
            <a:endParaRPr lang="en-US" dirty="0" smtClean="0"/>
          </a:p>
          <a:p>
            <a:r>
              <a:rPr lang="en-US" dirty="0" err="1" smtClean="0"/>
              <a:t>Tevatron</a:t>
            </a:r>
            <a:r>
              <a:rPr lang="en-US" dirty="0" smtClean="0"/>
              <a:t> Electron Lenses demonstrated remarkable reliability and versatility in collider operations</a:t>
            </a:r>
          </a:p>
          <a:p>
            <a:pPr lvl="1"/>
            <a:r>
              <a:rPr lang="en-US" dirty="0" smtClean="0"/>
              <a:t>Uncaptured beam removal</a:t>
            </a:r>
          </a:p>
          <a:p>
            <a:pPr lvl="1"/>
            <a:r>
              <a:rPr lang="en-US" dirty="0" smtClean="0"/>
              <a:t>Beam-beam compensation</a:t>
            </a:r>
          </a:p>
          <a:p>
            <a:pPr lvl="1"/>
            <a:r>
              <a:rPr lang="en-US" dirty="0" smtClean="0"/>
              <a:t>Collimation</a:t>
            </a:r>
          </a:p>
          <a:p>
            <a:r>
              <a:rPr lang="en-US" dirty="0" smtClean="0"/>
              <a:t>Much experience gained in modeling/simulations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67290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2011 - 2016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75" y="870734"/>
            <a:ext cx="7563599" cy="504239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8600" y="5920667"/>
            <a:ext cx="8299067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/>
              <a:t>Fermilab's</a:t>
            </a:r>
            <a:r>
              <a:rPr lang="en-US" sz="1050" dirty="0"/>
              <a:t> second director and 1988 Nobel Prize Laureate Leon Lederman (left) and Bob Mau watch as Dr. Helen Edwards terminates the final beam </a:t>
            </a:r>
            <a:endParaRPr lang="en-US" sz="1050" dirty="0" smtClean="0"/>
          </a:p>
          <a:p>
            <a:r>
              <a:rPr lang="en-US" sz="1050" dirty="0" smtClean="0"/>
              <a:t>in </a:t>
            </a:r>
            <a:r>
              <a:rPr lang="en-US" sz="1050" dirty="0"/>
              <a:t>the </a:t>
            </a:r>
            <a:r>
              <a:rPr lang="en-US" sz="1050" dirty="0" err="1"/>
              <a:t>Tevatron</a:t>
            </a:r>
            <a:r>
              <a:rPr lang="en-US" sz="1050" dirty="0"/>
              <a:t> collider in the Fermilab Main Control Room on September 30, 2011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14699208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did we learn about losses and halo removal from the </a:t>
            </a:r>
            <a:r>
              <a:rPr lang="en-US" dirty="0" err="1" smtClean="0"/>
              <a:t>Tevatron</a:t>
            </a:r>
            <a:r>
              <a:rPr lang="en-US" dirty="0"/>
              <a:t> </a:t>
            </a:r>
            <a:r>
              <a:rPr lang="en-US" dirty="0" smtClean="0"/>
              <a:t>experience </a:t>
            </a:r>
            <a:r>
              <a:rPr lang="en-US" dirty="0"/>
              <a:t>that can be relevant for HL-LHC? </a:t>
            </a:r>
            <a:endParaRPr lang="en-US" dirty="0" smtClean="0"/>
          </a:p>
          <a:p>
            <a:r>
              <a:rPr lang="en-US" dirty="0" smtClean="0"/>
              <a:t>General </a:t>
            </a:r>
            <a:r>
              <a:rPr lang="en-US" dirty="0"/>
              <a:t>description </a:t>
            </a:r>
            <a:r>
              <a:rPr lang="en-US" dirty="0" smtClean="0"/>
              <a:t>of machine </a:t>
            </a:r>
            <a:r>
              <a:rPr lang="en-US" dirty="0"/>
              <a:t>and operations. Lost stores and losses vs. machine cycle. </a:t>
            </a:r>
            <a:r>
              <a:rPr lang="en-US" dirty="0" smtClean="0"/>
              <a:t>Major causes </a:t>
            </a:r>
            <a:r>
              <a:rPr lang="en-US" dirty="0"/>
              <a:t>of losses. Collimation system performance. </a:t>
            </a:r>
            <a:endParaRPr lang="en-US" dirty="0" smtClean="0"/>
          </a:p>
          <a:p>
            <a:r>
              <a:rPr lang="en-US" dirty="0" smtClean="0"/>
              <a:t>E-lens uses, reliability</a:t>
            </a:r>
            <a:r>
              <a:rPr lang="en-US" dirty="0"/>
              <a:t>, and compatibility with collider operations. </a:t>
            </a:r>
            <a:endParaRPr lang="en-US" dirty="0" smtClean="0"/>
          </a:p>
          <a:p>
            <a:r>
              <a:rPr lang="en-US" dirty="0" smtClean="0"/>
              <a:t>What performance </a:t>
            </a:r>
            <a:r>
              <a:rPr lang="en-US" dirty="0"/>
              <a:t>can we expect in HL-LHC? Tracking simulations on </a:t>
            </a:r>
            <a:r>
              <a:rPr lang="en-US" dirty="0" smtClean="0"/>
              <a:t>expected halo </a:t>
            </a:r>
            <a:r>
              <a:rPr lang="en-US" dirty="0"/>
              <a:t>survival vs. amplitude, removal rates, and effects on the </a:t>
            </a:r>
            <a:r>
              <a:rPr lang="en-US" dirty="0" smtClean="0"/>
              <a:t>core – </a:t>
            </a:r>
            <a:r>
              <a:rPr lang="en-US" dirty="0" smtClean="0">
                <a:solidFill>
                  <a:srgbClr val="0070C0"/>
                </a:solidFill>
              </a:rPr>
              <a:t>talk by </a:t>
            </a:r>
            <a:r>
              <a:rPr lang="en-US" dirty="0" err="1" smtClean="0">
                <a:solidFill>
                  <a:srgbClr val="0070C0"/>
                </a:solidFill>
              </a:rPr>
              <a:t>M.Fitterer</a:t>
            </a:r>
            <a:r>
              <a:rPr lang="en-US" dirty="0" smtClean="0"/>
              <a:t>.</a:t>
            </a:r>
          </a:p>
          <a:p>
            <a:r>
              <a:rPr lang="en-US" dirty="0"/>
              <a:t>Measured effects of depleted halo population with hollow e-lens and relevance for </a:t>
            </a:r>
            <a:r>
              <a:rPr lang="en-US" dirty="0" smtClean="0"/>
              <a:t>HL-LHC – </a:t>
            </a:r>
            <a:r>
              <a:rPr lang="en-US" dirty="0" smtClean="0">
                <a:solidFill>
                  <a:srgbClr val="0070C0"/>
                </a:solidFill>
              </a:rPr>
              <a:t>talk by </a:t>
            </a:r>
            <a:r>
              <a:rPr lang="en-US" dirty="0" err="1" smtClean="0">
                <a:solidFill>
                  <a:srgbClr val="0070C0"/>
                </a:solidFill>
              </a:rPr>
              <a:t>G.Stancari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384188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Aerial View of </a:t>
            </a:r>
            <a:r>
              <a:rPr lang="en-US" dirty="0" err="1" smtClean="0"/>
              <a:t>Tevatron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762000"/>
            <a:ext cx="7772400" cy="554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6"/>
          <p:cNvCxnSpPr>
            <a:cxnSpLocks noChangeShapeType="1"/>
          </p:cNvCxnSpPr>
          <p:nvPr/>
        </p:nvCxnSpPr>
        <p:spPr bwMode="auto">
          <a:xfrm rot="5400000">
            <a:off x="3390900" y="1638300"/>
            <a:ext cx="381000" cy="304800"/>
          </a:xfrm>
          <a:prstGeom prst="line">
            <a:avLst/>
          </a:prstGeom>
          <a:noFill/>
          <a:ln w="476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Oval 7"/>
          <p:cNvSpPr>
            <a:spLocks noChangeArrowheads="1"/>
          </p:cNvSpPr>
          <p:nvPr/>
        </p:nvSpPr>
        <p:spPr bwMode="auto">
          <a:xfrm flipH="1">
            <a:off x="3352800" y="1981200"/>
            <a:ext cx="304800" cy="304800"/>
          </a:xfrm>
          <a:prstGeom prst="ellipse">
            <a:avLst/>
          </a:prstGeom>
          <a:noFill/>
          <a:ln w="4445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11" name="Freeform 11"/>
          <p:cNvSpPr>
            <a:spLocks noChangeArrowheads="1"/>
          </p:cNvSpPr>
          <p:nvPr/>
        </p:nvSpPr>
        <p:spPr bwMode="auto">
          <a:xfrm>
            <a:off x="2784475" y="2414588"/>
            <a:ext cx="538163" cy="587375"/>
          </a:xfrm>
          <a:custGeom>
            <a:avLst/>
            <a:gdLst>
              <a:gd name="T0" fmla="*/ 534632 w 537633"/>
              <a:gd name="T1" fmla="*/ 188497 h 587021"/>
              <a:gd name="T2" fmla="*/ 504969 w 537633"/>
              <a:gd name="T3" fmla="*/ 442650 h 587021"/>
              <a:gd name="T4" fmla="*/ 415982 w 537633"/>
              <a:gd name="T5" fmla="*/ 544311 h 587021"/>
              <a:gd name="T6" fmla="*/ 297332 w 537633"/>
              <a:gd name="T7" fmla="*/ 586670 h 587021"/>
              <a:gd name="T8" fmla="*/ 187156 w 537633"/>
              <a:gd name="T9" fmla="*/ 540075 h 587021"/>
              <a:gd name="T10" fmla="*/ 43081 w 537633"/>
              <a:gd name="T11" fmla="*/ 383347 h 587021"/>
              <a:gd name="T12" fmla="*/ 706 w 537633"/>
              <a:gd name="T13" fmla="*/ 243563 h 587021"/>
              <a:gd name="T14" fmla="*/ 47319 w 537633"/>
              <a:gd name="T15" fmla="*/ 129194 h 587021"/>
              <a:gd name="T16" fmla="*/ 170207 w 537633"/>
              <a:gd name="T17" fmla="*/ 61420 h 587021"/>
              <a:gd name="T18" fmla="*/ 301569 w 537633"/>
              <a:gd name="T19" fmla="*/ 14825 h 587021"/>
              <a:gd name="T20" fmla="*/ 407506 w 537633"/>
              <a:gd name="T21" fmla="*/ 6354 h 587021"/>
              <a:gd name="T22" fmla="*/ 488020 w 537633"/>
              <a:gd name="T23" fmla="*/ 52948 h 587021"/>
              <a:gd name="T24" fmla="*/ 526157 w 537633"/>
              <a:gd name="T25" fmla="*/ 137666 h 587021"/>
              <a:gd name="T26" fmla="*/ 534632 w 537633"/>
              <a:gd name="T27" fmla="*/ 188497 h 587021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w 537633"/>
              <a:gd name="T43" fmla="*/ 0 h 587021"/>
              <a:gd name="T44" fmla="*/ 537633 w 537633"/>
              <a:gd name="T45" fmla="*/ 587021 h 587021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T42" t="T43" r="T44" b="T45"/>
            <a:pathLst>
              <a:path w="537633" h="587021">
                <a:moveTo>
                  <a:pt x="534105" y="188383"/>
                </a:moveTo>
                <a:cubicBezTo>
                  <a:pt x="530577" y="239183"/>
                  <a:pt x="524227" y="383116"/>
                  <a:pt x="504472" y="442383"/>
                </a:cubicBezTo>
                <a:cubicBezTo>
                  <a:pt x="484717" y="501650"/>
                  <a:pt x="450144" y="519994"/>
                  <a:pt x="415572" y="543983"/>
                </a:cubicBezTo>
                <a:cubicBezTo>
                  <a:pt x="381000" y="567972"/>
                  <a:pt x="335139" y="587021"/>
                  <a:pt x="297039" y="586316"/>
                </a:cubicBezTo>
                <a:cubicBezTo>
                  <a:pt x="258939" y="585611"/>
                  <a:pt x="229305" y="573617"/>
                  <a:pt x="186972" y="539750"/>
                </a:cubicBezTo>
                <a:cubicBezTo>
                  <a:pt x="144639" y="505883"/>
                  <a:pt x="74083" y="432505"/>
                  <a:pt x="43039" y="383116"/>
                </a:cubicBezTo>
                <a:cubicBezTo>
                  <a:pt x="11995" y="333727"/>
                  <a:pt x="0" y="285749"/>
                  <a:pt x="705" y="243416"/>
                </a:cubicBezTo>
                <a:cubicBezTo>
                  <a:pt x="1410" y="201083"/>
                  <a:pt x="19050" y="159455"/>
                  <a:pt x="47272" y="129116"/>
                </a:cubicBezTo>
                <a:cubicBezTo>
                  <a:pt x="75494" y="98777"/>
                  <a:pt x="127706" y="80433"/>
                  <a:pt x="170039" y="61383"/>
                </a:cubicBezTo>
                <a:cubicBezTo>
                  <a:pt x="212372" y="42333"/>
                  <a:pt x="261761" y="23988"/>
                  <a:pt x="301272" y="14816"/>
                </a:cubicBezTo>
                <a:cubicBezTo>
                  <a:pt x="340783" y="5644"/>
                  <a:pt x="376060" y="0"/>
                  <a:pt x="407105" y="6350"/>
                </a:cubicBezTo>
                <a:cubicBezTo>
                  <a:pt x="438150" y="12700"/>
                  <a:pt x="467783" y="31044"/>
                  <a:pt x="487539" y="52916"/>
                </a:cubicBezTo>
                <a:cubicBezTo>
                  <a:pt x="507295" y="74788"/>
                  <a:pt x="517878" y="113594"/>
                  <a:pt x="525639" y="137583"/>
                </a:cubicBezTo>
                <a:cubicBezTo>
                  <a:pt x="533400" y="161572"/>
                  <a:pt x="537633" y="137583"/>
                  <a:pt x="534105" y="188383"/>
                </a:cubicBezTo>
                <a:close/>
              </a:path>
            </a:pathLst>
          </a:custGeom>
          <a:noFill/>
          <a:ln w="349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Freeform 12"/>
          <p:cNvSpPr>
            <a:spLocks noChangeArrowheads="1"/>
          </p:cNvSpPr>
          <p:nvPr/>
        </p:nvSpPr>
        <p:spPr bwMode="auto">
          <a:xfrm>
            <a:off x="3309938" y="4106863"/>
            <a:ext cx="342900" cy="1760537"/>
          </a:xfrm>
          <a:custGeom>
            <a:avLst/>
            <a:gdLst>
              <a:gd name="T0" fmla="*/ 8466 w 342900"/>
              <a:gd name="T1" fmla="*/ 0 h 1761067"/>
              <a:gd name="T2" fmla="*/ 296333 w 342900"/>
              <a:gd name="T3" fmla="*/ 846412 h 1761067"/>
              <a:gd name="T4" fmla="*/ 287866 w 342900"/>
              <a:gd name="T5" fmla="*/ 1337331 h 1761067"/>
              <a:gd name="T6" fmla="*/ 0 w 342900"/>
              <a:gd name="T7" fmla="*/ 1760537 h 1761067"/>
              <a:gd name="T8" fmla="*/ 0 60000 65536"/>
              <a:gd name="T9" fmla="*/ 0 60000 65536"/>
              <a:gd name="T10" fmla="*/ 0 60000 65536"/>
              <a:gd name="T11" fmla="*/ 0 60000 65536"/>
              <a:gd name="T12" fmla="*/ 0 w 342900"/>
              <a:gd name="T13" fmla="*/ 0 h 1761067"/>
              <a:gd name="T14" fmla="*/ 342900 w 342900"/>
              <a:gd name="T15" fmla="*/ 1761067 h 1761067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342900" h="1761067">
                <a:moveTo>
                  <a:pt x="8466" y="0"/>
                </a:moveTo>
                <a:cubicBezTo>
                  <a:pt x="129116" y="311855"/>
                  <a:pt x="249766" y="623711"/>
                  <a:pt x="296333" y="846667"/>
                </a:cubicBezTo>
                <a:cubicBezTo>
                  <a:pt x="342900" y="1069623"/>
                  <a:pt x="337255" y="1185334"/>
                  <a:pt x="287866" y="1337734"/>
                </a:cubicBezTo>
                <a:cubicBezTo>
                  <a:pt x="238477" y="1490134"/>
                  <a:pt x="122767" y="1666523"/>
                  <a:pt x="0" y="1761067"/>
                </a:cubicBezTo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3" name="Group 15"/>
          <p:cNvGrpSpPr>
            <a:grpSpLocks/>
          </p:cNvGrpSpPr>
          <p:nvPr/>
        </p:nvGrpSpPr>
        <p:grpSpPr bwMode="auto">
          <a:xfrm rot="-1289707">
            <a:off x="989013" y="3146425"/>
            <a:ext cx="2533650" cy="2133600"/>
            <a:chOff x="1447800" y="4191000"/>
            <a:chExt cx="990600" cy="914400"/>
          </a:xfrm>
        </p:grpSpPr>
        <p:sp>
          <p:nvSpPr>
            <p:cNvPr id="14" name="Arc 13"/>
            <p:cNvSpPr/>
            <p:nvPr/>
          </p:nvSpPr>
          <p:spPr bwMode="auto">
            <a:xfrm>
              <a:off x="1447411" y="4189710"/>
              <a:ext cx="914257" cy="914400"/>
            </a:xfrm>
            <a:prstGeom prst="arc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eaLnBrk="1" hangingPunct="1">
                <a:defRPr/>
              </a:pPr>
              <a:endParaRPr lang="en-US">
                <a:ea typeface="+mn-ea"/>
              </a:endParaRPr>
            </a:p>
          </p:txBody>
        </p:sp>
        <p:sp>
          <p:nvSpPr>
            <p:cNvPr id="15" name="Arc 14"/>
            <p:cNvSpPr/>
            <p:nvPr/>
          </p:nvSpPr>
          <p:spPr bwMode="auto">
            <a:xfrm flipH="1">
              <a:off x="1447800" y="4191000"/>
              <a:ext cx="990600" cy="914400"/>
            </a:xfrm>
            <a:prstGeom prst="arc">
              <a:avLst>
                <a:gd name="adj1" fmla="val 16200000"/>
                <a:gd name="adj2" fmla="val 0"/>
              </a:avLst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marL="342900" indent="-342900" eaLnBrk="1" hangingPunct="1">
                <a:defRPr/>
              </a:pPr>
              <a:endParaRPr lang="en-US">
                <a:ea typeface="+mn-ea"/>
              </a:endParaRPr>
            </a:p>
          </p:txBody>
        </p:sp>
      </p:grpSp>
      <p:cxnSp>
        <p:nvCxnSpPr>
          <p:cNvPr id="16" name="Straight Connector 28"/>
          <p:cNvCxnSpPr>
            <a:cxnSpLocks noChangeShapeType="1"/>
            <a:stCxn id="20" idx="2"/>
          </p:cNvCxnSpPr>
          <p:nvPr/>
        </p:nvCxnSpPr>
        <p:spPr bwMode="auto">
          <a:xfrm rot="16200000" flipH="1">
            <a:off x="3002756" y="4069557"/>
            <a:ext cx="828675" cy="32861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7" name="Straight Connector 30"/>
          <p:cNvCxnSpPr>
            <a:cxnSpLocks noChangeShapeType="1"/>
          </p:cNvCxnSpPr>
          <p:nvPr/>
        </p:nvCxnSpPr>
        <p:spPr bwMode="auto">
          <a:xfrm rot="16200000" flipH="1">
            <a:off x="800100" y="4914900"/>
            <a:ext cx="914400" cy="3810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2667000" y="1447800"/>
            <a:ext cx="798513" cy="369888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dirty="0" err="1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Linac</a:t>
            </a:r>
            <a:endParaRPr lang="en-US" sz="1800" dirty="0">
              <a:solidFill>
                <a:schemeClr val="dk1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>
            <a:off x="2209800" y="1905000"/>
            <a:ext cx="1027113" cy="369888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Booster</a:t>
            </a:r>
          </a:p>
        </p:txBody>
      </p:sp>
      <p:sp>
        <p:nvSpPr>
          <p:cNvPr id="20" name="TextBox 19"/>
          <p:cNvSpPr txBox="1">
            <a:spLocks noChangeArrowheads="1"/>
          </p:cNvSpPr>
          <p:nvPr/>
        </p:nvSpPr>
        <p:spPr bwMode="auto">
          <a:xfrm>
            <a:off x="1143000" y="2438400"/>
            <a:ext cx="1524000" cy="646113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>
            <a:spAutoFit/>
          </a:bodyPr>
          <a:lstStyle/>
          <a:p>
            <a:pPr eaLnBrk="1" hangingPunct="1">
              <a:defRPr/>
            </a:pPr>
            <a:r>
              <a:rPr lang="en-US" sz="1800" dirty="0" err="1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Debuncher</a:t>
            </a:r>
            <a:r>
              <a:rPr lang="en-US" sz="18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/Accumulator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1371600" y="4191000"/>
            <a:ext cx="1885284" cy="646331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18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Main Injector/Recycler</a:t>
            </a:r>
          </a:p>
        </p:txBody>
      </p:sp>
      <p:sp>
        <p:nvSpPr>
          <p:cNvPr id="22" name="Oval 36"/>
          <p:cNvSpPr>
            <a:spLocks noChangeArrowheads="1"/>
          </p:cNvSpPr>
          <p:nvPr/>
        </p:nvSpPr>
        <p:spPr bwMode="auto">
          <a:xfrm>
            <a:off x="3429000" y="1066800"/>
            <a:ext cx="4953000" cy="4876800"/>
          </a:xfrm>
          <a:prstGeom prst="ellips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23" name="Explosion 1 37"/>
          <p:cNvSpPr>
            <a:spLocks noChangeArrowheads="1"/>
          </p:cNvSpPr>
          <p:nvPr/>
        </p:nvSpPr>
        <p:spPr bwMode="auto">
          <a:xfrm>
            <a:off x="6172200" y="990600"/>
            <a:ext cx="304800" cy="3048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24" name="Explosion 1 38"/>
          <p:cNvSpPr>
            <a:spLocks noChangeArrowheads="1"/>
          </p:cNvSpPr>
          <p:nvPr/>
        </p:nvSpPr>
        <p:spPr bwMode="auto">
          <a:xfrm>
            <a:off x="7696200" y="4800600"/>
            <a:ext cx="304800" cy="304800"/>
          </a:xfrm>
          <a:prstGeom prst="irregularSeal1">
            <a:avLst/>
          </a:prstGeom>
          <a:solidFill>
            <a:srgbClr val="FFFF00"/>
          </a:solidFill>
          <a:ln w="9525">
            <a:solidFill>
              <a:srgbClr val="FFFF00"/>
            </a:solidFill>
            <a:round/>
            <a:headEnd/>
            <a:tailEnd/>
          </a:ln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803900" y="1536700"/>
            <a:ext cx="711778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>
                <a:latin typeface="Arial"/>
                <a:cs typeface="Arial"/>
              </a:rPr>
              <a:t>CDF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7162800" y="4419600"/>
            <a:ext cx="512530" cy="400110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>
                <a:latin typeface="Arial"/>
                <a:cs typeface="Arial"/>
              </a:rPr>
              <a:t>D0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4762500" y="1473200"/>
            <a:ext cx="784225" cy="307975"/>
          </a:xfrm>
          <a:prstGeom prst="rect">
            <a:avLst/>
          </a:prstGeom>
          <a:solidFill>
            <a:srgbClr val="3366FF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+mn-lt"/>
                <a:ea typeface="+mn-ea"/>
              </a:rPr>
              <a:t>protons</a:t>
            </a:r>
          </a:p>
        </p:txBody>
      </p:sp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6540500" y="2082800"/>
            <a:ext cx="1073150" cy="307975"/>
          </a:xfrm>
          <a:prstGeom prst="rect">
            <a:avLst/>
          </a:prstGeom>
          <a:solidFill>
            <a:srgbClr val="FF0000"/>
          </a:soli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+mn-lt"/>
                <a:ea typeface="+mn-ea"/>
              </a:rPr>
              <a:t>antiprotons</a:t>
            </a:r>
          </a:p>
        </p:txBody>
      </p:sp>
      <p:grpSp>
        <p:nvGrpSpPr>
          <p:cNvPr id="29" name="Group 58"/>
          <p:cNvGrpSpPr>
            <a:grpSpLocks/>
          </p:cNvGrpSpPr>
          <p:nvPr/>
        </p:nvGrpSpPr>
        <p:grpSpPr bwMode="auto">
          <a:xfrm>
            <a:off x="3500438" y="990600"/>
            <a:ext cx="2595562" cy="1757363"/>
            <a:chOff x="3500967" y="990600"/>
            <a:chExt cx="2595033" cy="1756834"/>
          </a:xfrm>
        </p:grpSpPr>
        <p:sp>
          <p:nvSpPr>
            <p:cNvPr id="30" name="Oval 42"/>
            <p:cNvSpPr>
              <a:spLocks noChangeArrowheads="1"/>
            </p:cNvSpPr>
            <p:nvPr/>
          </p:nvSpPr>
          <p:spPr bwMode="auto">
            <a:xfrm>
              <a:off x="5943600" y="9906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1" name="Oval 43"/>
            <p:cNvSpPr>
              <a:spLocks noChangeArrowheads="1"/>
            </p:cNvSpPr>
            <p:nvPr/>
          </p:nvSpPr>
          <p:spPr bwMode="auto">
            <a:xfrm>
              <a:off x="3746500" y="2103967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2" name="Oval 48"/>
            <p:cNvSpPr>
              <a:spLocks noChangeArrowheads="1"/>
            </p:cNvSpPr>
            <p:nvPr/>
          </p:nvSpPr>
          <p:spPr bwMode="auto">
            <a:xfrm>
              <a:off x="4555067" y="1341967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3" name="Oval 49"/>
            <p:cNvSpPr>
              <a:spLocks noChangeArrowheads="1"/>
            </p:cNvSpPr>
            <p:nvPr/>
          </p:nvSpPr>
          <p:spPr bwMode="auto">
            <a:xfrm>
              <a:off x="4813300" y="1202267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4" name="Oval 50"/>
            <p:cNvSpPr>
              <a:spLocks noChangeArrowheads="1"/>
            </p:cNvSpPr>
            <p:nvPr/>
          </p:nvSpPr>
          <p:spPr bwMode="auto">
            <a:xfrm>
              <a:off x="5672667" y="990600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5" name="Oval 51"/>
            <p:cNvSpPr>
              <a:spLocks noChangeArrowheads="1"/>
            </p:cNvSpPr>
            <p:nvPr/>
          </p:nvSpPr>
          <p:spPr bwMode="auto">
            <a:xfrm>
              <a:off x="5376334" y="1024467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6" name="Oval 52"/>
            <p:cNvSpPr>
              <a:spLocks noChangeArrowheads="1"/>
            </p:cNvSpPr>
            <p:nvPr/>
          </p:nvSpPr>
          <p:spPr bwMode="auto">
            <a:xfrm>
              <a:off x="5088466" y="1109133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7" name="Oval 53"/>
            <p:cNvSpPr>
              <a:spLocks noChangeArrowheads="1"/>
            </p:cNvSpPr>
            <p:nvPr/>
          </p:nvSpPr>
          <p:spPr bwMode="auto">
            <a:xfrm>
              <a:off x="4313767" y="1498601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8" name="Oval 54"/>
            <p:cNvSpPr>
              <a:spLocks noChangeArrowheads="1"/>
            </p:cNvSpPr>
            <p:nvPr/>
          </p:nvSpPr>
          <p:spPr bwMode="auto">
            <a:xfrm>
              <a:off x="4089400" y="1684866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39" name="Oval 55"/>
            <p:cNvSpPr>
              <a:spLocks noChangeArrowheads="1"/>
            </p:cNvSpPr>
            <p:nvPr/>
          </p:nvSpPr>
          <p:spPr bwMode="auto">
            <a:xfrm>
              <a:off x="3903134" y="1888067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0" name="Oval 56"/>
            <p:cNvSpPr>
              <a:spLocks noChangeArrowheads="1"/>
            </p:cNvSpPr>
            <p:nvPr/>
          </p:nvSpPr>
          <p:spPr bwMode="auto">
            <a:xfrm>
              <a:off x="3500967" y="2595034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1" name="Oval 57"/>
            <p:cNvSpPr>
              <a:spLocks noChangeArrowheads="1"/>
            </p:cNvSpPr>
            <p:nvPr/>
          </p:nvSpPr>
          <p:spPr bwMode="auto">
            <a:xfrm>
              <a:off x="3602568" y="2345266"/>
              <a:ext cx="152400" cy="152400"/>
            </a:xfrm>
            <a:prstGeom prst="ellipse">
              <a:avLst/>
            </a:prstGeom>
            <a:solidFill>
              <a:srgbClr val="3366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</p:grpSp>
      <p:grpSp>
        <p:nvGrpSpPr>
          <p:cNvPr id="42" name="Group 85"/>
          <p:cNvGrpSpPr>
            <a:grpSpLocks/>
          </p:cNvGrpSpPr>
          <p:nvPr/>
        </p:nvGrpSpPr>
        <p:grpSpPr bwMode="auto">
          <a:xfrm rot="5195222">
            <a:off x="6116637" y="1524001"/>
            <a:ext cx="2595563" cy="1757362"/>
            <a:chOff x="3500967" y="990600"/>
            <a:chExt cx="2595033" cy="1756834"/>
          </a:xfrm>
        </p:grpSpPr>
        <p:sp>
          <p:nvSpPr>
            <p:cNvPr id="43" name="Oval 86"/>
            <p:cNvSpPr>
              <a:spLocks noChangeArrowheads="1"/>
            </p:cNvSpPr>
            <p:nvPr/>
          </p:nvSpPr>
          <p:spPr bwMode="auto">
            <a:xfrm>
              <a:off x="5943600" y="99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4" name="Oval 87"/>
            <p:cNvSpPr>
              <a:spLocks noChangeArrowheads="1"/>
            </p:cNvSpPr>
            <p:nvPr/>
          </p:nvSpPr>
          <p:spPr bwMode="auto">
            <a:xfrm>
              <a:off x="3746500" y="21039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5" name="Oval 88"/>
            <p:cNvSpPr>
              <a:spLocks noChangeArrowheads="1"/>
            </p:cNvSpPr>
            <p:nvPr/>
          </p:nvSpPr>
          <p:spPr bwMode="auto">
            <a:xfrm>
              <a:off x="4555067" y="13419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6" name="Oval 89"/>
            <p:cNvSpPr>
              <a:spLocks noChangeArrowheads="1"/>
            </p:cNvSpPr>
            <p:nvPr/>
          </p:nvSpPr>
          <p:spPr bwMode="auto">
            <a:xfrm>
              <a:off x="4813300" y="12022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7" name="Oval 90"/>
            <p:cNvSpPr>
              <a:spLocks noChangeArrowheads="1"/>
            </p:cNvSpPr>
            <p:nvPr/>
          </p:nvSpPr>
          <p:spPr bwMode="auto">
            <a:xfrm>
              <a:off x="5672667" y="99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8" name="Oval 91"/>
            <p:cNvSpPr>
              <a:spLocks noChangeArrowheads="1"/>
            </p:cNvSpPr>
            <p:nvPr/>
          </p:nvSpPr>
          <p:spPr bwMode="auto">
            <a:xfrm>
              <a:off x="5376334" y="10244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49" name="Oval 92"/>
            <p:cNvSpPr>
              <a:spLocks noChangeArrowheads="1"/>
            </p:cNvSpPr>
            <p:nvPr/>
          </p:nvSpPr>
          <p:spPr bwMode="auto">
            <a:xfrm>
              <a:off x="5088466" y="1109133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0" name="Oval 93"/>
            <p:cNvSpPr>
              <a:spLocks noChangeArrowheads="1"/>
            </p:cNvSpPr>
            <p:nvPr/>
          </p:nvSpPr>
          <p:spPr bwMode="auto">
            <a:xfrm>
              <a:off x="4313767" y="149860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1" name="Oval 94"/>
            <p:cNvSpPr>
              <a:spLocks noChangeArrowheads="1"/>
            </p:cNvSpPr>
            <p:nvPr/>
          </p:nvSpPr>
          <p:spPr bwMode="auto">
            <a:xfrm>
              <a:off x="4089400" y="168486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2" name="Oval 95"/>
            <p:cNvSpPr>
              <a:spLocks noChangeArrowheads="1"/>
            </p:cNvSpPr>
            <p:nvPr/>
          </p:nvSpPr>
          <p:spPr bwMode="auto">
            <a:xfrm>
              <a:off x="3903134" y="18880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3" name="Oval 96"/>
            <p:cNvSpPr>
              <a:spLocks noChangeArrowheads="1"/>
            </p:cNvSpPr>
            <p:nvPr/>
          </p:nvSpPr>
          <p:spPr bwMode="auto">
            <a:xfrm>
              <a:off x="3500967" y="2595034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4" name="Oval 97"/>
            <p:cNvSpPr>
              <a:spLocks noChangeArrowheads="1"/>
            </p:cNvSpPr>
            <p:nvPr/>
          </p:nvSpPr>
          <p:spPr bwMode="auto">
            <a:xfrm>
              <a:off x="3602568" y="234526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</p:grpSp>
      <p:grpSp>
        <p:nvGrpSpPr>
          <p:cNvPr id="55" name="Group 111"/>
          <p:cNvGrpSpPr>
            <a:grpSpLocks/>
          </p:cNvGrpSpPr>
          <p:nvPr/>
        </p:nvGrpSpPr>
        <p:grpSpPr bwMode="auto">
          <a:xfrm rot="-2301770">
            <a:off x="2827338" y="2095500"/>
            <a:ext cx="2595562" cy="1757363"/>
            <a:chOff x="3500967" y="990600"/>
            <a:chExt cx="2595033" cy="1756834"/>
          </a:xfrm>
        </p:grpSpPr>
        <p:sp>
          <p:nvSpPr>
            <p:cNvPr id="56" name="Oval 112"/>
            <p:cNvSpPr>
              <a:spLocks noChangeArrowheads="1"/>
            </p:cNvSpPr>
            <p:nvPr/>
          </p:nvSpPr>
          <p:spPr bwMode="auto">
            <a:xfrm>
              <a:off x="5943600" y="99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7" name="Oval 113"/>
            <p:cNvSpPr>
              <a:spLocks noChangeArrowheads="1"/>
            </p:cNvSpPr>
            <p:nvPr/>
          </p:nvSpPr>
          <p:spPr bwMode="auto">
            <a:xfrm>
              <a:off x="3746500" y="21039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8" name="Oval 114"/>
            <p:cNvSpPr>
              <a:spLocks noChangeArrowheads="1"/>
            </p:cNvSpPr>
            <p:nvPr/>
          </p:nvSpPr>
          <p:spPr bwMode="auto">
            <a:xfrm>
              <a:off x="4555067" y="13419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59" name="Oval 115"/>
            <p:cNvSpPr>
              <a:spLocks noChangeArrowheads="1"/>
            </p:cNvSpPr>
            <p:nvPr/>
          </p:nvSpPr>
          <p:spPr bwMode="auto">
            <a:xfrm>
              <a:off x="4813300" y="12022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0" name="Oval 116"/>
            <p:cNvSpPr>
              <a:spLocks noChangeArrowheads="1"/>
            </p:cNvSpPr>
            <p:nvPr/>
          </p:nvSpPr>
          <p:spPr bwMode="auto">
            <a:xfrm>
              <a:off x="5672667" y="990600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1" name="Oval 117"/>
            <p:cNvSpPr>
              <a:spLocks noChangeArrowheads="1"/>
            </p:cNvSpPr>
            <p:nvPr/>
          </p:nvSpPr>
          <p:spPr bwMode="auto">
            <a:xfrm>
              <a:off x="5376334" y="10244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2" name="Oval 118"/>
            <p:cNvSpPr>
              <a:spLocks noChangeArrowheads="1"/>
            </p:cNvSpPr>
            <p:nvPr/>
          </p:nvSpPr>
          <p:spPr bwMode="auto">
            <a:xfrm>
              <a:off x="5088466" y="1109133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3" name="Oval 119"/>
            <p:cNvSpPr>
              <a:spLocks noChangeArrowheads="1"/>
            </p:cNvSpPr>
            <p:nvPr/>
          </p:nvSpPr>
          <p:spPr bwMode="auto">
            <a:xfrm>
              <a:off x="4313767" y="1498601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4" name="Oval 120"/>
            <p:cNvSpPr>
              <a:spLocks noChangeArrowheads="1"/>
            </p:cNvSpPr>
            <p:nvPr/>
          </p:nvSpPr>
          <p:spPr bwMode="auto">
            <a:xfrm>
              <a:off x="4089400" y="168486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5" name="Oval 121"/>
            <p:cNvSpPr>
              <a:spLocks noChangeArrowheads="1"/>
            </p:cNvSpPr>
            <p:nvPr/>
          </p:nvSpPr>
          <p:spPr bwMode="auto">
            <a:xfrm>
              <a:off x="3903134" y="1888067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6" name="Oval 122"/>
            <p:cNvSpPr>
              <a:spLocks noChangeArrowheads="1"/>
            </p:cNvSpPr>
            <p:nvPr/>
          </p:nvSpPr>
          <p:spPr bwMode="auto">
            <a:xfrm>
              <a:off x="3500967" y="2595034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  <p:sp>
          <p:nvSpPr>
            <p:cNvPr id="67" name="Oval 123"/>
            <p:cNvSpPr>
              <a:spLocks noChangeArrowheads="1"/>
            </p:cNvSpPr>
            <p:nvPr/>
          </p:nvSpPr>
          <p:spPr bwMode="auto">
            <a:xfrm>
              <a:off x="3602568" y="2345266"/>
              <a:ext cx="152400" cy="1524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 marL="342900" indent="-342900">
                <a:spcBef>
                  <a:spcPct val="20000"/>
                </a:spcBef>
                <a:buFont typeface="Wingdings" charset="2"/>
                <a:buChar char="§"/>
                <a:defRPr sz="2400">
                  <a:solidFill>
                    <a:schemeClr val="tx1"/>
                  </a:solidFill>
                  <a:latin typeface="Comic Sans MS" charset="0"/>
                  <a:ea typeface="ＭＳ Ｐゴシック" charset="-128"/>
                </a:defRPr>
              </a:lvl1pPr>
              <a:lvl2pPr marL="37931725" indent="-37474525">
                <a:spcBef>
                  <a:spcPct val="20000"/>
                </a:spcBef>
                <a:buFont typeface="Wingdings" charset="2"/>
                <a:buChar char="Ø"/>
                <a:defRPr sz="2000">
                  <a:solidFill>
                    <a:schemeClr val="accent2"/>
                  </a:solidFill>
                  <a:latin typeface="Comic Sans MS" charset="0"/>
                  <a:ea typeface="ＭＳ Ｐゴシック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>
                  <a:solidFill>
                    <a:srgbClr val="CC0000"/>
                  </a:solidFill>
                  <a:latin typeface="Comic Sans MS" charset="0"/>
                  <a:ea typeface="ＭＳ Ｐゴシック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>
                  <a:solidFill>
                    <a:srgbClr val="008000"/>
                  </a:solidFill>
                  <a:latin typeface="Comic Sans MS" charset="0"/>
                  <a:ea typeface="ＭＳ Ｐゴシック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CC0099"/>
                  </a:solidFill>
                  <a:latin typeface="Comic Sans MS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endParaRPr lang="en-US" altLang="en-US" sz="3200">
                <a:latin typeface="Times New Roman" charset="0"/>
              </a:endParaRPr>
            </a:p>
          </p:txBody>
        </p:sp>
      </p:grpSp>
      <p:sp>
        <p:nvSpPr>
          <p:cNvPr id="68" name="Right Arrow 124"/>
          <p:cNvSpPr>
            <a:spLocks noChangeArrowheads="1"/>
          </p:cNvSpPr>
          <p:nvPr/>
        </p:nvSpPr>
        <p:spPr bwMode="auto">
          <a:xfrm rot="-325672">
            <a:off x="5499100" y="1168400"/>
            <a:ext cx="711200" cy="304800"/>
          </a:xfrm>
          <a:prstGeom prst="rightArrow">
            <a:avLst>
              <a:gd name="adj1" fmla="val 50000"/>
              <a:gd name="adj2" fmla="val 98281"/>
            </a:avLst>
          </a:prstGeom>
          <a:solidFill>
            <a:srgbClr val="336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  <p:sp>
        <p:nvSpPr>
          <p:cNvPr id="69" name="Right Arrow 125"/>
          <p:cNvSpPr>
            <a:spLocks noChangeArrowheads="1"/>
          </p:cNvSpPr>
          <p:nvPr/>
        </p:nvSpPr>
        <p:spPr bwMode="auto">
          <a:xfrm rot="-9515296">
            <a:off x="6299200" y="1320800"/>
            <a:ext cx="711200" cy="304800"/>
          </a:xfrm>
          <a:prstGeom prst="rightArrow">
            <a:avLst>
              <a:gd name="adj1" fmla="val 50000"/>
              <a:gd name="adj2" fmla="val 98281"/>
            </a:avLst>
          </a:prstGeom>
          <a:solidFill>
            <a:srgbClr val="FF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3200">
              <a:latin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5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Parameters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794409"/>
              </p:ext>
            </p:extLst>
          </p:nvPr>
        </p:nvGraphicFramePr>
        <p:xfrm>
          <a:off x="1104900" y="901700"/>
          <a:ext cx="6692900" cy="5147874"/>
        </p:xfrm>
        <a:graphic>
          <a:graphicData uri="http://schemas.openxmlformats.org/drawingml/2006/table">
            <a:tbl>
              <a:tblPr>
                <a:tableStyleId>{BC89EF96-8CEA-46FF-86C4-4CE0E7609802}</a:tableStyleId>
              </a:tblPr>
              <a:tblGrid>
                <a:gridCol w="4697413"/>
                <a:gridCol w="1995487"/>
              </a:tblGrid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 energy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0.98 TeV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N bunches – 2 </a:t>
                      </a: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beams in one vacuum pipe!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36 (3×12)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Beam stored energy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 MJ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Protons per bunch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2.9×10</a:t>
                      </a:r>
                      <a:r>
                        <a:rPr kumimoji="0" lang="en-US" altLang="en-US" sz="1800" u="none" strike="noStrike" cap="none" normalizeH="0" baseline="3000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11</a:t>
                      </a:r>
                      <a:endParaRPr kumimoji="0" lang="en-US" alt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Antiproton per bunch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0.9×10</a:t>
                      </a:r>
                      <a:r>
                        <a:rPr kumimoji="0" lang="en-US" altLang="en-US" sz="1800" u="none" strike="noStrike" cap="none" normalizeH="0" baseline="3000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11</a:t>
                      </a:r>
                      <a:endParaRPr kumimoji="0" lang="en-US" alt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proton emittance (95% norm)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18 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antiproton emittance (95% norm)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8 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proton bunch length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0.55 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antiproton bunch length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0.45 m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momentum spread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0.0012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i="1" u="none" strike="noStrike" cap="none" normalizeH="0" baseline="0" dirty="0">
                          <a:ln>
                            <a:noFill/>
                          </a:ln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b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-function at IP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0.28 m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Betatron tunes (Q</a:t>
                      </a:r>
                      <a:r>
                        <a:rPr kumimoji="0" lang="en-US" altLang="en-US" sz="1800" u="none" strike="noStrike" cap="none" normalizeH="0" baseline="-2500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x</a:t>
                      </a: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,Q</a:t>
                      </a:r>
                      <a:r>
                        <a:rPr kumimoji="0" lang="en-US" altLang="en-US" sz="1800" u="none" strike="noStrike" cap="none" normalizeH="0" baseline="-2500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y</a:t>
                      </a:r>
                      <a:r>
                        <a:rPr kumimoji="0" lang="en-US" altLang="en-US" sz="1800" u="none" strike="noStrike" cap="none" normalizeH="0" baseline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)</a:t>
                      </a:r>
                      <a:endParaRPr kumimoji="0" lang="en-US" altLang="en-US" sz="18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20.583, 20.585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92344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Record initial 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luminosity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4.3×10</a:t>
                      </a:r>
                      <a:r>
                        <a:rPr kumimoji="0" lang="en-US" altLang="en-US" sz="1800" u="none" strike="noStrike" cap="none" normalizeH="0" baseline="3000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32</a:t>
                      </a: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 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cm</a:t>
                      </a:r>
                      <a:r>
                        <a:rPr kumimoji="0" lang="en-US" altLang="en-US" sz="1800" u="none" strike="noStrike" cap="none" normalizeH="0" baseline="3000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-2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s</a:t>
                      </a:r>
                      <a:r>
                        <a:rPr kumimoji="0" lang="en-US" altLang="en-US" sz="1800" u="none" strike="noStrike" cap="none" normalizeH="0" baseline="3000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-1</a:t>
                      </a:r>
                      <a:endParaRPr kumimoji="0" lang="en-US" altLang="en-US" sz="1800" b="0" i="0" u="none" strike="noStrike" cap="none" normalizeH="0" baseline="3000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  <a:tr h="365810"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 smtClean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Initial luminosity </a:t>
                      </a: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lifetime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  <a:tc>
                  <a:txBody>
                    <a:bodyPr/>
                    <a:lstStyle>
                      <a:lvl1pPr defTabSz="457200" eaLnBrk="0" hangingPunct="0">
                        <a:spcBef>
                          <a:spcPct val="20000"/>
                        </a:spcBef>
                        <a:buFont typeface="Wingdings" charset="2"/>
                        <a:defRPr sz="2000">
                          <a:solidFill>
                            <a:schemeClr val="tx1"/>
                          </a:solidFill>
                          <a:latin typeface="Comic Sans MS" charset="0"/>
                          <a:ea typeface="ＭＳ Ｐゴシック" charset="-128"/>
                        </a:defRPr>
                      </a:lvl1pPr>
                      <a:lvl2pPr marL="37931725" indent="-37474525" defTabSz="457200" eaLnBrk="0" hangingPunct="0">
                        <a:spcBef>
                          <a:spcPct val="20000"/>
                        </a:spcBef>
                        <a:buFont typeface="Wingdings" charset="2"/>
                        <a:defRPr>
                          <a:solidFill>
                            <a:schemeClr val="accent2"/>
                          </a:solidFill>
                          <a:latin typeface="Comic Sans MS" charset="0"/>
                          <a:ea typeface="ＭＳ Ｐゴシック" charset="-128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CC0000"/>
                          </a:solidFill>
                          <a:latin typeface="Comic Sans MS" charset="0"/>
                          <a:ea typeface="ＭＳ Ｐゴシック" charset="-128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defRPr sz="1600">
                          <a:solidFill>
                            <a:srgbClr val="008000"/>
                          </a:solidFill>
                          <a:latin typeface="Comic Sans MS" charset="0"/>
                          <a:ea typeface="ＭＳ Ｐゴシック" charset="-128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5pPr>
                      <a:lvl6pPr marL="4572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6pPr>
                      <a:lvl7pPr marL="9144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7pPr>
                      <a:lvl8pPr marL="1371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8pPr>
                      <a:lvl9pPr marL="18288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sz="1400">
                          <a:solidFill>
                            <a:srgbClr val="CC0099"/>
                          </a:solidFill>
                          <a:latin typeface="Comic Sans MS" charset="0"/>
                          <a:ea typeface="ＭＳ Ｐゴシック" charset="-128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en-US" sz="1800" u="none" strike="noStrike" cap="none" normalizeH="0" baseline="0" dirty="0">
                          <a:ln>
                            <a:noFill/>
                          </a:ln>
                          <a:effectLst/>
                          <a:latin typeface="Helvetica" charset="0"/>
                          <a:ea typeface="Helvetica" charset="0"/>
                          <a:cs typeface="Helvetica" charset="0"/>
                        </a:rPr>
                        <a:t>5 h</a:t>
                      </a:r>
                      <a:endParaRPr kumimoji="0" lang="en-US" altLang="en-US" sz="18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Helvetica" charset="0"/>
                        <a:ea typeface="Helvetica" charset="0"/>
                        <a:cs typeface="Helvetica" charset="0"/>
                      </a:endParaRPr>
                    </a:p>
                  </a:txBody>
                  <a:tcPr marT="45726" marB="45726" horzOverflow="overflow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478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Tevatron</a:t>
            </a:r>
            <a:r>
              <a:rPr lang="en-US" dirty="0" smtClean="0"/>
              <a:t> Run II Integrated Luminosity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328" y="843926"/>
            <a:ext cx="8070850" cy="5395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3537878" y="3941138"/>
            <a:ext cx="1807372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/>
              <a:t>2007: 1.3 fb</a:t>
            </a:r>
            <a:r>
              <a:rPr lang="en-US" sz="2000" baseline="30000" dirty="0"/>
              <a:t>-1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25278" y="3420438"/>
            <a:ext cx="1807372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/>
              <a:t>2008: 1.8 fb</a:t>
            </a:r>
            <a:r>
              <a:rPr lang="en-US" sz="2000" baseline="30000" dirty="0"/>
              <a:t>-1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33278" y="2798138"/>
            <a:ext cx="1807372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/>
              <a:t>2009: 1.9 fb</a:t>
            </a:r>
            <a:r>
              <a:rPr lang="en-US" sz="2000" baseline="30000" dirty="0"/>
              <a:t>-1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353978" y="1998038"/>
            <a:ext cx="1963915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/>
              <a:t>2010: 2.47 fb</a:t>
            </a:r>
            <a:r>
              <a:rPr lang="en-US" sz="2000" baseline="30000" dirty="0"/>
              <a:t>-1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52478" y="1375738"/>
            <a:ext cx="1725218" cy="400110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2000" dirty="0"/>
              <a:t>2011: 1.2 fb</a:t>
            </a:r>
            <a:r>
              <a:rPr lang="en-US" sz="2000" baseline="30000" dirty="0"/>
              <a:t>-1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1569378" y="1439238"/>
            <a:ext cx="3116944" cy="369332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best week: 73 pb</a:t>
            </a:r>
            <a:r>
              <a:rPr lang="en-US" altLang="en-US" sz="1800" baseline="300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-1</a:t>
            </a:r>
            <a:r>
              <a:rPr lang="en-US" altLang="en-US" sz="18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, Apr 2009</a:t>
            </a:r>
            <a:endParaRPr lang="en-US" altLang="en-US" sz="1800" baseline="30000" dirty="0" smtClean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569378" y="1896438"/>
            <a:ext cx="3398687" cy="369332"/>
          </a:xfrm>
          <a:prstGeom prst="rect">
            <a:avLst/>
          </a:prstGeom>
          <a:gradFill rotWithShape="1">
            <a:gsLst>
              <a:gs pos="0">
                <a:srgbClr val="E0FFF4"/>
              </a:gs>
              <a:gs pos="64999">
                <a:srgbClr val="B2FFE3"/>
              </a:gs>
              <a:gs pos="100000">
                <a:srgbClr val="90FFDA"/>
              </a:gs>
            </a:gsLst>
            <a:lin ang="5400000" scaled="1"/>
          </a:gradFill>
          <a:ln w="9525">
            <a:solidFill>
              <a:srgbClr val="00CC98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>
            <a:lvl1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18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best month: 273 pb</a:t>
            </a:r>
            <a:r>
              <a:rPr lang="en-US" altLang="en-US" sz="1800" baseline="300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-1</a:t>
            </a:r>
            <a:r>
              <a:rPr lang="en-US" altLang="en-US" sz="1800" dirty="0" smtClean="0">
                <a:solidFill>
                  <a:srgbClr val="000000"/>
                </a:solidFill>
                <a:latin typeface="Helvetica" charset="0"/>
                <a:ea typeface="Helvetica" charset="0"/>
                <a:cs typeface="Helvetica" charset="0"/>
              </a:rPr>
              <a:t>, Mar 2010</a:t>
            </a:r>
            <a:endParaRPr lang="en-US" altLang="en-US" sz="1800" baseline="30000" dirty="0" smtClean="0">
              <a:solidFill>
                <a:srgbClr val="000000"/>
              </a:solidFill>
              <a:latin typeface="Helvetica" charset="0"/>
              <a:ea typeface="Helvetica" charset="0"/>
              <a:cs typeface="Helvetic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083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889570"/>
            <a:ext cx="7620000" cy="28810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r>
                  <a:rPr lang="en-US" dirty="0" smtClean="0"/>
                  <a:t>Initial luminosity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US" i="1" smtClean="0">
                            <a:latin typeface="Cambria Math" charset="0"/>
                          </a:rPr>
                        </m:ctrlPr>
                      </m:accPr>
                      <m:e>
                        <m:r>
                          <a:rPr lang="en-US" b="1" i="1" smtClean="0">
                            <a:latin typeface="Cambria Math" charset="0"/>
                          </a:rPr>
                          <m:t>𝒑</m:t>
                        </m:r>
                      </m:e>
                    </m:acc>
                  </m:oMath>
                </a14:m>
                <a:r>
                  <a:rPr lang="en-US" dirty="0" smtClean="0"/>
                  <a:t> Accumulation Rate</a:t>
                </a:r>
                <a:endParaRPr lang="en-US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 rotWithShape="0">
                <a:blip r:embed="rId4"/>
                <a:stretch>
                  <a:fillRect l="-2799" b="-295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pic>
        <p:nvPicPr>
          <p:cNvPr id="8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369397"/>
            <a:ext cx="7620000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10055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Fill Cycle for Store 2511 in </a:t>
            </a:r>
            <a:r>
              <a:rPr lang="en-US" dirty="0" smtClean="0"/>
              <a:t>2003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72000" y="5943600"/>
            <a:ext cx="28349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Store 2511 L</a:t>
            </a:r>
            <a:r>
              <a:rPr lang="en-US" altLang="en-US" sz="2000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0</a:t>
            </a:r>
            <a:r>
              <a:rPr lang="en-US" alt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=0.4x10</a:t>
            </a:r>
            <a:r>
              <a:rPr lang="en-US" altLang="en-US" sz="2000" baseline="30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32</a:t>
            </a:r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762000"/>
            <a:ext cx="7759700" cy="524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6515100" y="1092200"/>
            <a:ext cx="2363147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solidFill>
                  <a:srgbClr val="009900"/>
                </a:solidFill>
                <a:latin typeface="Helvetica" charset="0"/>
                <a:ea typeface="Helvetica" charset="0"/>
                <a:cs typeface="Helvetica" charset="0"/>
              </a:rPr>
              <a:t>Total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Proton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Pbar</a:t>
            </a:r>
            <a:r>
              <a:rPr lang="en-US" altLang="en-US" sz="2000" dirty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 err="1">
                <a:solidFill>
                  <a:srgbClr val="4FB9C4"/>
                </a:solidFill>
                <a:latin typeface="Helvetica" charset="0"/>
                <a:ea typeface="Helvetica" charset="0"/>
                <a:cs typeface="Helvetica" charset="0"/>
              </a:rPr>
              <a:t>Pbar</a:t>
            </a:r>
            <a:r>
              <a:rPr lang="en-US" altLang="en-US" sz="2000" dirty="0">
                <a:solidFill>
                  <a:srgbClr val="4FB9C4"/>
                </a:solidFill>
                <a:latin typeface="Helvetica" charset="0"/>
                <a:ea typeface="Helvetica" charset="0"/>
                <a:cs typeface="Helvetica" charset="0"/>
              </a:rPr>
              <a:t> bunch no.13</a:t>
            </a:r>
          </a:p>
        </p:txBody>
      </p:sp>
      <p:sp>
        <p:nvSpPr>
          <p:cNvPr id="11" name="Minus 10"/>
          <p:cNvSpPr/>
          <p:nvPr/>
        </p:nvSpPr>
        <p:spPr bwMode="auto">
          <a:xfrm>
            <a:off x="2514600" y="2463800"/>
            <a:ext cx="914400" cy="914400"/>
          </a:xfrm>
          <a:prstGeom prst="mathMinus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mtClean="0"/>
              <a:t>`</a:t>
            </a:r>
          </a:p>
        </p:txBody>
      </p:sp>
      <p:cxnSp>
        <p:nvCxnSpPr>
          <p:cNvPr id="12" name="Straight Arrow Connector 10"/>
          <p:cNvCxnSpPr>
            <a:cxnSpLocks noChangeShapeType="1"/>
          </p:cNvCxnSpPr>
          <p:nvPr/>
        </p:nvCxnSpPr>
        <p:spPr bwMode="auto">
          <a:xfrm>
            <a:off x="3251200" y="1460500"/>
            <a:ext cx="1379538" cy="127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 type="arrow" w="med" len="med"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251200" y="1041400"/>
            <a:ext cx="1249060" cy="30777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 err="1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pbar</a:t>
            </a:r>
            <a:r>
              <a:rPr lang="en-US" sz="14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 injection</a:t>
            </a:r>
          </a:p>
        </p:txBody>
      </p:sp>
      <p:cxnSp>
        <p:nvCxnSpPr>
          <p:cNvPr id="14" name="Straight Connector 17"/>
          <p:cNvCxnSpPr>
            <a:cxnSpLocks noChangeShapeType="1"/>
          </p:cNvCxnSpPr>
          <p:nvPr/>
        </p:nvCxnSpPr>
        <p:spPr bwMode="auto">
          <a:xfrm rot="5400000">
            <a:off x="3476625" y="2840038"/>
            <a:ext cx="2446337" cy="15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Straight Connector 19"/>
          <p:cNvCxnSpPr>
            <a:cxnSpLocks noChangeShapeType="1"/>
          </p:cNvCxnSpPr>
          <p:nvPr/>
        </p:nvCxnSpPr>
        <p:spPr bwMode="auto">
          <a:xfrm rot="16200000" flipH="1">
            <a:off x="2929732" y="3479006"/>
            <a:ext cx="3759200" cy="17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6" name="Straight Connector 20"/>
          <p:cNvCxnSpPr>
            <a:cxnSpLocks noChangeShapeType="1"/>
          </p:cNvCxnSpPr>
          <p:nvPr/>
        </p:nvCxnSpPr>
        <p:spPr bwMode="auto">
          <a:xfrm rot="16200000" flipH="1">
            <a:off x="3107532" y="3488531"/>
            <a:ext cx="3759200" cy="174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>
            <a:spLocks noChangeArrowheads="1"/>
          </p:cNvSpPr>
          <p:nvPr/>
        </p:nvSpPr>
        <p:spPr bwMode="auto">
          <a:xfrm rot="16200000">
            <a:off x="3922551" y="3650555"/>
            <a:ext cx="1149674" cy="30777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acceleration</a:t>
            </a: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 rot="16200000">
            <a:off x="4219222" y="4793555"/>
            <a:ext cx="861133" cy="307777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squeeze</a:t>
            </a:r>
          </a:p>
        </p:txBody>
      </p:sp>
      <p:sp>
        <p:nvSpPr>
          <p:cNvPr id="19" name="TextBox 18"/>
          <p:cNvSpPr txBox="1">
            <a:spLocks noChangeArrowheads="1"/>
          </p:cNvSpPr>
          <p:nvPr/>
        </p:nvSpPr>
        <p:spPr bwMode="auto">
          <a:xfrm rot="16200000">
            <a:off x="4716463" y="3970337"/>
            <a:ext cx="933450" cy="307975"/>
          </a:xfrm>
          <a:prstGeom prst="rect">
            <a:avLst/>
          </a:prstGeom>
          <a:gradFill rotWithShape="1">
            <a:gsLst>
              <a:gs pos="0">
                <a:srgbClr val="FFFFFF"/>
              </a:gs>
              <a:gs pos="64000">
                <a:srgbClr val="FFFFFF"/>
              </a:gs>
              <a:gs pos="100000">
                <a:srgbClr val="FFFFFF"/>
              </a:gs>
            </a:gsLst>
            <a:lin ang="5400000" scaled="1"/>
          </a:gradFill>
          <a:ln w="9525">
            <a:solidFill>
              <a:srgbClr val="F9F9F9"/>
            </a:solidFill>
            <a:miter lim="800000"/>
            <a:headEnd/>
            <a:tailEnd/>
          </a:ln>
          <a:effectLst>
            <a:outerShdw blurRad="40000" dist="20000" dir="5400000" rotWithShape="0">
              <a:srgbClr val="000000">
                <a:alpha val="37999"/>
              </a:srgbClr>
            </a:outerShdw>
          </a:effectLst>
        </p:spPr>
        <p:txBody>
          <a:bodyPr wrap="none">
            <a:spAutoFit/>
          </a:bodyPr>
          <a:lstStyle/>
          <a:p>
            <a:pPr eaLnBrk="1" hangingPunct="1">
              <a:defRPr/>
            </a:pPr>
            <a:r>
              <a:rPr lang="en-US" sz="1400" dirty="0">
                <a:solidFill>
                  <a:schemeClr val="dk1"/>
                </a:solidFill>
                <a:latin typeface="Helvetica" charset="0"/>
                <a:ea typeface="Helvetica" charset="0"/>
                <a:cs typeface="Helvetica" charset="0"/>
              </a:rPr>
              <a:t>collisions</a:t>
            </a:r>
          </a:p>
        </p:txBody>
      </p:sp>
    </p:spTree>
    <p:extLst>
      <p:ext uri="{BB962C8B-B14F-4D97-AF65-F5344CB8AC3E}">
        <p14:creationId xmlns:p14="http://schemas.microsoft.com/office/powerpoint/2010/main" val="1855278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Collider Fill Cycle for the Record </a:t>
            </a:r>
            <a:r>
              <a:rPr lang="en-US" dirty="0" smtClean="0"/>
              <a:t>Store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10/6/16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E8B149A-14C6-B749-AF60-1744CFF2A849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6450" y="6515100"/>
            <a:ext cx="2922762" cy="241300"/>
          </a:xfrm>
        </p:spPr>
        <p:txBody>
          <a:bodyPr/>
          <a:lstStyle/>
          <a:p>
            <a:pPr>
              <a:defRPr/>
            </a:pPr>
            <a:r>
              <a:rPr lang="en-US" smtClean="0"/>
              <a:t>A. Valishev | - Tevatron Experience</a:t>
            </a:r>
            <a:endParaRPr lang="en-US" b="1" dirty="0"/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4572000" y="5943600"/>
            <a:ext cx="35381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marL="342900" indent="-342900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1pPr>
            <a:lvl2pPr marL="37931725" indent="-37474525"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2pPr>
            <a:lvl3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3pPr>
            <a:lvl4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4pPr>
            <a:lvl5pPr eaLnBrk="0" hangingPunct="0"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3200">
                <a:solidFill>
                  <a:schemeClr val="tx1"/>
                </a:solidFill>
                <a:latin typeface="Times New Roman" charset="0"/>
                <a:ea typeface="ＭＳ Ｐゴシック" charset="-128"/>
              </a:defRPr>
            </a:lvl9pPr>
          </a:lstStyle>
          <a:p>
            <a:pPr eaLnBrk="1" hangingPunct="1">
              <a:defRPr/>
            </a:pPr>
            <a:r>
              <a:rPr lang="en-US" alt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Record Store 7747 L</a:t>
            </a:r>
            <a:r>
              <a:rPr lang="en-US" altLang="en-US" sz="2000" baseline="-25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0</a:t>
            </a:r>
            <a:r>
              <a:rPr lang="en-US" altLang="en-US" sz="2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=4x10</a:t>
            </a:r>
            <a:r>
              <a:rPr lang="en-US" altLang="en-US" sz="2000" baseline="30000" dirty="0" smtClean="0">
                <a:solidFill>
                  <a:srgbClr val="CC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lvetica" charset="0"/>
                <a:ea typeface="Helvetica" charset="0"/>
                <a:cs typeface="Helvetica" charset="0"/>
              </a:rPr>
              <a:t>32</a:t>
            </a:r>
          </a:p>
        </p:txBody>
      </p:sp>
      <p:pic>
        <p:nvPicPr>
          <p:cNvPr id="9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500" y="787400"/>
            <a:ext cx="7734300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8"/>
          <p:cNvSpPr txBox="1">
            <a:spLocks noChangeArrowheads="1"/>
          </p:cNvSpPr>
          <p:nvPr/>
        </p:nvSpPr>
        <p:spPr bwMode="auto">
          <a:xfrm>
            <a:off x="6515100" y="1092200"/>
            <a:ext cx="2363147" cy="1323439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Wingdings" charset="2"/>
              <a:buChar char="§"/>
              <a:defRPr sz="2400">
                <a:solidFill>
                  <a:schemeClr val="tx1"/>
                </a:solidFill>
                <a:latin typeface="Comic Sans MS" charset="0"/>
                <a:ea typeface="ＭＳ Ｐゴシック" charset="-128"/>
              </a:defRPr>
            </a:lvl1pPr>
            <a:lvl2pPr marL="37931725" indent="-37474525">
              <a:spcBef>
                <a:spcPct val="20000"/>
              </a:spcBef>
              <a:buFont typeface="Wingdings" charset="2"/>
              <a:buChar char="Ø"/>
              <a:defRPr sz="2000">
                <a:solidFill>
                  <a:schemeClr val="accent2"/>
                </a:solidFill>
                <a:latin typeface="Comic Sans MS" charset="0"/>
                <a:ea typeface="ＭＳ Ｐゴシック" charset="-128"/>
              </a:defRPr>
            </a:lvl2pPr>
            <a:lvl3pPr marL="1143000" indent="-228600">
              <a:spcBef>
                <a:spcPct val="20000"/>
              </a:spcBef>
              <a:buChar char="•"/>
              <a:defRPr>
                <a:solidFill>
                  <a:srgbClr val="CC0000"/>
                </a:solidFill>
                <a:latin typeface="Comic Sans MS" charset="0"/>
                <a:ea typeface="ＭＳ Ｐゴシック" charset="-128"/>
              </a:defRPr>
            </a:lvl3pPr>
            <a:lvl4pPr marL="1600200" indent="-228600">
              <a:spcBef>
                <a:spcPct val="20000"/>
              </a:spcBef>
              <a:buChar char="–"/>
              <a:defRPr>
                <a:solidFill>
                  <a:srgbClr val="008000"/>
                </a:solidFill>
                <a:latin typeface="Comic Sans MS" charset="0"/>
                <a:ea typeface="ＭＳ Ｐゴシック" charset="-128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CC0099"/>
                </a:solidFill>
                <a:latin typeface="Comic Sans MS" charset="0"/>
                <a:ea typeface="ＭＳ Ｐゴシック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solidFill>
                  <a:srgbClr val="009900"/>
                </a:solidFill>
                <a:latin typeface="Helvetica" charset="0"/>
                <a:ea typeface="Helvetica" charset="0"/>
                <a:cs typeface="Helvetica" charset="0"/>
              </a:rPr>
              <a:t>Total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>
                <a:solidFill>
                  <a:srgbClr val="FF0000"/>
                </a:solidFill>
                <a:latin typeface="Helvetica" charset="0"/>
                <a:ea typeface="Helvetica" charset="0"/>
                <a:cs typeface="Helvetica" charset="0"/>
              </a:rPr>
              <a:t>Proton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 err="1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Pbar</a:t>
            </a:r>
            <a:r>
              <a:rPr lang="en-US" altLang="en-US" sz="2000" dirty="0">
                <a:solidFill>
                  <a:srgbClr val="0000FF"/>
                </a:solidFill>
                <a:latin typeface="Helvetica" charset="0"/>
                <a:ea typeface="Helvetica" charset="0"/>
                <a:cs typeface="Helvetica" charset="0"/>
              </a:rPr>
              <a:t> intensity</a:t>
            </a:r>
          </a:p>
          <a:p>
            <a:pPr eaLnBrk="1" hangingPunct="1">
              <a:spcBef>
                <a:spcPct val="0"/>
              </a:spcBef>
              <a:buFontTx/>
              <a:buChar char="-"/>
            </a:pPr>
            <a:r>
              <a:rPr lang="en-US" altLang="en-US" sz="2000" dirty="0">
                <a:latin typeface="Helvetica" charset="0"/>
                <a:ea typeface="Helvetica" charset="0"/>
                <a:cs typeface="Helvetica" charset="0"/>
              </a:rPr>
              <a:t> </a:t>
            </a:r>
            <a:r>
              <a:rPr lang="en-US" altLang="en-US" sz="2000" dirty="0" err="1">
                <a:solidFill>
                  <a:srgbClr val="4FB9C4"/>
                </a:solidFill>
                <a:latin typeface="Helvetica" charset="0"/>
                <a:ea typeface="Helvetica" charset="0"/>
                <a:cs typeface="Helvetica" charset="0"/>
              </a:rPr>
              <a:t>Pbar</a:t>
            </a:r>
            <a:r>
              <a:rPr lang="en-US" altLang="en-US" sz="2000" dirty="0">
                <a:solidFill>
                  <a:srgbClr val="4FB9C4"/>
                </a:solidFill>
                <a:latin typeface="Helvetica" charset="0"/>
                <a:ea typeface="Helvetica" charset="0"/>
                <a:cs typeface="Helvetica" charset="0"/>
              </a:rPr>
              <a:t> bunch no.13</a:t>
            </a:r>
          </a:p>
        </p:txBody>
      </p:sp>
    </p:spTree>
    <p:extLst>
      <p:ext uri="{BB962C8B-B14F-4D97-AF65-F5344CB8AC3E}">
        <p14:creationId xmlns:p14="http://schemas.microsoft.com/office/powerpoint/2010/main" val="1230279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Template">
  <a:themeElements>
    <a:clrScheme name="Custom 2">
      <a:dk1>
        <a:srgbClr val="404040"/>
      </a:dk1>
      <a:lt1>
        <a:srgbClr val="FFFFFF"/>
      </a:lt1>
      <a:dk2>
        <a:srgbClr val="154D81"/>
      </a:dk2>
      <a:lt2>
        <a:srgbClr val="FFFFFF"/>
      </a:lt2>
      <a:accent1>
        <a:srgbClr val="82D2E6"/>
      </a:accent1>
      <a:accent2>
        <a:srgbClr val="1997B7"/>
      </a:accent2>
      <a:accent3>
        <a:srgbClr val="DA592A"/>
      </a:accent3>
      <a:accent4>
        <a:srgbClr val="BD1F24"/>
      </a:accent4>
      <a:accent5>
        <a:srgbClr val="519A24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Fermilab: Footer Only">
  <a:themeElements>
    <a:clrScheme name="Fermilab">
      <a:dk1>
        <a:srgbClr val="074184"/>
      </a:dk1>
      <a:lt1>
        <a:srgbClr val="FFFFFF"/>
      </a:lt1>
      <a:dk2>
        <a:srgbClr val="074184"/>
      </a:dk2>
      <a:lt2>
        <a:srgbClr val="FFFCF3"/>
      </a:lt2>
      <a:accent1>
        <a:srgbClr val="70C3DC"/>
      </a:accent1>
      <a:accent2>
        <a:srgbClr val="E14825"/>
      </a:accent2>
      <a:accent3>
        <a:srgbClr val="399F3C"/>
      </a:accent3>
      <a:accent4>
        <a:srgbClr val="800F1B"/>
      </a:accent4>
      <a:accent5>
        <a:srgbClr val="1997B7"/>
      </a:accent5>
      <a:accent6>
        <a:srgbClr val="40404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FermilabTemplate.pot</Template>
  <TotalTime>44365</TotalTime>
  <Words>1346</Words>
  <Application>Microsoft Macintosh PowerPoint</Application>
  <PresentationFormat>On-screen Show (4:3)</PresentationFormat>
  <Paragraphs>301</Paragraphs>
  <Slides>21</Slides>
  <Notes>17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21</vt:i4>
      </vt:variant>
    </vt:vector>
  </HeadingPairs>
  <TitlesOfParts>
    <vt:vector size="32" baseType="lpstr">
      <vt:lpstr>Calibri</vt:lpstr>
      <vt:lpstr>Cambria Math</vt:lpstr>
      <vt:lpstr>Helvetica</vt:lpstr>
      <vt:lpstr>ＭＳ Ｐゴシック</vt:lpstr>
      <vt:lpstr>Symbol</vt:lpstr>
      <vt:lpstr>Times New Roman</vt:lpstr>
      <vt:lpstr>Arial</vt:lpstr>
      <vt:lpstr>FermilabTemplate</vt:lpstr>
      <vt:lpstr>Fermilab: Footer Only</vt:lpstr>
      <vt:lpstr>Document</vt:lpstr>
      <vt:lpstr>Mathcad</vt:lpstr>
      <vt:lpstr>Operational experience from Tevatron and relevance for HL-LHC</vt:lpstr>
      <vt:lpstr>Acknowledgments</vt:lpstr>
      <vt:lpstr>Questions</vt:lpstr>
      <vt:lpstr>Aerial View of Tevatron</vt:lpstr>
      <vt:lpstr>Tevatron Parameters</vt:lpstr>
      <vt:lpstr>Tevatron Run II Integrated Luminosity</vt:lpstr>
      <vt:lpstr>Initial luminosity and p ̅ Accumulation Rate</vt:lpstr>
      <vt:lpstr>Collider Fill Cycle for Store 2511 in 2003</vt:lpstr>
      <vt:lpstr>Collider Fill Cycle for the Record Store</vt:lpstr>
      <vt:lpstr>Contributions to Luminosity Loss and (Some) Fixes</vt:lpstr>
      <vt:lpstr>Operations Strategy</vt:lpstr>
      <vt:lpstr>Tevatron Collimation System</vt:lpstr>
      <vt:lpstr>Protection Against Catastrophic Failures</vt:lpstr>
      <vt:lpstr>Quench Statistics</vt:lpstr>
      <vt:lpstr>Collimating Losses in Squeeze</vt:lpstr>
      <vt:lpstr>Losses in HEP</vt:lpstr>
      <vt:lpstr>Tevatron Electron Lenses</vt:lpstr>
      <vt:lpstr>TEL-1</vt:lpstr>
      <vt:lpstr>TEL-2</vt:lpstr>
      <vt:lpstr>Conclusion</vt:lpstr>
      <vt:lpstr>2011 - 2016</vt:lpstr>
    </vt:vector>
  </TitlesOfParts>
  <Company>Sandbox Studio</Company>
  <LinksUpToDate>false</LinksUpToDate>
  <SharedDoc>false</SharedDoc>
  <HyperlinksChanged>false</HyperlinksChanged>
  <AppVersion>15.0026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Sandbox Studio</dc:creator>
  <cp:lastModifiedBy>Alexander Valishev</cp:lastModifiedBy>
  <cp:revision>396</cp:revision>
  <cp:lastPrinted>2014-01-20T19:40:21Z</cp:lastPrinted>
  <dcterms:created xsi:type="dcterms:W3CDTF">2014-01-03T20:18:13Z</dcterms:created>
  <dcterms:modified xsi:type="dcterms:W3CDTF">2016-10-06T05:08:55Z</dcterms:modified>
</cp:coreProperties>
</file>