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25"/>
  </p:notesMasterIdLst>
  <p:handoutMasterIdLst>
    <p:handoutMasterId r:id="rId26"/>
  </p:handoutMasterIdLst>
  <p:sldIdLst>
    <p:sldId id="431" r:id="rId3"/>
    <p:sldId id="432" r:id="rId4"/>
    <p:sldId id="433" r:id="rId5"/>
    <p:sldId id="434" r:id="rId6"/>
    <p:sldId id="443" r:id="rId7"/>
    <p:sldId id="435" r:id="rId8"/>
    <p:sldId id="436" r:id="rId9"/>
    <p:sldId id="437" r:id="rId10"/>
    <p:sldId id="438" r:id="rId11"/>
    <p:sldId id="439" r:id="rId12"/>
    <p:sldId id="440" r:id="rId13"/>
    <p:sldId id="441" r:id="rId14"/>
    <p:sldId id="451" r:id="rId15"/>
    <p:sldId id="444" r:id="rId16"/>
    <p:sldId id="452" r:id="rId17"/>
    <p:sldId id="453" r:id="rId18"/>
    <p:sldId id="445" r:id="rId19"/>
    <p:sldId id="446" r:id="rId20"/>
    <p:sldId id="447" r:id="rId21"/>
    <p:sldId id="448" r:id="rId22"/>
    <p:sldId id="449" r:id="rId23"/>
    <p:sldId id="450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D1F24"/>
    <a:srgbClr val="DA592A"/>
    <a:srgbClr val="808080"/>
    <a:srgbClr val="154D81"/>
    <a:srgbClr val="DF652C"/>
    <a:srgbClr val="E0692D"/>
    <a:srgbClr val="DF6424"/>
    <a:srgbClr val="D35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71"/>
    <p:restoredTop sz="82667" autoAdjust="0"/>
  </p:normalViewPr>
  <p:slideViewPr>
    <p:cSldViewPr snapToGrid="0" snapToObjects="1">
      <p:cViewPr>
        <p:scale>
          <a:sx n="124" d="100"/>
          <a:sy n="124" d="100"/>
        </p:scale>
        <p:origin x="144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00"/>
    </p:cViewPr>
  </p:sorterViewPr>
  <p:notesViewPr>
    <p:cSldViewPr snapToGrid="0" snapToObjects="1">
      <p:cViewPr varScale="1">
        <p:scale>
          <a:sx n="113" d="100"/>
          <a:sy n="113" d="100"/>
        </p:scale>
        <p:origin x="212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528D6FC2-2DAA-FD42-A34C-4639BF3C5E4B}" type="datetimeFigureOut">
              <a:rPr lang="en-US"/>
              <a:pPr>
                <a:defRPr/>
              </a:pPr>
              <a:t>10/6/16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A0BD9128-4C72-AD4E-B74D-E49CB9B8F6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498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7ECE6ED0-F9A8-7E47-933E-17C0F10FECA9}" type="datetimeFigureOut">
              <a:rPr lang="en-US"/>
              <a:pPr>
                <a:defRPr/>
              </a:pPr>
              <a:t>10/6/16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4E3A2339-41DF-D34F-893D-CD7D0A0F30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0576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07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161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3008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8006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8683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Reliability for FY2010 includes the 4-week shutdown. If one counts only the scheduled operation time, the uptime figure is 48/(48-4)*71%=77%</a:t>
            </a:r>
          </a:p>
          <a:p>
            <a:pPr eaLnBrk="1" hangingPunct="1"/>
            <a:endParaRPr lang="en-US" altLang="en-US"/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2C5CF421-2C94-0847-8874-8CCCEE92D33C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44989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Reliability for FY2010 includes the 4-week shutdown. If one counts only the scheduled operation time, the uptime figure is 48/(48-4)*71%=77%</a:t>
            </a:r>
          </a:p>
          <a:p>
            <a:pPr eaLnBrk="1" hangingPunct="1"/>
            <a:endParaRPr lang="en-US" altLang="en-US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A7D525D7-2D35-7C4D-824D-10EF56783D70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43695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Reliability for FY2010 includes the 4-week shutdown. If one counts only the scheduled operation time, the uptime figure is 48/(48-4)*71%=77%</a:t>
            </a:r>
          </a:p>
          <a:p>
            <a:pPr eaLnBrk="1" hangingPunct="1"/>
            <a:endParaRPr lang="en-US" altLang="en-US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FCEF3E2A-A985-B84D-B866-7D5B6B983C8E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307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/>
              <a:t>Reliability for FY2010 includes the 4-week shutdown. If one counts only the scheduled operation time, the uptime figure is 48/(48-4)*71%=77%</a:t>
            </a:r>
          </a:p>
          <a:p>
            <a:pPr eaLnBrk="1" hangingPunct="1"/>
            <a:endParaRPr lang="en-US" altLang="en-US"/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8893C40C-9E46-0743-BA3B-D947C353FA7C}" type="slidenum">
              <a:rPr lang="en-US" altLang="en-US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21173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3454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111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4208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4682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181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865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7644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71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uslarp.org/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ue-Seal_c100m56y0k23-Mark_SC_Horizonta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1063" y="1371600"/>
            <a:ext cx="3644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ermilabLogo_100c56m0y23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50" y="1447800"/>
            <a:ext cx="29019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154D81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154D81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4624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5B89-6E9F-3742-A1D5-5376EC3E0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9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03664"/>
            <a:ext cx="6532039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2E8B149A-14C6-B749-AF60-1744CFF2A8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11" descr="LARP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6670" cy="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2011-10-04_logoHiLumi561px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8489" y="0"/>
            <a:ext cx="1805511" cy="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34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7611B-5B9D-504C-A10C-76D254BF84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5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D0EA1-E585-ED4A-B7EF-72E8393BB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45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14F21-8F40-C449-B067-FA6F87AB7A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41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6477000" cy="533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1219200" y="6477000"/>
            <a:ext cx="6705600" cy="304800"/>
          </a:xfrm>
          <a:prstGeom prst="rect">
            <a:avLst/>
          </a:prstGeo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 altLang="en-US"/>
              <a:t>Review of the needs for a hollow e-lens for the HL-LHC, 06/10/2016</a:t>
            </a:r>
          </a:p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1B529-02B4-1444-96BA-48EB76B76C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4174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F397A-9C1D-2B40-851E-E0DB0862E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55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5C53-4825-D941-96F0-E5EF74038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1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7E1A3-D14B-384F-BC68-921915557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7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4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6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2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fld id="{3B28AF4A-2B9C-4B44-8998-8A4E63D96B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3996" r:id="rId3"/>
    <p:sldLayoutId id="2147483997" r:id="rId4"/>
    <p:sldLayoutId id="2147483998" r:id="rId5"/>
    <p:sldLayoutId id="2147484005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154D81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fld id="{8B433248-BB39-E743-A850-354E7CBAD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indico.cern.ch/event/557611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8188138" cy="113982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What can be gained with a HEL in terms of increased diffusion for HL-LHC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56500" cy="1489075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u="sng" dirty="0" smtClean="0">
                <a:solidFill>
                  <a:schemeClr val="tx2"/>
                </a:solidFill>
                <a:latin typeface="Helvetica" charset="0"/>
              </a:rPr>
              <a:t>Miriam Fitterer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, G. </a:t>
            </a:r>
            <a:r>
              <a:rPr lang="en-US" dirty="0" err="1" smtClean="0">
                <a:solidFill>
                  <a:schemeClr val="tx2"/>
                </a:solidFill>
                <a:latin typeface="Helvetica" charset="0"/>
              </a:rPr>
              <a:t>Stancari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, A. </a:t>
            </a:r>
            <a:r>
              <a:rPr lang="en-US" dirty="0" err="1" smtClean="0">
                <a:solidFill>
                  <a:schemeClr val="tx2"/>
                </a:solidFill>
                <a:latin typeface="Helvetica" charset="0"/>
              </a:rPr>
              <a:t>Valishev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, </a:t>
            </a:r>
            <a:r>
              <a:rPr lang="en-US" dirty="0" err="1" smtClean="0">
                <a:solidFill>
                  <a:schemeClr val="tx2"/>
                </a:solidFill>
                <a:latin typeface="Helvetica" charset="0"/>
              </a:rPr>
              <a:t>Fermilab</a:t>
            </a:r>
            <a:endParaRPr lang="en-US" dirty="0" smtClean="0">
              <a:solidFill>
                <a:schemeClr val="tx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R. Bruce, D. Perini, S. </a:t>
            </a:r>
            <a:r>
              <a:rPr lang="en-US" dirty="0" err="1" smtClean="0">
                <a:solidFill>
                  <a:schemeClr val="tx2"/>
                </a:solidFill>
                <a:latin typeface="Helvetica" charset="0"/>
              </a:rPr>
              <a:t>Redaelli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, A. Rossi, J. Wagner, CERN</a:t>
            </a:r>
          </a:p>
          <a:p>
            <a:endParaRPr lang="en-US" dirty="0" smtClean="0">
              <a:solidFill>
                <a:schemeClr val="tx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CERN, Review of Hollow E-Lens Needs for HL-LHC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October </a:t>
            </a:r>
            <a:r>
              <a:rPr lang="en-US" dirty="0">
                <a:solidFill>
                  <a:schemeClr val="tx2"/>
                </a:solidFill>
                <a:latin typeface="Helvetica" charset="0"/>
              </a:rPr>
              <a:t>6</a:t>
            </a:r>
            <a:r>
              <a:rPr lang="en-US" baseline="30000" dirty="0" smtClean="0">
                <a:solidFill>
                  <a:schemeClr val="tx2"/>
                </a:solidFill>
                <a:latin typeface="Helvetica" charset="0"/>
              </a:rPr>
              <a:t>th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, 2016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81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HEL halo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81000" y="857250"/>
            <a:ext cx="8458200" cy="54483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Leveling – dependency on β* and beam intensity (see leveling scenario):</a:t>
            </a:r>
          </a:p>
          <a:p>
            <a:pPr marL="0" indent="0">
              <a:buFont typeface="Wingdings" charset="2"/>
              <a:buNone/>
              <a:defRPr/>
            </a:pPr>
            <a:endParaRPr lang="en-US" altLang="en-US" sz="1600" kern="0" dirty="0" smtClean="0">
              <a:solidFill>
                <a:srgbClr val="FF0000"/>
              </a:solidFill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81000" y="4037013"/>
            <a:ext cx="8348663" cy="25431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285750" lvl="1">
              <a:defRPr/>
            </a:pPr>
            <a:endParaRPr lang="en-US" altLang="en-US" sz="1600" kern="0" dirty="0" smtClean="0"/>
          </a:p>
          <a:p>
            <a:pPr marL="285750" lvl="1">
              <a:defRPr/>
            </a:pPr>
            <a:r>
              <a:rPr lang="en-US" altLang="en-US" sz="1600" kern="0" dirty="0" smtClean="0"/>
              <a:t>already losses without HEL (small DA)</a:t>
            </a:r>
          </a:p>
          <a:p>
            <a:pPr marL="285750" lvl="1">
              <a:defRPr/>
            </a:pPr>
            <a:r>
              <a:rPr lang="en-US" altLang="en-US" sz="1600" kern="0" dirty="0" smtClean="0"/>
              <a:t>highest halo removal rate for β*=70 cm (smallest DA)</a:t>
            </a:r>
          </a:p>
          <a:p>
            <a:pPr marL="285750" lvl="1">
              <a:defRPr/>
            </a:pPr>
            <a:r>
              <a:rPr lang="en-US" altLang="en-US" sz="1600" kern="0" dirty="0" smtClean="0"/>
              <a:t>halo removal rates for 3.6 A around x2 higher than at flat top, explicitly between </a:t>
            </a:r>
            <a:r>
              <a:rPr lang="en-US" sz="1600" dirty="0" smtClean="0">
                <a:solidFill>
                  <a:srgbClr val="FF0000"/>
                </a:solidFill>
              </a:rPr>
              <a:t>0.20 %s</a:t>
            </a:r>
            <a:r>
              <a:rPr lang="en-US" sz="1600" dirty="0" smtClean="0"/>
              <a:t> (= 11.70 %/min = 702 %/h) and </a:t>
            </a:r>
            <a:r>
              <a:rPr lang="en-US" sz="1600" dirty="0" smtClean="0">
                <a:solidFill>
                  <a:srgbClr val="FF0000"/>
                </a:solidFill>
              </a:rPr>
              <a:t>0.30 %/s </a:t>
            </a:r>
            <a:r>
              <a:rPr lang="en-US" sz="1600" dirty="0" smtClean="0"/>
              <a:t>(= 17.76 %/min = 1060 %/h)</a:t>
            </a:r>
            <a:endParaRPr lang="en-US" sz="1600" dirty="0"/>
          </a:p>
          <a:p>
            <a:pPr marL="285750" lvl="1">
              <a:defRPr/>
            </a:pPr>
            <a:endParaRPr lang="en-US" altLang="en-US" sz="1600" kern="0" dirty="0" smtClean="0"/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88" y="1374775"/>
            <a:ext cx="38100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93813"/>
            <a:ext cx="3852863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2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HEL halo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81000" y="857250"/>
            <a:ext cx="8458200" cy="4302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flat-top </a:t>
            </a:r>
            <a:r>
              <a:rPr lang="en-US" altLang="en-US" sz="1600" kern="0" smtClean="0">
                <a:solidFill>
                  <a:srgbClr val="FF0000"/>
                </a:solidFill>
              </a:rPr>
              <a:t>with pulsing:</a:t>
            </a:r>
            <a:endParaRPr lang="en-US" altLang="en-US" sz="1600" kern="0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2"/>
              <a:buNone/>
              <a:defRPr/>
            </a:pPr>
            <a:endParaRPr lang="en-US" altLang="en-US" sz="1600" kern="0" dirty="0" smtClean="0">
              <a:solidFill>
                <a:srgbClr val="FF0000"/>
              </a:solidFill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3954463" y="901700"/>
            <a:ext cx="5189537" cy="297973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285750" lvl="1">
              <a:defRPr/>
            </a:pPr>
            <a:r>
              <a:rPr lang="en-US" altLang="en-US" sz="1600" kern="0" dirty="0" smtClean="0"/>
              <a:t>random mode: pulsing becomes dominant loss mechanism for (for random even the same for </a:t>
            </a:r>
            <a:r>
              <a:rPr lang="en-US" altLang="en-US" sz="1600" kern="0" dirty="0" err="1" smtClean="0"/>
              <a:t>δp</a:t>
            </a:r>
            <a:r>
              <a:rPr lang="en-US" altLang="en-US" sz="1600" kern="0" dirty="0" smtClean="0"/>
              <a:t>/p =0 and (</a:t>
            </a:r>
            <a:r>
              <a:rPr lang="en-US" altLang="en-US" sz="1600" kern="0" dirty="0" err="1" smtClean="0"/>
              <a:t>z,δp</a:t>
            </a:r>
            <a:r>
              <a:rPr lang="en-US" altLang="en-US" sz="1600" kern="0" dirty="0" smtClean="0"/>
              <a:t>/p))</a:t>
            </a:r>
          </a:p>
          <a:p>
            <a:pPr marL="285750" lvl="1">
              <a:defRPr/>
            </a:pPr>
            <a:r>
              <a:rPr lang="en-US" altLang="en-US" sz="1600" kern="0" dirty="0" smtClean="0"/>
              <a:t>random mode much more effective than resonant mode, in particular for </a:t>
            </a:r>
            <a:r>
              <a:rPr lang="en-US" altLang="en-US" sz="1600" kern="0" dirty="0" err="1" smtClean="0"/>
              <a:t>δp</a:t>
            </a:r>
            <a:r>
              <a:rPr lang="en-US" altLang="en-US" sz="1600" kern="0" dirty="0" smtClean="0"/>
              <a:t>/p =0</a:t>
            </a:r>
          </a:p>
          <a:p>
            <a:pPr marL="285750" lvl="1">
              <a:defRPr/>
            </a:pPr>
            <a:r>
              <a:rPr lang="en-US" altLang="en-US" sz="1600" kern="0" dirty="0" smtClean="0"/>
              <a:t>random, 3.6 A: around </a:t>
            </a:r>
            <a:r>
              <a:rPr lang="en-US" sz="1600" dirty="0" smtClean="0">
                <a:solidFill>
                  <a:srgbClr val="FF0000"/>
                </a:solidFill>
              </a:rPr>
              <a:t>0.92 %/s </a:t>
            </a:r>
            <a:r>
              <a:rPr lang="en-US" sz="1600" dirty="0" smtClean="0"/>
              <a:t>(= 55.26 %/min = 3320 %/h)</a:t>
            </a:r>
            <a:endParaRPr lang="en-US" sz="1600" dirty="0"/>
          </a:p>
          <a:p>
            <a:pPr marL="285750" lvl="1">
              <a:defRPr/>
            </a:pPr>
            <a:r>
              <a:rPr lang="en-US" sz="1600" dirty="0" smtClean="0"/>
              <a:t>resonant, 3.6 A: </a:t>
            </a:r>
            <a:r>
              <a:rPr lang="en-US" sz="1600" dirty="0" smtClean="0">
                <a:solidFill>
                  <a:srgbClr val="FF0000"/>
                </a:solidFill>
              </a:rPr>
              <a:t>0.14 %s</a:t>
            </a:r>
            <a:r>
              <a:rPr lang="en-US" sz="1600" dirty="0" smtClean="0"/>
              <a:t> (= 8.58 %/min = 514 %/h) to </a:t>
            </a:r>
            <a:r>
              <a:rPr lang="en-US" sz="1600" dirty="0" smtClean="0">
                <a:solidFill>
                  <a:srgbClr val="FF0000"/>
                </a:solidFill>
              </a:rPr>
              <a:t>0.22 %/s </a:t>
            </a:r>
            <a:r>
              <a:rPr lang="en-US" sz="1600" dirty="0" smtClean="0"/>
              <a:t>(= 13.14 %/min = 789 %/h)</a:t>
            </a:r>
            <a:endParaRPr lang="en-US" sz="1600" dirty="0"/>
          </a:p>
          <a:p>
            <a:pPr marL="285750" lvl="1">
              <a:defRPr/>
            </a:pPr>
            <a:endParaRPr lang="en-US" altLang="en-US" sz="1600" kern="0" dirty="0" smtClean="0"/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763" y="3386138"/>
            <a:ext cx="3805237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4"/>
          <a:stretch>
            <a:fillRect/>
          </a:stretch>
        </p:blipFill>
        <p:spPr bwMode="auto">
          <a:xfrm>
            <a:off x="76200" y="4038600"/>
            <a:ext cx="379253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4"/>
          <a:stretch>
            <a:fillRect/>
          </a:stretch>
        </p:blipFill>
        <p:spPr bwMode="auto">
          <a:xfrm>
            <a:off x="93663" y="1230313"/>
            <a:ext cx="3716337" cy="279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73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228600" y="1014714"/>
            <a:ext cx="8607175" cy="550038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lvl="1" indent="0"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Halo:</a:t>
            </a:r>
          </a:p>
          <a:p>
            <a:pPr marL="285750" lvl="1">
              <a:defRPr/>
            </a:pPr>
            <a:r>
              <a:rPr lang="en-US" altLang="en-US" sz="1600" kern="0" dirty="0" smtClean="0">
                <a:solidFill>
                  <a:srgbClr val="0070C0"/>
                </a:solidFill>
              </a:rPr>
              <a:t>HEL increases the halo removal rates in all cases considerably</a:t>
            </a:r>
          </a:p>
          <a:p>
            <a:pPr marL="285750" lvl="1">
              <a:defRPr/>
            </a:pPr>
            <a:endParaRPr lang="en-US" altLang="en-US" sz="1600" kern="0" dirty="0" smtClean="0"/>
          </a:p>
          <a:p>
            <a:pPr marL="285750" lvl="1">
              <a:defRPr/>
            </a:pPr>
            <a:r>
              <a:rPr lang="en-US" sz="1600" kern="0" dirty="0"/>
              <a:t>stronger non-</a:t>
            </a:r>
            <a:r>
              <a:rPr lang="en-US" sz="1600" kern="0" dirty="0" err="1"/>
              <a:t>linearities</a:t>
            </a:r>
            <a:r>
              <a:rPr lang="en-US" sz="1600" kern="0" dirty="0"/>
              <a:t> imply in general higher halo removal </a:t>
            </a:r>
            <a:r>
              <a:rPr lang="en-US" sz="1600" kern="0" dirty="0" smtClean="0"/>
              <a:t>rates</a:t>
            </a:r>
          </a:p>
          <a:p>
            <a:pPr marL="285750" lvl="1">
              <a:defRPr/>
            </a:pPr>
            <a:r>
              <a:rPr lang="en-US" sz="1600" kern="0" dirty="0"/>
              <a:t>pulsing considerably increases the diffusion, random mode much more efficient than resonant mode</a:t>
            </a:r>
            <a:endParaRPr lang="en-US" sz="1600" dirty="0"/>
          </a:p>
          <a:p>
            <a:pPr marL="285750" lvl="1">
              <a:defRPr/>
            </a:pPr>
            <a:endParaRPr lang="en-US" sz="1600" kern="0" dirty="0"/>
          </a:p>
          <a:p>
            <a:pPr marL="285750" lvl="1">
              <a:defRPr/>
            </a:pPr>
            <a:r>
              <a:rPr lang="en-US" sz="1600" kern="0" dirty="0" smtClean="0"/>
              <a:t>small </a:t>
            </a:r>
            <a:r>
              <a:rPr lang="en-US" sz="1600" kern="0" dirty="0"/>
              <a:t>removal rates for separated beams compared to colliding </a:t>
            </a:r>
            <a:r>
              <a:rPr lang="en-US" sz="1600" kern="0" dirty="0" smtClean="0"/>
              <a:t>beams</a:t>
            </a:r>
          </a:p>
          <a:p>
            <a:pPr marL="400050" lvl="2" indent="0">
              <a:buNone/>
              <a:defRPr/>
            </a:pPr>
            <a:r>
              <a:rPr lang="en-US" sz="1600" kern="0" dirty="0"/>
              <a:t>➡ do we need to pulse at flat top in order to clean the halo within minutes?</a:t>
            </a:r>
            <a:endParaRPr lang="en-US" sz="1600" kern="0" dirty="0" smtClean="0"/>
          </a:p>
          <a:p>
            <a:pPr marL="285750" lvl="1">
              <a:defRPr/>
            </a:pPr>
            <a:r>
              <a:rPr lang="en-US" altLang="en-US" sz="1600" kern="0" dirty="0" smtClean="0"/>
              <a:t>for colliding beams </a:t>
            </a:r>
            <a:r>
              <a:rPr lang="en-US" sz="1600" dirty="0"/>
              <a:t>11.70 %/min </a:t>
            </a:r>
            <a:r>
              <a:rPr lang="en-US" sz="1600" dirty="0" smtClean="0"/>
              <a:t> - </a:t>
            </a:r>
            <a:r>
              <a:rPr lang="en-US" sz="1600" dirty="0"/>
              <a:t>17.76 %/min </a:t>
            </a:r>
            <a:r>
              <a:rPr lang="en-US" sz="1600" dirty="0" smtClean="0"/>
              <a:t>are reached, sufficient for continuous halo depletion </a:t>
            </a:r>
            <a:r>
              <a:rPr lang="en-US" sz="1600" kern="0" dirty="0"/>
              <a:t>➡ </a:t>
            </a:r>
            <a:r>
              <a:rPr lang="en-US" sz="1600" kern="0" dirty="0" smtClean="0"/>
              <a:t>no pulsing</a:t>
            </a:r>
            <a:endParaRPr lang="en-US" altLang="en-US" sz="1600" kern="0" dirty="0" smtClean="0"/>
          </a:p>
          <a:p>
            <a:pPr marL="285750" lvl="1">
              <a:defRPr/>
            </a:pPr>
            <a:endParaRPr lang="en-US" altLang="en-US" sz="1600" kern="0" dirty="0" smtClean="0"/>
          </a:p>
          <a:p>
            <a:pPr marL="285750" lvl="1">
              <a:defRPr/>
            </a:pPr>
            <a:r>
              <a:rPr lang="en-US" sz="1600" kern="0" dirty="0" smtClean="0"/>
              <a:t>losses can differ by a order of magnitude for on and off-momentum particles</a:t>
            </a:r>
            <a:endParaRPr lang="en-US" altLang="en-US" sz="1600" kern="0" dirty="0"/>
          </a:p>
          <a:p>
            <a:pPr marL="457200" lvl="2" indent="0">
              <a:buNone/>
              <a:defRPr/>
            </a:pPr>
            <a:r>
              <a:rPr lang="en-US" sz="1600" kern="0" dirty="0"/>
              <a:t>➡ </a:t>
            </a:r>
            <a:r>
              <a:rPr lang="en-US" sz="1600" kern="0" dirty="0" smtClean="0"/>
              <a:t>more studies needed: changes with real IR3/IR7 </a:t>
            </a:r>
            <a:r>
              <a:rPr lang="en-US" sz="1600" kern="0" dirty="0" err="1" smtClean="0"/>
              <a:t>betatron</a:t>
            </a:r>
            <a:r>
              <a:rPr lang="en-US" sz="1600" kern="0" dirty="0" smtClean="0"/>
              <a:t> and momentum cleaning, dependence on </a:t>
            </a:r>
            <a:r>
              <a:rPr lang="en-US" sz="1600" kern="0" dirty="0" err="1" smtClean="0"/>
              <a:t>dispersion@HEL</a:t>
            </a:r>
            <a:r>
              <a:rPr lang="en-US" sz="1600" kern="0" dirty="0" smtClean="0"/>
              <a:t>, …</a:t>
            </a:r>
          </a:p>
          <a:p>
            <a:pPr marL="457200" lvl="2" indent="0">
              <a:buNone/>
              <a:defRPr/>
            </a:pPr>
            <a:endParaRPr lang="en-US" sz="1600" kern="0" dirty="0" smtClean="0"/>
          </a:p>
          <a:p>
            <a:pPr marL="285750" lvl="1">
              <a:defRPr/>
            </a:pPr>
            <a:endParaRPr lang="en-US" alt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120766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and Outlook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228600" y="1014714"/>
            <a:ext cx="8607175" cy="550038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lvl="1" indent="0">
              <a:buNone/>
              <a:defRPr/>
            </a:pPr>
            <a:r>
              <a:rPr lang="en-US" sz="1600" kern="0" dirty="0" smtClean="0">
                <a:solidFill>
                  <a:srgbClr val="FF0000"/>
                </a:solidFill>
              </a:rPr>
              <a:t>Core:</a:t>
            </a:r>
          </a:p>
          <a:p>
            <a:pPr marL="285750" lvl="1">
              <a:defRPr/>
            </a:pPr>
            <a:r>
              <a:rPr lang="en-US" sz="1600" kern="0" dirty="0" smtClean="0"/>
              <a:t>in DC mode configuration no effect in terms of increased losses or emittance growth on the beam core is expected (even with U-shape)</a:t>
            </a:r>
          </a:p>
          <a:p>
            <a:pPr marL="285750" lvl="1">
              <a:defRPr/>
            </a:pPr>
            <a:endParaRPr lang="en-US" sz="1600" kern="0" smtClean="0"/>
          </a:p>
          <a:p>
            <a:pPr marL="285750" lvl="1">
              <a:defRPr/>
            </a:pPr>
            <a:r>
              <a:rPr lang="en-US" sz="1600" kern="0" smtClean="0"/>
              <a:t>pulsed </a:t>
            </a:r>
            <a:r>
              <a:rPr lang="en-US" sz="1600" kern="0" dirty="0" smtClean="0"/>
              <a:t>e-lens operation:</a:t>
            </a:r>
          </a:p>
          <a:p>
            <a:pPr marL="685800" lvl="2">
              <a:defRPr/>
            </a:pPr>
            <a:r>
              <a:rPr lang="en-US" sz="1600" kern="0" dirty="0" smtClean="0"/>
              <a:t>random mode much more efficient than resonant mode</a:t>
            </a:r>
          </a:p>
          <a:p>
            <a:pPr marL="685800" lvl="2">
              <a:defRPr/>
            </a:pPr>
            <a:r>
              <a:rPr lang="en-US" sz="1600" kern="0" dirty="0" smtClean="0"/>
              <a:t>with the resonant mode one could find an excitation pattern which doesn’t affect the core, but depletes the halo (remember: only certain resonances are driven)</a:t>
            </a:r>
          </a:p>
          <a:p>
            <a:pPr marL="685800" lvl="2">
              <a:defRPr/>
            </a:pPr>
            <a:r>
              <a:rPr lang="en-US" sz="1600" dirty="0" smtClean="0">
                <a:solidFill>
                  <a:srgbClr val="0070C0"/>
                </a:solidFill>
              </a:rPr>
              <a:t>in case of profile imperfections in the e-beam, pulsing induces noise on the p-beam</a:t>
            </a:r>
          </a:p>
          <a:p>
            <a:pPr marL="914400" lvl="3" indent="0">
              <a:buNone/>
              <a:defRPr/>
            </a:pPr>
            <a:r>
              <a:rPr lang="en-US" sz="1600" kern="0" dirty="0">
                <a:solidFill>
                  <a:srgbClr val="0070C0"/>
                </a:solidFill>
              </a:rPr>
              <a:t>➡ </a:t>
            </a:r>
            <a:r>
              <a:rPr lang="en-US" sz="1600" kern="0" dirty="0" smtClean="0">
                <a:solidFill>
                  <a:srgbClr val="0070C0"/>
                </a:solidFill>
              </a:rPr>
              <a:t>solid definition of tolerances on profile imperfections needed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1143000" lvl="3">
              <a:defRPr/>
            </a:pPr>
            <a:endParaRPr lang="en-US" sz="1600" dirty="0"/>
          </a:p>
          <a:p>
            <a:pPr marL="285750" lvl="1">
              <a:defRPr/>
            </a:pPr>
            <a:endParaRPr lang="en-US" alt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1946403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0990B5B-6D03-7D4F-9D99-7066508E333C}" type="slidenum">
              <a:rPr lang="en-US" altLang="en-US" sz="1200"/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en-US" sz="120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52400" y="857250"/>
            <a:ext cx="8763000" cy="54483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731520" lvl="1" indent="0">
              <a:buFont typeface="Wingdings" charset="2"/>
              <a:buNone/>
              <a:defRPr/>
            </a:pPr>
            <a:endParaRPr lang="en-US" altLang="en-US" sz="1600" kern="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971800"/>
            <a:ext cx="6477000" cy="839912"/>
          </a:xfrm>
        </p:spPr>
        <p:txBody>
          <a:bodyPr/>
          <a:lstStyle/>
          <a:p>
            <a:pPr algn="ctr">
              <a:defRPr/>
            </a:pPr>
            <a:r>
              <a:rPr lang="en-US" sz="4400" dirty="0" smtClean="0"/>
              <a:t>Backup Slides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08787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2C2783-1905-3B4F-B1E0-4E6F9FEABF9A}" type="slidenum">
              <a:rPr lang="en-US" altLang="en-US" sz="1200"/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en-US" sz="1200"/>
          </a:p>
        </p:txBody>
      </p:sp>
      <p:sp>
        <p:nvSpPr>
          <p:cNvPr id="357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DA for beta*-leveling HL-LHC</a:t>
            </a:r>
            <a:endParaRPr lang="en-US" alt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52400" y="857250"/>
            <a:ext cx="8763000" cy="158799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731520" lvl="1" indent="0">
              <a:buFont typeface="Wingdings" charset="2"/>
              <a:buNone/>
              <a:defRPr/>
            </a:pPr>
            <a:endParaRPr lang="en-US" altLang="en-US" sz="1600" kern="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2775199"/>
            <a:ext cx="4572000" cy="3200400"/>
          </a:xfrm>
          <a:prstGeom prst="rect">
            <a:avLst/>
          </a:prstGeom>
        </p:spPr>
      </p:pic>
      <p:sp>
        <p:nvSpPr>
          <p:cNvPr id="6" name="Content Placeholder 4"/>
          <p:cNvSpPr txBox="1">
            <a:spLocks/>
          </p:cNvSpPr>
          <p:nvPr/>
        </p:nvSpPr>
        <p:spPr>
          <a:xfrm>
            <a:off x="152400" y="1002265"/>
            <a:ext cx="8763000" cy="1772934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defRPr/>
            </a:pPr>
            <a:r>
              <a:rPr lang="en-US" altLang="en-US" sz="1600" kern="0" dirty="0" smtClean="0"/>
              <a:t>minimum DA </a:t>
            </a:r>
            <a:r>
              <a:rPr lang="en-US" altLang="en-US" sz="1600" kern="0" dirty="0" err="1" smtClean="0"/>
              <a:t>caluclated</a:t>
            </a:r>
            <a:r>
              <a:rPr lang="en-US" altLang="en-US" sz="1600" kern="0" dirty="0" smtClean="0"/>
              <a:t> with </a:t>
            </a:r>
            <a:r>
              <a:rPr lang="en-US" altLang="en-US" sz="1600" kern="0" dirty="0" err="1" smtClean="0"/>
              <a:t>LifeTrac</a:t>
            </a:r>
            <a:endParaRPr lang="en-US" altLang="en-US" sz="1600" kern="0" dirty="0" smtClean="0"/>
          </a:p>
          <a:p>
            <a:pPr>
              <a:defRPr/>
            </a:pPr>
            <a:r>
              <a:rPr lang="en-US" altLang="en-US" sz="1600" kern="0" dirty="0" smtClean="0"/>
              <a:t>no errors, </a:t>
            </a:r>
            <a:r>
              <a:rPr lang="en-US" altLang="en-US" sz="1600" kern="0" dirty="0" err="1" smtClean="0"/>
              <a:t>octupole</a:t>
            </a:r>
            <a:r>
              <a:rPr lang="en-US" altLang="en-US" sz="1600" kern="0" dirty="0" smtClean="0"/>
              <a:t> current of -550 A (MOF)</a:t>
            </a:r>
          </a:p>
          <a:p>
            <a:pPr>
              <a:defRPr/>
            </a:pPr>
            <a:r>
              <a:rPr lang="en-US" altLang="en-US" sz="1600" kern="0" dirty="0" smtClean="0"/>
              <a:t>spectrometer configuration in IR2/8 yielding smallest DA</a:t>
            </a:r>
          </a:p>
          <a:p>
            <a:pPr>
              <a:defRPr/>
            </a:pPr>
            <a:r>
              <a:rPr lang="en-US" altLang="en-US" sz="1600" kern="0" dirty="0" smtClean="0"/>
              <a:t>half crossing angle IR1/5: 295 </a:t>
            </a:r>
            <a:r>
              <a:rPr lang="en-US" altLang="en-US" sz="1600" kern="0" dirty="0" err="1" smtClean="0"/>
              <a:t>urad</a:t>
            </a:r>
            <a:endParaRPr lang="en-US" altLang="en-US" sz="1600" kern="0" dirty="0" smtClean="0"/>
          </a:p>
          <a:p>
            <a:pPr>
              <a:defRPr/>
            </a:pPr>
            <a:r>
              <a:rPr lang="en-US" altLang="en-US" sz="1600" kern="0" dirty="0" smtClean="0"/>
              <a:t>beam-beam: full crabbing + long range</a:t>
            </a:r>
          </a:p>
          <a:p>
            <a:pPr marL="731520" lvl="1" indent="0">
              <a:buFont typeface="Wingdings" charset="2"/>
              <a:buNone/>
              <a:defRPr/>
            </a:pPr>
            <a:endParaRPr lang="en-US" alt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89352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2C2783-1905-3B4F-B1E0-4E6F9FEABF9A}" type="slidenum">
              <a:rPr lang="en-US" altLang="en-US" sz="1200"/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en-US" sz="1200"/>
          </a:p>
        </p:txBody>
      </p:sp>
      <p:sp>
        <p:nvSpPr>
          <p:cNvPr id="357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altLang="en-US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FMA analysis</a:t>
            </a:r>
            <a:endParaRPr lang="en-US" alt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52400" y="857250"/>
            <a:ext cx="8763000" cy="158799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731520" lvl="1" indent="0">
              <a:buFont typeface="Wingdings" charset="2"/>
              <a:buNone/>
              <a:defRPr/>
            </a:pPr>
            <a:endParaRPr lang="en-US" altLang="en-US" sz="1600" kern="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840" y="893640"/>
            <a:ext cx="2747765" cy="24591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2" y="932622"/>
            <a:ext cx="2704208" cy="24201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69961" y="1026844"/>
            <a:ext cx="33540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latin typeface="+mn-lt"/>
              </a:rPr>
              <a:t>flat top, Q</a:t>
            </a:r>
            <a:r>
              <a:rPr lang="en-US" sz="1600" dirty="0" smtClean="0">
                <a:latin typeface="+mn-lt"/>
              </a:rPr>
              <a:t>’=15, IMO=-550 A</a:t>
            </a:r>
          </a:p>
          <a:p>
            <a:pPr marL="342900" indent="-342900">
              <a:buFontTx/>
              <a:buChar char="-"/>
            </a:pPr>
            <a:r>
              <a:rPr lang="en-US" sz="1600" dirty="0" smtClean="0">
                <a:latin typeface="+mn-lt"/>
              </a:rPr>
              <a:t>small non-</a:t>
            </a:r>
            <a:r>
              <a:rPr lang="en-US" sz="1600" dirty="0" err="1" smtClean="0">
                <a:latin typeface="+mn-lt"/>
              </a:rPr>
              <a:t>linearities</a:t>
            </a:r>
            <a:endParaRPr lang="en-US" sz="1600" dirty="0" smtClean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en-US" sz="1600" dirty="0">
                <a:latin typeface="+mn-lt"/>
              </a:rPr>
              <a:t>"</a:t>
            </a:r>
            <a:r>
              <a:rPr lang="en-US" sz="1600" dirty="0" smtClean="0">
                <a:latin typeface="+mn-lt"/>
              </a:rPr>
              <a:t>uniform” enhancement of diffusion</a:t>
            </a:r>
            <a:endParaRPr lang="en-US" sz="160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892" y="3686576"/>
            <a:ext cx="2722670" cy="24366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32" y="3678148"/>
            <a:ext cx="2732088" cy="244510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66476" y="3224911"/>
            <a:ext cx="10502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no HEL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944916" y="3284629"/>
            <a:ext cx="819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3.6 A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78605" y="3779879"/>
            <a:ext cx="33540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latin typeface="+mn-lt"/>
              </a:rPr>
              <a:t>15 cm β*, </a:t>
            </a:r>
            <a:r>
              <a:rPr lang="en-US" sz="1600" dirty="0" smtClean="0">
                <a:latin typeface="+mn-lt"/>
              </a:rPr>
              <a:t>Q’=3, IMO=-550 A</a:t>
            </a:r>
          </a:p>
          <a:p>
            <a:pPr marL="342900" indent="-342900">
              <a:buFontTx/>
              <a:buChar char="-"/>
            </a:pPr>
            <a:r>
              <a:rPr lang="en-US" sz="1600" dirty="0" smtClean="0">
                <a:latin typeface="+mn-lt"/>
              </a:rPr>
              <a:t>strong non-</a:t>
            </a:r>
            <a:r>
              <a:rPr lang="en-US" sz="1600" dirty="0" err="1" smtClean="0">
                <a:latin typeface="+mn-lt"/>
              </a:rPr>
              <a:t>linearities</a:t>
            </a:r>
            <a:endParaRPr lang="en-US" sz="1600" dirty="0" smtClean="0">
              <a:latin typeface="+mn-lt"/>
            </a:endParaRPr>
          </a:p>
          <a:p>
            <a:pPr marL="342900" indent="-342900">
              <a:buFontTx/>
              <a:buChar char="-"/>
            </a:pPr>
            <a:r>
              <a:rPr lang="en-US" sz="1600" dirty="0" smtClean="0">
                <a:latin typeface="+mn-lt"/>
              </a:rPr>
              <a:t>HEL enhances resonances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49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2C2783-1905-3B4F-B1E0-4E6F9FEABF9A}" type="slidenum">
              <a:rPr lang="en-US" altLang="en-US" sz="1200"/>
              <a:pPr>
                <a:spcBef>
                  <a:spcPct val="0"/>
                </a:spcBef>
                <a:buFontTx/>
                <a:buNone/>
              </a:pPr>
              <a:t>17</a:t>
            </a:fld>
            <a:endParaRPr lang="en-US" altLang="en-US" sz="1200"/>
          </a:p>
        </p:txBody>
      </p:sp>
      <p:sp>
        <p:nvSpPr>
          <p:cNvPr id="357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Simulation Parameters LHC</a:t>
            </a:r>
            <a:endParaRPr lang="en-US" alt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52400" y="857250"/>
            <a:ext cx="8763000" cy="54483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lvl="1" indent="0">
              <a:buFont typeface="Wingdings" charset="2"/>
              <a:buNone/>
              <a:defRPr/>
            </a:pPr>
            <a:r>
              <a:rPr lang="en-US" sz="1400" dirty="0" smtClean="0"/>
              <a:t>for details: V. </a:t>
            </a:r>
            <a:r>
              <a:rPr lang="en-US" sz="1400" dirty="0" err="1" smtClean="0"/>
              <a:t>Previtali</a:t>
            </a:r>
            <a:r>
              <a:rPr lang="en-US" sz="1400" dirty="0" smtClean="0"/>
              <a:t>, G. </a:t>
            </a:r>
            <a:r>
              <a:rPr lang="en-US" sz="1400" dirty="0" err="1" smtClean="0"/>
              <a:t>Stancari</a:t>
            </a:r>
            <a:r>
              <a:rPr lang="en-US" sz="1400" dirty="0" smtClean="0"/>
              <a:t>, A. </a:t>
            </a:r>
            <a:r>
              <a:rPr lang="en-US" sz="1400" dirty="0" err="1" smtClean="0"/>
              <a:t>Valishev</a:t>
            </a:r>
            <a:r>
              <a:rPr lang="en-US" sz="1400" dirty="0" smtClean="0"/>
              <a:t> , S. </a:t>
            </a:r>
            <a:r>
              <a:rPr lang="en-US" sz="1400" dirty="0" err="1" smtClean="0"/>
              <a:t>Redaelli</a:t>
            </a:r>
            <a:r>
              <a:rPr lang="en-US" sz="1400" dirty="0" smtClean="0"/>
              <a:t>, FERMILAB-TM-2560-APC, FERMILAB-TM-2584-APC</a:t>
            </a:r>
            <a:endParaRPr lang="en-US" sz="1400" dirty="0"/>
          </a:p>
          <a:p>
            <a:pPr marL="0" lvl="1" indent="0">
              <a:buFont typeface="Wingdings" charset="2"/>
              <a:buNone/>
              <a:defRPr/>
            </a:pPr>
            <a:endParaRPr lang="en-US" altLang="en-US" sz="1600" kern="0" dirty="0" smtClean="0"/>
          </a:p>
          <a:p>
            <a:pPr>
              <a:defRPr/>
            </a:pPr>
            <a:r>
              <a:rPr lang="en-US" altLang="en-US" sz="1600" kern="0" dirty="0" smtClean="0"/>
              <a:t>uniform transverse distribution between 4 and 6 </a:t>
            </a:r>
            <a:r>
              <a:rPr lang="en-US" altLang="en-US" sz="1600" kern="0" dirty="0" err="1" smtClean="0"/>
              <a:t>σ</a:t>
            </a:r>
            <a:r>
              <a:rPr lang="en-US" altLang="en-US" sz="1600" kern="0" dirty="0" smtClean="0"/>
              <a:t>, Gaussian in (</a:t>
            </a:r>
            <a:r>
              <a:rPr lang="en-US" altLang="en-US" sz="1600" kern="0" dirty="0" err="1" smtClean="0"/>
              <a:t>z,δp</a:t>
            </a:r>
            <a:r>
              <a:rPr lang="en-US" altLang="en-US" sz="1600" kern="0" dirty="0" smtClean="0"/>
              <a:t>/p) or </a:t>
            </a:r>
            <a:r>
              <a:rPr lang="en-US" altLang="en-US" sz="1600" kern="0" dirty="0" err="1" smtClean="0"/>
              <a:t>δp</a:t>
            </a:r>
            <a:r>
              <a:rPr lang="en-US" altLang="en-US" sz="1600" kern="0" dirty="0" smtClean="0"/>
              <a:t>/p=0</a:t>
            </a:r>
          </a:p>
          <a:p>
            <a:pPr>
              <a:defRPr/>
            </a:pPr>
            <a:r>
              <a:rPr lang="en-US" altLang="en-US" sz="1600" kern="0" dirty="0" smtClean="0"/>
              <a:t>nominal LHC V6.503 collision optics (β*</a:t>
            </a:r>
            <a:r>
              <a:rPr lang="en-US" altLang="en-US" sz="1600" kern="0" baseline="-25000" dirty="0" smtClean="0"/>
              <a:t>IP1/5</a:t>
            </a:r>
            <a:r>
              <a:rPr lang="en-US" altLang="en-US" sz="1600" kern="0" dirty="0" smtClean="0"/>
              <a:t>=50 cm), no errors, no octupoles, Q’=2</a:t>
            </a:r>
          </a:p>
          <a:p>
            <a:pPr>
              <a:defRPr/>
            </a:pPr>
            <a:r>
              <a:rPr lang="en-US" sz="1600" kern="0" dirty="0" smtClean="0"/>
              <a:t>single collimator (black absorber) @ 6 </a:t>
            </a:r>
            <a:r>
              <a:rPr lang="en-US" sz="1600" kern="0" dirty="0" err="1" smtClean="0"/>
              <a:t>σ</a:t>
            </a:r>
            <a:endParaRPr lang="en-US" sz="1600" kern="0" dirty="0" smtClean="0"/>
          </a:p>
          <a:p>
            <a:pPr>
              <a:defRPr/>
            </a:pPr>
            <a:r>
              <a:rPr lang="en-US" sz="1600" kern="0" dirty="0" smtClean="0"/>
              <a:t>equal β</a:t>
            </a:r>
            <a:r>
              <a:rPr lang="en-US" sz="1600" kern="0" baseline="-25000" dirty="0" smtClean="0"/>
              <a:t>x</a:t>
            </a:r>
            <a:r>
              <a:rPr lang="en-US" sz="1600" kern="0" dirty="0" smtClean="0"/>
              <a:t>= β</a:t>
            </a:r>
            <a:r>
              <a:rPr lang="en-US" sz="1600" kern="0" baseline="-25000" dirty="0" smtClean="0"/>
              <a:t>y</a:t>
            </a:r>
            <a:r>
              <a:rPr lang="en-US" sz="1600" kern="0" dirty="0" smtClean="0"/>
              <a:t> =180 m @ e-lens, installed in IR4 @ -40 m from IP</a:t>
            </a:r>
          </a:p>
          <a:p>
            <a:pPr>
              <a:defRPr/>
            </a:pPr>
            <a:r>
              <a:rPr lang="en-US" sz="1600" kern="0" dirty="0" smtClean="0"/>
              <a:t>beam parameters: N</a:t>
            </a:r>
            <a:r>
              <a:rPr lang="en-US" sz="1600" kern="0" baseline="-25000" dirty="0" smtClean="0"/>
              <a:t>p</a:t>
            </a:r>
            <a:r>
              <a:rPr lang="en-US" sz="1600" kern="0" dirty="0" smtClean="0"/>
              <a:t>=1.15x10</a:t>
            </a:r>
            <a:r>
              <a:rPr lang="en-US" sz="1600" kern="0" baseline="30000" dirty="0" smtClean="0"/>
              <a:t>11</a:t>
            </a:r>
            <a:r>
              <a:rPr lang="en-US" sz="1600" kern="0" dirty="0" smtClean="0"/>
              <a:t>, </a:t>
            </a:r>
            <a:r>
              <a:rPr lang="en-US" sz="1600" kern="0" dirty="0" err="1" smtClean="0"/>
              <a:t>ε</a:t>
            </a:r>
            <a:r>
              <a:rPr lang="en-US" sz="1600" kern="0" baseline="-25000" dirty="0" err="1" smtClean="0"/>
              <a:t>N</a:t>
            </a:r>
            <a:r>
              <a:rPr lang="en-US" sz="1600" kern="0" dirty="0" smtClean="0"/>
              <a:t>=3.75 µm, </a:t>
            </a:r>
            <a:r>
              <a:rPr lang="en-US" sz="1600" kern="0" dirty="0" err="1" smtClean="0"/>
              <a:t>σ</a:t>
            </a:r>
            <a:r>
              <a:rPr lang="en-US" sz="1600" kern="0" baseline="-25000" dirty="0" err="1" smtClean="0"/>
              <a:t>E</a:t>
            </a:r>
            <a:r>
              <a:rPr lang="en-US" sz="1600" kern="0" dirty="0" smtClean="0"/>
              <a:t>=1.1x10</a:t>
            </a:r>
            <a:r>
              <a:rPr lang="en-US" sz="1600" kern="0" baseline="30000" dirty="0" smtClean="0"/>
              <a:t>-4</a:t>
            </a:r>
            <a:r>
              <a:rPr lang="en-US" sz="1600" kern="0" dirty="0" smtClean="0"/>
              <a:t>, </a:t>
            </a:r>
            <a:r>
              <a:rPr lang="en-US" sz="1600" kern="0" dirty="0" err="1" smtClean="0"/>
              <a:t>σ</a:t>
            </a:r>
            <a:r>
              <a:rPr lang="en-US" sz="1600" kern="0" baseline="-25000" dirty="0" err="1" smtClean="0"/>
              <a:t>z</a:t>
            </a:r>
            <a:r>
              <a:rPr lang="en-US" sz="1600" kern="0" dirty="0" smtClean="0"/>
              <a:t>=7.5 cm</a:t>
            </a:r>
          </a:p>
          <a:p>
            <a:pPr>
              <a:defRPr/>
            </a:pPr>
            <a:r>
              <a:rPr lang="en-US" sz="1600" kern="0" dirty="0" smtClean="0"/>
              <a:t>10</a:t>
            </a:r>
            <a:r>
              <a:rPr lang="en-US" sz="1600" kern="0" baseline="30000" dirty="0" smtClean="0"/>
              <a:t>4</a:t>
            </a:r>
            <a:r>
              <a:rPr lang="en-US" sz="1600" kern="0" dirty="0" smtClean="0"/>
              <a:t> particles, 5x10</a:t>
            </a:r>
            <a:r>
              <a:rPr lang="en-US" sz="1600" kern="0" baseline="30000" dirty="0" smtClean="0"/>
              <a:t>6</a:t>
            </a:r>
            <a:r>
              <a:rPr lang="en-US" sz="1600" kern="0" dirty="0" smtClean="0"/>
              <a:t> turns = 450 s real machine time</a:t>
            </a:r>
          </a:p>
          <a:p>
            <a:pPr>
              <a:defRPr/>
            </a:pPr>
            <a:r>
              <a:rPr lang="en-US" sz="1600" kern="0" dirty="0" smtClean="0"/>
              <a:t>with and without beam-beam</a:t>
            </a:r>
          </a:p>
          <a:p>
            <a:pPr>
              <a:defRPr/>
            </a:pPr>
            <a:r>
              <a:rPr lang="en-US" sz="1600" kern="0" dirty="0" smtClean="0"/>
              <a:t>in case of beam-beam: collisions in IP1/5/8, 94 long-range interactions, 25 ns bunch spacing</a:t>
            </a:r>
            <a:endParaRPr lang="en-US" altLang="en-US" sz="1600" kern="0" dirty="0" smtClean="0"/>
          </a:p>
          <a:p>
            <a:pPr marL="731520" lvl="1" indent="0">
              <a:buFont typeface="Wingdings" charset="2"/>
              <a:buNone/>
              <a:defRPr/>
            </a:pPr>
            <a:endParaRPr lang="en-US" alt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271943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FC5E267-A948-4145-BAEE-8E653AB45625}" type="slidenum">
              <a:rPr lang="en-US" altLang="en-US" sz="1200"/>
              <a:pPr>
                <a:spcBef>
                  <a:spcPct val="0"/>
                </a:spcBef>
                <a:buFontTx/>
                <a:buNone/>
              </a:pPr>
              <a:t>18</a:t>
            </a:fld>
            <a:endParaRPr lang="en-US" altLang="en-US" sz="1200"/>
          </a:p>
        </p:txBody>
      </p:sp>
      <p:sp>
        <p:nvSpPr>
          <p:cNvPr id="357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altLang="en-US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Simulation Parameters HL-LHC</a:t>
            </a:r>
            <a:endParaRPr lang="en-US" altLang="en-US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152400" y="857250"/>
            <a:ext cx="8763000" cy="54483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lvl="1" indent="0">
              <a:buFont typeface="Wingdings" charset="2"/>
              <a:buNone/>
              <a:defRPr/>
            </a:pPr>
            <a:r>
              <a:rPr lang="en-US" sz="1400" dirty="0" smtClean="0"/>
              <a:t>for details: M. Fitterer, G. </a:t>
            </a:r>
            <a:r>
              <a:rPr lang="en-US" sz="1400" dirty="0" err="1" smtClean="0"/>
              <a:t>Stancari</a:t>
            </a:r>
            <a:r>
              <a:rPr lang="en-US" sz="1400" dirty="0" smtClean="0"/>
              <a:t>, A. </a:t>
            </a:r>
            <a:r>
              <a:rPr lang="en-US" sz="1400" dirty="0" err="1" smtClean="0"/>
              <a:t>Valishev</a:t>
            </a:r>
            <a:r>
              <a:rPr lang="en-US" sz="1400" dirty="0" smtClean="0"/>
              <a:t>, S. </a:t>
            </a:r>
            <a:r>
              <a:rPr lang="en-US" sz="1400" dirty="0" err="1" smtClean="0"/>
              <a:t>Redaelli</a:t>
            </a:r>
            <a:r>
              <a:rPr lang="en-US" sz="1400" dirty="0" smtClean="0"/>
              <a:t>: </a:t>
            </a:r>
            <a:r>
              <a:rPr lang="en-US" sz="1200" dirty="0" smtClean="0"/>
              <a:t>FERMILAB-TM-2636-AD</a:t>
            </a:r>
          </a:p>
          <a:p>
            <a:pPr marL="0" lvl="1" indent="0">
              <a:buFont typeface="Wingdings" charset="2"/>
              <a:buNone/>
              <a:defRPr/>
            </a:pPr>
            <a:endParaRPr lang="en-US" altLang="en-US" sz="1600" kern="0" dirty="0" smtClean="0"/>
          </a:p>
          <a:p>
            <a:pPr marL="342900" lvl="2" indent="-342900">
              <a:defRPr/>
            </a:pPr>
            <a:r>
              <a:rPr lang="en-US" altLang="en-US" sz="1600" kern="0" dirty="0" smtClean="0"/>
              <a:t>uniform transverse distribution between 4 and 6 </a:t>
            </a:r>
            <a:r>
              <a:rPr lang="en-US" altLang="en-US" sz="1600" kern="0" dirty="0" err="1" smtClean="0"/>
              <a:t>σ</a:t>
            </a:r>
            <a:r>
              <a:rPr lang="en-US" altLang="en-US" sz="1600" kern="0" dirty="0" smtClean="0"/>
              <a:t>, Gaussian in (</a:t>
            </a:r>
            <a:r>
              <a:rPr lang="en-US" altLang="en-US" sz="1600" kern="0" dirty="0" err="1" smtClean="0"/>
              <a:t>z,δp</a:t>
            </a:r>
            <a:r>
              <a:rPr lang="en-US" altLang="en-US" sz="1600" kern="0" dirty="0" smtClean="0"/>
              <a:t>/p)</a:t>
            </a:r>
          </a:p>
          <a:p>
            <a:pPr>
              <a:defRPr/>
            </a:pPr>
            <a:r>
              <a:rPr lang="en-US" altLang="en-US" sz="1600" kern="0" dirty="0" smtClean="0"/>
              <a:t>HL-LHC V1.0 layout</a:t>
            </a:r>
          </a:p>
          <a:p>
            <a:pPr>
              <a:defRPr/>
            </a:pPr>
            <a:r>
              <a:rPr lang="en-US" sz="1600" kern="0" dirty="0" smtClean="0"/>
              <a:t>single collimator (black absorber) @ 6 </a:t>
            </a:r>
            <a:r>
              <a:rPr lang="en-US" sz="1600" kern="0" dirty="0" err="1" smtClean="0"/>
              <a:t>σ</a:t>
            </a:r>
            <a:endParaRPr lang="en-US" sz="1600" kern="0" dirty="0" smtClean="0"/>
          </a:p>
          <a:p>
            <a:pPr>
              <a:defRPr/>
            </a:pPr>
            <a:r>
              <a:rPr lang="en-US" sz="1600" kern="0" dirty="0" smtClean="0"/>
              <a:t>equal β</a:t>
            </a:r>
            <a:r>
              <a:rPr lang="en-US" sz="1600" kern="0" baseline="-25000" dirty="0" smtClean="0"/>
              <a:t>x</a:t>
            </a:r>
            <a:r>
              <a:rPr lang="en-US" sz="1600" kern="0" dirty="0" smtClean="0"/>
              <a:t>= β</a:t>
            </a:r>
            <a:r>
              <a:rPr lang="en-US" sz="1600" kern="0" baseline="-25000" dirty="0" smtClean="0"/>
              <a:t>y</a:t>
            </a:r>
            <a:r>
              <a:rPr lang="en-US" sz="1600" kern="0" dirty="0" smtClean="0"/>
              <a:t> @ e-lens, installed in IR4 @ -40 m from IP, inner radius adjusted to 4 beam sigma (</a:t>
            </a:r>
            <a:r>
              <a:rPr lang="en-US" sz="1600" kern="0" dirty="0" err="1"/>
              <a:t>ε</a:t>
            </a:r>
            <a:r>
              <a:rPr lang="en-US" sz="1600" kern="0" baseline="-25000" dirty="0" err="1"/>
              <a:t>N</a:t>
            </a:r>
            <a:r>
              <a:rPr lang="en-US" sz="1600" kern="0" dirty="0"/>
              <a:t>=2.5 </a:t>
            </a:r>
            <a:r>
              <a:rPr lang="en-US" sz="1600" kern="0" dirty="0" smtClean="0"/>
              <a:t>µm) </a:t>
            </a:r>
          </a:p>
          <a:p>
            <a:pPr>
              <a:defRPr/>
            </a:pPr>
            <a:r>
              <a:rPr lang="en-US" sz="1600" kern="0" dirty="0" smtClean="0"/>
              <a:t>beam parameters flat top: N</a:t>
            </a:r>
            <a:r>
              <a:rPr lang="en-US" sz="1600" kern="0" baseline="-25000" dirty="0" smtClean="0"/>
              <a:t>p</a:t>
            </a:r>
            <a:r>
              <a:rPr lang="en-US" sz="1600" kern="0" dirty="0" smtClean="0"/>
              <a:t>=2.2x10</a:t>
            </a:r>
            <a:r>
              <a:rPr lang="en-US" sz="1600" kern="0" baseline="30000" dirty="0" smtClean="0"/>
              <a:t>11</a:t>
            </a:r>
            <a:r>
              <a:rPr lang="en-US" sz="1600" kern="0" dirty="0" smtClean="0"/>
              <a:t>, </a:t>
            </a:r>
            <a:r>
              <a:rPr lang="en-US" sz="1600" kern="0" dirty="0" err="1" smtClean="0"/>
              <a:t>ε</a:t>
            </a:r>
            <a:r>
              <a:rPr lang="en-US" sz="1600" kern="0" baseline="-25000" dirty="0" err="1" smtClean="0"/>
              <a:t>N</a:t>
            </a:r>
            <a:r>
              <a:rPr lang="en-US" sz="1600" kern="0" dirty="0" smtClean="0"/>
              <a:t>=2.5 µm, </a:t>
            </a:r>
            <a:r>
              <a:rPr lang="en-US" sz="1600" kern="0" dirty="0" err="1" smtClean="0"/>
              <a:t>σ</a:t>
            </a:r>
            <a:r>
              <a:rPr lang="en-US" sz="1600" kern="0" baseline="-25000" dirty="0" err="1" smtClean="0"/>
              <a:t>E</a:t>
            </a:r>
            <a:r>
              <a:rPr lang="en-US" sz="1600" kern="0" dirty="0" smtClean="0"/>
              <a:t>=1.1x10</a:t>
            </a:r>
            <a:r>
              <a:rPr lang="en-US" sz="1600" kern="0" baseline="30000" dirty="0" smtClean="0"/>
              <a:t>-4</a:t>
            </a:r>
            <a:r>
              <a:rPr lang="en-US" sz="1600" kern="0" dirty="0" smtClean="0"/>
              <a:t>, </a:t>
            </a:r>
            <a:r>
              <a:rPr lang="en-US" sz="1600" kern="0" dirty="0" err="1" smtClean="0"/>
              <a:t>σ</a:t>
            </a:r>
            <a:r>
              <a:rPr lang="en-US" sz="1600" kern="0" baseline="-25000" dirty="0" err="1" smtClean="0"/>
              <a:t>z</a:t>
            </a:r>
            <a:r>
              <a:rPr lang="en-US" sz="1600" kern="0" dirty="0" smtClean="0"/>
              <a:t>=7.5 cm</a:t>
            </a:r>
          </a:p>
          <a:p>
            <a:pPr>
              <a:defRPr/>
            </a:pPr>
            <a:r>
              <a:rPr lang="en-US" sz="1600" kern="0" dirty="0" smtClean="0"/>
              <a:t>beam parameters leveling: N</a:t>
            </a:r>
            <a:r>
              <a:rPr lang="en-US" sz="1600" kern="0" baseline="-25000" dirty="0" smtClean="0"/>
              <a:t>p</a:t>
            </a:r>
            <a:r>
              <a:rPr lang="en-US" sz="1600" kern="0" dirty="0" smtClean="0"/>
              <a:t>=1.1-2.2x10</a:t>
            </a:r>
            <a:r>
              <a:rPr lang="en-US" sz="1600" kern="0" baseline="30000" dirty="0" smtClean="0"/>
              <a:t>11</a:t>
            </a:r>
            <a:r>
              <a:rPr lang="en-US" sz="1600" kern="0" dirty="0" smtClean="0"/>
              <a:t>, </a:t>
            </a:r>
            <a:r>
              <a:rPr lang="en-US" sz="1600" kern="0" dirty="0" err="1" smtClean="0"/>
              <a:t>ε</a:t>
            </a:r>
            <a:r>
              <a:rPr lang="en-US" sz="1600" kern="0" baseline="-25000" dirty="0" err="1" smtClean="0"/>
              <a:t>N</a:t>
            </a:r>
            <a:r>
              <a:rPr lang="en-US" sz="1600" kern="0" dirty="0" smtClean="0"/>
              <a:t>=2.5 µm, </a:t>
            </a:r>
            <a:r>
              <a:rPr lang="en-US" sz="1600" kern="0" dirty="0" err="1" smtClean="0"/>
              <a:t>σ</a:t>
            </a:r>
            <a:r>
              <a:rPr lang="en-US" sz="1600" kern="0" baseline="-25000" dirty="0" err="1" smtClean="0"/>
              <a:t>E</a:t>
            </a:r>
            <a:r>
              <a:rPr lang="en-US" sz="1600" kern="0" dirty="0" smtClean="0"/>
              <a:t>=1.1x10</a:t>
            </a:r>
            <a:r>
              <a:rPr lang="en-US" sz="1600" kern="0" baseline="30000" dirty="0" smtClean="0"/>
              <a:t>-4</a:t>
            </a:r>
            <a:r>
              <a:rPr lang="en-US" sz="1600" kern="0" dirty="0" smtClean="0"/>
              <a:t>, </a:t>
            </a:r>
            <a:r>
              <a:rPr lang="en-US" sz="1600" kern="0" dirty="0" err="1" smtClean="0"/>
              <a:t>σ</a:t>
            </a:r>
            <a:r>
              <a:rPr lang="en-US" sz="1600" kern="0" baseline="-25000" dirty="0" err="1" smtClean="0"/>
              <a:t>z</a:t>
            </a:r>
            <a:r>
              <a:rPr lang="en-US" sz="1600" kern="0" dirty="0" smtClean="0"/>
              <a:t>=7.5 cm</a:t>
            </a:r>
          </a:p>
          <a:p>
            <a:pPr>
              <a:defRPr/>
            </a:pPr>
            <a:r>
              <a:rPr lang="en-US" sz="1600" kern="0" dirty="0" smtClean="0"/>
              <a:t>10</a:t>
            </a:r>
            <a:r>
              <a:rPr lang="en-US" sz="1600" kern="0" baseline="30000" dirty="0" smtClean="0"/>
              <a:t>4</a:t>
            </a:r>
            <a:r>
              <a:rPr lang="en-US" sz="1600" kern="0" dirty="0" smtClean="0"/>
              <a:t> particles, 10</a:t>
            </a:r>
            <a:r>
              <a:rPr lang="en-US" sz="1600" kern="0" baseline="30000" dirty="0" smtClean="0"/>
              <a:t>6</a:t>
            </a:r>
            <a:r>
              <a:rPr lang="en-US" sz="1600" kern="0" dirty="0" smtClean="0"/>
              <a:t> turns = 90 s real machine time</a:t>
            </a:r>
          </a:p>
          <a:p>
            <a:pPr>
              <a:defRPr/>
            </a:pPr>
            <a:r>
              <a:rPr lang="en-US" sz="1600" kern="0" dirty="0" smtClean="0"/>
              <a:t>with and without beam-beam</a:t>
            </a:r>
          </a:p>
          <a:p>
            <a:pPr>
              <a:defRPr/>
            </a:pPr>
            <a:r>
              <a:rPr lang="en-US" sz="1600" kern="0" dirty="0" smtClean="0"/>
              <a:t>in case of beam-beam: collisions in IP1/2/5/8, 25 ns bunch spacing, full crabbing + long range beam-beam, spectrometer configuration in IP2/8 featuring smallest DA</a:t>
            </a:r>
          </a:p>
          <a:p>
            <a:pPr>
              <a:defRPr/>
            </a:pPr>
            <a:r>
              <a:rPr lang="en-US" altLang="en-US" sz="1600" kern="0" dirty="0" smtClean="0"/>
              <a:t>latest error tables</a:t>
            </a:r>
          </a:p>
          <a:p>
            <a:pPr>
              <a:defRPr/>
            </a:pPr>
            <a:r>
              <a:rPr lang="en-US" altLang="en-US" sz="1600" kern="0" dirty="0" smtClean="0"/>
              <a:t>coupling: fine coupling correction stopped at closest1 (matching step omitted)</a:t>
            </a:r>
          </a:p>
          <a:p>
            <a:pPr marL="731520" lvl="1" indent="0">
              <a:buFont typeface="Wingdings" charset="2"/>
              <a:buNone/>
              <a:defRPr/>
            </a:pPr>
            <a:endParaRPr lang="en-US" alt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70441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F226F0C-5EAC-0240-BCE4-61D516EB1389}" type="slidenum">
              <a:rPr lang="en-US" altLang="en-US" sz="1200"/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200"/>
          </a:p>
        </p:txBody>
      </p:sp>
      <p:sp>
        <p:nvSpPr>
          <p:cNvPr id="415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3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Halo removal rates HL-LHC at flat top</a:t>
            </a:r>
            <a:endParaRPr lang="en-US" altLang="en-US" sz="23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85711"/>
              </p:ext>
            </p:extLst>
          </p:nvPr>
        </p:nvGraphicFramePr>
        <p:xfrm>
          <a:off x="381000" y="1924050"/>
          <a:ext cx="8329613" cy="4267312"/>
        </p:xfrm>
        <a:graphic>
          <a:graphicData uri="http://schemas.openxmlformats.org/drawingml/2006/table">
            <a:tbl>
              <a:tblPr/>
              <a:tblGrid>
                <a:gridCol w="1143026"/>
                <a:gridCol w="1861609"/>
                <a:gridCol w="609614"/>
                <a:gridCol w="1524035"/>
                <a:gridCol w="899958"/>
                <a:gridCol w="1226517"/>
                <a:gridCol w="1064854"/>
              </a:tblGrid>
              <a:tr h="304800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HEL current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[A]</a:t>
                      </a: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β*(IP1/2/5/8) [cm]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Q’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oct.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 current [A]</a:t>
                      </a: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errors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halo removal rate</a:t>
                      </a: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00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no HEL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1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6/10/6/3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3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no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yes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00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3.6</a:t>
                      </a: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3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no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0.099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355.0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0.058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207.0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0.113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406.0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yes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0.154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555.0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00">
                <a:tc rowSpan="4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5.0</a:t>
                      </a:r>
                    </a:p>
                  </a:txBody>
                  <a:tcPr marL="91442" marR="91442" marT="45724" marB="45724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no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0.178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642.0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0.140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505.0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0.256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923.0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yes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42" marR="91442" marT="45724" marB="45724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0.311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1120.0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Content Placeholder 4"/>
          <p:cNvSpPr txBox="1">
            <a:spLocks/>
          </p:cNvSpPr>
          <p:nvPr/>
        </p:nvSpPr>
        <p:spPr>
          <a:xfrm>
            <a:off x="152400" y="857250"/>
            <a:ext cx="8763000" cy="8953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2" indent="-342900">
              <a:defRPr/>
            </a:pPr>
            <a:r>
              <a:rPr lang="en-US" altLang="en-US" sz="1600" kern="0" dirty="0" smtClean="0"/>
              <a:t>uniform transverse distribution between 4 and 6 </a:t>
            </a:r>
            <a:r>
              <a:rPr lang="en-US" altLang="en-US" sz="1600" kern="0" dirty="0" err="1" smtClean="0"/>
              <a:t>σ</a:t>
            </a:r>
            <a:r>
              <a:rPr lang="en-US" altLang="en-US" sz="1600" kern="0" dirty="0" smtClean="0"/>
              <a:t>, Gaussian in (</a:t>
            </a:r>
            <a:r>
              <a:rPr lang="en-US" altLang="en-US" sz="1600" kern="0" dirty="0" err="1" smtClean="0"/>
              <a:t>z,δp</a:t>
            </a:r>
            <a:r>
              <a:rPr lang="en-US" altLang="en-US" sz="1600" kern="0" dirty="0" smtClean="0"/>
              <a:t>/p)</a:t>
            </a:r>
          </a:p>
          <a:p>
            <a:pPr>
              <a:defRPr/>
            </a:pPr>
            <a:r>
              <a:rPr lang="en-US" altLang="en-US" sz="1600" kern="0" dirty="0" smtClean="0"/>
              <a:t>HL-LHC V1.0 layout</a:t>
            </a:r>
          </a:p>
          <a:p>
            <a:pPr>
              <a:defRPr/>
            </a:pPr>
            <a:r>
              <a:rPr lang="en-US" sz="1600" kern="0" dirty="0" smtClean="0"/>
              <a:t>single collimator (black absorber) @ 6 </a:t>
            </a:r>
            <a:r>
              <a:rPr lang="en-US" sz="1600" kern="0" dirty="0" err="1" smtClean="0"/>
              <a:t>σ</a:t>
            </a:r>
            <a:endParaRPr 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35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HEL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idx="1"/>
          </p:nvPr>
        </p:nvSpPr>
        <p:spPr>
          <a:xfrm>
            <a:off x="228600" y="857250"/>
            <a:ext cx="8686800" cy="5448300"/>
          </a:xfrm>
        </p:spPr>
        <p:txBody>
          <a:bodyPr/>
          <a:lstStyle/>
          <a:p>
            <a:pPr>
              <a:defRPr/>
            </a:pPr>
            <a:r>
              <a:rPr lang="en-US" altLang="en-US" sz="1600" dirty="0" smtClean="0"/>
              <a:t>simulations for LHC: </a:t>
            </a:r>
          </a:p>
          <a:p>
            <a:pPr lvl="1">
              <a:defRPr/>
            </a:pPr>
            <a:r>
              <a:rPr lang="en-US" sz="1600" dirty="0"/>
              <a:t>V. </a:t>
            </a:r>
            <a:r>
              <a:rPr lang="en-US" sz="1600" dirty="0" err="1"/>
              <a:t>Previtali</a:t>
            </a:r>
            <a:r>
              <a:rPr lang="en-US" sz="1600" dirty="0"/>
              <a:t>, G. </a:t>
            </a:r>
            <a:r>
              <a:rPr lang="en-US" sz="1600" dirty="0" err="1"/>
              <a:t>Stancari</a:t>
            </a:r>
            <a:r>
              <a:rPr lang="en-US" sz="1600" dirty="0"/>
              <a:t>, A. </a:t>
            </a:r>
            <a:r>
              <a:rPr lang="en-US" sz="1600" dirty="0" err="1"/>
              <a:t>Valishev</a:t>
            </a:r>
            <a:r>
              <a:rPr lang="en-US" sz="1600" dirty="0"/>
              <a:t> </a:t>
            </a:r>
            <a:r>
              <a:rPr lang="en-US" sz="1600" dirty="0" smtClean="0"/>
              <a:t>, S. </a:t>
            </a:r>
            <a:r>
              <a:rPr lang="en-US" sz="1600" dirty="0" err="1" smtClean="0"/>
              <a:t>Redaelli</a:t>
            </a:r>
            <a:r>
              <a:rPr lang="en-US" sz="1600" dirty="0" smtClean="0"/>
              <a:t>, </a:t>
            </a:r>
            <a:r>
              <a:rPr lang="en-US" sz="1400" dirty="0" smtClean="0"/>
              <a:t>FERMILAB-TM-2560-APC</a:t>
            </a:r>
          </a:p>
          <a:p>
            <a:pPr lvl="1">
              <a:defRPr/>
            </a:pPr>
            <a:r>
              <a:rPr lang="en-US" sz="1600" dirty="0" smtClean="0"/>
              <a:t>A. </a:t>
            </a:r>
            <a:r>
              <a:rPr lang="en-US" sz="1600" dirty="0" err="1" smtClean="0"/>
              <a:t>Valishev</a:t>
            </a:r>
            <a:r>
              <a:rPr lang="en-US" sz="1600" dirty="0" smtClean="0"/>
              <a:t>, </a:t>
            </a:r>
            <a:r>
              <a:rPr lang="en-US" sz="1400" dirty="0" smtClean="0"/>
              <a:t>FERMILAB-TM-2584-APC</a:t>
            </a:r>
          </a:p>
          <a:p>
            <a:pPr>
              <a:defRPr/>
            </a:pPr>
            <a:r>
              <a:rPr lang="en-US" sz="1600" dirty="0" smtClean="0"/>
              <a:t> HL-LHC simulations and experimental results (first drafts published):</a:t>
            </a:r>
          </a:p>
          <a:p>
            <a:pPr lvl="1">
              <a:defRPr/>
            </a:pPr>
            <a:r>
              <a:rPr lang="en-US" sz="1600" dirty="0" smtClean="0"/>
              <a:t>HL-LHC: M. Fitterer, G. </a:t>
            </a:r>
            <a:r>
              <a:rPr lang="en-US" sz="1600" dirty="0" err="1" smtClean="0"/>
              <a:t>Stancari</a:t>
            </a:r>
            <a:r>
              <a:rPr lang="en-US" sz="1600" dirty="0" smtClean="0"/>
              <a:t>, A. </a:t>
            </a:r>
            <a:r>
              <a:rPr lang="en-US" sz="1600" dirty="0" err="1" smtClean="0"/>
              <a:t>Valishev</a:t>
            </a:r>
            <a:r>
              <a:rPr lang="en-US" sz="1600" dirty="0" smtClean="0"/>
              <a:t>, S. </a:t>
            </a:r>
            <a:r>
              <a:rPr lang="en-US" sz="1600" dirty="0" err="1" smtClean="0"/>
              <a:t>Redaelli</a:t>
            </a:r>
            <a:r>
              <a:rPr lang="en-US" sz="1600" dirty="0" smtClean="0"/>
              <a:t>: </a:t>
            </a:r>
            <a:r>
              <a:rPr lang="en-US" sz="1400" dirty="0" smtClean="0"/>
              <a:t>FERMILAB-TM-2636-AD</a:t>
            </a:r>
          </a:p>
          <a:p>
            <a:pPr lvl="1">
              <a:defRPr/>
            </a:pPr>
            <a:r>
              <a:rPr lang="en-US" sz="1600" dirty="0" smtClean="0"/>
              <a:t>LHC experiment: M. Fitterer, G. </a:t>
            </a:r>
            <a:r>
              <a:rPr lang="en-US" sz="1600" dirty="0" err="1" smtClean="0"/>
              <a:t>Stancari</a:t>
            </a:r>
            <a:r>
              <a:rPr lang="en-US" sz="1600" dirty="0" smtClean="0"/>
              <a:t>, A. </a:t>
            </a:r>
            <a:r>
              <a:rPr lang="en-US" sz="1600" dirty="0" err="1" smtClean="0"/>
              <a:t>Valishev</a:t>
            </a:r>
            <a:r>
              <a:rPr lang="en-US" sz="1600" dirty="0" smtClean="0"/>
              <a:t> </a:t>
            </a:r>
            <a:r>
              <a:rPr lang="en-US" sz="1400" dirty="0" smtClean="0"/>
              <a:t>FERMILAB-TM-2635-AD</a:t>
            </a:r>
            <a:endParaRPr lang="en-US" sz="1600" dirty="0"/>
          </a:p>
          <a:p>
            <a:pPr lvl="1">
              <a:defRPr/>
            </a:pPr>
            <a:endParaRPr lang="en-US" sz="1600" dirty="0" smtClean="0"/>
          </a:p>
          <a:p>
            <a:pPr>
              <a:defRPr/>
            </a:pPr>
            <a:r>
              <a:rPr lang="en-US" altLang="en-US" sz="1600" dirty="0" smtClean="0"/>
              <a:t>modeling of e-lens:</a:t>
            </a:r>
          </a:p>
          <a:p>
            <a:pPr lvl="1">
              <a:defRPr/>
            </a:pPr>
            <a:r>
              <a:rPr lang="en-US" altLang="en-US" sz="1600" dirty="0" smtClean="0"/>
              <a:t>kick from ideal uniform profile:</a:t>
            </a:r>
          </a:p>
          <a:p>
            <a:pPr lvl="1">
              <a:defRPr/>
            </a:pPr>
            <a:endParaRPr lang="en-US" altLang="en-US" sz="1600" dirty="0" smtClean="0"/>
          </a:p>
          <a:p>
            <a:pPr lvl="1">
              <a:defRPr/>
            </a:pPr>
            <a:endParaRPr lang="en-US" altLang="en-US" sz="1600" dirty="0"/>
          </a:p>
          <a:p>
            <a:pPr lvl="1">
              <a:defRPr/>
            </a:pPr>
            <a:endParaRPr lang="en-US" altLang="en-US" dirty="0" smtClean="0"/>
          </a:p>
          <a:p>
            <a:pPr lvl="1">
              <a:defRPr/>
            </a:pPr>
            <a:r>
              <a:rPr lang="en-US" altLang="en-US" sz="1600" dirty="0" smtClean="0"/>
              <a:t>e-lens bends: </a:t>
            </a:r>
          </a:p>
          <a:p>
            <a:pPr marL="731520" lvl="1" indent="0">
              <a:buFont typeface="Wingdings" charset="2"/>
              <a:buNone/>
              <a:defRPr/>
            </a:pPr>
            <a:r>
              <a:rPr lang="en-US" altLang="en-US" sz="1600" dirty="0" smtClean="0"/>
              <a:t>G. </a:t>
            </a:r>
            <a:r>
              <a:rPr lang="en-US" altLang="en-US" sz="1600" dirty="0" err="1" smtClean="0"/>
              <a:t>Stancari</a:t>
            </a:r>
            <a:r>
              <a:rPr lang="en-US" altLang="en-US" sz="1600" dirty="0" smtClean="0"/>
              <a:t>, </a:t>
            </a:r>
            <a:r>
              <a:rPr lang="en-US" sz="1400" dirty="0" smtClean="0"/>
              <a:t>FERMILAB-FN-0972-APC </a:t>
            </a:r>
          </a:p>
          <a:p>
            <a:pPr lvl="1">
              <a:defRPr/>
            </a:pPr>
            <a:r>
              <a:rPr lang="en-US" sz="1600" dirty="0" smtClean="0"/>
              <a:t>multipole expansion to model realistic </a:t>
            </a:r>
          </a:p>
          <a:p>
            <a:pPr marL="731520" lvl="1" indent="0">
              <a:buFont typeface="Wingdings" charset="2"/>
              <a:buNone/>
              <a:defRPr/>
            </a:pPr>
            <a:r>
              <a:rPr lang="en-US" sz="1600" dirty="0" smtClean="0"/>
              <a:t>profiles: I. </a:t>
            </a:r>
            <a:r>
              <a:rPr lang="en-US" sz="1600" dirty="0" err="1" smtClean="0"/>
              <a:t>Morzov</a:t>
            </a:r>
            <a:r>
              <a:rPr lang="en-US" sz="1600" dirty="0" smtClean="0"/>
              <a:t>, G. </a:t>
            </a:r>
            <a:r>
              <a:rPr lang="en-US" sz="1600" dirty="0" err="1" smtClean="0"/>
              <a:t>Stancari</a:t>
            </a:r>
            <a:r>
              <a:rPr lang="en-US" sz="1600" dirty="0" smtClean="0"/>
              <a:t>, A. </a:t>
            </a:r>
            <a:r>
              <a:rPr lang="en-US" sz="1600" dirty="0" err="1" smtClean="0"/>
              <a:t>Valishev</a:t>
            </a:r>
            <a:r>
              <a:rPr lang="en-US" sz="1600" dirty="0" smtClean="0"/>
              <a:t>,</a:t>
            </a:r>
          </a:p>
          <a:p>
            <a:pPr marL="731520" lvl="1" indent="0">
              <a:buFont typeface="Wingdings" charset="2"/>
              <a:buNone/>
              <a:defRPr/>
            </a:pPr>
            <a:r>
              <a:rPr lang="en-US" sz="1600" dirty="0" smtClean="0"/>
              <a:t>D. </a:t>
            </a:r>
            <a:r>
              <a:rPr lang="en-US" sz="1600" dirty="0" err="1" smtClean="0"/>
              <a:t>Shatilov</a:t>
            </a:r>
            <a:r>
              <a:rPr lang="en-US" sz="1600" dirty="0" smtClean="0"/>
              <a:t>, </a:t>
            </a:r>
            <a:r>
              <a:rPr lang="en-US" sz="1400" dirty="0" smtClean="0"/>
              <a:t>FERMILAB-CONF-12-126-APC</a:t>
            </a:r>
            <a:r>
              <a:rPr lang="en-US" sz="1600" dirty="0" smtClean="0"/>
              <a:t> </a:t>
            </a:r>
          </a:p>
          <a:p>
            <a:pPr marL="731520" lvl="1" indent="0">
              <a:buFont typeface="Wingdings" charset="2"/>
              <a:buNone/>
              <a:defRPr/>
            </a:pPr>
            <a:endParaRPr lang="en-US" sz="1600" dirty="0" smtClean="0"/>
          </a:p>
          <a:p>
            <a:pPr lvl="1">
              <a:defRPr/>
            </a:pPr>
            <a:endParaRPr lang="en-US" altLang="en-US" sz="1600" dirty="0" smtClean="0"/>
          </a:p>
          <a:p>
            <a:pPr marL="731520" lvl="1" indent="0">
              <a:buFont typeface="Wingdings" charset="2"/>
              <a:buNone/>
              <a:defRPr/>
            </a:pPr>
            <a:endParaRPr lang="en-US" altLang="en-US" sz="16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581400"/>
            <a:ext cx="4191000" cy="6477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768" y="2947827"/>
            <a:ext cx="3473632" cy="256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809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0BCF33E-A869-8049-B913-A85AAFDF972A}" type="slidenum">
              <a:rPr lang="en-US" altLang="en-US" sz="120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200"/>
          </a:p>
        </p:txBody>
      </p:sp>
      <p:sp>
        <p:nvSpPr>
          <p:cNvPr id="415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3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Halo removal rates HL-LHC </a:t>
            </a:r>
            <a:r>
              <a:rPr lang="en-US" altLang="en-US" sz="2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during β* leveling</a:t>
            </a:r>
            <a:endParaRPr lang="en-US" altLang="en-US" sz="2300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63575" y="2038350"/>
          <a:ext cx="7893049" cy="3394242"/>
        </p:xfrm>
        <a:graphic>
          <a:graphicData uri="http://schemas.openxmlformats.org/drawingml/2006/table">
            <a:tbl>
              <a:tblPr/>
              <a:tblGrid>
                <a:gridCol w="1329247"/>
                <a:gridCol w="1090658"/>
                <a:gridCol w="1466050"/>
                <a:gridCol w="533366"/>
                <a:gridCol w="1142928"/>
                <a:gridCol w="1092462"/>
                <a:gridCol w="1238338"/>
              </a:tblGrid>
              <a:tr h="304787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HEL current</a:t>
                      </a:r>
                      <a:r>
                        <a:rPr kumimoji="0" lang="en-US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[A]</a:t>
                      </a:r>
                    </a:p>
                  </a:txBody>
                  <a:tcPr marL="91434" marR="91434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β*(IP1/5) [cm]</a:t>
                      </a:r>
                    </a:p>
                  </a:txBody>
                  <a:tcPr marL="91434" marR="91434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bunch intensity [10</a:t>
                      </a:r>
                      <a:r>
                        <a:rPr kumimoji="0" lang="en-US" altLang="en-US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11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]</a:t>
                      </a:r>
                    </a:p>
                  </a:txBody>
                  <a:tcPr marL="91434" marR="91434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Q’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oct.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 current [A]</a:t>
                      </a:r>
                    </a:p>
                  </a:txBody>
                  <a:tcPr marL="91434" marR="91434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halo removal rate</a:t>
                      </a:r>
                    </a:p>
                  </a:txBody>
                  <a:tcPr marL="91434" marR="91434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4620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78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no HEL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7.5/30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2.2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0.065</a:t>
                      </a:r>
                    </a:p>
                  </a:txBody>
                  <a:tcPr marL="12699" marR="12699" marT="12699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234.0</a:t>
                      </a:r>
                    </a:p>
                  </a:txBody>
                  <a:tcPr marL="12699" marR="12699" marT="12699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787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15/15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1.1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0.024</a:t>
                      </a:r>
                    </a:p>
                  </a:txBody>
                  <a:tcPr marL="12699" marR="12699" marT="12699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87.7</a:t>
                      </a:r>
                    </a:p>
                  </a:txBody>
                  <a:tcPr marL="12699" marR="12699" marT="12699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787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70/70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1.1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0.105</a:t>
                      </a:r>
                    </a:p>
                  </a:txBody>
                  <a:tcPr marL="12699" marR="12699" marT="12699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378.0</a:t>
                      </a:r>
                    </a:p>
                  </a:txBody>
                  <a:tcPr marL="12699" marR="12699" marT="12699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78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3.6</a:t>
                      </a: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7.5/30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2.2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0.271</a:t>
                      </a:r>
                    </a:p>
                  </a:txBody>
                  <a:tcPr marL="12699" marR="12699" marT="12699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974.0</a:t>
                      </a:r>
                    </a:p>
                  </a:txBody>
                  <a:tcPr marL="12699" marR="12699" marT="12699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787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15/15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1.1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0.195</a:t>
                      </a:r>
                    </a:p>
                  </a:txBody>
                  <a:tcPr marL="12699" marR="12699" marT="12699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702.0</a:t>
                      </a:r>
                    </a:p>
                  </a:txBody>
                  <a:tcPr marL="12699" marR="12699" marT="12699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787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70/70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1.1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0.296</a:t>
                      </a:r>
                    </a:p>
                  </a:txBody>
                  <a:tcPr marL="12699" marR="12699" marT="12699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1060.0</a:t>
                      </a:r>
                    </a:p>
                  </a:txBody>
                  <a:tcPr marL="12699" marR="12699" marT="12699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787">
                <a:tc rowSpan="3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5.0</a:t>
                      </a: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7.5/30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2.2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0.389</a:t>
                      </a:r>
                    </a:p>
                  </a:txBody>
                  <a:tcPr marL="12699" marR="12699" marT="12699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1400.0</a:t>
                      </a:r>
                    </a:p>
                  </a:txBody>
                  <a:tcPr marL="12699" marR="12699" marT="12699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787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15/15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1.1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0.332</a:t>
                      </a:r>
                    </a:p>
                  </a:txBody>
                  <a:tcPr marL="12699" marR="12699" marT="12699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1200.0</a:t>
                      </a:r>
                    </a:p>
                  </a:txBody>
                  <a:tcPr marL="12699" marR="12699" marT="12699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4787"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70/70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1.1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34" marR="91434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0.403</a:t>
                      </a:r>
                    </a:p>
                  </a:txBody>
                  <a:tcPr marL="12699" marR="12699" marT="12699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1450.0</a:t>
                      </a:r>
                    </a:p>
                  </a:txBody>
                  <a:tcPr marL="12699" marR="12699" marT="12699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4"/>
          <p:cNvSpPr txBox="1">
            <a:spLocks/>
          </p:cNvSpPr>
          <p:nvPr/>
        </p:nvSpPr>
        <p:spPr>
          <a:xfrm>
            <a:off x="228600" y="914400"/>
            <a:ext cx="8763000" cy="8953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2" indent="-342900">
              <a:defRPr/>
            </a:pPr>
            <a:r>
              <a:rPr lang="en-US" altLang="en-US" sz="1600" kern="0" dirty="0" smtClean="0"/>
              <a:t>uniform transverse distribution between 4 and 6 </a:t>
            </a:r>
            <a:r>
              <a:rPr lang="en-US" altLang="en-US" sz="1600" kern="0" dirty="0" err="1" smtClean="0"/>
              <a:t>σ</a:t>
            </a:r>
            <a:r>
              <a:rPr lang="en-US" altLang="en-US" sz="1600" kern="0" dirty="0" smtClean="0"/>
              <a:t>, Gaussian in (</a:t>
            </a:r>
            <a:r>
              <a:rPr lang="en-US" altLang="en-US" sz="1600" kern="0" dirty="0" err="1" smtClean="0"/>
              <a:t>z,δp</a:t>
            </a:r>
            <a:r>
              <a:rPr lang="en-US" altLang="en-US" sz="1600" kern="0" dirty="0" smtClean="0"/>
              <a:t>/p)</a:t>
            </a:r>
          </a:p>
          <a:p>
            <a:pPr>
              <a:defRPr/>
            </a:pPr>
            <a:r>
              <a:rPr lang="en-US" altLang="en-US" sz="1600" kern="0" dirty="0" smtClean="0"/>
              <a:t>HL-LHC V1.0 layout</a:t>
            </a:r>
          </a:p>
          <a:p>
            <a:pPr>
              <a:defRPr/>
            </a:pPr>
            <a:r>
              <a:rPr lang="en-US" sz="1600" kern="0" dirty="0" smtClean="0"/>
              <a:t>single collimator (black absorber) @ 6 </a:t>
            </a:r>
            <a:r>
              <a:rPr lang="en-US" sz="1600" kern="0" dirty="0" err="1" smtClean="0"/>
              <a:t>σ</a:t>
            </a:r>
            <a:endParaRPr 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93509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DB26465-56FC-B346-BBE5-519AF2392F22}" type="slidenum">
              <a:rPr lang="en-US" altLang="en-US" sz="1200"/>
              <a:pPr>
                <a:spcBef>
                  <a:spcPct val="0"/>
                </a:spcBef>
                <a:buFontTx/>
                <a:buNone/>
              </a:pPr>
              <a:t>21</a:t>
            </a:fld>
            <a:endParaRPr lang="en-US" altLang="en-US" sz="1200"/>
          </a:p>
        </p:txBody>
      </p:sp>
      <p:sp>
        <p:nvSpPr>
          <p:cNvPr id="415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3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Halo removal rates HL-LHC at flat top + pulsing</a:t>
            </a:r>
            <a:endParaRPr lang="en-US" altLang="en-US" sz="23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228600" y="914400"/>
            <a:ext cx="8763000" cy="8953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2" indent="-342900">
              <a:defRPr/>
            </a:pPr>
            <a:r>
              <a:rPr lang="en-US" altLang="en-US" sz="1600" kern="0" dirty="0" smtClean="0"/>
              <a:t>uniform transverse distribution between 4 and 6 </a:t>
            </a:r>
            <a:r>
              <a:rPr lang="en-US" altLang="en-US" sz="1600" kern="0" dirty="0" err="1" smtClean="0"/>
              <a:t>σ</a:t>
            </a:r>
            <a:r>
              <a:rPr lang="en-US" altLang="en-US" sz="1600" kern="0" dirty="0" smtClean="0"/>
              <a:t>, </a:t>
            </a:r>
            <a:r>
              <a:rPr lang="en-US" altLang="en-US" sz="1600" kern="0" dirty="0" smtClean="0">
                <a:solidFill>
                  <a:srgbClr val="FF0000"/>
                </a:solidFill>
              </a:rPr>
              <a:t>Gaussian in (</a:t>
            </a:r>
            <a:r>
              <a:rPr lang="en-US" altLang="en-US" sz="1600" kern="0" dirty="0" err="1" smtClean="0">
                <a:solidFill>
                  <a:srgbClr val="FF0000"/>
                </a:solidFill>
              </a:rPr>
              <a:t>z,δp</a:t>
            </a:r>
            <a:r>
              <a:rPr lang="en-US" altLang="en-US" sz="1600" kern="0" dirty="0" smtClean="0">
                <a:solidFill>
                  <a:srgbClr val="FF0000"/>
                </a:solidFill>
              </a:rPr>
              <a:t>/p)</a:t>
            </a:r>
          </a:p>
          <a:p>
            <a:pPr>
              <a:defRPr/>
            </a:pPr>
            <a:r>
              <a:rPr lang="en-US" altLang="en-US" sz="1600" kern="0" dirty="0" smtClean="0"/>
              <a:t>HL-LHC V1.0 layout</a:t>
            </a:r>
          </a:p>
          <a:p>
            <a:pPr>
              <a:defRPr/>
            </a:pPr>
            <a:r>
              <a:rPr lang="en-US" sz="1600" kern="0" dirty="0" smtClean="0"/>
              <a:t>single collimator (black absorber) @ 6 </a:t>
            </a:r>
            <a:r>
              <a:rPr lang="en-US" sz="1600" kern="0" dirty="0" err="1" smtClean="0"/>
              <a:t>σ</a:t>
            </a:r>
            <a:endParaRPr lang="en-US" sz="1600" kern="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433320"/>
              </p:ext>
            </p:extLst>
          </p:nvPr>
        </p:nvGraphicFramePr>
        <p:xfrm>
          <a:off x="838200" y="2032000"/>
          <a:ext cx="7391401" cy="4297989"/>
        </p:xfrm>
        <a:graphic>
          <a:graphicData uri="http://schemas.openxmlformats.org/drawingml/2006/table">
            <a:tbl>
              <a:tblPr/>
              <a:tblGrid>
                <a:gridCol w="1295401"/>
                <a:gridCol w="1443817"/>
                <a:gridCol w="994583"/>
                <a:gridCol w="609600"/>
                <a:gridCol w="1143000"/>
                <a:gridCol w="990600"/>
                <a:gridCol w="914400"/>
              </a:tblGrid>
              <a:tr h="304825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HEL current [A]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β*(IP1/2/5/8) [cm]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pulsing pattern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Q’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oct.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 current [A]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halo removal rate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26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rowSpan="1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3.6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1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6/10/6/3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none (DC)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1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1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0.113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406.0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random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0.921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3320.0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2nd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0.161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578.0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3rd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0.143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514.0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4th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0.208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749.0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5th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0.147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530.0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6th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0.176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632.0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7th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0.219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789.0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8th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0.203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730.0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9th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0.192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691.0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10th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0.139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501.0</a:t>
                      </a:r>
                    </a:p>
                  </a:txBody>
                  <a:tcPr marL="12700" marR="12700" marT="12701" marB="0" anchor="b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5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BB7BBBD-563E-E44C-97DD-D9BCFEFC1FA3}" type="slidenum">
              <a:rPr lang="en-US" altLang="en-US" sz="1200"/>
              <a:pPr>
                <a:spcBef>
                  <a:spcPct val="0"/>
                </a:spcBef>
                <a:buFontTx/>
                <a:buNone/>
              </a:pPr>
              <a:t>22</a:t>
            </a:fld>
            <a:endParaRPr lang="en-US" altLang="en-US" sz="1200"/>
          </a:p>
        </p:txBody>
      </p:sp>
      <p:sp>
        <p:nvSpPr>
          <p:cNvPr id="415748" name="Rectangle 4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7848600" cy="533400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3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Halo removal rates HL-LHC at flat top + pulsing</a:t>
            </a:r>
            <a:endParaRPr lang="en-US" altLang="en-US" sz="23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228600" y="914400"/>
            <a:ext cx="8763000" cy="8953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342900" lvl="2" indent="-342900">
              <a:defRPr/>
            </a:pPr>
            <a:r>
              <a:rPr lang="en-US" altLang="en-US" sz="1600" kern="0" dirty="0" smtClean="0"/>
              <a:t>uniform transverse distribution between 4 and 6 </a:t>
            </a:r>
            <a:r>
              <a:rPr lang="en-US" altLang="en-US" sz="1600" kern="0" dirty="0" err="1" smtClean="0"/>
              <a:t>σ</a:t>
            </a:r>
            <a:r>
              <a:rPr lang="en-US" altLang="en-US" sz="1600" kern="0" dirty="0" smtClean="0"/>
              <a:t>, </a:t>
            </a:r>
            <a:r>
              <a:rPr lang="en-US" altLang="en-US" sz="1600" kern="0" dirty="0" err="1" smtClean="0">
                <a:solidFill>
                  <a:srgbClr val="FF0000"/>
                </a:solidFill>
              </a:rPr>
              <a:t>δp</a:t>
            </a:r>
            <a:r>
              <a:rPr lang="en-US" altLang="en-US" sz="1600" kern="0" dirty="0" smtClean="0">
                <a:solidFill>
                  <a:srgbClr val="FF0000"/>
                </a:solidFill>
              </a:rPr>
              <a:t>/p =0</a:t>
            </a:r>
            <a:r>
              <a:rPr lang="en-US" altLang="en-US" sz="1600" kern="0" dirty="0" smtClean="0"/>
              <a:t> </a:t>
            </a:r>
          </a:p>
          <a:p>
            <a:pPr>
              <a:defRPr/>
            </a:pPr>
            <a:r>
              <a:rPr lang="en-US" altLang="en-US" sz="1600" kern="0" dirty="0" smtClean="0"/>
              <a:t>HL-LHC V1.0 layout</a:t>
            </a:r>
          </a:p>
          <a:p>
            <a:pPr>
              <a:defRPr/>
            </a:pPr>
            <a:r>
              <a:rPr lang="en-US" sz="1600" kern="0" dirty="0" smtClean="0"/>
              <a:t>single collimator (black absorber) @ 6 </a:t>
            </a:r>
            <a:r>
              <a:rPr lang="en-US" sz="1600" kern="0" dirty="0" err="1" smtClean="0"/>
              <a:t>σ</a:t>
            </a:r>
            <a:endParaRPr lang="en-US" sz="1600" kern="0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4276752"/>
              </p:ext>
            </p:extLst>
          </p:nvPr>
        </p:nvGraphicFramePr>
        <p:xfrm>
          <a:off x="838200" y="2032000"/>
          <a:ext cx="7391401" cy="4297989"/>
        </p:xfrm>
        <a:graphic>
          <a:graphicData uri="http://schemas.openxmlformats.org/drawingml/2006/table">
            <a:tbl>
              <a:tblPr/>
              <a:tblGrid>
                <a:gridCol w="1295401"/>
                <a:gridCol w="1443817"/>
                <a:gridCol w="994583"/>
                <a:gridCol w="609600"/>
                <a:gridCol w="1143000"/>
                <a:gridCol w="990600"/>
                <a:gridCol w="914400"/>
              </a:tblGrid>
              <a:tr h="304825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HEL current [A]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β*(IP1/2/5/8) [cm]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pulsing pattern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Q’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oct.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 current [A]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halo removal rate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267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rowSpan="1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3.6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1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6/10/6/3</a:t>
                      </a: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none (DC)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1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1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-550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0.000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random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0.846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3050.0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2nd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3rd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0.003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11.8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4th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5th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4.0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6th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7th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8th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9th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0.002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5.6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04825"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10th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8" marB="4572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0.001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12700" marR="12700" marT="12701" marB="0" anchor="ctr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710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52437" y="976045"/>
            <a:ext cx="8024117" cy="2641741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None/>
              <a:defRPr/>
            </a:pPr>
            <a:r>
              <a:rPr lang="en-US" altLang="en-US" sz="1600" kern="0" dirty="0">
                <a:solidFill>
                  <a:srgbClr val="FF0000"/>
                </a:solidFill>
              </a:rPr>
              <a:t>available codes: </a:t>
            </a:r>
            <a:r>
              <a:rPr lang="en-US" altLang="en-US" sz="1600" kern="0" dirty="0" err="1"/>
              <a:t>SixTrack</a:t>
            </a:r>
            <a:r>
              <a:rPr lang="en-US" altLang="en-US" sz="1600" kern="0" dirty="0"/>
              <a:t>, </a:t>
            </a:r>
            <a:r>
              <a:rPr lang="en-US" altLang="en-US" sz="1600" kern="0" dirty="0" err="1"/>
              <a:t>LifeTrac</a:t>
            </a:r>
            <a:r>
              <a:rPr lang="en-US" altLang="en-US" sz="1600" kern="0" dirty="0"/>
              <a:t> and Merlin</a:t>
            </a:r>
          </a:p>
          <a:p>
            <a:pPr marL="0" indent="0">
              <a:buFont typeface="Wingdings" charset="2"/>
              <a:buNone/>
              <a:defRPr/>
            </a:pPr>
            <a:endParaRPr lang="en-US" altLang="en-US" sz="800" kern="0" dirty="0" smtClean="0">
              <a:solidFill>
                <a:srgbClr val="FF0000"/>
              </a:solidFill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main objectives:</a:t>
            </a:r>
          </a:p>
          <a:p>
            <a:pPr>
              <a:defRPr/>
            </a:pPr>
            <a:r>
              <a:rPr lang="en-US" altLang="en-US" sz="1600" kern="0" dirty="0" smtClean="0"/>
              <a:t>effect of HEL on:</a:t>
            </a:r>
          </a:p>
          <a:p>
            <a:pPr lvl="1">
              <a:defRPr/>
            </a:pPr>
            <a:r>
              <a:rPr lang="en-US" altLang="en-US" sz="1600" kern="0" dirty="0" smtClean="0"/>
              <a:t>halo </a:t>
            </a:r>
            <a:r>
              <a:rPr lang="en-US" altLang="en-US" sz="1600" kern="0" dirty="0" smtClean="0">
                <a:solidFill>
                  <a:srgbClr val="0070C0"/>
                </a:solidFill>
              </a:rPr>
              <a:t>-&gt; compare halo removal rates := 𝛥</a:t>
            </a:r>
            <a:r>
              <a:rPr lang="en-US" altLang="en-US" sz="1600" kern="0" dirty="0" err="1" smtClean="0">
                <a:solidFill>
                  <a:srgbClr val="0070C0"/>
                </a:solidFill>
              </a:rPr>
              <a:t>I</a:t>
            </a:r>
            <a:r>
              <a:rPr lang="en-US" altLang="en-US" sz="1600" kern="0" baseline="-25000" dirty="0" err="1" smtClean="0">
                <a:solidFill>
                  <a:srgbClr val="0070C0"/>
                </a:solidFill>
              </a:rPr>
              <a:t>halo</a:t>
            </a:r>
            <a:r>
              <a:rPr lang="en-US" altLang="en-US" sz="1600" kern="0" dirty="0" smtClean="0">
                <a:solidFill>
                  <a:srgbClr val="0070C0"/>
                </a:solidFill>
              </a:rPr>
              <a:t>/𝛥t</a:t>
            </a:r>
          </a:p>
          <a:p>
            <a:pPr lvl="2">
              <a:defRPr/>
            </a:pPr>
            <a:r>
              <a:rPr lang="en-US" altLang="en-US" sz="1600" kern="0" dirty="0" smtClean="0"/>
              <a:t>halo </a:t>
            </a:r>
            <a:r>
              <a:rPr lang="en-US" altLang="en-US" sz="1600" kern="0" dirty="0"/>
              <a:t>removal rates for different scenarios with and without </a:t>
            </a:r>
            <a:r>
              <a:rPr lang="en-US" altLang="en-US" sz="1600" kern="0" dirty="0" smtClean="0"/>
              <a:t>HEL</a:t>
            </a:r>
          </a:p>
          <a:p>
            <a:pPr lvl="2">
              <a:defRPr/>
            </a:pPr>
            <a:r>
              <a:rPr lang="en-US" altLang="en-US" sz="1600" kern="0" dirty="0"/>
              <a:t>obtain halo removal rates vs amplitude</a:t>
            </a:r>
          </a:p>
          <a:p>
            <a:pPr lvl="2">
              <a:defRPr/>
            </a:pPr>
            <a:r>
              <a:rPr lang="en-US" altLang="en-US" sz="1600" kern="0" dirty="0"/>
              <a:t>study effect of </a:t>
            </a:r>
            <a:r>
              <a:rPr lang="en-US" altLang="en-US" sz="1600" kern="0" dirty="0" smtClean="0"/>
              <a:t>influence of longitudinal plane</a:t>
            </a:r>
            <a:endParaRPr lang="en-US" altLang="en-US" sz="1600" kern="0" dirty="0" smtClean="0">
              <a:solidFill>
                <a:srgbClr val="0070C0"/>
              </a:solidFill>
            </a:endParaRPr>
          </a:p>
          <a:p>
            <a:pPr lvl="1">
              <a:defRPr/>
            </a:pPr>
            <a:r>
              <a:rPr lang="en-US" altLang="en-US" sz="1600" kern="0" dirty="0" smtClean="0"/>
              <a:t>beam core </a:t>
            </a:r>
            <a:r>
              <a:rPr lang="en-US" altLang="en-US" sz="1600" kern="0" dirty="0" smtClean="0">
                <a:solidFill>
                  <a:srgbClr val="0070C0"/>
                </a:solidFill>
              </a:rPr>
              <a:t>-&gt; emittance + losses</a:t>
            </a:r>
          </a:p>
          <a:p>
            <a:pPr lvl="1">
              <a:defRPr/>
            </a:pPr>
            <a:endParaRPr lang="en-US" altLang="en-US" sz="1100" kern="0" dirty="0">
              <a:solidFill>
                <a:srgbClr val="0070C0"/>
              </a:solidFill>
            </a:endParaRPr>
          </a:p>
        </p:txBody>
      </p:sp>
      <p:sp>
        <p:nvSpPr>
          <p:cNvPr id="10" name="Content Placeholder 4"/>
          <p:cNvSpPr txBox="1">
            <a:spLocks/>
          </p:cNvSpPr>
          <p:nvPr/>
        </p:nvSpPr>
        <p:spPr>
          <a:xfrm>
            <a:off x="506662" y="3617786"/>
            <a:ext cx="5517223" cy="266667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strong dependence on beam distribution model:</a:t>
            </a:r>
          </a:p>
          <a:p>
            <a:pPr>
              <a:defRPr/>
            </a:pPr>
            <a:r>
              <a:rPr lang="en-US" altLang="en-US" sz="1600" kern="0" dirty="0" smtClean="0"/>
              <a:t>beam core: 6D Gaussian distribution cut at 6 </a:t>
            </a:r>
            <a:r>
              <a:rPr lang="en-US" altLang="en-US" sz="1600" kern="0" dirty="0" err="1" smtClean="0"/>
              <a:t>σ</a:t>
            </a:r>
            <a:endParaRPr lang="en-US" altLang="en-US" sz="1600" kern="0" dirty="0" smtClean="0"/>
          </a:p>
          <a:p>
            <a:pPr>
              <a:defRPr/>
            </a:pPr>
            <a:r>
              <a:rPr lang="en-US" altLang="en-US" sz="1600" kern="0" dirty="0" smtClean="0"/>
              <a:t>halo:</a:t>
            </a:r>
          </a:p>
          <a:p>
            <a:pPr lvl="1">
              <a:defRPr/>
            </a:pPr>
            <a:r>
              <a:rPr lang="en-US" altLang="en-US" sz="1500" kern="0" dirty="0" smtClean="0"/>
              <a:t>to predict the true losses a </a:t>
            </a:r>
            <a:r>
              <a:rPr lang="en-US" altLang="en-US" sz="1500" kern="0" dirty="0" smtClean="0">
                <a:solidFill>
                  <a:srgbClr val="0070C0"/>
                </a:solidFill>
              </a:rPr>
              <a:t>good knowledge of halo population and diffusion </a:t>
            </a:r>
            <a:r>
              <a:rPr lang="en-US" altLang="en-US" sz="1500" kern="0" dirty="0" smtClean="0"/>
              <a:t>is needed (see </a:t>
            </a:r>
            <a:r>
              <a:rPr lang="en-US" altLang="en-US" sz="1500" kern="0" dirty="0" err="1" smtClean="0"/>
              <a:t>Gianluca’s</a:t>
            </a:r>
            <a:r>
              <a:rPr lang="en-US" altLang="en-US" sz="1500" kern="0" dirty="0" smtClean="0"/>
              <a:t>, </a:t>
            </a:r>
            <a:r>
              <a:rPr lang="en-US" altLang="en-US" sz="1500" kern="0" dirty="0" err="1" smtClean="0"/>
              <a:t>Yanni’s</a:t>
            </a:r>
            <a:r>
              <a:rPr lang="en-US" altLang="en-US" sz="1500" kern="0" dirty="0" smtClean="0"/>
              <a:t> and </a:t>
            </a:r>
            <a:r>
              <a:rPr lang="en-US" altLang="en-US" sz="1500" kern="0" dirty="0" err="1" smtClean="0"/>
              <a:t>Fanouria’s</a:t>
            </a:r>
            <a:r>
              <a:rPr lang="en-US" altLang="en-US" sz="1500" kern="0" dirty="0" smtClean="0"/>
              <a:t> talks) -&gt; in general very difficult task!</a:t>
            </a:r>
          </a:p>
          <a:p>
            <a:pPr lvl="1">
              <a:defRPr/>
            </a:pPr>
            <a:r>
              <a:rPr lang="en-US" altLang="en-US" sz="1500" kern="0" dirty="0"/>
              <a:t>instead use </a:t>
            </a:r>
            <a:r>
              <a:rPr lang="en-US" altLang="en-US" sz="1500" kern="0" dirty="0">
                <a:solidFill>
                  <a:srgbClr val="0070C0"/>
                </a:solidFill>
              </a:rPr>
              <a:t>uniform transverse distribution between 4 and 6 </a:t>
            </a:r>
            <a:r>
              <a:rPr lang="en-US" altLang="en-US" sz="1500" kern="0" dirty="0" err="1">
                <a:solidFill>
                  <a:srgbClr val="0070C0"/>
                </a:solidFill>
              </a:rPr>
              <a:t>σ</a:t>
            </a:r>
            <a:r>
              <a:rPr lang="en-US" altLang="en-US" sz="1500" kern="0" dirty="0">
                <a:solidFill>
                  <a:srgbClr val="0070C0"/>
                </a:solidFill>
              </a:rPr>
              <a:t> </a:t>
            </a:r>
            <a:r>
              <a:rPr lang="en-US" altLang="en-US" sz="1500" kern="0" dirty="0"/>
              <a:t> </a:t>
            </a:r>
            <a:r>
              <a:rPr lang="en-US" altLang="en-US" sz="1500" kern="0" dirty="0" smtClean="0"/>
              <a:t>and with </a:t>
            </a:r>
            <a:r>
              <a:rPr lang="en-US" altLang="en-US" sz="1500" kern="0" dirty="0" err="1"/>
              <a:t>δp</a:t>
            </a:r>
            <a:r>
              <a:rPr lang="en-US" altLang="en-US" sz="1500" kern="0" dirty="0"/>
              <a:t>=0 and Gaussian in (z-</a:t>
            </a:r>
            <a:r>
              <a:rPr lang="en-US" altLang="en-US" sz="1500" kern="0" dirty="0" err="1"/>
              <a:t>δp</a:t>
            </a:r>
            <a:r>
              <a:rPr lang="en-US" altLang="en-US" sz="1500" kern="0" dirty="0"/>
              <a:t>/p) cut at </a:t>
            </a:r>
            <a:r>
              <a:rPr lang="en-US" altLang="en-US" sz="1500" kern="0" dirty="0" smtClean="0"/>
              <a:t>6σ</a:t>
            </a:r>
            <a:endParaRPr lang="en-US" altLang="en-US" sz="1500" kern="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67" y="3387144"/>
            <a:ext cx="3120078" cy="27977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26338" y="3848428"/>
            <a:ext cx="1332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G. Valentino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7324328" y="3202478"/>
            <a:ext cx="8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6.5 </a:t>
            </a:r>
            <a:r>
              <a:rPr lang="en-US" sz="1800" dirty="0" err="1" smtClean="0"/>
              <a:t>TeV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3359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HEL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47663" y="1030636"/>
            <a:ext cx="5333946" cy="153322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lvl="1" indent="0">
              <a:buFont typeface="Wingdings" charset="2"/>
              <a:buNone/>
              <a:defRPr/>
            </a:pPr>
            <a:r>
              <a:rPr lang="en-US" altLang="en-US" sz="1600" kern="0" dirty="0" smtClean="0"/>
              <a:t>simulation parameters:</a:t>
            </a:r>
          </a:p>
          <a:p>
            <a:pPr>
              <a:defRPr/>
            </a:pPr>
            <a:r>
              <a:rPr lang="en-US" altLang="en-US" sz="1600" kern="0" dirty="0" smtClean="0"/>
              <a:t>nominal LHC V6.503 collision optics (β*</a:t>
            </a:r>
            <a:r>
              <a:rPr lang="en-US" altLang="en-US" sz="1600" kern="0" baseline="-25000" dirty="0" smtClean="0"/>
              <a:t>IP1/5</a:t>
            </a:r>
            <a:r>
              <a:rPr lang="en-US" altLang="en-US" sz="1600" kern="0" dirty="0" smtClean="0"/>
              <a:t>=55 cm)</a:t>
            </a:r>
            <a:endParaRPr lang="en-US" sz="1600" kern="0" dirty="0" smtClean="0"/>
          </a:p>
          <a:p>
            <a:pPr>
              <a:defRPr/>
            </a:pPr>
            <a:r>
              <a:rPr lang="en-US" sz="1600" kern="0" dirty="0" smtClean="0"/>
              <a:t>beam parameters: N</a:t>
            </a:r>
            <a:r>
              <a:rPr lang="en-US" sz="1600" kern="0" baseline="-25000" dirty="0" smtClean="0"/>
              <a:t>p</a:t>
            </a:r>
            <a:r>
              <a:rPr lang="en-US" sz="1600" kern="0" dirty="0" smtClean="0"/>
              <a:t>=1.15x10</a:t>
            </a:r>
            <a:r>
              <a:rPr lang="en-US" sz="1600" kern="0" baseline="30000" dirty="0" smtClean="0"/>
              <a:t>11</a:t>
            </a:r>
            <a:r>
              <a:rPr lang="en-US" sz="1600" kern="0" dirty="0" smtClean="0"/>
              <a:t>, </a:t>
            </a:r>
            <a:r>
              <a:rPr lang="en-US" sz="1600" kern="0" dirty="0" err="1" smtClean="0"/>
              <a:t>ε</a:t>
            </a:r>
            <a:r>
              <a:rPr lang="en-US" sz="1600" kern="0" baseline="-25000" dirty="0" err="1" smtClean="0"/>
              <a:t>N</a:t>
            </a:r>
            <a:r>
              <a:rPr lang="en-US" sz="1600" kern="0" dirty="0" smtClean="0"/>
              <a:t>=3.75 µm, </a:t>
            </a:r>
            <a:r>
              <a:rPr lang="en-US" sz="1600" kern="0" dirty="0" err="1" smtClean="0"/>
              <a:t>σ</a:t>
            </a:r>
            <a:r>
              <a:rPr lang="en-US" sz="1600" kern="0" baseline="-25000" dirty="0" err="1" smtClean="0"/>
              <a:t>E</a:t>
            </a:r>
            <a:r>
              <a:rPr lang="en-US" sz="1600" kern="0" dirty="0" smtClean="0"/>
              <a:t>=1.1x10</a:t>
            </a:r>
            <a:r>
              <a:rPr lang="en-US" sz="1600" kern="0" baseline="30000" dirty="0" smtClean="0"/>
              <a:t>-4</a:t>
            </a:r>
            <a:r>
              <a:rPr lang="en-US" sz="1600" kern="0" dirty="0" smtClean="0"/>
              <a:t>, </a:t>
            </a:r>
            <a:r>
              <a:rPr lang="en-US" sz="1600" kern="0" dirty="0" err="1" smtClean="0"/>
              <a:t>σ</a:t>
            </a:r>
            <a:r>
              <a:rPr lang="en-US" sz="1600" kern="0" baseline="-25000" dirty="0" err="1" smtClean="0"/>
              <a:t>z</a:t>
            </a:r>
            <a:r>
              <a:rPr lang="en-US" sz="1600" kern="0" dirty="0" smtClean="0"/>
              <a:t>=7.5 cm</a:t>
            </a:r>
          </a:p>
          <a:p>
            <a:pPr>
              <a:defRPr/>
            </a:pPr>
            <a:r>
              <a:rPr lang="en-US" sz="1600" kern="0" dirty="0" smtClean="0"/>
              <a:t>HEL in IR4 with β</a:t>
            </a:r>
            <a:r>
              <a:rPr lang="en-US" sz="1600" kern="0" baseline="-25000" dirty="0" smtClean="0"/>
              <a:t>x</a:t>
            </a:r>
            <a:r>
              <a:rPr lang="en-US" sz="1600" kern="0" dirty="0" smtClean="0"/>
              <a:t>= β</a:t>
            </a:r>
            <a:r>
              <a:rPr lang="en-US" sz="1600" kern="0" baseline="-25000" dirty="0" smtClean="0"/>
              <a:t>y</a:t>
            </a:r>
            <a:r>
              <a:rPr lang="en-US" sz="1600" kern="0" dirty="0" smtClean="0"/>
              <a:t> </a:t>
            </a:r>
          </a:p>
          <a:p>
            <a:pPr>
              <a:defRPr/>
            </a:pPr>
            <a:endParaRPr lang="en-US" sz="1600" kern="0" dirty="0" smtClean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347663" y="2682894"/>
            <a:ext cx="4096285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1600" kern="0" dirty="0" smtClean="0">
                <a:solidFill>
                  <a:srgbClr val="0070C0"/>
                </a:solidFill>
              </a:rPr>
              <a:t>main results for halo: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FF0000"/>
                </a:solidFill>
              </a:rPr>
              <a:t>no HEL: </a:t>
            </a:r>
            <a:r>
              <a:rPr lang="en-US" sz="1600" kern="0" dirty="0" smtClean="0"/>
              <a:t>minimal losses with beam-beam (0.002%/s = 0.12%/min = 8%/h)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FF0000"/>
                </a:solidFill>
              </a:rPr>
              <a:t>with HEL, DC mode, I</a:t>
            </a:r>
            <a:r>
              <a:rPr lang="en-US" sz="1600" kern="0" baseline="-25000" dirty="0" smtClean="0">
                <a:solidFill>
                  <a:srgbClr val="FF0000"/>
                </a:solidFill>
              </a:rPr>
              <a:t>HEL</a:t>
            </a:r>
            <a:r>
              <a:rPr lang="en-US" sz="1600" kern="0" dirty="0" smtClean="0">
                <a:solidFill>
                  <a:srgbClr val="FF0000"/>
                </a:solidFill>
              </a:rPr>
              <a:t> = 3.6 A:</a:t>
            </a:r>
          </a:p>
          <a:p>
            <a:pPr lvl="1">
              <a:defRPr/>
            </a:pPr>
            <a:r>
              <a:rPr lang="en-US" sz="1600" kern="0" dirty="0" smtClean="0"/>
              <a:t>halo removal rates much smaller without beam-beam than with beam-beam</a:t>
            </a:r>
          </a:p>
          <a:p>
            <a:pPr lvl="1">
              <a:defRPr/>
            </a:pPr>
            <a:r>
              <a:rPr lang="en-US" sz="1600" kern="0" dirty="0" smtClean="0"/>
              <a:t>strong dependence on momentum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FF0000"/>
                </a:solidFill>
              </a:rPr>
              <a:t>random mode </a:t>
            </a:r>
            <a:r>
              <a:rPr lang="en-US" sz="1600" kern="0" dirty="0" smtClean="0"/>
              <a:t>(current modulation): HEL becomes dominant loss mechanism</a:t>
            </a:r>
          </a:p>
          <a:p>
            <a:pPr marL="0" indent="0">
              <a:buFont typeface="Wingdings" charset="2"/>
              <a:buNone/>
              <a:defRPr/>
            </a:pPr>
            <a:endParaRPr lang="en-US" sz="900" kern="0" dirty="0" smtClean="0"/>
          </a:p>
          <a:p>
            <a:pPr marL="731520" lvl="1" indent="0">
              <a:buFont typeface="Wingdings" charset="2"/>
              <a:buNone/>
              <a:defRPr/>
            </a:pPr>
            <a:endParaRPr lang="en-US" sz="1600" kern="0" dirty="0" smtClean="0"/>
          </a:p>
          <a:p>
            <a:pPr lvl="1">
              <a:defRPr/>
            </a:pPr>
            <a:endParaRPr lang="en-US" altLang="en-US" sz="1600" kern="0" dirty="0" smtClean="0"/>
          </a:p>
          <a:p>
            <a:pPr marL="731520" lvl="1" indent="0">
              <a:buFont typeface="Wingdings" charset="2"/>
              <a:buNone/>
              <a:defRPr/>
            </a:pPr>
            <a:endParaRPr lang="en-US" altLang="en-US" sz="1600" kern="0" dirty="0" smtClean="0"/>
          </a:p>
        </p:txBody>
      </p:sp>
      <p:sp>
        <p:nvSpPr>
          <p:cNvPr id="10" name="Content Placeholder 4"/>
          <p:cNvSpPr txBox="1">
            <a:spLocks/>
          </p:cNvSpPr>
          <p:nvPr/>
        </p:nvSpPr>
        <p:spPr bwMode="auto">
          <a:xfrm>
            <a:off x="228600" y="6014566"/>
            <a:ext cx="8763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marL="0" lvl="1">
              <a:buFont typeface="Wingdings" charset="2"/>
              <a:buNone/>
            </a:pPr>
            <a:r>
              <a:rPr lang="en-US" altLang="en-US" sz="1200" dirty="0">
                <a:solidFill>
                  <a:srgbClr val="FF0000"/>
                </a:solidFill>
                <a:latin typeface="+mn-lt"/>
              </a:rPr>
              <a:t>for details: V. </a:t>
            </a:r>
            <a:r>
              <a:rPr lang="en-US" altLang="en-US" sz="1200" dirty="0" err="1">
                <a:solidFill>
                  <a:srgbClr val="FF0000"/>
                </a:solidFill>
                <a:latin typeface="+mn-lt"/>
              </a:rPr>
              <a:t>Previtali</a:t>
            </a:r>
            <a:r>
              <a:rPr lang="en-US" altLang="en-US" sz="1200" dirty="0">
                <a:solidFill>
                  <a:srgbClr val="FF0000"/>
                </a:solidFill>
                <a:latin typeface="+mn-lt"/>
              </a:rPr>
              <a:t>, G. </a:t>
            </a:r>
            <a:r>
              <a:rPr lang="en-US" altLang="en-US" sz="1200" dirty="0" err="1">
                <a:solidFill>
                  <a:srgbClr val="FF0000"/>
                </a:solidFill>
                <a:latin typeface="+mn-lt"/>
              </a:rPr>
              <a:t>Stancari</a:t>
            </a:r>
            <a:r>
              <a:rPr lang="en-US" altLang="en-US" sz="1200" dirty="0">
                <a:solidFill>
                  <a:srgbClr val="FF0000"/>
                </a:solidFill>
                <a:latin typeface="+mn-lt"/>
              </a:rPr>
              <a:t>, A. </a:t>
            </a:r>
            <a:r>
              <a:rPr lang="en-US" altLang="en-US" sz="1200" dirty="0" err="1">
                <a:solidFill>
                  <a:srgbClr val="FF0000"/>
                </a:solidFill>
                <a:latin typeface="+mn-lt"/>
              </a:rPr>
              <a:t>Valishev</a:t>
            </a:r>
            <a:r>
              <a:rPr lang="en-US" altLang="en-US" sz="1200" dirty="0">
                <a:solidFill>
                  <a:srgbClr val="FF0000"/>
                </a:solidFill>
                <a:latin typeface="+mn-lt"/>
              </a:rPr>
              <a:t> , S. </a:t>
            </a:r>
            <a:r>
              <a:rPr lang="en-US" altLang="en-US" sz="1200" dirty="0" err="1">
                <a:solidFill>
                  <a:srgbClr val="FF0000"/>
                </a:solidFill>
                <a:latin typeface="+mn-lt"/>
              </a:rPr>
              <a:t>Redaelli</a:t>
            </a:r>
            <a:r>
              <a:rPr lang="en-US" altLang="en-US" sz="1200" dirty="0">
                <a:solidFill>
                  <a:srgbClr val="FF0000"/>
                </a:solidFill>
                <a:latin typeface="+mn-lt"/>
              </a:rPr>
              <a:t>, FERMILAB-TM-2560-APC, FERMILAB-TM-2584-APC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706111"/>
              </p:ext>
            </p:extLst>
          </p:nvPr>
        </p:nvGraphicFramePr>
        <p:xfrm>
          <a:off x="4443948" y="4022588"/>
          <a:ext cx="4428376" cy="1829136"/>
        </p:xfrm>
        <a:graphic>
          <a:graphicData uri="http://schemas.openxmlformats.org/drawingml/2006/table">
            <a:tbl>
              <a:tblPr/>
              <a:tblGrid>
                <a:gridCol w="981506"/>
                <a:gridCol w="755002"/>
                <a:gridCol w="986358"/>
                <a:gridCol w="790920"/>
                <a:gridCol w="914590"/>
              </a:tblGrid>
              <a:tr h="167346">
                <a:tc row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HEL mode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beam-beam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long. distr.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halo removal rate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167346"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%/h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167346">
                <a:tc row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DC, 3.6 A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no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Gaussian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0.01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40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167346"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yes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0.07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250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167346">
                <a:tc rowSpan="2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random 3.6 A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no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Gaussian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0.33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1180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167346">
                <a:tc vMerge="1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yes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mic Sans MS" charset="0"/>
                        <a:ea typeface="ＭＳ Ｐゴシック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0.35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charset="-128"/>
                        </a:rPr>
                        <a:t>1267</a:t>
                      </a:r>
                      <a:endParaRPr kumimoji="0" lang="en-US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ＭＳ Ｐゴシック" charset="-128"/>
                      </a:endParaRPr>
                    </a:p>
                  </a:txBody>
                  <a:tcPr marL="91409" marR="91409" marT="45748" marB="45748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</a:tbl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5097690" y="1383724"/>
            <a:ext cx="3780970" cy="2509852"/>
            <a:chOff x="4324884" y="2552781"/>
            <a:chExt cx="4654728" cy="3338432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24884" y="2552781"/>
              <a:ext cx="4654728" cy="3338432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602102" y="2786982"/>
              <a:ext cx="489810" cy="3684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σ</a:t>
              </a:r>
              <a:r>
                <a:rPr lang="en-US" sz="1200" baseline="-25000" dirty="0" err="1" smtClean="0"/>
                <a:t>δ</a:t>
              </a:r>
              <a:r>
                <a:rPr lang="en-US" sz="1200" dirty="0" smtClean="0"/>
                <a:t>=</a:t>
              </a:r>
              <a:endParaRPr lang="en-US" sz="12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681609" y="3166413"/>
            <a:ext cx="1321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+mn-lt"/>
              </a:rPr>
              <a:t>A. </a:t>
            </a:r>
            <a:r>
              <a:rPr lang="en-US" sz="1800" dirty="0" err="1" smtClean="0">
                <a:latin typeface="+mn-lt"/>
              </a:rPr>
              <a:t>Valishev</a:t>
            </a:r>
            <a:endParaRPr 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69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HEL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1" name="Content Placeholder 4"/>
          <p:cNvSpPr txBox="1">
            <a:spLocks/>
          </p:cNvSpPr>
          <p:nvPr/>
        </p:nvSpPr>
        <p:spPr>
          <a:xfrm>
            <a:off x="547099" y="1065872"/>
            <a:ext cx="7774969" cy="159543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sz="1600" kern="0" dirty="0" smtClean="0">
                <a:solidFill>
                  <a:srgbClr val="0070C0"/>
                </a:solidFill>
              </a:rPr>
              <a:t>main results for core: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FF0000"/>
                </a:solidFill>
              </a:rPr>
              <a:t>HEL bends: </a:t>
            </a:r>
            <a:r>
              <a:rPr lang="en-US" sz="1600" kern="0" dirty="0" smtClean="0"/>
              <a:t>in DC mode no effect</a:t>
            </a:r>
          </a:p>
          <a:p>
            <a:pPr>
              <a:defRPr/>
            </a:pPr>
            <a:r>
              <a:rPr lang="en-US" sz="1600" kern="0" dirty="0" smtClean="0">
                <a:solidFill>
                  <a:srgbClr val="FF0000"/>
                </a:solidFill>
              </a:rPr>
              <a:t>random mode (current modulation): </a:t>
            </a:r>
            <a:r>
              <a:rPr lang="en-US" sz="1600" kern="0" dirty="0" smtClean="0"/>
              <a:t>HEL bends induce emittance growth for U-shape, not for S-shape due to uncompensated kicks for U-shape (without beam-beam + 10% modulation: </a:t>
            </a:r>
            <a:r>
              <a:rPr lang="en-US" sz="1600" kern="0" dirty="0" smtClean="0">
                <a:solidFill>
                  <a:srgbClr val="FF0000"/>
                </a:solidFill>
              </a:rPr>
              <a:t>S-shape - 0 %/h, U-shape - 38 %/h</a:t>
            </a:r>
            <a:r>
              <a:rPr lang="en-US" sz="1600" kern="0" dirty="0" smtClean="0"/>
              <a:t>)</a:t>
            </a:r>
            <a:endParaRPr lang="en-US" alt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9506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simulations +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70726" y="1066800"/>
            <a:ext cx="8458200" cy="54483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altLang="en-US" sz="1600" kern="0" dirty="0" smtClean="0"/>
              <a:t>Simulation studies and experiments:</a:t>
            </a:r>
          </a:p>
          <a:p>
            <a:pPr marL="342900" lvl="1" indent="-342900">
              <a:defRPr/>
            </a:pPr>
            <a:endParaRPr lang="en-US" sz="800" dirty="0" smtClean="0">
              <a:solidFill>
                <a:srgbClr val="FF0000"/>
              </a:solidFill>
            </a:endParaRPr>
          </a:p>
          <a:p>
            <a:pPr marL="342900" lvl="1" indent="-342900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beam core (for details see </a:t>
            </a:r>
            <a:r>
              <a:rPr lang="en-US" sz="1400" dirty="0" smtClean="0">
                <a:solidFill>
                  <a:srgbClr val="FF0000"/>
                </a:solidFill>
              </a:rPr>
              <a:t>FERMILAB-TM-2635-AD</a:t>
            </a:r>
            <a:r>
              <a:rPr lang="en-US" sz="1600" dirty="0" smtClean="0">
                <a:solidFill>
                  <a:srgbClr val="FF0000"/>
                </a:solidFill>
              </a:rPr>
              <a:t>):</a:t>
            </a:r>
          </a:p>
          <a:p>
            <a:pPr marL="742950" lvl="2" indent="-342900">
              <a:defRPr/>
            </a:pPr>
            <a:r>
              <a:rPr lang="en-US" sz="1600" dirty="0" smtClean="0"/>
              <a:t>in DC mode no emittance growth is expected from the HEL</a:t>
            </a:r>
          </a:p>
          <a:p>
            <a:pPr marL="742950" lvl="2" indent="-342900">
              <a:defRPr/>
            </a:pPr>
            <a:r>
              <a:rPr lang="en-US" sz="1600" dirty="0" smtClean="0"/>
              <a:t>in pulsed mode the HEL can induce noise on the beam core -&gt; emittance growth</a:t>
            </a:r>
          </a:p>
          <a:p>
            <a:pPr marL="742950" lvl="2" indent="-342900">
              <a:defRPr/>
            </a:pPr>
            <a:r>
              <a:rPr lang="en-US" sz="1600" dirty="0" smtClean="0">
                <a:solidFill>
                  <a:srgbClr val="0070C0"/>
                </a:solidFill>
              </a:rPr>
              <a:t>experiment this September at the LHC at injection + simulations in order to estimate tolerance on noise (in progress</a:t>
            </a:r>
            <a:r>
              <a:rPr lang="en-US" sz="1600" dirty="0" smtClean="0">
                <a:solidFill>
                  <a:srgbClr val="0070C0"/>
                </a:solidFill>
              </a:rPr>
              <a:t>), </a:t>
            </a:r>
            <a:r>
              <a:rPr lang="en-US" sz="1600" smtClean="0">
                <a:solidFill>
                  <a:srgbClr val="0070C0"/>
                </a:solidFill>
              </a:rPr>
              <a:t>see </a:t>
            </a:r>
            <a:r>
              <a:rPr lang="en-US" sz="1600" smtClean="0">
                <a:solidFill>
                  <a:srgbClr val="0070C0"/>
                </a:solidFill>
                <a:hlinkClick r:id="rId3"/>
              </a:rPr>
              <a:t>LSWG meeting</a:t>
            </a:r>
            <a:r>
              <a:rPr lang="en-US" sz="1600" smtClean="0">
                <a:solidFill>
                  <a:srgbClr val="0070C0"/>
                </a:solidFill>
              </a:rPr>
              <a:t>.</a:t>
            </a:r>
            <a:endParaRPr lang="en-US" sz="1600" dirty="0" smtClean="0">
              <a:solidFill>
                <a:srgbClr val="0070C0"/>
              </a:solidFill>
            </a:endParaRPr>
          </a:p>
          <a:p>
            <a:pPr marL="342900" lvl="1" indent="-342900">
              <a:defRPr/>
            </a:pPr>
            <a:endParaRPr lang="en-US" sz="1600" dirty="0" smtClean="0">
              <a:solidFill>
                <a:srgbClr val="FF0000"/>
              </a:solidFill>
            </a:endParaRPr>
          </a:p>
          <a:p>
            <a:pPr marL="342900" lvl="1" indent="-342900">
              <a:defRPr/>
            </a:pPr>
            <a:r>
              <a:rPr lang="en-US" sz="1600" dirty="0" smtClean="0">
                <a:solidFill>
                  <a:srgbClr val="FF0000"/>
                </a:solidFill>
              </a:rPr>
              <a:t>halo (for details see </a:t>
            </a:r>
            <a:r>
              <a:rPr lang="en-US" sz="1400" dirty="0" smtClean="0">
                <a:solidFill>
                  <a:srgbClr val="FF0000"/>
                </a:solidFill>
              </a:rPr>
              <a:t>FERMILAB-TM-2636-AD</a:t>
            </a:r>
            <a:r>
              <a:rPr lang="en-US" sz="1600" dirty="0" smtClean="0">
                <a:solidFill>
                  <a:srgbClr val="FF0000"/>
                </a:solidFill>
              </a:rPr>
              <a:t>):</a:t>
            </a:r>
          </a:p>
          <a:p>
            <a:pPr lvl="1">
              <a:defRPr/>
            </a:pPr>
            <a:r>
              <a:rPr lang="en-US" sz="1600" kern="0" dirty="0" smtClean="0"/>
              <a:t>comparison of halo removal rates without and with HEL for different key scenarios in order to evaluate of HEL performance at top energy</a:t>
            </a:r>
          </a:p>
          <a:p>
            <a:pPr lvl="1">
              <a:defRPr/>
            </a:pPr>
            <a:r>
              <a:rPr lang="en-US" sz="1600" kern="0" dirty="0" smtClean="0"/>
              <a:t>impact of a pulsed operation. Option for pulsing/modulating are currently:</a:t>
            </a:r>
          </a:p>
          <a:p>
            <a:pPr lvl="2">
              <a:defRPr/>
            </a:pPr>
            <a:r>
              <a:rPr lang="en-US" sz="1600" kern="0" dirty="0" smtClean="0"/>
              <a:t>random: random modulation of the e-lens current (white noise)</a:t>
            </a:r>
          </a:p>
          <a:p>
            <a:pPr lvl="2">
              <a:defRPr/>
            </a:pPr>
            <a:r>
              <a:rPr lang="en-US" sz="1600" kern="0" dirty="0" smtClean="0"/>
              <a:t>resonant: switching the e-lens on/off every nth turn (drives nth order resonances)</a:t>
            </a:r>
          </a:p>
          <a:p>
            <a:pPr>
              <a:defRPr/>
            </a:pPr>
            <a:endParaRPr lang="en-US" altLang="en-US" sz="1600" kern="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80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HEL halo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152400" y="857250"/>
            <a:ext cx="8763000" cy="3619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lvl="1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HL-LHC scenarios:</a:t>
            </a:r>
          </a:p>
        </p:txBody>
      </p:sp>
      <p:grpSp>
        <p:nvGrpSpPr>
          <p:cNvPr id="8" name="Group 16"/>
          <p:cNvGrpSpPr>
            <a:grpSpLocks/>
          </p:cNvGrpSpPr>
          <p:nvPr/>
        </p:nvGrpSpPr>
        <p:grpSpPr bwMode="auto">
          <a:xfrm>
            <a:off x="279400" y="1157288"/>
            <a:ext cx="8648700" cy="2547937"/>
            <a:chOff x="280108" y="1156996"/>
            <a:chExt cx="8647484" cy="2548732"/>
          </a:xfrm>
        </p:grpSpPr>
        <p:pic>
          <p:nvPicPr>
            <p:cNvPr id="9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108" y="1156996"/>
              <a:ext cx="8647484" cy="2548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 bwMode="auto">
            <a:xfrm>
              <a:off x="7705282" y="1882620"/>
              <a:ext cx="1195628" cy="836873"/>
            </a:xfrm>
            <a:prstGeom prst="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marL="342900" indent="-342900" eaLnBrk="1" hangingPunct="1">
                <a:defRPr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1524533" y="2764047"/>
              <a:ext cx="953954" cy="838462"/>
            </a:xfrm>
            <a:prstGeom prst="rect">
              <a:avLst/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/>
            <a:p>
              <a:pPr marL="342900" indent="-342900" eaLnBrk="1" hangingPunct="1">
                <a:defRPr/>
              </a:pPr>
              <a:endParaRPr lang="en-US">
                <a:solidFill>
                  <a:schemeClr val="tx1"/>
                </a:solidFill>
                <a:latin typeface="Times New Roman" charset="0"/>
              </a:endParaRPr>
            </a:p>
          </p:txBody>
        </p:sp>
      </p:grpSp>
      <p:sp>
        <p:nvSpPr>
          <p:cNvPr id="12" name="Content Placeholder 4"/>
          <p:cNvSpPr txBox="1">
            <a:spLocks/>
          </p:cNvSpPr>
          <p:nvPr/>
        </p:nvSpPr>
        <p:spPr>
          <a:xfrm>
            <a:off x="152400" y="3860800"/>
            <a:ext cx="8763000" cy="143986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lvl="1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beta* leveling:</a:t>
            </a: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4252913"/>
            <a:ext cx="3276600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29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HEL halo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152400" y="838200"/>
            <a:ext cx="8763000" cy="53982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lvl="1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simulation parameters:</a:t>
            </a:r>
          </a:p>
          <a:p>
            <a:pPr marL="285750" lvl="1">
              <a:defRPr/>
            </a:pPr>
            <a:r>
              <a:rPr lang="en-US" altLang="en-US" sz="1600" kern="0" dirty="0" smtClean="0"/>
              <a:t>code: </a:t>
            </a:r>
            <a:r>
              <a:rPr lang="en-US" altLang="en-US" sz="1600" kern="0" dirty="0" err="1" smtClean="0"/>
              <a:t>LifeTrac</a:t>
            </a:r>
            <a:endParaRPr lang="en-US" altLang="en-US" sz="1600" kern="0" dirty="0" smtClean="0"/>
          </a:p>
          <a:p>
            <a:pPr marL="285750" lvl="1">
              <a:defRPr/>
            </a:pPr>
            <a:r>
              <a:rPr lang="en-US" altLang="en-US" sz="1600" kern="0" dirty="0" smtClean="0"/>
              <a:t>HL-LHC layout V1.0</a:t>
            </a:r>
          </a:p>
          <a:p>
            <a:pPr marL="285750" lvl="1">
              <a:defRPr/>
            </a:pPr>
            <a:r>
              <a:rPr lang="en-US" sz="1600" kern="0" dirty="0" smtClean="0"/>
              <a:t>HEL in IR4 with β</a:t>
            </a:r>
            <a:r>
              <a:rPr lang="en-US" sz="1600" kern="0" baseline="-25000" dirty="0" smtClean="0"/>
              <a:t>x</a:t>
            </a:r>
            <a:r>
              <a:rPr lang="en-US" sz="1600" kern="0" dirty="0" smtClean="0"/>
              <a:t>= β</a:t>
            </a:r>
            <a:r>
              <a:rPr lang="en-US" sz="1600" kern="0" baseline="-25000" dirty="0" smtClean="0"/>
              <a:t>y, </a:t>
            </a:r>
            <a:r>
              <a:rPr lang="en-US" sz="1600" kern="0" dirty="0" smtClean="0"/>
              <a:t>inner radius 4 </a:t>
            </a:r>
            <a:r>
              <a:rPr lang="en-US" altLang="en-US" sz="1600" kern="0" dirty="0" err="1" smtClean="0"/>
              <a:t>σ</a:t>
            </a:r>
            <a:r>
              <a:rPr lang="en-US" altLang="en-US" sz="1600" kern="0" dirty="0" smtClean="0"/>
              <a:t> </a:t>
            </a:r>
            <a:r>
              <a:rPr lang="en-US" altLang="en-US" sz="1600" kern="0" dirty="0" smtClean="0">
                <a:solidFill>
                  <a:schemeClr val="tx1">
                    <a:lumMod val="50000"/>
                  </a:schemeClr>
                </a:solidFill>
              </a:rPr>
              <a:t>(=beam sigma with 2.5 </a:t>
            </a:r>
            <a:r>
              <a:rPr lang="en-US" sz="1600" kern="0" dirty="0" smtClean="0">
                <a:solidFill>
                  <a:schemeClr val="tx1">
                    <a:lumMod val="50000"/>
                  </a:schemeClr>
                </a:solidFill>
              </a:rPr>
              <a:t>µm emittance)</a:t>
            </a:r>
            <a:endParaRPr lang="en-US" sz="1600" kern="0" dirty="0">
              <a:solidFill>
                <a:schemeClr val="tx1">
                  <a:lumMod val="50000"/>
                </a:schemeClr>
              </a:solidFill>
            </a:endParaRPr>
          </a:p>
          <a:p>
            <a:pPr marL="285750" lvl="1">
              <a:defRPr/>
            </a:pPr>
            <a:r>
              <a:rPr lang="en-US" sz="1600" kern="0" dirty="0" smtClean="0"/>
              <a:t>HEL current of 3.6 A (CDR value), 5.0 A (maximum of current gun)</a:t>
            </a:r>
          </a:p>
          <a:p>
            <a:pPr marL="285750" lvl="1">
              <a:defRPr/>
            </a:pPr>
            <a:r>
              <a:rPr lang="en-US" altLang="en-US" sz="1600" kern="0" dirty="0" smtClean="0"/>
              <a:t>halo distribution: uniform transverse distribution between 4 and 6 </a:t>
            </a:r>
            <a:r>
              <a:rPr lang="en-US" altLang="en-US" sz="1600" kern="0" dirty="0" err="1" smtClean="0"/>
              <a:t>σ</a:t>
            </a:r>
            <a:r>
              <a:rPr lang="en-US" altLang="en-US" sz="1600" kern="0" dirty="0" smtClean="0"/>
              <a:t> with </a:t>
            </a:r>
            <a:r>
              <a:rPr lang="en-US" altLang="en-US" sz="1600" kern="0" dirty="0" err="1" smtClean="0"/>
              <a:t>δp</a:t>
            </a:r>
            <a:r>
              <a:rPr lang="en-US" altLang="en-US" sz="1600" kern="0" dirty="0" smtClean="0"/>
              <a:t>/p=0 or Gaussian in (z-</a:t>
            </a:r>
            <a:r>
              <a:rPr lang="en-US" altLang="en-US" sz="1600" kern="0" dirty="0" err="1" smtClean="0"/>
              <a:t>δp</a:t>
            </a:r>
            <a:r>
              <a:rPr lang="en-US" altLang="en-US" sz="1600" kern="0" dirty="0" smtClean="0"/>
              <a:t>/p) cut at 6 </a:t>
            </a:r>
            <a:r>
              <a:rPr lang="en-US" altLang="en-US" sz="1600" kern="0" dirty="0" err="1" smtClean="0"/>
              <a:t>σ</a:t>
            </a:r>
            <a:r>
              <a:rPr lang="en-US" altLang="en-US" sz="1600" kern="0" dirty="0"/>
              <a:t> (</a:t>
            </a:r>
            <a:r>
              <a:rPr lang="en-US" altLang="en-US" sz="1600" kern="0" dirty="0" err="1"/>
              <a:t>σ</a:t>
            </a:r>
            <a:r>
              <a:rPr lang="en-US" altLang="en-US" sz="1600" kern="0" dirty="0"/>
              <a:t> </a:t>
            </a:r>
            <a:r>
              <a:rPr lang="en-US" altLang="en-US" sz="1600" kern="0" dirty="0" smtClean="0"/>
              <a:t> = beam sigma)</a:t>
            </a:r>
          </a:p>
          <a:p>
            <a:pPr marL="285750" lvl="1">
              <a:defRPr/>
            </a:pPr>
            <a:endParaRPr lang="en-US" altLang="en-US" sz="100" kern="0" dirty="0"/>
          </a:p>
          <a:p>
            <a:pPr marL="0" lvl="1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main observations (details see next slides):</a:t>
            </a:r>
          </a:p>
          <a:p>
            <a:pPr marL="285750" lvl="1">
              <a:defRPr/>
            </a:pPr>
            <a:r>
              <a:rPr lang="en-US" altLang="en-US" sz="1600" kern="0" dirty="0" smtClean="0"/>
              <a:t>halo removal rates depend on:</a:t>
            </a:r>
          </a:p>
          <a:p>
            <a:pPr marL="685800" lvl="2">
              <a:defRPr/>
            </a:pPr>
            <a:r>
              <a:rPr lang="en-US" altLang="en-US" sz="1600" kern="0" dirty="0" err="1" smtClean="0"/>
              <a:t>δp</a:t>
            </a:r>
            <a:r>
              <a:rPr lang="en-US" altLang="en-US" sz="1600" kern="0" dirty="0" smtClean="0"/>
              <a:t>/p, smallest rates for </a:t>
            </a:r>
            <a:r>
              <a:rPr lang="en-US" altLang="en-US" sz="1600" kern="0" dirty="0" err="1" smtClean="0"/>
              <a:t>δp</a:t>
            </a:r>
            <a:r>
              <a:rPr lang="en-US" altLang="en-US" sz="1600" kern="0" dirty="0" smtClean="0"/>
              <a:t>/p=0 (strong dependence, up to x100 or more)</a:t>
            </a:r>
          </a:p>
          <a:p>
            <a:pPr marL="731520" lvl="2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-&gt; in the following only removal rates for Gaussian in (</a:t>
            </a:r>
            <a:r>
              <a:rPr lang="en-US" altLang="en-US" sz="1600" kern="0" dirty="0" err="1" smtClean="0">
                <a:solidFill>
                  <a:srgbClr val="FF0000"/>
                </a:solidFill>
              </a:rPr>
              <a:t>z,δp</a:t>
            </a:r>
            <a:r>
              <a:rPr lang="en-US" altLang="en-US" sz="1600" kern="0" dirty="0" smtClean="0">
                <a:solidFill>
                  <a:srgbClr val="FF0000"/>
                </a:solidFill>
              </a:rPr>
              <a:t>/p)</a:t>
            </a:r>
          </a:p>
          <a:p>
            <a:pPr marL="685800" lvl="2">
              <a:defRPr/>
            </a:pPr>
            <a:r>
              <a:rPr lang="en-US" altLang="en-US" sz="1600" kern="0" dirty="0" smtClean="0"/>
              <a:t>non-</a:t>
            </a:r>
            <a:r>
              <a:rPr lang="en-US" altLang="en-US" sz="1600" kern="0" dirty="0" err="1" smtClean="0"/>
              <a:t>linearities</a:t>
            </a:r>
            <a:r>
              <a:rPr lang="en-US" altLang="en-US" sz="1600" kern="0" dirty="0" smtClean="0"/>
              <a:t>: the “stronger” the non-linearity the higher the halo removal rate</a:t>
            </a:r>
          </a:p>
          <a:p>
            <a:pPr marL="285750" lvl="1">
              <a:defRPr/>
            </a:pPr>
            <a:r>
              <a:rPr lang="en-US" altLang="en-US" sz="1600" kern="0" dirty="0" smtClean="0"/>
              <a:t>non </a:t>
            </a:r>
            <a:r>
              <a:rPr lang="en-US" altLang="en-US" sz="1600" kern="0" dirty="0" err="1" smtClean="0"/>
              <a:t>linearities</a:t>
            </a:r>
            <a:r>
              <a:rPr lang="en-US" altLang="en-US" sz="1600" kern="0" dirty="0" smtClean="0"/>
              <a:t> considered:</a:t>
            </a:r>
          </a:p>
          <a:p>
            <a:pPr marL="685800" lvl="2">
              <a:defRPr/>
            </a:pPr>
            <a:r>
              <a:rPr lang="en-US" altLang="en-US" sz="1600" kern="0" dirty="0" smtClean="0"/>
              <a:t>chromaticity and Landau damping octupoles needed for beam stability in particular for separated beams (flat top)</a:t>
            </a:r>
          </a:p>
          <a:p>
            <a:pPr marL="685800" lvl="2">
              <a:defRPr/>
            </a:pPr>
            <a:r>
              <a:rPr lang="en-US" altLang="en-US" sz="1600" kern="0" dirty="0" smtClean="0"/>
              <a:t>beam-beam (full crabbing + long-range)</a:t>
            </a:r>
          </a:p>
          <a:p>
            <a:pPr marL="685800" lvl="2">
              <a:defRPr/>
            </a:pPr>
            <a:r>
              <a:rPr lang="en-US" altLang="en-US" sz="1600" kern="0" dirty="0" smtClean="0"/>
              <a:t>magnetic errors (”standard” errors from latest error tables as used for dynamic aperture simulations)</a:t>
            </a:r>
          </a:p>
          <a:p>
            <a:pPr marL="285750" lvl="1">
              <a:defRPr/>
            </a:pPr>
            <a:r>
              <a:rPr lang="en-US" altLang="en-US" sz="1600" kern="0" dirty="0" smtClean="0"/>
              <a:t>pulsing considerably increases the halo removal rates. Random pulsing is most efficient.</a:t>
            </a:r>
          </a:p>
          <a:p>
            <a:pPr marL="1143000" lvl="3">
              <a:defRPr/>
            </a:pPr>
            <a:endParaRPr lang="en-US" altLang="en-US" sz="1600" kern="0" dirty="0" smtClean="0"/>
          </a:p>
          <a:p>
            <a:pPr marL="285750" lvl="1">
              <a:defRPr/>
            </a:pPr>
            <a:endParaRPr lang="en-US" altLang="en-US" sz="1600" kern="0" dirty="0"/>
          </a:p>
        </p:txBody>
      </p:sp>
    </p:spTree>
    <p:extLst>
      <p:ext uri="{BB962C8B-B14F-4D97-AF65-F5344CB8AC3E}">
        <p14:creationId xmlns:p14="http://schemas.microsoft.com/office/powerpoint/2010/main" val="36586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HEL halo simulations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Fitterer | - HEBC Simulations for HL-LHC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381000" y="857250"/>
            <a:ext cx="8458200" cy="54483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0" indent="0">
              <a:buFont typeface="Wingdings" charset="2"/>
              <a:buNone/>
              <a:defRPr/>
            </a:pPr>
            <a:r>
              <a:rPr lang="en-US" altLang="en-US" sz="1600" kern="0" dirty="0" smtClean="0">
                <a:solidFill>
                  <a:srgbClr val="FF0000"/>
                </a:solidFill>
              </a:rPr>
              <a:t>Flat top – dependency on </a:t>
            </a:r>
            <a:r>
              <a:rPr lang="en-US" altLang="en-US" sz="1600" kern="0" dirty="0" err="1" smtClean="0">
                <a:solidFill>
                  <a:srgbClr val="FF0000"/>
                </a:solidFill>
              </a:rPr>
              <a:t>chromaticy</a:t>
            </a:r>
            <a:r>
              <a:rPr lang="en-US" altLang="en-US" sz="1600" kern="0" dirty="0" smtClean="0">
                <a:solidFill>
                  <a:srgbClr val="FF0000"/>
                </a:solidFill>
              </a:rPr>
              <a:t> and </a:t>
            </a:r>
            <a:r>
              <a:rPr lang="en-US" altLang="en-US" sz="1600" kern="0" dirty="0" err="1" smtClean="0">
                <a:solidFill>
                  <a:srgbClr val="FF0000"/>
                </a:solidFill>
              </a:rPr>
              <a:t>octupole</a:t>
            </a:r>
            <a:r>
              <a:rPr lang="en-US" altLang="en-US" sz="1600" kern="0" dirty="0" smtClean="0">
                <a:solidFill>
                  <a:srgbClr val="FF0000"/>
                </a:solidFill>
              </a:rPr>
              <a:t> current:</a:t>
            </a:r>
          </a:p>
          <a:p>
            <a:pPr marL="0" indent="0">
              <a:buFont typeface="Wingdings" charset="2"/>
              <a:buNone/>
              <a:defRPr/>
            </a:pPr>
            <a:endParaRPr lang="en-US" altLang="en-US" sz="1600" kern="0" dirty="0" smtClean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50" y="1270000"/>
            <a:ext cx="36258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33500"/>
            <a:ext cx="498475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4"/>
          <p:cNvSpPr txBox="1">
            <a:spLocks/>
          </p:cNvSpPr>
          <p:nvPr/>
        </p:nvSpPr>
        <p:spPr>
          <a:xfrm>
            <a:off x="381000" y="4037013"/>
            <a:ext cx="8763000" cy="254317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+mn-lt"/>
                <a:ea typeface="ＭＳ Ｐゴシック" charset="-128"/>
              </a:defRPr>
            </a:lvl9pPr>
          </a:lstStyle>
          <a:p>
            <a:pPr marL="285750" lvl="1">
              <a:defRPr/>
            </a:pPr>
            <a:endParaRPr lang="en-US" altLang="en-US" sz="1600" kern="0" dirty="0" smtClean="0"/>
          </a:p>
          <a:p>
            <a:pPr marL="285750" lvl="1">
              <a:defRPr/>
            </a:pPr>
            <a:r>
              <a:rPr lang="en-US" altLang="en-US" sz="1600" kern="0" dirty="0" smtClean="0"/>
              <a:t>halo removal rates for Q’=3, I</a:t>
            </a:r>
            <a:r>
              <a:rPr lang="en-US" altLang="en-US" sz="1600" kern="0" baseline="-25000" dirty="0" smtClean="0"/>
              <a:t>MO</a:t>
            </a:r>
            <a:r>
              <a:rPr lang="en-US" altLang="en-US" sz="1600" kern="0" dirty="0" smtClean="0"/>
              <a:t>=0 could be very dependent on working point due to small tune spread</a:t>
            </a:r>
          </a:p>
          <a:p>
            <a:pPr marL="285750" lvl="1">
              <a:defRPr/>
            </a:pPr>
            <a:r>
              <a:rPr lang="en-US" altLang="en-US" sz="1600" kern="0" dirty="0" smtClean="0"/>
              <a:t>highest halo removal rate for high </a:t>
            </a:r>
            <a:r>
              <a:rPr lang="en-US" altLang="en-US" sz="1600" kern="0" dirty="0" err="1" smtClean="0"/>
              <a:t>chroma</a:t>
            </a:r>
            <a:r>
              <a:rPr lang="en-US" altLang="en-US" sz="1600" kern="0" dirty="0" smtClean="0"/>
              <a:t> + octupoles + further increase with errors</a:t>
            </a:r>
          </a:p>
          <a:p>
            <a:pPr marL="285750" lvl="1">
              <a:defRPr/>
            </a:pPr>
            <a:r>
              <a:rPr lang="en-US" altLang="en-US" sz="1600" kern="0" dirty="0" smtClean="0"/>
              <a:t>halo removal rates for 3.6 A between </a:t>
            </a:r>
            <a:r>
              <a:rPr lang="en-US" sz="1600" dirty="0" smtClean="0">
                <a:solidFill>
                  <a:srgbClr val="FF0000"/>
                </a:solidFill>
              </a:rPr>
              <a:t>0.06 %s</a:t>
            </a:r>
            <a:r>
              <a:rPr lang="en-US" sz="1600" dirty="0" smtClean="0"/>
              <a:t> (= 3.45 %/min = 207 %/h) and </a:t>
            </a:r>
            <a:r>
              <a:rPr lang="en-US" sz="1600" dirty="0" smtClean="0">
                <a:solidFill>
                  <a:srgbClr val="FF0000"/>
                </a:solidFill>
              </a:rPr>
              <a:t>0.15 %/s </a:t>
            </a:r>
            <a:r>
              <a:rPr lang="en-US" sz="1600" dirty="0" smtClean="0"/>
              <a:t>(= 9.25 %/min = 555 %/h)</a:t>
            </a:r>
            <a:endParaRPr lang="en-US" sz="1600" dirty="0"/>
          </a:p>
          <a:p>
            <a:pPr eaLnBrk="1" fontAlgn="b" hangingPunct="1">
              <a:defRPr/>
            </a:pPr>
            <a:endParaRPr lang="en-US" sz="1600" dirty="0"/>
          </a:p>
          <a:p>
            <a:pPr marL="285750" lvl="1">
              <a:defRPr/>
            </a:pPr>
            <a:endParaRPr lang="en-US" alt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112644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Template">
  <a:themeElements>
    <a:clrScheme name="Custom 2">
      <a:dk1>
        <a:srgbClr val="404040"/>
      </a:dk1>
      <a:lt1>
        <a:srgbClr val="FFFFFF"/>
      </a:lt1>
      <a:dk2>
        <a:srgbClr val="154D81"/>
      </a:dk2>
      <a:lt2>
        <a:srgbClr val="FFFFFF"/>
      </a:lt2>
      <a:accent1>
        <a:srgbClr val="82D2E6"/>
      </a:accent1>
      <a:accent2>
        <a:srgbClr val="1997B7"/>
      </a:accent2>
      <a:accent3>
        <a:srgbClr val="DA592A"/>
      </a:accent3>
      <a:accent4>
        <a:srgbClr val="BD1F24"/>
      </a:accent4>
      <a:accent5>
        <a:srgbClr val="519A24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">
      <a:dk1>
        <a:srgbClr val="074184"/>
      </a:dk1>
      <a:lt1>
        <a:srgbClr val="FFFFFF"/>
      </a:lt1>
      <a:dk2>
        <a:srgbClr val="074184"/>
      </a:dk2>
      <a:lt2>
        <a:srgbClr val="FFFCF3"/>
      </a:lt2>
      <a:accent1>
        <a:srgbClr val="70C3DC"/>
      </a:accent1>
      <a:accent2>
        <a:srgbClr val="E14825"/>
      </a:accent2>
      <a:accent3>
        <a:srgbClr val="399F3C"/>
      </a:accent3>
      <a:accent4>
        <a:srgbClr val="800F1B"/>
      </a:accent4>
      <a:accent5>
        <a:srgbClr val="1997B7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FermilabTemplate.pot</Template>
  <TotalTime>45010</TotalTime>
  <Words>2448</Words>
  <Application>Microsoft Macintosh PowerPoint</Application>
  <PresentationFormat>On-screen Show (4:3)</PresentationFormat>
  <Paragraphs>490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Calibri</vt:lpstr>
      <vt:lpstr>Comic Sans MS</vt:lpstr>
      <vt:lpstr>Helvetica</vt:lpstr>
      <vt:lpstr>ＭＳ Ｐゴシック</vt:lpstr>
      <vt:lpstr>Times New Roman</vt:lpstr>
      <vt:lpstr>Wingdings</vt:lpstr>
      <vt:lpstr>Arial</vt:lpstr>
      <vt:lpstr>FermilabTemplate</vt:lpstr>
      <vt:lpstr>Fermilab: Footer Only</vt:lpstr>
      <vt:lpstr>What can be gained with a HEL in terms of increased diffusion for HL-LHC</vt:lpstr>
      <vt:lpstr>Literature HEL simulations</vt:lpstr>
      <vt:lpstr>Simulations</vt:lpstr>
      <vt:lpstr>LHC HEL simulations</vt:lpstr>
      <vt:lpstr>LHC HEL simulations</vt:lpstr>
      <vt:lpstr>HL-LHC simulations + experiments</vt:lpstr>
      <vt:lpstr>HL-LHC HEL halo simulations</vt:lpstr>
      <vt:lpstr>HL-LHC HEL halo simulations</vt:lpstr>
      <vt:lpstr>HL-LHC HEL halo simulations</vt:lpstr>
      <vt:lpstr>HL-LHC HEL halo simulations</vt:lpstr>
      <vt:lpstr>HL-LHC HEL halo simulations</vt:lpstr>
      <vt:lpstr>Conclusion and Outlook</vt:lpstr>
      <vt:lpstr>Conclusion and Outlook</vt:lpstr>
      <vt:lpstr>Backup Slides</vt:lpstr>
      <vt:lpstr>DA for beta*-leveling HL-LHC</vt:lpstr>
      <vt:lpstr>FMA analysis</vt:lpstr>
      <vt:lpstr>Simulation Parameters LHC</vt:lpstr>
      <vt:lpstr>Simulation Parameters HL-LHC</vt:lpstr>
      <vt:lpstr>Halo removal rates HL-LHC at flat top</vt:lpstr>
      <vt:lpstr>Halo removal rates HL-LHC during β* leveling</vt:lpstr>
      <vt:lpstr>Halo removal rates HL-LHC at flat top + pulsing</vt:lpstr>
      <vt:lpstr>Halo removal rates HL-LHC at flat top + pulsing</vt:lpstr>
    </vt:vector>
  </TitlesOfParts>
  <Company>Sandbox Studio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Miriam Fitterer</cp:lastModifiedBy>
  <cp:revision>447</cp:revision>
  <cp:lastPrinted>2014-01-20T19:40:21Z</cp:lastPrinted>
  <dcterms:created xsi:type="dcterms:W3CDTF">2014-01-03T20:18:13Z</dcterms:created>
  <dcterms:modified xsi:type="dcterms:W3CDTF">2016-10-06T15:28:03Z</dcterms:modified>
</cp:coreProperties>
</file>