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avi" ContentType="video/avi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50"/>
  </p:notesMasterIdLst>
  <p:handoutMasterIdLst>
    <p:handoutMasterId r:id="rId51"/>
  </p:handoutMasterIdLst>
  <p:sldIdLst>
    <p:sldId id="263" r:id="rId5"/>
    <p:sldId id="262" r:id="rId6"/>
    <p:sldId id="311" r:id="rId7"/>
    <p:sldId id="314" r:id="rId8"/>
    <p:sldId id="317" r:id="rId9"/>
    <p:sldId id="318" r:id="rId10"/>
    <p:sldId id="339" r:id="rId11"/>
    <p:sldId id="321" r:id="rId12"/>
    <p:sldId id="328" r:id="rId13"/>
    <p:sldId id="329" r:id="rId14"/>
    <p:sldId id="324" r:id="rId15"/>
    <p:sldId id="325" r:id="rId16"/>
    <p:sldId id="334" r:id="rId17"/>
    <p:sldId id="340" r:id="rId18"/>
    <p:sldId id="342" r:id="rId19"/>
    <p:sldId id="313" r:id="rId20"/>
    <p:sldId id="330" r:id="rId21"/>
    <p:sldId id="332" r:id="rId22"/>
    <p:sldId id="333" r:id="rId23"/>
    <p:sldId id="335" r:id="rId24"/>
    <p:sldId id="336" r:id="rId25"/>
    <p:sldId id="341" r:id="rId26"/>
    <p:sldId id="343" r:id="rId27"/>
    <p:sldId id="344" r:id="rId28"/>
    <p:sldId id="347" r:id="rId29"/>
    <p:sldId id="351" r:id="rId30"/>
    <p:sldId id="362" r:id="rId31"/>
    <p:sldId id="352" r:id="rId32"/>
    <p:sldId id="350" r:id="rId33"/>
    <p:sldId id="345" r:id="rId34"/>
    <p:sldId id="337" r:id="rId35"/>
    <p:sldId id="355" r:id="rId36"/>
    <p:sldId id="346" r:id="rId37"/>
    <p:sldId id="348" r:id="rId38"/>
    <p:sldId id="349" r:id="rId39"/>
    <p:sldId id="361" r:id="rId40"/>
    <p:sldId id="357" r:id="rId41"/>
    <p:sldId id="309" r:id="rId42"/>
    <p:sldId id="310" r:id="rId43"/>
    <p:sldId id="358" r:id="rId44"/>
    <p:sldId id="363" r:id="rId45"/>
    <p:sldId id="326" r:id="rId46"/>
    <p:sldId id="353" r:id="rId47"/>
    <p:sldId id="359" r:id="rId48"/>
    <p:sldId id="360" r:id="rId49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09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145" d="100"/>
          <a:sy n="145" d="100"/>
        </p:scale>
        <p:origin x="-636" y="-90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8" Type="http://schemas.openxmlformats.org/officeDocument/2006/relationships/slide" Target="slides/slide4.xml"/><Relationship Id="rId51" Type="http://schemas.openxmlformats.org/officeDocument/2006/relationships/handoutMaster" Target="handoutMasters/handoutMaster1.xml"/><Relationship Id="rId3" Type="http://schemas.openxmlformats.org/officeDocument/2006/relationships/customXml" Target="../customXml/item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07/10/2016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07/10/2016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dirty="0" smtClean="0"/>
              <a:t>R. Bruce, 2016.10.07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>
            <a:lvl1pPr algn="l">
              <a:spcAft>
                <a:spcPts val="600"/>
              </a:spcAft>
              <a:defRPr>
                <a:latin typeface="Corbel" pitchFamily="34" charset="0"/>
                <a:cs typeface="Calibri" pitchFamily="34" charset="0"/>
              </a:defRPr>
            </a:lvl1pPr>
            <a:lvl2pPr algn="l">
              <a:spcAft>
                <a:spcPts val="600"/>
              </a:spcAft>
              <a:defRPr>
                <a:latin typeface="Corbel" pitchFamily="34" charset="0"/>
                <a:cs typeface="Calibri" pitchFamily="34" charset="0"/>
              </a:defRPr>
            </a:lvl2pPr>
            <a:lvl3pPr algn="l">
              <a:spcAft>
                <a:spcPts val="600"/>
              </a:spcAft>
              <a:defRPr>
                <a:latin typeface="Corbel" pitchFamily="34" charset="0"/>
                <a:cs typeface="Calibri" pitchFamily="34" charset="0"/>
              </a:defRPr>
            </a:lvl3pPr>
            <a:lvl4pPr algn="l">
              <a:spcAft>
                <a:spcPts val="600"/>
              </a:spcAft>
              <a:defRPr>
                <a:latin typeface="Corbel" pitchFamily="34" charset="0"/>
                <a:cs typeface="Calibri" pitchFamily="34" charset="0"/>
              </a:defRPr>
            </a:lvl4pPr>
            <a:lvl5pPr algn="l">
              <a:spcAft>
                <a:spcPts val="600"/>
              </a:spcAft>
              <a:defRPr>
                <a:latin typeface="Corbel" pitchFamily="34" charset="0"/>
                <a:cs typeface="Calibri" pitchFamily="34" charset="0"/>
              </a:defRPr>
            </a:lvl5pPr>
          </a:lstStyle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0"/>
            <a:r>
              <a:rPr lang="en-GB" noProof="0" dirty="0" err="1" smtClean="0"/>
              <a:t>sdfsdf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dirty="0" smtClean="0"/>
              <a:t>R. Bruce, 2016.10.07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dirty="0" smtClean="0"/>
              <a:t>R. Bruce, 2016.10.07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dirty="0" smtClean="0"/>
              <a:t>R. Bruce, 2016.10.07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dirty="0" smtClean="0"/>
              <a:t>R. Bruce, 2016.10.07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dirty="0" smtClean="0"/>
              <a:t>R. Bruce, 2016.10.07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dirty="0" smtClean="0"/>
              <a:t>R. Bruce, 2016.10.07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dirty="0" smtClean="0"/>
              <a:t>R. Bruce, 2016.10.07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3.png"/><Relationship Id="rId4" Type="http://schemas.openxmlformats.org/officeDocument/2006/relationships/image" Target="../media/image22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media" Target="../media/media2.avi"/><Relationship Id="rId7" Type="http://schemas.openxmlformats.org/officeDocument/2006/relationships/image" Target="../media/image30.png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29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2.avi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media" Target="../media/media4.avi"/><Relationship Id="rId7" Type="http://schemas.openxmlformats.org/officeDocument/2006/relationships/image" Target="../media/image32.png"/><Relationship Id="rId2" Type="http://schemas.openxmlformats.org/officeDocument/2006/relationships/video" Target="../media/media3.avi"/><Relationship Id="rId1" Type="http://schemas.microsoft.com/office/2007/relationships/media" Target="../media/media3.avi"/><Relationship Id="rId6" Type="http://schemas.openxmlformats.org/officeDocument/2006/relationships/image" Target="../media/image31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4.avi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Alternative methods for halo depletion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115616" y="3291830"/>
            <a:ext cx="6735984" cy="1051570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en-GB" sz="2600" dirty="0" smtClean="0"/>
              <a:t>R. Bruce</a:t>
            </a:r>
          </a:p>
          <a:p>
            <a:r>
              <a:rPr lang="en-GB" dirty="0" smtClean="0"/>
              <a:t>Material from many colleagues: P</a:t>
            </a:r>
            <a:r>
              <a:rPr lang="en-GB" dirty="0"/>
              <a:t>. </a:t>
            </a:r>
            <a:r>
              <a:rPr lang="en-GB" dirty="0" err="1" smtClean="0"/>
              <a:t>Baudrenghien</a:t>
            </a:r>
            <a:r>
              <a:rPr lang="en-GB" dirty="0" smtClean="0"/>
              <a:t>, O. </a:t>
            </a:r>
            <a:r>
              <a:rPr lang="en-GB" dirty="0" err="1" smtClean="0"/>
              <a:t>Bruning</a:t>
            </a:r>
            <a:r>
              <a:rPr lang="en-GB" dirty="0" smtClean="0"/>
              <a:t>, X. </a:t>
            </a:r>
            <a:r>
              <a:rPr lang="en-GB" dirty="0" err="1" smtClean="0"/>
              <a:t>Buffat</a:t>
            </a:r>
            <a:r>
              <a:rPr lang="en-GB" dirty="0" smtClean="0"/>
              <a:t>, M. </a:t>
            </a:r>
            <a:r>
              <a:rPr lang="en-GB" dirty="0" err="1" smtClean="0"/>
              <a:t>Buzio</a:t>
            </a:r>
            <a:r>
              <a:rPr lang="en-GB" dirty="0" smtClean="0"/>
              <a:t>, R. </a:t>
            </a:r>
            <a:r>
              <a:rPr lang="en-GB" dirty="0" err="1" smtClean="0"/>
              <a:t>Chritin</a:t>
            </a:r>
            <a:r>
              <a:rPr lang="en-GB" dirty="0" smtClean="0"/>
              <a:t>, M. </a:t>
            </a:r>
            <a:r>
              <a:rPr lang="en-GB" dirty="0" err="1" smtClean="0"/>
              <a:t>Fitterer</a:t>
            </a:r>
            <a:r>
              <a:rPr lang="en-GB" dirty="0" smtClean="0"/>
              <a:t>, H. Garcia, W. </a:t>
            </a:r>
            <a:r>
              <a:rPr lang="en-GB" dirty="0" err="1" smtClean="0"/>
              <a:t>Hofle</a:t>
            </a:r>
            <a:r>
              <a:rPr lang="en-GB" dirty="0" smtClean="0"/>
              <a:t>, </a:t>
            </a:r>
            <a:r>
              <a:rPr lang="en-US" dirty="0"/>
              <a:t>T. </a:t>
            </a:r>
            <a:r>
              <a:rPr lang="en-US" dirty="0" err="1" smtClean="0"/>
              <a:t>Mastoridis</a:t>
            </a:r>
            <a:r>
              <a:rPr lang="en-US" dirty="0"/>
              <a:t>, S. </a:t>
            </a:r>
            <a:r>
              <a:rPr lang="en-US" dirty="0" err="1" smtClean="0"/>
              <a:t>Papadopoulou</a:t>
            </a:r>
            <a:r>
              <a:rPr lang="en-US" dirty="0" smtClean="0"/>
              <a:t>, T. </a:t>
            </a:r>
            <a:r>
              <a:rPr lang="en-US" dirty="0" err="1" smtClean="0"/>
              <a:t>Pieloni</a:t>
            </a:r>
            <a:r>
              <a:rPr lang="en-US" dirty="0"/>
              <a:t>, Y. </a:t>
            </a:r>
            <a:r>
              <a:rPr lang="en-US" dirty="0" err="1" smtClean="0"/>
              <a:t>Papaphilippou</a:t>
            </a:r>
            <a:r>
              <a:rPr lang="en-US" dirty="0" smtClean="0"/>
              <a:t>, </a:t>
            </a:r>
            <a:r>
              <a:rPr lang="en-GB" dirty="0" smtClean="0"/>
              <a:t>S. </a:t>
            </a:r>
            <a:r>
              <a:rPr lang="en-GB" dirty="0" err="1" smtClean="0"/>
              <a:t>Redaelli</a:t>
            </a:r>
            <a:r>
              <a:rPr lang="en-GB" dirty="0" smtClean="0"/>
              <a:t>, H. </a:t>
            </a:r>
            <a:r>
              <a:rPr lang="en-GB" dirty="0" err="1" smtClean="0"/>
              <a:t>Thiesen</a:t>
            </a:r>
            <a:r>
              <a:rPr lang="en-GB" dirty="0" smtClean="0"/>
              <a:t>, D. </a:t>
            </a:r>
            <a:r>
              <a:rPr lang="en-GB" dirty="0" err="1" smtClean="0"/>
              <a:t>Valuch</a:t>
            </a:r>
            <a:r>
              <a:rPr lang="en-GB" dirty="0" smtClean="0"/>
              <a:t>, J. Wagner, J. </a:t>
            </a:r>
            <a:r>
              <a:rPr lang="en-GB" dirty="0" err="1" smtClean="0"/>
              <a:t>Wenninger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 smtClean="0">
                <a:solidFill>
                  <a:schemeClr val="bg2"/>
                </a:solidFill>
              </a:rPr>
              <a:t>2016.10.07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intensity in MD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2016.10.07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65" y="1203598"/>
            <a:ext cx="9168678" cy="3096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44972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 results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14401"/>
            <a:ext cx="3527952" cy="3680222"/>
          </a:xfrm>
        </p:spPr>
        <p:txBody>
          <a:bodyPr/>
          <a:lstStyle/>
          <a:p>
            <a:r>
              <a:rPr lang="en-US" dirty="0"/>
              <a:t>Ripple applied on warm magnets in IR7 (RQT4.L7)</a:t>
            </a:r>
          </a:p>
          <a:p>
            <a:r>
              <a:rPr lang="en-US" dirty="0" smtClean="0"/>
              <a:t>Max</a:t>
            </a:r>
            <a:r>
              <a:rPr lang="en-US" dirty="0"/>
              <a:t>. frequency achieved = 333 </a:t>
            </a:r>
            <a:r>
              <a:rPr lang="en-US" dirty="0" smtClean="0"/>
              <a:t>Hz</a:t>
            </a:r>
          </a:p>
          <a:p>
            <a:r>
              <a:rPr lang="en-US" dirty="0" smtClean="0"/>
              <a:t>More losses on blown-up bunch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2016.10.07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7150" y="914401"/>
            <a:ext cx="5276850" cy="3471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4959443" y="4650690"/>
            <a:ext cx="1231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J. Wagner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031906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 results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699542"/>
            <a:ext cx="7920000" cy="368022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When applying the ripple, jumps observed in the </a:t>
            </a:r>
            <a:r>
              <a:rPr lang="en-US" sz="2000" dirty="0" err="1" smtClean="0"/>
              <a:t>quadrupole</a:t>
            </a:r>
            <a:r>
              <a:rPr lang="en-US" sz="2000" dirty="0" smtClean="0"/>
              <a:t> current</a:t>
            </a:r>
          </a:p>
          <a:p>
            <a:pPr lvl="1"/>
            <a:r>
              <a:rPr lang="en-US" sz="1600" dirty="0" smtClean="0"/>
              <a:t>Not understood</a:t>
            </a:r>
          </a:p>
          <a:p>
            <a:pPr lvl="1"/>
            <a:r>
              <a:rPr lang="en-US" sz="1600" dirty="0" smtClean="0"/>
              <a:t>Expected some </a:t>
            </a:r>
            <a:br>
              <a:rPr lang="en-US" sz="1600" dirty="0" smtClean="0"/>
            </a:br>
            <a:r>
              <a:rPr lang="en-US" sz="1600" dirty="0" smtClean="0"/>
              <a:t>jumps from tune</a:t>
            </a:r>
            <a:br>
              <a:rPr lang="en-US" sz="1600" dirty="0" smtClean="0"/>
            </a:br>
            <a:r>
              <a:rPr lang="en-US" sz="1600" dirty="0" smtClean="0"/>
              <a:t>correction, but </a:t>
            </a:r>
            <a:br>
              <a:rPr lang="en-US" sz="1600" dirty="0" smtClean="0"/>
            </a:br>
            <a:r>
              <a:rPr lang="en-US" sz="1600" dirty="0" smtClean="0"/>
              <a:t>these were </a:t>
            </a:r>
            <a:br>
              <a:rPr lang="en-US" sz="1600" dirty="0" smtClean="0"/>
            </a:br>
            <a:r>
              <a:rPr lang="en-US" sz="1600" dirty="0" smtClean="0"/>
              <a:t>uncorrelated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2016.10.07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992435"/>
            <a:ext cx="6372200" cy="4151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1907704" y="3867894"/>
            <a:ext cx="1231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J. Wagner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9184930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simulations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771550"/>
            <a:ext cx="7920000" cy="3680222"/>
          </a:xfrm>
        </p:spPr>
        <p:txBody>
          <a:bodyPr/>
          <a:lstStyle/>
          <a:p>
            <a:r>
              <a:rPr lang="en-US" dirty="0" smtClean="0"/>
              <a:t>Some dynamic aperture studies started for MDs</a:t>
            </a:r>
          </a:p>
          <a:p>
            <a:pPr lvl="1"/>
            <a:r>
              <a:rPr lang="en-US" dirty="0"/>
              <a:t>Simulations </a:t>
            </a:r>
            <a:r>
              <a:rPr lang="en-US" dirty="0" smtClean="0"/>
              <a:t>still at an early</a:t>
            </a:r>
            <a:br>
              <a:rPr lang="en-US" dirty="0" smtClean="0"/>
            </a:br>
            <a:r>
              <a:rPr lang="en-US" dirty="0" smtClean="0"/>
              <a:t>stage</a:t>
            </a:r>
          </a:p>
          <a:p>
            <a:r>
              <a:rPr lang="en-US" dirty="0" smtClean="0"/>
              <a:t>See some reduction of DA </a:t>
            </a:r>
            <a:br>
              <a:rPr lang="en-US" dirty="0" smtClean="0"/>
            </a:br>
            <a:r>
              <a:rPr lang="en-US" dirty="0" smtClean="0"/>
              <a:t>with ripple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2016.10.07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380337"/>
            <a:ext cx="3919048" cy="3214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5148064" y="4582597"/>
            <a:ext cx="1236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M. </a:t>
            </a:r>
            <a:r>
              <a:rPr lang="en-US" i="1" dirty="0" err="1" smtClean="0"/>
              <a:t>Fitterer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9662566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and disadvantages: tune ripple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Advantages</a:t>
            </a:r>
          </a:p>
          <a:p>
            <a:pPr lvl="1"/>
            <a:r>
              <a:rPr lang="en-US" dirty="0" smtClean="0"/>
              <a:t>Uses existing hardware</a:t>
            </a:r>
          </a:p>
          <a:p>
            <a:r>
              <a:rPr lang="en-US" dirty="0" smtClean="0"/>
              <a:t>Disadvantages</a:t>
            </a:r>
          </a:p>
          <a:p>
            <a:pPr lvl="1"/>
            <a:r>
              <a:rPr lang="en-US" dirty="0" smtClean="0"/>
              <a:t>Relies on detuning with amplitude</a:t>
            </a:r>
          </a:p>
          <a:p>
            <a:pPr lvl="2"/>
            <a:r>
              <a:rPr lang="en-US" dirty="0" smtClean="0"/>
              <a:t>Can we find a resonance line that cleans all halo without touching core of any bunches with different </a:t>
            </a:r>
            <a:r>
              <a:rPr lang="en-US" dirty="0" err="1" smtClean="0"/>
              <a:t>tunr</a:t>
            </a:r>
            <a:r>
              <a:rPr lang="en-US" dirty="0" smtClean="0"/>
              <a:t> footprints? How well is the tune known in squeeze / adjust? Smearing in tune from chromaticity etc.?</a:t>
            </a:r>
          </a:p>
          <a:p>
            <a:pPr lvl="1"/>
            <a:r>
              <a:rPr lang="en-US" dirty="0" smtClean="0"/>
              <a:t>Not straight-forward to choose frequency and amplitude – which resonance line do we use, what order of excitation?</a:t>
            </a:r>
          </a:p>
          <a:p>
            <a:pPr lvl="1"/>
            <a:r>
              <a:rPr lang="en-US" dirty="0" smtClean="0"/>
              <a:t>Hardware limits frequencies and amplitude of excitation</a:t>
            </a:r>
          </a:p>
          <a:p>
            <a:pPr lvl="2"/>
            <a:r>
              <a:rPr lang="en-US" dirty="0" smtClean="0"/>
              <a:t>limited number of warm </a:t>
            </a:r>
            <a:r>
              <a:rPr lang="en-US" dirty="0" err="1" smtClean="0"/>
              <a:t>quadrupoles</a:t>
            </a:r>
            <a:r>
              <a:rPr lang="en-US" dirty="0" smtClean="0"/>
              <a:t>, not straight-forward to use superconducting magnets</a:t>
            </a:r>
          </a:p>
          <a:p>
            <a:pPr lvl="1"/>
            <a:r>
              <a:rPr lang="en-US" dirty="0" smtClean="0"/>
              <a:t>Magnets act in parallel on both beams – cannot tune B1 and B2 separately</a:t>
            </a:r>
          </a:p>
          <a:p>
            <a:pPr lvl="1"/>
            <a:r>
              <a:rPr lang="en-US" dirty="0" smtClean="0"/>
              <a:t>Cannot leave some “witness trains” unaffected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2016.10.07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71365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843558"/>
            <a:ext cx="7920000" cy="3680222"/>
          </a:xfrm>
        </p:spPr>
        <p:txBody>
          <a:bodyPr vert="horz" lIns="0" tIns="0" rIns="0" bIns="0" rtlCol="0">
            <a:normAutofit/>
          </a:bodyPr>
          <a:lstStyle/>
          <a:p>
            <a:r>
              <a:rPr lang="en-GB" sz="2000" dirty="0" smtClean="0"/>
              <a:t>If we need to deplete the halo, are there any alternatives to the hollow electron lens?</a:t>
            </a:r>
          </a:p>
          <a:p>
            <a:r>
              <a:rPr lang="en-GB" sz="2000" dirty="0" smtClean="0"/>
              <a:t>Several options to be studied</a:t>
            </a:r>
          </a:p>
          <a:p>
            <a:pPr lvl="1"/>
            <a:r>
              <a:rPr lang="en-GB" sz="1800" dirty="0" smtClean="0"/>
              <a:t>Tune ripple</a:t>
            </a:r>
          </a:p>
          <a:p>
            <a:pPr lvl="1"/>
            <a:r>
              <a:rPr lang="en-GB" sz="1800" dirty="0" smtClean="0"/>
              <a:t>ADT resonant excitation</a:t>
            </a:r>
          </a:p>
          <a:p>
            <a:pPr lvl="1"/>
            <a:r>
              <a:rPr lang="en-GB" sz="1800" dirty="0" smtClean="0"/>
              <a:t>Crab cavity resonant excitation</a:t>
            </a:r>
          </a:p>
          <a:p>
            <a:pPr lvl="1"/>
            <a:r>
              <a:rPr lang="en-GB" sz="1800" dirty="0" smtClean="0"/>
              <a:t>Long-range beam-beam</a:t>
            </a:r>
          </a:p>
          <a:p>
            <a:pPr lvl="1"/>
            <a:r>
              <a:rPr lang="en-GB" sz="1800" dirty="0" smtClean="0"/>
              <a:t>Orbit feedback</a:t>
            </a:r>
          </a:p>
          <a:p>
            <a:r>
              <a:rPr lang="en-GB" sz="2200" dirty="0"/>
              <a:t>Comparison to hollow e-lens and summary</a:t>
            </a:r>
          </a:p>
          <a:p>
            <a:endParaRPr lang="en-GB" sz="2200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2016.10.07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Right Arrow 1"/>
          <p:cNvSpPr/>
          <p:nvPr/>
        </p:nvSpPr>
        <p:spPr>
          <a:xfrm>
            <a:off x="179512" y="2211710"/>
            <a:ext cx="720080" cy="64807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48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Transverse damper (ADT) </a:t>
            </a:r>
            <a:br>
              <a:rPr lang="en-US" dirty="0" smtClean="0"/>
            </a:br>
            <a:r>
              <a:rPr lang="en-US" dirty="0" smtClean="0"/>
              <a:t>narrow-band excitation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14401"/>
            <a:ext cx="4320040" cy="3680222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1200"/>
              </a:spcBef>
            </a:pPr>
            <a:r>
              <a:rPr lang="en-US" altLang="x-none" dirty="0"/>
              <a:t>Instead of modulating the tune with a </a:t>
            </a:r>
            <a:r>
              <a:rPr lang="en-US" altLang="x-none" dirty="0" err="1"/>
              <a:t>quadrupole</a:t>
            </a:r>
            <a:r>
              <a:rPr lang="en-US" altLang="x-none" dirty="0"/>
              <a:t>, </a:t>
            </a:r>
            <a:r>
              <a:rPr lang="en-US" altLang="x-none" dirty="0">
                <a:solidFill>
                  <a:srgbClr val="FF0000"/>
                </a:solidFill>
              </a:rPr>
              <a:t>we could use the transverse damper (electric field kicker) to make a narrow-band excitation</a:t>
            </a:r>
          </a:p>
          <a:p>
            <a:pPr>
              <a:spcBef>
                <a:spcPts val="1200"/>
              </a:spcBef>
            </a:pPr>
            <a:r>
              <a:rPr lang="en-US" altLang="x-none" dirty="0"/>
              <a:t>Rely on detuning with amplitude.</a:t>
            </a:r>
          </a:p>
          <a:p>
            <a:pPr>
              <a:spcBef>
                <a:spcPts val="1200"/>
              </a:spcBef>
            </a:pPr>
            <a:r>
              <a:rPr lang="en-US" altLang="x-none" dirty="0"/>
              <a:t>Simplest approach: Knowing the fractional tune of the halo </a:t>
            </a:r>
            <a:r>
              <a:rPr lang="en-US" altLang="x-none" i="1" dirty="0" err="1">
                <a:latin typeface="Times New Roman" pitchFamily="18" charset="0"/>
              </a:rPr>
              <a:t>Q</a:t>
            </a:r>
            <a:r>
              <a:rPr lang="en-US" altLang="x-none" i="1" baseline="-33000" dirty="0" err="1">
                <a:latin typeface="Times New Roman" pitchFamily="18" charset="0"/>
              </a:rPr>
              <a:t>h</a:t>
            </a:r>
            <a:r>
              <a:rPr lang="en-US" altLang="x-none" dirty="0"/>
              <a:t> apply kick in resonance at frequency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2016.10.07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2075680"/>
              </p:ext>
            </p:extLst>
          </p:nvPr>
        </p:nvGraphicFramePr>
        <p:xfrm>
          <a:off x="2195736" y="3795886"/>
          <a:ext cx="1828800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" r:id="rId3" imgW="838711" imgH="200071" progId="Equation.3">
                  <p:embed/>
                </p:oleObj>
              </mc:Choice>
              <mc:Fallback>
                <p:oleObj r:id="rId3" imgW="838711" imgH="200071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3795886"/>
                        <a:ext cx="1828800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843558"/>
            <a:ext cx="3559792" cy="430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0045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MDs on ADT excitation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14401"/>
            <a:ext cx="8352488" cy="3680222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3 MDs carried out in the LHC (Aug 2015, Nov 2015, July 2016</a:t>
            </a:r>
            <a:r>
              <a:rPr lang="en-US" dirty="0" smtClean="0"/>
              <a:t>)</a:t>
            </a:r>
          </a:p>
          <a:p>
            <a:r>
              <a:rPr lang="en-US" dirty="0" smtClean="0"/>
              <a:t>Procedure: prepare 3 bunches</a:t>
            </a:r>
          </a:p>
          <a:p>
            <a:pPr lvl="1"/>
            <a:r>
              <a:rPr lang="en-US" dirty="0" smtClean="0"/>
              <a:t>1 witness outside excitation window</a:t>
            </a:r>
          </a:p>
          <a:p>
            <a:pPr lvl="1"/>
            <a:r>
              <a:rPr lang="en-US" dirty="0" smtClean="0"/>
              <a:t>1 witness in excitation window</a:t>
            </a:r>
          </a:p>
          <a:p>
            <a:pPr lvl="1"/>
            <a:r>
              <a:rPr lang="en-US" dirty="0" smtClean="0"/>
              <a:t>1 with blown-up tails in excitation window</a:t>
            </a:r>
          </a:p>
          <a:p>
            <a:r>
              <a:rPr lang="en-US" dirty="0" smtClean="0"/>
              <a:t>ADT narrow-band excitation</a:t>
            </a:r>
          </a:p>
          <a:p>
            <a:pPr lvl="1"/>
            <a:r>
              <a:rPr lang="en-US" dirty="0" smtClean="0"/>
              <a:t>Fixed frequency</a:t>
            </a:r>
          </a:p>
          <a:p>
            <a:pPr lvl="1"/>
            <a:r>
              <a:rPr lang="en-US" dirty="0" smtClean="0"/>
              <a:t>Frequency scans</a:t>
            </a:r>
          </a:p>
          <a:p>
            <a:pPr lvl="1"/>
            <a:r>
              <a:rPr lang="en-US" dirty="0" smtClean="0"/>
              <a:t>Hope that we clean the tails of the “fat” bunch and not touch core of excited witness bunch</a:t>
            </a:r>
          </a:p>
          <a:p>
            <a:r>
              <a:rPr lang="en-US" dirty="0" smtClean="0"/>
              <a:t>collimator scans to measure bunch population</a:t>
            </a:r>
          </a:p>
          <a:p>
            <a:r>
              <a:rPr lang="en-US" dirty="0"/>
              <a:t>measurement of detuning with amplitude with AC dipole (with OMC team)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2016.10.07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6" name="Right Brace 5"/>
          <p:cNvSpPr/>
          <p:nvPr/>
        </p:nvSpPr>
        <p:spPr>
          <a:xfrm>
            <a:off x="2915816" y="2859782"/>
            <a:ext cx="216024" cy="576064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131840" y="293179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chemeClr val="accent5"/>
                </a:solidFill>
                <a:latin typeface="Corbel" pitchFamily="34" charset="0"/>
                <a:cs typeface="Calibri" pitchFamily="34" charset="0"/>
              </a:rPr>
              <a:t>empirical</a:t>
            </a:r>
            <a:r>
              <a:rPr lang="en-US" dirty="0"/>
              <a:t> </a:t>
            </a:r>
            <a:r>
              <a:rPr lang="en-US" dirty="0">
                <a:solidFill>
                  <a:schemeClr val="accent5"/>
                </a:solidFill>
                <a:latin typeface="Corbel" pitchFamily="34" charset="0"/>
                <a:cs typeface="Calibri" pitchFamily="34" charset="0"/>
              </a:rPr>
              <a:t>exploration based on tune footprint</a:t>
            </a:r>
          </a:p>
        </p:txBody>
      </p:sp>
    </p:spTree>
    <p:extLst>
      <p:ext uri="{BB962C8B-B14F-4D97-AF65-F5344CB8AC3E}">
        <p14:creationId xmlns:p14="http://schemas.microsoft.com/office/powerpoint/2010/main" val="13693602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Bunch scheme in ADT MDs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2016.10.07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042" y="914400"/>
            <a:ext cx="6817916" cy="367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14999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923" y="1059582"/>
            <a:ext cx="8045525" cy="3442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1</a:t>
            </a:r>
            <a:r>
              <a:rPr lang="en-US" baseline="30000" dirty="0" smtClean="0"/>
              <a:t>st</a:t>
            </a:r>
            <a:r>
              <a:rPr lang="en-US" dirty="0" smtClean="0"/>
              <a:t> ADT MD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691728"/>
            <a:ext cx="7920000" cy="368022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August 2015: several scans where core was affected, but one promising result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2016.10.07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2267744" y="4443958"/>
            <a:ext cx="1231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J. Wagner</a:t>
            </a:r>
            <a:endParaRPr lang="en-US" i="1" dirty="0"/>
          </a:p>
        </p:txBody>
      </p:sp>
      <p:sp>
        <p:nvSpPr>
          <p:cNvPr id="6" name="Rectangle 5"/>
          <p:cNvSpPr/>
          <p:nvPr/>
        </p:nvSpPr>
        <p:spPr>
          <a:xfrm>
            <a:off x="2267744" y="4722698"/>
            <a:ext cx="58484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/>
              <a:t>WEPMW028 IPAC2016, CERN-ACC-NOTE-2016-0009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652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843558"/>
            <a:ext cx="7920000" cy="3680222"/>
          </a:xfrm>
        </p:spPr>
        <p:txBody>
          <a:bodyPr vert="horz" lIns="0" tIns="0" rIns="0" bIns="0" rtlCol="0">
            <a:normAutofit fontScale="70000" lnSpcReduction="20000"/>
          </a:bodyPr>
          <a:lstStyle/>
          <a:p>
            <a:r>
              <a:rPr lang="en-GB" dirty="0" smtClean="0"/>
              <a:t>If we need to deplete the halo, are there any alternatives to the hollow electron lens?</a:t>
            </a:r>
          </a:p>
          <a:p>
            <a:r>
              <a:rPr lang="en-GB" dirty="0" smtClean="0"/>
              <a:t>Several options to be studied</a:t>
            </a:r>
          </a:p>
          <a:p>
            <a:pPr lvl="1"/>
            <a:r>
              <a:rPr lang="en-GB" dirty="0" smtClean="0"/>
              <a:t>Tune ripple</a:t>
            </a:r>
          </a:p>
          <a:p>
            <a:pPr lvl="1"/>
            <a:r>
              <a:rPr lang="en-GB" dirty="0" smtClean="0"/>
              <a:t>ADT resonant excitation</a:t>
            </a:r>
          </a:p>
          <a:p>
            <a:pPr lvl="1"/>
            <a:r>
              <a:rPr lang="en-GB" dirty="0" smtClean="0"/>
              <a:t>Crab cavity resonant excitation</a:t>
            </a:r>
          </a:p>
          <a:p>
            <a:pPr lvl="1"/>
            <a:r>
              <a:rPr lang="en-GB" dirty="0" smtClean="0"/>
              <a:t>Long-range beam-beam</a:t>
            </a:r>
          </a:p>
          <a:p>
            <a:pPr lvl="1"/>
            <a:r>
              <a:rPr lang="en-GB" dirty="0" smtClean="0"/>
              <a:t>Orbit feedback</a:t>
            </a:r>
          </a:p>
          <a:p>
            <a:r>
              <a:rPr lang="en-GB" dirty="0" smtClean="0"/>
              <a:t>Aim of presentation</a:t>
            </a:r>
          </a:p>
          <a:p>
            <a:pPr lvl="1"/>
            <a:r>
              <a:rPr lang="en-GB" dirty="0" smtClean="0"/>
              <a:t>Summarize previous studies and show status of studies for each option</a:t>
            </a:r>
          </a:p>
          <a:p>
            <a:pPr lvl="1"/>
            <a:r>
              <a:rPr lang="en-GB" dirty="0" smtClean="0"/>
              <a:t>Advantages and disadvantages (personal view - open for discussion!)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2016.10.07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Results: </a:t>
            </a: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ADT </a:t>
            </a:r>
            <a:r>
              <a:rPr lang="en-US" dirty="0"/>
              <a:t>MD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Novemver</a:t>
            </a:r>
            <a:r>
              <a:rPr lang="en-US" dirty="0" smtClean="0"/>
              <a:t> 2015 – goal: repeat promising case</a:t>
            </a:r>
          </a:p>
          <a:p>
            <a:r>
              <a:rPr lang="en-US" dirty="0" smtClean="0"/>
              <a:t>Carried out parasitically during crystal MD, so very limited time</a:t>
            </a:r>
          </a:p>
          <a:p>
            <a:r>
              <a:rPr lang="en-US" dirty="0" smtClean="0"/>
              <a:t>Some problems: ADT window was reset by injections, so fat-tail bunch not excited =&gt;</a:t>
            </a:r>
            <a:br>
              <a:rPr lang="en-US" dirty="0" smtClean="0"/>
            </a:br>
            <a:r>
              <a:rPr lang="en-US" dirty="0" smtClean="0"/>
              <a:t>inconclusive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2016.10.07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25575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Results: </a:t>
            </a: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ADT </a:t>
            </a:r>
            <a:r>
              <a:rPr lang="en-US" dirty="0"/>
              <a:t>MD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27534"/>
            <a:ext cx="3383936" cy="3680222"/>
          </a:xfrm>
        </p:spPr>
        <p:txBody>
          <a:bodyPr>
            <a:noAutofit/>
          </a:bodyPr>
          <a:lstStyle/>
          <a:p>
            <a:r>
              <a:rPr lang="en-US" sz="1600" dirty="0" smtClean="0"/>
              <a:t>July 2016 – same goal: repeat promising case and do frequency sweeps</a:t>
            </a:r>
          </a:p>
          <a:p>
            <a:r>
              <a:rPr lang="en-US" sz="1600" dirty="0" smtClean="0"/>
              <a:t>Again, carried out parasitically during crystal MD, so very limited time</a:t>
            </a:r>
          </a:p>
          <a:p>
            <a:r>
              <a:rPr lang="en-US" sz="1600" dirty="0" smtClean="0"/>
              <a:t>Worse beam conditions – “natural” losses and </a:t>
            </a:r>
            <a:r>
              <a:rPr lang="en-US" sz="1600" dirty="0" err="1" smtClean="0"/>
              <a:t>emittance</a:t>
            </a:r>
            <a:r>
              <a:rPr lang="en-US" sz="1600" dirty="0" smtClean="0"/>
              <a:t> blowup</a:t>
            </a:r>
          </a:p>
          <a:p>
            <a:r>
              <a:rPr lang="en-US" sz="1600" dirty="0" smtClean="0"/>
              <a:t>See again much larger loss on fat-tail bunch, but possibly some effect on excited witness bunch</a:t>
            </a:r>
          </a:p>
          <a:p>
            <a:r>
              <a:rPr lang="en-US" sz="1600" dirty="0" smtClean="0"/>
              <a:t>Ongoing: analysis of scraping for profile measurements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2016.10.07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152128"/>
            <a:ext cx="5219274" cy="3435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5068252" y="4587974"/>
            <a:ext cx="1231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J. Wagner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5160244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simulations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14401"/>
            <a:ext cx="3167912" cy="368022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Simulations started using simplified model based on 1-turn map</a:t>
            </a:r>
          </a:p>
          <a:p>
            <a:pPr lvl="1"/>
            <a:r>
              <a:rPr lang="en-US" dirty="0" smtClean="0"/>
              <a:t>Including ADT, </a:t>
            </a:r>
            <a:r>
              <a:rPr lang="en-US" dirty="0" err="1" smtClean="0"/>
              <a:t>octupole</a:t>
            </a:r>
            <a:r>
              <a:rPr lang="en-US" dirty="0" smtClean="0"/>
              <a:t> and collimator cut</a:t>
            </a:r>
          </a:p>
          <a:p>
            <a:r>
              <a:rPr lang="en-US" dirty="0" smtClean="0"/>
              <a:t>Can qualitatively reproduce observations</a:t>
            </a:r>
          </a:p>
          <a:p>
            <a:pPr lvl="1"/>
            <a:r>
              <a:rPr lang="en-US" dirty="0" smtClean="0"/>
              <a:t>Do we really deplete the halo?</a:t>
            </a:r>
          </a:p>
          <a:p>
            <a:r>
              <a:rPr lang="en-US" dirty="0" smtClean="0"/>
              <a:t>More detailed simulations using e.g. </a:t>
            </a:r>
            <a:r>
              <a:rPr lang="en-US" dirty="0" err="1" smtClean="0"/>
              <a:t>SixTrack</a:t>
            </a:r>
            <a:r>
              <a:rPr lang="en-US" dirty="0" smtClean="0"/>
              <a:t> to come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2016.10.07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333764"/>
            <a:ext cx="4104456" cy="2090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796136" y="3509595"/>
            <a:ext cx="26039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H. </a:t>
            </a:r>
            <a:r>
              <a:rPr lang="en-US" i="1" dirty="0" smtClean="0"/>
              <a:t>Garcia</a:t>
            </a:r>
          </a:p>
          <a:p>
            <a:r>
              <a:rPr lang="en-US" i="1" dirty="0" smtClean="0"/>
              <a:t>WEPMW028 IPAC2016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9723523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and disadvantages: </a:t>
            </a:r>
            <a:br>
              <a:rPr lang="en-US" dirty="0" smtClean="0"/>
            </a:br>
            <a:r>
              <a:rPr lang="en-US" dirty="0" smtClean="0"/>
              <a:t>ADT narrow-band excitation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Advantages</a:t>
            </a:r>
          </a:p>
          <a:p>
            <a:pPr lvl="1"/>
            <a:r>
              <a:rPr lang="en-US" dirty="0" smtClean="0"/>
              <a:t>Uses existing hardware</a:t>
            </a:r>
          </a:p>
          <a:p>
            <a:pPr lvl="1"/>
            <a:r>
              <a:rPr lang="en-US" dirty="0" smtClean="0"/>
              <a:t>No hardware limits within studied frequency and amplitude range</a:t>
            </a:r>
          </a:p>
          <a:p>
            <a:pPr lvl="1"/>
            <a:r>
              <a:rPr lang="en-US" dirty="0" smtClean="0"/>
              <a:t>Flexible setup: acts on individual trains and on B1 and B2 separately</a:t>
            </a:r>
          </a:p>
          <a:p>
            <a:r>
              <a:rPr lang="en-US" dirty="0" smtClean="0"/>
              <a:t>Disadvantages</a:t>
            </a:r>
          </a:p>
          <a:p>
            <a:pPr lvl="1"/>
            <a:r>
              <a:rPr lang="en-US" dirty="0" smtClean="0"/>
              <a:t>Relies on detuning with amplitude =&gt; </a:t>
            </a:r>
          </a:p>
          <a:p>
            <a:pPr lvl="2"/>
            <a:r>
              <a:rPr lang="en-US" dirty="0"/>
              <a:t>Can we find a resonance line that cleans all halo without touching core of any bunches with different </a:t>
            </a:r>
            <a:r>
              <a:rPr lang="en-US" dirty="0" err="1"/>
              <a:t>tunr</a:t>
            </a:r>
            <a:r>
              <a:rPr lang="en-US" dirty="0"/>
              <a:t> footprints? How well is the tune known in squeeze / adjust? Smearing in tune from chromaticity etc</a:t>
            </a:r>
            <a:r>
              <a:rPr lang="en-US" dirty="0" smtClean="0"/>
              <a:t>.?</a:t>
            </a:r>
          </a:p>
          <a:p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2016.10.07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51202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843558"/>
            <a:ext cx="7920000" cy="3680222"/>
          </a:xfrm>
        </p:spPr>
        <p:txBody>
          <a:bodyPr vert="horz" lIns="0" tIns="0" rIns="0" bIns="0" rtlCol="0">
            <a:normAutofit/>
          </a:bodyPr>
          <a:lstStyle/>
          <a:p>
            <a:r>
              <a:rPr lang="en-GB" sz="2000" dirty="0" smtClean="0"/>
              <a:t>If we need to deplete the halo, are there any alternatives to the hollow electron lens?</a:t>
            </a:r>
          </a:p>
          <a:p>
            <a:r>
              <a:rPr lang="en-GB" sz="2000" dirty="0" smtClean="0"/>
              <a:t>Several options to be studied</a:t>
            </a:r>
          </a:p>
          <a:p>
            <a:pPr lvl="1"/>
            <a:r>
              <a:rPr lang="en-GB" sz="1800" dirty="0" smtClean="0"/>
              <a:t>Tune ripple</a:t>
            </a:r>
          </a:p>
          <a:p>
            <a:pPr lvl="1"/>
            <a:r>
              <a:rPr lang="en-GB" sz="1800" dirty="0" smtClean="0"/>
              <a:t>ADT resonant excitation</a:t>
            </a:r>
          </a:p>
          <a:p>
            <a:pPr lvl="1"/>
            <a:r>
              <a:rPr lang="en-GB" sz="1800" dirty="0" smtClean="0"/>
              <a:t>Crab cavity resonant excitation</a:t>
            </a:r>
          </a:p>
          <a:p>
            <a:pPr lvl="1"/>
            <a:r>
              <a:rPr lang="en-GB" sz="1800" dirty="0" smtClean="0"/>
              <a:t>Long-range beam-beam</a:t>
            </a:r>
          </a:p>
          <a:p>
            <a:pPr lvl="1"/>
            <a:r>
              <a:rPr lang="en-GB" sz="1800" dirty="0" smtClean="0"/>
              <a:t>Orbit feedback</a:t>
            </a:r>
          </a:p>
          <a:p>
            <a:r>
              <a:rPr lang="en-GB" sz="2200" dirty="0"/>
              <a:t>Comparison to hollow e-lens and summary</a:t>
            </a:r>
          </a:p>
          <a:p>
            <a:pPr lvl="1"/>
            <a:endParaRPr lang="en-GB" sz="1800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2016.10.07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Right Arrow 1"/>
          <p:cNvSpPr/>
          <p:nvPr/>
        </p:nvSpPr>
        <p:spPr>
          <a:xfrm>
            <a:off x="179512" y="2643758"/>
            <a:ext cx="720080" cy="64807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62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Crab cavity noise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99542"/>
            <a:ext cx="4176024" cy="368022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Idea: inject noise on crab cavities, resulting in transverse kicks</a:t>
            </a:r>
            <a:endParaRPr lang="en-US" sz="2000" dirty="0" smtClean="0"/>
          </a:p>
          <a:p>
            <a:pPr lvl="1"/>
            <a:r>
              <a:rPr lang="en-US" sz="2000" dirty="0" smtClean="0"/>
              <a:t>Narrow-band noise: as for ADT, kick in resonance with the tune of the halo</a:t>
            </a:r>
          </a:p>
          <a:p>
            <a:pPr lvl="1"/>
            <a:r>
              <a:rPr lang="en-US" sz="2000" dirty="0" smtClean="0"/>
              <a:t>Shaped noise: Increase efficiency of halo cleaning by adapting the noise spectrum to the tune distribution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2016.10.07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1890" y="1189664"/>
            <a:ext cx="4162598" cy="2894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5900483" y="4083918"/>
            <a:ext cx="14798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/>
              <a:t>T. </a:t>
            </a:r>
            <a:r>
              <a:rPr lang="en-US" i="1" dirty="0" err="1" smtClean="0"/>
              <a:t>Mastoridis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4399979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771550"/>
            <a:ext cx="7920000" cy="79325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Using </a:t>
            </a:r>
            <a:r>
              <a:rPr lang="en-US" dirty="0" err="1" smtClean="0"/>
              <a:t>PyHeadTail</a:t>
            </a:r>
            <a:r>
              <a:rPr lang="en-US" dirty="0" smtClean="0"/>
              <a:t> (1-turn map + kicks)</a:t>
            </a:r>
          </a:p>
          <a:p>
            <a:r>
              <a:rPr lang="en-US" dirty="0" smtClean="0"/>
              <a:t>Comparing sweep of single frequency with shaped noise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2016.10.07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5252411" y="4443958"/>
            <a:ext cx="14798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/>
              <a:t>T. </a:t>
            </a:r>
            <a:r>
              <a:rPr lang="en-US" i="1" dirty="0" err="1" smtClean="0"/>
              <a:t>Mastoridis</a:t>
            </a:r>
            <a:endParaRPr lang="en-US" i="1" dirty="0"/>
          </a:p>
        </p:txBody>
      </p:sp>
      <p:pic>
        <p:nvPicPr>
          <p:cNvPr id="6" name="action_ramp_nois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572000" y="1563638"/>
            <a:ext cx="4114800" cy="2743200"/>
          </a:xfrm>
          <a:prstGeom prst="rect">
            <a:avLst/>
          </a:prstGeom>
        </p:spPr>
      </p:pic>
      <p:pic>
        <p:nvPicPr>
          <p:cNvPr id="8" name="action_sliding_freq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272699" y="1563638"/>
            <a:ext cx="4114800" cy="27432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767600" y="1554346"/>
            <a:ext cx="15953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Shaped noise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47664" y="1554346"/>
            <a:ext cx="20056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Frequency sweep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227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Simulations (2)</a:t>
            </a:r>
            <a:endParaRPr lang="en-GB" dirty="0"/>
          </a:p>
        </p:txBody>
      </p:sp>
      <p:pic>
        <p:nvPicPr>
          <p:cNvPr id="6" name="tune_sliding_freq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23528" y="1059582"/>
            <a:ext cx="4320480" cy="288032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2016.10.07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pic>
        <p:nvPicPr>
          <p:cNvPr id="7" name="tune_ramp_noise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623246" y="1059582"/>
            <a:ext cx="4428492" cy="295232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252411" y="4443958"/>
            <a:ext cx="14798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/>
              <a:t>T. </a:t>
            </a:r>
            <a:r>
              <a:rPr lang="en-US" i="1" dirty="0" err="1" smtClean="0"/>
              <a:t>Mastoridis</a:t>
            </a:r>
            <a:endParaRPr lang="en-US" i="1" dirty="0"/>
          </a:p>
        </p:txBody>
      </p:sp>
      <p:sp>
        <p:nvSpPr>
          <p:cNvPr id="9" name="Rectangle 8"/>
          <p:cNvSpPr/>
          <p:nvPr/>
        </p:nvSpPr>
        <p:spPr>
          <a:xfrm>
            <a:off x="5972491" y="1050290"/>
            <a:ext cx="15953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Shaped noise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752555" y="1050290"/>
            <a:ext cx="20056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Frequency sweep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6803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2D-cleaning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2016.10.07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20" y="1707654"/>
            <a:ext cx="8147620" cy="2838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4959443" y="4650690"/>
            <a:ext cx="14798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/>
              <a:t>T. </a:t>
            </a:r>
            <a:r>
              <a:rPr lang="en-US" i="1" dirty="0" err="1" smtClean="0"/>
              <a:t>Mastoridis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3173095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and disadvantages: </a:t>
            </a:r>
            <a:br>
              <a:rPr lang="en-US" dirty="0" smtClean="0"/>
            </a:br>
            <a:r>
              <a:rPr lang="en-US" dirty="0" smtClean="0"/>
              <a:t>crab cavity noise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771549"/>
            <a:ext cx="8136464" cy="388843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Advantages</a:t>
            </a:r>
          </a:p>
          <a:p>
            <a:pPr lvl="1"/>
            <a:r>
              <a:rPr lang="en-US" dirty="0" smtClean="0"/>
              <a:t>Shaped noise seems more efficient than “single tones” and sweeps used with ADT </a:t>
            </a:r>
          </a:p>
          <a:p>
            <a:pPr lvl="1"/>
            <a:r>
              <a:rPr lang="en-US" dirty="0" smtClean="0"/>
              <a:t>Might be able to clean “radially” with shaped noise</a:t>
            </a:r>
          </a:p>
          <a:p>
            <a:pPr lvl="1"/>
            <a:r>
              <a:rPr lang="en-US" dirty="0" smtClean="0"/>
              <a:t>Has more power than ADT. Needed?</a:t>
            </a:r>
          </a:p>
          <a:p>
            <a:r>
              <a:rPr lang="en-US" dirty="0" smtClean="0"/>
              <a:t>Disadvantages</a:t>
            </a:r>
          </a:p>
          <a:p>
            <a:pPr lvl="1"/>
            <a:r>
              <a:rPr lang="en-US" dirty="0" smtClean="0"/>
              <a:t>Relies on detuning with amplitude =&gt; </a:t>
            </a:r>
          </a:p>
          <a:p>
            <a:pPr lvl="2"/>
            <a:r>
              <a:rPr lang="en-US" dirty="0"/>
              <a:t>Can we find a resonance line that cleans all halo without touching core of any bunches with different </a:t>
            </a:r>
            <a:r>
              <a:rPr lang="en-US" dirty="0" smtClean="0"/>
              <a:t>tune </a:t>
            </a:r>
            <a:r>
              <a:rPr lang="en-US" dirty="0"/>
              <a:t>footprints? How well is the tune known in squeeze / adjust? Smearing in tune from chromaticity etc</a:t>
            </a:r>
            <a:r>
              <a:rPr lang="en-US" dirty="0" smtClean="0"/>
              <a:t>.?</a:t>
            </a:r>
          </a:p>
          <a:p>
            <a:pPr lvl="1"/>
            <a:r>
              <a:rPr lang="en-US" dirty="0" smtClean="0"/>
              <a:t>Cannot switch on/off between trains to leave a witness train</a:t>
            </a:r>
            <a:endParaRPr lang="en-US" dirty="0"/>
          </a:p>
          <a:p>
            <a:pPr lvl="1"/>
            <a:r>
              <a:rPr lang="en-US" dirty="0" smtClean="0"/>
              <a:t>Relies on future hardware – beam tests not possible in LHC. Can be tested in SPS? </a:t>
            </a:r>
          </a:p>
          <a:p>
            <a:r>
              <a:rPr lang="en-US" dirty="0" smtClean="0"/>
              <a:t>Why not use shaped noise with ADT?</a:t>
            </a:r>
          </a:p>
          <a:p>
            <a:pPr lvl="1"/>
            <a:r>
              <a:rPr lang="en-US" dirty="0" smtClean="0"/>
              <a:t>Combining shaped noise with existing hardware =&gt; we can do tests in the LHC</a:t>
            </a:r>
          </a:p>
          <a:p>
            <a:pPr lvl="1"/>
            <a:r>
              <a:rPr lang="en-US" dirty="0" smtClean="0"/>
              <a:t>Ongoing discussions with collimation team, RF team and ADT team about future MDs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2016.10.07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470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Tune ripple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2016.10.07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spcBef>
                <a:spcPts val="1200"/>
              </a:spcBef>
            </a:pPr>
            <a:r>
              <a:rPr lang="en-US" altLang="x-none" b="1" dirty="0" smtClean="0"/>
              <a:t>Idea:</a:t>
            </a:r>
            <a:r>
              <a:rPr lang="en-US" altLang="x-none" dirty="0" smtClean="0"/>
              <a:t> </a:t>
            </a:r>
            <a:r>
              <a:rPr lang="en-US" altLang="x-none" dirty="0"/>
              <a:t>By modulating </a:t>
            </a:r>
            <a:r>
              <a:rPr lang="en-US" altLang="x-none" dirty="0" smtClean="0"/>
              <a:t>tunes </a:t>
            </a:r>
            <a:r>
              <a:rPr lang="en-US" altLang="x-none" dirty="0"/>
              <a:t>at a fixed frequency, resonance sidebands are introduced around the existing resonance lines (</a:t>
            </a:r>
            <a:r>
              <a:rPr lang="en-US" altLang="x-none" dirty="0" err="1"/>
              <a:t>Bruning</a:t>
            </a:r>
            <a:r>
              <a:rPr lang="en-US" altLang="x-none" dirty="0"/>
              <a:t>, </a:t>
            </a:r>
            <a:r>
              <a:rPr lang="en-US" altLang="x-none" dirty="0" err="1"/>
              <a:t>Willeke</a:t>
            </a:r>
            <a:r>
              <a:rPr lang="en-US" altLang="x-none" dirty="0"/>
              <a:t> PRL 76:3719)</a:t>
            </a:r>
            <a:br>
              <a:rPr lang="en-US" altLang="x-none" dirty="0"/>
            </a:br>
            <a:r>
              <a:rPr lang="en-US" altLang="x-none" dirty="0"/>
              <a:t/>
            </a:r>
            <a:br>
              <a:rPr lang="en-US" altLang="x-none" dirty="0"/>
            </a:br>
            <a:r>
              <a:rPr lang="en-US" altLang="x-none" dirty="0"/>
              <a:t/>
            </a:r>
            <a:br>
              <a:rPr lang="en-US" altLang="x-none" dirty="0"/>
            </a:br>
            <a:r>
              <a:rPr lang="en-US" altLang="x-none" dirty="0"/>
              <a:t/>
            </a:r>
            <a:br>
              <a:rPr lang="en-US" altLang="x-none" dirty="0"/>
            </a:br>
            <a:endParaRPr lang="en-US" altLang="x-none" dirty="0"/>
          </a:p>
          <a:p>
            <a:pPr>
              <a:spcBef>
                <a:spcPts val="1200"/>
              </a:spcBef>
            </a:pPr>
            <a:r>
              <a:rPr lang="en-US" altLang="x-none" dirty="0"/>
              <a:t>Use detuning with amplitude of the beam</a:t>
            </a:r>
          </a:p>
          <a:p>
            <a:pPr>
              <a:spcBef>
                <a:spcPts val="1200"/>
              </a:spcBef>
            </a:pPr>
            <a:r>
              <a:rPr lang="en-US" altLang="x-none" dirty="0" smtClean="0">
                <a:solidFill>
                  <a:srgbClr val="0000FF"/>
                </a:solidFill>
              </a:rPr>
              <a:t>Could put resonance </a:t>
            </a:r>
            <a:r>
              <a:rPr lang="en-US" altLang="x-none" dirty="0">
                <a:solidFill>
                  <a:srgbClr val="0000FF"/>
                </a:solidFill>
              </a:rPr>
              <a:t>line on </a:t>
            </a:r>
            <a:r>
              <a:rPr lang="en-US" altLang="x-none" dirty="0" smtClean="0">
                <a:solidFill>
                  <a:srgbClr val="0000FF"/>
                </a:solidFill>
              </a:rPr>
              <a:t>halo </a:t>
            </a:r>
            <a:r>
              <a:rPr lang="en-US" altLang="x-none" dirty="0">
                <a:solidFill>
                  <a:srgbClr val="0000FF"/>
                </a:solidFill>
              </a:rPr>
              <a:t>while leaving </a:t>
            </a:r>
            <a:r>
              <a:rPr lang="en-US" altLang="x-none" dirty="0" smtClean="0">
                <a:solidFill>
                  <a:srgbClr val="0000FF"/>
                </a:solidFill>
              </a:rPr>
              <a:t>core unaffected</a:t>
            </a:r>
          </a:p>
          <a:p>
            <a:pPr lvl="1">
              <a:spcBef>
                <a:spcPts val="1200"/>
              </a:spcBef>
            </a:pPr>
            <a:r>
              <a:rPr lang="en-US" altLang="x-none" dirty="0" smtClean="0">
                <a:solidFill>
                  <a:schemeClr val="tx1"/>
                </a:solidFill>
              </a:rPr>
              <a:t>Choose </a:t>
            </a:r>
            <a:r>
              <a:rPr lang="en-US" altLang="x-none" dirty="0" smtClean="0">
                <a:solidFill>
                  <a:srgbClr val="FF0000"/>
                </a:solidFill>
              </a:rPr>
              <a:t>frequency </a:t>
            </a:r>
            <a:r>
              <a:rPr lang="en-US" altLang="x-none" dirty="0" smtClean="0">
                <a:solidFill>
                  <a:schemeClr val="tx1"/>
                </a:solidFill>
              </a:rPr>
              <a:t>(tune position) and </a:t>
            </a:r>
            <a:r>
              <a:rPr lang="en-US" altLang="x-none" dirty="0" smtClean="0">
                <a:solidFill>
                  <a:srgbClr val="FF0000"/>
                </a:solidFill>
              </a:rPr>
              <a:t>amplitude </a:t>
            </a:r>
            <a:r>
              <a:rPr lang="en-US" altLang="x-none" dirty="0" smtClean="0">
                <a:solidFill>
                  <a:schemeClr val="tx1"/>
                </a:solidFill>
              </a:rPr>
              <a:t>(strength) of modulation</a:t>
            </a:r>
          </a:p>
          <a:p>
            <a:pPr>
              <a:spcBef>
                <a:spcPts val="1200"/>
              </a:spcBef>
            </a:pPr>
            <a:r>
              <a:rPr lang="en-US" altLang="x-none" dirty="0" smtClean="0">
                <a:solidFill>
                  <a:schemeClr val="tx1"/>
                </a:solidFill>
              </a:rPr>
              <a:t>Some uncertainties on how to use present LHC hardware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347614"/>
            <a:ext cx="6339475" cy="981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5156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843558"/>
            <a:ext cx="7920000" cy="3680222"/>
          </a:xfrm>
        </p:spPr>
        <p:txBody>
          <a:bodyPr vert="horz" lIns="0" tIns="0" rIns="0" bIns="0" rtlCol="0">
            <a:normAutofit/>
          </a:bodyPr>
          <a:lstStyle/>
          <a:p>
            <a:r>
              <a:rPr lang="en-GB" sz="2000" dirty="0" smtClean="0"/>
              <a:t>If we need to deplete the halo, are there any alternatives to the hollow electron lens?</a:t>
            </a:r>
          </a:p>
          <a:p>
            <a:r>
              <a:rPr lang="en-GB" sz="2000" dirty="0" smtClean="0"/>
              <a:t>Several options to be studied</a:t>
            </a:r>
          </a:p>
          <a:p>
            <a:pPr lvl="1"/>
            <a:r>
              <a:rPr lang="en-GB" sz="1800" dirty="0" smtClean="0"/>
              <a:t>Tune ripple</a:t>
            </a:r>
          </a:p>
          <a:p>
            <a:pPr lvl="1"/>
            <a:r>
              <a:rPr lang="en-GB" sz="1800" dirty="0" smtClean="0"/>
              <a:t>ADT resonant excitation</a:t>
            </a:r>
          </a:p>
          <a:p>
            <a:pPr lvl="1"/>
            <a:r>
              <a:rPr lang="en-GB" sz="1800" dirty="0" smtClean="0"/>
              <a:t>Crab cavity resonant excitation</a:t>
            </a:r>
          </a:p>
          <a:p>
            <a:pPr lvl="1"/>
            <a:r>
              <a:rPr lang="en-GB" sz="1800" dirty="0" smtClean="0"/>
              <a:t>Long-range beam-beam</a:t>
            </a:r>
          </a:p>
          <a:p>
            <a:pPr lvl="1"/>
            <a:r>
              <a:rPr lang="en-GB" sz="1800" dirty="0" smtClean="0"/>
              <a:t>Orbit feedback</a:t>
            </a:r>
          </a:p>
          <a:p>
            <a:r>
              <a:rPr lang="en-GB" sz="2200" dirty="0"/>
              <a:t>Comparison to hollow e-lens and summary</a:t>
            </a:r>
          </a:p>
          <a:p>
            <a:endParaRPr lang="en-GB" sz="2200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2016.10.07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Right Arrow 1"/>
          <p:cNvSpPr/>
          <p:nvPr/>
        </p:nvSpPr>
        <p:spPr>
          <a:xfrm>
            <a:off x="179512" y="3003798"/>
            <a:ext cx="720080" cy="64807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83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Long-range beam-beam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675000"/>
            <a:ext cx="8434800" cy="1392695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Idea: operate with a crossing angle such that we are at the limit of the dynamic aperture</a:t>
            </a:r>
          </a:p>
          <a:p>
            <a:r>
              <a:rPr lang="en-US" dirty="0" smtClean="0"/>
              <a:t>Many beam-beam studies in the past, but not dedicated to halo cleaning – unknown territory</a:t>
            </a:r>
          </a:p>
          <a:p>
            <a:r>
              <a:rPr lang="en-US" dirty="0" smtClean="0"/>
              <a:t>Very recent preliminary studies on profiles in 2016 long-range MD: long-range BB seems to rather populate the tails (</a:t>
            </a:r>
            <a:r>
              <a:rPr lang="en-US" smtClean="0"/>
              <a:t>ongoing studies)</a:t>
            </a:r>
            <a:endParaRPr lang="en-US" dirty="0" smtClean="0"/>
          </a:p>
          <a:p>
            <a:pPr lvl="1"/>
            <a:r>
              <a:rPr lang="en-US" dirty="0" smtClean="0"/>
              <a:t>Not evident how to use for halo cleaning. Bunch with less long-range has tails cleaned better (radiation damping)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2016.10.07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108688"/>
            <a:ext cx="3960440" cy="276731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9992" y="2067694"/>
            <a:ext cx="4032448" cy="279417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568119" y="4784253"/>
            <a:ext cx="20201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1400" i="1" dirty="0" smtClean="0"/>
              <a:t>S</a:t>
            </a:r>
            <a:r>
              <a:rPr lang="en-US" sz="1400" i="1" dirty="0"/>
              <a:t>. </a:t>
            </a:r>
            <a:r>
              <a:rPr lang="en-US" sz="1400" i="1" dirty="0" err="1" smtClean="0"/>
              <a:t>Papadopoulou</a:t>
            </a:r>
            <a:endParaRPr lang="en-US" sz="14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6094256" y="4011910"/>
            <a:ext cx="13580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First bunch </a:t>
            </a:r>
          </a:p>
          <a:p>
            <a:r>
              <a:rPr lang="en-US" sz="1400" dirty="0" smtClean="0"/>
              <a:t>Middle of train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4329244" y="2238132"/>
            <a:ext cx="4587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</a:rPr>
              <a:t>2.5h</a:t>
            </a:r>
            <a:endParaRPr lang="en-US" sz="1100" dirty="0"/>
          </a:p>
        </p:txBody>
      </p:sp>
      <p:sp>
        <p:nvSpPr>
          <p:cNvPr id="12" name="Freeform 11"/>
          <p:cNvSpPr/>
          <p:nvPr/>
        </p:nvSpPr>
        <p:spPr>
          <a:xfrm>
            <a:off x="4260427" y="2248747"/>
            <a:ext cx="128756" cy="250613"/>
          </a:xfrm>
          <a:custGeom>
            <a:avLst/>
            <a:gdLst>
              <a:gd name="connsiteX0" fmla="*/ 0 w 128756"/>
              <a:gd name="connsiteY0" fmla="*/ 0 h 250613"/>
              <a:gd name="connsiteX1" fmla="*/ 128693 w 128756"/>
              <a:gd name="connsiteY1" fmla="*/ 101600 h 250613"/>
              <a:gd name="connsiteX2" fmla="*/ 13546 w 128756"/>
              <a:gd name="connsiteY2" fmla="*/ 250613 h 250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8756" h="250613">
                <a:moveTo>
                  <a:pt x="0" y="0"/>
                </a:moveTo>
                <a:cubicBezTo>
                  <a:pt x="63217" y="29915"/>
                  <a:pt x="126435" y="59831"/>
                  <a:pt x="128693" y="101600"/>
                </a:cubicBezTo>
                <a:cubicBezTo>
                  <a:pt x="130951" y="143369"/>
                  <a:pt x="72248" y="196991"/>
                  <a:pt x="13546" y="250613"/>
                </a:cubicBezTo>
              </a:path>
            </a:pathLst>
          </a:custGeom>
          <a:ln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280777" y="2670180"/>
            <a:ext cx="4587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2.5h</a:t>
            </a:r>
            <a:endParaRPr lang="en-US" sz="1100" dirty="0"/>
          </a:p>
        </p:txBody>
      </p:sp>
      <p:sp>
        <p:nvSpPr>
          <p:cNvPr id="16" name="Freeform 15"/>
          <p:cNvSpPr/>
          <p:nvPr/>
        </p:nvSpPr>
        <p:spPr>
          <a:xfrm>
            <a:off x="4211960" y="2680795"/>
            <a:ext cx="128756" cy="250613"/>
          </a:xfrm>
          <a:custGeom>
            <a:avLst/>
            <a:gdLst>
              <a:gd name="connsiteX0" fmla="*/ 0 w 128756"/>
              <a:gd name="connsiteY0" fmla="*/ 0 h 250613"/>
              <a:gd name="connsiteX1" fmla="*/ 128693 w 128756"/>
              <a:gd name="connsiteY1" fmla="*/ 101600 h 250613"/>
              <a:gd name="connsiteX2" fmla="*/ 13546 w 128756"/>
              <a:gd name="connsiteY2" fmla="*/ 250613 h 250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8756" h="250613">
                <a:moveTo>
                  <a:pt x="0" y="0"/>
                </a:moveTo>
                <a:cubicBezTo>
                  <a:pt x="63217" y="29915"/>
                  <a:pt x="126435" y="59831"/>
                  <a:pt x="128693" y="101600"/>
                </a:cubicBezTo>
                <a:cubicBezTo>
                  <a:pt x="130951" y="143369"/>
                  <a:pt x="72248" y="196991"/>
                  <a:pt x="13546" y="250613"/>
                </a:cubicBezTo>
              </a:path>
            </a:pathLst>
          </a:cu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9642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and disadvantages – </a:t>
            </a:r>
            <a:br>
              <a:rPr lang="en-US" dirty="0" smtClean="0"/>
            </a:br>
            <a:r>
              <a:rPr lang="en-US" dirty="0" smtClean="0"/>
              <a:t>long-range beam-beam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Advantages</a:t>
            </a:r>
          </a:p>
          <a:p>
            <a:pPr lvl="1"/>
            <a:r>
              <a:rPr lang="en-US" dirty="0" smtClean="0"/>
              <a:t>It’s automatically there</a:t>
            </a:r>
          </a:p>
          <a:p>
            <a:r>
              <a:rPr lang="en-US" dirty="0" smtClean="0"/>
              <a:t>Disadvantages</a:t>
            </a:r>
            <a:endParaRPr lang="en-US" dirty="0"/>
          </a:p>
          <a:p>
            <a:pPr lvl="1"/>
            <a:r>
              <a:rPr lang="en-US" dirty="0" smtClean="0"/>
              <a:t>Not evident to get it to work</a:t>
            </a:r>
          </a:p>
          <a:p>
            <a:pPr lvl="1"/>
            <a:r>
              <a:rPr lang="en-US" dirty="0" smtClean="0"/>
              <a:t>Different </a:t>
            </a:r>
            <a:r>
              <a:rPr lang="en-US" dirty="0"/>
              <a:t>action on different bunches, e.g. colliding, non-colliding, packman </a:t>
            </a:r>
            <a:r>
              <a:rPr lang="en-US" dirty="0" smtClean="0"/>
              <a:t>etc. Can we really clean all halo?</a:t>
            </a:r>
          </a:p>
          <a:p>
            <a:pPr lvl="1"/>
            <a:r>
              <a:rPr lang="en-US" dirty="0" smtClean="0"/>
              <a:t>Crossing </a:t>
            </a:r>
            <a:r>
              <a:rPr lang="en-US" dirty="0"/>
              <a:t>angle not a parameter we can easily </a:t>
            </a:r>
            <a:r>
              <a:rPr lang="en-US" dirty="0" smtClean="0"/>
              <a:t>tune</a:t>
            </a:r>
          </a:p>
          <a:p>
            <a:pPr lvl="1"/>
            <a:r>
              <a:rPr lang="en-US" dirty="0"/>
              <a:t>Hard to control </a:t>
            </a:r>
            <a:r>
              <a:rPr lang="en-US" dirty="0" smtClean="0"/>
              <a:t>depletion rate and range. How much can halo be depleted?</a:t>
            </a:r>
            <a:endParaRPr lang="en-US" dirty="0"/>
          </a:p>
          <a:p>
            <a:pPr lvl="1"/>
            <a:r>
              <a:rPr lang="en-US" dirty="0" smtClean="0"/>
              <a:t>How would one use it in the squeeze and adjust?</a:t>
            </a:r>
          </a:p>
          <a:p>
            <a:r>
              <a:rPr lang="en-US" dirty="0" smtClean="0"/>
              <a:t>Could one use wires to get a similar effect with more flexibility? 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2016.10.07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93240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843558"/>
            <a:ext cx="7920000" cy="3680222"/>
          </a:xfrm>
        </p:spPr>
        <p:txBody>
          <a:bodyPr vert="horz" lIns="0" tIns="0" rIns="0" bIns="0" rtlCol="0">
            <a:normAutofit/>
          </a:bodyPr>
          <a:lstStyle/>
          <a:p>
            <a:r>
              <a:rPr lang="en-GB" sz="2000" dirty="0" smtClean="0"/>
              <a:t>If we need to deplete the halo, are there any alternatives to the hollow electron lens?</a:t>
            </a:r>
          </a:p>
          <a:p>
            <a:r>
              <a:rPr lang="en-GB" sz="2000" dirty="0" smtClean="0"/>
              <a:t>Several options to be studied</a:t>
            </a:r>
          </a:p>
          <a:p>
            <a:pPr lvl="1"/>
            <a:r>
              <a:rPr lang="en-GB" sz="1800" dirty="0" smtClean="0"/>
              <a:t>Tune ripple</a:t>
            </a:r>
          </a:p>
          <a:p>
            <a:pPr lvl="1"/>
            <a:r>
              <a:rPr lang="en-GB" sz="1800" dirty="0" smtClean="0"/>
              <a:t>ADT resonant excitation</a:t>
            </a:r>
          </a:p>
          <a:p>
            <a:pPr lvl="1"/>
            <a:r>
              <a:rPr lang="en-GB" sz="1800" dirty="0" smtClean="0"/>
              <a:t>Crab cavity resonant excitation</a:t>
            </a:r>
          </a:p>
          <a:p>
            <a:pPr lvl="1"/>
            <a:r>
              <a:rPr lang="en-GB" sz="1800" dirty="0" smtClean="0"/>
              <a:t>Long-range beam-beam</a:t>
            </a:r>
          </a:p>
          <a:p>
            <a:pPr lvl="1"/>
            <a:r>
              <a:rPr lang="en-GB" sz="1800" dirty="0" smtClean="0"/>
              <a:t>Orbit feedback</a:t>
            </a:r>
          </a:p>
          <a:p>
            <a:r>
              <a:rPr lang="en-GB" sz="2200" dirty="0" smtClean="0"/>
              <a:t>Comparison to hollow e-lens and summary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2016.10.07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Right Arrow 1"/>
          <p:cNvSpPr/>
          <p:nvPr/>
        </p:nvSpPr>
        <p:spPr>
          <a:xfrm>
            <a:off x="179512" y="3435846"/>
            <a:ext cx="720080" cy="64807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21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 orbit 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14401"/>
            <a:ext cx="3926064" cy="368022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If loss spikes are caused by fast orbit movements, a fast feedback could be an alternative mitigation</a:t>
            </a:r>
          </a:p>
          <a:p>
            <a:pPr lvl="1"/>
            <a:r>
              <a:rPr lang="en-US" dirty="0" smtClean="0"/>
              <a:t>Can never compensate crab cavity failures though</a:t>
            </a:r>
          </a:p>
          <a:p>
            <a:r>
              <a:rPr lang="en-US" dirty="0" smtClean="0"/>
              <a:t>Some experience at RHIC: </a:t>
            </a:r>
          </a:p>
          <a:p>
            <a:pPr lvl="1"/>
            <a:r>
              <a:rPr lang="en-US" dirty="0" smtClean="0"/>
              <a:t>faster orbit feedback now counter-acting 10 Hz oscillation frequencies on the beam (was 1 Hz)</a:t>
            </a:r>
          </a:p>
          <a:p>
            <a:pPr lvl="1"/>
            <a:r>
              <a:rPr lang="en-US" dirty="0" smtClean="0"/>
              <a:t>See improvement in luminosity and beam losses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2016.10.07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9592" y="771550"/>
            <a:ext cx="4894408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4788024" y="4371950"/>
            <a:ext cx="36860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1400" i="1" dirty="0"/>
              <a:t>R. </a:t>
            </a:r>
            <a:r>
              <a:rPr lang="en-US" sz="1400" i="1" dirty="0" err="1"/>
              <a:t>Michnoff</a:t>
            </a:r>
            <a:r>
              <a:rPr lang="en-US" sz="1400" i="1" dirty="0"/>
              <a:t> et al., MOP268, </a:t>
            </a:r>
            <a:r>
              <a:rPr lang="en-US" sz="1400" i="1" dirty="0" smtClean="0"/>
              <a:t>PAC2011 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88993342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2016.10.07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485" y="60751"/>
            <a:ext cx="7416931" cy="474324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776699" y="4371950"/>
            <a:ext cx="1539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J. </a:t>
            </a:r>
            <a:r>
              <a:rPr lang="en-US" i="1" dirty="0" err="1" smtClean="0"/>
              <a:t>Wenninger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1037731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972480" y="843558"/>
            <a:ext cx="7920000" cy="3680222"/>
          </a:xfrm>
        </p:spPr>
        <p:txBody>
          <a:bodyPr vert="horz" lIns="0" tIns="0" rIns="0" bIns="0" rtlCol="0">
            <a:normAutofit/>
          </a:bodyPr>
          <a:lstStyle/>
          <a:p>
            <a:r>
              <a:rPr lang="en-GB" sz="2000" dirty="0" smtClean="0"/>
              <a:t>If we need to deplete the halo, are there any alternatives to the hollow electron lens?</a:t>
            </a:r>
          </a:p>
          <a:p>
            <a:r>
              <a:rPr lang="en-GB" sz="2000" dirty="0" smtClean="0"/>
              <a:t>Several options to be studied</a:t>
            </a:r>
          </a:p>
          <a:p>
            <a:pPr lvl="1"/>
            <a:r>
              <a:rPr lang="en-GB" sz="1800" dirty="0" smtClean="0"/>
              <a:t>Tune ripple</a:t>
            </a:r>
          </a:p>
          <a:p>
            <a:pPr lvl="1"/>
            <a:r>
              <a:rPr lang="en-GB" sz="1800" dirty="0" smtClean="0"/>
              <a:t>ADT resonant excitation</a:t>
            </a:r>
          </a:p>
          <a:p>
            <a:pPr lvl="1"/>
            <a:r>
              <a:rPr lang="en-GB" sz="1800" dirty="0" smtClean="0"/>
              <a:t>Crab cavity resonant excitation</a:t>
            </a:r>
          </a:p>
          <a:p>
            <a:pPr lvl="1"/>
            <a:r>
              <a:rPr lang="en-GB" sz="1800" dirty="0" smtClean="0"/>
              <a:t>Long-range beam-beam</a:t>
            </a:r>
          </a:p>
          <a:p>
            <a:pPr lvl="1"/>
            <a:r>
              <a:rPr lang="en-GB" sz="1800" dirty="0" smtClean="0"/>
              <a:t>Orbit feedback</a:t>
            </a:r>
          </a:p>
          <a:p>
            <a:r>
              <a:rPr lang="en-GB" sz="2200" dirty="0" smtClean="0"/>
              <a:t>Comparison to hollow e-lens and summary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2016.10.07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36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Right Arrow 1"/>
          <p:cNvSpPr/>
          <p:nvPr/>
        </p:nvSpPr>
        <p:spPr>
          <a:xfrm>
            <a:off x="179512" y="3867894"/>
            <a:ext cx="720080" cy="64807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11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to hollow e-lens and summary</a:t>
            </a:r>
            <a:br>
              <a:rPr lang="en-US" dirty="0" smtClean="0"/>
            </a:br>
            <a:r>
              <a:rPr lang="en-US" dirty="0" smtClean="0"/>
              <a:t>(personal reflections for discussion)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14401"/>
            <a:ext cx="8568952" cy="3889597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The alternative methods rely on amplitude detuning.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900" dirty="0"/>
              <a:t>Open questions: </a:t>
            </a:r>
          </a:p>
          <a:p>
            <a:pPr lvl="1"/>
            <a:r>
              <a:rPr lang="en-US" dirty="0" smtClean="0"/>
              <a:t>Can </a:t>
            </a:r>
            <a:r>
              <a:rPr lang="en-US" dirty="0"/>
              <a:t>we find a </a:t>
            </a:r>
            <a:r>
              <a:rPr lang="en-US" dirty="0" smtClean="0"/>
              <a:t>resonance or excitation mode that </a:t>
            </a:r>
            <a:r>
              <a:rPr lang="en-US" dirty="0"/>
              <a:t>cleans all halo without touching </a:t>
            </a:r>
            <a:r>
              <a:rPr lang="en-US" dirty="0" smtClean="0"/>
              <a:t>the core </a:t>
            </a:r>
            <a:r>
              <a:rPr lang="en-US" dirty="0"/>
              <a:t>of any bunches with different </a:t>
            </a:r>
            <a:r>
              <a:rPr lang="en-US" dirty="0" smtClean="0"/>
              <a:t>tune footprints (non-colliding, packman </a:t>
            </a:r>
            <a:r>
              <a:rPr lang="en-US" dirty="0" err="1" smtClean="0"/>
              <a:t>etc</a:t>
            </a:r>
            <a:r>
              <a:rPr lang="en-US" dirty="0" smtClean="0"/>
              <a:t>)? </a:t>
            </a:r>
          </a:p>
          <a:p>
            <a:pPr lvl="1"/>
            <a:r>
              <a:rPr lang="en-US" dirty="0" smtClean="0"/>
              <a:t>How </a:t>
            </a:r>
            <a:r>
              <a:rPr lang="en-US" dirty="0"/>
              <a:t>well is the tune known in squeeze / adjust? </a:t>
            </a:r>
            <a:endParaRPr lang="en-US" dirty="0" smtClean="0"/>
          </a:p>
          <a:p>
            <a:pPr lvl="1"/>
            <a:r>
              <a:rPr lang="en-US" dirty="0" smtClean="0"/>
              <a:t>Smearing </a:t>
            </a:r>
            <a:r>
              <a:rPr lang="en-US" dirty="0"/>
              <a:t>in tune from chromaticity etc</a:t>
            </a:r>
            <a:r>
              <a:rPr lang="en-US" dirty="0" smtClean="0"/>
              <a:t>.?</a:t>
            </a:r>
          </a:p>
          <a:p>
            <a:r>
              <a:rPr lang="en-US" dirty="0" smtClean="0"/>
              <a:t>Hollow electron lens acts in amplitude space and not in tune space</a:t>
            </a:r>
          </a:p>
          <a:p>
            <a:r>
              <a:rPr lang="en-US" dirty="0" smtClean="0"/>
              <a:t>At present, hollow electron lens is the well-proven concept (beam studies + simulations)</a:t>
            </a:r>
          </a:p>
          <a:p>
            <a:r>
              <a:rPr lang="en-US" dirty="0" smtClean="0"/>
              <a:t>Among the alternative methods, ADT (possibly with shaped noise) seems promising</a:t>
            </a:r>
          </a:p>
          <a:p>
            <a:pPr lvl="1"/>
            <a:r>
              <a:rPr lang="en-US" dirty="0" smtClean="0"/>
              <a:t>Existing hardware, very flexible, can leave a witness train</a:t>
            </a:r>
          </a:p>
          <a:p>
            <a:r>
              <a:rPr lang="en-US" dirty="0" smtClean="0"/>
              <a:t>Fast orbit feedback could possibly be implemented (large project) to cure loss spikes from orbit movements but does not help against crab </a:t>
            </a:r>
            <a:r>
              <a:rPr lang="en-US" smtClean="0"/>
              <a:t>cavity failures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2016.10.07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12300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for the attention!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2016.10.07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38</a:t>
            </a:fld>
            <a:endParaRPr lang="fr-F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45382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2016.10.07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1511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tune footprints, 5</a:t>
            </a:r>
            <a:r>
              <a:rPr lang="en-US" baseline="30000" dirty="0" smtClean="0"/>
              <a:t>th</a:t>
            </a:r>
            <a:r>
              <a:rPr lang="en-US" dirty="0" smtClean="0"/>
              <a:t> 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14401"/>
            <a:ext cx="4032008" cy="3680222"/>
          </a:xfrm>
        </p:spPr>
        <p:txBody>
          <a:bodyPr/>
          <a:lstStyle/>
          <a:p>
            <a:r>
              <a:rPr lang="en-US" dirty="0" smtClean="0"/>
              <a:t>Simplified picture of tune footprints and                               resonance lines </a:t>
            </a:r>
          </a:p>
          <a:p>
            <a:r>
              <a:rPr lang="en-US" dirty="0" smtClean="0"/>
              <a:t>Careful: while hitting tail on some bunches, don’t hit core of some bunches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2016.10.07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771550"/>
            <a:ext cx="3809524" cy="386031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771550"/>
            <a:ext cx="3809524" cy="386031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771550"/>
            <a:ext cx="3809524" cy="386031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771550"/>
            <a:ext cx="3809524" cy="386031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771550"/>
            <a:ext cx="3809524" cy="386031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771550"/>
            <a:ext cx="3809524" cy="386031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771550"/>
            <a:ext cx="3809524" cy="386031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771550"/>
            <a:ext cx="3809524" cy="386031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771550"/>
            <a:ext cx="3809524" cy="386031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771550"/>
            <a:ext cx="3809524" cy="386031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771550"/>
            <a:ext cx="3809524" cy="3860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434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of methods – for discussion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7889510"/>
              </p:ext>
            </p:extLst>
          </p:nvPr>
        </p:nvGraphicFramePr>
        <p:xfrm>
          <a:off x="179512" y="1069950"/>
          <a:ext cx="8820469" cy="354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0067"/>
                <a:gridCol w="1260067"/>
                <a:gridCol w="1260067"/>
                <a:gridCol w="1260067"/>
                <a:gridCol w="1260067"/>
                <a:gridCol w="1260067"/>
                <a:gridCol w="126006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Method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Amplitude</a:t>
                      </a:r>
                      <a:r>
                        <a:rPr lang="en-US" sz="1600" baseline="0" dirty="0" smtClean="0"/>
                        <a:t> or tune action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Train-by-train</a:t>
                      </a:r>
                      <a:r>
                        <a:rPr lang="en-US" sz="1600" baseline="0" dirty="0" smtClean="0"/>
                        <a:t> action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Beam tests possible?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Existing or new hardware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Flexibility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Hollow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E-lens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B050"/>
                          </a:solidFill>
                        </a:rPr>
                        <a:t>Amplitude</a:t>
                      </a:r>
                      <a:endParaRPr lang="en-US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sz="1600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endParaRPr lang="en-US" sz="160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Yes (</a:t>
                      </a:r>
                      <a:r>
                        <a:rPr lang="en-US" sz="1600" kern="1200" dirty="0" err="1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Tevatron</a:t>
                      </a:r>
                      <a:r>
                        <a:rPr lang="en-US" sz="1600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sz="1600" kern="120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New</a:t>
                      </a:r>
                      <a:endParaRPr lang="en-US" sz="1600" kern="1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sz="1600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High</a:t>
                      </a:r>
                      <a:endParaRPr lang="en-US" sz="160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Tune ripple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sz="1600" kern="120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Tune</a:t>
                      </a:r>
                      <a:endParaRPr lang="en-US" sz="1600" kern="1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sz="1600" kern="120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lang="en-US" sz="1600" kern="1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sz="1600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Existing</a:t>
                      </a:r>
                      <a:endParaRPr lang="en-US" sz="160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sz="1600" kern="120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Low</a:t>
                      </a:r>
                      <a:endParaRPr lang="en-US" sz="1600" kern="1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ADT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sz="1600" kern="120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Tune</a:t>
                      </a:r>
                      <a:endParaRPr lang="en-US" sz="1600" kern="1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sz="1600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endParaRPr lang="en-US" sz="160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sz="1600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Existing</a:t>
                      </a:r>
                      <a:endParaRPr lang="en-US" sz="160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sz="1600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High</a:t>
                      </a:r>
                      <a:endParaRPr lang="en-US" sz="160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Crab cavities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sz="1600" kern="120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Tune</a:t>
                      </a:r>
                      <a:endParaRPr lang="en-US" sz="1600" kern="1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rPr>
                        <a:t>No</a:t>
                      </a:r>
                      <a:endParaRPr lang="en-US" sz="16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C000"/>
                          </a:solidFill>
                        </a:rPr>
                        <a:t>SPS in 2018?</a:t>
                      </a:r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sz="1600" kern="1200" dirty="0" smtClean="0">
                          <a:solidFill>
                            <a:srgbClr val="FFC000"/>
                          </a:solidFill>
                          <a:latin typeface="+mn-lt"/>
                          <a:ea typeface="+mn-ea"/>
                          <a:cs typeface="+mn-cs"/>
                        </a:rPr>
                        <a:t>New</a:t>
                      </a:r>
                      <a:endParaRPr lang="en-US" sz="1600" kern="1200" dirty="0">
                        <a:solidFill>
                          <a:srgbClr val="FFC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Long-range</a:t>
                      </a:r>
                      <a:r>
                        <a:rPr lang="en-US" sz="1600" baseline="0" dirty="0" smtClean="0"/>
                        <a:t> BB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rPr>
                        <a:t>Tune</a:t>
                      </a:r>
                      <a:endParaRPr lang="en-US" sz="16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rPr>
                        <a:t>No</a:t>
                      </a:r>
                      <a:endParaRPr lang="en-US" sz="16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sz="1600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Existing</a:t>
                      </a:r>
                      <a:endParaRPr lang="en-US" sz="160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sz="1600" kern="120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Low</a:t>
                      </a:r>
                      <a:endParaRPr lang="en-US" sz="1600" kern="1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2016.10.07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548897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2016.10.07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41</a:t>
            </a:fld>
            <a:endParaRPr lang="fr-FR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1423564"/>
            <a:ext cx="7918450" cy="2661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943528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Zoomed tune footprints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2016.10.07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42</a:t>
            </a:fld>
            <a:endParaRPr lang="fr-FR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982663" y="987574"/>
            <a:ext cx="783113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9pPr>
          </a:lstStyle>
          <a:p>
            <a:pPr>
              <a:buClrTx/>
              <a:buFontTx/>
              <a:buNone/>
            </a:pPr>
            <a:r>
              <a:rPr lang="en-US" altLang="x-none" sz="1800" dirty="0">
                <a:solidFill>
                  <a:srgbClr val="000000"/>
                </a:solidFill>
              </a:rPr>
              <a:t>Zoom on collision tunes – separated and colliding beams, 6.5 </a:t>
            </a:r>
            <a:r>
              <a:rPr lang="en-US" altLang="x-none" sz="1800" dirty="0" err="1">
                <a:solidFill>
                  <a:srgbClr val="000000"/>
                </a:solidFill>
              </a:rPr>
              <a:t>TeV</a:t>
            </a:r>
            <a:r>
              <a:rPr lang="en-US" altLang="x-none" sz="1800" dirty="0">
                <a:solidFill>
                  <a:srgbClr val="000000"/>
                </a:solidFill>
              </a:rPr>
              <a:t>, b*=55cm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9715" y="1249294"/>
            <a:ext cx="4022725" cy="389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6" y="1357850"/>
            <a:ext cx="3994346" cy="376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67544" y="2566665"/>
            <a:ext cx="13112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9pPr>
          </a:lstStyle>
          <a:p>
            <a:pPr>
              <a:buClrTx/>
              <a:buFontTx/>
              <a:buNone/>
            </a:pPr>
            <a:r>
              <a:rPr lang="en-US" altLang="x-none" sz="1800" dirty="0">
                <a:solidFill>
                  <a:srgbClr val="FF0000"/>
                </a:solidFill>
              </a:rPr>
              <a:t>HO IP1/5/8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519436" y="3930242"/>
            <a:ext cx="247650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9pPr>
          </a:lstStyle>
          <a:p>
            <a:pPr>
              <a:buClrTx/>
              <a:buFontTx/>
              <a:buNone/>
            </a:pPr>
            <a:r>
              <a:rPr lang="en-US" altLang="x-none" sz="1800" dirty="0">
                <a:solidFill>
                  <a:srgbClr val="FF8080"/>
                </a:solidFill>
              </a:rPr>
              <a:t>HO IP1/5/8</a:t>
            </a:r>
          </a:p>
          <a:p>
            <a:pPr>
              <a:buClrTx/>
              <a:buFontTx/>
              <a:buNone/>
            </a:pPr>
            <a:r>
              <a:rPr lang="en-US" altLang="x-none" sz="1800" dirty="0">
                <a:solidFill>
                  <a:srgbClr val="FF8080"/>
                </a:solidFill>
              </a:rPr>
              <a:t>LR IP1/5 one side only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3491880" y="3214737"/>
            <a:ext cx="10572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9pPr>
          </a:lstStyle>
          <a:p>
            <a:pPr>
              <a:buClrTx/>
              <a:buFontTx/>
              <a:buNone/>
            </a:pPr>
            <a:r>
              <a:rPr lang="en-US" altLang="x-none" sz="1800" dirty="0">
                <a:solidFill>
                  <a:srgbClr val="FF950E"/>
                </a:solidFill>
              </a:rPr>
              <a:t>HO </a:t>
            </a:r>
            <a:r>
              <a:rPr lang="en-US" altLang="x-none" sz="1800" dirty="0" smtClean="0">
                <a:solidFill>
                  <a:srgbClr val="FF950E"/>
                </a:solidFill>
              </a:rPr>
              <a:t>IP8</a:t>
            </a:r>
            <a:endParaRPr lang="en-US" altLang="x-none" sz="1800" dirty="0">
              <a:solidFill>
                <a:srgbClr val="FF950E"/>
              </a:solidFill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2339752" y="1563638"/>
            <a:ext cx="11938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9pPr>
          </a:lstStyle>
          <a:p>
            <a:pPr>
              <a:buClrTx/>
              <a:buFontTx/>
              <a:buNone/>
            </a:pPr>
            <a:r>
              <a:rPr lang="en-US" altLang="x-none" sz="1800" dirty="0" smtClean="0">
                <a:solidFill>
                  <a:srgbClr val="FF0000"/>
                </a:solidFill>
              </a:rPr>
              <a:t>No HO</a:t>
            </a:r>
            <a:endParaRPr lang="en-US" altLang="x-none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6992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converter 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699542"/>
            <a:ext cx="8434800" cy="368022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Measurement data at max amplitude magnets could also be synchronized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2016.10.07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000" y="1059582"/>
            <a:ext cx="7693000" cy="4078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688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2016.10.07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44</a:t>
            </a:fld>
            <a:endParaRPr lang="fr-FR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219822"/>
            <a:ext cx="4536504" cy="1908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771550"/>
            <a:ext cx="9217024" cy="2487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924" y="3795886"/>
            <a:ext cx="3780420" cy="244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923146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 on luminosity lifetime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14401"/>
            <a:ext cx="7920000" cy="122530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Profiles during beam-beam MD</a:t>
            </a:r>
          </a:p>
          <a:p>
            <a:r>
              <a:rPr lang="en-US" dirty="0" smtClean="0"/>
              <a:t>Unclear if tails are reduced due to beam-beam or radiation damping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2016.10.07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45</a:t>
            </a:fld>
            <a:endParaRPr lang="fr-FR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211709"/>
            <a:ext cx="7488832" cy="2552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4777859" y="4722698"/>
            <a:ext cx="19543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/>
              <a:t>S. </a:t>
            </a:r>
            <a:r>
              <a:rPr lang="en-US" i="1" dirty="0" err="1"/>
              <a:t>Papadopoulou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282432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Needed frequency for LHC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2016.10.07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altLang="x-none" dirty="0" smtClean="0"/>
              <a:t>Using simplified picture: Depending </a:t>
            </a:r>
            <a:r>
              <a:rPr lang="en-US" altLang="x-none" dirty="0"/>
              <a:t>on tune, which tune footprint we want to hit, and which resonance we want to use: big spread of possible frequencies...  </a:t>
            </a:r>
            <a:r>
              <a:rPr lang="en-US" altLang="x-none" dirty="0">
                <a:solidFill>
                  <a:schemeClr val="accent2"/>
                </a:solidFill>
              </a:rPr>
              <a:t>50-800Hz</a:t>
            </a:r>
          </a:p>
          <a:p>
            <a:pPr lvl="1">
              <a:spcBef>
                <a:spcPts val="1200"/>
              </a:spcBef>
              <a:buFont typeface="Times New Roman" pitchFamily="18" charset="0"/>
              <a:buChar char="–"/>
            </a:pPr>
            <a:r>
              <a:rPr lang="en-US" altLang="x-none" dirty="0"/>
              <a:t>different bunches have different footprints depending on where they collide. </a:t>
            </a:r>
            <a:r>
              <a:rPr lang="en-US" altLang="x-none" dirty="0">
                <a:solidFill>
                  <a:srgbClr val="FF0000"/>
                </a:solidFill>
              </a:rPr>
              <a:t>Need to be careful... when hitting the halo in some bunches, we risk to hit the core in others</a:t>
            </a:r>
            <a:r>
              <a:rPr lang="en-US" altLang="x-none" dirty="0" smtClean="0">
                <a:solidFill>
                  <a:srgbClr val="FF000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5283806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Elements to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x-none" dirty="0">
                <a:solidFill>
                  <a:schemeClr val="tx1"/>
                </a:solidFill>
              </a:rPr>
              <a:t>Cold magnets: risk for problems with quench protection system</a:t>
            </a:r>
          </a:p>
          <a:p>
            <a:pPr lvl="1"/>
            <a:r>
              <a:rPr lang="en-US" altLang="x-none" dirty="0">
                <a:solidFill>
                  <a:schemeClr val="tx1"/>
                </a:solidFill>
              </a:rPr>
              <a:t>Not a fundamental showstopper – SC magnets modulated at HERA - but needs very careful checks and preparation</a:t>
            </a:r>
          </a:p>
          <a:p>
            <a:r>
              <a:rPr lang="en-US" altLang="x-none" dirty="0">
                <a:solidFill>
                  <a:schemeClr val="tx1"/>
                </a:solidFill>
              </a:rPr>
              <a:t>Easiest magnets to use in the LHC: </a:t>
            </a:r>
            <a:r>
              <a:rPr lang="en-US" altLang="x-none" dirty="0">
                <a:solidFill>
                  <a:srgbClr val="FF0000"/>
                </a:solidFill>
              </a:rPr>
              <a:t>warm trim </a:t>
            </a:r>
            <a:r>
              <a:rPr lang="en-US" altLang="x-none" dirty="0" err="1">
                <a:solidFill>
                  <a:srgbClr val="FF0000"/>
                </a:solidFill>
              </a:rPr>
              <a:t>quadrupoles</a:t>
            </a:r>
            <a:r>
              <a:rPr lang="en-US" altLang="x-none" dirty="0">
                <a:solidFill>
                  <a:srgbClr val="FF0000"/>
                </a:solidFill>
              </a:rPr>
              <a:t> </a:t>
            </a:r>
            <a:r>
              <a:rPr lang="en-US" altLang="x-none" dirty="0">
                <a:solidFill>
                  <a:schemeClr val="tx1"/>
                </a:solidFill>
              </a:rPr>
              <a:t>MQWB in IR3/7</a:t>
            </a:r>
          </a:p>
          <a:p>
            <a:pPr lvl="1"/>
            <a:r>
              <a:rPr lang="en-US" altLang="x-none" dirty="0">
                <a:solidFill>
                  <a:schemeClr val="tx1"/>
                </a:solidFill>
              </a:rPr>
              <a:t>8 units installed</a:t>
            </a:r>
          </a:p>
          <a:p>
            <a:r>
              <a:rPr lang="en-US" altLang="x-none" dirty="0">
                <a:solidFill>
                  <a:schemeClr val="accent2"/>
                </a:solidFill>
              </a:rPr>
              <a:t>Measurements carried out to verify power converter capabilities</a:t>
            </a:r>
          </a:p>
          <a:p>
            <a:pPr lvl="1"/>
            <a:r>
              <a:rPr lang="en-US" altLang="x-none" dirty="0">
                <a:solidFill>
                  <a:schemeClr val="tx1"/>
                </a:solidFill>
              </a:rPr>
              <a:t>Applying modulation to 4 magnets in IR7 in parallel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2016.10.07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19856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Max achievable tune shift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14401"/>
            <a:ext cx="2447832" cy="368022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Folding in measurements of attenuation in vacuum chamber (M. </a:t>
            </a:r>
            <a:r>
              <a:rPr lang="en-US" sz="2000" dirty="0" err="1" smtClean="0"/>
              <a:t>Buzio</a:t>
            </a:r>
            <a:r>
              <a:rPr lang="en-US" sz="2000" dirty="0" smtClean="0"/>
              <a:t>, R. </a:t>
            </a:r>
            <a:r>
              <a:rPr lang="en-US" sz="2000" dirty="0" err="1" smtClean="0"/>
              <a:t>Chritin</a:t>
            </a:r>
            <a:r>
              <a:rPr lang="en-US" sz="2000" dirty="0" smtClean="0"/>
              <a:t> et al.)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2016.10.07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725"/>
          <a:stretch/>
        </p:blipFill>
        <p:spPr>
          <a:xfrm>
            <a:off x="3419872" y="915566"/>
            <a:ext cx="5508102" cy="34582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50" t="33846" b="33077"/>
          <a:stretch/>
        </p:blipFill>
        <p:spPr>
          <a:xfrm>
            <a:off x="7452320" y="1059582"/>
            <a:ext cx="1273820" cy="974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35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MDs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771550"/>
            <a:ext cx="7920000" cy="368022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First MD was carried out in August 2016 at injection (MD 1691)</a:t>
            </a:r>
          </a:p>
          <a:p>
            <a:r>
              <a:rPr lang="en-US" sz="2000" dirty="0" smtClean="0"/>
              <a:t>Tune spread from </a:t>
            </a:r>
            <a:r>
              <a:rPr lang="en-US" sz="2000" dirty="0" err="1" smtClean="0"/>
              <a:t>octupoles</a:t>
            </a:r>
            <a:r>
              <a:rPr lang="en-US" sz="2000" dirty="0" smtClean="0"/>
              <a:t> at 10 A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2016.10.07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35646"/>
            <a:ext cx="8172400" cy="350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63307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 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843558"/>
            <a:ext cx="7920000" cy="3680222"/>
          </a:xfrm>
        </p:spPr>
        <p:txBody>
          <a:bodyPr/>
          <a:lstStyle/>
          <a:p>
            <a:r>
              <a:rPr lang="en-US" dirty="0" smtClean="0"/>
              <a:t>Inject 2 nominal bunches; blow up one with ADT to create tails</a:t>
            </a:r>
          </a:p>
          <a:p>
            <a:r>
              <a:rPr lang="en-US" dirty="0" smtClean="0"/>
              <a:t>Measure </a:t>
            </a:r>
            <a:r>
              <a:rPr lang="en-US" dirty="0" err="1" smtClean="0"/>
              <a:t>emittance</a:t>
            </a:r>
            <a:r>
              <a:rPr lang="en-US" dirty="0" smtClean="0"/>
              <a:t> with wire scanners</a:t>
            </a:r>
          </a:p>
          <a:p>
            <a:r>
              <a:rPr lang="en-US" dirty="0" smtClean="0"/>
              <a:t>Start modulation and observe losses</a:t>
            </a:r>
          </a:p>
          <a:p>
            <a:r>
              <a:rPr lang="en-US" dirty="0" smtClean="0"/>
              <a:t>Stop; measure </a:t>
            </a:r>
            <a:r>
              <a:rPr lang="en-US" dirty="0" err="1" smtClean="0"/>
              <a:t>emittance</a:t>
            </a:r>
            <a:r>
              <a:rPr lang="en-US" dirty="0" smtClean="0"/>
              <a:t> with wire scanners</a:t>
            </a:r>
          </a:p>
          <a:p>
            <a:r>
              <a:rPr lang="en-US" dirty="0" smtClean="0"/>
              <a:t>Scrape down with TCP for accurate profile measurement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2016.10.07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218622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properties/metaAttributes"/>
    <ds:schemaRef ds:uri="http://schemas.microsoft.com/office/2006/metadata/contentType"/>
    <ds:schemaRef ds:uri="8946e33d-fd2f-4ae4-8ee9-d90c129cdf9e"/>
    <ds:schemaRef ds:uri="http://schemas.microsoft.com/office/2006/metadata/properties"/>
    <ds:schemaRef ds:uri="http://www.w3.org/2001/XMLSchema"/>
    <ds:schemaRef ds:uri="http://schemas.microsoft.com/office/infopath/2007/PartnerControls"/>
    <ds:schemaRef ds:uri="http://schemas.microsoft.com/office/2006/documentManagement/types"/>
    <ds:schemaRef ds:uri="http://schemas.microsoft.com/internal/obd"/>
    <ds:schemaRef ds:uri="http://purl.org/dc/terms/"/>
    <ds:schemaRef ds:uri="http://purl.org/dc/elements/1.1/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1CD65B3-E8D1-4001-8E0C-4AF8A697297C}">
  <ds:schemaRefs>
    <ds:schemaRef ds:uri="http://schemas.microsoft.com/office/infopath/2007/PartnerControls"/>
    <ds:schemaRef ds:uri="http://schemas.microsoft.com/office/2006/metadata/properties"/>
    <ds:schemaRef ds:uri="8946e33d-fd2f-4ae4-8ee9-d90c129cdf9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12913</TotalTime>
  <Words>2262</Words>
  <Application>Microsoft Office PowerPoint</Application>
  <PresentationFormat>On-screen Show (16:9)</PresentationFormat>
  <Paragraphs>376</Paragraphs>
  <Slides>45</Slides>
  <Notes>0</Notes>
  <HiddenSlides>0</HiddenSlides>
  <MMClips>4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7" baseType="lpstr">
      <vt:lpstr>Thème Office</vt:lpstr>
      <vt:lpstr>Microsoft Equation 3.0</vt:lpstr>
      <vt:lpstr>Alternative methods for halo depletion</vt:lpstr>
      <vt:lpstr>Introduction</vt:lpstr>
      <vt:lpstr>Tune ripple</vt:lpstr>
      <vt:lpstr>Examples of tune footprints, 5th order</vt:lpstr>
      <vt:lpstr>Needed frequency for LHC</vt:lpstr>
      <vt:lpstr>Elements to use</vt:lpstr>
      <vt:lpstr>Max achievable tune shift</vt:lpstr>
      <vt:lpstr>LHC MDs</vt:lpstr>
      <vt:lpstr>MD procedure</vt:lpstr>
      <vt:lpstr>Beam intensity in MD</vt:lpstr>
      <vt:lpstr>MD results (1)</vt:lpstr>
      <vt:lpstr>MD results (2)</vt:lpstr>
      <vt:lpstr>Status of simulations</vt:lpstr>
      <vt:lpstr>Advantages and disadvantages: tune ripple</vt:lpstr>
      <vt:lpstr>Outline</vt:lpstr>
      <vt:lpstr>Transverse damper (ADT)  narrow-band excitation</vt:lpstr>
      <vt:lpstr>MDs on ADT excitation</vt:lpstr>
      <vt:lpstr>Bunch scheme in ADT MDs</vt:lpstr>
      <vt:lpstr>Results: 1st ADT MD</vt:lpstr>
      <vt:lpstr>Results: 2nd ADT MD</vt:lpstr>
      <vt:lpstr>Results: 3rd ADT MD</vt:lpstr>
      <vt:lpstr>Status of simulations</vt:lpstr>
      <vt:lpstr>Advantages and disadvantages:  ADT narrow-band excitation</vt:lpstr>
      <vt:lpstr>Outline</vt:lpstr>
      <vt:lpstr>Crab cavity noise</vt:lpstr>
      <vt:lpstr>Simulations</vt:lpstr>
      <vt:lpstr>Simulations (2)</vt:lpstr>
      <vt:lpstr>Simulation results </vt:lpstr>
      <vt:lpstr>Advantages and disadvantages:  crab cavity noise</vt:lpstr>
      <vt:lpstr>Outline</vt:lpstr>
      <vt:lpstr>Long-range beam-beam</vt:lpstr>
      <vt:lpstr>Advantages and disadvantages –  long-range beam-beam</vt:lpstr>
      <vt:lpstr>Outline</vt:lpstr>
      <vt:lpstr>Fast orbit feedback</vt:lpstr>
      <vt:lpstr>PowerPoint Presentation</vt:lpstr>
      <vt:lpstr>Outline</vt:lpstr>
      <vt:lpstr>Comparison to hollow e-lens and summary (personal reflections for discussion)</vt:lpstr>
      <vt:lpstr>Thanks for the attention!</vt:lpstr>
      <vt:lpstr>Backup</vt:lpstr>
      <vt:lpstr>Comparison of methods – for discussion</vt:lpstr>
      <vt:lpstr>PowerPoint Presentation</vt:lpstr>
      <vt:lpstr>Zoomed tune footprints</vt:lpstr>
      <vt:lpstr>Power converter measurements</vt:lpstr>
      <vt:lpstr>PowerPoint Presentation</vt:lpstr>
      <vt:lpstr>Observations on luminosity lifetime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Rodeirk B</cp:lastModifiedBy>
  <cp:revision>219</cp:revision>
  <dcterms:created xsi:type="dcterms:W3CDTF">2016-02-12T09:02:01Z</dcterms:created>
  <dcterms:modified xsi:type="dcterms:W3CDTF">2016-10-07T13:53:52Z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