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68" r:id="rId2"/>
    <p:sldId id="270" r:id="rId3"/>
    <p:sldId id="267" r:id="rId4"/>
    <p:sldId id="291" r:id="rId5"/>
    <p:sldId id="272" r:id="rId6"/>
    <p:sldId id="274" r:id="rId7"/>
    <p:sldId id="275" r:id="rId8"/>
    <p:sldId id="276" r:id="rId9"/>
    <p:sldId id="280" r:id="rId10"/>
    <p:sldId id="290" r:id="rId11"/>
    <p:sldId id="277" r:id="rId12"/>
    <p:sldId id="282" r:id="rId13"/>
    <p:sldId id="281" r:id="rId14"/>
    <p:sldId id="279" r:id="rId15"/>
    <p:sldId id="278" r:id="rId16"/>
    <p:sldId id="283" r:id="rId17"/>
    <p:sldId id="295" r:id="rId18"/>
    <p:sldId id="292" r:id="rId19"/>
    <p:sldId id="297" r:id="rId20"/>
    <p:sldId id="284" r:id="rId21"/>
    <p:sldId id="296" r:id="rId22"/>
    <p:sldId id="299" r:id="rId23"/>
    <p:sldId id="293" r:id="rId24"/>
    <p:sldId id="294" r:id="rId25"/>
    <p:sldId id="271" r:id="rId26"/>
    <p:sldId id="298" r:id="rId27"/>
  </p:sldIdLst>
  <p:sldSz cx="9144000" cy="6858000" type="screen4x3"/>
  <p:notesSz cx="6997700" cy="9283700"/>
  <p:defaultTextStyle>
    <a:defPPr>
      <a:defRPr lang="en-US"/>
    </a:defPPr>
    <a:lvl1pPr algn="l" rtl="0" eaLnBrk="0" fontAlgn="base" hangingPunct="0">
      <a:spcBef>
        <a:spcPct val="0"/>
      </a:spcBef>
      <a:spcAft>
        <a:spcPct val="0"/>
      </a:spcAft>
      <a:defRPr sz="1200" kern="1200">
        <a:solidFill>
          <a:schemeClr val="bg2"/>
        </a:solidFill>
        <a:latin typeface="Arial" charset="0"/>
        <a:ea typeface="+mn-ea"/>
        <a:cs typeface="+mn-cs"/>
      </a:defRPr>
    </a:lvl1pPr>
    <a:lvl2pPr marL="457200" algn="l" rtl="0" eaLnBrk="0" fontAlgn="base" hangingPunct="0">
      <a:spcBef>
        <a:spcPct val="0"/>
      </a:spcBef>
      <a:spcAft>
        <a:spcPct val="0"/>
      </a:spcAft>
      <a:defRPr sz="1200" kern="1200">
        <a:solidFill>
          <a:schemeClr val="bg2"/>
        </a:solidFill>
        <a:latin typeface="Arial" charset="0"/>
        <a:ea typeface="+mn-ea"/>
        <a:cs typeface="+mn-cs"/>
      </a:defRPr>
    </a:lvl2pPr>
    <a:lvl3pPr marL="914400" algn="l" rtl="0" eaLnBrk="0" fontAlgn="base" hangingPunct="0">
      <a:spcBef>
        <a:spcPct val="0"/>
      </a:spcBef>
      <a:spcAft>
        <a:spcPct val="0"/>
      </a:spcAft>
      <a:defRPr sz="1200" kern="1200">
        <a:solidFill>
          <a:schemeClr val="bg2"/>
        </a:solidFill>
        <a:latin typeface="Arial" charset="0"/>
        <a:ea typeface="+mn-ea"/>
        <a:cs typeface="+mn-cs"/>
      </a:defRPr>
    </a:lvl3pPr>
    <a:lvl4pPr marL="1371600" algn="l" rtl="0" eaLnBrk="0" fontAlgn="base" hangingPunct="0">
      <a:spcBef>
        <a:spcPct val="0"/>
      </a:spcBef>
      <a:spcAft>
        <a:spcPct val="0"/>
      </a:spcAft>
      <a:defRPr sz="1200" kern="1200">
        <a:solidFill>
          <a:schemeClr val="bg2"/>
        </a:solidFill>
        <a:latin typeface="Arial" charset="0"/>
        <a:ea typeface="+mn-ea"/>
        <a:cs typeface="+mn-cs"/>
      </a:defRPr>
    </a:lvl4pPr>
    <a:lvl5pPr marL="1828800" algn="l" rtl="0" eaLnBrk="0" fontAlgn="base" hangingPunct="0">
      <a:spcBef>
        <a:spcPct val="0"/>
      </a:spcBef>
      <a:spcAft>
        <a:spcPct val="0"/>
      </a:spcAft>
      <a:defRPr sz="1200" kern="1200">
        <a:solidFill>
          <a:schemeClr val="bg2"/>
        </a:solidFill>
        <a:latin typeface="Arial" charset="0"/>
        <a:ea typeface="+mn-ea"/>
        <a:cs typeface="+mn-cs"/>
      </a:defRPr>
    </a:lvl5pPr>
    <a:lvl6pPr marL="2286000" algn="l" defTabSz="914400" rtl="0" eaLnBrk="1" latinLnBrk="0" hangingPunct="1">
      <a:defRPr sz="1200" kern="1200">
        <a:solidFill>
          <a:schemeClr val="bg2"/>
        </a:solidFill>
        <a:latin typeface="Arial" charset="0"/>
        <a:ea typeface="+mn-ea"/>
        <a:cs typeface="+mn-cs"/>
      </a:defRPr>
    </a:lvl6pPr>
    <a:lvl7pPr marL="2743200" algn="l" defTabSz="914400" rtl="0" eaLnBrk="1" latinLnBrk="0" hangingPunct="1">
      <a:defRPr sz="1200" kern="1200">
        <a:solidFill>
          <a:schemeClr val="bg2"/>
        </a:solidFill>
        <a:latin typeface="Arial" charset="0"/>
        <a:ea typeface="+mn-ea"/>
        <a:cs typeface="+mn-cs"/>
      </a:defRPr>
    </a:lvl7pPr>
    <a:lvl8pPr marL="3200400" algn="l" defTabSz="914400" rtl="0" eaLnBrk="1" latinLnBrk="0" hangingPunct="1">
      <a:defRPr sz="1200" kern="1200">
        <a:solidFill>
          <a:schemeClr val="bg2"/>
        </a:solidFill>
        <a:latin typeface="Arial" charset="0"/>
        <a:ea typeface="+mn-ea"/>
        <a:cs typeface="+mn-cs"/>
      </a:defRPr>
    </a:lvl8pPr>
    <a:lvl9pPr marL="3657600" algn="l" defTabSz="914400" rtl="0" eaLnBrk="1" latinLnBrk="0" hangingPunct="1">
      <a:defRPr sz="1200" kern="1200">
        <a:solidFill>
          <a:schemeClr val="bg2"/>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9494"/>
    <a:srgbClr val="476587"/>
    <a:srgbClr val="3C6992"/>
    <a:srgbClr val="00CC66"/>
    <a:srgbClr val="00FF99"/>
    <a:srgbClr val="66FFCC"/>
    <a:srgbClr val="FF0000"/>
    <a:srgbClr val="66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205" autoAdjust="0"/>
  </p:normalViewPr>
  <p:slideViewPr>
    <p:cSldViewPr>
      <p:cViewPr varScale="1">
        <p:scale>
          <a:sx n="103" d="100"/>
          <a:sy n="103" d="100"/>
        </p:scale>
        <p:origin x="-20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2028" y="-78"/>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3212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a:solidFill>
                  <a:schemeClr val="tx1"/>
                </a:solidFill>
              </a:defRPr>
            </a:lvl1pPr>
          </a:lstStyle>
          <a:p>
            <a:endParaRPr lang="en-US" dirty="0"/>
          </a:p>
        </p:txBody>
      </p:sp>
      <p:sp>
        <p:nvSpPr>
          <p:cNvPr id="12291" name="Rectangle 3"/>
          <p:cNvSpPr>
            <a:spLocks noGrp="1" noChangeArrowheads="1"/>
          </p:cNvSpPr>
          <p:nvPr>
            <p:ph type="dt" idx="1"/>
          </p:nvPr>
        </p:nvSpPr>
        <p:spPr bwMode="auto">
          <a:xfrm>
            <a:off x="3962400" y="0"/>
            <a:ext cx="3033713"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a:solidFill>
                  <a:schemeClr val="tx1"/>
                </a:solidFill>
              </a:defRPr>
            </a:lvl1pPr>
          </a:lstStyle>
          <a:p>
            <a:endParaRPr lang="en-US" dirty="0"/>
          </a:p>
        </p:txBody>
      </p:sp>
      <p:sp>
        <p:nvSpPr>
          <p:cNvPr id="12292" name="Rectangle 4"/>
          <p:cNvSpPr>
            <a:spLocks noGrp="1" noRot="1" noChangeAspect="1" noChangeArrowheads="1" noTextEdit="1"/>
          </p:cNvSpPr>
          <p:nvPr>
            <p:ph type="sldImg" idx="2"/>
          </p:nvPr>
        </p:nvSpPr>
        <p:spPr bwMode="auto">
          <a:xfrm>
            <a:off x="1177925" y="695325"/>
            <a:ext cx="4641850" cy="3481388"/>
          </a:xfrm>
          <a:prstGeom prst="rect">
            <a:avLst/>
          </a:prstGeom>
          <a:noFill/>
          <a:ln w="9525">
            <a:solidFill>
              <a:srgbClr val="000000"/>
            </a:solidFill>
            <a:miter lim="800000"/>
            <a:headEnd/>
            <a:tailEnd/>
          </a:ln>
          <a:effectLst/>
        </p:spPr>
      </p:sp>
      <p:sp>
        <p:nvSpPr>
          <p:cNvPr id="12293" name="Rectangle 5"/>
          <p:cNvSpPr>
            <a:spLocks noGrp="1" noChangeArrowheads="1"/>
          </p:cNvSpPr>
          <p:nvPr>
            <p:ph type="body" sz="quarter" idx="3"/>
          </p:nvPr>
        </p:nvSpPr>
        <p:spPr bwMode="auto">
          <a:xfrm>
            <a:off x="700088" y="4410075"/>
            <a:ext cx="5597525" cy="4178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294" name="Rectangle 6"/>
          <p:cNvSpPr>
            <a:spLocks noGrp="1" noChangeArrowheads="1"/>
          </p:cNvSpPr>
          <p:nvPr>
            <p:ph type="ftr" sz="quarter" idx="4"/>
          </p:nvPr>
        </p:nvSpPr>
        <p:spPr bwMode="auto">
          <a:xfrm>
            <a:off x="0" y="8816975"/>
            <a:ext cx="303212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a:solidFill>
                  <a:schemeClr val="tx1"/>
                </a:solidFill>
              </a:defRPr>
            </a:lvl1pPr>
          </a:lstStyle>
          <a:p>
            <a:endParaRPr lang="en-US" dirty="0"/>
          </a:p>
        </p:txBody>
      </p:sp>
      <p:sp>
        <p:nvSpPr>
          <p:cNvPr id="12295" name="Rectangle 7"/>
          <p:cNvSpPr>
            <a:spLocks noGrp="1" noChangeArrowheads="1"/>
          </p:cNvSpPr>
          <p:nvPr>
            <p:ph type="sldNum" sz="quarter" idx="5"/>
          </p:nvPr>
        </p:nvSpPr>
        <p:spPr bwMode="auto">
          <a:xfrm>
            <a:off x="3962400" y="8816975"/>
            <a:ext cx="3033713"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a:solidFill>
                  <a:schemeClr val="tx1"/>
                </a:solidFill>
              </a:defRPr>
            </a:lvl1pPr>
          </a:lstStyle>
          <a:p>
            <a:fld id="{15A7DDB7-DE95-419C-BF07-4962951BC8F9}"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0"/>
            <a:ext cx="2057400" cy="6278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0"/>
            <a:ext cx="6019800" cy="6278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6400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143000"/>
            <a:ext cx="4038600" cy="5135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143000"/>
            <a:ext cx="4038600" cy="5135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 name="Rectangle 10"/>
          <p:cNvSpPr>
            <a:spLocks noChangeArrowheads="1"/>
          </p:cNvSpPr>
          <p:nvPr/>
        </p:nvSpPr>
        <p:spPr bwMode="auto">
          <a:xfrm>
            <a:off x="0" y="685800"/>
            <a:ext cx="228600" cy="6172200"/>
          </a:xfrm>
          <a:prstGeom prst="rect">
            <a:avLst/>
          </a:prstGeom>
          <a:solidFill>
            <a:srgbClr val="DDDDDD"/>
          </a:solidFill>
          <a:ln w="9525">
            <a:noFill/>
            <a:miter lim="800000"/>
            <a:headEnd/>
            <a:tailEnd/>
          </a:ln>
          <a:effectLst/>
        </p:spPr>
        <p:txBody>
          <a:bodyPr wrap="none" anchor="ctr"/>
          <a:lstStyle/>
          <a:p>
            <a:endParaRPr lang="en-US" dirty="0"/>
          </a:p>
        </p:txBody>
      </p:sp>
      <p:sp>
        <p:nvSpPr>
          <p:cNvPr id="1031" name="Rectangle 7"/>
          <p:cNvSpPr>
            <a:spLocks noChangeArrowheads="1"/>
          </p:cNvSpPr>
          <p:nvPr/>
        </p:nvSpPr>
        <p:spPr bwMode="auto">
          <a:xfrm>
            <a:off x="609600" y="0"/>
            <a:ext cx="8534400" cy="685800"/>
          </a:xfrm>
          <a:prstGeom prst="rect">
            <a:avLst/>
          </a:prstGeom>
          <a:gradFill rotWithShape="1">
            <a:gsLst>
              <a:gs pos="0">
                <a:srgbClr val="003368">
                  <a:alpha val="67999"/>
                </a:srgbClr>
              </a:gs>
              <a:gs pos="100000">
                <a:srgbClr val="003368">
                  <a:gamma/>
                  <a:tint val="45490"/>
                  <a:invGamma/>
                </a:srgbClr>
              </a:gs>
            </a:gsLst>
            <a:lin ang="0" scaled="1"/>
          </a:gradFill>
          <a:ln w="9525">
            <a:noFill/>
            <a:miter lim="800000"/>
            <a:headEnd/>
            <a:tailEnd/>
          </a:ln>
          <a:effectLst/>
        </p:spPr>
        <p:txBody>
          <a:bodyPr wrap="none" lIns="91435" tIns="45718" rIns="91435" bIns="45718" anchor="ctr"/>
          <a:lstStyle/>
          <a:p>
            <a:pPr eaLnBrk="1" hangingPunct="1"/>
            <a:endParaRPr lang="en-GB" sz="2400" dirty="0">
              <a:solidFill>
                <a:schemeClr val="bg1"/>
              </a:solidFill>
              <a:latin typeface="Times New Roman" pitchFamily="18" charset="0"/>
            </a:endParaRPr>
          </a:p>
        </p:txBody>
      </p:sp>
      <p:sp>
        <p:nvSpPr>
          <p:cNvPr id="1026" name="Rectangle 2"/>
          <p:cNvSpPr>
            <a:spLocks noGrp="1" noChangeArrowheads="1"/>
          </p:cNvSpPr>
          <p:nvPr>
            <p:ph type="title"/>
          </p:nvPr>
        </p:nvSpPr>
        <p:spPr bwMode="auto">
          <a:xfrm>
            <a:off x="914400" y="0"/>
            <a:ext cx="6400800" cy="685800"/>
          </a:xfrm>
          <a:prstGeom prst="rect">
            <a:avLst/>
          </a:prstGeom>
          <a:noFill/>
          <a:ln w="9525" algn="ctr">
            <a:noFill/>
            <a:miter lim="800000"/>
            <a:headEnd/>
            <a:tailEnd/>
          </a:ln>
          <a:effectLst/>
        </p:spPr>
        <p:txBody>
          <a:bodyPr vert="horz" wrap="square" lIns="86360" tIns="43181" rIns="86360" bIns="43181"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533400" y="1143000"/>
            <a:ext cx="8229600" cy="5135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1032" name="Picture 8" descr="Logo CERN width=144,      height=144"/>
          <p:cNvPicPr>
            <a:picLocks noChangeAspect="1" noChangeArrowheads="1"/>
          </p:cNvPicPr>
          <p:nvPr/>
        </p:nvPicPr>
        <p:blipFill>
          <a:blip r:embed="rId14"/>
          <a:srcRect/>
          <a:stretch>
            <a:fillRect/>
          </a:stretch>
        </p:blipFill>
        <p:spPr bwMode="auto">
          <a:xfrm>
            <a:off x="0" y="0"/>
            <a:ext cx="685800" cy="685800"/>
          </a:xfrm>
          <a:prstGeom prst="rect">
            <a:avLst/>
          </a:prstGeom>
          <a:noFill/>
          <a:ln w="9525">
            <a:noFill/>
            <a:miter lim="800000"/>
            <a:headEnd/>
            <a:tailEnd/>
          </a:ln>
        </p:spPr>
      </p:pic>
      <p:sp>
        <p:nvSpPr>
          <p:cNvPr id="1037" name="Rectangle 13"/>
          <p:cNvSpPr>
            <a:spLocks noChangeArrowheads="1"/>
          </p:cNvSpPr>
          <p:nvPr/>
        </p:nvSpPr>
        <p:spPr bwMode="auto">
          <a:xfrm rot="-5400000">
            <a:off x="-2870994" y="3593306"/>
            <a:ext cx="5943600" cy="280988"/>
          </a:xfrm>
          <a:prstGeom prst="rect">
            <a:avLst/>
          </a:prstGeom>
          <a:noFill/>
          <a:ln w="9525">
            <a:noFill/>
            <a:miter lim="800000"/>
            <a:headEnd/>
            <a:tailEnd/>
          </a:ln>
          <a:effectLst/>
        </p:spPr>
        <p:txBody>
          <a:bodyPr wrap="none" lIns="91435" tIns="45718" rIns="91435" bIns="45718" anchor="ctr"/>
          <a:lstStyle/>
          <a:p>
            <a:r>
              <a:rPr lang="en-US" sz="1100" dirty="0"/>
              <a:t>TE-MPE-CP, RD, </a:t>
            </a:r>
            <a:r>
              <a:rPr lang="en-US" sz="1100" dirty="0" smtClean="0"/>
              <a:t>R2E school 3-Jun-2009</a:t>
            </a:r>
            <a:r>
              <a:rPr lang="en-US" dirty="0" smtClean="0"/>
              <a:t> </a:t>
            </a:r>
          </a:p>
        </p:txBody>
      </p:sp>
      <p:sp>
        <p:nvSpPr>
          <p:cNvPr id="1038" name="Rectangle 14"/>
          <p:cNvSpPr>
            <a:spLocks noChangeArrowheads="1"/>
          </p:cNvSpPr>
          <p:nvPr/>
        </p:nvSpPr>
        <p:spPr bwMode="auto">
          <a:xfrm>
            <a:off x="8077200" y="6477000"/>
            <a:ext cx="1020763" cy="265113"/>
          </a:xfrm>
          <a:prstGeom prst="rect">
            <a:avLst/>
          </a:prstGeom>
          <a:noFill/>
          <a:ln w="9525">
            <a:noFill/>
            <a:miter lim="800000"/>
            <a:headEnd/>
            <a:tailEnd/>
          </a:ln>
          <a:effectLst/>
        </p:spPr>
        <p:txBody>
          <a:bodyPr lIns="96223" tIns="48111" rIns="96223" bIns="48111"/>
          <a:lstStyle/>
          <a:p>
            <a:pPr algn="r" defTabSz="962025"/>
            <a:fld id="{FAD3F405-C8E1-4012-A95C-B7D5AD2C6A81}" type="slidenum">
              <a:rPr lang="de-DE" altLang="de-DE">
                <a:solidFill>
                  <a:srgbClr val="808080"/>
                </a:solidFill>
              </a:rPr>
              <a:pPr algn="r" defTabSz="962025"/>
              <a:t>‹#›</a:t>
            </a:fld>
            <a:endParaRPr lang="de-DE" altLang="de-DE">
              <a:solidFill>
                <a:srgbClr val="808080"/>
              </a:solidFill>
            </a:endParaRPr>
          </a:p>
        </p:txBody>
      </p:sp>
      <p:sp>
        <p:nvSpPr>
          <p:cNvPr id="1046" name="Rectangle 22"/>
          <p:cNvSpPr>
            <a:spLocks noChangeArrowheads="1"/>
          </p:cNvSpPr>
          <p:nvPr userDrawn="1"/>
        </p:nvSpPr>
        <p:spPr bwMode="auto">
          <a:xfrm>
            <a:off x="6934200" y="2438400"/>
            <a:ext cx="1447800" cy="762000"/>
          </a:xfrm>
          <a:prstGeom prst="rect">
            <a:avLst/>
          </a:prstGeom>
          <a:solidFill>
            <a:schemeClr val="bg1">
              <a:alpha val="74001"/>
            </a:schemeClr>
          </a:solidFill>
          <a:ln w="9525" algn="ctr">
            <a:noFill/>
            <a:miter lim="800000"/>
            <a:headEnd/>
            <a:tailEnd/>
          </a:ln>
          <a:effectLst/>
        </p:spPr>
        <p:txBody>
          <a:bodyPr wrap="none" lIns="91435" tIns="45718" rIns="91435" bIns="45718" anchor="ctr"/>
          <a:lstStyle/>
          <a:p>
            <a:endParaRPr lang="en-US" dirty="0"/>
          </a:p>
        </p:txBody>
      </p:sp>
      <p:pic>
        <p:nvPicPr>
          <p:cNvPr id="1045" name="Picture 21" descr="at_logo_full_white"/>
          <p:cNvPicPr>
            <a:picLocks noChangeAspect="1" noChangeArrowheads="1"/>
          </p:cNvPicPr>
          <p:nvPr userDrawn="1"/>
        </p:nvPicPr>
        <p:blipFill>
          <a:blip r:embed="rId15"/>
          <a:srcRect/>
          <a:stretch>
            <a:fillRect/>
          </a:stretch>
        </p:blipFill>
        <p:spPr bwMode="auto">
          <a:xfrm>
            <a:off x="3429000" y="7696200"/>
            <a:ext cx="1371600" cy="549275"/>
          </a:xfrm>
          <a:prstGeom prst="rect">
            <a:avLst/>
          </a:prstGeom>
          <a:noFill/>
          <a:ln w="9525">
            <a:noFill/>
            <a:miter lim="800000"/>
            <a:headEnd/>
            <a:tailEnd/>
          </a:ln>
        </p:spPr>
      </p:pic>
      <p:pic>
        <p:nvPicPr>
          <p:cNvPr id="1051" name="Picture 27"/>
          <p:cNvPicPr>
            <a:picLocks noChangeAspect="1" noChangeArrowheads="1"/>
          </p:cNvPicPr>
          <p:nvPr userDrawn="1"/>
        </p:nvPicPr>
        <p:blipFill>
          <a:blip r:embed="rId16"/>
          <a:srcRect/>
          <a:stretch>
            <a:fillRect/>
          </a:stretch>
        </p:blipFill>
        <p:spPr bwMode="auto">
          <a:xfrm>
            <a:off x="8458200" y="0"/>
            <a:ext cx="685800" cy="685800"/>
          </a:xfrm>
          <a:prstGeom prst="rect">
            <a:avLst/>
          </a:prstGeom>
          <a:noFill/>
          <a:ln w="9525" algn="ctr">
            <a:noFill/>
            <a:miter lim="800000"/>
            <a:headEnd/>
            <a:tailEnd/>
          </a:ln>
          <a:effec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727075" rtl="0" eaLnBrk="0" fontAlgn="base" hangingPunct="0">
        <a:spcBef>
          <a:spcPct val="0"/>
        </a:spcBef>
        <a:spcAft>
          <a:spcPct val="0"/>
        </a:spcAft>
        <a:defRPr sz="2000" b="1">
          <a:solidFill>
            <a:schemeClr val="bg1"/>
          </a:solidFill>
          <a:latin typeface="+mj-lt"/>
          <a:ea typeface="+mj-ea"/>
          <a:cs typeface="+mj-cs"/>
        </a:defRPr>
      </a:lvl1pPr>
      <a:lvl2pPr algn="l" defTabSz="727075" rtl="0" eaLnBrk="0" fontAlgn="base" hangingPunct="0">
        <a:spcBef>
          <a:spcPct val="0"/>
        </a:spcBef>
        <a:spcAft>
          <a:spcPct val="0"/>
        </a:spcAft>
        <a:defRPr sz="2000" b="1">
          <a:solidFill>
            <a:schemeClr val="bg1"/>
          </a:solidFill>
          <a:latin typeface="Arial" charset="0"/>
        </a:defRPr>
      </a:lvl2pPr>
      <a:lvl3pPr algn="l" defTabSz="727075" rtl="0" eaLnBrk="0" fontAlgn="base" hangingPunct="0">
        <a:spcBef>
          <a:spcPct val="0"/>
        </a:spcBef>
        <a:spcAft>
          <a:spcPct val="0"/>
        </a:spcAft>
        <a:defRPr sz="2000" b="1">
          <a:solidFill>
            <a:schemeClr val="bg1"/>
          </a:solidFill>
          <a:latin typeface="Arial" charset="0"/>
        </a:defRPr>
      </a:lvl3pPr>
      <a:lvl4pPr algn="l" defTabSz="727075" rtl="0" eaLnBrk="0" fontAlgn="base" hangingPunct="0">
        <a:spcBef>
          <a:spcPct val="0"/>
        </a:spcBef>
        <a:spcAft>
          <a:spcPct val="0"/>
        </a:spcAft>
        <a:defRPr sz="2000" b="1">
          <a:solidFill>
            <a:schemeClr val="bg1"/>
          </a:solidFill>
          <a:latin typeface="Arial" charset="0"/>
        </a:defRPr>
      </a:lvl4pPr>
      <a:lvl5pPr algn="l" defTabSz="727075" rtl="0" eaLnBrk="0" fontAlgn="base" hangingPunct="0">
        <a:spcBef>
          <a:spcPct val="0"/>
        </a:spcBef>
        <a:spcAft>
          <a:spcPct val="0"/>
        </a:spcAft>
        <a:defRPr sz="2000" b="1">
          <a:solidFill>
            <a:schemeClr val="bg1"/>
          </a:solidFill>
          <a:latin typeface="Arial" charset="0"/>
        </a:defRPr>
      </a:lvl5pPr>
      <a:lvl6pPr marL="457200" algn="l" defTabSz="727075" rtl="0" eaLnBrk="0" fontAlgn="base" hangingPunct="0">
        <a:spcBef>
          <a:spcPct val="0"/>
        </a:spcBef>
        <a:spcAft>
          <a:spcPct val="0"/>
        </a:spcAft>
        <a:defRPr sz="2000" b="1">
          <a:solidFill>
            <a:schemeClr val="bg1"/>
          </a:solidFill>
          <a:latin typeface="Arial" charset="0"/>
        </a:defRPr>
      </a:lvl6pPr>
      <a:lvl7pPr marL="914400" algn="l" defTabSz="727075" rtl="0" eaLnBrk="0" fontAlgn="base" hangingPunct="0">
        <a:spcBef>
          <a:spcPct val="0"/>
        </a:spcBef>
        <a:spcAft>
          <a:spcPct val="0"/>
        </a:spcAft>
        <a:defRPr sz="2000" b="1">
          <a:solidFill>
            <a:schemeClr val="bg1"/>
          </a:solidFill>
          <a:latin typeface="Arial" charset="0"/>
        </a:defRPr>
      </a:lvl7pPr>
      <a:lvl8pPr marL="1371600" algn="l" defTabSz="727075" rtl="0" eaLnBrk="0" fontAlgn="base" hangingPunct="0">
        <a:spcBef>
          <a:spcPct val="0"/>
        </a:spcBef>
        <a:spcAft>
          <a:spcPct val="0"/>
        </a:spcAft>
        <a:defRPr sz="2000" b="1">
          <a:solidFill>
            <a:schemeClr val="bg1"/>
          </a:solidFill>
          <a:latin typeface="Arial" charset="0"/>
        </a:defRPr>
      </a:lvl8pPr>
      <a:lvl9pPr marL="1828800" algn="l" defTabSz="727075" rtl="0" eaLnBrk="0" fontAlgn="base" hangingPunct="0">
        <a:spcBef>
          <a:spcPct val="0"/>
        </a:spcBef>
        <a:spcAft>
          <a:spcPct val="0"/>
        </a:spcAft>
        <a:defRPr sz="2000" b="1">
          <a:solidFill>
            <a:schemeClr val="bg1"/>
          </a:solidFill>
          <a:latin typeface="Arial" charset="0"/>
        </a:defRPr>
      </a:lvl9pPr>
    </p:titleStyle>
    <p:bodyStyle>
      <a:lvl1pPr marL="342900" indent="-342900" algn="l" rtl="0" eaLnBrk="0" fontAlgn="base" hangingPunct="0">
        <a:lnSpc>
          <a:spcPts val="2075"/>
        </a:lnSpc>
        <a:spcBef>
          <a:spcPct val="50000"/>
        </a:spcBef>
        <a:spcAft>
          <a:spcPct val="0"/>
        </a:spcAft>
        <a:buClr>
          <a:srgbClr val="013469"/>
        </a:buClr>
        <a:buSzPct val="95000"/>
        <a:buFont typeface="Wingdings" pitchFamily="2" charset="2"/>
        <a:buChar char="è"/>
        <a:defRPr>
          <a:solidFill>
            <a:schemeClr val="tx1"/>
          </a:solidFill>
          <a:latin typeface="+mn-lt"/>
          <a:ea typeface="+mn-ea"/>
          <a:cs typeface="+mn-cs"/>
        </a:defRPr>
      </a:lvl1pPr>
      <a:lvl2pPr marL="742950" indent="-28575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2pPr>
      <a:lvl3pPr marL="1143000" indent="-228600" algn="l" rtl="0" eaLnBrk="0" fontAlgn="base" hangingPunct="0">
        <a:lnSpc>
          <a:spcPts val="2075"/>
        </a:lnSpc>
        <a:spcBef>
          <a:spcPct val="50000"/>
        </a:spcBef>
        <a:spcAft>
          <a:spcPct val="0"/>
        </a:spcAft>
        <a:buClr>
          <a:srgbClr val="013469"/>
        </a:buClr>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5pPr>
      <a:lvl6pPr marL="2514600" indent="-22860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6pPr>
      <a:lvl7pPr marL="2971800" indent="-22860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7pPr>
      <a:lvl8pPr marL="3429000" indent="-22860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8pPr>
      <a:lvl9pPr marL="3886200" indent="-22860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2.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indico.cern.ch/getFile.py/access?sessionId=1&amp;resId=0&amp;materialId=0&amp;confId=a056633" TargetMode="External"/><Relationship Id="rId2" Type="http://schemas.openxmlformats.org/officeDocument/2006/relationships/hyperlink" Target="http://indico.cern.ch/getFile.py/access?contribId=s9t3&amp;sessionId=5&amp;resId=0&amp;materialId=0&amp;confId=a056232" TargetMode="External"/><Relationship Id="rId1" Type="http://schemas.openxmlformats.org/officeDocument/2006/relationships/slideLayout" Target="../slideLayouts/slideLayout2.xml"/><Relationship Id="rId5" Type="http://schemas.openxmlformats.org/officeDocument/2006/relationships/hyperlink" Target="http://indico.cern.ch/getFile.py/access?sessionId=5&amp;resId=0&amp;materialId=0&amp;confId=43064" TargetMode="External"/><Relationship Id="rId4" Type="http://schemas.openxmlformats.org/officeDocument/2006/relationships/hyperlink" Target="http://indico.cern.ch/getFile.py/access?sessionId=14&amp;resId=0&amp;materialId=0&amp;confId=a05669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en-US" dirty="0" smtClean="0">
                <a:solidFill>
                  <a:schemeClr val="tx1"/>
                </a:solidFill>
              </a:rPr>
              <a:t>Radiation Tolerant Electronics for the Protection System for Superconducting Circuits in the LHC (QPS)</a:t>
            </a:r>
            <a:endParaRPr lang="en-US" dirty="0">
              <a:solidFill>
                <a:schemeClr val="tx1"/>
              </a:solidFill>
            </a:endParaRPr>
          </a:p>
        </p:txBody>
      </p:sp>
      <p:sp>
        <p:nvSpPr>
          <p:cNvPr id="5" name="Subtitle 4"/>
          <p:cNvSpPr>
            <a:spLocks noGrp="1"/>
          </p:cNvSpPr>
          <p:nvPr>
            <p:ph type="subTitle" idx="1"/>
          </p:nvPr>
        </p:nvSpPr>
        <p:spPr>
          <a:xfrm>
            <a:off x="1371600" y="3962400"/>
            <a:ext cx="6400800" cy="1752600"/>
          </a:xfrm>
        </p:spPr>
        <p:txBody>
          <a:bodyPr/>
          <a:lstStyle/>
          <a:p>
            <a:r>
              <a:rPr lang="en-US" dirty="0" smtClean="0"/>
              <a:t>R. Denz TE-MPE-CP</a:t>
            </a:r>
            <a:endParaRPr lang="en-US" dirty="0"/>
          </a:p>
        </p:txBody>
      </p:sp>
      <p:sp>
        <p:nvSpPr>
          <p:cNvPr id="6" name="Rectangle 5"/>
          <p:cNvSpPr/>
          <p:nvPr/>
        </p:nvSpPr>
        <p:spPr>
          <a:xfrm>
            <a:off x="2209800" y="4724400"/>
            <a:ext cx="5096075" cy="1600438"/>
          </a:xfrm>
          <a:prstGeom prst="rect">
            <a:avLst/>
          </a:prstGeom>
        </p:spPr>
        <p:txBody>
          <a:bodyPr wrap="none">
            <a:spAutoFit/>
          </a:bodyPr>
          <a:lstStyle/>
          <a:p>
            <a:r>
              <a:rPr lang="en-US" sz="1400" dirty="0" smtClean="0">
                <a:solidFill>
                  <a:schemeClr val="tx1"/>
                </a:solidFill>
              </a:rPr>
              <a:t>Acknowledgements:</a:t>
            </a:r>
          </a:p>
          <a:p>
            <a:endParaRPr lang="en-US" sz="1400" dirty="0" smtClean="0">
              <a:solidFill>
                <a:schemeClr val="tx1"/>
              </a:solidFill>
            </a:endParaRPr>
          </a:p>
          <a:p>
            <a:pPr>
              <a:buFont typeface="Arial" pitchFamily="34" charset="0"/>
              <a:buChar char="•"/>
            </a:pPr>
            <a:r>
              <a:rPr lang="en-US" sz="1400" dirty="0" smtClean="0">
                <a:solidFill>
                  <a:schemeClr val="tx1"/>
                </a:solidFill>
              </a:rPr>
              <a:t> Present and former colleagues of TE-MPE-CP, AT-MEI-PE …</a:t>
            </a:r>
          </a:p>
          <a:p>
            <a:pPr>
              <a:buFont typeface="Arial" pitchFamily="34" charset="0"/>
              <a:buChar char="•"/>
            </a:pPr>
            <a:r>
              <a:rPr lang="en-US" sz="1400" dirty="0" smtClean="0">
                <a:solidFill>
                  <a:schemeClr val="tx1"/>
                </a:solidFill>
              </a:rPr>
              <a:t> Members and chairmen of the RADWG</a:t>
            </a:r>
          </a:p>
          <a:p>
            <a:pPr>
              <a:buFont typeface="Arial" pitchFamily="34" charset="0"/>
              <a:buChar char="•"/>
            </a:pPr>
            <a:r>
              <a:rPr lang="en-US" sz="1400" dirty="0" smtClean="0">
                <a:solidFill>
                  <a:schemeClr val="tx1"/>
                </a:solidFill>
              </a:rPr>
              <a:t> Safety commission for radiation protection and dosimetry</a:t>
            </a:r>
          </a:p>
          <a:p>
            <a:pPr>
              <a:buFont typeface="Arial" pitchFamily="34" charset="0"/>
              <a:buChar char="•"/>
            </a:pPr>
            <a:r>
              <a:rPr lang="en-US" sz="1400" dirty="0" smtClean="0">
                <a:solidFill>
                  <a:schemeClr val="tx1"/>
                </a:solidFill>
              </a:rPr>
              <a:t> External irradiation facilities (FRM I Munich, PSI Villigen)</a:t>
            </a:r>
          </a:p>
          <a:p>
            <a:pPr>
              <a:buFont typeface="Arial" pitchFamily="34" charset="0"/>
              <a:buChar char="•"/>
            </a:pPr>
            <a:r>
              <a:rPr lang="en-US" sz="1400" dirty="0" smtClean="0">
                <a:solidFill>
                  <a:schemeClr val="tx1"/>
                </a:solidFill>
              </a:rPr>
              <a:t> PH department (recent developments)</a:t>
            </a:r>
            <a:endParaRPr lang="en-US" sz="14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 calcmode="lin" valueType="num">
                                      <p:cBhvr additive="base">
                                        <p:cTn id="1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 calcmode="lin" valueType="num">
                                      <p:cBhvr additive="base">
                                        <p:cTn id="1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anim calcmode="lin" valueType="num">
                                      <p:cBhvr additive="base">
                                        <p:cTn id="2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 calcmode="lin" valueType="num">
                                      <p:cBhvr additive="base">
                                        <p:cTn id="2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GB" sz="1800" dirty="0" smtClean="0">
                <a:latin typeface="TimesNewRoman" charset="0"/>
              </a:rPr>
              <a:t>Example: local quench detector type DQQDL</a:t>
            </a:r>
            <a:endParaRPr lang="en-US" sz="1800" dirty="0"/>
          </a:p>
        </p:txBody>
      </p:sp>
      <p:sp>
        <p:nvSpPr>
          <p:cNvPr id="31747" name="Rectangle 3"/>
          <p:cNvSpPr>
            <a:spLocks noGrp="1" noChangeArrowheads="1"/>
          </p:cNvSpPr>
          <p:nvPr>
            <p:ph type="body" sz="half" idx="1"/>
          </p:nvPr>
        </p:nvSpPr>
        <p:spPr>
          <a:xfrm>
            <a:off x="533400" y="762000"/>
            <a:ext cx="4038600" cy="5135563"/>
          </a:xfrm>
        </p:spPr>
        <p:txBody>
          <a:bodyPr/>
          <a:lstStyle/>
          <a:p>
            <a:endParaRPr lang="en-GB" sz="1600" dirty="0" smtClean="0"/>
          </a:p>
          <a:p>
            <a:r>
              <a:rPr lang="en-GB" sz="1600" dirty="0" smtClean="0">
                <a:latin typeface="TimesNewRoman" charset="0"/>
              </a:rPr>
              <a:t>Used for the protection of LHC main magnets (MB and MQ)</a:t>
            </a:r>
            <a:endParaRPr lang="en-GB" sz="1600" dirty="0" smtClean="0"/>
          </a:p>
          <a:p>
            <a:r>
              <a:rPr lang="en-GB" sz="1600" dirty="0" smtClean="0"/>
              <a:t>Analog </a:t>
            </a:r>
            <a:r>
              <a:rPr lang="en-GB" sz="1600" dirty="0"/>
              <a:t>bridge detector based on state of the art instrumentation amplifiers</a:t>
            </a:r>
          </a:p>
          <a:p>
            <a:r>
              <a:rPr lang="en-GB" sz="1600" dirty="0"/>
              <a:t>(2 out of 2) || (2 out of 2) hardwired multi-channel evaluation scheme</a:t>
            </a:r>
          </a:p>
          <a:p>
            <a:r>
              <a:rPr lang="en-GB" sz="1600" dirty="0"/>
              <a:t>Radiation </a:t>
            </a:r>
            <a:r>
              <a:rPr lang="en-GB" sz="1600" dirty="0" smtClean="0"/>
              <a:t>tolerant</a:t>
            </a:r>
          </a:p>
          <a:p>
            <a:pPr lvl="1"/>
            <a:r>
              <a:rPr lang="en-GB" sz="1600" dirty="0" smtClean="0">
                <a:latin typeface="TimesNewRoman" charset="0"/>
                <a:sym typeface="Wingdings" pitchFamily="2" charset="2"/>
              </a:rPr>
              <a:t>T</a:t>
            </a:r>
            <a:r>
              <a:rPr lang="en-GB" sz="1600" dirty="0" smtClean="0">
                <a:latin typeface="TimesNewRoman" charset="0"/>
              </a:rPr>
              <a:t>est of individual components and complete device including on-board data acquisition system </a:t>
            </a:r>
            <a:endParaRPr lang="en-GB" sz="1600" dirty="0"/>
          </a:p>
          <a:p>
            <a:r>
              <a:rPr lang="en-GB" sz="1600" dirty="0"/>
              <a:t>Adjustment free – fixed threshold detector</a:t>
            </a:r>
          </a:p>
          <a:p>
            <a:r>
              <a:rPr lang="en-GB" sz="1600" dirty="0"/>
              <a:t>Digitally isolated interface – detector circuit on magnet potential</a:t>
            </a:r>
          </a:p>
          <a:p>
            <a:r>
              <a:rPr lang="en-GB" sz="1600" dirty="0" smtClean="0"/>
              <a:t>Cost </a:t>
            </a:r>
            <a:r>
              <a:rPr lang="en-GB" sz="1600" dirty="0"/>
              <a:t>efficient (2500 circuit boards in LHC)</a:t>
            </a:r>
            <a:endParaRPr lang="en-US" sz="1600" dirty="0"/>
          </a:p>
        </p:txBody>
      </p:sp>
      <p:pic>
        <p:nvPicPr>
          <p:cNvPr id="31748" name="Picture 4"/>
          <p:cNvPicPr>
            <a:picLocks noGrp="1" noChangeAspect="1" noChangeArrowheads="1"/>
          </p:cNvPicPr>
          <p:nvPr>
            <p:ph sz="half" idx="2"/>
          </p:nvPr>
        </p:nvPicPr>
        <p:blipFill>
          <a:blip r:embed="rId2"/>
          <a:srcRect/>
          <a:stretch>
            <a:fillRect/>
          </a:stretch>
        </p:blipFill>
        <p:spPr>
          <a:xfrm>
            <a:off x="4495800" y="1981200"/>
            <a:ext cx="4495800" cy="2879315"/>
          </a:xfrm>
          <a:noFill/>
          <a:ln/>
        </p:spPr>
      </p:pic>
      <p:sp>
        <p:nvSpPr>
          <p:cNvPr id="5" name="TextBox 4"/>
          <p:cNvSpPr txBox="1"/>
          <p:nvPr/>
        </p:nvSpPr>
        <p:spPr>
          <a:xfrm>
            <a:off x="1828800" y="2743200"/>
            <a:ext cx="6019799" cy="1200329"/>
          </a:xfrm>
          <a:prstGeom prst="rect">
            <a:avLst/>
          </a:prstGeom>
          <a:solidFill>
            <a:schemeClr val="accent1"/>
          </a:solidFill>
        </p:spPr>
        <p:txBody>
          <a:bodyPr wrap="square" rtlCol="0">
            <a:spAutoFit/>
          </a:bodyPr>
          <a:lstStyle/>
          <a:p>
            <a:pPr>
              <a:buFont typeface="Arial" pitchFamily="34" charset="0"/>
              <a:buChar char="•"/>
            </a:pPr>
            <a:r>
              <a:rPr lang="en-US" sz="1800" dirty="0" smtClean="0">
                <a:solidFill>
                  <a:schemeClr val="tx1"/>
                </a:solidFill>
              </a:rPr>
              <a:t> One of the few electronic devices being already exposed to radiation in LHC.</a:t>
            </a:r>
          </a:p>
          <a:p>
            <a:pPr>
              <a:buFont typeface="Arial" pitchFamily="34" charset="0"/>
              <a:buChar char="•"/>
            </a:pPr>
            <a:r>
              <a:rPr lang="en-US" sz="1800" dirty="0" smtClean="0">
                <a:solidFill>
                  <a:schemeClr val="tx1"/>
                </a:solidFill>
              </a:rPr>
              <a:t> This device type detected the first beam induced quenches of LHC main dipoles.</a:t>
            </a:r>
            <a:endParaRPr lang="en-US" sz="18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additive="base">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914400" y="0"/>
            <a:ext cx="7239000" cy="685800"/>
          </a:xfrm>
        </p:spPr>
        <p:txBody>
          <a:bodyPr/>
          <a:lstStyle/>
          <a:p>
            <a:r>
              <a:rPr lang="en-GB" dirty="0" smtClean="0">
                <a:latin typeface="TimesNewRoman" charset="0"/>
              </a:rPr>
              <a:t>Example: local quench detector type DQQDL continued</a:t>
            </a:r>
            <a:endParaRPr lang="en-US" dirty="0"/>
          </a:p>
        </p:txBody>
      </p:sp>
      <p:pic>
        <p:nvPicPr>
          <p:cNvPr id="21506" name="Picture 2"/>
          <p:cNvPicPr>
            <a:picLocks noChangeAspect="1" noChangeArrowheads="1"/>
          </p:cNvPicPr>
          <p:nvPr/>
        </p:nvPicPr>
        <p:blipFill>
          <a:blip r:embed="rId2"/>
          <a:srcRect/>
          <a:stretch>
            <a:fillRect/>
          </a:stretch>
        </p:blipFill>
        <p:spPr bwMode="auto">
          <a:xfrm>
            <a:off x="533400" y="762000"/>
            <a:ext cx="8038200" cy="56819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GB" dirty="0" smtClean="0"/>
              <a:t>SEE in </a:t>
            </a:r>
            <a:r>
              <a:rPr lang="en-GB" dirty="0" err="1" smtClean="0">
                <a:latin typeface="Symbol" pitchFamily="18" charset="2"/>
              </a:rPr>
              <a:t>m</a:t>
            </a:r>
            <a:r>
              <a:rPr lang="en-GB" dirty="0" err="1" smtClean="0"/>
              <a:t>controllers</a:t>
            </a:r>
            <a:r>
              <a:rPr lang="en-GB" dirty="0" smtClean="0"/>
              <a:t>: ADuC8XX family</a:t>
            </a:r>
            <a:endParaRPr lang="en-US" dirty="0"/>
          </a:p>
        </p:txBody>
      </p:sp>
      <p:sp>
        <p:nvSpPr>
          <p:cNvPr id="40963" name="Rectangle 3"/>
          <p:cNvSpPr>
            <a:spLocks noGrp="1" noChangeArrowheads="1"/>
          </p:cNvSpPr>
          <p:nvPr>
            <p:ph type="body" idx="1"/>
          </p:nvPr>
        </p:nvSpPr>
        <p:spPr>
          <a:xfrm>
            <a:off x="533400" y="838200"/>
            <a:ext cx="8229600" cy="3581400"/>
          </a:xfrm>
        </p:spPr>
        <p:txBody>
          <a:bodyPr/>
          <a:lstStyle/>
          <a:p>
            <a:r>
              <a:rPr lang="en-US" dirty="0" smtClean="0"/>
              <a:t>ADuC812 (4000 devices in QPS electronics) </a:t>
            </a:r>
          </a:p>
          <a:p>
            <a:pPr lvl="1"/>
            <a:r>
              <a:rPr lang="en-US" dirty="0" smtClean="0"/>
              <a:t>8 channel 12 Bit ADC + 8051 compatible core + 8k Flash EEPROM </a:t>
            </a:r>
          </a:p>
          <a:p>
            <a:pPr marL="342900" lvl="1" indent="-342900">
              <a:buSzPct val="95000"/>
              <a:buFont typeface="Wingdings" pitchFamily="2" charset="2"/>
              <a:buChar char="è"/>
            </a:pPr>
            <a:r>
              <a:rPr lang="en-US" dirty="0" smtClean="0"/>
              <a:t>ADuC831 (2700 devices in QPS electronics)</a:t>
            </a:r>
          </a:p>
          <a:p>
            <a:pPr lvl="1"/>
            <a:r>
              <a:rPr lang="en-US" dirty="0" smtClean="0"/>
              <a:t>As ADuC831 but 62k Flash EEPROM</a:t>
            </a:r>
          </a:p>
          <a:p>
            <a:r>
              <a:rPr lang="en-US" dirty="0" smtClean="0"/>
              <a:t>ADuC834 (7600 devices in QPS electronics)</a:t>
            </a:r>
          </a:p>
          <a:p>
            <a:pPr lvl="1"/>
            <a:r>
              <a:rPr lang="en-US" dirty="0" smtClean="0"/>
              <a:t>24 Bit ADC + 8051 compatible core + 62k Flash EEPROM </a:t>
            </a:r>
            <a:endParaRPr lang="en-GB" dirty="0" smtClean="0"/>
          </a:p>
          <a:p>
            <a:r>
              <a:rPr lang="en-GB" dirty="0" smtClean="0"/>
              <a:t>Functional </a:t>
            </a:r>
            <a:r>
              <a:rPr lang="en-GB" dirty="0"/>
              <a:t>test of the chip</a:t>
            </a:r>
          </a:p>
          <a:p>
            <a:pPr lvl="1"/>
            <a:r>
              <a:rPr lang="en-US" dirty="0"/>
              <a:t>Communication during the test via serial port</a:t>
            </a:r>
          </a:p>
          <a:p>
            <a:r>
              <a:rPr lang="en-US" dirty="0" smtClean="0"/>
              <a:t>Memory </a:t>
            </a:r>
            <a:r>
              <a:rPr lang="en-US" dirty="0"/>
              <a:t>access tests</a:t>
            </a:r>
          </a:p>
          <a:p>
            <a:pPr lvl="1"/>
            <a:r>
              <a:rPr lang="en-US" dirty="0"/>
              <a:t>ADuC812: external SRAM</a:t>
            </a:r>
          </a:p>
          <a:p>
            <a:pPr lvl="1"/>
            <a:r>
              <a:rPr lang="en-US" dirty="0"/>
              <a:t>ADuC831 &amp; ADuC834: internal &amp; external SRAM, internal Flash EEPROM</a:t>
            </a:r>
          </a:p>
          <a:p>
            <a:r>
              <a:rPr lang="en-US" dirty="0"/>
              <a:t>Error correction algorithm</a:t>
            </a:r>
          </a:p>
          <a:p>
            <a:pPr lvl="1"/>
            <a:r>
              <a:rPr lang="en-US" dirty="0"/>
              <a:t>Bitwise triple voting for data stored in external SRAM validated</a:t>
            </a:r>
          </a:p>
          <a:p>
            <a:pPr>
              <a:buFont typeface="Wingdings" pitchFamily="2" charset="2"/>
              <a:buNone/>
            </a:pPr>
            <a:endParaRPr lang="en-US" dirty="0"/>
          </a:p>
        </p:txBody>
      </p:sp>
      <p:sp>
        <p:nvSpPr>
          <p:cNvPr id="40964" name="Text Box 4"/>
          <p:cNvSpPr txBox="1">
            <a:spLocks noChangeArrowheads="1"/>
          </p:cNvSpPr>
          <p:nvPr/>
        </p:nvSpPr>
        <p:spPr bwMode="auto">
          <a:xfrm>
            <a:off x="1295400" y="6311701"/>
            <a:ext cx="5888140" cy="546299"/>
          </a:xfrm>
          <a:prstGeom prst="rect">
            <a:avLst/>
          </a:prstGeom>
          <a:noFill/>
          <a:ln w="9525">
            <a:noFill/>
            <a:miter lim="800000"/>
            <a:headEnd/>
            <a:tailEnd/>
          </a:ln>
          <a:effectLst/>
        </p:spPr>
        <p:txBody>
          <a:bodyPr wrap="none" lIns="91435" tIns="45718" rIns="91435" bIns="45718">
            <a:spAutoFit/>
          </a:bodyPr>
          <a:lstStyle/>
          <a:p>
            <a:pPr>
              <a:lnSpc>
                <a:spcPts val="2075"/>
              </a:lnSpc>
              <a:spcBef>
                <a:spcPct val="50000"/>
              </a:spcBef>
              <a:buClr>
                <a:srgbClr val="013469"/>
              </a:buClr>
              <a:buSzPct val="95000"/>
              <a:buFont typeface="Wingdings" pitchFamily="2" charset="2"/>
              <a:buNone/>
            </a:pPr>
            <a:r>
              <a:rPr lang="en-US" sz="1800" dirty="0">
                <a:solidFill>
                  <a:schemeClr val="accent2"/>
                </a:solidFill>
              </a:rPr>
              <a:t>data[</a:t>
            </a:r>
            <a:r>
              <a:rPr lang="en-US" sz="1800" dirty="0" err="1">
                <a:solidFill>
                  <a:schemeClr val="accent2"/>
                </a:solidFill>
              </a:rPr>
              <a:t>i</a:t>
            </a:r>
            <a:r>
              <a:rPr lang="en-US" sz="1800" dirty="0" smtClean="0">
                <a:solidFill>
                  <a:schemeClr val="accent2"/>
                </a:solidFill>
              </a:rPr>
              <a:t>] = (</a:t>
            </a:r>
            <a:r>
              <a:rPr lang="en-US" sz="1800" dirty="0">
                <a:solidFill>
                  <a:schemeClr val="accent2"/>
                </a:solidFill>
              </a:rPr>
              <a:t>d[0][</a:t>
            </a:r>
            <a:r>
              <a:rPr lang="en-US" sz="1800" dirty="0" err="1">
                <a:solidFill>
                  <a:schemeClr val="accent2"/>
                </a:solidFill>
              </a:rPr>
              <a:t>i</a:t>
            </a:r>
            <a:r>
              <a:rPr lang="en-US" sz="1800" dirty="0" smtClean="0">
                <a:solidFill>
                  <a:schemeClr val="accent2"/>
                </a:solidFill>
              </a:rPr>
              <a:t>] &amp; d[1</a:t>
            </a:r>
            <a:r>
              <a:rPr lang="en-US" sz="1800" dirty="0">
                <a:solidFill>
                  <a:schemeClr val="accent2"/>
                </a:solidFill>
              </a:rPr>
              <a:t>][</a:t>
            </a:r>
            <a:r>
              <a:rPr lang="en-US" sz="1800" dirty="0" err="1">
                <a:solidFill>
                  <a:schemeClr val="accent2"/>
                </a:solidFill>
              </a:rPr>
              <a:t>i</a:t>
            </a:r>
            <a:r>
              <a:rPr lang="en-US" sz="1800" dirty="0">
                <a:solidFill>
                  <a:schemeClr val="accent2"/>
                </a:solidFill>
              </a:rPr>
              <a:t>])|(d[0][</a:t>
            </a:r>
            <a:r>
              <a:rPr lang="en-US" sz="1800" dirty="0" err="1">
                <a:solidFill>
                  <a:schemeClr val="accent2"/>
                </a:solidFill>
              </a:rPr>
              <a:t>i</a:t>
            </a:r>
            <a:r>
              <a:rPr lang="en-US" sz="1800" dirty="0" smtClean="0">
                <a:solidFill>
                  <a:schemeClr val="accent2"/>
                </a:solidFill>
              </a:rPr>
              <a:t>] &amp; d[2</a:t>
            </a:r>
            <a:r>
              <a:rPr lang="en-US" sz="1800" dirty="0">
                <a:solidFill>
                  <a:schemeClr val="accent2"/>
                </a:solidFill>
              </a:rPr>
              <a:t>][</a:t>
            </a:r>
            <a:r>
              <a:rPr lang="en-US" sz="1800" dirty="0" err="1">
                <a:solidFill>
                  <a:schemeClr val="accent2"/>
                </a:solidFill>
              </a:rPr>
              <a:t>i</a:t>
            </a:r>
            <a:r>
              <a:rPr lang="en-US" sz="1800" dirty="0">
                <a:solidFill>
                  <a:schemeClr val="accent2"/>
                </a:solidFill>
              </a:rPr>
              <a:t>])|(d[1][</a:t>
            </a:r>
            <a:r>
              <a:rPr lang="en-US" sz="1800" dirty="0" err="1">
                <a:solidFill>
                  <a:schemeClr val="accent2"/>
                </a:solidFill>
              </a:rPr>
              <a:t>i</a:t>
            </a:r>
            <a:r>
              <a:rPr lang="en-US" sz="1800" dirty="0" smtClean="0">
                <a:solidFill>
                  <a:schemeClr val="accent2"/>
                </a:solidFill>
              </a:rPr>
              <a:t>] &amp; d[2</a:t>
            </a:r>
            <a:r>
              <a:rPr lang="en-US" sz="1800" dirty="0">
                <a:solidFill>
                  <a:schemeClr val="accent2"/>
                </a:solidFill>
              </a:rPr>
              <a:t>][</a:t>
            </a:r>
            <a:r>
              <a:rPr lang="en-US" sz="1800" dirty="0" err="1">
                <a:solidFill>
                  <a:schemeClr val="accent2"/>
                </a:solidFill>
              </a:rPr>
              <a:t>i</a:t>
            </a:r>
            <a:r>
              <a:rPr lang="en-US" sz="1800" dirty="0">
                <a:solidFill>
                  <a:schemeClr val="accent2"/>
                </a:solidFill>
              </a:rPr>
              <a:t>])</a:t>
            </a:r>
          </a:p>
          <a:p>
            <a:endParaRPr lang="en-US" dirty="0">
              <a:solidFill>
                <a:schemeClr val="accent2"/>
              </a:solidFill>
            </a:endParaRPr>
          </a:p>
        </p:txBody>
      </p:sp>
      <p:pic>
        <p:nvPicPr>
          <p:cNvPr id="5" name="Picture 11"/>
          <p:cNvPicPr>
            <a:picLocks noChangeAspect="1" noChangeArrowheads="1"/>
          </p:cNvPicPr>
          <p:nvPr/>
        </p:nvPicPr>
        <p:blipFill>
          <a:blip r:embed="rId2"/>
          <a:srcRect/>
          <a:stretch>
            <a:fillRect/>
          </a:stretch>
        </p:blipFill>
        <p:spPr bwMode="auto">
          <a:xfrm>
            <a:off x="7010400" y="3276600"/>
            <a:ext cx="2028825" cy="15144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914400" y="0"/>
            <a:ext cx="7162800" cy="685800"/>
          </a:xfrm>
        </p:spPr>
        <p:txBody>
          <a:bodyPr/>
          <a:lstStyle/>
          <a:p>
            <a:r>
              <a:rPr lang="en-GB" dirty="0" smtClean="0"/>
              <a:t>SEE in </a:t>
            </a:r>
            <a:r>
              <a:rPr lang="en-GB" dirty="0" err="1" smtClean="0">
                <a:latin typeface="Symbol" pitchFamily="18" charset="2"/>
              </a:rPr>
              <a:t>m</a:t>
            </a:r>
            <a:r>
              <a:rPr lang="en-GB" dirty="0" err="1" smtClean="0"/>
              <a:t>controllers</a:t>
            </a:r>
            <a:r>
              <a:rPr lang="en-GB" dirty="0" smtClean="0"/>
              <a:t>: ADuC812 (PSI OPTIS 60 </a:t>
            </a:r>
            <a:r>
              <a:rPr lang="en-GB" dirty="0" err="1" smtClean="0"/>
              <a:t>MeV</a:t>
            </a:r>
            <a:r>
              <a:rPr lang="en-GB" dirty="0" smtClean="0"/>
              <a:t> 2003)</a:t>
            </a:r>
            <a:endParaRPr lang="en-US" dirty="0"/>
          </a:p>
        </p:txBody>
      </p:sp>
      <p:sp>
        <p:nvSpPr>
          <p:cNvPr id="35946" name="Rectangle 106"/>
          <p:cNvSpPr>
            <a:spLocks noChangeArrowheads="1"/>
          </p:cNvSpPr>
          <p:nvPr/>
        </p:nvSpPr>
        <p:spPr bwMode="auto">
          <a:xfrm>
            <a:off x="3175" y="4273550"/>
            <a:ext cx="9144000" cy="549275"/>
          </a:xfrm>
          <a:prstGeom prst="rect">
            <a:avLst/>
          </a:prstGeom>
          <a:noFill/>
          <a:ln w="9525">
            <a:noFill/>
            <a:miter lim="800000"/>
            <a:headEnd/>
            <a:tailEnd/>
          </a:ln>
          <a:effectLst/>
        </p:spPr>
        <p:txBody>
          <a:bodyPr lIns="91435" tIns="45718" rIns="91435" bIns="45718">
            <a:spAutoFit/>
          </a:bodyPr>
          <a:lstStyle/>
          <a:p>
            <a:pPr eaLnBrk="1" hangingPunct="1"/>
            <a:r>
              <a:rPr lang="en-GB">
                <a:solidFill>
                  <a:schemeClr val="tx1"/>
                </a:solidFill>
                <a:latin typeface="Times New Roman" pitchFamily="18" charset="0"/>
                <a:cs typeface="Times New Roman" pitchFamily="18" charset="0"/>
              </a:rPr>
              <a:t> </a:t>
            </a:r>
            <a:endParaRPr lang="en-US">
              <a:solidFill>
                <a:schemeClr val="tx1"/>
              </a:solidFill>
              <a:cs typeface="Times New Roman" pitchFamily="18" charset="0"/>
            </a:endParaRPr>
          </a:p>
          <a:p>
            <a:endParaRPr lang="en-US" sz="1800">
              <a:solidFill>
                <a:schemeClr val="tx1"/>
              </a:solidFill>
            </a:endParaRPr>
          </a:p>
        </p:txBody>
      </p:sp>
      <p:grpSp>
        <p:nvGrpSpPr>
          <p:cNvPr id="2" name="Group 169"/>
          <p:cNvGrpSpPr>
            <a:grpSpLocks/>
          </p:cNvGrpSpPr>
          <p:nvPr/>
        </p:nvGrpSpPr>
        <p:grpSpPr bwMode="auto">
          <a:xfrm>
            <a:off x="381000" y="914400"/>
            <a:ext cx="8610600" cy="1143000"/>
            <a:chOff x="-3" y="-3"/>
            <a:chExt cx="4497" cy="1410"/>
          </a:xfrm>
        </p:grpSpPr>
        <p:grpSp>
          <p:nvGrpSpPr>
            <p:cNvPr id="3" name="Group 167"/>
            <p:cNvGrpSpPr>
              <a:grpSpLocks/>
            </p:cNvGrpSpPr>
            <p:nvPr/>
          </p:nvGrpSpPr>
          <p:grpSpPr bwMode="auto">
            <a:xfrm>
              <a:off x="0" y="0"/>
              <a:ext cx="4491" cy="1404"/>
              <a:chOff x="0" y="0"/>
              <a:chExt cx="4491" cy="1404"/>
            </a:xfrm>
          </p:grpSpPr>
          <p:grpSp>
            <p:nvGrpSpPr>
              <p:cNvPr id="4" name="Group 122"/>
              <p:cNvGrpSpPr>
                <a:grpSpLocks/>
              </p:cNvGrpSpPr>
              <p:nvPr/>
            </p:nvGrpSpPr>
            <p:grpSpPr bwMode="auto">
              <a:xfrm>
                <a:off x="0" y="0"/>
                <a:ext cx="965" cy="327"/>
                <a:chOff x="0" y="0"/>
                <a:chExt cx="965" cy="327"/>
              </a:xfrm>
            </p:grpSpPr>
            <p:sp>
              <p:nvSpPr>
                <p:cNvPr id="35961" name="Rectangle 121"/>
                <p:cNvSpPr>
                  <a:spLocks noChangeArrowheads="1"/>
                </p:cNvSpPr>
                <p:nvPr/>
              </p:nvSpPr>
              <p:spPr bwMode="auto">
                <a:xfrm>
                  <a:off x="0" y="0"/>
                  <a:ext cx="965" cy="327"/>
                </a:xfrm>
                <a:prstGeom prst="rect">
                  <a:avLst/>
                </a:prstGeom>
                <a:solidFill>
                  <a:srgbClr val="D9D9D9"/>
                </a:solidFill>
                <a:ln w="9525">
                  <a:noFill/>
                  <a:miter lim="800000"/>
                  <a:headEnd/>
                  <a:tailEnd/>
                </a:ln>
                <a:effectLst/>
              </p:spPr>
              <p:txBody>
                <a:bodyPr wrap="none" lIns="91435" tIns="45718" rIns="91435" bIns="45718" anchor="ctr"/>
                <a:lstStyle/>
                <a:p>
                  <a:endParaRPr lang="en-US"/>
                </a:p>
              </p:txBody>
            </p:sp>
            <p:grpSp>
              <p:nvGrpSpPr>
                <p:cNvPr id="5" name="Group 120"/>
                <p:cNvGrpSpPr>
                  <a:grpSpLocks/>
                </p:cNvGrpSpPr>
                <p:nvPr/>
              </p:nvGrpSpPr>
              <p:grpSpPr bwMode="auto">
                <a:xfrm>
                  <a:off x="0" y="0"/>
                  <a:ext cx="965" cy="327"/>
                  <a:chOff x="0" y="0"/>
                  <a:chExt cx="965" cy="327"/>
                </a:xfrm>
              </p:grpSpPr>
              <p:sp>
                <p:nvSpPr>
                  <p:cNvPr id="35947" name="Rectangle 107"/>
                  <p:cNvSpPr>
                    <a:spLocks noChangeArrowheads="1"/>
                  </p:cNvSpPr>
                  <p:nvPr/>
                </p:nvSpPr>
                <p:spPr bwMode="auto">
                  <a:xfrm>
                    <a:off x="43" y="0"/>
                    <a:ext cx="879" cy="327"/>
                  </a:xfrm>
                  <a:prstGeom prst="rect">
                    <a:avLst/>
                  </a:prstGeom>
                  <a:solidFill>
                    <a:srgbClr val="D9D9D9"/>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Fluence [10</a:t>
                    </a:r>
                    <a:r>
                      <a:rPr lang="en-GB" sz="1000" b="1" baseline="30000">
                        <a:solidFill>
                          <a:schemeClr val="tx1"/>
                        </a:solidFill>
                        <a:cs typeface="Arial" pitchFamily="34" charset="0"/>
                      </a:rPr>
                      <a:t>10</a:t>
                    </a:r>
                    <a:r>
                      <a:rPr lang="en-GB" sz="1000" b="1">
                        <a:solidFill>
                          <a:schemeClr val="tx1"/>
                        </a:solidFill>
                        <a:cs typeface="Arial" pitchFamily="34" charset="0"/>
                      </a:rPr>
                      <a:t> p cm</a:t>
                    </a:r>
                    <a:r>
                      <a:rPr lang="en-GB" sz="1000" b="1" baseline="30000">
                        <a:solidFill>
                          <a:schemeClr val="tx1"/>
                        </a:solidFill>
                        <a:cs typeface="Arial" pitchFamily="34" charset="0"/>
                      </a:rPr>
                      <a:t>-2</a:t>
                    </a:r>
                    <a:r>
                      <a:rPr lang="en-GB" sz="1000" b="1">
                        <a:solidFill>
                          <a:schemeClr val="tx1"/>
                        </a:solidFill>
                        <a:cs typeface="Arial" pitchFamily="34" charset="0"/>
                      </a:rPr>
                      <a:t>]</a:t>
                    </a:r>
                    <a:endParaRPr lang="en-US">
                      <a:solidFill>
                        <a:schemeClr val="tx1"/>
                      </a:solidFill>
                      <a:cs typeface="Times New Roman" pitchFamily="18" charset="0"/>
                    </a:endParaRPr>
                  </a:p>
                  <a:p>
                    <a:endParaRPr lang="en-US" sz="1800">
                      <a:solidFill>
                        <a:schemeClr val="tx1"/>
                      </a:solidFill>
                    </a:endParaRPr>
                  </a:p>
                </p:txBody>
              </p:sp>
              <p:sp>
                <p:nvSpPr>
                  <p:cNvPr id="35959" name="Rectangle 119"/>
                  <p:cNvSpPr>
                    <a:spLocks noChangeArrowheads="1"/>
                  </p:cNvSpPr>
                  <p:nvPr/>
                </p:nvSpPr>
                <p:spPr bwMode="auto">
                  <a:xfrm>
                    <a:off x="0" y="0"/>
                    <a:ext cx="96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6" name="Group 126"/>
              <p:cNvGrpSpPr>
                <a:grpSpLocks/>
              </p:cNvGrpSpPr>
              <p:nvPr/>
            </p:nvGrpSpPr>
            <p:grpSpPr bwMode="auto">
              <a:xfrm>
                <a:off x="965" y="0"/>
                <a:ext cx="601" cy="327"/>
                <a:chOff x="965" y="0"/>
                <a:chExt cx="601" cy="327"/>
              </a:xfrm>
            </p:grpSpPr>
            <p:sp>
              <p:nvSpPr>
                <p:cNvPr id="35965" name="Rectangle 125"/>
                <p:cNvSpPr>
                  <a:spLocks noChangeArrowheads="1"/>
                </p:cNvSpPr>
                <p:nvPr/>
              </p:nvSpPr>
              <p:spPr bwMode="auto">
                <a:xfrm>
                  <a:off x="965" y="0"/>
                  <a:ext cx="601" cy="327"/>
                </a:xfrm>
                <a:prstGeom prst="rect">
                  <a:avLst/>
                </a:prstGeom>
                <a:solidFill>
                  <a:srgbClr val="D9D9D9"/>
                </a:solidFill>
                <a:ln w="9525">
                  <a:noFill/>
                  <a:miter lim="800000"/>
                  <a:headEnd/>
                  <a:tailEnd/>
                </a:ln>
                <a:effectLst/>
              </p:spPr>
              <p:txBody>
                <a:bodyPr wrap="none" lIns="91435" tIns="45718" rIns="91435" bIns="45718" anchor="ctr"/>
                <a:lstStyle/>
                <a:p>
                  <a:endParaRPr lang="en-US"/>
                </a:p>
              </p:txBody>
            </p:sp>
            <p:grpSp>
              <p:nvGrpSpPr>
                <p:cNvPr id="7" name="Group 124"/>
                <p:cNvGrpSpPr>
                  <a:grpSpLocks/>
                </p:cNvGrpSpPr>
                <p:nvPr/>
              </p:nvGrpSpPr>
              <p:grpSpPr bwMode="auto">
                <a:xfrm>
                  <a:off x="965" y="0"/>
                  <a:ext cx="601" cy="327"/>
                  <a:chOff x="965" y="0"/>
                  <a:chExt cx="601" cy="327"/>
                </a:xfrm>
              </p:grpSpPr>
              <p:sp>
                <p:nvSpPr>
                  <p:cNvPr id="35948" name="Rectangle 108"/>
                  <p:cNvSpPr>
                    <a:spLocks noChangeArrowheads="1"/>
                  </p:cNvSpPr>
                  <p:nvPr/>
                </p:nvSpPr>
                <p:spPr bwMode="auto">
                  <a:xfrm>
                    <a:off x="1008" y="0"/>
                    <a:ext cx="515" cy="327"/>
                  </a:xfrm>
                  <a:prstGeom prst="rect">
                    <a:avLst/>
                  </a:prstGeom>
                  <a:solidFill>
                    <a:srgbClr val="D9D9D9"/>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Dose [Gy] </a:t>
                    </a:r>
                    <a:endParaRPr lang="en-US">
                      <a:solidFill>
                        <a:schemeClr val="tx1"/>
                      </a:solidFill>
                      <a:cs typeface="Times New Roman" pitchFamily="18" charset="0"/>
                    </a:endParaRPr>
                  </a:p>
                  <a:p>
                    <a:endParaRPr lang="en-US" sz="1800">
                      <a:solidFill>
                        <a:schemeClr val="tx1"/>
                      </a:solidFill>
                    </a:endParaRPr>
                  </a:p>
                </p:txBody>
              </p:sp>
              <p:sp>
                <p:nvSpPr>
                  <p:cNvPr id="35963" name="Rectangle 123"/>
                  <p:cNvSpPr>
                    <a:spLocks noChangeArrowheads="1"/>
                  </p:cNvSpPr>
                  <p:nvPr/>
                </p:nvSpPr>
                <p:spPr bwMode="auto">
                  <a:xfrm>
                    <a:off x="965" y="0"/>
                    <a:ext cx="60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8" name="Group 130"/>
              <p:cNvGrpSpPr>
                <a:grpSpLocks/>
              </p:cNvGrpSpPr>
              <p:nvPr/>
            </p:nvGrpSpPr>
            <p:grpSpPr bwMode="auto">
              <a:xfrm>
                <a:off x="1566" y="0"/>
                <a:ext cx="2925" cy="327"/>
                <a:chOff x="1566" y="0"/>
                <a:chExt cx="2925" cy="327"/>
              </a:xfrm>
            </p:grpSpPr>
            <p:sp>
              <p:nvSpPr>
                <p:cNvPr id="35969" name="Rectangle 129"/>
                <p:cNvSpPr>
                  <a:spLocks noChangeArrowheads="1"/>
                </p:cNvSpPr>
                <p:nvPr/>
              </p:nvSpPr>
              <p:spPr bwMode="auto">
                <a:xfrm>
                  <a:off x="1566" y="0"/>
                  <a:ext cx="2925" cy="327"/>
                </a:xfrm>
                <a:prstGeom prst="rect">
                  <a:avLst/>
                </a:prstGeom>
                <a:solidFill>
                  <a:srgbClr val="D9D9D9"/>
                </a:solidFill>
                <a:ln w="9525">
                  <a:noFill/>
                  <a:miter lim="800000"/>
                  <a:headEnd/>
                  <a:tailEnd/>
                </a:ln>
                <a:effectLst/>
              </p:spPr>
              <p:txBody>
                <a:bodyPr wrap="none" lIns="91435" tIns="45718" rIns="91435" bIns="45718" anchor="ctr"/>
                <a:lstStyle/>
                <a:p>
                  <a:endParaRPr lang="en-US"/>
                </a:p>
              </p:txBody>
            </p:sp>
            <p:grpSp>
              <p:nvGrpSpPr>
                <p:cNvPr id="9" name="Group 128"/>
                <p:cNvGrpSpPr>
                  <a:grpSpLocks/>
                </p:cNvGrpSpPr>
                <p:nvPr/>
              </p:nvGrpSpPr>
              <p:grpSpPr bwMode="auto">
                <a:xfrm>
                  <a:off x="1566" y="0"/>
                  <a:ext cx="2925" cy="327"/>
                  <a:chOff x="1566" y="0"/>
                  <a:chExt cx="2925" cy="327"/>
                </a:xfrm>
              </p:grpSpPr>
              <p:sp>
                <p:nvSpPr>
                  <p:cNvPr id="35949" name="Rectangle 109"/>
                  <p:cNvSpPr>
                    <a:spLocks noChangeArrowheads="1"/>
                  </p:cNvSpPr>
                  <p:nvPr/>
                </p:nvSpPr>
                <p:spPr bwMode="auto">
                  <a:xfrm>
                    <a:off x="1609" y="0"/>
                    <a:ext cx="2839" cy="327"/>
                  </a:xfrm>
                  <a:prstGeom prst="rect">
                    <a:avLst/>
                  </a:prstGeom>
                  <a:solidFill>
                    <a:srgbClr val="D9D9D9"/>
                  </a:solidFill>
                  <a:ln w="9525">
                    <a:noFill/>
                    <a:miter lim="800000"/>
                    <a:headEnd/>
                    <a:tailEnd/>
                  </a:ln>
                  <a:effectLst/>
                </p:spPr>
                <p:txBody>
                  <a:bodyPr lIns="0" tIns="0" rIns="0" bIns="0"/>
                  <a:lstStyle/>
                  <a:p>
                    <a:pPr eaLnBrk="1" hangingPunct="1"/>
                    <a:r>
                      <a:rPr lang="en-GB" sz="1000" b="1">
                        <a:solidFill>
                          <a:schemeClr val="tx1"/>
                        </a:solidFill>
                        <a:cs typeface="Arial" pitchFamily="34" charset="0"/>
                      </a:rPr>
                      <a:t>Remark</a:t>
                    </a:r>
                    <a:endParaRPr lang="en-GB" sz="2600" b="1">
                      <a:solidFill>
                        <a:schemeClr val="tx1"/>
                      </a:solidFill>
                      <a:cs typeface="Arial" pitchFamily="34" charset="0"/>
                    </a:endParaRPr>
                  </a:p>
                  <a:p>
                    <a:endParaRPr lang="en-GB" sz="1800">
                      <a:solidFill>
                        <a:schemeClr val="tx1"/>
                      </a:solidFill>
                    </a:endParaRPr>
                  </a:p>
                </p:txBody>
              </p:sp>
              <p:sp>
                <p:nvSpPr>
                  <p:cNvPr id="35967" name="Rectangle 127"/>
                  <p:cNvSpPr>
                    <a:spLocks noChangeArrowheads="1"/>
                  </p:cNvSpPr>
                  <p:nvPr/>
                </p:nvSpPr>
                <p:spPr bwMode="auto">
                  <a:xfrm>
                    <a:off x="1566" y="0"/>
                    <a:ext cx="292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10" name="Group 134"/>
              <p:cNvGrpSpPr>
                <a:grpSpLocks/>
              </p:cNvGrpSpPr>
              <p:nvPr/>
            </p:nvGrpSpPr>
            <p:grpSpPr bwMode="auto">
              <a:xfrm>
                <a:off x="0" y="327"/>
                <a:ext cx="965" cy="327"/>
                <a:chOff x="0" y="327"/>
                <a:chExt cx="965" cy="327"/>
              </a:xfrm>
            </p:grpSpPr>
            <p:sp>
              <p:nvSpPr>
                <p:cNvPr id="35973" name="Rectangle 133"/>
                <p:cNvSpPr>
                  <a:spLocks noChangeArrowheads="1"/>
                </p:cNvSpPr>
                <p:nvPr/>
              </p:nvSpPr>
              <p:spPr bwMode="auto">
                <a:xfrm>
                  <a:off x="0" y="327"/>
                  <a:ext cx="965"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11" name="Group 132"/>
                <p:cNvGrpSpPr>
                  <a:grpSpLocks/>
                </p:cNvGrpSpPr>
                <p:nvPr/>
              </p:nvGrpSpPr>
              <p:grpSpPr bwMode="auto">
                <a:xfrm>
                  <a:off x="0" y="327"/>
                  <a:ext cx="965" cy="327"/>
                  <a:chOff x="0" y="327"/>
                  <a:chExt cx="965" cy="327"/>
                </a:xfrm>
              </p:grpSpPr>
              <p:sp>
                <p:nvSpPr>
                  <p:cNvPr id="35950" name="Rectangle 110"/>
                  <p:cNvSpPr>
                    <a:spLocks noChangeArrowheads="1"/>
                  </p:cNvSpPr>
                  <p:nvPr/>
                </p:nvSpPr>
                <p:spPr bwMode="auto">
                  <a:xfrm>
                    <a:off x="43" y="327"/>
                    <a:ext cx="879"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4.0</a:t>
                    </a:r>
                    <a:endParaRPr lang="en-US">
                      <a:solidFill>
                        <a:schemeClr val="tx1"/>
                      </a:solidFill>
                      <a:cs typeface="Times New Roman" pitchFamily="18" charset="0"/>
                    </a:endParaRPr>
                  </a:p>
                  <a:p>
                    <a:endParaRPr lang="en-US" sz="1800">
                      <a:solidFill>
                        <a:schemeClr val="tx1"/>
                      </a:solidFill>
                    </a:endParaRPr>
                  </a:p>
                </p:txBody>
              </p:sp>
              <p:sp>
                <p:nvSpPr>
                  <p:cNvPr id="35971" name="Rectangle 131"/>
                  <p:cNvSpPr>
                    <a:spLocks noChangeArrowheads="1"/>
                  </p:cNvSpPr>
                  <p:nvPr/>
                </p:nvSpPr>
                <p:spPr bwMode="auto">
                  <a:xfrm>
                    <a:off x="0" y="327"/>
                    <a:ext cx="96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12" name="Group 138"/>
              <p:cNvGrpSpPr>
                <a:grpSpLocks/>
              </p:cNvGrpSpPr>
              <p:nvPr/>
            </p:nvGrpSpPr>
            <p:grpSpPr bwMode="auto">
              <a:xfrm>
                <a:off x="965" y="327"/>
                <a:ext cx="601" cy="327"/>
                <a:chOff x="965" y="327"/>
                <a:chExt cx="601" cy="327"/>
              </a:xfrm>
            </p:grpSpPr>
            <p:sp>
              <p:nvSpPr>
                <p:cNvPr id="35977" name="Rectangle 137"/>
                <p:cNvSpPr>
                  <a:spLocks noChangeArrowheads="1"/>
                </p:cNvSpPr>
                <p:nvPr/>
              </p:nvSpPr>
              <p:spPr bwMode="auto">
                <a:xfrm>
                  <a:off x="965" y="327"/>
                  <a:ext cx="60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13" name="Group 136"/>
                <p:cNvGrpSpPr>
                  <a:grpSpLocks/>
                </p:cNvGrpSpPr>
                <p:nvPr/>
              </p:nvGrpSpPr>
              <p:grpSpPr bwMode="auto">
                <a:xfrm>
                  <a:off x="965" y="327"/>
                  <a:ext cx="601" cy="327"/>
                  <a:chOff x="965" y="327"/>
                  <a:chExt cx="601" cy="327"/>
                </a:xfrm>
              </p:grpSpPr>
              <p:sp>
                <p:nvSpPr>
                  <p:cNvPr id="35951" name="Rectangle 111"/>
                  <p:cNvSpPr>
                    <a:spLocks noChangeArrowheads="1"/>
                  </p:cNvSpPr>
                  <p:nvPr/>
                </p:nvSpPr>
                <p:spPr bwMode="auto">
                  <a:xfrm>
                    <a:off x="1008" y="327"/>
                    <a:ext cx="515"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55</a:t>
                    </a:r>
                    <a:endParaRPr lang="en-US">
                      <a:solidFill>
                        <a:schemeClr val="tx1"/>
                      </a:solidFill>
                      <a:cs typeface="Times New Roman" pitchFamily="18" charset="0"/>
                    </a:endParaRPr>
                  </a:p>
                  <a:p>
                    <a:endParaRPr lang="en-US" sz="1800">
                      <a:solidFill>
                        <a:schemeClr val="tx1"/>
                      </a:solidFill>
                    </a:endParaRPr>
                  </a:p>
                </p:txBody>
              </p:sp>
              <p:sp>
                <p:nvSpPr>
                  <p:cNvPr id="35975" name="Rectangle 135"/>
                  <p:cNvSpPr>
                    <a:spLocks noChangeArrowheads="1"/>
                  </p:cNvSpPr>
                  <p:nvPr/>
                </p:nvSpPr>
                <p:spPr bwMode="auto">
                  <a:xfrm>
                    <a:off x="965" y="327"/>
                    <a:ext cx="60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14" name="Group 142"/>
              <p:cNvGrpSpPr>
                <a:grpSpLocks/>
              </p:cNvGrpSpPr>
              <p:nvPr/>
            </p:nvGrpSpPr>
            <p:grpSpPr bwMode="auto">
              <a:xfrm>
                <a:off x="1566" y="327"/>
                <a:ext cx="2925" cy="327"/>
                <a:chOff x="1566" y="327"/>
                <a:chExt cx="2925" cy="327"/>
              </a:xfrm>
            </p:grpSpPr>
            <p:sp>
              <p:nvSpPr>
                <p:cNvPr id="35981" name="Rectangle 141"/>
                <p:cNvSpPr>
                  <a:spLocks noChangeArrowheads="1"/>
                </p:cNvSpPr>
                <p:nvPr/>
              </p:nvSpPr>
              <p:spPr bwMode="auto">
                <a:xfrm>
                  <a:off x="1566" y="327"/>
                  <a:ext cx="2925"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15" name="Group 140"/>
                <p:cNvGrpSpPr>
                  <a:grpSpLocks/>
                </p:cNvGrpSpPr>
                <p:nvPr/>
              </p:nvGrpSpPr>
              <p:grpSpPr bwMode="auto">
                <a:xfrm>
                  <a:off x="1566" y="327"/>
                  <a:ext cx="2925" cy="327"/>
                  <a:chOff x="1566" y="327"/>
                  <a:chExt cx="2925" cy="327"/>
                </a:xfrm>
              </p:grpSpPr>
              <p:sp>
                <p:nvSpPr>
                  <p:cNvPr id="35952" name="Rectangle 112"/>
                  <p:cNvSpPr>
                    <a:spLocks noChangeArrowheads="1"/>
                  </p:cNvSpPr>
                  <p:nvPr/>
                </p:nvSpPr>
                <p:spPr bwMode="auto">
                  <a:xfrm>
                    <a:off x="1609" y="327"/>
                    <a:ext cx="2839"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Properly working</a:t>
                    </a:r>
                    <a:endParaRPr lang="en-US">
                      <a:solidFill>
                        <a:schemeClr val="tx1"/>
                      </a:solidFill>
                      <a:cs typeface="Times New Roman" pitchFamily="18" charset="0"/>
                    </a:endParaRPr>
                  </a:p>
                  <a:p>
                    <a:endParaRPr lang="en-US" sz="1800">
                      <a:solidFill>
                        <a:schemeClr val="tx1"/>
                      </a:solidFill>
                    </a:endParaRPr>
                  </a:p>
                </p:txBody>
              </p:sp>
              <p:sp>
                <p:nvSpPr>
                  <p:cNvPr id="35979" name="Rectangle 139"/>
                  <p:cNvSpPr>
                    <a:spLocks noChangeArrowheads="1"/>
                  </p:cNvSpPr>
                  <p:nvPr/>
                </p:nvSpPr>
                <p:spPr bwMode="auto">
                  <a:xfrm>
                    <a:off x="1566" y="327"/>
                    <a:ext cx="292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16" name="Group 146"/>
              <p:cNvGrpSpPr>
                <a:grpSpLocks/>
              </p:cNvGrpSpPr>
              <p:nvPr/>
            </p:nvGrpSpPr>
            <p:grpSpPr bwMode="auto">
              <a:xfrm>
                <a:off x="0" y="654"/>
                <a:ext cx="965" cy="423"/>
                <a:chOff x="0" y="654"/>
                <a:chExt cx="965" cy="423"/>
              </a:xfrm>
            </p:grpSpPr>
            <p:sp>
              <p:nvSpPr>
                <p:cNvPr id="35985" name="Rectangle 145"/>
                <p:cNvSpPr>
                  <a:spLocks noChangeArrowheads="1"/>
                </p:cNvSpPr>
                <p:nvPr/>
              </p:nvSpPr>
              <p:spPr bwMode="auto">
                <a:xfrm>
                  <a:off x="0" y="654"/>
                  <a:ext cx="965" cy="423"/>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17" name="Group 144"/>
                <p:cNvGrpSpPr>
                  <a:grpSpLocks/>
                </p:cNvGrpSpPr>
                <p:nvPr/>
              </p:nvGrpSpPr>
              <p:grpSpPr bwMode="auto">
                <a:xfrm>
                  <a:off x="0" y="654"/>
                  <a:ext cx="965" cy="423"/>
                  <a:chOff x="0" y="654"/>
                  <a:chExt cx="965" cy="423"/>
                </a:xfrm>
              </p:grpSpPr>
              <p:sp>
                <p:nvSpPr>
                  <p:cNvPr id="35953" name="Rectangle 113"/>
                  <p:cNvSpPr>
                    <a:spLocks noChangeArrowheads="1"/>
                  </p:cNvSpPr>
                  <p:nvPr/>
                </p:nvSpPr>
                <p:spPr bwMode="auto">
                  <a:xfrm>
                    <a:off x="43" y="654"/>
                    <a:ext cx="879" cy="423"/>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11.0</a:t>
                    </a:r>
                    <a:endParaRPr lang="en-US">
                      <a:solidFill>
                        <a:schemeClr val="tx1"/>
                      </a:solidFill>
                      <a:cs typeface="Times New Roman" pitchFamily="18" charset="0"/>
                    </a:endParaRPr>
                  </a:p>
                  <a:p>
                    <a:endParaRPr lang="en-US" sz="1800">
                      <a:solidFill>
                        <a:schemeClr val="tx1"/>
                      </a:solidFill>
                    </a:endParaRPr>
                  </a:p>
                </p:txBody>
              </p:sp>
              <p:sp>
                <p:nvSpPr>
                  <p:cNvPr id="35983" name="Rectangle 143"/>
                  <p:cNvSpPr>
                    <a:spLocks noChangeArrowheads="1"/>
                  </p:cNvSpPr>
                  <p:nvPr/>
                </p:nvSpPr>
                <p:spPr bwMode="auto">
                  <a:xfrm>
                    <a:off x="0" y="654"/>
                    <a:ext cx="965" cy="423"/>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18" name="Group 150"/>
              <p:cNvGrpSpPr>
                <a:grpSpLocks/>
              </p:cNvGrpSpPr>
              <p:nvPr/>
            </p:nvGrpSpPr>
            <p:grpSpPr bwMode="auto">
              <a:xfrm>
                <a:off x="965" y="654"/>
                <a:ext cx="601" cy="423"/>
                <a:chOff x="965" y="654"/>
                <a:chExt cx="601" cy="423"/>
              </a:xfrm>
            </p:grpSpPr>
            <p:sp>
              <p:nvSpPr>
                <p:cNvPr id="35989" name="Rectangle 149"/>
                <p:cNvSpPr>
                  <a:spLocks noChangeArrowheads="1"/>
                </p:cNvSpPr>
                <p:nvPr/>
              </p:nvSpPr>
              <p:spPr bwMode="auto">
                <a:xfrm>
                  <a:off x="965" y="654"/>
                  <a:ext cx="601" cy="423"/>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19" name="Group 148"/>
                <p:cNvGrpSpPr>
                  <a:grpSpLocks/>
                </p:cNvGrpSpPr>
                <p:nvPr/>
              </p:nvGrpSpPr>
              <p:grpSpPr bwMode="auto">
                <a:xfrm>
                  <a:off x="965" y="654"/>
                  <a:ext cx="601" cy="423"/>
                  <a:chOff x="965" y="654"/>
                  <a:chExt cx="601" cy="423"/>
                </a:xfrm>
              </p:grpSpPr>
              <p:sp>
                <p:nvSpPr>
                  <p:cNvPr id="35954" name="Rectangle 114"/>
                  <p:cNvSpPr>
                    <a:spLocks noChangeArrowheads="1"/>
                  </p:cNvSpPr>
                  <p:nvPr/>
                </p:nvSpPr>
                <p:spPr bwMode="auto">
                  <a:xfrm>
                    <a:off x="1008" y="654"/>
                    <a:ext cx="515" cy="423"/>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151</a:t>
                    </a:r>
                    <a:endParaRPr lang="en-US">
                      <a:solidFill>
                        <a:schemeClr val="tx1"/>
                      </a:solidFill>
                      <a:cs typeface="Times New Roman" pitchFamily="18" charset="0"/>
                    </a:endParaRPr>
                  </a:p>
                  <a:p>
                    <a:endParaRPr lang="en-US" sz="1800">
                      <a:solidFill>
                        <a:schemeClr val="tx1"/>
                      </a:solidFill>
                    </a:endParaRPr>
                  </a:p>
                </p:txBody>
              </p:sp>
              <p:sp>
                <p:nvSpPr>
                  <p:cNvPr id="35987" name="Rectangle 147"/>
                  <p:cNvSpPr>
                    <a:spLocks noChangeArrowheads="1"/>
                  </p:cNvSpPr>
                  <p:nvPr/>
                </p:nvSpPr>
                <p:spPr bwMode="auto">
                  <a:xfrm>
                    <a:off x="965" y="654"/>
                    <a:ext cx="601" cy="423"/>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20" name="Group 154"/>
              <p:cNvGrpSpPr>
                <a:grpSpLocks/>
              </p:cNvGrpSpPr>
              <p:nvPr/>
            </p:nvGrpSpPr>
            <p:grpSpPr bwMode="auto">
              <a:xfrm>
                <a:off x="1566" y="654"/>
                <a:ext cx="2925" cy="423"/>
                <a:chOff x="1566" y="654"/>
                <a:chExt cx="2925" cy="423"/>
              </a:xfrm>
            </p:grpSpPr>
            <p:sp>
              <p:nvSpPr>
                <p:cNvPr id="35993" name="Rectangle 153"/>
                <p:cNvSpPr>
                  <a:spLocks noChangeArrowheads="1"/>
                </p:cNvSpPr>
                <p:nvPr/>
              </p:nvSpPr>
              <p:spPr bwMode="auto">
                <a:xfrm>
                  <a:off x="1566" y="654"/>
                  <a:ext cx="2925" cy="423"/>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21" name="Group 152"/>
                <p:cNvGrpSpPr>
                  <a:grpSpLocks/>
                </p:cNvGrpSpPr>
                <p:nvPr/>
              </p:nvGrpSpPr>
              <p:grpSpPr bwMode="auto">
                <a:xfrm>
                  <a:off x="1566" y="654"/>
                  <a:ext cx="2925" cy="423"/>
                  <a:chOff x="1566" y="654"/>
                  <a:chExt cx="2925" cy="423"/>
                </a:xfrm>
              </p:grpSpPr>
              <p:sp>
                <p:nvSpPr>
                  <p:cNvPr id="35955" name="Rectangle 115"/>
                  <p:cNvSpPr>
                    <a:spLocks noChangeArrowheads="1"/>
                  </p:cNvSpPr>
                  <p:nvPr/>
                </p:nvSpPr>
                <p:spPr bwMode="auto">
                  <a:xfrm>
                    <a:off x="1609" y="654"/>
                    <a:ext cx="2839" cy="423"/>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Properly working but serial download is not possible any more (probably boot-loader firmware corrupted) </a:t>
                    </a:r>
                    <a:endParaRPr lang="en-US">
                      <a:solidFill>
                        <a:schemeClr val="tx1"/>
                      </a:solidFill>
                      <a:cs typeface="Times New Roman" pitchFamily="18" charset="0"/>
                    </a:endParaRPr>
                  </a:p>
                  <a:p>
                    <a:endParaRPr lang="en-US" sz="1800">
                      <a:solidFill>
                        <a:schemeClr val="tx1"/>
                      </a:solidFill>
                    </a:endParaRPr>
                  </a:p>
                </p:txBody>
              </p:sp>
              <p:sp>
                <p:nvSpPr>
                  <p:cNvPr id="35991" name="Rectangle 151"/>
                  <p:cNvSpPr>
                    <a:spLocks noChangeArrowheads="1"/>
                  </p:cNvSpPr>
                  <p:nvPr/>
                </p:nvSpPr>
                <p:spPr bwMode="auto">
                  <a:xfrm>
                    <a:off x="1566" y="654"/>
                    <a:ext cx="2925" cy="423"/>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22" name="Group 158"/>
              <p:cNvGrpSpPr>
                <a:grpSpLocks/>
              </p:cNvGrpSpPr>
              <p:nvPr/>
            </p:nvGrpSpPr>
            <p:grpSpPr bwMode="auto">
              <a:xfrm>
                <a:off x="0" y="1077"/>
                <a:ext cx="965" cy="327"/>
                <a:chOff x="0" y="1077"/>
                <a:chExt cx="965" cy="327"/>
              </a:xfrm>
            </p:grpSpPr>
            <p:sp>
              <p:nvSpPr>
                <p:cNvPr id="35997" name="Rectangle 157"/>
                <p:cNvSpPr>
                  <a:spLocks noChangeArrowheads="1"/>
                </p:cNvSpPr>
                <p:nvPr/>
              </p:nvSpPr>
              <p:spPr bwMode="auto">
                <a:xfrm>
                  <a:off x="0" y="1077"/>
                  <a:ext cx="965"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23" name="Group 156"/>
                <p:cNvGrpSpPr>
                  <a:grpSpLocks/>
                </p:cNvGrpSpPr>
                <p:nvPr/>
              </p:nvGrpSpPr>
              <p:grpSpPr bwMode="auto">
                <a:xfrm>
                  <a:off x="0" y="1077"/>
                  <a:ext cx="965" cy="327"/>
                  <a:chOff x="0" y="1077"/>
                  <a:chExt cx="965" cy="327"/>
                </a:xfrm>
              </p:grpSpPr>
              <p:sp>
                <p:nvSpPr>
                  <p:cNvPr id="35956" name="Rectangle 116"/>
                  <p:cNvSpPr>
                    <a:spLocks noChangeArrowheads="1"/>
                  </p:cNvSpPr>
                  <p:nvPr/>
                </p:nvSpPr>
                <p:spPr bwMode="auto">
                  <a:xfrm>
                    <a:off x="43" y="1077"/>
                    <a:ext cx="879"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13.3</a:t>
                    </a:r>
                    <a:endParaRPr lang="en-US">
                      <a:solidFill>
                        <a:schemeClr val="tx1"/>
                      </a:solidFill>
                      <a:cs typeface="Times New Roman" pitchFamily="18" charset="0"/>
                    </a:endParaRPr>
                  </a:p>
                  <a:p>
                    <a:endParaRPr lang="en-US" sz="1800">
                      <a:solidFill>
                        <a:schemeClr val="tx1"/>
                      </a:solidFill>
                    </a:endParaRPr>
                  </a:p>
                </p:txBody>
              </p:sp>
              <p:sp>
                <p:nvSpPr>
                  <p:cNvPr id="35995" name="Rectangle 155"/>
                  <p:cNvSpPr>
                    <a:spLocks noChangeArrowheads="1"/>
                  </p:cNvSpPr>
                  <p:nvPr/>
                </p:nvSpPr>
                <p:spPr bwMode="auto">
                  <a:xfrm>
                    <a:off x="0" y="1077"/>
                    <a:ext cx="96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24" name="Group 162"/>
              <p:cNvGrpSpPr>
                <a:grpSpLocks/>
              </p:cNvGrpSpPr>
              <p:nvPr/>
            </p:nvGrpSpPr>
            <p:grpSpPr bwMode="auto">
              <a:xfrm>
                <a:off x="965" y="1077"/>
                <a:ext cx="601" cy="327"/>
                <a:chOff x="965" y="1077"/>
                <a:chExt cx="601" cy="327"/>
              </a:xfrm>
            </p:grpSpPr>
            <p:sp>
              <p:nvSpPr>
                <p:cNvPr id="36001" name="Rectangle 161"/>
                <p:cNvSpPr>
                  <a:spLocks noChangeArrowheads="1"/>
                </p:cNvSpPr>
                <p:nvPr/>
              </p:nvSpPr>
              <p:spPr bwMode="auto">
                <a:xfrm>
                  <a:off x="965" y="1077"/>
                  <a:ext cx="60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25" name="Group 160"/>
                <p:cNvGrpSpPr>
                  <a:grpSpLocks/>
                </p:cNvGrpSpPr>
                <p:nvPr/>
              </p:nvGrpSpPr>
              <p:grpSpPr bwMode="auto">
                <a:xfrm>
                  <a:off x="965" y="1077"/>
                  <a:ext cx="601" cy="327"/>
                  <a:chOff x="965" y="1077"/>
                  <a:chExt cx="601" cy="327"/>
                </a:xfrm>
              </p:grpSpPr>
              <p:sp>
                <p:nvSpPr>
                  <p:cNvPr id="35957" name="Rectangle 117"/>
                  <p:cNvSpPr>
                    <a:spLocks noChangeArrowheads="1"/>
                  </p:cNvSpPr>
                  <p:nvPr/>
                </p:nvSpPr>
                <p:spPr bwMode="auto">
                  <a:xfrm>
                    <a:off x="1008" y="1077"/>
                    <a:ext cx="515"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183</a:t>
                    </a:r>
                    <a:endParaRPr lang="en-US">
                      <a:solidFill>
                        <a:schemeClr val="tx1"/>
                      </a:solidFill>
                      <a:cs typeface="Times New Roman" pitchFamily="18" charset="0"/>
                    </a:endParaRPr>
                  </a:p>
                  <a:p>
                    <a:endParaRPr lang="en-US" sz="1800">
                      <a:solidFill>
                        <a:schemeClr val="tx1"/>
                      </a:solidFill>
                    </a:endParaRPr>
                  </a:p>
                </p:txBody>
              </p:sp>
              <p:sp>
                <p:nvSpPr>
                  <p:cNvPr id="35999" name="Rectangle 159"/>
                  <p:cNvSpPr>
                    <a:spLocks noChangeArrowheads="1"/>
                  </p:cNvSpPr>
                  <p:nvPr/>
                </p:nvSpPr>
                <p:spPr bwMode="auto">
                  <a:xfrm>
                    <a:off x="965" y="1077"/>
                    <a:ext cx="60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26" name="Group 166"/>
              <p:cNvGrpSpPr>
                <a:grpSpLocks/>
              </p:cNvGrpSpPr>
              <p:nvPr/>
            </p:nvGrpSpPr>
            <p:grpSpPr bwMode="auto">
              <a:xfrm>
                <a:off x="1566" y="1077"/>
                <a:ext cx="2925" cy="327"/>
                <a:chOff x="1566" y="1077"/>
                <a:chExt cx="2925" cy="327"/>
              </a:xfrm>
            </p:grpSpPr>
            <p:sp>
              <p:nvSpPr>
                <p:cNvPr id="36005" name="Rectangle 165"/>
                <p:cNvSpPr>
                  <a:spLocks noChangeArrowheads="1"/>
                </p:cNvSpPr>
                <p:nvPr/>
              </p:nvSpPr>
              <p:spPr bwMode="auto">
                <a:xfrm>
                  <a:off x="1566" y="1077"/>
                  <a:ext cx="2925"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27" name="Group 164"/>
                <p:cNvGrpSpPr>
                  <a:grpSpLocks/>
                </p:cNvGrpSpPr>
                <p:nvPr/>
              </p:nvGrpSpPr>
              <p:grpSpPr bwMode="auto">
                <a:xfrm>
                  <a:off x="1566" y="1077"/>
                  <a:ext cx="2925" cy="327"/>
                  <a:chOff x="1566" y="1077"/>
                  <a:chExt cx="2925" cy="327"/>
                </a:xfrm>
              </p:grpSpPr>
              <p:sp>
                <p:nvSpPr>
                  <p:cNvPr id="35958" name="Rectangle 118"/>
                  <p:cNvSpPr>
                    <a:spLocks noChangeArrowheads="1"/>
                  </p:cNvSpPr>
                  <p:nvPr/>
                </p:nvSpPr>
                <p:spPr bwMode="auto">
                  <a:xfrm>
                    <a:off x="1609" y="1077"/>
                    <a:ext cx="2839"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Serial communication stopped</a:t>
                    </a:r>
                    <a:endParaRPr lang="en-US">
                      <a:solidFill>
                        <a:schemeClr val="tx1"/>
                      </a:solidFill>
                      <a:cs typeface="Times New Roman" pitchFamily="18" charset="0"/>
                    </a:endParaRPr>
                  </a:p>
                  <a:p>
                    <a:endParaRPr lang="en-US" sz="1800">
                      <a:solidFill>
                        <a:schemeClr val="tx1"/>
                      </a:solidFill>
                    </a:endParaRPr>
                  </a:p>
                </p:txBody>
              </p:sp>
              <p:sp>
                <p:nvSpPr>
                  <p:cNvPr id="36003" name="Rectangle 163"/>
                  <p:cNvSpPr>
                    <a:spLocks noChangeArrowheads="1"/>
                  </p:cNvSpPr>
                  <p:nvPr/>
                </p:nvSpPr>
                <p:spPr bwMode="auto">
                  <a:xfrm>
                    <a:off x="1566" y="1077"/>
                    <a:ext cx="292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sp>
          <p:nvSpPr>
            <p:cNvPr id="36008" name="Rectangle 168"/>
            <p:cNvSpPr>
              <a:spLocks noChangeArrowheads="1"/>
            </p:cNvSpPr>
            <p:nvPr/>
          </p:nvSpPr>
          <p:spPr bwMode="auto">
            <a:xfrm>
              <a:off x="-3" y="-3"/>
              <a:ext cx="4497" cy="1410"/>
            </a:xfrm>
            <a:prstGeom prst="rect">
              <a:avLst/>
            </a:prstGeom>
            <a:noFill/>
            <a:ln w="9525">
              <a:solidFill>
                <a:srgbClr val="A0A0A0"/>
              </a:solidFill>
              <a:miter lim="800000"/>
              <a:headEnd/>
              <a:tailEnd/>
            </a:ln>
            <a:effectLst/>
          </p:spPr>
          <p:txBody>
            <a:bodyPr wrap="none" lIns="91435" tIns="45718" rIns="91435" bIns="45718" anchor="ctr"/>
            <a:lstStyle/>
            <a:p>
              <a:endParaRPr lang="en-US"/>
            </a:p>
          </p:txBody>
        </p:sp>
      </p:grpSp>
      <p:sp>
        <p:nvSpPr>
          <p:cNvPr id="36133" name="Rectangle 293"/>
          <p:cNvSpPr>
            <a:spLocks noChangeArrowheads="1"/>
          </p:cNvSpPr>
          <p:nvPr/>
        </p:nvSpPr>
        <p:spPr bwMode="auto">
          <a:xfrm>
            <a:off x="3175" y="4197350"/>
            <a:ext cx="9144000" cy="549275"/>
          </a:xfrm>
          <a:prstGeom prst="rect">
            <a:avLst/>
          </a:prstGeom>
          <a:noFill/>
          <a:ln w="9525">
            <a:noFill/>
            <a:miter lim="800000"/>
            <a:headEnd/>
            <a:tailEnd/>
          </a:ln>
          <a:effectLst/>
        </p:spPr>
        <p:txBody>
          <a:bodyPr lIns="91435" tIns="45718" rIns="91435" bIns="45718">
            <a:spAutoFit/>
          </a:bodyPr>
          <a:lstStyle/>
          <a:p>
            <a:pPr eaLnBrk="1" hangingPunct="1"/>
            <a:r>
              <a:rPr lang="en-US">
                <a:solidFill>
                  <a:schemeClr val="tx1"/>
                </a:solidFill>
                <a:latin typeface="Times New Roman" pitchFamily="18" charset="0"/>
                <a:cs typeface="Times New Roman" pitchFamily="18" charset="0"/>
              </a:rPr>
              <a:t> </a:t>
            </a:r>
            <a:endParaRPr lang="en-US">
              <a:solidFill>
                <a:schemeClr val="tx1"/>
              </a:solidFill>
              <a:cs typeface="Times New Roman" pitchFamily="18" charset="0"/>
            </a:endParaRPr>
          </a:p>
          <a:p>
            <a:endParaRPr lang="en-US" sz="1800">
              <a:solidFill>
                <a:schemeClr val="tx1"/>
              </a:solidFill>
            </a:endParaRPr>
          </a:p>
        </p:txBody>
      </p:sp>
      <p:grpSp>
        <p:nvGrpSpPr>
          <p:cNvPr id="28" name="Group 421"/>
          <p:cNvGrpSpPr>
            <a:grpSpLocks/>
          </p:cNvGrpSpPr>
          <p:nvPr/>
        </p:nvGrpSpPr>
        <p:grpSpPr bwMode="auto">
          <a:xfrm>
            <a:off x="381000" y="2362200"/>
            <a:ext cx="8610600" cy="2133600"/>
            <a:chOff x="-3" y="-3"/>
            <a:chExt cx="4285" cy="1641"/>
          </a:xfrm>
        </p:grpSpPr>
        <p:grpSp>
          <p:nvGrpSpPr>
            <p:cNvPr id="29" name="Group 419"/>
            <p:cNvGrpSpPr>
              <a:grpSpLocks/>
            </p:cNvGrpSpPr>
            <p:nvPr/>
          </p:nvGrpSpPr>
          <p:grpSpPr bwMode="auto">
            <a:xfrm>
              <a:off x="0" y="0"/>
              <a:ext cx="4279" cy="1635"/>
              <a:chOff x="0" y="0"/>
              <a:chExt cx="4279" cy="1635"/>
            </a:xfrm>
          </p:grpSpPr>
          <p:grpSp>
            <p:nvGrpSpPr>
              <p:cNvPr id="30" name="Group 322"/>
              <p:cNvGrpSpPr>
                <a:grpSpLocks/>
              </p:cNvGrpSpPr>
              <p:nvPr/>
            </p:nvGrpSpPr>
            <p:grpSpPr bwMode="auto">
              <a:xfrm>
                <a:off x="0" y="0"/>
                <a:ext cx="4279" cy="327"/>
                <a:chOff x="0" y="0"/>
                <a:chExt cx="4279" cy="327"/>
              </a:xfrm>
            </p:grpSpPr>
            <p:sp>
              <p:nvSpPr>
                <p:cNvPr id="36161" name="Rectangle 321"/>
                <p:cNvSpPr>
                  <a:spLocks noChangeArrowheads="1"/>
                </p:cNvSpPr>
                <p:nvPr/>
              </p:nvSpPr>
              <p:spPr bwMode="auto">
                <a:xfrm>
                  <a:off x="0" y="0"/>
                  <a:ext cx="4279" cy="327"/>
                </a:xfrm>
                <a:prstGeom prst="rect">
                  <a:avLst/>
                </a:prstGeom>
                <a:solidFill>
                  <a:srgbClr val="B3B3B3"/>
                </a:solidFill>
                <a:ln w="9525">
                  <a:noFill/>
                  <a:miter lim="800000"/>
                  <a:headEnd/>
                  <a:tailEnd/>
                </a:ln>
                <a:effectLst/>
              </p:spPr>
              <p:txBody>
                <a:bodyPr wrap="none" lIns="91435" tIns="45718" rIns="91435" bIns="45718" anchor="ctr"/>
                <a:lstStyle/>
                <a:p>
                  <a:endParaRPr lang="en-US"/>
                </a:p>
              </p:txBody>
            </p:sp>
            <p:grpSp>
              <p:nvGrpSpPr>
                <p:cNvPr id="31" name="Group 320"/>
                <p:cNvGrpSpPr>
                  <a:grpSpLocks/>
                </p:cNvGrpSpPr>
                <p:nvPr/>
              </p:nvGrpSpPr>
              <p:grpSpPr bwMode="auto">
                <a:xfrm>
                  <a:off x="0" y="0"/>
                  <a:ext cx="4279" cy="327"/>
                  <a:chOff x="0" y="0"/>
                  <a:chExt cx="4279" cy="327"/>
                </a:xfrm>
              </p:grpSpPr>
              <p:sp>
                <p:nvSpPr>
                  <p:cNvPr id="36134" name="Rectangle 294"/>
                  <p:cNvSpPr>
                    <a:spLocks noChangeArrowheads="1"/>
                  </p:cNvSpPr>
                  <p:nvPr/>
                </p:nvSpPr>
                <p:spPr bwMode="auto">
                  <a:xfrm>
                    <a:off x="43" y="0"/>
                    <a:ext cx="4193" cy="327"/>
                  </a:xfrm>
                  <a:prstGeom prst="rect">
                    <a:avLst/>
                  </a:prstGeom>
                  <a:solidFill>
                    <a:srgbClr val="B3B3B3"/>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External SRAM (SAMSUNG K6T0808C1D-TB70)</a:t>
                    </a:r>
                    <a:endParaRPr lang="en-US">
                      <a:solidFill>
                        <a:schemeClr val="tx1"/>
                      </a:solidFill>
                      <a:cs typeface="Times New Roman" pitchFamily="18" charset="0"/>
                    </a:endParaRPr>
                  </a:p>
                  <a:p>
                    <a:endParaRPr lang="en-US" sz="1800">
                      <a:solidFill>
                        <a:schemeClr val="tx1"/>
                      </a:solidFill>
                    </a:endParaRPr>
                  </a:p>
                </p:txBody>
              </p:sp>
              <p:sp>
                <p:nvSpPr>
                  <p:cNvPr id="36159" name="Rectangle 319"/>
                  <p:cNvSpPr>
                    <a:spLocks noChangeArrowheads="1"/>
                  </p:cNvSpPr>
                  <p:nvPr/>
                </p:nvSpPr>
                <p:spPr bwMode="auto">
                  <a:xfrm>
                    <a:off x="0" y="0"/>
                    <a:ext cx="4279"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128" name="Group 326"/>
              <p:cNvGrpSpPr>
                <a:grpSpLocks/>
              </p:cNvGrpSpPr>
              <p:nvPr/>
            </p:nvGrpSpPr>
            <p:grpSpPr bwMode="auto">
              <a:xfrm>
                <a:off x="0" y="327"/>
                <a:ext cx="987" cy="327"/>
                <a:chOff x="0" y="327"/>
                <a:chExt cx="987" cy="327"/>
              </a:xfrm>
            </p:grpSpPr>
            <p:sp>
              <p:nvSpPr>
                <p:cNvPr id="36165" name="Rectangle 325"/>
                <p:cNvSpPr>
                  <a:spLocks noChangeArrowheads="1"/>
                </p:cNvSpPr>
                <p:nvPr/>
              </p:nvSpPr>
              <p:spPr bwMode="auto">
                <a:xfrm>
                  <a:off x="0" y="327"/>
                  <a:ext cx="987"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6129" name="Group 324"/>
                <p:cNvGrpSpPr>
                  <a:grpSpLocks/>
                </p:cNvGrpSpPr>
                <p:nvPr/>
              </p:nvGrpSpPr>
              <p:grpSpPr bwMode="auto">
                <a:xfrm>
                  <a:off x="0" y="327"/>
                  <a:ext cx="987" cy="327"/>
                  <a:chOff x="0" y="327"/>
                  <a:chExt cx="987" cy="327"/>
                </a:xfrm>
              </p:grpSpPr>
              <p:sp>
                <p:nvSpPr>
                  <p:cNvPr id="36135" name="Rectangle 295"/>
                  <p:cNvSpPr>
                    <a:spLocks noChangeArrowheads="1"/>
                  </p:cNvSpPr>
                  <p:nvPr/>
                </p:nvSpPr>
                <p:spPr bwMode="auto">
                  <a:xfrm>
                    <a:off x="43" y="327"/>
                    <a:ext cx="901" cy="327"/>
                  </a:xfrm>
                  <a:prstGeom prst="rect">
                    <a:avLst/>
                  </a:prstGeom>
                  <a:solidFill>
                    <a:srgbClr val="E0E0E0"/>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Fluence [10</a:t>
                    </a:r>
                    <a:r>
                      <a:rPr lang="en-GB" sz="1000" b="1" baseline="30000">
                        <a:solidFill>
                          <a:schemeClr val="tx1"/>
                        </a:solidFill>
                        <a:cs typeface="Arial" pitchFamily="34" charset="0"/>
                      </a:rPr>
                      <a:t>10</a:t>
                    </a:r>
                    <a:r>
                      <a:rPr lang="en-GB" sz="1000" b="1">
                        <a:solidFill>
                          <a:schemeClr val="tx1"/>
                        </a:solidFill>
                        <a:cs typeface="Arial" pitchFamily="34" charset="0"/>
                      </a:rPr>
                      <a:t> p cm</a:t>
                    </a:r>
                    <a:r>
                      <a:rPr lang="en-GB" sz="1000" b="1" baseline="30000">
                        <a:solidFill>
                          <a:schemeClr val="tx1"/>
                        </a:solidFill>
                        <a:cs typeface="Arial" pitchFamily="34" charset="0"/>
                      </a:rPr>
                      <a:t>-2</a:t>
                    </a:r>
                    <a:r>
                      <a:rPr lang="en-GB" sz="1000" b="1">
                        <a:solidFill>
                          <a:schemeClr val="tx1"/>
                        </a:solidFill>
                        <a:cs typeface="Arial" pitchFamily="34" charset="0"/>
                      </a:rPr>
                      <a:t>]</a:t>
                    </a:r>
                    <a:endParaRPr lang="en-US">
                      <a:solidFill>
                        <a:schemeClr val="tx1"/>
                      </a:solidFill>
                      <a:cs typeface="Times New Roman" pitchFamily="18" charset="0"/>
                    </a:endParaRPr>
                  </a:p>
                  <a:p>
                    <a:endParaRPr lang="en-US" sz="1800">
                      <a:solidFill>
                        <a:schemeClr val="tx1"/>
                      </a:solidFill>
                    </a:endParaRPr>
                  </a:p>
                </p:txBody>
              </p:sp>
              <p:sp>
                <p:nvSpPr>
                  <p:cNvPr id="36163" name="Rectangle 323"/>
                  <p:cNvSpPr>
                    <a:spLocks noChangeArrowheads="1"/>
                  </p:cNvSpPr>
                  <p:nvPr/>
                </p:nvSpPr>
                <p:spPr bwMode="auto">
                  <a:xfrm>
                    <a:off x="0" y="327"/>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130" name="Group 330"/>
              <p:cNvGrpSpPr>
                <a:grpSpLocks/>
              </p:cNvGrpSpPr>
              <p:nvPr/>
            </p:nvGrpSpPr>
            <p:grpSpPr bwMode="auto">
              <a:xfrm>
                <a:off x="987" y="327"/>
                <a:ext cx="637" cy="327"/>
                <a:chOff x="987" y="327"/>
                <a:chExt cx="637" cy="327"/>
              </a:xfrm>
            </p:grpSpPr>
            <p:sp>
              <p:nvSpPr>
                <p:cNvPr id="36169" name="Rectangle 329"/>
                <p:cNvSpPr>
                  <a:spLocks noChangeArrowheads="1"/>
                </p:cNvSpPr>
                <p:nvPr/>
              </p:nvSpPr>
              <p:spPr bwMode="auto">
                <a:xfrm>
                  <a:off x="987" y="327"/>
                  <a:ext cx="637"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6131" name="Group 328"/>
                <p:cNvGrpSpPr>
                  <a:grpSpLocks/>
                </p:cNvGrpSpPr>
                <p:nvPr/>
              </p:nvGrpSpPr>
              <p:grpSpPr bwMode="auto">
                <a:xfrm>
                  <a:off x="987" y="327"/>
                  <a:ext cx="637" cy="327"/>
                  <a:chOff x="987" y="327"/>
                  <a:chExt cx="637" cy="327"/>
                </a:xfrm>
              </p:grpSpPr>
              <p:sp>
                <p:nvSpPr>
                  <p:cNvPr id="36136" name="Rectangle 296"/>
                  <p:cNvSpPr>
                    <a:spLocks noChangeArrowheads="1"/>
                  </p:cNvSpPr>
                  <p:nvPr/>
                </p:nvSpPr>
                <p:spPr bwMode="auto">
                  <a:xfrm>
                    <a:off x="1030" y="327"/>
                    <a:ext cx="551"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Bits written</a:t>
                    </a:r>
                    <a:endParaRPr lang="en-US">
                      <a:solidFill>
                        <a:schemeClr val="tx1"/>
                      </a:solidFill>
                      <a:cs typeface="Times New Roman" pitchFamily="18" charset="0"/>
                    </a:endParaRPr>
                  </a:p>
                  <a:p>
                    <a:endParaRPr lang="en-US" sz="1800">
                      <a:solidFill>
                        <a:schemeClr val="tx1"/>
                      </a:solidFill>
                    </a:endParaRPr>
                  </a:p>
                </p:txBody>
              </p:sp>
              <p:sp>
                <p:nvSpPr>
                  <p:cNvPr id="36167" name="Rectangle 327"/>
                  <p:cNvSpPr>
                    <a:spLocks noChangeArrowheads="1"/>
                  </p:cNvSpPr>
                  <p:nvPr/>
                </p:nvSpPr>
                <p:spPr bwMode="auto">
                  <a:xfrm>
                    <a:off x="987" y="327"/>
                    <a:ext cx="63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132" name="Group 334"/>
              <p:cNvGrpSpPr>
                <a:grpSpLocks/>
              </p:cNvGrpSpPr>
              <p:nvPr/>
            </p:nvGrpSpPr>
            <p:grpSpPr bwMode="auto">
              <a:xfrm>
                <a:off x="1624" y="327"/>
                <a:ext cx="441" cy="327"/>
                <a:chOff x="1624" y="327"/>
                <a:chExt cx="441" cy="327"/>
              </a:xfrm>
            </p:grpSpPr>
            <p:sp>
              <p:nvSpPr>
                <p:cNvPr id="36173" name="Rectangle 333"/>
                <p:cNvSpPr>
                  <a:spLocks noChangeArrowheads="1"/>
                </p:cNvSpPr>
                <p:nvPr/>
              </p:nvSpPr>
              <p:spPr bwMode="auto">
                <a:xfrm>
                  <a:off x="1624" y="327"/>
                  <a:ext cx="441"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6160" name="Group 332"/>
                <p:cNvGrpSpPr>
                  <a:grpSpLocks/>
                </p:cNvGrpSpPr>
                <p:nvPr/>
              </p:nvGrpSpPr>
              <p:grpSpPr bwMode="auto">
                <a:xfrm>
                  <a:off x="1624" y="327"/>
                  <a:ext cx="441" cy="327"/>
                  <a:chOff x="1624" y="327"/>
                  <a:chExt cx="441" cy="327"/>
                </a:xfrm>
              </p:grpSpPr>
              <p:sp>
                <p:nvSpPr>
                  <p:cNvPr id="36137" name="Rectangle 297"/>
                  <p:cNvSpPr>
                    <a:spLocks noChangeArrowheads="1"/>
                  </p:cNvSpPr>
                  <p:nvPr/>
                </p:nvSpPr>
                <p:spPr bwMode="auto">
                  <a:xfrm>
                    <a:off x="1667" y="327"/>
                    <a:ext cx="355"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Errors</a:t>
                    </a:r>
                    <a:endParaRPr lang="en-US">
                      <a:solidFill>
                        <a:schemeClr val="tx1"/>
                      </a:solidFill>
                      <a:cs typeface="Times New Roman" pitchFamily="18" charset="0"/>
                    </a:endParaRPr>
                  </a:p>
                  <a:p>
                    <a:endParaRPr lang="en-US" sz="1800">
                      <a:solidFill>
                        <a:schemeClr val="tx1"/>
                      </a:solidFill>
                    </a:endParaRPr>
                  </a:p>
                </p:txBody>
              </p:sp>
              <p:sp>
                <p:nvSpPr>
                  <p:cNvPr id="36171" name="Rectangle 331"/>
                  <p:cNvSpPr>
                    <a:spLocks noChangeArrowheads="1"/>
                  </p:cNvSpPr>
                  <p:nvPr/>
                </p:nvSpPr>
                <p:spPr bwMode="auto">
                  <a:xfrm>
                    <a:off x="1624" y="327"/>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162" name="Group 338"/>
              <p:cNvGrpSpPr>
                <a:grpSpLocks/>
              </p:cNvGrpSpPr>
              <p:nvPr/>
            </p:nvGrpSpPr>
            <p:grpSpPr bwMode="auto">
              <a:xfrm>
                <a:off x="2065" y="327"/>
                <a:ext cx="441" cy="327"/>
                <a:chOff x="2065" y="327"/>
                <a:chExt cx="441" cy="327"/>
              </a:xfrm>
            </p:grpSpPr>
            <p:sp>
              <p:nvSpPr>
                <p:cNvPr id="36177" name="Rectangle 337"/>
                <p:cNvSpPr>
                  <a:spLocks noChangeArrowheads="1"/>
                </p:cNvSpPr>
                <p:nvPr/>
              </p:nvSpPr>
              <p:spPr bwMode="auto">
                <a:xfrm>
                  <a:off x="2065" y="327"/>
                  <a:ext cx="441"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6164" name="Group 336"/>
                <p:cNvGrpSpPr>
                  <a:grpSpLocks/>
                </p:cNvGrpSpPr>
                <p:nvPr/>
              </p:nvGrpSpPr>
              <p:grpSpPr bwMode="auto">
                <a:xfrm>
                  <a:off x="2065" y="327"/>
                  <a:ext cx="441" cy="327"/>
                  <a:chOff x="2065" y="327"/>
                  <a:chExt cx="441" cy="327"/>
                </a:xfrm>
              </p:grpSpPr>
              <p:sp>
                <p:nvSpPr>
                  <p:cNvPr id="36138" name="Rectangle 298"/>
                  <p:cNvSpPr>
                    <a:spLocks noChangeArrowheads="1"/>
                  </p:cNvSpPr>
                  <p:nvPr/>
                </p:nvSpPr>
                <p:spPr bwMode="auto">
                  <a:xfrm>
                    <a:off x="2108" y="327"/>
                    <a:ext cx="355"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Single</a:t>
                    </a:r>
                    <a:endParaRPr lang="en-US">
                      <a:solidFill>
                        <a:schemeClr val="tx1"/>
                      </a:solidFill>
                      <a:cs typeface="Times New Roman" pitchFamily="18" charset="0"/>
                    </a:endParaRPr>
                  </a:p>
                  <a:p>
                    <a:endParaRPr lang="en-US" sz="1800">
                      <a:solidFill>
                        <a:schemeClr val="tx1"/>
                      </a:solidFill>
                    </a:endParaRPr>
                  </a:p>
                </p:txBody>
              </p:sp>
              <p:sp>
                <p:nvSpPr>
                  <p:cNvPr id="36175" name="Rectangle 335"/>
                  <p:cNvSpPr>
                    <a:spLocks noChangeArrowheads="1"/>
                  </p:cNvSpPr>
                  <p:nvPr/>
                </p:nvSpPr>
                <p:spPr bwMode="auto">
                  <a:xfrm>
                    <a:off x="2065" y="327"/>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166" name="Group 342"/>
              <p:cNvGrpSpPr>
                <a:grpSpLocks/>
              </p:cNvGrpSpPr>
              <p:nvPr/>
            </p:nvGrpSpPr>
            <p:grpSpPr bwMode="auto">
              <a:xfrm>
                <a:off x="2506" y="327"/>
                <a:ext cx="473" cy="327"/>
                <a:chOff x="2506" y="327"/>
                <a:chExt cx="473" cy="327"/>
              </a:xfrm>
            </p:grpSpPr>
            <p:sp>
              <p:nvSpPr>
                <p:cNvPr id="36181" name="Rectangle 341"/>
                <p:cNvSpPr>
                  <a:spLocks noChangeArrowheads="1"/>
                </p:cNvSpPr>
                <p:nvPr/>
              </p:nvSpPr>
              <p:spPr bwMode="auto">
                <a:xfrm>
                  <a:off x="2506" y="327"/>
                  <a:ext cx="473"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6168" name="Group 340"/>
                <p:cNvGrpSpPr>
                  <a:grpSpLocks/>
                </p:cNvGrpSpPr>
                <p:nvPr/>
              </p:nvGrpSpPr>
              <p:grpSpPr bwMode="auto">
                <a:xfrm>
                  <a:off x="2506" y="327"/>
                  <a:ext cx="473" cy="327"/>
                  <a:chOff x="2506" y="327"/>
                  <a:chExt cx="473" cy="327"/>
                </a:xfrm>
              </p:grpSpPr>
              <p:sp>
                <p:nvSpPr>
                  <p:cNvPr id="36139" name="Rectangle 299"/>
                  <p:cNvSpPr>
                    <a:spLocks noChangeArrowheads="1"/>
                  </p:cNvSpPr>
                  <p:nvPr/>
                </p:nvSpPr>
                <p:spPr bwMode="auto">
                  <a:xfrm>
                    <a:off x="2549" y="327"/>
                    <a:ext cx="387"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Double</a:t>
                    </a:r>
                    <a:endParaRPr lang="en-US">
                      <a:solidFill>
                        <a:schemeClr val="tx1"/>
                      </a:solidFill>
                      <a:cs typeface="Times New Roman" pitchFamily="18" charset="0"/>
                    </a:endParaRPr>
                  </a:p>
                  <a:p>
                    <a:endParaRPr lang="en-US" sz="1800">
                      <a:solidFill>
                        <a:schemeClr val="tx1"/>
                      </a:solidFill>
                    </a:endParaRPr>
                  </a:p>
                </p:txBody>
              </p:sp>
              <p:sp>
                <p:nvSpPr>
                  <p:cNvPr id="36179" name="Rectangle 339"/>
                  <p:cNvSpPr>
                    <a:spLocks noChangeArrowheads="1"/>
                  </p:cNvSpPr>
                  <p:nvPr/>
                </p:nvSpPr>
                <p:spPr bwMode="auto">
                  <a:xfrm>
                    <a:off x="2506" y="327"/>
                    <a:ext cx="47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170" name="Group 346"/>
              <p:cNvGrpSpPr>
                <a:grpSpLocks/>
              </p:cNvGrpSpPr>
              <p:nvPr/>
            </p:nvGrpSpPr>
            <p:grpSpPr bwMode="auto">
              <a:xfrm>
                <a:off x="2979" y="327"/>
                <a:ext cx="1300" cy="327"/>
                <a:chOff x="2979" y="327"/>
                <a:chExt cx="1300" cy="327"/>
              </a:xfrm>
            </p:grpSpPr>
            <p:sp>
              <p:nvSpPr>
                <p:cNvPr id="36185" name="Rectangle 345"/>
                <p:cNvSpPr>
                  <a:spLocks noChangeArrowheads="1"/>
                </p:cNvSpPr>
                <p:nvPr/>
              </p:nvSpPr>
              <p:spPr bwMode="auto">
                <a:xfrm>
                  <a:off x="2979" y="327"/>
                  <a:ext cx="1300"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6172" name="Group 344"/>
                <p:cNvGrpSpPr>
                  <a:grpSpLocks/>
                </p:cNvGrpSpPr>
                <p:nvPr/>
              </p:nvGrpSpPr>
              <p:grpSpPr bwMode="auto">
                <a:xfrm>
                  <a:off x="2979" y="327"/>
                  <a:ext cx="1300" cy="327"/>
                  <a:chOff x="2979" y="327"/>
                  <a:chExt cx="1300" cy="327"/>
                </a:xfrm>
              </p:grpSpPr>
              <p:sp>
                <p:nvSpPr>
                  <p:cNvPr id="36140" name="Rectangle 300"/>
                  <p:cNvSpPr>
                    <a:spLocks noChangeArrowheads="1"/>
                  </p:cNvSpPr>
                  <p:nvPr/>
                </p:nvSpPr>
                <p:spPr bwMode="auto">
                  <a:xfrm>
                    <a:off x="3022" y="327"/>
                    <a:ext cx="1214"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SEU cross section [10-</a:t>
                    </a:r>
                    <a:r>
                      <a:rPr lang="en-US" sz="1000" b="1" baseline="30000">
                        <a:solidFill>
                          <a:schemeClr val="tx1"/>
                        </a:solidFill>
                        <a:cs typeface="Arial" pitchFamily="34" charset="0"/>
                      </a:rPr>
                      <a:t>13</a:t>
                    </a:r>
                    <a:r>
                      <a:rPr lang="en-US" sz="1000" b="1">
                        <a:solidFill>
                          <a:schemeClr val="tx1"/>
                        </a:solidFill>
                        <a:cs typeface="Arial" pitchFamily="34" charset="0"/>
                      </a:rPr>
                      <a:t>cm</a:t>
                    </a:r>
                    <a:r>
                      <a:rPr lang="en-US" sz="1000" b="1" baseline="30000">
                        <a:solidFill>
                          <a:schemeClr val="tx1"/>
                        </a:solidFill>
                        <a:cs typeface="Arial" pitchFamily="34" charset="0"/>
                      </a:rPr>
                      <a:t>2</a:t>
                    </a:r>
                    <a:r>
                      <a:rPr lang="en-US" sz="1000" b="1">
                        <a:solidFill>
                          <a:schemeClr val="tx1"/>
                        </a:solidFill>
                        <a:cs typeface="Arial" pitchFamily="34" charset="0"/>
                      </a:rPr>
                      <a:t>]</a:t>
                    </a:r>
                    <a:endParaRPr lang="en-US">
                      <a:solidFill>
                        <a:schemeClr val="tx1"/>
                      </a:solidFill>
                      <a:cs typeface="Times New Roman" pitchFamily="18" charset="0"/>
                    </a:endParaRPr>
                  </a:p>
                  <a:p>
                    <a:endParaRPr lang="en-US" sz="1800">
                      <a:solidFill>
                        <a:schemeClr val="tx1"/>
                      </a:solidFill>
                    </a:endParaRPr>
                  </a:p>
                </p:txBody>
              </p:sp>
              <p:sp>
                <p:nvSpPr>
                  <p:cNvPr id="36183" name="Rectangle 343"/>
                  <p:cNvSpPr>
                    <a:spLocks noChangeArrowheads="1"/>
                  </p:cNvSpPr>
                  <p:nvPr/>
                </p:nvSpPr>
                <p:spPr bwMode="auto">
                  <a:xfrm>
                    <a:off x="2979" y="327"/>
                    <a:ext cx="130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174" name="Group 350"/>
              <p:cNvGrpSpPr>
                <a:grpSpLocks/>
              </p:cNvGrpSpPr>
              <p:nvPr/>
            </p:nvGrpSpPr>
            <p:grpSpPr bwMode="auto">
              <a:xfrm>
                <a:off x="0" y="654"/>
                <a:ext cx="987" cy="327"/>
                <a:chOff x="0" y="654"/>
                <a:chExt cx="987" cy="327"/>
              </a:xfrm>
            </p:grpSpPr>
            <p:sp>
              <p:nvSpPr>
                <p:cNvPr id="36189" name="Rectangle 349"/>
                <p:cNvSpPr>
                  <a:spLocks noChangeArrowheads="1"/>
                </p:cNvSpPr>
                <p:nvPr/>
              </p:nvSpPr>
              <p:spPr bwMode="auto">
                <a:xfrm>
                  <a:off x="0" y="654"/>
                  <a:ext cx="98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176" name="Group 348"/>
                <p:cNvGrpSpPr>
                  <a:grpSpLocks/>
                </p:cNvGrpSpPr>
                <p:nvPr/>
              </p:nvGrpSpPr>
              <p:grpSpPr bwMode="auto">
                <a:xfrm>
                  <a:off x="0" y="654"/>
                  <a:ext cx="987" cy="327"/>
                  <a:chOff x="0" y="654"/>
                  <a:chExt cx="987" cy="327"/>
                </a:xfrm>
              </p:grpSpPr>
              <p:sp>
                <p:nvSpPr>
                  <p:cNvPr id="36141" name="Rectangle 301"/>
                  <p:cNvSpPr>
                    <a:spLocks noChangeArrowheads="1"/>
                  </p:cNvSpPr>
                  <p:nvPr/>
                </p:nvSpPr>
                <p:spPr bwMode="auto">
                  <a:xfrm>
                    <a:off x="43" y="654"/>
                    <a:ext cx="901"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1.0</a:t>
                    </a:r>
                    <a:endParaRPr lang="en-US">
                      <a:solidFill>
                        <a:schemeClr val="tx1"/>
                      </a:solidFill>
                      <a:cs typeface="Times New Roman" pitchFamily="18" charset="0"/>
                    </a:endParaRPr>
                  </a:p>
                  <a:p>
                    <a:endParaRPr lang="en-US" sz="1800">
                      <a:solidFill>
                        <a:schemeClr val="tx1"/>
                      </a:solidFill>
                    </a:endParaRPr>
                  </a:p>
                </p:txBody>
              </p:sp>
              <p:sp>
                <p:nvSpPr>
                  <p:cNvPr id="36187" name="Rectangle 347"/>
                  <p:cNvSpPr>
                    <a:spLocks noChangeArrowheads="1"/>
                  </p:cNvSpPr>
                  <p:nvPr/>
                </p:nvSpPr>
                <p:spPr bwMode="auto">
                  <a:xfrm>
                    <a:off x="0" y="654"/>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178" name="Group 354"/>
              <p:cNvGrpSpPr>
                <a:grpSpLocks/>
              </p:cNvGrpSpPr>
              <p:nvPr/>
            </p:nvGrpSpPr>
            <p:grpSpPr bwMode="auto">
              <a:xfrm>
                <a:off x="987" y="654"/>
                <a:ext cx="637" cy="327"/>
                <a:chOff x="987" y="654"/>
                <a:chExt cx="637" cy="327"/>
              </a:xfrm>
            </p:grpSpPr>
            <p:sp>
              <p:nvSpPr>
                <p:cNvPr id="36193" name="Rectangle 353"/>
                <p:cNvSpPr>
                  <a:spLocks noChangeArrowheads="1"/>
                </p:cNvSpPr>
                <p:nvPr/>
              </p:nvSpPr>
              <p:spPr bwMode="auto">
                <a:xfrm>
                  <a:off x="987" y="654"/>
                  <a:ext cx="63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180" name="Group 352"/>
                <p:cNvGrpSpPr>
                  <a:grpSpLocks/>
                </p:cNvGrpSpPr>
                <p:nvPr/>
              </p:nvGrpSpPr>
              <p:grpSpPr bwMode="auto">
                <a:xfrm>
                  <a:off x="987" y="654"/>
                  <a:ext cx="637" cy="327"/>
                  <a:chOff x="987" y="654"/>
                  <a:chExt cx="637" cy="327"/>
                </a:xfrm>
              </p:grpSpPr>
              <p:sp>
                <p:nvSpPr>
                  <p:cNvPr id="36142" name="Rectangle 302"/>
                  <p:cNvSpPr>
                    <a:spLocks noChangeArrowheads="1"/>
                  </p:cNvSpPr>
                  <p:nvPr/>
                </p:nvSpPr>
                <p:spPr bwMode="auto">
                  <a:xfrm>
                    <a:off x="1030" y="654"/>
                    <a:ext cx="551"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262144</a:t>
                    </a:r>
                    <a:endParaRPr lang="en-US">
                      <a:solidFill>
                        <a:schemeClr val="tx1"/>
                      </a:solidFill>
                      <a:cs typeface="Times New Roman" pitchFamily="18" charset="0"/>
                    </a:endParaRPr>
                  </a:p>
                  <a:p>
                    <a:endParaRPr lang="en-US" sz="1800">
                      <a:solidFill>
                        <a:schemeClr val="tx1"/>
                      </a:solidFill>
                    </a:endParaRPr>
                  </a:p>
                </p:txBody>
              </p:sp>
              <p:sp>
                <p:nvSpPr>
                  <p:cNvPr id="36191" name="Rectangle 351"/>
                  <p:cNvSpPr>
                    <a:spLocks noChangeArrowheads="1"/>
                  </p:cNvSpPr>
                  <p:nvPr/>
                </p:nvSpPr>
                <p:spPr bwMode="auto">
                  <a:xfrm>
                    <a:off x="987" y="654"/>
                    <a:ext cx="63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182" name="Group 358"/>
              <p:cNvGrpSpPr>
                <a:grpSpLocks/>
              </p:cNvGrpSpPr>
              <p:nvPr/>
            </p:nvGrpSpPr>
            <p:grpSpPr bwMode="auto">
              <a:xfrm>
                <a:off x="1624" y="654"/>
                <a:ext cx="441" cy="327"/>
                <a:chOff x="1624" y="654"/>
                <a:chExt cx="441" cy="327"/>
              </a:xfrm>
            </p:grpSpPr>
            <p:sp>
              <p:nvSpPr>
                <p:cNvPr id="36197" name="Rectangle 357"/>
                <p:cNvSpPr>
                  <a:spLocks noChangeArrowheads="1"/>
                </p:cNvSpPr>
                <p:nvPr/>
              </p:nvSpPr>
              <p:spPr bwMode="auto">
                <a:xfrm>
                  <a:off x="1624" y="654"/>
                  <a:ext cx="44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184" name="Group 356"/>
                <p:cNvGrpSpPr>
                  <a:grpSpLocks/>
                </p:cNvGrpSpPr>
                <p:nvPr/>
              </p:nvGrpSpPr>
              <p:grpSpPr bwMode="auto">
                <a:xfrm>
                  <a:off x="1624" y="654"/>
                  <a:ext cx="441" cy="327"/>
                  <a:chOff x="1624" y="654"/>
                  <a:chExt cx="441" cy="327"/>
                </a:xfrm>
              </p:grpSpPr>
              <p:sp>
                <p:nvSpPr>
                  <p:cNvPr id="36143" name="Rectangle 303"/>
                  <p:cNvSpPr>
                    <a:spLocks noChangeArrowheads="1"/>
                  </p:cNvSpPr>
                  <p:nvPr/>
                </p:nvSpPr>
                <p:spPr bwMode="auto">
                  <a:xfrm>
                    <a:off x="1667" y="654"/>
                    <a:ext cx="355"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242</a:t>
                    </a:r>
                    <a:endParaRPr lang="en-US">
                      <a:solidFill>
                        <a:schemeClr val="tx1"/>
                      </a:solidFill>
                      <a:cs typeface="Times New Roman" pitchFamily="18" charset="0"/>
                    </a:endParaRPr>
                  </a:p>
                  <a:p>
                    <a:endParaRPr lang="en-US" sz="1800">
                      <a:solidFill>
                        <a:schemeClr val="tx1"/>
                      </a:solidFill>
                    </a:endParaRPr>
                  </a:p>
                </p:txBody>
              </p:sp>
              <p:sp>
                <p:nvSpPr>
                  <p:cNvPr id="36195" name="Rectangle 355"/>
                  <p:cNvSpPr>
                    <a:spLocks noChangeArrowheads="1"/>
                  </p:cNvSpPr>
                  <p:nvPr/>
                </p:nvSpPr>
                <p:spPr bwMode="auto">
                  <a:xfrm>
                    <a:off x="1624" y="654"/>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186" name="Group 362"/>
              <p:cNvGrpSpPr>
                <a:grpSpLocks/>
              </p:cNvGrpSpPr>
              <p:nvPr/>
            </p:nvGrpSpPr>
            <p:grpSpPr bwMode="auto">
              <a:xfrm>
                <a:off x="2065" y="654"/>
                <a:ext cx="441" cy="327"/>
                <a:chOff x="2065" y="654"/>
                <a:chExt cx="441" cy="327"/>
              </a:xfrm>
            </p:grpSpPr>
            <p:sp>
              <p:nvSpPr>
                <p:cNvPr id="36201" name="Rectangle 361"/>
                <p:cNvSpPr>
                  <a:spLocks noChangeArrowheads="1"/>
                </p:cNvSpPr>
                <p:nvPr/>
              </p:nvSpPr>
              <p:spPr bwMode="auto">
                <a:xfrm>
                  <a:off x="2065" y="654"/>
                  <a:ext cx="44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188" name="Group 360"/>
                <p:cNvGrpSpPr>
                  <a:grpSpLocks/>
                </p:cNvGrpSpPr>
                <p:nvPr/>
              </p:nvGrpSpPr>
              <p:grpSpPr bwMode="auto">
                <a:xfrm>
                  <a:off x="2065" y="654"/>
                  <a:ext cx="441" cy="327"/>
                  <a:chOff x="2065" y="654"/>
                  <a:chExt cx="441" cy="327"/>
                </a:xfrm>
              </p:grpSpPr>
              <p:sp>
                <p:nvSpPr>
                  <p:cNvPr id="36144" name="Rectangle 304"/>
                  <p:cNvSpPr>
                    <a:spLocks noChangeArrowheads="1"/>
                  </p:cNvSpPr>
                  <p:nvPr/>
                </p:nvSpPr>
                <p:spPr bwMode="auto">
                  <a:xfrm>
                    <a:off x="2108" y="654"/>
                    <a:ext cx="355"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240</a:t>
                    </a:r>
                    <a:endParaRPr lang="en-US">
                      <a:solidFill>
                        <a:schemeClr val="tx1"/>
                      </a:solidFill>
                      <a:cs typeface="Times New Roman" pitchFamily="18" charset="0"/>
                    </a:endParaRPr>
                  </a:p>
                  <a:p>
                    <a:endParaRPr lang="en-US" sz="1800">
                      <a:solidFill>
                        <a:schemeClr val="tx1"/>
                      </a:solidFill>
                    </a:endParaRPr>
                  </a:p>
                </p:txBody>
              </p:sp>
              <p:sp>
                <p:nvSpPr>
                  <p:cNvPr id="36199" name="Rectangle 359"/>
                  <p:cNvSpPr>
                    <a:spLocks noChangeArrowheads="1"/>
                  </p:cNvSpPr>
                  <p:nvPr/>
                </p:nvSpPr>
                <p:spPr bwMode="auto">
                  <a:xfrm>
                    <a:off x="2065" y="654"/>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190" name="Group 366"/>
              <p:cNvGrpSpPr>
                <a:grpSpLocks/>
              </p:cNvGrpSpPr>
              <p:nvPr/>
            </p:nvGrpSpPr>
            <p:grpSpPr bwMode="auto">
              <a:xfrm>
                <a:off x="2506" y="654"/>
                <a:ext cx="473" cy="327"/>
                <a:chOff x="2506" y="654"/>
                <a:chExt cx="473" cy="327"/>
              </a:xfrm>
            </p:grpSpPr>
            <p:sp>
              <p:nvSpPr>
                <p:cNvPr id="36205" name="Rectangle 365"/>
                <p:cNvSpPr>
                  <a:spLocks noChangeArrowheads="1"/>
                </p:cNvSpPr>
                <p:nvPr/>
              </p:nvSpPr>
              <p:spPr bwMode="auto">
                <a:xfrm>
                  <a:off x="2506" y="654"/>
                  <a:ext cx="473"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192" name="Group 364"/>
                <p:cNvGrpSpPr>
                  <a:grpSpLocks/>
                </p:cNvGrpSpPr>
                <p:nvPr/>
              </p:nvGrpSpPr>
              <p:grpSpPr bwMode="auto">
                <a:xfrm>
                  <a:off x="2506" y="654"/>
                  <a:ext cx="473" cy="327"/>
                  <a:chOff x="2506" y="654"/>
                  <a:chExt cx="473" cy="327"/>
                </a:xfrm>
              </p:grpSpPr>
              <p:sp>
                <p:nvSpPr>
                  <p:cNvPr id="36145" name="Rectangle 305"/>
                  <p:cNvSpPr>
                    <a:spLocks noChangeArrowheads="1"/>
                  </p:cNvSpPr>
                  <p:nvPr/>
                </p:nvSpPr>
                <p:spPr bwMode="auto">
                  <a:xfrm>
                    <a:off x="2549" y="654"/>
                    <a:ext cx="387"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2</a:t>
                    </a:r>
                    <a:endParaRPr lang="en-US">
                      <a:solidFill>
                        <a:schemeClr val="tx1"/>
                      </a:solidFill>
                      <a:cs typeface="Times New Roman" pitchFamily="18" charset="0"/>
                    </a:endParaRPr>
                  </a:p>
                  <a:p>
                    <a:endParaRPr lang="en-US" sz="1800">
                      <a:solidFill>
                        <a:schemeClr val="tx1"/>
                      </a:solidFill>
                    </a:endParaRPr>
                  </a:p>
                </p:txBody>
              </p:sp>
              <p:sp>
                <p:nvSpPr>
                  <p:cNvPr id="36203" name="Rectangle 363"/>
                  <p:cNvSpPr>
                    <a:spLocks noChangeArrowheads="1"/>
                  </p:cNvSpPr>
                  <p:nvPr/>
                </p:nvSpPr>
                <p:spPr bwMode="auto">
                  <a:xfrm>
                    <a:off x="2506" y="654"/>
                    <a:ext cx="47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194" name="Group 370"/>
              <p:cNvGrpSpPr>
                <a:grpSpLocks/>
              </p:cNvGrpSpPr>
              <p:nvPr/>
            </p:nvGrpSpPr>
            <p:grpSpPr bwMode="auto">
              <a:xfrm>
                <a:off x="2979" y="654"/>
                <a:ext cx="1300" cy="327"/>
                <a:chOff x="2979" y="654"/>
                <a:chExt cx="1300" cy="327"/>
              </a:xfrm>
            </p:grpSpPr>
            <p:sp>
              <p:nvSpPr>
                <p:cNvPr id="36209" name="Rectangle 369"/>
                <p:cNvSpPr>
                  <a:spLocks noChangeArrowheads="1"/>
                </p:cNvSpPr>
                <p:nvPr/>
              </p:nvSpPr>
              <p:spPr bwMode="auto">
                <a:xfrm>
                  <a:off x="2979" y="654"/>
                  <a:ext cx="1300"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196" name="Group 368"/>
                <p:cNvGrpSpPr>
                  <a:grpSpLocks/>
                </p:cNvGrpSpPr>
                <p:nvPr/>
              </p:nvGrpSpPr>
              <p:grpSpPr bwMode="auto">
                <a:xfrm>
                  <a:off x="2979" y="654"/>
                  <a:ext cx="1300" cy="327"/>
                  <a:chOff x="2979" y="654"/>
                  <a:chExt cx="1300" cy="327"/>
                </a:xfrm>
              </p:grpSpPr>
              <p:sp>
                <p:nvSpPr>
                  <p:cNvPr id="36146" name="Rectangle 306"/>
                  <p:cNvSpPr>
                    <a:spLocks noChangeArrowheads="1"/>
                  </p:cNvSpPr>
                  <p:nvPr/>
                </p:nvSpPr>
                <p:spPr bwMode="auto">
                  <a:xfrm>
                    <a:off x="3022" y="654"/>
                    <a:ext cx="1214"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0.9</a:t>
                    </a:r>
                    <a:endParaRPr lang="en-US">
                      <a:solidFill>
                        <a:schemeClr val="tx1"/>
                      </a:solidFill>
                      <a:cs typeface="Times New Roman" pitchFamily="18" charset="0"/>
                    </a:endParaRPr>
                  </a:p>
                  <a:p>
                    <a:endParaRPr lang="en-US" sz="1800">
                      <a:solidFill>
                        <a:schemeClr val="tx1"/>
                      </a:solidFill>
                    </a:endParaRPr>
                  </a:p>
                </p:txBody>
              </p:sp>
              <p:sp>
                <p:nvSpPr>
                  <p:cNvPr id="36207" name="Rectangle 367"/>
                  <p:cNvSpPr>
                    <a:spLocks noChangeArrowheads="1"/>
                  </p:cNvSpPr>
                  <p:nvPr/>
                </p:nvSpPr>
                <p:spPr bwMode="auto">
                  <a:xfrm>
                    <a:off x="2979" y="654"/>
                    <a:ext cx="130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198" name="Group 374"/>
              <p:cNvGrpSpPr>
                <a:grpSpLocks/>
              </p:cNvGrpSpPr>
              <p:nvPr/>
            </p:nvGrpSpPr>
            <p:grpSpPr bwMode="auto">
              <a:xfrm>
                <a:off x="0" y="981"/>
                <a:ext cx="987" cy="327"/>
                <a:chOff x="0" y="981"/>
                <a:chExt cx="987" cy="327"/>
              </a:xfrm>
            </p:grpSpPr>
            <p:sp>
              <p:nvSpPr>
                <p:cNvPr id="36213" name="Rectangle 373"/>
                <p:cNvSpPr>
                  <a:spLocks noChangeArrowheads="1"/>
                </p:cNvSpPr>
                <p:nvPr/>
              </p:nvSpPr>
              <p:spPr bwMode="auto">
                <a:xfrm>
                  <a:off x="0" y="981"/>
                  <a:ext cx="98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200" name="Group 372"/>
                <p:cNvGrpSpPr>
                  <a:grpSpLocks/>
                </p:cNvGrpSpPr>
                <p:nvPr/>
              </p:nvGrpSpPr>
              <p:grpSpPr bwMode="auto">
                <a:xfrm>
                  <a:off x="0" y="981"/>
                  <a:ext cx="987" cy="327"/>
                  <a:chOff x="0" y="981"/>
                  <a:chExt cx="987" cy="327"/>
                </a:xfrm>
              </p:grpSpPr>
              <p:sp>
                <p:nvSpPr>
                  <p:cNvPr id="36147" name="Rectangle 307"/>
                  <p:cNvSpPr>
                    <a:spLocks noChangeArrowheads="1"/>
                  </p:cNvSpPr>
                  <p:nvPr/>
                </p:nvSpPr>
                <p:spPr bwMode="auto">
                  <a:xfrm>
                    <a:off x="43" y="981"/>
                    <a:ext cx="901"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2.0</a:t>
                    </a:r>
                    <a:endParaRPr lang="en-US">
                      <a:solidFill>
                        <a:schemeClr val="tx1"/>
                      </a:solidFill>
                      <a:cs typeface="Times New Roman" pitchFamily="18" charset="0"/>
                    </a:endParaRPr>
                  </a:p>
                  <a:p>
                    <a:endParaRPr lang="en-US" sz="1800">
                      <a:solidFill>
                        <a:schemeClr val="tx1"/>
                      </a:solidFill>
                    </a:endParaRPr>
                  </a:p>
                </p:txBody>
              </p:sp>
              <p:sp>
                <p:nvSpPr>
                  <p:cNvPr id="36211" name="Rectangle 371"/>
                  <p:cNvSpPr>
                    <a:spLocks noChangeArrowheads="1"/>
                  </p:cNvSpPr>
                  <p:nvPr/>
                </p:nvSpPr>
                <p:spPr bwMode="auto">
                  <a:xfrm>
                    <a:off x="0" y="981"/>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202" name="Group 378"/>
              <p:cNvGrpSpPr>
                <a:grpSpLocks/>
              </p:cNvGrpSpPr>
              <p:nvPr/>
            </p:nvGrpSpPr>
            <p:grpSpPr bwMode="auto">
              <a:xfrm>
                <a:off x="987" y="981"/>
                <a:ext cx="637" cy="327"/>
                <a:chOff x="987" y="981"/>
                <a:chExt cx="637" cy="327"/>
              </a:xfrm>
            </p:grpSpPr>
            <p:sp>
              <p:nvSpPr>
                <p:cNvPr id="36217" name="Rectangle 377"/>
                <p:cNvSpPr>
                  <a:spLocks noChangeArrowheads="1"/>
                </p:cNvSpPr>
                <p:nvPr/>
              </p:nvSpPr>
              <p:spPr bwMode="auto">
                <a:xfrm>
                  <a:off x="987" y="981"/>
                  <a:ext cx="63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204" name="Group 376"/>
                <p:cNvGrpSpPr>
                  <a:grpSpLocks/>
                </p:cNvGrpSpPr>
                <p:nvPr/>
              </p:nvGrpSpPr>
              <p:grpSpPr bwMode="auto">
                <a:xfrm>
                  <a:off x="987" y="981"/>
                  <a:ext cx="637" cy="327"/>
                  <a:chOff x="987" y="981"/>
                  <a:chExt cx="637" cy="327"/>
                </a:xfrm>
              </p:grpSpPr>
              <p:sp>
                <p:nvSpPr>
                  <p:cNvPr id="36148" name="Rectangle 308"/>
                  <p:cNvSpPr>
                    <a:spLocks noChangeArrowheads="1"/>
                  </p:cNvSpPr>
                  <p:nvPr/>
                </p:nvSpPr>
                <p:spPr bwMode="auto">
                  <a:xfrm>
                    <a:off x="1030" y="981"/>
                    <a:ext cx="551"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262144</a:t>
                    </a:r>
                    <a:endParaRPr lang="en-US">
                      <a:solidFill>
                        <a:schemeClr val="tx1"/>
                      </a:solidFill>
                      <a:cs typeface="Times New Roman" pitchFamily="18" charset="0"/>
                    </a:endParaRPr>
                  </a:p>
                  <a:p>
                    <a:endParaRPr lang="en-US" sz="1800">
                      <a:solidFill>
                        <a:schemeClr val="tx1"/>
                      </a:solidFill>
                    </a:endParaRPr>
                  </a:p>
                </p:txBody>
              </p:sp>
              <p:sp>
                <p:nvSpPr>
                  <p:cNvPr id="36215" name="Rectangle 375"/>
                  <p:cNvSpPr>
                    <a:spLocks noChangeArrowheads="1"/>
                  </p:cNvSpPr>
                  <p:nvPr/>
                </p:nvSpPr>
                <p:spPr bwMode="auto">
                  <a:xfrm>
                    <a:off x="987" y="981"/>
                    <a:ext cx="63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206" name="Group 382"/>
              <p:cNvGrpSpPr>
                <a:grpSpLocks/>
              </p:cNvGrpSpPr>
              <p:nvPr/>
            </p:nvGrpSpPr>
            <p:grpSpPr bwMode="auto">
              <a:xfrm>
                <a:off x="1624" y="981"/>
                <a:ext cx="441" cy="327"/>
                <a:chOff x="1624" y="981"/>
                <a:chExt cx="441" cy="327"/>
              </a:xfrm>
            </p:grpSpPr>
            <p:sp>
              <p:nvSpPr>
                <p:cNvPr id="36221" name="Rectangle 381"/>
                <p:cNvSpPr>
                  <a:spLocks noChangeArrowheads="1"/>
                </p:cNvSpPr>
                <p:nvPr/>
              </p:nvSpPr>
              <p:spPr bwMode="auto">
                <a:xfrm>
                  <a:off x="1624" y="981"/>
                  <a:ext cx="44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208" name="Group 380"/>
                <p:cNvGrpSpPr>
                  <a:grpSpLocks/>
                </p:cNvGrpSpPr>
                <p:nvPr/>
              </p:nvGrpSpPr>
              <p:grpSpPr bwMode="auto">
                <a:xfrm>
                  <a:off x="1624" y="981"/>
                  <a:ext cx="441" cy="327"/>
                  <a:chOff x="1624" y="981"/>
                  <a:chExt cx="441" cy="327"/>
                </a:xfrm>
              </p:grpSpPr>
              <p:sp>
                <p:nvSpPr>
                  <p:cNvPr id="36149" name="Rectangle 309"/>
                  <p:cNvSpPr>
                    <a:spLocks noChangeArrowheads="1"/>
                  </p:cNvSpPr>
                  <p:nvPr/>
                </p:nvSpPr>
                <p:spPr bwMode="auto">
                  <a:xfrm>
                    <a:off x="1667" y="981"/>
                    <a:ext cx="355"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487</a:t>
                    </a:r>
                    <a:endParaRPr lang="en-US">
                      <a:solidFill>
                        <a:schemeClr val="tx1"/>
                      </a:solidFill>
                      <a:cs typeface="Times New Roman" pitchFamily="18" charset="0"/>
                    </a:endParaRPr>
                  </a:p>
                  <a:p>
                    <a:endParaRPr lang="en-US" sz="1800">
                      <a:solidFill>
                        <a:schemeClr val="tx1"/>
                      </a:solidFill>
                    </a:endParaRPr>
                  </a:p>
                </p:txBody>
              </p:sp>
              <p:sp>
                <p:nvSpPr>
                  <p:cNvPr id="36219" name="Rectangle 379"/>
                  <p:cNvSpPr>
                    <a:spLocks noChangeArrowheads="1"/>
                  </p:cNvSpPr>
                  <p:nvPr/>
                </p:nvSpPr>
                <p:spPr bwMode="auto">
                  <a:xfrm>
                    <a:off x="1624" y="981"/>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210" name="Group 386"/>
              <p:cNvGrpSpPr>
                <a:grpSpLocks/>
              </p:cNvGrpSpPr>
              <p:nvPr/>
            </p:nvGrpSpPr>
            <p:grpSpPr bwMode="auto">
              <a:xfrm>
                <a:off x="2065" y="981"/>
                <a:ext cx="441" cy="327"/>
                <a:chOff x="2065" y="981"/>
                <a:chExt cx="441" cy="327"/>
              </a:xfrm>
            </p:grpSpPr>
            <p:sp>
              <p:nvSpPr>
                <p:cNvPr id="36225" name="Rectangle 385"/>
                <p:cNvSpPr>
                  <a:spLocks noChangeArrowheads="1"/>
                </p:cNvSpPr>
                <p:nvPr/>
              </p:nvSpPr>
              <p:spPr bwMode="auto">
                <a:xfrm>
                  <a:off x="2065" y="981"/>
                  <a:ext cx="44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212" name="Group 384"/>
                <p:cNvGrpSpPr>
                  <a:grpSpLocks/>
                </p:cNvGrpSpPr>
                <p:nvPr/>
              </p:nvGrpSpPr>
              <p:grpSpPr bwMode="auto">
                <a:xfrm>
                  <a:off x="2065" y="981"/>
                  <a:ext cx="441" cy="327"/>
                  <a:chOff x="2065" y="981"/>
                  <a:chExt cx="441" cy="327"/>
                </a:xfrm>
              </p:grpSpPr>
              <p:sp>
                <p:nvSpPr>
                  <p:cNvPr id="36150" name="Rectangle 310"/>
                  <p:cNvSpPr>
                    <a:spLocks noChangeArrowheads="1"/>
                  </p:cNvSpPr>
                  <p:nvPr/>
                </p:nvSpPr>
                <p:spPr bwMode="auto">
                  <a:xfrm>
                    <a:off x="2108" y="981"/>
                    <a:ext cx="355"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477</a:t>
                    </a:r>
                    <a:endParaRPr lang="en-US">
                      <a:solidFill>
                        <a:schemeClr val="tx1"/>
                      </a:solidFill>
                      <a:cs typeface="Times New Roman" pitchFamily="18" charset="0"/>
                    </a:endParaRPr>
                  </a:p>
                  <a:p>
                    <a:endParaRPr lang="en-US" sz="1800">
                      <a:solidFill>
                        <a:schemeClr val="tx1"/>
                      </a:solidFill>
                    </a:endParaRPr>
                  </a:p>
                </p:txBody>
              </p:sp>
              <p:sp>
                <p:nvSpPr>
                  <p:cNvPr id="36223" name="Rectangle 383"/>
                  <p:cNvSpPr>
                    <a:spLocks noChangeArrowheads="1"/>
                  </p:cNvSpPr>
                  <p:nvPr/>
                </p:nvSpPr>
                <p:spPr bwMode="auto">
                  <a:xfrm>
                    <a:off x="2065" y="981"/>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214" name="Group 390"/>
              <p:cNvGrpSpPr>
                <a:grpSpLocks/>
              </p:cNvGrpSpPr>
              <p:nvPr/>
            </p:nvGrpSpPr>
            <p:grpSpPr bwMode="auto">
              <a:xfrm>
                <a:off x="2506" y="981"/>
                <a:ext cx="473" cy="327"/>
                <a:chOff x="2506" y="981"/>
                <a:chExt cx="473" cy="327"/>
              </a:xfrm>
            </p:grpSpPr>
            <p:sp>
              <p:nvSpPr>
                <p:cNvPr id="36229" name="Rectangle 389"/>
                <p:cNvSpPr>
                  <a:spLocks noChangeArrowheads="1"/>
                </p:cNvSpPr>
                <p:nvPr/>
              </p:nvSpPr>
              <p:spPr bwMode="auto">
                <a:xfrm>
                  <a:off x="2506" y="981"/>
                  <a:ext cx="473"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216" name="Group 388"/>
                <p:cNvGrpSpPr>
                  <a:grpSpLocks/>
                </p:cNvGrpSpPr>
                <p:nvPr/>
              </p:nvGrpSpPr>
              <p:grpSpPr bwMode="auto">
                <a:xfrm>
                  <a:off x="2506" y="981"/>
                  <a:ext cx="473" cy="327"/>
                  <a:chOff x="2506" y="981"/>
                  <a:chExt cx="473" cy="327"/>
                </a:xfrm>
              </p:grpSpPr>
              <p:sp>
                <p:nvSpPr>
                  <p:cNvPr id="36151" name="Rectangle 311"/>
                  <p:cNvSpPr>
                    <a:spLocks noChangeArrowheads="1"/>
                  </p:cNvSpPr>
                  <p:nvPr/>
                </p:nvSpPr>
                <p:spPr bwMode="auto">
                  <a:xfrm>
                    <a:off x="2549" y="981"/>
                    <a:ext cx="387"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10</a:t>
                    </a:r>
                    <a:endParaRPr lang="en-US">
                      <a:solidFill>
                        <a:schemeClr val="tx1"/>
                      </a:solidFill>
                      <a:cs typeface="Times New Roman" pitchFamily="18" charset="0"/>
                    </a:endParaRPr>
                  </a:p>
                  <a:p>
                    <a:endParaRPr lang="en-US" sz="1800">
                      <a:solidFill>
                        <a:schemeClr val="tx1"/>
                      </a:solidFill>
                    </a:endParaRPr>
                  </a:p>
                </p:txBody>
              </p:sp>
              <p:sp>
                <p:nvSpPr>
                  <p:cNvPr id="36227" name="Rectangle 387"/>
                  <p:cNvSpPr>
                    <a:spLocks noChangeArrowheads="1"/>
                  </p:cNvSpPr>
                  <p:nvPr/>
                </p:nvSpPr>
                <p:spPr bwMode="auto">
                  <a:xfrm>
                    <a:off x="2506" y="981"/>
                    <a:ext cx="47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218" name="Group 394"/>
              <p:cNvGrpSpPr>
                <a:grpSpLocks/>
              </p:cNvGrpSpPr>
              <p:nvPr/>
            </p:nvGrpSpPr>
            <p:grpSpPr bwMode="auto">
              <a:xfrm>
                <a:off x="2979" y="981"/>
                <a:ext cx="1300" cy="327"/>
                <a:chOff x="2979" y="981"/>
                <a:chExt cx="1300" cy="327"/>
              </a:xfrm>
            </p:grpSpPr>
            <p:sp>
              <p:nvSpPr>
                <p:cNvPr id="36233" name="Rectangle 393"/>
                <p:cNvSpPr>
                  <a:spLocks noChangeArrowheads="1"/>
                </p:cNvSpPr>
                <p:nvPr/>
              </p:nvSpPr>
              <p:spPr bwMode="auto">
                <a:xfrm>
                  <a:off x="2979" y="981"/>
                  <a:ext cx="1300"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220" name="Group 392"/>
                <p:cNvGrpSpPr>
                  <a:grpSpLocks/>
                </p:cNvGrpSpPr>
                <p:nvPr/>
              </p:nvGrpSpPr>
              <p:grpSpPr bwMode="auto">
                <a:xfrm>
                  <a:off x="2979" y="981"/>
                  <a:ext cx="1300" cy="327"/>
                  <a:chOff x="2979" y="981"/>
                  <a:chExt cx="1300" cy="327"/>
                </a:xfrm>
              </p:grpSpPr>
              <p:sp>
                <p:nvSpPr>
                  <p:cNvPr id="36152" name="Rectangle 312"/>
                  <p:cNvSpPr>
                    <a:spLocks noChangeArrowheads="1"/>
                  </p:cNvSpPr>
                  <p:nvPr/>
                </p:nvSpPr>
                <p:spPr bwMode="auto">
                  <a:xfrm>
                    <a:off x="3022" y="981"/>
                    <a:ext cx="1214"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1.0</a:t>
                    </a:r>
                    <a:endParaRPr lang="en-US">
                      <a:solidFill>
                        <a:schemeClr val="tx1"/>
                      </a:solidFill>
                      <a:cs typeface="Times New Roman" pitchFamily="18" charset="0"/>
                    </a:endParaRPr>
                  </a:p>
                  <a:p>
                    <a:endParaRPr lang="en-US" sz="1800">
                      <a:solidFill>
                        <a:schemeClr val="tx1"/>
                      </a:solidFill>
                    </a:endParaRPr>
                  </a:p>
                </p:txBody>
              </p:sp>
              <p:sp>
                <p:nvSpPr>
                  <p:cNvPr id="36231" name="Rectangle 391"/>
                  <p:cNvSpPr>
                    <a:spLocks noChangeArrowheads="1"/>
                  </p:cNvSpPr>
                  <p:nvPr/>
                </p:nvSpPr>
                <p:spPr bwMode="auto">
                  <a:xfrm>
                    <a:off x="2979" y="981"/>
                    <a:ext cx="130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222" name="Group 398"/>
              <p:cNvGrpSpPr>
                <a:grpSpLocks/>
              </p:cNvGrpSpPr>
              <p:nvPr/>
            </p:nvGrpSpPr>
            <p:grpSpPr bwMode="auto">
              <a:xfrm>
                <a:off x="0" y="1308"/>
                <a:ext cx="987" cy="327"/>
                <a:chOff x="0" y="1308"/>
                <a:chExt cx="987" cy="327"/>
              </a:xfrm>
            </p:grpSpPr>
            <p:sp>
              <p:nvSpPr>
                <p:cNvPr id="36237" name="Rectangle 397"/>
                <p:cNvSpPr>
                  <a:spLocks noChangeArrowheads="1"/>
                </p:cNvSpPr>
                <p:nvPr/>
              </p:nvSpPr>
              <p:spPr bwMode="auto">
                <a:xfrm>
                  <a:off x="0" y="1308"/>
                  <a:ext cx="98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224" name="Group 396"/>
                <p:cNvGrpSpPr>
                  <a:grpSpLocks/>
                </p:cNvGrpSpPr>
                <p:nvPr/>
              </p:nvGrpSpPr>
              <p:grpSpPr bwMode="auto">
                <a:xfrm>
                  <a:off x="0" y="1308"/>
                  <a:ext cx="987" cy="327"/>
                  <a:chOff x="0" y="1308"/>
                  <a:chExt cx="987" cy="327"/>
                </a:xfrm>
              </p:grpSpPr>
              <p:sp>
                <p:nvSpPr>
                  <p:cNvPr id="36153" name="Rectangle 313"/>
                  <p:cNvSpPr>
                    <a:spLocks noChangeArrowheads="1"/>
                  </p:cNvSpPr>
                  <p:nvPr/>
                </p:nvSpPr>
                <p:spPr bwMode="auto">
                  <a:xfrm>
                    <a:off x="43" y="1308"/>
                    <a:ext cx="901"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5.0</a:t>
                    </a:r>
                    <a:endParaRPr lang="en-US">
                      <a:solidFill>
                        <a:schemeClr val="tx1"/>
                      </a:solidFill>
                      <a:cs typeface="Times New Roman" pitchFamily="18" charset="0"/>
                    </a:endParaRPr>
                  </a:p>
                  <a:p>
                    <a:endParaRPr lang="en-US" sz="1800">
                      <a:solidFill>
                        <a:schemeClr val="tx1"/>
                      </a:solidFill>
                    </a:endParaRPr>
                  </a:p>
                </p:txBody>
              </p:sp>
              <p:sp>
                <p:nvSpPr>
                  <p:cNvPr id="36235" name="Rectangle 395"/>
                  <p:cNvSpPr>
                    <a:spLocks noChangeArrowheads="1"/>
                  </p:cNvSpPr>
                  <p:nvPr/>
                </p:nvSpPr>
                <p:spPr bwMode="auto">
                  <a:xfrm>
                    <a:off x="0" y="1308"/>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226" name="Group 402"/>
              <p:cNvGrpSpPr>
                <a:grpSpLocks/>
              </p:cNvGrpSpPr>
              <p:nvPr/>
            </p:nvGrpSpPr>
            <p:grpSpPr bwMode="auto">
              <a:xfrm>
                <a:off x="987" y="1308"/>
                <a:ext cx="637" cy="327"/>
                <a:chOff x="987" y="1308"/>
                <a:chExt cx="637" cy="327"/>
              </a:xfrm>
            </p:grpSpPr>
            <p:sp>
              <p:nvSpPr>
                <p:cNvPr id="36241" name="Rectangle 401"/>
                <p:cNvSpPr>
                  <a:spLocks noChangeArrowheads="1"/>
                </p:cNvSpPr>
                <p:nvPr/>
              </p:nvSpPr>
              <p:spPr bwMode="auto">
                <a:xfrm>
                  <a:off x="987" y="1308"/>
                  <a:ext cx="63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228" name="Group 400"/>
                <p:cNvGrpSpPr>
                  <a:grpSpLocks/>
                </p:cNvGrpSpPr>
                <p:nvPr/>
              </p:nvGrpSpPr>
              <p:grpSpPr bwMode="auto">
                <a:xfrm>
                  <a:off x="987" y="1308"/>
                  <a:ext cx="637" cy="327"/>
                  <a:chOff x="987" y="1308"/>
                  <a:chExt cx="637" cy="327"/>
                </a:xfrm>
              </p:grpSpPr>
              <p:sp>
                <p:nvSpPr>
                  <p:cNvPr id="36154" name="Rectangle 314"/>
                  <p:cNvSpPr>
                    <a:spLocks noChangeArrowheads="1"/>
                  </p:cNvSpPr>
                  <p:nvPr/>
                </p:nvSpPr>
                <p:spPr bwMode="auto">
                  <a:xfrm>
                    <a:off x="1030" y="1308"/>
                    <a:ext cx="551"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262144</a:t>
                    </a:r>
                    <a:endParaRPr lang="en-US">
                      <a:solidFill>
                        <a:schemeClr val="tx1"/>
                      </a:solidFill>
                      <a:cs typeface="Times New Roman" pitchFamily="18" charset="0"/>
                    </a:endParaRPr>
                  </a:p>
                  <a:p>
                    <a:endParaRPr lang="en-US" sz="1800">
                      <a:solidFill>
                        <a:schemeClr val="tx1"/>
                      </a:solidFill>
                    </a:endParaRPr>
                  </a:p>
                </p:txBody>
              </p:sp>
              <p:sp>
                <p:nvSpPr>
                  <p:cNvPr id="36239" name="Rectangle 399"/>
                  <p:cNvSpPr>
                    <a:spLocks noChangeArrowheads="1"/>
                  </p:cNvSpPr>
                  <p:nvPr/>
                </p:nvSpPr>
                <p:spPr bwMode="auto">
                  <a:xfrm>
                    <a:off x="987" y="1308"/>
                    <a:ext cx="63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230" name="Group 406"/>
              <p:cNvGrpSpPr>
                <a:grpSpLocks/>
              </p:cNvGrpSpPr>
              <p:nvPr/>
            </p:nvGrpSpPr>
            <p:grpSpPr bwMode="auto">
              <a:xfrm>
                <a:off x="1624" y="1308"/>
                <a:ext cx="441" cy="327"/>
                <a:chOff x="1624" y="1308"/>
                <a:chExt cx="441" cy="327"/>
              </a:xfrm>
            </p:grpSpPr>
            <p:sp>
              <p:nvSpPr>
                <p:cNvPr id="36245" name="Rectangle 405"/>
                <p:cNvSpPr>
                  <a:spLocks noChangeArrowheads="1"/>
                </p:cNvSpPr>
                <p:nvPr/>
              </p:nvSpPr>
              <p:spPr bwMode="auto">
                <a:xfrm>
                  <a:off x="1624" y="1308"/>
                  <a:ext cx="44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232" name="Group 404"/>
                <p:cNvGrpSpPr>
                  <a:grpSpLocks/>
                </p:cNvGrpSpPr>
                <p:nvPr/>
              </p:nvGrpSpPr>
              <p:grpSpPr bwMode="auto">
                <a:xfrm>
                  <a:off x="1624" y="1308"/>
                  <a:ext cx="441" cy="327"/>
                  <a:chOff x="1624" y="1308"/>
                  <a:chExt cx="441" cy="327"/>
                </a:xfrm>
              </p:grpSpPr>
              <p:sp>
                <p:nvSpPr>
                  <p:cNvPr id="36155" name="Rectangle 315"/>
                  <p:cNvSpPr>
                    <a:spLocks noChangeArrowheads="1"/>
                  </p:cNvSpPr>
                  <p:nvPr/>
                </p:nvSpPr>
                <p:spPr bwMode="auto">
                  <a:xfrm>
                    <a:off x="1667" y="1308"/>
                    <a:ext cx="355"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1230</a:t>
                    </a:r>
                    <a:endParaRPr lang="en-US">
                      <a:solidFill>
                        <a:schemeClr val="tx1"/>
                      </a:solidFill>
                      <a:cs typeface="Times New Roman" pitchFamily="18" charset="0"/>
                    </a:endParaRPr>
                  </a:p>
                  <a:p>
                    <a:endParaRPr lang="en-US" sz="1800">
                      <a:solidFill>
                        <a:schemeClr val="tx1"/>
                      </a:solidFill>
                    </a:endParaRPr>
                  </a:p>
                </p:txBody>
              </p:sp>
              <p:sp>
                <p:nvSpPr>
                  <p:cNvPr id="36243" name="Rectangle 403"/>
                  <p:cNvSpPr>
                    <a:spLocks noChangeArrowheads="1"/>
                  </p:cNvSpPr>
                  <p:nvPr/>
                </p:nvSpPr>
                <p:spPr bwMode="auto">
                  <a:xfrm>
                    <a:off x="1624" y="1308"/>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234" name="Group 410"/>
              <p:cNvGrpSpPr>
                <a:grpSpLocks/>
              </p:cNvGrpSpPr>
              <p:nvPr/>
            </p:nvGrpSpPr>
            <p:grpSpPr bwMode="auto">
              <a:xfrm>
                <a:off x="2065" y="1308"/>
                <a:ext cx="441" cy="327"/>
                <a:chOff x="2065" y="1308"/>
                <a:chExt cx="441" cy="327"/>
              </a:xfrm>
            </p:grpSpPr>
            <p:sp>
              <p:nvSpPr>
                <p:cNvPr id="36249" name="Rectangle 409"/>
                <p:cNvSpPr>
                  <a:spLocks noChangeArrowheads="1"/>
                </p:cNvSpPr>
                <p:nvPr/>
              </p:nvSpPr>
              <p:spPr bwMode="auto">
                <a:xfrm>
                  <a:off x="2065" y="1308"/>
                  <a:ext cx="44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236" name="Group 408"/>
                <p:cNvGrpSpPr>
                  <a:grpSpLocks/>
                </p:cNvGrpSpPr>
                <p:nvPr/>
              </p:nvGrpSpPr>
              <p:grpSpPr bwMode="auto">
                <a:xfrm>
                  <a:off x="2065" y="1308"/>
                  <a:ext cx="441" cy="327"/>
                  <a:chOff x="2065" y="1308"/>
                  <a:chExt cx="441" cy="327"/>
                </a:xfrm>
              </p:grpSpPr>
              <p:sp>
                <p:nvSpPr>
                  <p:cNvPr id="36156" name="Rectangle 316"/>
                  <p:cNvSpPr>
                    <a:spLocks noChangeArrowheads="1"/>
                  </p:cNvSpPr>
                  <p:nvPr/>
                </p:nvSpPr>
                <p:spPr bwMode="auto">
                  <a:xfrm>
                    <a:off x="2108" y="1308"/>
                    <a:ext cx="355"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1148</a:t>
                    </a:r>
                    <a:endParaRPr lang="en-US">
                      <a:solidFill>
                        <a:schemeClr val="tx1"/>
                      </a:solidFill>
                      <a:cs typeface="Times New Roman" pitchFamily="18" charset="0"/>
                    </a:endParaRPr>
                  </a:p>
                  <a:p>
                    <a:endParaRPr lang="en-US" sz="1800">
                      <a:solidFill>
                        <a:schemeClr val="tx1"/>
                      </a:solidFill>
                    </a:endParaRPr>
                  </a:p>
                </p:txBody>
              </p:sp>
              <p:sp>
                <p:nvSpPr>
                  <p:cNvPr id="36247" name="Rectangle 407"/>
                  <p:cNvSpPr>
                    <a:spLocks noChangeArrowheads="1"/>
                  </p:cNvSpPr>
                  <p:nvPr/>
                </p:nvSpPr>
                <p:spPr bwMode="auto">
                  <a:xfrm>
                    <a:off x="2065" y="1308"/>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238" name="Group 414"/>
              <p:cNvGrpSpPr>
                <a:grpSpLocks/>
              </p:cNvGrpSpPr>
              <p:nvPr/>
            </p:nvGrpSpPr>
            <p:grpSpPr bwMode="auto">
              <a:xfrm>
                <a:off x="2506" y="1308"/>
                <a:ext cx="473" cy="327"/>
                <a:chOff x="2506" y="1308"/>
                <a:chExt cx="473" cy="327"/>
              </a:xfrm>
            </p:grpSpPr>
            <p:sp>
              <p:nvSpPr>
                <p:cNvPr id="36253" name="Rectangle 413"/>
                <p:cNvSpPr>
                  <a:spLocks noChangeArrowheads="1"/>
                </p:cNvSpPr>
                <p:nvPr/>
              </p:nvSpPr>
              <p:spPr bwMode="auto">
                <a:xfrm>
                  <a:off x="2506" y="1308"/>
                  <a:ext cx="473"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240" name="Group 412"/>
                <p:cNvGrpSpPr>
                  <a:grpSpLocks/>
                </p:cNvGrpSpPr>
                <p:nvPr/>
              </p:nvGrpSpPr>
              <p:grpSpPr bwMode="auto">
                <a:xfrm>
                  <a:off x="2506" y="1308"/>
                  <a:ext cx="473" cy="327"/>
                  <a:chOff x="2506" y="1308"/>
                  <a:chExt cx="473" cy="327"/>
                </a:xfrm>
              </p:grpSpPr>
              <p:sp>
                <p:nvSpPr>
                  <p:cNvPr id="36157" name="Rectangle 317"/>
                  <p:cNvSpPr>
                    <a:spLocks noChangeArrowheads="1"/>
                  </p:cNvSpPr>
                  <p:nvPr/>
                </p:nvSpPr>
                <p:spPr bwMode="auto">
                  <a:xfrm>
                    <a:off x="2549" y="1308"/>
                    <a:ext cx="387"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76</a:t>
                    </a:r>
                    <a:endParaRPr lang="en-US">
                      <a:solidFill>
                        <a:schemeClr val="tx1"/>
                      </a:solidFill>
                      <a:cs typeface="Times New Roman" pitchFamily="18" charset="0"/>
                    </a:endParaRPr>
                  </a:p>
                  <a:p>
                    <a:endParaRPr lang="en-US" sz="1800">
                      <a:solidFill>
                        <a:schemeClr val="tx1"/>
                      </a:solidFill>
                    </a:endParaRPr>
                  </a:p>
                </p:txBody>
              </p:sp>
              <p:sp>
                <p:nvSpPr>
                  <p:cNvPr id="36251" name="Rectangle 411"/>
                  <p:cNvSpPr>
                    <a:spLocks noChangeArrowheads="1"/>
                  </p:cNvSpPr>
                  <p:nvPr/>
                </p:nvSpPr>
                <p:spPr bwMode="auto">
                  <a:xfrm>
                    <a:off x="2506" y="1308"/>
                    <a:ext cx="47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242" name="Group 418"/>
              <p:cNvGrpSpPr>
                <a:grpSpLocks/>
              </p:cNvGrpSpPr>
              <p:nvPr/>
            </p:nvGrpSpPr>
            <p:grpSpPr bwMode="auto">
              <a:xfrm>
                <a:off x="2979" y="1308"/>
                <a:ext cx="1300" cy="327"/>
                <a:chOff x="2979" y="1308"/>
                <a:chExt cx="1300" cy="327"/>
              </a:xfrm>
            </p:grpSpPr>
            <p:sp>
              <p:nvSpPr>
                <p:cNvPr id="36257" name="Rectangle 417"/>
                <p:cNvSpPr>
                  <a:spLocks noChangeArrowheads="1"/>
                </p:cNvSpPr>
                <p:nvPr/>
              </p:nvSpPr>
              <p:spPr bwMode="auto">
                <a:xfrm>
                  <a:off x="2979" y="1308"/>
                  <a:ext cx="1300"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244" name="Group 416"/>
                <p:cNvGrpSpPr>
                  <a:grpSpLocks/>
                </p:cNvGrpSpPr>
                <p:nvPr/>
              </p:nvGrpSpPr>
              <p:grpSpPr bwMode="auto">
                <a:xfrm>
                  <a:off x="2979" y="1308"/>
                  <a:ext cx="1300" cy="327"/>
                  <a:chOff x="2979" y="1308"/>
                  <a:chExt cx="1300" cy="327"/>
                </a:xfrm>
              </p:grpSpPr>
              <p:sp>
                <p:nvSpPr>
                  <p:cNvPr id="36158" name="Rectangle 318"/>
                  <p:cNvSpPr>
                    <a:spLocks noChangeArrowheads="1"/>
                  </p:cNvSpPr>
                  <p:nvPr/>
                </p:nvSpPr>
                <p:spPr bwMode="auto">
                  <a:xfrm>
                    <a:off x="3022" y="1308"/>
                    <a:ext cx="1214"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0.9</a:t>
                    </a:r>
                    <a:endParaRPr lang="en-US">
                      <a:solidFill>
                        <a:schemeClr val="tx1"/>
                      </a:solidFill>
                      <a:cs typeface="Times New Roman" pitchFamily="18" charset="0"/>
                    </a:endParaRPr>
                  </a:p>
                  <a:p>
                    <a:endParaRPr lang="en-US" sz="1800">
                      <a:solidFill>
                        <a:schemeClr val="tx1"/>
                      </a:solidFill>
                    </a:endParaRPr>
                  </a:p>
                </p:txBody>
              </p:sp>
              <p:sp>
                <p:nvSpPr>
                  <p:cNvPr id="36255" name="Rectangle 415"/>
                  <p:cNvSpPr>
                    <a:spLocks noChangeArrowheads="1"/>
                  </p:cNvSpPr>
                  <p:nvPr/>
                </p:nvSpPr>
                <p:spPr bwMode="auto">
                  <a:xfrm>
                    <a:off x="2979" y="1308"/>
                    <a:ext cx="130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sp>
          <p:nvSpPr>
            <p:cNvPr id="36260" name="Rectangle 420"/>
            <p:cNvSpPr>
              <a:spLocks noChangeArrowheads="1"/>
            </p:cNvSpPr>
            <p:nvPr/>
          </p:nvSpPr>
          <p:spPr bwMode="auto">
            <a:xfrm>
              <a:off x="-3" y="-3"/>
              <a:ext cx="4285" cy="1641"/>
            </a:xfrm>
            <a:prstGeom prst="rect">
              <a:avLst/>
            </a:prstGeom>
            <a:noFill/>
            <a:ln w="9525">
              <a:solidFill>
                <a:srgbClr val="A0A0A0"/>
              </a:solidFill>
              <a:miter lim="800000"/>
              <a:headEnd/>
              <a:tailEnd/>
            </a:ln>
            <a:effectLst/>
          </p:spPr>
          <p:txBody>
            <a:bodyPr wrap="none" lIns="91435" tIns="45718" rIns="91435" bIns="45718" anchor="ctr"/>
            <a:lstStyle/>
            <a:p>
              <a:endParaRPr lang="en-US"/>
            </a:p>
          </p:txBody>
        </p:sp>
      </p:grpSp>
      <p:grpSp>
        <p:nvGrpSpPr>
          <p:cNvPr id="36246" name="Group 484"/>
          <p:cNvGrpSpPr>
            <a:grpSpLocks/>
          </p:cNvGrpSpPr>
          <p:nvPr/>
        </p:nvGrpSpPr>
        <p:grpSpPr bwMode="auto">
          <a:xfrm>
            <a:off x="381000" y="4876800"/>
            <a:ext cx="8610600" cy="1066800"/>
            <a:chOff x="-3" y="-3"/>
            <a:chExt cx="3144" cy="987"/>
          </a:xfrm>
        </p:grpSpPr>
        <p:grpSp>
          <p:nvGrpSpPr>
            <p:cNvPr id="36248" name="Group 482"/>
            <p:cNvGrpSpPr>
              <a:grpSpLocks/>
            </p:cNvGrpSpPr>
            <p:nvPr/>
          </p:nvGrpSpPr>
          <p:grpSpPr bwMode="auto">
            <a:xfrm>
              <a:off x="0" y="0"/>
              <a:ext cx="3138" cy="981"/>
              <a:chOff x="0" y="0"/>
              <a:chExt cx="3138" cy="981"/>
            </a:xfrm>
          </p:grpSpPr>
          <p:grpSp>
            <p:nvGrpSpPr>
              <p:cNvPr id="36250" name="Group 437"/>
              <p:cNvGrpSpPr>
                <a:grpSpLocks/>
              </p:cNvGrpSpPr>
              <p:nvPr/>
            </p:nvGrpSpPr>
            <p:grpSpPr bwMode="auto">
              <a:xfrm>
                <a:off x="0" y="0"/>
                <a:ext cx="987" cy="327"/>
                <a:chOff x="0" y="0"/>
                <a:chExt cx="987" cy="327"/>
              </a:xfrm>
            </p:grpSpPr>
            <p:sp>
              <p:nvSpPr>
                <p:cNvPr id="36276" name="Rectangle 436"/>
                <p:cNvSpPr>
                  <a:spLocks noChangeArrowheads="1"/>
                </p:cNvSpPr>
                <p:nvPr/>
              </p:nvSpPr>
              <p:spPr bwMode="auto">
                <a:xfrm>
                  <a:off x="0" y="0"/>
                  <a:ext cx="987" cy="327"/>
                </a:xfrm>
                <a:prstGeom prst="rect">
                  <a:avLst/>
                </a:prstGeom>
                <a:solidFill>
                  <a:srgbClr val="E6E6E6"/>
                </a:solidFill>
                <a:ln w="9525">
                  <a:noFill/>
                  <a:miter lim="800000"/>
                  <a:headEnd/>
                  <a:tailEnd/>
                </a:ln>
                <a:effectLst/>
              </p:spPr>
              <p:txBody>
                <a:bodyPr wrap="none" lIns="91435" tIns="45718" rIns="91435" bIns="45718" anchor="ctr"/>
                <a:lstStyle/>
                <a:p>
                  <a:endParaRPr lang="en-US"/>
                </a:p>
              </p:txBody>
            </p:sp>
            <p:grpSp>
              <p:nvGrpSpPr>
                <p:cNvPr id="36252" name="Group 435"/>
                <p:cNvGrpSpPr>
                  <a:grpSpLocks/>
                </p:cNvGrpSpPr>
                <p:nvPr/>
              </p:nvGrpSpPr>
              <p:grpSpPr bwMode="auto">
                <a:xfrm>
                  <a:off x="0" y="0"/>
                  <a:ext cx="987" cy="327"/>
                  <a:chOff x="0" y="0"/>
                  <a:chExt cx="987" cy="327"/>
                </a:xfrm>
              </p:grpSpPr>
              <p:sp>
                <p:nvSpPr>
                  <p:cNvPr id="36262" name="Rectangle 422"/>
                  <p:cNvSpPr>
                    <a:spLocks noChangeArrowheads="1"/>
                  </p:cNvSpPr>
                  <p:nvPr/>
                </p:nvSpPr>
                <p:spPr bwMode="auto">
                  <a:xfrm>
                    <a:off x="43" y="0"/>
                    <a:ext cx="901" cy="327"/>
                  </a:xfrm>
                  <a:prstGeom prst="rect">
                    <a:avLst/>
                  </a:prstGeom>
                  <a:solidFill>
                    <a:srgbClr val="E6E6E6"/>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Fluence [10</a:t>
                    </a:r>
                    <a:r>
                      <a:rPr lang="en-GB" sz="1000" b="1" baseline="30000">
                        <a:solidFill>
                          <a:schemeClr val="tx1"/>
                        </a:solidFill>
                        <a:cs typeface="Arial" pitchFamily="34" charset="0"/>
                      </a:rPr>
                      <a:t>10</a:t>
                    </a:r>
                    <a:r>
                      <a:rPr lang="en-GB" sz="1000" b="1">
                        <a:solidFill>
                          <a:schemeClr val="tx1"/>
                        </a:solidFill>
                        <a:cs typeface="Arial" pitchFamily="34" charset="0"/>
                      </a:rPr>
                      <a:t> p cm</a:t>
                    </a:r>
                    <a:r>
                      <a:rPr lang="en-GB" sz="1000" b="1" baseline="30000">
                        <a:solidFill>
                          <a:schemeClr val="tx1"/>
                        </a:solidFill>
                        <a:cs typeface="Arial" pitchFamily="34" charset="0"/>
                      </a:rPr>
                      <a:t>-2</a:t>
                    </a:r>
                    <a:r>
                      <a:rPr lang="en-GB" sz="1000" b="1">
                        <a:solidFill>
                          <a:schemeClr val="tx1"/>
                        </a:solidFill>
                        <a:cs typeface="Arial" pitchFamily="34" charset="0"/>
                      </a:rPr>
                      <a:t>]</a:t>
                    </a:r>
                    <a:endParaRPr lang="en-US">
                      <a:solidFill>
                        <a:schemeClr val="tx1"/>
                      </a:solidFill>
                      <a:cs typeface="Times New Roman" pitchFamily="18" charset="0"/>
                    </a:endParaRPr>
                  </a:p>
                  <a:p>
                    <a:endParaRPr lang="en-US" sz="1800">
                      <a:solidFill>
                        <a:schemeClr val="tx1"/>
                      </a:solidFill>
                    </a:endParaRPr>
                  </a:p>
                </p:txBody>
              </p:sp>
              <p:sp>
                <p:nvSpPr>
                  <p:cNvPr id="36274" name="Rectangle 434"/>
                  <p:cNvSpPr>
                    <a:spLocks noChangeArrowheads="1"/>
                  </p:cNvSpPr>
                  <p:nvPr/>
                </p:nvSpPr>
                <p:spPr bwMode="auto">
                  <a:xfrm>
                    <a:off x="0" y="0"/>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254" name="Group 441"/>
              <p:cNvGrpSpPr>
                <a:grpSpLocks/>
              </p:cNvGrpSpPr>
              <p:nvPr/>
            </p:nvGrpSpPr>
            <p:grpSpPr bwMode="auto">
              <a:xfrm>
                <a:off x="987" y="0"/>
                <a:ext cx="720" cy="327"/>
                <a:chOff x="987" y="0"/>
                <a:chExt cx="720" cy="327"/>
              </a:xfrm>
            </p:grpSpPr>
            <p:sp>
              <p:nvSpPr>
                <p:cNvPr id="36280" name="Rectangle 440"/>
                <p:cNvSpPr>
                  <a:spLocks noChangeArrowheads="1"/>
                </p:cNvSpPr>
                <p:nvPr/>
              </p:nvSpPr>
              <p:spPr bwMode="auto">
                <a:xfrm>
                  <a:off x="987" y="0"/>
                  <a:ext cx="720" cy="327"/>
                </a:xfrm>
                <a:prstGeom prst="rect">
                  <a:avLst/>
                </a:prstGeom>
                <a:solidFill>
                  <a:srgbClr val="E6E6E6"/>
                </a:solidFill>
                <a:ln w="9525">
                  <a:noFill/>
                  <a:miter lim="800000"/>
                  <a:headEnd/>
                  <a:tailEnd/>
                </a:ln>
                <a:effectLst/>
              </p:spPr>
              <p:txBody>
                <a:bodyPr wrap="none" lIns="91435" tIns="45718" rIns="91435" bIns="45718" anchor="ctr"/>
                <a:lstStyle/>
                <a:p>
                  <a:endParaRPr lang="en-US"/>
                </a:p>
              </p:txBody>
            </p:sp>
            <p:grpSp>
              <p:nvGrpSpPr>
                <p:cNvPr id="36256" name="Group 439"/>
                <p:cNvGrpSpPr>
                  <a:grpSpLocks/>
                </p:cNvGrpSpPr>
                <p:nvPr/>
              </p:nvGrpSpPr>
              <p:grpSpPr bwMode="auto">
                <a:xfrm>
                  <a:off x="987" y="0"/>
                  <a:ext cx="720" cy="327"/>
                  <a:chOff x="987" y="0"/>
                  <a:chExt cx="720" cy="327"/>
                </a:xfrm>
              </p:grpSpPr>
              <p:sp>
                <p:nvSpPr>
                  <p:cNvPr id="36263" name="Rectangle 423"/>
                  <p:cNvSpPr>
                    <a:spLocks noChangeArrowheads="1"/>
                  </p:cNvSpPr>
                  <p:nvPr/>
                </p:nvSpPr>
                <p:spPr bwMode="auto">
                  <a:xfrm>
                    <a:off x="1030" y="0"/>
                    <a:ext cx="634" cy="327"/>
                  </a:xfrm>
                  <a:prstGeom prst="rect">
                    <a:avLst/>
                  </a:prstGeom>
                  <a:solidFill>
                    <a:srgbClr val="E6E6E6"/>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Integer errors</a:t>
                    </a:r>
                    <a:endParaRPr lang="en-US">
                      <a:solidFill>
                        <a:schemeClr val="tx1"/>
                      </a:solidFill>
                      <a:cs typeface="Times New Roman" pitchFamily="18" charset="0"/>
                    </a:endParaRPr>
                  </a:p>
                  <a:p>
                    <a:endParaRPr lang="en-US" sz="1800">
                      <a:solidFill>
                        <a:schemeClr val="tx1"/>
                      </a:solidFill>
                    </a:endParaRPr>
                  </a:p>
                </p:txBody>
              </p:sp>
              <p:sp>
                <p:nvSpPr>
                  <p:cNvPr id="36278" name="Rectangle 438"/>
                  <p:cNvSpPr>
                    <a:spLocks noChangeArrowheads="1"/>
                  </p:cNvSpPr>
                  <p:nvPr/>
                </p:nvSpPr>
                <p:spPr bwMode="auto">
                  <a:xfrm>
                    <a:off x="987" y="0"/>
                    <a:ext cx="72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258" name="Group 445"/>
              <p:cNvGrpSpPr>
                <a:grpSpLocks/>
              </p:cNvGrpSpPr>
              <p:nvPr/>
            </p:nvGrpSpPr>
            <p:grpSpPr bwMode="auto">
              <a:xfrm>
                <a:off x="1707" y="0"/>
                <a:ext cx="853" cy="327"/>
                <a:chOff x="1707" y="0"/>
                <a:chExt cx="853" cy="327"/>
              </a:xfrm>
            </p:grpSpPr>
            <p:sp>
              <p:nvSpPr>
                <p:cNvPr id="36284" name="Rectangle 444"/>
                <p:cNvSpPr>
                  <a:spLocks noChangeArrowheads="1"/>
                </p:cNvSpPr>
                <p:nvPr/>
              </p:nvSpPr>
              <p:spPr bwMode="auto">
                <a:xfrm>
                  <a:off x="1707" y="0"/>
                  <a:ext cx="853" cy="327"/>
                </a:xfrm>
                <a:prstGeom prst="rect">
                  <a:avLst/>
                </a:prstGeom>
                <a:solidFill>
                  <a:srgbClr val="E6E6E6"/>
                </a:solidFill>
                <a:ln w="9525">
                  <a:noFill/>
                  <a:miter lim="800000"/>
                  <a:headEnd/>
                  <a:tailEnd/>
                </a:ln>
                <a:effectLst/>
              </p:spPr>
              <p:txBody>
                <a:bodyPr wrap="none" lIns="91435" tIns="45718" rIns="91435" bIns="45718" anchor="ctr"/>
                <a:lstStyle/>
                <a:p>
                  <a:endParaRPr lang="en-US"/>
                </a:p>
              </p:txBody>
            </p:sp>
            <p:grpSp>
              <p:nvGrpSpPr>
                <p:cNvPr id="36259" name="Group 443"/>
                <p:cNvGrpSpPr>
                  <a:grpSpLocks/>
                </p:cNvGrpSpPr>
                <p:nvPr/>
              </p:nvGrpSpPr>
              <p:grpSpPr bwMode="auto">
                <a:xfrm>
                  <a:off x="1707" y="0"/>
                  <a:ext cx="853" cy="327"/>
                  <a:chOff x="1707" y="0"/>
                  <a:chExt cx="853" cy="327"/>
                </a:xfrm>
              </p:grpSpPr>
              <p:sp>
                <p:nvSpPr>
                  <p:cNvPr id="36264" name="Rectangle 424"/>
                  <p:cNvSpPr>
                    <a:spLocks noChangeArrowheads="1"/>
                  </p:cNvSpPr>
                  <p:nvPr/>
                </p:nvSpPr>
                <p:spPr bwMode="auto">
                  <a:xfrm>
                    <a:off x="1750" y="0"/>
                    <a:ext cx="767" cy="327"/>
                  </a:xfrm>
                  <a:prstGeom prst="rect">
                    <a:avLst/>
                  </a:prstGeom>
                  <a:solidFill>
                    <a:srgbClr val="E6E6E6"/>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 Corrected errors</a:t>
                    </a:r>
                    <a:endParaRPr lang="en-US">
                      <a:solidFill>
                        <a:schemeClr val="tx1"/>
                      </a:solidFill>
                      <a:cs typeface="Times New Roman" pitchFamily="18" charset="0"/>
                    </a:endParaRPr>
                  </a:p>
                  <a:p>
                    <a:endParaRPr lang="en-US" sz="1800">
                      <a:solidFill>
                        <a:schemeClr val="tx1"/>
                      </a:solidFill>
                    </a:endParaRPr>
                  </a:p>
                </p:txBody>
              </p:sp>
              <p:sp>
                <p:nvSpPr>
                  <p:cNvPr id="36282" name="Rectangle 442"/>
                  <p:cNvSpPr>
                    <a:spLocks noChangeArrowheads="1"/>
                  </p:cNvSpPr>
                  <p:nvPr/>
                </p:nvSpPr>
                <p:spPr bwMode="auto">
                  <a:xfrm>
                    <a:off x="1707" y="0"/>
                    <a:ext cx="85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261" name="Group 449"/>
              <p:cNvGrpSpPr>
                <a:grpSpLocks/>
              </p:cNvGrpSpPr>
              <p:nvPr/>
            </p:nvGrpSpPr>
            <p:grpSpPr bwMode="auto">
              <a:xfrm>
                <a:off x="2560" y="0"/>
                <a:ext cx="578" cy="327"/>
                <a:chOff x="2560" y="0"/>
                <a:chExt cx="578" cy="327"/>
              </a:xfrm>
            </p:grpSpPr>
            <p:sp>
              <p:nvSpPr>
                <p:cNvPr id="36288" name="Rectangle 448"/>
                <p:cNvSpPr>
                  <a:spLocks noChangeArrowheads="1"/>
                </p:cNvSpPr>
                <p:nvPr/>
              </p:nvSpPr>
              <p:spPr bwMode="auto">
                <a:xfrm>
                  <a:off x="2560" y="0"/>
                  <a:ext cx="578" cy="327"/>
                </a:xfrm>
                <a:prstGeom prst="rect">
                  <a:avLst/>
                </a:prstGeom>
                <a:solidFill>
                  <a:srgbClr val="E6E6E6"/>
                </a:solidFill>
                <a:ln w="9525">
                  <a:noFill/>
                  <a:miter lim="800000"/>
                  <a:headEnd/>
                  <a:tailEnd/>
                </a:ln>
                <a:effectLst/>
              </p:spPr>
              <p:txBody>
                <a:bodyPr wrap="none" lIns="91435" tIns="45718" rIns="91435" bIns="45718" anchor="ctr"/>
                <a:lstStyle/>
                <a:p>
                  <a:endParaRPr lang="en-US"/>
                </a:p>
              </p:txBody>
            </p:sp>
            <p:grpSp>
              <p:nvGrpSpPr>
                <p:cNvPr id="36275" name="Group 447"/>
                <p:cNvGrpSpPr>
                  <a:grpSpLocks/>
                </p:cNvGrpSpPr>
                <p:nvPr/>
              </p:nvGrpSpPr>
              <p:grpSpPr bwMode="auto">
                <a:xfrm>
                  <a:off x="2560" y="0"/>
                  <a:ext cx="578" cy="327"/>
                  <a:chOff x="2560" y="0"/>
                  <a:chExt cx="578" cy="327"/>
                </a:xfrm>
              </p:grpSpPr>
              <p:sp>
                <p:nvSpPr>
                  <p:cNvPr id="36265" name="Rectangle 425"/>
                  <p:cNvSpPr>
                    <a:spLocks noChangeArrowheads="1"/>
                  </p:cNvSpPr>
                  <p:nvPr/>
                </p:nvSpPr>
                <p:spPr bwMode="auto">
                  <a:xfrm>
                    <a:off x="2603" y="0"/>
                    <a:ext cx="492" cy="327"/>
                  </a:xfrm>
                  <a:prstGeom prst="rect">
                    <a:avLst/>
                  </a:prstGeom>
                  <a:solidFill>
                    <a:srgbClr val="E6E6E6"/>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Efficiency</a:t>
                    </a:r>
                    <a:endParaRPr lang="en-US">
                      <a:solidFill>
                        <a:schemeClr val="tx1"/>
                      </a:solidFill>
                      <a:cs typeface="Times New Roman" pitchFamily="18" charset="0"/>
                    </a:endParaRPr>
                  </a:p>
                  <a:p>
                    <a:endParaRPr lang="en-US" sz="1800">
                      <a:solidFill>
                        <a:schemeClr val="tx1"/>
                      </a:solidFill>
                    </a:endParaRPr>
                  </a:p>
                </p:txBody>
              </p:sp>
              <p:sp>
                <p:nvSpPr>
                  <p:cNvPr id="36286" name="Rectangle 446"/>
                  <p:cNvSpPr>
                    <a:spLocks noChangeArrowheads="1"/>
                  </p:cNvSpPr>
                  <p:nvPr/>
                </p:nvSpPr>
                <p:spPr bwMode="auto">
                  <a:xfrm>
                    <a:off x="2560" y="0"/>
                    <a:ext cx="578"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277" name="Group 453"/>
              <p:cNvGrpSpPr>
                <a:grpSpLocks/>
              </p:cNvGrpSpPr>
              <p:nvPr/>
            </p:nvGrpSpPr>
            <p:grpSpPr bwMode="auto">
              <a:xfrm>
                <a:off x="0" y="327"/>
                <a:ext cx="987" cy="327"/>
                <a:chOff x="0" y="327"/>
                <a:chExt cx="987" cy="327"/>
              </a:xfrm>
            </p:grpSpPr>
            <p:sp>
              <p:nvSpPr>
                <p:cNvPr id="36292" name="Rectangle 452"/>
                <p:cNvSpPr>
                  <a:spLocks noChangeArrowheads="1"/>
                </p:cNvSpPr>
                <p:nvPr/>
              </p:nvSpPr>
              <p:spPr bwMode="auto">
                <a:xfrm>
                  <a:off x="0" y="327"/>
                  <a:ext cx="98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279" name="Group 451"/>
                <p:cNvGrpSpPr>
                  <a:grpSpLocks/>
                </p:cNvGrpSpPr>
                <p:nvPr/>
              </p:nvGrpSpPr>
              <p:grpSpPr bwMode="auto">
                <a:xfrm>
                  <a:off x="0" y="327"/>
                  <a:ext cx="987" cy="327"/>
                  <a:chOff x="0" y="327"/>
                  <a:chExt cx="987" cy="327"/>
                </a:xfrm>
              </p:grpSpPr>
              <p:sp>
                <p:nvSpPr>
                  <p:cNvPr id="36266" name="Rectangle 426"/>
                  <p:cNvSpPr>
                    <a:spLocks noChangeArrowheads="1"/>
                  </p:cNvSpPr>
                  <p:nvPr/>
                </p:nvSpPr>
                <p:spPr bwMode="auto">
                  <a:xfrm>
                    <a:off x="43" y="327"/>
                    <a:ext cx="901"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1.0</a:t>
                    </a:r>
                    <a:endParaRPr lang="en-US">
                      <a:solidFill>
                        <a:schemeClr val="tx1"/>
                      </a:solidFill>
                      <a:cs typeface="Times New Roman" pitchFamily="18" charset="0"/>
                    </a:endParaRPr>
                  </a:p>
                  <a:p>
                    <a:endParaRPr lang="en-US" sz="1800">
                      <a:solidFill>
                        <a:schemeClr val="tx1"/>
                      </a:solidFill>
                    </a:endParaRPr>
                  </a:p>
                </p:txBody>
              </p:sp>
              <p:sp>
                <p:nvSpPr>
                  <p:cNvPr id="36290" name="Rectangle 450"/>
                  <p:cNvSpPr>
                    <a:spLocks noChangeArrowheads="1"/>
                  </p:cNvSpPr>
                  <p:nvPr/>
                </p:nvSpPr>
                <p:spPr bwMode="auto">
                  <a:xfrm>
                    <a:off x="0" y="327"/>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281" name="Group 457"/>
              <p:cNvGrpSpPr>
                <a:grpSpLocks/>
              </p:cNvGrpSpPr>
              <p:nvPr/>
            </p:nvGrpSpPr>
            <p:grpSpPr bwMode="auto">
              <a:xfrm>
                <a:off x="987" y="327"/>
                <a:ext cx="720" cy="327"/>
                <a:chOff x="987" y="327"/>
                <a:chExt cx="720" cy="327"/>
              </a:xfrm>
            </p:grpSpPr>
            <p:sp>
              <p:nvSpPr>
                <p:cNvPr id="36296" name="Rectangle 456"/>
                <p:cNvSpPr>
                  <a:spLocks noChangeArrowheads="1"/>
                </p:cNvSpPr>
                <p:nvPr/>
              </p:nvSpPr>
              <p:spPr bwMode="auto">
                <a:xfrm>
                  <a:off x="987" y="327"/>
                  <a:ext cx="720"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283" name="Group 455"/>
                <p:cNvGrpSpPr>
                  <a:grpSpLocks/>
                </p:cNvGrpSpPr>
                <p:nvPr/>
              </p:nvGrpSpPr>
              <p:grpSpPr bwMode="auto">
                <a:xfrm>
                  <a:off x="987" y="327"/>
                  <a:ext cx="720" cy="327"/>
                  <a:chOff x="987" y="327"/>
                  <a:chExt cx="720" cy="327"/>
                </a:xfrm>
              </p:grpSpPr>
              <p:sp>
                <p:nvSpPr>
                  <p:cNvPr id="36267" name="Rectangle 427"/>
                  <p:cNvSpPr>
                    <a:spLocks noChangeArrowheads="1"/>
                  </p:cNvSpPr>
                  <p:nvPr/>
                </p:nvSpPr>
                <p:spPr bwMode="auto">
                  <a:xfrm>
                    <a:off x="1030" y="327"/>
                    <a:ext cx="634"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235</a:t>
                    </a:r>
                    <a:endParaRPr lang="en-US">
                      <a:solidFill>
                        <a:schemeClr val="tx1"/>
                      </a:solidFill>
                      <a:cs typeface="Times New Roman" pitchFamily="18" charset="0"/>
                    </a:endParaRPr>
                  </a:p>
                  <a:p>
                    <a:endParaRPr lang="en-US" sz="1800">
                      <a:solidFill>
                        <a:schemeClr val="tx1"/>
                      </a:solidFill>
                    </a:endParaRPr>
                  </a:p>
                </p:txBody>
              </p:sp>
              <p:sp>
                <p:nvSpPr>
                  <p:cNvPr id="36294" name="Rectangle 454"/>
                  <p:cNvSpPr>
                    <a:spLocks noChangeArrowheads="1"/>
                  </p:cNvSpPr>
                  <p:nvPr/>
                </p:nvSpPr>
                <p:spPr bwMode="auto">
                  <a:xfrm>
                    <a:off x="987" y="327"/>
                    <a:ext cx="72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285" name="Group 461"/>
              <p:cNvGrpSpPr>
                <a:grpSpLocks/>
              </p:cNvGrpSpPr>
              <p:nvPr/>
            </p:nvGrpSpPr>
            <p:grpSpPr bwMode="auto">
              <a:xfrm>
                <a:off x="1707" y="327"/>
                <a:ext cx="853" cy="327"/>
                <a:chOff x="1707" y="327"/>
                <a:chExt cx="853" cy="327"/>
              </a:xfrm>
            </p:grpSpPr>
            <p:sp>
              <p:nvSpPr>
                <p:cNvPr id="36300" name="Rectangle 460"/>
                <p:cNvSpPr>
                  <a:spLocks noChangeArrowheads="1"/>
                </p:cNvSpPr>
                <p:nvPr/>
              </p:nvSpPr>
              <p:spPr bwMode="auto">
                <a:xfrm>
                  <a:off x="1707" y="327"/>
                  <a:ext cx="853"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287" name="Group 459"/>
                <p:cNvGrpSpPr>
                  <a:grpSpLocks/>
                </p:cNvGrpSpPr>
                <p:nvPr/>
              </p:nvGrpSpPr>
              <p:grpSpPr bwMode="auto">
                <a:xfrm>
                  <a:off x="1707" y="327"/>
                  <a:ext cx="853" cy="327"/>
                  <a:chOff x="1707" y="327"/>
                  <a:chExt cx="853" cy="327"/>
                </a:xfrm>
              </p:grpSpPr>
              <p:sp>
                <p:nvSpPr>
                  <p:cNvPr id="36268" name="Rectangle 428"/>
                  <p:cNvSpPr>
                    <a:spLocks noChangeArrowheads="1"/>
                  </p:cNvSpPr>
                  <p:nvPr/>
                </p:nvSpPr>
                <p:spPr bwMode="auto">
                  <a:xfrm>
                    <a:off x="1750" y="327"/>
                    <a:ext cx="767"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234</a:t>
                    </a:r>
                    <a:endParaRPr lang="en-US">
                      <a:solidFill>
                        <a:schemeClr val="tx1"/>
                      </a:solidFill>
                      <a:cs typeface="Times New Roman" pitchFamily="18" charset="0"/>
                    </a:endParaRPr>
                  </a:p>
                  <a:p>
                    <a:endParaRPr lang="en-US" sz="1800">
                      <a:solidFill>
                        <a:schemeClr val="tx1"/>
                      </a:solidFill>
                    </a:endParaRPr>
                  </a:p>
                </p:txBody>
              </p:sp>
              <p:sp>
                <p:nvSpPr>
                  <p:cNvPr id="36298" name="Rectangle 458"/>
                  <p:cNvSpPr>
                    <a:spLocks noChangeArrowheads="1"/>
                  </p:cNvSpPr>
                  <p:nvPr/>
                </p:nvSpPr>
                <p:spPr bwMode="auto">
                  <a:xfrm>
                    <a:off x="1707" y="327"/>
                    <a:ext cx="85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289" name="Group 465"/>
              <p:cNvGrpSpPr>
                <a:grpSpLocks/>
              </p:cNvGrpSpPr>
              <p:nvPr/>
            </p:nvGrpSpPr>
            <p:grpSpPr bwMode="auto">
              <a:xfrm>
                <a:off x="2560" y="327"/>
                <a:ext cx="578" cy="327"/>
                <a:chOff x="2560" y="327"/>
                <a:chExt cx="578" cy="327"/>
              </a:xfrm>
            </p:grpSpPr>
            <p:sp>
              <p:nvSpPr>
                <p:cNvPr id="36304" name="Rectangle 464"/>
                <p:cNvSpPr>
                  <a:spLocks noChangeArrowheads="1"/>
                </p:cNvSpPr>
                <p:nvPr/>
              </p:nvSpPr>
              <p:spPr bwMode="auto">
                <a:xfrm>
                  <a:off x="2560" y="327"/>
                  <a:ext cx="578"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291" name="Group 463"/>
                <p:cNvGrpSpPr>
                  <a:grpSpLocks/>
                </p:cNvGrpSpPr>
                <p:nvPr/>
              </p:nvGrpSpPr>
              <p:grpSpPr bwMode="auto">
                <a:xfrm>
                  <a:off x="2560" y="327"/>
                  <a:ext cx="578" cy="327"/>
                  <a:chOff x="2560" y="327"/>
                  <a:chExt cx="578" cy="327"/>
                </a:xfrm>
              </p:grpSpPr>
              <p:sp>
                <p:nvSpPr>
                  <p:cNvPr id="36269" name="Rectangle 429"/>
                  <p:cNvSpPr>
                    <a:spLocks noChangeArrowheads="1"/>
                  </p:cNvSpPr>
                  <p:nvPr/>
                </p:nvSpPr>
                <p:spPr bwMode="auto">
                  <a:xfrm>
                    <a:off x="2603" y="327"/>
                    <a:ext cx="492"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99.57%</a:t>
                    </a:r>
                    <a:endParaRPr lang="en-US">
                      <a:solidFill>
                        <a:schemeClr val="tx1"/>
                      </a:solidFill>
                      <a:cs typeface="Times New Roman" pitchFamily="18" charset="0"/>
                    </a:endParaRPr>
                  </a:p>
                  <a:p>
                    <a:endParaRPr lang="en-US" sz="1800">
                      <a:solidFill>
                        <a:schemeClr val="tx1"/>
                      </a:solidFill>
                    </a:endParaRPr>
                  </a:p>
                </p:txBody>
              </p:sp>
              <p:sp>
                <p:nvSpPr>
                  <p:cNvPr id="36302" name="Rectangle 462"/>
                  <p:cNvSpPr>
                    <a:spLocks noChangeArrowheads="1"/>
                  </p:cNvSpPr>
                  <p:nvPr/>
                </p:nvSpPr>
                <p:spPr bwMode="auto">
                  <a:xfrm>
                    <a:off x="2560" y="327"/>
                    <a:ext cx="578"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293" name="Group 469"/>
              <p:cNvGrpSpPr>
                <a:grpSpLocks/>
              </p:cNvGrpSpPr>
              <p:nvPr/>
            </p:nvGrpSpPr>
            <p:grpSpPr bwMode="auto">
              <a:xfrm>
                <a:off x="0" y="654"/>
                <a:ext cx="987" cy="327"/>
                <a:chOff x="0" y="654"/>
                <a:chExt cx="987" cy="327"/>
              </a:xfrm>
            </p:grpSpPr>
            <p:sp>
              <p:nvSpPr>
                <p:cNvPr id="36308" name="Rectangle 468"/>
                <p:cNvSpPr>
                  <a:spLocks noChangeArrowheads="1"/>
                </p:cNvSpPr>
                <p:nvPr/>
              </p:nvSpPr>
              <p:spPr bwMode="auto">
                <a:xfrm>
                  <a:off x="0" y="654"/>
                  <a:ext cx="98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295" name="Group 467"/>
                <p:cNvGrpSpPr>
                  <a:grpSpLocks/>
                </p:cNvGrpSpPr>
                <p:nvPr/>
              </p:nvGrpSpPr>
              <p:grpSpPr bwMode="auto">
                <a:xfrm>
                  <a:off x="0" y="654"/>
                  <a:ext cx="987" cy="327"/>
                  <a:chOff x="0" y="654"/>
                  <a:chExt cx="987" cy="327"/>
                </a:xfrm>
              </p:grpSpPr>
              <p:sp>
                <p:nvSpPr>
                  <p:cNvPr id="36270" name="Rectangle 430"/>
                  <p:cNvSpPr>
                    <a:spLocks noChangeArrowheads="1"/>
                  </p:cNvSpPr>
                  <p:nvPr/>
                </p:nvSpPr>
                <p:spPr bwMode="auto">
                  <a:xfrm>
                    <a:off x="43" y="654"/>
                    <a:ext cx="901"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2.0</a:t>
                    </a:r>
                    <a:endParaRPr lang="en-US">
                      <a:solidFill>
                        <a:schemeClr val="tx1"/>
                      </a:solidFill>
                      <a:cs typeface="Times New Roman" pitchFamily="18" charset="0"/>
                    </a:endParaRPr>
                  </a:p>
                  <a:p>
                    <a:endParaRPr lang="en-US" sz="1800">
                      <a:solidFill>
                        <a:schemeClr val="tx1"/>
                      </a:solidFill>
                    </a:endParaRPr>
                  </a:p>
                </p:txBody>
              </p:sp>
              <p:sp>
                <p:nvSpPr>
                  <p:cNvPr id="36306" name="Rectangle 466"/>
                  <p:cNvSpPr>
                    <a:spLocks noChangeArrowheads="1"/>
                  </p:cNvSpPr>
                  <p:nvPr/>
                </p:nvSpPr>
                <p:spPr bwMode="auto">
                  <a:xfrm>
                    <a:off x="0" y="654"/>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297" name="Group 473"/>
              <p:cNvGrpSpPr>
                <a:grpSpLocks/>
              </p:cNvGrpSpPr>
              <p:nvPr/>
            </p:nvGrpSpPr>
            <p:grpSpPr bwMode="auto">
              <a:xfrm>
                <a:off x="987" y="654"/>
                <a:ext cx="720" cy="327"/>
                <a:chOff x="987" y="654"/>
                <a:chExt cx="720" cy="327"/>
              </a:xfrm>
            </p:grpSpPr>
            <p:sp>
              <p:nvSpPr>
                <p:cNvPr id="36312" name="Rectangle 472"/>
                <p:cNvSpPr>
                  <a:spLocks noChangeArrowheads="1"/>
                </p:cNvSpPr>
                <p:nvPr/>
              </p:nvSpPr>
              <p:spPr bwMode="auto">
                <a:xfrm>
                  <a:off x="987" y="654"/>
                  <a:ext cx="720"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299" name="Group 471"/>
                <p:cNvGrpSpPr>
                  <a:grpSpLocks/>
                </p:cNvGrpSpPr>
                <p:nvPr/>
              </p:nvGrpSpPr>
              <p:grpSpPr bwMode="auto">
                <a:xfrm>
                  <a:off x="987" y="654"/>
                  <a:ext cx="720" cy="327"/>
                  <a:chOff x="987" y="654"/>
                  <a:chExt cx="720" cy="327"/>
                </a:xfrm>
              </p:grpSpPr>
              <p:sp>
                <p:nvSpPr>
                  <p:cNvPr id="36271" name="Rectangle 431"/>
                  <p:cNvSpPr>
                    <a:spLocks noChangeArrowheads="1"/>
                  </p:cNvSpPr>
                  <p:nvPr/>
                </p:nvSpPr>
                <p:spPr bwMode="auto">
                  <a:xfrm>
                    <a:off x="1030" y="654"/>
                    <a:ext cx="634"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413</a:t>
                    </a:r>
                    <a:endParaRPr lang="en-US">
                      <a:solidFill>
                        <a:schemeClr val="tx1"/>
                      </a:solidFill>
                      <a:cs typeface="Times New Roman" pitchFamily="18" charset="0"/>
                    </a:endParaRPr>
                  </a:p>
                  <a:p>
                    <a:endParaRPr lang="en-US" sz="1800">
                      <a:solidFill>
                        <a:schemeClr val="tx1"/>
                      </a:solidFill>
                    </a:endParaRPr>
                  </a:p>
                </p:txBody>
              </p:sp>
              <p:sp>
                <p:nvSpPr>
                  <p:cNvPr id="36310" name="Rectangle 470"/>
                  <p:cNvSpPr>
                    <a:spLocks noChangeArrowheads="1"/>
                  </p:cNvSpPr>
                  <p:nvPr/>
                </p:nvSpPr>
                <p:spPr bwMode="auto">
                  <a:xfrm>
                    <a:off x="987" y="654"/>
                    <a:ext cx="72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301" name="Group 477"/>
              <p:cNvGrpSpPr>
                <a:grpSpLocks/>
              </p:cNvGrpSpPr>
              <p:nvPr/>
            </p:nvGrpSpPr>
            <p:grpSpPr bwMode="auto">
              <a:xfrm>
                <a:off x="1707" y="654"/>
                <a:ext cx="853" cy="327"/>
                <a:chOff x="1707" y="654"/>
                <a:chExt cx="853" cy="327"/>
              </a:xfrm>
            </p:grpSpPr>
            <p:sp>
              <p:nvSpPr>
                <p:cNvPr id="36316" name="Rectangle 476"/>
                <p:cNvSpPr>
                  <a:spLocks noChangeArrowheads="1"/>
                </p:cNvSpPr>
                <p:nvPr/>
              </p:nvSpPr>
              <p:spPr bwMode="auto">
                <a:xfrm>
                  <a:off x="1707" y="654"/>
                  <a:ext cx="853"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303" name="Group 475"/>
                <p:cNvGrpSpPr>
                  <a:grpSpLocks/>
                </p:cNvGrpSpPr>
                <p:nvPr/>
              </p:nvGrpSpPr>
              <p:grpSpPr bwMode="auto">
                <a:xfrm>
                  <a:off x="1707" y="654"/>
                  <a:ext cx="853" cy="327"/>
                  <a:chOff x="1707" y="654"/>
                  <a:chExt cx="853" cy="327"/>
                </a:xfrm>
              </p:grpSpPr>
              <p:sp>
                <p:nvSpPr>
                  <p:cNvPr id="36272" name="Rectangle 432"/>
                  <p:cNvSpPr>
                    <a:spLocks noChangeArrowheads="1"/>
                  </p:cNvSpPr>
                  <p:nvPr/>
                </p:nvSpPr>
                <p:spPr bwMode="auto">
                  <a:xfrm>
                    <a:off x="1750" y="654"/>
                    <a:ext cx="767"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413</a:t>
                    </a:r>
                    <a:endParaRPr lang="en-US">
                      <a:solidFill>
                        <a:schemeClr val="tx1"/>
                      </a:solidFill>
                      <a:cs typeface="Times New Roman" pitchFamily="18" charset="0"/>
                    </a:endParaRPr>
                  </a:p>
                  <a:p>
                    <a:endParaRPr lang="en-US" sz="1800">
                      <a:solidFill>
                        <a:schemeClr val="tx1"/>
                      </a:solidFill>
                    </a:endParaRPr>
                  </a:p>
                </p:txBody>
              </p:sp>
              <p:sp>
                <p:nvSpPr>
                  <p:cNvPr id="36314" name="Rectangle 474"/>
                  <p:cNvSpPr>
                    <a:spLocks noChangeArrowheads="1"/>
                  </p:cNvSpPr>
                  <p:nvPr/>
                </p:nvSpPr>
                <p:spPr bwMode="auto">
                  <a:xfrm>
                    <a:off x="1707" y="654"/>
                    <a:ext cx="85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305" name="Group 481"/>
              <p:cNvGrpSpPr>
                <a:grpSpLocks/>
              </p:cNvGrpSpPr>
              <p:nvPr/>
            </p:nvGrpSpPr>
            <p:grpSpPr bwMode="auto">
              <a:xfrm>
                <a:off x="2560" y="654"/>
                <a:ext cx="578" cy="327"/>
                <a:chOff x="2560" y="654"/>
                <a:chExt cx="578" cy="327"/>
              </a:xfrm>
            </p:grpSpPr>
            <p:sp>
              <p:nvSpPr>
                <p:cNvPr id="36320" name="Rectangle 480"/>
                <p:cNvSpPr>
                  <a:spLocks noChangeArrowheads="1"/>
                </p:cNvSpPr>
                <p:nvPr/>
              </p:nvSpPr>
              <p:spPr bwMode="auto">
                <a:xfrm>
                  <a:off x="2560" y="654"/>
                  <a:ext cx="578"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307" name="Group 479"/>
                <p:cNvGrpSpPr>
                  <a:grpSpLocks/>
                </p:cNvGrpSpPr>
                <p:nvPr/>
              </p:nvGrpSpPr>
              <p:grpSpPr bwMode="auto">
                <a:xfrm>
                  <a:off x="2560" y="654"/>
                  <a:ext cx="578" cy="327"/>
                  <a:chOff x="2560" y="654"/>
                  <a:chExt cx="578" cy="327"/>
                </a:xfrm>
              </p:grpSpPr>
              <p:sp>
                <p:nvSpPr>
                  <p:cNvPr id="36273" name="Rectangle 433"/>
                  <p:cNvSpPr>
                    <a:spLocks noChangeArrowheads="1"/>
                  </p:cNvSpPr>
                  <p:nvPr/>
                </p:nvSpPr>
                <p:spPr bwMode="auto">
                  <a:xfrm>
                    <a:off x="2603" y="654"/>
                    <a:ext cx="492"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100%</a:t>
                    </a:r>
                    <a:endParaRPr lang="en-US">
                      <a:solidFill>
                        <a:schemeClr val="tx1"/>
                      </a:solidFill>
                      <a:cs typeface="Times New Roman" pitchFamily="18" charset="0"/>
                    </a:endParaRPr>
                  </a:p>
                  <a:p>
                    <a:endParaRPr lang="en-US" sz="1800">
                      <a:solidFill>
                        <a:schemeClr val="tx1"/>
                      </a:solidFill>
                    </a:endParaRPr>
                  </a:p>
                </p:txBody>
              </p:sp>
              <p:sp>
                <p:nvSpPr>
                  <p:cNvPr id="36318" name="Rectangle 478"/>
                  <p:cNvSpPr>
                    <a:spLocks noChangeArrowheads="1"/>
                  </p:cNvSpPr>
                  <p:nvPr/>
                </p:nvSpPr>
                <p:spPr bwMode="auto">
                  <a:xfrm>
                    <a:off x="2560" y="654"/>
                    <a:ext cx="578"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sp>
          <p:nvSpPr>
            <p:cNvPr id="36323" name="Rectangle 483"/>
            <p:cNvSpPr>
              <a:spLocks noChangeArrowheads="1"/>
            </p:cNvSpPr>
            <p:nvPr/>
          </p:nvSpPr>
          <p:spPr bwMode="auto">
            <a:xfrm>
              <a:off x="-3" y="-3"/>
              <a:ext cx="3144" cy="987"/>
            </a:xfrm>
            <a:prstGeom prst="rect">
              <a:avLst/>
            </a:prstGeom>
            <a:noFill/>
            <a:ln w="9525">
              <a:solidFill>
                <a:srgbClr val="A0A0A0"/>
              </a:solidFill>
              <a:miter lim="800000"/>
              <a:headEnd/>
              <a:tailEnd/>
            </a:ln>
            <a:effectLst/>
          </p:spPr>
          <p:txBody>
            <a:bodyPr wrap="none" lIns="91435" tIns="45718" rIns="91435" bIns="45718" anchor="ctr"/>
            <a:lstStyle/>
            <a:p>
              <a:endParaRPr lang="en-US"/>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914400" y="0"/>
            <a:ext cx="7315200" cy="685800"/>
          </a:xfrm>
        </p:spPr>
        <p:txBody>
          <a:bodyPr/>
          <a:lstStyle/>
          <a:p>
            <a:r>
              <a:rPr lang="en-GB" dirty="0" smtClean="0"/>
              <a:t>SEE in </a:t>
            </a:r>
            <a:r>
              <a:rPr lang="en-GB" dirty="0" err="1" smtClean="0">
                <a:latin typeface="Symbol" pitchFamily="18" charset="2"/>
              </a:rPr>
              <a:t>m</a:t>
            </a:r>
            <a:r>
              <a:rPr lang="en-GB" dirty="0" err="1" smtClean="0"/>
              <a:t>controllers</a:t>
            </a:r>
            <a:r>
              <a:rPr lang="en-GB" dirty="0" smtClean="0"/>
              <a:t>: ADuC831 (PSI OPTIS 60 </a:t>
            </a:r>
            <a:r>
              <a:rPr lang="en-GB" dirty="0" err="1" smtClean="0"/>
              <a:t>MeV</a:t>
            </a:r>
            <a:r>
              <a:rPr lang="en-GB" dirty="0" smtClean="0"/>
              <a:t> 2003)</a:t>
            </a:r>
            <a:endParaRPr lang="en-US" dirty="0"/>
          </a:p>
        </p:txBody>
      </p:sp>
      <p:grpSp>
        <p:nvGrpSpPr>
          <p:cNvPr id="2" name="Group 80"/>
          <p:cNvGrpSpPr>
            <a:grpSpLocks/>
          </p:cNvGrpSpPr>
          <p:nvPr/>
        </p:nvGrpSpPr>
        <p:grpSpPr bwMode="auto">
          <a:xfrm>
            <a:off x="381000" y="838200"/>
            <a:ext cx="8534400" cy="1600200"/>
            <a:chOff x="-3" y="-3"/>
            <a:chExt cx="4497" cy="1641"/>
          </a:xfrm>
        </p:grpSpPr>
        <p:grpSp>
          <p:nvGrpSpPr>
            <p:cNvPr id="3" name="Group 78"/>
            <p:cNvGrpSpPr>
              <a:grpSpLocks/>
            </p:cNvGrpSpPr>
            <p:nvPr/>
          </p:nvGrpSpPr>
          <p:grpSpPr bwMode="auto">
            <a:xfrm>
              <a:off x="0" y="0"/>
              <a:ext cx="4491" cy="1635"/>
              <a:chOff x="0" y="0"/>
              <a:chExt cx="4491" cy="1635"/>
            </a:xfrm>
          </p:grpSpPr>
          <p:grpSp>
            <p:nvGrpSpPr>
              <p:cNvPr id="4" name="Group 21"/>
              <p:cNvGrpSpPr>
                <a:grpSpLocks/>
              </p:cNvGrpSpPr>
              <p:nvPr/>
            </p:nvGrpSpPr>
            <p:grpSpPr bwMode="auto">
              <a:xfrm>
                <a:off x="0" y="0"/>
                <a:ext cx="965" cy="327"/>
                <a:chOff x="0" y="0"/>
                <a:chExt cx="965" cy="327"/>
              </a:xfrm>
            </p:grpSpPr>
            <p:sp>
              <p:nvSpPr>
                <p:cNvPr id="36884" name="Rectangle 20"/>
                <p:cNvSpPr>
                  <a:spLocks noChangeArrowheads="1"/>
                </p:cNvSpPr>
                <p:nvPr/>
              </p:nvSpPr>
              <p:spPr bwMode="auto">
                <a:xfrm>
                  <a:off x="0" y="0"/>
                  <a:ext cx="965" cy="327"/>
                </a:xfrm>
                <a:prstGeom prst="rect">
                  <a:avLst/>
                </a:prstGeom>
                <a:solidFill>
                  <a:srgbClr val="D9D9D9"/>
                </a:solidFill>
                <a:ln w="9525">
                  <a:noFill/>
                  <a:miter lim="800000"/>
                  <a:headEnd/>
                  <a:tailEnd/>
                </a:ln>
                <a:effectLst/>
              </p:spPr>
              <p:txBody>
                <a:bodyPr wrap="none" lIns="91435" tIns="45718" rIns="91435" bIns="45718" anchor="ctr"/>
                <a:lstStyle/>
                <a:p>
                  <a:endParaRPr lang="en-US"/>
                </a:p>
              </p:txBody>
            </p:sp>
            <p:grpSp>
              <p:nvGrpSpPr>
                <p:cNvPr id="5" name="Group 19"/>
                <p:cNvGrpSpPr>
                  <a:grpSpLocks/>
                </p:cNvGrpSpPr>
                <p:nvPr/>
              </p:nvGrpSpPr>
              <p:grpSpPr bwMode="auto">
                <a:xfrm>
                  <a:off x="0" y="0"/>
                  <a:ext cx="965" cy="327"/>
                  <a:chOff x="0" y="0"/>
                  <a:chExt cx="965" cy="327"/>
                </a:xfrm>
              </p:grpSpPr>
              <p:sp>
                <p:nvSpPr>
                  <p:cNvPr id="36867" name="Rectangle 3"/>
                  <p:cNvSpPr>
                    <a:spLocks noChangeArrowheads="1"/>
                  </p:cNvSpPr>
                  <p:nvPr/>
                </p:nvSpPr>
                <p:spPr bwMode="auto">
                  <a:xfrm>
                    <a:off x="43" y="0"/>
                    <a:ext cx="879" cy="327"/>
                  </a:xfrm>
                  <a:prstGeom prst="rect">
                    <a:avLst/>
                  </a:prstGeom>
                  <a:solidFill>
                    <a:srgbClr val="D9D9D9"/>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Fluence [10</a:t>
                    </a:r>
                    <a:r>
                      <a:rPr lang="en-GB" sz="1000" b="1" baseline="30000">
                        <a:solidFill>
                          <a:schemeClr val="tx1"/>
                        </a:solidFill>
                        <a:cs typeface="Arial" pitchFamily="34" charset="0"/>
                      </a:rPr>
                      <a:t>10</a:t>
                    </a:r>
                    <a:r>
                      <a:rPr lang="en-GB" sz="1000" b="1">
                        <a:solidFill>
                          <a:schemeClr val="tx1"/>
                        </a:solidFill>
                        <a:cs typeface="Arial" pitchFamily="34" charset="0"/>
                      </a:rPr>
                      <a:t> p cm</a:t>
                    </a:r>
                    <a:r>
                      <a:rPr lang="en-GB" sz="1000" b="1" baseline="30000">
                        <a:solidFill>
                          <a:schemeClr val="tx1"/>
                        </a:solidFill>
                        <a:cs typeface="Arial" pitchFamily="34" charset="0"/>
                      </a:rPr>
                      <a:t>-2</a:t>
                    </a:r>
                    <a:r>
                      <a:rPr lang="en-GB" sz="1000" b="1">
                        <a:solidFill>
                          <a:schemeClr val="tx1"/>
                        </a:solidFill>
                        <a:cs typeface="Arial" pitchFamily="34" charset="0"/>
                      </a:rPr>
                      <a:t>]</a:t>
                    </a:r>
                    <a:endParaRPr lang="en-US">
                      <a:solidFill>
                        <a:schemeClr val="tx1"/>
                      </a:solidFill>
                      <a:cs typeface="Times New Roman" pitchFamily="18" charset="0"/>
                    </a:endParaRPr>
                  </a:p>
                  <a:p>
                    <a:endParaRPr lang="en-US" sz="1800">
                      <a:solidFill>
                        <a:schemeClr val="tx1"/>
                      </a:solidFill>
                    </a:endParaRPr>
                  </a:p>
                </p:txBody>
              </p:sp>
              <p:sp>
                <p:nvSpPr>
                  <p:cNvPr id="36882" name="Rectangle 18"/>
                  <p:cNvSpPr>
                    <a:spLocks noChangeArrowheads="1"/>
                  </p:cNvSpPr>
                  <p:nvPr/>
                </p:nvSpPr>
                <p:spPr bwMode="auto">
                  <a:xfrm>
                    <a:off x="0" y="0"/>
                    <a:ext cx="96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6" name="Group 25"/>
              <p:cNvGrpSpPr>
                <a:grpSpLocks/>
              </p:cNvGrpSpPr>
              <p:nvPr/>
            </p:nvGrpSpPr>
            <p:grpSpPr bwMode="auto">
              <a:xfrm>
                <a:off x="965" y="0"/>
                <a:ext cx="601" cy="327"/>
                <a:chOff x="965" y="0"/>
                <a:chExt cx="601" cy="327"/>
              </a:xfrm>
            </p:grpSpPr>
            <p:sp>
              <p:nvSpPr>
                <p:cNvPr id="36888" name="Rectangle 24"/>
                <p:cNvSpPr>
                  <a:spLocks noChangeArrowheads="1"/>
                </p:cNvSpPr>
                <p:nvPr/>
              </p:nvSpPr>
              <p:spPr bwMode="auto">
                <a:xfrm>
                  <a:off x="965" y="0"/>
                  <a:ext cx="601" cy="327"/>
                </a:xfrm>
                <a:prstGeom prst="rect">
                  <a:avLst/>
                </a:prstGeom>
                <a:solidFill>
                  <a:srgbClr val="D9D9D9"/>
                </a:solidFill>
                <a:ln w="9525">
                  <a:noFill/>
                  <a:miter lim="800000"/>
                  <a:headEnd/>
                  <a:tailEnd/>
                </a:ln>
                <a:effectLst/>
              </p:spPr>
              <p:txBody>
                <a:bodyPr wrap="none" lIns="91435" tIns="45718" rIns="91435" bIns="45718" anchor="ctr"/>
                <a:lstStyle/>
                <a:p>
                  <a:endParaRPr lang="en-US"/>
                </a:p>
              </p:txBody>
            </p:sp>
            <p:grpSp>
              <p:nvGrpSpPr>
                <p:cNvPr id="7" name="Group 23"/>
                <p:cNvGrpSpPr>
                  <a:grpSpLocks/>
                </p:cNvGrpSpPr>
                <p:nvPr/>
              </p:nvGrpSpPr>
              <p:grpSpPr bwMode="auto">
                <a:xfrm>
                  <a:off x="965" y="0"/>
                  <a:ext cx="601" cy="327"/>
                  <a:chOff x="965" y="0"/>
                  <a:chExt cx="601" cy="327"/>
                </a:xfrm>
              </p:grpSpPr>
              <p:sp>
                <p:nvSpPr>
                  <p:cNvPr id="36868" name="Rectangle 4"/>
                  <p:cNvSpPr>
                    <a:spLocks noChangeArrowheads="1"/>
                  </p:cNvSpPr>
                  <p:nvPr/>
                </p:nvSpPr>
                <p:spPr bwMode="auto">
                  <a:xfrm>
                    <a:off x="1008" y="0"/>
                    <a:ext cx="515" cy="327"/>
                  </a:xfrm>
                  <a:prstGeom prst="rect">
                    <a:avLst/>
                  </a:prstGeom>
                  <a:solidFill>
                    <a:srgbClr val="D9D9D9"/>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Dose [Gy] </a:t>
                    </a:r>
                    <a:endParaRPr lang="en-US">
                      <a:solidFill>
                        <a:schemeClr val="tx1"/>
                      </a:solidFill>
                      <a:cs typeface="Times New Roman" pitchFamily="18" charset="0"/>
                    </a:endParaRPr>
                  </a:p>
                  <a:p>
                    <a:endParaRPr lang="en-US" sz="1800">
                      <a:solidFill>
                        <a:schemeClr val="tx1"/>
                      </a:solidFill>
                    </a:endParaRPr>
                  </a:p>
                </p:txBody>
              </p:sp>
              <p:sp>
                <p:nvSpPr>
                  <p:cNvPr id="36886" name="Rectangle 22"/>
                  <p:cNvSpPr>
                    <a:spLocks noChangeArrowheads="1"/>
                  </p:cNvSpPr>
                  <p:nvPr/>
                </p:nvSpPr>
                <p:spPr bwMode="auto">
                  <a:xfrm>
                    <a:off x="965" y="0"/>
                    <a:ext cx="60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8" name="Group 29"/>
              <p:cNvGrpSpPr>
                <a:grpSpLocks/>
              </p:cNvGrpSpPr>
              <p:nvPr/>
            </p:nvGrpSpPr>
            <p:grpSpPr bwMode="auto">
              <a:xfrm>
                <a:off x="1566" y="0"/>
                <a:ext cx="2925" cy="327"/>
                <a:chOff x="1566" y="0"/>
                <a:chExt cx="2925" cy="327"/>
              </a:xfrm>
            </p:grpSpPr>
            <p:sp>
              <p:nvSpPr>
                <p:cNvPr id="36892" name="Rectangle 28"/>
                <p:cNvSpPr>
                  <a:spLocks noChangeArrowheads="1"/>
                </p:cNvSpPr>
                <p:nvPr/>
              </p:nvSpPr>
              <p:spPr bwMode="auto">
                <a:xfrm>
                  <a:off x="1566" y="0"/>
                  <a:ext cx="2925" cy="327"/>
                </a:xfrm>
                <a:prstGeom prst="rect">
                  <a:avLst/>
                </a:prstGeom>
                <a:solidFill>
                  <a:srgbClr val="D9D9D9"/>
                </a:solidFill>
                <a:ln w="9525">
                  <a:noFill/>
                  <a:miter lim="800000"/>
                  <a:headEnd/>
                  <a:tailEnd/>
                </a:ln>
                <a:effectLst/>
              </p:spPr>
              <p:txBody>
                <a:bodyPr wrap="none" lIns="91435" tIns="45718" rIns="91435" bIns="45718" anchor="ctr"/>
                <a:lstStyle/>
                <a:p>
                  <a:endParaRPr lang="en-US"/>
                </a:p>
              </p:txBody>
            </p:sp>
            <p:grpSp>
              <p:nvGrpSpPr>
                <p:cNvPr id="9" name="Group 27"/>
                <p:cNvGrpSpPr>
                  <a:grpSpLocks/>
                </p:cNvGrpSpPr>
                <p:nvPr/>
              </p:nvGrpSpPr>
              <p:grpSpPr bwMode="auto">
                <a:xfrm>
                  <a:off x="1566" y="0"/>
                  <a:ext cx="2925" cy="327"/>
                  <a:chOff x="1566" y="0"/>
                  <a:chExt cx="2925" cy="327"/>
                </a:xfrm>
              </p:grpSpPr>
              <p:sp>
                <p:nvSpPr>
                  <p:cNvPr id="36869" name="Rectangle 5"/>
                  <p:cNvSpPr>
                    <a:spLocks noChangeArrowheads="1"/>
                  </p:cNvSpPr>
                  <p:nvPr/>
                </p:nvSpPr>
                <p:spPr bwMode="auto">
                  <a:xfrm>
                    <a:off x="1609" y="0"/>
                    <a:ext cx="2839" cy="327"/>
                  </a:xfrm>
                  <a:prstGeom prst="rect">
                    <a:avLst/>
                  </a:prstGeom>
                  <a:solidFill>
                    <a:srgbClr val="D9D9D9"/>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Remark</a:t>
                    </a:r>
                    <a:endParaRPr lang="en-US">
                      <a:solidFill>
                        <a:schemeClr val="tx1"/>
                      </a:solidFill>
                      <a:cs typeface="Times New Roman" pitchFamily="18" charset="0"/>
                    </a:endParaRPr>
                  </a:p>
                  <a:p>
                    <a:endParaRPr lang="en-US" sz="1800">
                      <a:solidFill>
                        <a:schemeClr val="tx1"/>
                      </a:solidFill>
                    </a:endParaRPr>
                  </a:p>
                </p:txBody>
              </p:sp>
              <p:sp>
                <p:nvSpPr>
                  <p:cNvPr id="36890" name="Rectangle 26"/>
                  <p:cNvSpPr>
                    <a:spLocks noChangeArrowheads="1"/>
                  </p:cNvSpPr>
                  <p:nvPr/>
                </p:nvSpPr>
                <p:spPr bwMode="auto">
                  <a:xfrm>
                    <a:off x="1566" y="0"/>
                    <a:ext cx="292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10" name="Group 33"/>
              <p:cNvGrpSpPr>
                <a:grpSpLocks/>
              </p:cNvGrpSpPr>
              <p:nvPr/>
            </p:nvGrpSpPr>
            <p:grpSpPr bwMode="auto">
              <a:xfrm>
                <a:off x="0" y="327"/>
                <a:ext cx="965" cy="327"/>
                <a:chOff x="0" y="327"/>
                <a:chExt cx="965" cy="327"/>
              </a:xfrm>
            </p:grpSpPr>
            <p:sp>
              <p:nvSpPr>
                <p:cNvPr id="36896" name="Rectangle 32"/>
                <p:cNvSpPr>
                  <a:spLocks noChangeArrowheads="1"/>
                </p:cNvSpPr>
                <p:nvPr/>
              </p:nvSpPr>
              <p:spPr bwMode="auto">
                <a:xfrm>
                  <a:off x="0" y="327"/>
                  <a:ext cx="965"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11" name="Group 31"/>
                <p:cNvGrpSpPr>
                  <a:grpSpLocks/>
                </p:cNvGrpSpPr>
                <p:nvPr/>
              </p:nvGrpSpPr>
              <p:grpSpPr bwMode="auto">
                <a:xfrm>
                  <a:off x="0" y="327"/>
                  <a:ext cx="965" cy="327"/>
                  <a:chOff x="0" y="327"/>
                  <a:chExt cx="965" cy="327"/>
                </a:xfrm>
              </p:grpSpPr>
              <p:sp>
                <p:nvSpPr>
                  <p:cNvPr id="36870" name="Rectangle 6"/>
                  <p:cNvSpPr>
                    <a:spLocks noChangeArrowheads="1"/>
                  </p:cNvSpPr>
                  <p:nvPr/>
                </p:nvSpPr>
                <p:spPr bwMode="auto">
                  <a:xfrm>
                    <a:off x="43" y="327"/>
                    <a:ext cx="879"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2.0</a:t>
                    </a:r>
                    <a:endParaRPr lang="en-US">
                      <a:solidFill>
                        <a:schemeClr val="tx1"/>
                      </a:solidFill>
                      <a:cs typeface="Times New Roman" pitchFamily="18" charset="0"/>
                    </a:endParaRPr>
                  </a:p>
                  <a:p>
                    <a:endParaRPr lang="en-US" sz="1800">
                      <a:solidFill>
                        <a:schemeClr val="tx1"/>
                      </a:solidFill>
                    </a:endParaRPr>
                  </a:p>
                </p:txBody>
              </p:sp>
              <p:sp>
                <p:nvSpPr>
                  <p:cNvPr id="36894" name="Rectangle 30"/>
                  <p:cNvSpPr>
                    <a:spLocks noChangeArrowheads="1"/>
                  </p:cNvSpPr>
                  <p:nvPr/>
                </p:nvSpPr>
                <p:spPr bwMode="auto">
                  <a:xfrm>
                    <a:off x="0" y="327"/>
                    <a:ext cx="96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12" name="Group 37"/>
              <p:cNvGrpSpPr>
                <a:grpSpLocks/>
              </p:cNvGrpSpPr>
              <p:nvPr/>
            </p:nvGrpSpPr>
            <p:grpSpPr bwMode="auto">
              <a:xfrm>
                <a:off x="965" y="327"/>
                <a:ext cx="601" cy="327"/>
                <a:chOff x="965" y="327"/>
                <a:chExt cx="601" cy="327"/>
              </a:xfrm>
            </p:grpSpPr>
            <p:sp>
              <p:nvSpPr>
                <p:cNvPr id="36900" name="Rectangle 36"/>
                <p:cNvSpPr>
                  <a:spLocks noChangeArrowheads="1"/>
                </p:cNvSpPr>
                <p:nvPr/>
              </p:nvSpPr>
              <p:spPr bwMode="auto">
                <a:xfrm>
                  <a:off x="965" y="327"/>
                  <a:ext cx="60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13" name="Group 35"/>
                <p:cNvGrpSpPr>
                  <a:grpSpLocks/>
                </p:cNvGrpSpPr>
                <p:nvPr/>
              </p:nvGrpSpPr>
              <p:grpSpPr bwMode="auto">
                <a:xfrm>
                  <a:off x="965" y="327"/>
                  <a:ext cx="601" cy="327"/>
                  <a:chOff x="965" y="327"/>
                  <a:chExt cx="601" cy="327"/>
                </a:xfrm>
              </p:grpSpPr>
              <p:sp>
                <p:nvSpPr>
                  <p:cNvPr id="36871" name="Rectangle 7"/>
                  <p:cNvSpPr>
                    <a:spLocks noChangeArrowheads="1"/>
                  </p:cNvSpPr>
                  <p:nvPr/>
                </p:nvSpPr>
                <p:spPr bwMode="auto">
                  <a:xfrm>
                    <a:off x="1008" y="327"/>
                    <a:ext cx="515"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28</a:t>
                    </a:r>
                    <a:endParaRPr lang="en-US">
                      <a:solidFill>
                        <a:schemeClr val="tx1"/>
                      </a:solidFill>
                      <a:cs typeface="Times New Roman" pitchFamily="18" charset="0"/>
                    </a:endParaRPr>
                  </a:p>
                  <a:p>
                    <a:endParaRPr lang="en-US" sz="1800">
                      <a:solidFill>
                        <a:schemeClr val="tx1"/>
                      </a:solidFill>
                    </a:endParaRPr>
                  </a:p>
                </p:txBody>
              </p:sp>
              <p:sp>
                <p:nvSpPr>
                  <p:cNvPr id="36898" name="Rectangle 34"/>
                  <p:cNvSpPr>
                    <a:spLocks noChangeArrowheads="1"/>
                  </p:cNvSpPr>
                  <p:nvPr/>
                </p:nvSpPr>
                <p:spPr bwMode="auto">
                  <a:xfrm>
                    <a:off x="965" y="327"/>
                    <a:ext cx="60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14" name="Group 41"/>
              <p:cNvGrpSpPr>
                <a:grpSpLocks/>
              </p:cNvGrpSpPr>
              <p:nvPr/>
            </p:nvGrpSpPr>
            <p:grpSpPr bwMode="auto">
              <a:xfrm>
                <a:off x="1566" y="327"/>
                <a:ext cx="2925" cy="327"/>
                <a:chOff x="1566" y="327"/>
                <a:chExt cx="2925" cy="327"/>
              </a:xfrm>
            </p:grpSpPr>
            <p:sp>
              <p:nvSpPr>
                <p:cNvPr id="36904" name="Rectangle 40"/>
                <p:cNvSpPr>
                  <a:spLocks noChangeArrowheads="1"/>
                </p:cNvSpPr>
                <p:nvPr/>
              </p:nvSpPr>
              <p:spPr bwMode="auto">
                <a:xfrm>
                  <a:off x="1566" y="327"/>
                  <a:ext cx="2925"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15" name="Group 39"/>
                <p:cNvGrpSpPr>
                  <a:grpSpLocks/>
                </p:cNvGrpSpPr>
                <p:nvPr/>
              </p:nvGrpSpPr>
              <p:grpSpPr bwMode="auto">
                <a:xfrm>
                  <a:off x="1566" y="327"/>
                  <a:ext cx="2925" cy="327"/>
                  <a:chOff x="1566" y="327"/>
                  <a:chExt cx="2925" cy="327"/>
                </a:xfrm>
              </p:grpSpPr>
              <p:sp>
                <p:nvSpPr>
                  <p:cNvPr id="36872" name="Rectangle 8"/>
                  <p:cNvSpPr>
                    <a:spLocks noChangeArrowheads="1"/>
                  </p:cNvSpPr>
                  <p:nvPr/>
                </p:nvSpPr>
                <p:spPr bwMode="auto">
                  <a:xfrm>
                    <a:off x="1609" y="327"/>
                    <a:ext cx="2839"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Properly working</a:t>
                    </a:r>
                    <a:endParaRPr lang="en-US">
                      <a:solidFill>
                        <a:schemeClr val="tx1"/>
                      </a:solidFill>
                      <a:cs typeface="Times New Roman" pitchFamily="18" charset="0"/>
                    </a:endParaRPr>
                  </a:p>
                  <a:p>
                    <a:endParaRPr lang="en-US" sz="1800">
                      <a:solidFill>
                        <a:schemeClr val="tx1"/>
                      </a:solidFill>
                    </a:endParaRPr>
                  </a:p>
                </p:txBody>
              </p:sp>
              <p:sp>
                <p:nvSpPr>
                  <p:cNvPr id="36902" name="Rectangle 38"/>
                  <p:cNvSpPr>
                    <a:spLocks noChangeArrowheads="1"/>
                  </p:cNvSpPr>
                  <p:nvPr/>
                </p:nvSpPr>
                <p:spPr bwMode="auto">
                  <a:xfrm>
                    <a:off x="1566" y="327"/>
                    <a:ext cx="292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16" name="Group 45"/>
              <p:cNvGrpSpPr>
                <a:grpSpLocks/>
              </p:cNvGrpSpPr>
              <p:nvPr/>
            </p:nvGrpSpPr>
            <p:grpSpPr bwMode="auto">
              <a:xfrm>
                <a:off x="0" y="654"/>
                <a:ext cx="965" cy="327"/>
                <a:chOff x="0" y="654"/>
                <a:chExt cx="965" cy="327"/>
              </a:xfrm>
            </p:grpSpPr>
            <p:sp>
              <p:nvSpPr>
                <p:cNvPr id="36908" name="Rectangle 44"/>
                <p:cNvSpPr>
                  <a:spLocks noChangeArrowheads="1"/>
                </p:cNvSpPr>
                <p:nvPr/>
              </p:nvSpPr>
              <p:spPr bwMode="auto">
                <a:xfrm>
                  <a:off x="0" y="654"/>
                  <a:ext cx="965"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17" name="Group 43"/>
                <p:cNvGrpSpPr>
                  <a:grpSpLocks/>
                </p:cNvGrpSpPr>
                <p:nvPr/>
              </p:nvGrpSpPr>
              <p:grpSpPr bwMode="auto">
                <a:xfrm>
                  <a:off x="0" y="654"/>
                  <a:ext cx="965" cy="327"/>
                  <a:chOff x="0" y="654"/>
                  <a:chExt cx="965" cy="327"/>
                </a:xfrm>
              </p:grpSpPr>
              <p:sp>
                <p:nvSpPr>
                  <p:cNvPr id="36873" name="Rectangle 9"/>
                  <p:cNvSpPr>
                    <a:spLocks noChangeArrowheads="1"/>
                  </p:cNvSpPr>
                  <p:nvPr/>
                </p:nvSpPr>
                <p:spPr bwMode="auto">
                  <a:xfrm>
                    <a:off x="43" y="654"/>
                    <a:ext cx="879"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4.0</a:t>
                    </a:r>
                    <a:endParaRPr lang="en-US">
                      <a:solidFill>
                        <a:schemeClr val="tx1"/>
                      </a:solidFill>
                      <a:cs typeface="Times New Roman" pitchFamily="18" charset="0"/>
                    </a:endParaRPr>
                  </a:p>
                  <a:p>
                    <a:endParaRPr lang="en-US" sz="1800">
                      <a:solidFill>
                        <a:schemeClr val="tx1"/>
                      </a:solidFill>
                    </a:endParaRPr>
                  </a:p>
                </p:txBody>
              </p:sp>
              <p:sp>
                <p:nvSpPr>
                  <p:cNvPr id="36906" name="Rectangle 42"/>
                  <p:cNvSpPr>
                    <a:spLocks noChangeArrowheads="1"/>
                  </p:cNvSpPr>
                  <p:nvPr/>
                </p:nvSpPr>
                <p:spPr bwMode="auto">
                  <a:xfrm>
                    <a:off x="0" y="654"/>
                    <a:ext cx="96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18" name="Group 49"/>
              <p:cNvGrpSpPr>
                <a:grpSpLocks/>
              </p:cNvGrpSpPr>
              <p:nvPr/>
            </p:nvGrpSpPr>
            <p:grpSpPr bwMode="auto">
              <a:xfrm>
                <a:off x="965" y="654"/>
                <a:ext cx="601" cy="327"/>
                <a:chOff x="965" y="654"/>
                <a:chExt cx="601" cy="327"/>
              </a:xfrm>
            </p:grpSpPr>
            <p:sp>
              <p:nvSpPr>
                <p:cNvPr id="36912" name="Rectangle 48"/>
                <p:cNvSpPr>
                  <a:spLocks noChangeArrowheads="1"/>
                </p:cNvSpPr>
                <p:nvPr/>
              </p:nvSpPr>
              <p:spPr bwMode="auto">
                <a:xfrm>
                  <a:off x="965" y="654"/>
                  <a:ext cx="60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19" name="Group 47"/>
                <p:cNvGrpSpPr>
                  <a:grpSpLocks/>
                </p:cNvGrpSpPr>
                <p:nvPr/>
              </p:nvGrpSpPr>
              <p:grpSpPr bwMode="auto">
                <a:xfrm>
                  <a:off x="965" y="654"/>
                  <a:ext cx="601" cy="327"/>
                  <a:chOff x="965" y="654"/>
                  <a:chExt cx="601" cy="327"/>
                </a:xfrm>
              </p:grpSpPr>
              <p:sp>
                <p:nvSpPr>
                  <p:cNvPr id="36874" name="Rectangle 10"/>
                  <p:cNvSpPr>
                    <a:spLocks noChangeArrowheads="1"/>
                  </p:cNvSpPr>
                  <p:nvPr/>
                </p:nvSpPr>
                <p:spPr bwMode="auto">
                  <a:xfrm>
                    <a:off x="1008" y="654"/>
                    <a:ext cx="515"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55</a:t>
                    </a:r>
                    <a:endParaRPr lang="en-US">
                      <a:solidFill>
                        <a:schemeClr val="tx1"/>
                      </a:solidFill>
                      <a:cs typeface="Times New Roman" pitchFamily="18" charset="0"/>
                    </a:endParaRPr>
                  </a:p>
                  <a:p>
                    <a:endParaRPr lang="en-US" sz="1800">
                      <a:solidFill>
                        <a:schemeClr val="tx1"/>
                      </a:solidFill>
                    </a:endParaRPr>
                  </a:p>
                </p:txBody>
              </p:sp>
              <p:sp>
                <p:nvSpPr>
                  <p:cNvPr id="36910" name="Rectangle 46"/>
                  <p:cNvSpPr>
                    <a:spLocks noChangeArrowheads="1"/>
                  </p:cNvSpPr>
                  <p:nvPr/>
                </p:nvSpPr>
                <p:spPr bwMode="auto">
                  <a:xfrm>
                    <a:off x="965" y="654"/>
                    <a:ext cx="60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20" name="Group 53"/>
              <p:cNvGrpSpPr>
                <a:grpSpLocks/>
              </p:cNvGrpSpPr>
              <p:nvPr/>
            </p:nvGrpSpPr>
            <p:grpSpPr bwMode="auto">
              <a:xfrm>
                <a:off x="1566" y="654"/>
                <a:ext cx="2925" cy="327"/>
                <a:chOff x="1566" y="654"/>
                <a:chExt cx="2925" cy="327"/>
              </a:xfrm>
            </p:grpSpPr>
            <p:sp>
              <p:nvSpPr>
                <p:cNvPr id="36916" name="Rectangle 52"/>
                <p:cNvSpPr>
                  <a:spLocks noChangeArrowheads="1"/>
                </p:cNvSpPr>
                <p:nvPr/>
              </p:nvSpPr>
              <p:spPr bwMode="auto">
                <a:xfrm>
                  <a:off x="1566" y="654"/>
                  <a:ext cx="2925"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21" name="Group 51"/>
                <p:cNvGrpSpPr>
                  <a:grpSpLocks/>
                </p:cNvGrpSpPr>
                <p:nvPr/>
              </p:nvGrpSpPr>
              <p:grpSpPr bwMode="auto">
                <a:xfrm>
                  <a:off x="1566" y="654"/>
                  <a:ext cx="2925" cy="327"/>
                  <a:chOff x="1566" y="654"/>
                  <a:chExt cx="2925" cy="327"/>
                </a:xfrm>
              </p:grpSpPr>
              <p:sp>
                <p:nvSpPr>
                  <p:cNvPr id="36875" name="Rectangle 11"/>
                  <p:cNvSpPr>
                    <a:spLocks noChangeArrowheads="1"/>
                  </p:cNvSpPr>
                  <p:nvPr/>
                </p:nvSpPr>
                <p:spPr bwMode="auto">
                  <a:xfrm>
                    <a:off x="1609" y="654"/>
                    <a:ext cx="2839"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Properly working but hardware reset necessary</a:t>
                    </a:r>
                    <a:endParaRPr lang="en-US">
                      <a:solidFill>
                        <a:schemeClr val="tx1"/>
                      </a:solidFill>
                      <a:cs typeface="Times New Roman" pitchFamily="18" charset="0"/>
                    </a:endParaRPr>
                  </a:p>
                  <a:p>
                    <a:endParaRPr lang="en-US" sz="1800">
                      <a:solidFill>
                        <a:schemeClr val="tx1"/>
                      </a:solidFill>
                    </a:endParaRPr>
                  </a:p>
                </p:txBody>
              </p:sp>
              <p:sp>
                <p:nvSpPr>
                  <p:cNvPr id="36914" name="Rectangle 50"/>
                  <p:cNvSpPr>
                    <a:spLocks noChangeArrowheads="1"/>
                  </p:cNvSpPr>
                  <p:nvPr/>
                </p:nvSpPr>
                <p:spPr bwMode="auto">
                  <a:xfrm>
                    <a:off x="1566" y="654"/>
                    <a:ext cx="292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22" name="Group 57"/>
              <p:cNvGrpSpPr>
                <a:grpSpLocks/>
              </p:cNvGrpSpPr>
              <p:nvPr/>
            </p:nvGrpSpPr>
            <p:grpSpPr bwMode="auto">
              <a:xfrm>
                <a:off x="0" y="981"/>
                <a:ext cx="965" cy="327"/>
                <a:chOff x="0" y="981"/>
                <a:chExt cx="965" cy="327"/>
              </a:xfrm>
            </p:grpSpPr>
            <p:sp>
              <p:nvSpPr>
                <p:cNvPr id="36920" name="Rectangle 56"/>
                <p:cNvSpPr>
                  <a:spLocks noChangeArrowheads="1"/>
                </p:cNvSpPr>
                <p:nvPr/>
              </p:nvSpPr>
              <p:spPr bwMode="auto">
                <a:xfrm>
                  <a:off x="0" y="981"/>
                  <a:ext cx="965"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23" name="Group 55"/>
                <p:cNvGrpSpPr>
                  <a:grpSpLocks/>
                </p:cNvGrpSpPr>
                <p:nvPr/>
              </p:nvGrpSpPr>
              <p:grpSpPr bwMode="auto">
                <a:xfrm>
                  <a:off x="0" y="981"/>
                  <a:ext cx="965" cy="327"/>
                  <a:chOff x="0" y="981"/>
                  <a:chExt cx="965" cy="327"/>
                </a:xfrm>
              </p:grpSpPr>
              <p:sp>
                <p:nvSpPr>
                  <p:cNvPr id="36876" name="Rectangle 12"/>
                  <p:cNvSpPr>
                    <a:spLocks noChangeArrowheads="1"/>
                  </p:cNvSpPr>
                  <p:nvPr/>
                </p:nvSpPr>
                <p:spPr bwMode="auto">
                  <a:xfrm>
                    <a:off x="43" y="981"/>
                    <a:ext cx="879"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6.0</a:t>
                    </a:r>
                    <a:endParaRPr lang="en-US">
                      <a:solidFill>
                        <a:schemeClr val="tx1"/>
                      </a:solidFill>
                      <a:cs typeface="Times New Roman" pitchFamily="18" charset="0"/>
                    </a:endParaRPr>
                  </a:p>
                  <a:p>
                    <a:endParaRPr lang="en-US" sz="1800">
                      <a:solidFill>
                        <a:schemeClr val="tx1"/>
                      </a:solidFill>
                    </a:endParaRPr>
                  </a:p>
                </p:txBody>
              </p:sp>
              <p:sp>
                <p:nvSpPr>
                  <p:cNvPr id="36918" name="Rectangle 54"/>
                  <p:cNvSpPr>
                    <a:spLocks noChangeArrowheads="1"/>
                  </p:cNvSpPr>
                  <p:nvPr/>
                </p:nvSpPr>
                <p:spPr bwMode="auto">
                  <a:xfrm>
                    <a:off x="0" y="981"/>
                    <a:ext cx="96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24" name="Group 61"/>
              <p:cNvGrpSpPr>
                <a:grpSpLocks/>
              </p:cNvGrpSpPr>
              <p:nvPr/>
            </p:nvGrpSpPr>
            <p:grpSpPr bwMode="auto">
              <a:xfrm>
                <a:off x="965" y="981"/>
                <a:ext cx="601" cy="327"/>
                <a:chOff x="965" y="981"/>
                <a:chExt cx="601" cy="327"/>
              </a:xfrm>
            </p:grpSpPr>
            <p:sp>
              <p:nvSpPr>
                <p:cNvPr id="36924" name="Rectangle 60"/>
                <p:cNvSpPr>
                  <a:spLocks noChangeArrowheads="1"/>
                </p:cNvSpPr>
                <p:nvPr/>
              </p:nvSpPr>
              <p:spPr bwMode="auto">
                <a:xfrm>
                  <a:off x="965" y="981"/>
                  <a:ext cx="60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25" name="Group 59"/>
                <p:cNvGrpSpPr>
                  <a:grpSpLocks/>
                </p:cNvGrpSpPr>
                <p:nvPr/>
              </p:nvGrpSpPr>
              <p:grpSpPr bwMode="auto">
                <a:xfrm>
                  <a:off x="965" y="981"/>
                  <a:ext cx="601" cy="327"/>
                  <a:chOff x="965" y="981"/>
                  <a:chExt cx="601" cy="327"/>
                </a:xfrm>
              </p:grpSpPr>
              <p:sp>
                <p:nvSpPr>
                  <p:cNvPr id="36877" name="Rectangle 13"/>
                  <p:cNvSpPr>
                    <a:spLocks noChangeArrowheads="1"/>
                  </p:cNvSpPr>
                  <p:nvPr/>
                </p:nvSpPr>
                <p:spPr bwMode="auto">
                  <a:xfrm>
                    <a:off x="1008" y="981"/>
                    <a:ext cx="515"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83</a:t>
                    </a:r>
                    <a:endParaRPr lang="en-US">
                      <a:solidFill>
                        <a:schemeClr val="tx1"/>
                      </a:solidFill>
                      <a:cs typeface="Times New Roman" pitchFamily="18" charset="0"/>
                    </a:endParaRPr>
                  </a:p>
                  <a:p>
                    <a:endParaRPr lang="en-US" sz="1800">
                      <a:solidFill>
                        <a:schemeClr val="tx1"/>
                      </a:solidFill>
                    </a:endParaRPr>
                  </a:p>
                </p:txBody>
              </p:sp>
              <p:sp>
                <p:nvSpPr>
                  <p:cNvPr id="36922" name="Rectangle 58"/>
                  <p:cNvSpPr>
                    <a:spLocks noChangeArrowheads="1"/>
                  </p:cNvSpPr>
                  <p:nvPr/>
                </p:nvSpPr>
                <p:spPr bwMode="auto">
                  <a:xfrm>
                    <a:off x="965" y="981"/>
                    <a:ext cx="60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26" name="Group 65"/>
              <p:cNvGrpSpPr>
                <a:grpSpLocks/>
              </p:cNvGrpSpPr>
              <p:nvPr/>
            </p:nvGrpSpPr>
            <p:grpSpPr bwMode="auto">
              <a:xfrm>
                <a:off x="1566" y="981"/>
                <a:ext cx="2925" cy="327"/>
                <a:chOff x="1566" y="981"/>
                <a:chExt cx="2925" cy="327"/>
              </a:xfrm>
            </p:grpSpPr>
            <p:sp>
              <p:nvSpPr>
                <p:cNvPr id="36928" name="Rectangle 64"/>
                <p:cNvSpPr>
                  <a:spLocks noChangeArrowheads="1"/>
                </p:cNvSpPr>
                <p:nvPr/>
              </p:nvSpPr>
              <p:spPr bwMode="auto">
                <a:xfrm>
                  <a:off x="1566" y="981"/>
                  <a:ext cx="2925"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27" name="Group 63"/>
                <p:cNvGrpSpPr>
                  <a:grpSpLocks/>
                </p:cNvGrpSpPr>
                <p:nvPr/>
              </p:nvGrpSpPr>
              <p:grpSpPr bwMode="auto">
                <a:xfrm>
                  <a:off x="1566" y="981"/>
                  <a:ext cx="2925" cy="327"/>
                  <a:chOff x="1566" y="981"/>
                  <a:chExt cx="2925" cy="327"/>
                </a:xfrm>
              </p:grpSpPr>
              <p:sp>
                <p:nvSpPr>
                  <p:cNvPr id="36878" name="Rectangle 14"/>
                  <p:cNvSpPr>
                    <a:spLocks noChangeArrowheads="1"/>
                  </p:cNvSpPr>
                  <p:nvPr/>
                </p:nvSpPr>
                <p:spPr bwMode="auto">
                  <a:xfrm>
                    <a:off x="1609" y="981"/>
                    <a:ext cx="2839"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Properly working</a:t>
                    </a:r>
                    <a:endParaRPr lang="en-US">
                      <a:solidFill>
                        <a:schemeClr val="tx1"/>
                      </a:solidFill>
                      <a:cs typeface="Times New Roman" pitchFamily="18" charset="0"/>
                    </a:endParaRPr>
                  </a:p>
                  <a:p>
                    <a:endParaRPr lang="en-US" sz="1800">
                      <a:solidFill>
                        <a:schemeClr val="tx1"/>
                      </a:solidFill>
                    </a:endParaRPr>
                  </a:p>
                </p:txBody>
              </p:sp>
              <p:sp>
                <p:nvSpPr>
                  <p:cNvPr id="36926" name="Rectangle 62"/>
                  <p:cNvSpPr>
                    <a:spLocks noChangeArrowheads="1"/>
                  </p:cNvSpPr>
                  <p:nvPr/>
                </p:nvSpPr>
                <p:spPr bwMode="auto">
                  <a:xfrm>
                    <a:off x="1566" y="981"/>
                    <a:ext cx="292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28" name="Group 69"/>
              <p:cNvGrpSpPr>
                <a:grpSpLocks/>
              </p:cNvGrpSpPr>
              <p:nvPr/>
            </p:nvGrpSpPr>
            <p:grpSpPr bwMode="auto">
              <a:xfrm>
                <a:off x="0" y="1308"/>
                <a:ext cx="965" cy="327"/>
                <a:chOff x="0" y="1308"/>
                <a:chExt cx="965" cy="327"/>
              </a:xfrm>
            </p:grpSpPr>
            <p:sp>
              <p:nvSpPr>
                <p:cNvPr id="36932" name="Rectangle 68"/>
                <p:cNvSpPr>
                  <a:spLocks noChangeArrowheads="1"/>
                </p:cNvSpPr>
                <p:nvPr/>
              </p:nvSpPr>
              <p:spPr bwMode="auto">
                <a:xfrm>
                  <a:off x="0" y="1308"/>
                  <a:ext cx="965"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29" name="Group 67"/>
                <p:cNvGrpSpPr>
                  <a:grpSpLocks/>
                </p:cNvGrpSpPr>
                <p:nvPr/>
              </p:nvGrpSpPr>
              <p:grpSpPr bwMode="auto">
                <a:xfrm>
                  <a:off x="0" y="1308"/>
                  <a:ext cx="965" cy="327"/>
                  <a:chOff x="0" y="1308"/>
                  <a:chExt cx="965" cy="327"/>
                </a:xfrm>
              </p:grpSpPr>
              <p:sp>
                <p:nvSpPr>
                  <p:cNvPr id="36879" name="Rectangle 15"/>
                  <p:cNvSpPr>
                    <a:spLocks noChangeArrowheads="1"/>
                  </p:cNvSpPr>
                  <p:nvPr/>
                </p:nvSpPr>
                <p:spPr bwMode="auto">
                  <a:xfrm>
                    <a:off x="43" y="1308"/>
                    <a:ext cx="879"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10.7</a:t>
                    </a:r>
                    <a:endParaRPr lang="en-US">
                      <a:solidFill>
                        <a:schemeClr val="tx1"/>
                      </a:solidFill>
                      <a:cs typeface="Times New Roman" pitchFamily="18" charset="0"/>
                    </a:endParaRPr>
                  </a:p>
                  <a:p>
                    <a:endParaRPr lang="en-US" sz="1800">
                      <a:solidFill>
                        <a:schemeClr val="tx1"/>
                      </a:solidFill>
                    </a:endParaRPr>
                  </a:p>
                </p:txBody>
              </p:sp>
              <p:sp>
                <p:nvSpPr>
                  <p:cNvPr id="36930" name="Rectangle 66"/>
                  <p:cNvSpPr>
                    <a:spLocks noChangeArrowheads="1"/>
                  </p:cNvSpPr>
                  <p:nvPr/>
                </p:nvSpPr>
                <p:spPr bwMode="auto">
                  <a:xfrm>
                    <a:off x="0" y="1308"/>
                    <a:ext cx="96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0" name="Group 73"/>
              <p:cNvGrpSpPr>
                <a:grpSpLocks/>
              </p:cNvGrpSpPr>
              <p:nvPr/>
            </p:nvGrpSpPr>
            <p:grpSpPr bwMode="auto">
              <a:xfrm>
                <a:off x="965" y="1308"/>
                <a:ext cx="601" cy="327"/>
                <a:chOff x="965" y="1308"/>
                <a:chExt cx="601" cy="327"/>
              </a:xfrm>
            </p:grpSpPr>
            <p:sp>
              <p:nvSpPr>
                <p:cNvPr id="36936" name="Rectangle 72"/>
                <p:cNvSpPr>
                  <a:spLocks noChangeArrowheads="1"/>
                </p:cNvSpPr>
                <p:nvPr/>
              </p:nvSpPr>
              <p:spPr bwMode="auto">
                <a:xfrm>
                  <a:off x="965" y="1308"/>
                  <a:ext cx="60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1" name="Group 71"/>
                <p:cNvGrpSpPr>
                  <a:grpSpLocks/>
                </p:cNvGrpSpPr>
                <p:nvPr/>
              </p:nvGrpSpPr>
              <p:grpSpPr bwMode="auto">
                <a:xfrm>
                  <a:off x="965" y="1308"/>
                  <a:ext cx="601" cy="327"/>
                  <a:chOff x="965" y="1308"/>
                  <a:chExt cx="601" cy="327"/>
                </a:xfrm>
              </p:grpSpPr>
              <p:sp>
                <p:nvSpPr>
                  <p:cNvPr id="36880" name="Rectangle 16"/>
                  <p:cNvSpPr>
                    <a:spLocks noChangeArrowheads="1"/>
                  </p:cNvSpPr>
                  <p:nvPr/>
                </p:nvSpPr>
                <p:spPr bwMode="auto">
                  <a:xfrm>
                    <a:off x="1008" y="1308"/>
                    <a:ext cx="515"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147</a:t>
                    </a:r>
                    <a:endParaRPr lang="en-US">
                      <a:solidFill>
                        <a:schemeClr val="tx1"/>
                      </a:solidFill>
                      <a:cs typeface="Times New Roman" pitchFamily="18" charset="0"/>
                    </a:endParaRPr>
                  </a:p>
                  <a:p>
                    <a:endParaRPr lang="en-US" sz="1800">
                      <a:solidFill>
                        <a:schemeClr val="tx1"/>
                      </a:solidFill>
                    </a:endParaRPr>
                  </a:p>
                </p:txBody>
              </p:sp>
              <p:sp>
                <p:nvSpPr>
                  <p:cNvPr id="36934" name="Rectangle 70"/>
                  <p:cNvSpPr>
                    <a:spLocks noChangeArrowheads="1"/>
                  </p:cNvSpPr>
                  <p:nvPr/>
                </p:nvSpPr>
                <p:spPr bwMode="auto">
                  <a:xfrm>
                    <a:off x="965" y="1308"/>
                    <a:ext cx="60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864" name="Group 77"/>
              <p:cNvGrpSpPr>
                <a:grpSpLocks/>
              </p:cNvGrpSpPr>
              <p:nvPr/>
            </p:nvGrpSpPr>
            <p:grpSpPr bwMode="auto">
              <a:xfrm>
                <a:off x="1566" y="1308"/>
                <a:ext cx="2925" cy="327"/>
                <a:chOff x="1566" y="1308"/>
                <a:chExt cx="2925" cy="327"/>
              </a:xfrm>
            </p:grpSpPr>
            <p:sp>
              <p:nvSpPr>
                <p:cNvPr id="36940" name="Rectangle 76"/>
                <p:cNvSpPr>
                  <a:spLocks noChangeArrowheads="1"/>
                </p:cNvSpPr>
                <p:nvPr/>
              </p:nvSpPr>
              <p:spPr bwMode="auto">
                <a:xfrm>
                  <a:off x="1566" y="1308"/>
                  <a:ext cx="2925"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865" name="Group 75"/>
                <p:cNvGrpSpPr>
                  <a:grpSpLocks/>
                </p:cNvGrpSpPr>
                <p:nvPr/>
              </p:nvGrpSpPr>
              <p:grpSpPr bwMode="auto">
                <a:xfrm>
                  <a:off x="1566" y="1308"/>
                  <a:ext cx="2925" cy="327"/>
                  <a:chOff x="1566" y="1308"/>
                  <a:chExt cx="2925" cy="327"/>
                </a:xfrm>
              </p:grpSpPr>
              <p:sp>
                <p:nvSpPr>
                  <p:cNvPr id="36881" name="Rectangle 17"/>
                  <p:cNvSpPr>
                    <a:spLocks noChangeArrowheads="1"/>
                  </p:cNvSpPr>
                  <p:nvPr/>
                </p:nvSpPr>
                <p:spPr bwMode="auto">
                  <a:xfrm>
                    <a:off x="1609" y="1308"/>
                    <a:ext cx="2839"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Serial communication stopped</a:t>
                    </a:r>
                    <a:endParaRPr lang="en-US">
                      <a:solidFill>
                        <a:schemeClr val="tx1"/>
                      </a:solidFill>
                      <a:cs typeface="Times New Roman" pitchFamily="18" charset="0"/>
                    </a:endParaRPr>
                  </a:p>
                  <a:p>
                    <a:endParaRPr lang="en-US" sz="1800">
                      <a:solidFill>
                        <a:schemeClr val="tx1"/>
                      </a:solidFill>
                    </a:endParaRPr>
                  </a:p>
                </p:txBody>
              </p:sp>
              <p:sp>
                <p:nvSpPr>
                  <p:cNvPr id="36938" name="Rectangle 74"/>
                  <p:cNvSpPr>
                    <a:spLocks noChangeArrowheads="1"/>
                  </p:cNvSpPr>
                  <p:nvPr/>
                </p:nvSpPr>
                <p:spPr bwMode="auto">
                  <a:xfrm>
                    <a:off x="1566" y="1308"/>
                    <a:ext cx="292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sp>
          <p:nvSpPr>
            <p:cNvPr id="36943" name="Rectangle 79"/>
            <p:cNvSpPr>
              <a:spLocks noChangeArrowheads="1"/>
            </p:cNvSpPr>
            <p:nvPr/>
          </p:nvSpPr>
          <p:spPr bwMode="auto">
            <a:xfrm>
              <a:off x="-3" y="-3"/>
              <a:ext cx="4497" cy="1641"/>
            </a:xfrm>
            <a:prstGeom prst="rect">
              <a:avLst/>
            </a:prstGeom>
            <a:noFill/>
            <a:ln w="9525">
              <a:solidFill>
                <a:srgbClr val="A0A0A0"/>
              </a:solidFill>
              <a:miter lim="800000"/>
              <a:headEnd/>
              <a:tailEnd/>
            </a:ln>
            <a:effectLst/>
          </p:spPr>
          <p:txBody>
            <a:bodyPr wrap="none" lIns="91435" tIns="45718" rIns="91435" bIns="45718" anchor="ctr"/>
            <a:lstStyle/>
            <a:p>
              <a:endParaRPr lang="en-US"/>
            </a:p>
          </p:txBody>
        </p:sp>
      </p:grpSp>
      <p:grpSp>
        <p:nvGrpSpPr>
          <p:cNvPr id="36883" name="Group 333"/>
          <p:cNvGrpSpPr>
            <a:grpSpLocks/>
          </p:cNvGrpSpPr>
          <p:nvPr/>
        </p:nvGrpSpPr>
        <p:grpSpPr bwMode="auto">
          <a:xfrm>
            <a:off x="381000" y="2590800"/>
            <a:ext cx="8534400" cy="2362200"/>
            <a:chOff x="-3" y="-3"/>
            <a:chExt cx="4285" cy="3218"/>
          </a:xfrm>
        </p:grpSpPr>
        <p:grpSp>
          <p:nvGrpSpPr>
            <p:cNvPr id="36885" name="Group 331"/>
            <p:cNvGrpSpPr>
              <a:grpSpLocks/>
            </p:cNvGrpSpPr>
            <p:nvPr/>
          </p:nvGrpSpPr>
          <p:grpSpPr bwMode="auto">
            <a:xfrm>
              <a:off x="0" y="0"/>
              <a:ext cx="4279" cy="3212"/>
              <a:chOff x="0" y="0"/>
              <a:chExt cx="4279" cy="3212"/>
            </a:xfrm>
          </p:grpSpPr>
          <p:grpSp>
            <p:nvGrpSpPr>
              <p:cNvPr id="36887" name="Group 134"/>
              <p:cNvGrpSpPr>
                <a:grpSpLocks/>
              </p:cNvGrpSpPr>
              <p:nvPr/>
            </p:nvGrpSpPr>
            <p:grpSpPr bwMode="auto">
              <a:xfrm>
                <a:off x="0" y="0"/>
                <a:ext cx="4279" cy="327"/>
                <a:chOff x="0" y="0"/>
                <a:chExt cx="4279" cy="327"/>
              </a:xfrm>
            </p:grpSpPr>
            <p:sp>
              <p:nvSpPr>
                <p:cNvPr id="36997" name="Rectangle 133"/>
                <p:cNvSpPr>
                  <a:spLocks noChangeArrowheads="1"/>
                </p:cNvSpPr>
                <p:nvPr/>
              </p:nvSpPr>
              <p:spPr bwMode="auto">
                <a:xfrm>
                  <a:off x="0" y="0"/>
                  <a:ext cx="4279" cy="327"/>
                </a:xfrm>
                <a:prstGeom prst="rect">
                  <a:avLst/>
                </a:prstGeom>
                <a:solidFill>
                  <a:srgbClr val="B3B3B3"/>
                </a:solidFill>
                <a:ln w="9525">
                  <a:noFill/>
                  <a:miter lim="800000"/>
                  <a:headEnd/>
                  <a:tailEnd/>
                </a:ln>
                <a:effectLst/>
              </p:spPr>
              <p:txBody>
                <a:bodyPr wrap="none" lIns="91435" tIns="45718" rIns="91435" bIns="45718" anchor="ctr"/>
                <a:lstStyle/>
                <a:p>
                  <a:endParaRPr lang="en-US"/>
                </a:p>
              </p:txBody>
            </p:sp>
            <p:grpSp>
              <p:nvGrpSpPr>
                <p:cNvPr id="36889" name="Group 132"/>
                <p:cNvGrpSpPr>
                  <a:grpSpLocks/>
                </p:cNvGrpSpPr>
                <p:nvPr/>
              </p:nvGrpSpPr>
              <p:grpSpPr bwMode="auto">
                <a:xfrm>
                  <a:off x="0" y="0"/>
                  <a:ext cx="4279" cy="327"/>
                  <a:chOff x="0" y="0"/>
                  <a:chExt cx="4279" cy="327"/>
                </a:xfrm>
              </p:grpSpPr>
              <p:sp>
                <p:nvSpPr>
                  <p:cNvPr id="36945" name="Rectangle 81"/>
                  <p:cNvSpPr>
                    <a:spLocks noChangeArrowheads="1"/>
                  </p:cNvSpPr>
                  <p:nvPr/>
                </p:nvSpPr>
                <p:spPr bwMode="auto">
                  <a:xfrm>
                    <a:off x="43" y="0"/>
                    <a:ext cx="4193" cy="327"/>
                  </a:xfrm>
                  <a:prstGeom prst="rect">
                    <a:avLst/>
                  </a:prstGeom>
                  <a:solidFill>
                    <a:srgbClr val="B3B3B3"/>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External SRAM (SAMSUNG K6T0808C1D-TB70)</a:t>
                    </a:r>
                    <a:endParaRPr lang="en-US">
                      <a:solidFill>
                        <a:schemeClr val="tx1"/>
                      </a:solidFill>
                      <a:cs typeface="Times New Roman" pitchFamily="18" charset="0"/>
                    </a:endParaRPr>
                  </a:p>
                  <a:p>
                    <a:endParaRPr lang="en-US" sz="1800">
                      <a:solidFill>
                        <a:schemeClr val="tx1"/>
                      </a:solidFill>
                    </a:endParaRPr>
                  </a:p>
                </p:txBody>
              </p:sp>
              <p:sp>
                <p:nvSpPr>
                  <p:cNvPr id="36995" name="Rectangle 131"/>
                  <p:cNvSpPr>
                    <a:spLocks noChangeArrowheads="1"/>
                  </p:cNvSpPr>
                  <p:nvPr/>
                </p:nvSpPr>
                <p:spPr bwMode="auto">
                  <a:xfrm>
                    <a:off x="0" y="0"/>
                    <a:ext cx="4279"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891" name="Group 138"/>
              <p:cNvGrpSpPr>
                <a:grpSpLocks/>
              </p:cNvGrpSpPr>
              <p:nvPr/>
            </p:nvGrpSpPr>
            <p:grpSpPr bwMode="auto">
              <a:xfrm>
                <a:off x="0" y="327"/>
                <a:ext cx="987" cy="327"/>
                <a:chOff x="0" y="327"/>
                <a:chExt cx="987" cy="327"/>
              </a:xfrm>
            </p:grpSpPr>
            <p:sp>
              <p:nvSpPr>
                <p:cNvPr id="37001" name="Rectangle 137"/>
                <p:cNvSpPr>
                  <a:spLocks noChangeArrowheads="1"/>
                </p:cNvSpPr>
                <p:nvPr/>
              </p:nvSpPr>
              <p:spPr bwMode="auto">
                <a:xfrm>
                  <a:off x="0" y="327"/>
                  <a:ext cx="987"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6893" name="Group 136"/>
                <p:cNvGrpSpPr>
                  <a:grpSpLocks/>
                </p:cNvGrpSpPr>
                <p:nvPr/>
              </p:nvGrpSpPr>
              <p:grpSpPr bwMode="auto">
                <a:xfrm>
                  <a:off x="0" y="327"/>
                  <a:ext cx="987" cy="327"/>
                  <a:chOff x="0" y="327"/>
                  <a:chExt cx="987" cy="327"/>
                </a:xfrm>
              </p:grpSpPr>
              <p:sp>
                <p:nvSpPr>
                  <p:cNvPr id="36946" name="Rectangle 82"/>
                  <p:cNvSpPr>
                    <a:spLocks noChangeArrowheads="1"/>
                  </p:cNvSpPr>
                  <p:nvPr/>
                </p:nvSpPr>
                <p:spPr bwMode="auto">
                  <a:xfrm>
                    <a:off x="43" y="327"/>
                    <a:ext cx="901" cy="327"/>
                  </a:xfrm>
                  <a:prstGeom prst="rect">
                    <a:avLst/>
                  </a:prstGeom>
                  <a:solidFill>
                    <a:srgbClr val="E0E0E0"/>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Fluence [10</a:t>
                    </a:r>
                    <a:r>
                      <a:rPr lang="en-GB" sz="1000" b="1" baseline="30000">
                        <a:solidFill>
                          <a:schemeClr val="tx1"/>
                        </a:solidFill>
                        <a:cs typeface="Arial" pitchFamily="34" charset="0"/>
                      </a:rPr>
                      <a:t>10</a:t>
                    </a:r>
                    <a:r>
                      <a:rPr lang="en-GB" sz="1000" b="1">
                        <a:solidFill>
                          <a:schemeClr val="tx1"/>
                        </a:solidFill>
                        <a:cs typeface="Arial" pitchFamily="34" charset="0"/>
                      </a:rPr>
                      <a:t> p cm</a:t>
                    </a:r>
                    <a:r>
                      <a:rPr lang="en-GB" sz="1000" b="1" baseline="30000">
                        <a:solidFill>
                          <a:schemeClr val="tx1"/>
                        </a:solidFill>
                        <a:cs typeface="Arial" pitchFamily="34" charset="0"/>
                      </a:rPr>
                      <a:t>-2</a:t>
                    </a:r>
                    <a:r>
                      <a:rPr lang="en-GB" sz="1000" b="1">
                        <a:solidFill>
                          <a:schemeClr val="tx1"/>
                        </a:solidFill>
                        <a:cs typeface="Arial" pitchFamily="34" charset="0"/>
                      </a:rPr>
                      <a:t>]</a:t>
                    </a:r>
                    <a:endParaRPr lang="en-US">
                      <a:solidFill>
                        <a:schemeClr val="tx1"/>
                      </a:solidFill>
                      <a:cs typeface="Times New Roman" pitchFamily="18" charset="0"/>
                    </a:endParaRPr>
                  </a:p>
                  <a:p>
                    <a:endParaRPr lang="en-US" sz="1800">
                      <a:solidFill>
                        <a:schemeClr val="tx1"/>
                      </a:solidFill>
                    </a:endParaRPr>
                  </a:p>
                </p:txBody>
              </p:sp>
              <p:sp>
                <p:nvSpPr>
                  <p:cNvPr id="36999" name="Rectangle 135"/>
                  <p:cNvSpPr>
                    <a:spLocks noChangeArrowheads="1"/>
                  </p:cNvSpPr>
                  <p:nvPr/>
                </p:nvSpPr>
                <p:spPr bwMode="auto">
                  <a:xfrm>
                    <a:off x="0" y="327"/>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895" name="Group 142"/>
              <p:cNvGrpSpPr>
                <a:grpSpLocks/>
              </p:cNvGrpSpPr>
              <p:nvPr/>
            </p:nvGrpSpPr>
            <p:grpSpPr bwMode="auto">
              <a:xfrm>
                <a:off x="987" y="327"/>
                <a:ext cx="637" cy="327"/>
                <a:chOff x="987" y="327"/>
                <a:chExt cx="637" cy="327"/>
              </a:xfrm>
            </p:grpSpPr>
            <p:sp>
              <p:nvSpPr>
                <p:cNvPr id="37005" name="Rectangle 141"/>
                <p:cNvSpPr>
                  <a:spLocks noChangeArrowheads="1"/>
                </p:cNvSpPr>
                <p:nvPr/>
              </p:nvSpPr>
              <p:spPr bwMode="auto">
                <a:xfrm>
                  <a:off x="987" y="327"/>
                  <a:ext cx="637"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6897" name="Group 140"/>
                <p:cNvGrpSpPr>
                  <a:grpSpLocks/>
                </p:cNvGrpSpPr>
                <p:nvPr/>
              </p:nvGrpSpPr>
              <p:grpSpPr bwMode="auto">
                <a:xfrm>
                  <a:off x="987" y="327"/>
                  <a:ext cx="637" cy="327"/>
                  <a:chOff x="987" y="327"/>
                  <a:chExt cx="637" cy="327"/>
                </a:xfrm>
              </p:grpSpPr>
              <p:sp>
                <p:nvSpPr>
                  <p:cNvPr id="36947" name="Rectangle 83"/>
                  <p:cNvSpPr>
                    <a:spLocks noChangeArrowheads="1"/>
                  </p:cNvSpPr>
                  <p:nvPr/>
                </p:nvSpPr>
                <p:spPr bwMode="auto">
                  <a:xfrm>
                    <a:off x="1030" y="327"/>
                    <a:ext cx="551"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Bits written</a:t>
                    </a:r>
                    <a:endParaRPr lang="en-US">
                      <a:solidFill>
                        <a:schemeClr val="tx1"/>
                      </a:solidFill>
                      <a:cs typeface="Times New Roman" pitchFamily="18" charset="0"/>
                    </a:endParaRPr>
                  </a:p>
                  <a:p>
                    <a:endParaRPr lang="en-US" sz="1800">
                      <a:solidFill>
                        <a:schemeClr val="tx1"/>
                      </a:solidFill>
                    </a:endParaRPr>
                  </a:p>
                </p:txBody>
              </p:sp>
              <p:sp>
                <p:nvSpPr>
                  <p:cNvPr id="37003" name="Rectangle 139"/>
                  <p:cNvSpPr>
                    <a:spLocks noChangeArrowheads="1"/>
                  </p:cNvSpPr>
                  <p:nvPr/>
                </p:nvSpPr>
                <p:spPr bwMode="auto">
                  <a:xfrm>
                    <a:off x="987" y="327"/>
                    <a:ext cx="63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899" name="Group 146"/>
              <p:cNvGrpSpPr>
                <a:grpSpLocks/>
              </p:cNvGrpSpPr>
              <p:nvPr/>
            </p:nvGrpSpPr>
            <p:grpSpPr bwMode="auto">
              <a:xfrm>
                <a:off x="1624" y="327"/>
                <a:ext cx="441" cy="327"/>
                <a:chOff x="1624" y="327"/>
                <a:chExt cx="441" cy="327"/>
              </a:xfrm>
            </p:grpSpPr>
            <p:sp>
              <p:nvSpPr>
                <p:cNvPr id="37009" name="Rectangle 145"/>
                <p:cNvSpPr>
                  <a:spLocks noChangeArrowheads="1"/>
                </p:cNvSpPr>
                <p:nvPr/>
              </p:nvSpPr>
              <p:spPr bwMode="auto">
                <a:xfrm>
                  <a:off x="1624" y="327"/>
                  <a:ext cx="441"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6901" name="Group 144"/>
                <p:cNvGrpSpPr>
                  <a:grpSpLocks/>
                </p:cNvGrpSpPr>
                <p:nvPr/>
              </p:nvGrpSpPr>
              <p:grpSpPr bwMode="auto">
                <a:xfrm>
                  <a:off x="1624" y="327"/>
                  <a:ext cx="441" cy="327"/>
                  <a:chOff x="1624" y="327"/>
                  <a:chExt cx="441" cy="327"/>
                </a:xfrm>
              </p:grpSpPr>
              <p:sp>
                <p:nvSpPr>
                  <p:cNvPr id="36948" name="Rectangle 84"/>
                  <p:cNvSpPr>
                    <a:spLocks noChangeArrowheads="1"/>
                  </p:cNvSpPr>
                  <p:nvPr/>
                </p:nvSpPr>
                <p:spPr bwMode="auto">
                  <a:xfrm>
                    <a:off x="1667" y="327"/>
                    <a:ext cx="355"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Errors</a:t>
                    </a:r>
                    <a:endParaRPr lang="en-US">
                      <a:solidFill>
                        <a:schemeClr val="tx1"/>
                      </a:solidFill>
                      <a:cs typeface="Times New Roman" pitchFamily="18" charset="0"/>
                    </a:endParaRPr>
                  </a:p>
                  <a:p>
                    <a:endParaRPr lang="en-US" sz="1800">
                      <a:solidFill>
                        <a:schemeClr val="tx1"/>
                      </a:solidFill>
                    </a:endParaRPr>
                  </a:p>
                </p:txBody>
              </p:sp>
              <p:sp>
                <p:nvSpPr>
                  <p:cNvPr id="37007" name="Rectangle 143"/>
                  <p:cNvSpPr>
                    <a:spLocks noChangeArrowheads="1"/>
                  </p:cNvSpPr>
                  <p:nvPr/>
                </p:nvSpPr>
                <p:spPr bwMode="auto">
                  <a:xfrm>
                    <a:off x="1624" y="327"/>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903" name="Group 150"/>
              <p:cNvGrpSpPr>
                <a:grpSpLocks/>
              </p:cNvGrpSpPr>
              <p:nvPr/>
            </p:nvGrpSpPr>
            <p:grpSpPr bwMode="auto">
              <a:xfrm>
                <a:off x="2065" y="327"/>
                <a:ext cx="441" cy="327"/>
                <a:chOff x="2065" y="327"/>
                <a:chExt cx="441" cy="327"/>
              </a:xfrm>
            </p:grpSpPr>
            <p:sp>
              <p:nvSpPr>
                <p:cNvPr id="37013" name="Rectangle 149"/>
                <p:cNvSpPr>
                  <a:spLocks noChangeArrowheads="1"/>
                </p:cNvSpPr>
                <p:nvPr/>
              </p:nvSpPr>
              <p:spPr bwMode="auto">
                <a:xfrm>
                  <a:off x="2065" y="327"/>
                  <a:ext cx="441"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6905" name="Group 148"/>
                <p:cNvGrpSpPr>
                  <a:grpSpLocks/>
                </p:cNvGrpSpPr>
                <p:nvPr/>
              </p:nvGrpSpPr>
              <p:grpSpPr bwMode="auto">
                <a:xfrm>
                  <a:off x="2065" y="327"/>
                  <a:ext cx="441" cy="327"/>
                  <a:chOff x="2065" y="327"/>
                  <a:chExt cx="441" cy="327"/>
                </a:xfrm>
              </p:grpSpPr>
              <p:sp>
                <p:nvSpPr>
                  <p:cNvPr id="36949" name="Rectangle 85"/>
                  <p:cNvSpPr>
                    <a:spLocks noChangeArrowheads="1"/>
                  </p:cNvSpPr>
                  <p:nvPr/>
                </p:nvSpPr>
                <p:spPr bwMode="auto">
                  <a:xfrm>
                    <a:off x="2108" y="327"/>
                    <a:ext cx="355"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Single</a:t>
                    </a:r>
                    <a:endParaRPr lang="en-US">
                      <a:solidFill>
                        <a:schemeClr val="tx1"/>
                      </a:solidFill>
                      <a:cs typeface="Times New Roman" pitchFamily="18" charset="0"/>
                    </a:endParaRPr>
                  </a:p>
                  <a:p>
                    <a:endParaRPr lang="en-US" sz="1800">
                      <a:solidFill>
                        <a:schemeClr val="tx1"/>
                      </a:solidFill>
                    </a:endParaRPr>
                  </a:p>
                </p:txBody>
              </p:sp>
              <p:sp>
                <p:nvSpPr>
                  <p:cNvPr id="37011" name="Rectangle 147"/>
                  <p:cNvSpPr>
                    <a:spLocks noChangeArrowheads="1"/>
                  </p:cNvSpPr>
                  <p:nvPr/>
                </p:nvSpPr>
                <p:spPr bwMode="auto">
                  <a:xfrm>
                    <a:off x="2065" y="327"/>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907" name="Group 154"/>
              <p:cNvGrpSpPr>
                <a:grpSpLocks/>
              </p:cNvGrpSpPr>
              <p:nvPr/>
            </p:nvGrpSpPr>
            <p:grpSpPr bwMode="auto">
              <a:xfrm>
                <a:off x="2506" y="327"/>
                <a:ext cx="473" cy="327"/>
                <a:chOff x="2506" y="327"/>
                <a:chExt cx="473" cy="327"/>
              </a:xfrm>
            </p:grpSpPr>
            <p:sp>
              <p:nvSpPr>
                <p:cNvPr id="37017" name="Rectangle 153"/>
                <p:cNvSpPr>
                  <a:spLocks noChangeArrowheads="1"/>
                </p:cNvSpPr>
                <p:nvPr/>
              </p:nvSpPr>
              <p:spPr bwMode="auto">
                <a:xfrm>
                  <a:off x="2506" y="327"/>
                  <a:ext cx="473"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6909" name="Group 152"/>
                <p:cNvGrpSpPr>
                  <a:grpSpLocks/>
                </p:cNvGrpSpPr>
                <p:nvPr/>
              </p:nvGrpSpPr>
              <p:grpSpPr bwMode="auto">
                <a:xfrm>
                  <a:off x="2506" y="327"/>
                  <a:ext cx="473" cy="327"/>
                  <a:chOff x="2506" y="327"/>
                  <a:chExt cx="473" cy="327"/>
                </a:xfrm>
              </p:grpSpPr>
              <p:sp>
                <p:nvSpPr>
                  <p:cNvPr id="36950" name="Rectangle 86"/>
                  <p:cNvSpPr>
                    <a:spLocks noChangeArrowheads="1"/>
                  </p:cNvSpPr>
                  <p:nvPr/>
                </p:nvSpPr>
                <p:spPr bwMode="auto">
                  <a:xfrm>
                    <a:off x="2549" y="327"/>
                    <a:ext cx="387"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Double</a:t>
                    </a:r>
                    <a:endParaRPr lang="en-US">
                      <a:solidFill>
                        <a:schemeClr val="tx1"/>
                      </a:solidFill>
                      <a:cs typeface="Times New Roman" pitchFamily="18" charset="0"/>
                    </a:endParaRPr>
                  </a:p>
                  <a:p>
                    <a:endParaRPr lang="en-US" sz="1800">
                      <a:solidFill>
                        <a:schemeClr val="tx1"/>
                      </a:solidFill>
                    </a:endParaRPr>
                  </a:p>
                </p:txBody>
              </p:sp>
              <p:sp>
                <p:nvSpPr>
                  <p:cNvPr id="37015" name="Rectangle 151"/>
                  <p:cNvSpPr>
                    <a:spLocks noChangeArrowheads="1"/>
                  </p:cNvSpPr>
                  <p:nvPr/>
                </p:nvSpPr>
                <p:spPr bwMode="auto">
                  <a:xfrm>
                    <a:off x="2506" y="327"/>
                    <a:ext cx="47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911" name="Group 158"/>
              <p:cNvGrpSpPr>
                <a:grpSpLocks/>
              </p:cNvGrpSpPr>
              <p:nvPr/>
            </p:nvGrpSpPr>
            <p:grpSpPr bwMode="auto">
              <a:xfrm>
                <a:off x="2979" y="327"/>
                <a:ext cx="1300" cy="327"/>
                <a:chOff x="2979" y="327"/>
                <a:chExt cx="1300" cy="327"/>
              </a:xfrm>
            </p:grpSpPr>
            <p:sp>
              <p:nvSpPr>
                <p:cNvPr id="37021" name="Rectangle 157"/>
                <p:cNvSpPr>
                  <a:spLocks noChangeArrowheads="1"/>
                </p:cNvSpPr>
                <p:nvPr/>
              </p:nvSpPr>
              <p:spPr bwMode="auto">
                <a:xfrm>
                  <a:off x="2979" y="327"/>
                  <a:ext cx="1300"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6913" name="Group 156"/>
                <p:cNvGrpSpPr>
                  <a:grpSpLocks/>
                </p:cNvGrpSpPr>
                <p:nvPr/>
              </p:nvGrpSpPr>
              <p:grpSpPr bwMode="auto">
                <a:xfrm>
                  <a:off x="2979" y="327"/>
                  <a:ext cx="1300" cy="327"/>
                  <a:chOff x="2979" y="327"/>
                  <a:chExt cx="1300" cy="327"/>
                </a:xfrm>
              </p:grpSpPr>
              <p:sp>
                <p:nvSpPr>
                  <p:cNvPr id="36951" name="Rectangle 87"/>
                  <p:cNvSpPr>
                    <a:spLocks noChangeArrowheads="1"/>
                  </p:cNvSpPr>
                  <p:nvPr/>
                </p:nvSpPr>
                <p:spPr bwMode="auto">
                  <a:xfrm>
                    <a:off x="3022" y="327"/>
                    <a:ext cx="1214"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SEU cross section [10-</a:t>
                    </a:r>
                    <a:r>
                      <a:rPr lang="en-US" sz="1000" b="1" baseline="30000">
                        <a:solidFill>
                          <a:schemeClr val="tx1"/>
                        </a:solidFill>
                        <a:cs typeface="Arial" pitchFamily="34" charset="0"/>
                      </a:rPr>
                      <a:t>13</a:t>
                    </a:r>
                    <a:r>
                      <a:rPr lang="en-US" sz="1000" b="1">
                        <a:solidFill>
                          <a:schemeClr val="tx1"/>
                        </a:solidFill>
                        <a:cs typeface="Arial" pitchFamily="34" charset="0"/>
                      </a:rPr>
                      <a:t>cm</a:t>
                    </a:r>
                    <a:r>
                      <a:rPr lang="en-US" sz="1000" b="1" baseline="30000">
                        <a:solidFill>
                          <a:schemeClr val="tx1"/>
                        </a:solidFill>
                        <a:cs typeface="Arial" pitchFamily="34" charset="0"/>
                      </a:rPr>
                      <a:t>2</a:t>
                    </a:r>
                    <a:r>
                      <a:rPr lang="en-US" sz="1000" b="1">
                        <a:solidFill>
                          <a:schemeClr val="tx1"/>
                        </a:solidFill>
                        <a:cs typeface="Arial" pitchFamily="34" charset="0"/>
                      </a:rPr>
                      <a:t>]</a:t>
                    </a:r>
                    <a:endParaRPr lang="en-US">
                      <a:solidFill>
                        <a:schemeClr val="tx1"/>
                      </a:solidFill>
                      <a:cs typeface="Times New Roman" pitchFamily="18" charset="0"/>
                    </a:endParaRPr>
                  </a:p>
                  <a:p>
                    <a:endParaRPr lang="en-US" sz="1800">
                      <a:solidFill>
                        <a:schemeClr val="tx1"/>
                      </a:solidFill>
                    </a:endParaRPr>
                  </a:p>
                </p:txBody>
              </p:sp>
              <p:sp>
                <p:nvSpPr>
                  <p:cNvPr id="37019" name="Rectangle 155"/>
                  <p:cNvSpPr>
                    <a:spLocks noChangeArrowheads="1"/>
                  </p:cNvSpPr>
                  <p:nvPr/>
                </p:nvSpPr>
                <p:spPr bwMode="auto">
                  <a:xfrm>
                    <a:off x="2979" y="327"/>
                    <a:ext cx="130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915" name="Group 162"/>
              <p:cNvGrpSpPr>
                <a:grpSpLocks/>
              </p:cNvGrpSpPr>
              <p:nvPr/>
            </p:nvGrpSpPr>
            <p:grpSpPr bwMode="auto">
              <a:xfrm>
                <a:off x="0" y="654"/>
                <a:ext cx="987" cy="327"/>
                <a:chOff x="0" y="654"/>
                <a:chExt cx="987" cy="327"/>
              </a:xfrm>
            </p:grpSpPr>
            <p:sp>
              <p:nvSpPr>
                <p:cNvPr id="37025" name="Rectangle 161"/>
                <p:cNvSpPr>
                  <a:spLocks noChangeArrowheads="1"/>
                </p:cNvSpPr>
                <p:nvPr/>
              </p:nvSpPr>
              <p:spPr bwMode="auto">
                <a:xfrm>
                  <a:off x="0" y="654"/>
                  <a:ext cx="98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917" name="Group 160"/>
                <p:cNvGrpSpPr>
                  <a:grpSpLocks/>
                </p:cNvGrpSpPr>
                <p:nvPr/>
              </p:nvGrpSpPr>
              <p:grpSpPr bwMode="auto">
                <a:xfrm>
                  <a:off x="0" y="654"/>
                  <a:ext cx="987" cy="327"/>
                  <a:chOff x="0" y="654"/>
                  <a:chExt cx="987" cy="327"/>
                </a:xfrm>
              </p:grpSpPr>
              <p:sp>
                <p:nvSpPr>
                  <p:cNvPr id="36952" name="Rectangle 88"/>
                  <p:cNvSpPr>
                    <a:spLocks noChangeArrowheads="1"/>
                  </p:cNvSpPr>
                  <p:nvPr/>
                </p:nvSpPr>
                <p:spPr bwMode="auto">
                  <a:xfrm>
                    <a:off x="43" y="654"/>
                    <a:ext cx="901"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1.0</a:t>
                    </a:r>
                    <a:endParaRPr lang="en-US">
                      <a:solidFill>
                        <a:schemeClr val="tx1"/>
                      </a:solidFill>
                      <a:cs typeface="Times New Roman" pitchFamily="18" charset="0"/>
                    </a:endParaRPr>
                  </a:p>
                  <a:p>
                    <a:endParaRPr lang="en-US" sz="1800">
                      <a:solidFill>
                        <a:schemeClr val="tx1"/>
                      </a:solidFill>
                    </a:endParaRPr>
                  </a:p>
                </p:txBody>
              </p:sp>
              <p:sp>
                <p:nvSpPr>
                  <p:cNvPr id="37023" name="Rectangle 159"/>
                  <p:cNvSpPr>
                    <a:spLocks noChangeArrowheads="1"/>
                  </p:cNvSpPr>
                  <p:nvPr/>
                </p:nvSpPr>
                <p:spPr bwMode="auto">
                  <a:xfrm>
                    <a:off x="0" y="654"/>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919" name="Group 166"/>
              <p:cNvGrpSpPr>
                <a:grpSpLocks/>
              </p:cNvGrpSpPr>
              <p:nvPr/>
            </p:nvGrpSpPr>
            <p:grpSpPr bwMode="auto">
              <a:xfrm>
                <a:off x="987" y="654"/>
                <a:ext cx="637" cy="327"/>
                <a:chOff x="987" y="654"/>
                <a:chExt cx="637" cy="327"/>
              </a:xfrm>
            </p:grpSpPr>
            <p:sp>
              <p:nvSpPr>
                <p:cNvPr id="37029" name="Rectangle 165"/>
                <p:cNvSpPr>
                  <a:spLocks noChangeArrowheads="1"/>
                </p:cNvSpPr>
                <p:nvPr/>
              </p:nvSpPr>
              <p:spPr bwMode="auto">
                <a:xfrm>
                  <a:off x="987" y="654"/>
                  <a:ext cx="63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921" name="Group 164"/>
                <p:cNvGrpSpPr>
                  <a:grpSpLocks/>
                </p:cNvGrpSpPr>
                <p:nvPr/>
              </p:nvGrpSpPr>
              <p:grpSpPr bwMode="auto">
                <a:xfrm>
                  <a:off x="987" y="654"/>
                  <a:ext cx="637" cy="327"/>
                  <a:chOff x="987" y="654"/>
                  <a:chExt cx="637" cy="327"/>
                </a:xfrm>
              </p:grpSpPr>
              <p:sp>
                <p:nvSpPr>
                  <p:cNvPr id="36953" name="Rectangle 89"/>
                  <p:cNvSpPr>
                    <a:spLocks noChangeArrowheads="1"/>
                  </p:cNvSpPr>
                  <p:nvPr/>
                </p:nvSpPr>
                <p:spPr bwMode="auto">
                  <a:xfrm>
                    <a:off x="1030" y="654"/>
                    <a:ext cx="551"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262144</a:t>
                    </a:r>
                    <a:endParaRPr lang="en-US">
                      <a:solidFill>
                        <a:schemeClr val="tx1"/>
                      </a:solidFill>
                      <a:cs typeface="Times New Roman" pitchFamily="18" charset="0"/>
                    </a:endParaRPr>
                  </a:p>
                  <a:p>
                    <a:endParaRPr lang="en-US" sz="1800">
                      <a:solidFill>
                        <a:schemeClr val="tx1"/>
                      </a:solidFill>
                    </a:endParaRPr>
                  </a:p>
                </p:txBody>
              </p:sp>
              <p:sp>
                <p:nvSpPr>
                  <p:cNvPr id="37027" name="Rectangle 163"/>
                  <p:cNvSpPr>
                    <a:spLocks noChangeArrowheads="1"/>
                  </p:cNvSpPr>
                  <p:nvPr/>
                </p:nvSpPr>
                <p:spPr bwMode="auto">
                  <a:xfrm>
                    <a:off x="987" y="654"/>
                    <a:ext cx="63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923" name="Group 170"/>
              <p:cNvGrpSpPr>
                <a:grpSpLocks/>
              </p:cNvGrpSpPr>
              <p:nvPr/>
            </p:nvGrpSpPr>
            <p:grpSpPr bwMode="auto">
              <a:xfrm>
                <a:off x="1624" y="654"/>
                <a:ext cx="441" cy="327"/>
                <a:chOff x="1624" y="654"/>
                <a:chExt cx="441" cy="327"/>
              </a:xfrm>
            </p:grpSpPr>
            <p:sp>
              <p:nvSpPr>
                <p:cNvPr id="37033" name="Rectangle 169"/>
                <p:cNvSpPr>
                  <a:spLocks noChangeArrowheads="1"/>
                </p:cNvSpPr>
                <p:nvPr/>
              </p:nvSpPr>
              <p:spPr bwMode="auto">
                <a:xfrm>
                  <a:off x="1624" y="654"/>
                  <a:ext cx="44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925" name="Group 168"/>
                <p:cNvGrpSpPr>
                  <a:grpSpLocks/>
                </p:cNvGrpSpPr>
                <p:nvPr/>
              </p:nvGrpSpPr>
              <p:grpSpPr bwMode="auto">
                <a:xfrm>
                  <a:off x="1624" y="654"/>
                  <a:ext cx="441" cy="327"/>
                  <a:chOff x="1624" y="654"/>
                  <a:chExt cx="441" cy="327"/>
                </a:xfrm>
              </p:grpSpPr>
              <p:sp>
                <p:nvSpPr>
                  <p:cNvPr id="36954" name="Rectangle 90"/>
                  <p:cNvSpPr>
                    <a:spLocks noChangeArrowheads="1"/>
                  </p:cNvSpPr>
                  <p:nvPr/>
                </p:nvSpPr>
                <p:spPr bwMode="auto">
                  <a:xfrm>
                    <a:off x="1667" y="654"/>
                    <a:ext cx="355"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258</a:t>
                    </a:r>
                    <a:endParaRPr lang="en-US">
                      <a:solidFill>
                        <a:schemeClr val="tx1"/>
                      </a:solidFill>
                      <a:cs typeface="Times New Roman" pitchFamily="18" charset="0"/>
                    </a:endParaRPr>
                  </a:p>
                  <a:p>
                    <a:endParaRPr lang="en-US" sz="1800">
                      <a:solidFill>
                        <a:schemeClr val="tx1"/>
                      </a:solidFill>
                    </a:endParaRPr>
                  </a:p>
                </p:txBody>
              </p:sp>
              <p:sp>
                <p:nvSpPr>
                  <p:cNvPr id="37031" name="Rectangle 167"/>
                  <p:cNvSpPr>
                    <a:spLocks noChangeArrowheads="1"/>
                  </p:cNvSpPr>
                  <p:nvPr/>
                </p:nvSpPr>
                <p:spPr bwMode="auto">
                  <a:xfrm>
                    <a:off x="1624" y="654"/>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927" name="Group 174"/>
              <p:cNvGrpSpPr>
                <a:grpSpLocks/>
              </p:cNvGrpSpPr>
              <p:nvPr/>
            </p:nvGrpSpPr>
            <p:grpSpPr bwMode="auto">
              <a:xfrm>
                <a:off x="2065" y="654"/>
                <a:ext cx="441" cy="327"/>
                <a:chOff x="2065" y="654"/>
                <a:chExt cx="441" cy="327"/>
              </a:xfrm>
            </p:grpSpPr>
            <p:sp>
              <p:nvSpPr>
                <p:cNvPr id="37037" name="Rectangle 173"/>
                <p:cNvSpPr>
                  <a:spLocks noChangeArrowheads="1"/>
                </p:cNvSpPr>
                <p:nvPr/>
              </p:nvSpPr>
              <p:spPr bwMode="auto">
                <a:xfrm>
                  <a:off x="2065" y="654"/>
                  <a:ext cx="44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929" name="Group 172"/>
                <p:cNvGrpSpPr>
                  <a:grpSpLocks/>
                </p:cNvGrpSpPr>
                <p:nvPr/>
              </p:nvGrpSpPr>
              <p:grpSpPr bwMode="auto">
                <a:xfrm>
                  <a:off x="2065" y="654"/>
                  <a:ext cx="441" cy="327"/>
                  <a:chOff x="2065" y="654"/>
                  <a:chExt cx="441" cy="327"/>
                </a:xfrm>
              </p:grpSpPr>
              <p:sp>
                <p:nvSpPr>
                  <p:cNvPr id="36955" name="Rectangle 91"/>
                  <p:cNvSpPr>
                    <a:spLocks noChangeArrowheads="1"/>
                  </p:cNvSpPr>
                  <p:nvPr/>
                </p:nvSpPr>
                <p:spPr bwMode="auto">
                  <a:xfrm>
                    <a:off x="2108" y="654"/>
                    <a:ext cx="355"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258</a:t>
                    </a:r>
                    <a:endParaRPr lang="en-US">
                      <a:solidFill>
                        <a:schemeClr val="tx1"/>
                      </a:solidFill>
                      <a:cs typeface="Times New Roman" pitchFamily="18" charset="0"/>
                    </a:endParaRPr>
                  </a:p>
                  <a:p>
                    <a:endParaRPr lang="en-US" sz="1800">
                      <a:solidFill>
                        <a:schemeClr val="tx1"/>
                      </a:solidFill>
                    </a:endParaRPr>
                  </a:p>
                </p:txBody>
              </p:sp>
              <p:sp>
                <p:nvSpPr>
                  <p:cNvPr id="37035" name="Rectangle 171"/>
                  <p:cNvSpPr>
                    <a:spLocks noChangeArrowheads="1"/>
                  </p:cNvSpPr>
                  <p:nvPr/>
                </p:nvSpPr>
                <p:spPr bwMode="auto">
                  <a:xfrm>
                    <a:off x="2065" y="654"/>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931" name="Group 178"/>
              <p:cNvGrpSpPr>
                <a:grpSpLocks/>
              </p:cNvGrpSpPr>
              <p:nvPr/>
            </p:nvGrpSpPr>
            <p:grpSpPr bwMode="auto">
              <a:xfrm>
                <a:off x="2506" y="654"/>
                <a:ext cx="473" cy="327"/>
                <a:chOff x="2506" y="654"/>
                <a:chExt cx="473" cy="327"/>
              </a:xfrm>
            </p:grpSpPr>
            <p:sp>
              <p:nvSpPr>
                <p:cNvPr id="37041" name="Rectangle 177"/>
                <p:cNvSpPr>
                  <a:spLocks noChangeArrowheads="1"/>
                </p:cNvSpPr>
                <p:nvPr/>
              </p:nvSpPr>
              <p:spPr bwMode="auto">
                <a:xfrm>
                  <a:off x="2506" y="654"/>
                  <a:ext cx="473"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933" name="Group 176"/>
                <p:cNvGrpSpPr>
                  <a:grpSpLocks/>
                </p:cNvGrpSpPr>
                <p:nvPr/>
              </p:nvGrpSpPr>
              <p:grpSpPr bwMode="auto">
                <a:xfrm>
                  <a:off x="2506" y="654"/>
                  <a:ext cx="473" cy="327"/>
                  <a:chOff x="2506" y="654"/>
                  <a:chExt cx="473" cy="327"/>
                </a:xfrm>
              </p:grpSpPr>
              <p:sp>
                <p:nvSpPr>
                  <p:cNvPr id="36956" name="Rectangle 92"/>
                  <p:cNvSpPr>
                    <a:spLocks noChangeArrowheads="1"/>
                  </p:cNvSpPr>
                  <p:nvPr/>
                </p:nvSpPr>
                <p:spPr bwMode="auto">
                  <a:xfrm>
                    <a:off x="2549" y="654"/>
                    <a:ext cx="387"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0</a:t>
                    </a:r>
                    <a:endParaRPr lang="en-US">
                      <a:solidFill>
                        <a:schemeClr val="tx1"/>
                      </a:solidFill>
                      <a:cs typeface="Times New Roman" pitchFamily="18" charset="0"/>
                    </a:endParaRPr>
                  </a:p>
                  <a:p>
                    <a:endParaRPr lang="en-US" sz="1800">
                      <a:solidFill>
                        <a:schemeClr val="tx1"/>
                      </a:solidFill>
                    </a:endParaRPr>
                  </a:p>
                </p:txBody>
              </p:sp>
              <p:sp>
                <p:nvSpPr>
                  <p:cNvPr id="37039" name="Rectangle 175"/>
                  <p:cNvSpPr>
                    <a:spLocks noChangeArrowheads="1"/>
                  </p:cNvSpPr>
                  <p:nvPr/>
                </p:nvSpPr>
                <p:spPr bwMode="auto">
                  <a:xfrm>
                    <a:off x="2506" y="654"/>
                    <a:ext cx="47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935" name="Group 182"/>
              <p:cNvGrpSpPr>
                <a:grpSpLocks/>
              </p:cNvGrpSpPr>
              <p:nvPr/>
            </p:nvGrpSpPr>
            <p:grpSpPr bwMode="auto">
              <a:xfrm>
                <a:off x="2979" y="654"/>
                <a:ext cx="1300" cy="327"/>
                <a:chOff x="2979" y="654"/>
                <a:chExt cx="1300" cy="327"/>
              </a:xfrm>
            </p:grpSpPr>
            <p:sp>
              <p:nvSpPr>
                <p:cNvPr id="37045" name="Rectangle 181"/>
                <p:cNvSpPr>
                  <a:spLocks noChangeArrowheads="1"/>
                </p:cNvSpPr>
                <p:nvPr/>
              </p:nvSpPr>
              <p:spPr bwMode="auto">
                <a:xfrm>
                  <a:off x="2979" y="654"/>
                  <a:ext cx="1300"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937" name="Group 180"/>
                <p:cNvGrpSpPr>
                  <a:grpSpLocks/>
                </p:cNvGrpSpPr>
                <p:nvPr/>
              </p:nvGrpSpPr>
              <p:grpSpPr bwMode="auto">
                <a:xfrm>
                  <a:off x="2979" y="654"/>
                  <a:ext cx="1300" cy="327"/>
                  <a:chOff x="2979" y="654"/>
                  <a:chExt cx="1300" cy="327"/>
                </a:xfrm>
              </p:grpSpPr>
              <p:sp>
                <p:nvSpPr>
                  <p:cNvPr id="36957" name="Rectangle 93"/>
                  <p:cNvSpPr>
                    <a:spLocks noChangeArrowheads="1"/>
                  </p:cNvSpPr>
                  <p:nvPr/>
                </p:nvSpPr>
                <p:spPr bwMode="auto">
                  <a:xfrm>
                    <a:off x="3022" y="654"/>
                    <a:ext cx="1214"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1.0</a:t>
                    </a:r>
                    <a:endParaRPr lang="en-US">
                      <a:solidFill>
                        <a:schemeClr val="tx1"/>
                      </a:solidFill>
                      <a:cs typeface="Times New Roman" pitchFamily="18" charset="0"/>
                    </a:endParaRPr>
                  </a:p>
                  <a:p>
                    <a:endParaRPr lang="en-US" sz="1800">
                      <a:solidFill>
                        <a:schemeClr val="tx1"/>
                      </a:solidFill>
                    </a:endParaRPr>
                  </a:p>
                </p:txBody>
              </p:sp>
              <p:sp>
                <p:nvSpPr>
                  <p:cNvPr id="37043" name="Rectangle 179"/>
                  <p:cNvSpPr>
                    <a:spLocks noChangeArrowheads="1"/>
                  </p:cNvSpPr>
                  <p:nvPr/>
                </p:nvSpPr>
                <p:spPr bwMode="auto">
                  <a:xfrm>
                    <a:off x="2979" y="654"/>
                    <a:ext cx="130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939" name="Group 186"/>
              <p:cNvGrpSpPr>
                <a:grpSpLocks/>
              </p:cNvGrpSpPr>
              <p:nvPr/>
            </p:nvGrpSpPr>
            <p:grpSpPr bwMode="auto">
              <a:xfrm>
                <a:off x="0" y="981"/>
                <a:ext cx="987" cy="327"/>
                <a:chOff x="0" y="981"/>
                <a:chExt cx="987" cy="327"/>
              </a:xfrm>
            </p:grpSpPr>
            <p:sp>
              <p:nvSpPr>
                <p:cNvPr id="37049" name="Rectangle 185"/>
                <p:cNvSpPr>
                  <a:spLocks noChangeArrowheads="1"/>
                </p:cNvSpPr>
                <p:nvPr/>
              </p:nvSpPr>
              <p:spPr bwMode="auto">
                <a:xfrm>
                  <a:off x="0" y="981"/>
                  <a:ext cx="98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941" name="Group 184"/>
                <p:cNvGrpSpPr>
                  <a:grpSpLocks/>
                </p:cNvGrpSpPr>
                <p:nvPr/>
              </p:nvGrpSpPr>
              <p:grpSpPr bwMode="auto">
                <a:xfrm>
                  <a:off x="0" y="981"/>
                  <a:ext cx="987" cy="327"/>
                  <a:chOff x="0" y="981"/>
                  <a:chExt cx="987" cy="327"/>
                </a:xfrm>
              </p:grpSpPr>
              <p:sp>
                <p:nvSpPr>
                  <p:cNvPr id="36958" name="Rectangle 94"/>
                  <p:cNvSpPr>
                    <a:spLocks noChangeArrowheads="1"/>
                  </p:cNvSpPr>
                  <p:nvPr/>
                </p:nvSpPr>
                <p:spPr bwMode="auto">
                  <a:xfrm>
                    <a:off x="43" y="981"/>
                    <a:ext cx="901"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1.0</a:t>
                    </a:r>
                    <a:endParaRPr lang="en-US">
                      <a:solidFill>
                        <a:schemeClr val="tx1"/>
                      </a:solidFill>
                      <a:cs typeface="Times New Roman" pitchFamily="18" charset="0"/>
                    </a:endParaRPr>
                  </a:p>
                  <a:p>
                    <a:endParaRPr lang="en-US" sz="1800">
                      <a:solidFill>
                        <a:schemeClr val="tx1"/>
                      </a:solidFill>
                    </a:endParaRPr>
                  </a:p>
                </p:txBody>
              </p:sp>
              <p:sp>
                <p:nvSpPr>
                  <p:cNvPr id="37047" name="Rectangle 183"/>
                  <p:cNvSpPr>
                    <a:spLocks noChangeArrowheads="1"/>
                  </p:cNvSpPr>
                  <p:nvPr/>
                </p:nvSpPr>
                <p:spPr bwMode="auto">
                  <a:xfrm>
                    <a:off x="0" y="981"/>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942" name="Group 190"/>
              <p:cNvGrpSpPr>
                <a:grpSpLocks/>
              </p:cNvGrpSpPr>
              <p:nvPr/>
            </p:nvGrpSpPr>
            <p:grpSpPr bwMode="auto">
              <a:xfrm>
                <a:off x="987" y="981"/>
                <a:ext cx="637" cy="327"/>
                <a:chOff x="987" y="981"/>
                <a:chExt cx="637" cy="327"/>
              </a:xfrm>
            </p:grpSpPr>
            <p:sp>
              <p:nvSpPr>
                <p:cNvPr id="37053" name="Rectangle 189"/>
                <p:cNvSpPr>
                  <a:spLocks noChangeArrowheads="1"/>
                </p:cNvSpPr>
                <p:nvPr/>
              </p:nvSpPr>
              <p:spPr bwMode="auto">
                <a:xfrm>
                  <a:off x="987" y="981"/>
                  <a:ext cx="63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944" name="Group 188"/>
                <p:cNvGrpSpPr>
                  <a:grpSpLocks/>
                </p:cNvGrpSpPr>
                <p:nvPr/>
              </p:nvGrpSpPr>
              <p:grpSpPr bwMode="auto">
                <a:xfrm>
                  <a:off x="987" y="981"/>
                  <a:ext cx="637" cy="327"/>
                  <a:chOff x="987" y="981"/>
                  <a:chExt cx="637" cy="327"/>
                </a:xfrm>
              </p:grpSpPr>
              <p:sp>
                <p:nvSpPr>
                  <p:cNvPr id="36959" name="Rectangle 95"/>
                  <p:cNvSpPr>
                    <a:spLocks noChangeArrowheads="1"/>
                  </p:cNvSpPr>
                  <p:nvPr/>
                </p:nvSpPr>
                <p:spPr bwMode="auto">
                  <a:xfrm>
                    <a:off x="1030" y="981"/>
                    <a:ext cx="551"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262144</a:t>
                    </a:r>
                    <a:endParaRPr lang="en-US">
                      <a:solidFill>
                        <a:schemeClr val="tx1"/>
                      </a:solidFill>
                      <a:cs typeface="Times New Roman" pitchFamily="18" charset="0"/>
                    </a:endParaRPr>
                  </a:p>
                  <a:p>
                    <a:endParaRPr lang="en-US" sz="1800">
                      <a:solidFill>
                        <a:schemeClr val="tx1"/>
                      </a:solidFill>
                    </a:endParaRPr>
                  </a:p>
                </p:txBody>
              </p:sp>
              <p:sp>
                <p:nvSpPr>
                  <p:cNvPr id="37051" name="Rectangle 187"/>
                  <p:cNvSpPr>
                    <a:spLocks noChangeArrowheads="1"/>
                  </p:cNvSpPr>
                  <p:nvPr/>
                </p:nvSpPr>
                <p:spPr bwMode="auto">
                  <a:xfrm>
                    <a:off x="987" y="981"/>
                    <a:ext cx="63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6996" name="Group 194"/>
              <p:cNvGrpSpPr>
                <a:grpSpLocks/>
              </p:cNvGrpSpPr>
              <p:nvPr/>
            </p:nvGrpSpPr>
            <p:grpSpPr bwMode="auto">
              <a:xfrm>
                <a:off x="1624" y="981"/>
                <a:ext cx="441" cy="327"/>
                <a:chOff x="1624" y="981"/>
                <a:chExt cx="441" cy="327"/>
              </a:xfrm>
            </p:grpSpPr>
            <p:sp>
              <p:nvSpPr>
                <p:cNvPr id="37057" name="Rectangle 193"/>
                <p:cNvSpPr>
                  <a:spLocks noChangeArrowheads="1"/>
                </p:cNvSpPr>
                <p:nvPr/>
              </p:nvSpPr>
              <p:spPr bwMode="auto">
                <a:xfrm>
                  <a:off x="1624" y="981"/>
                  <a:ext cx="44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6998" name="Group 192"/>
                <p:cNvGrpSpPr>
                  <a:grpSpLocks/>
                </p:cNvGrpSpPr>
                <p:nvPr/>
              </p:nvGrpSpPr>
              <p:grpSpPr bwMode="auto">
                <a:xfrm>
                  <a:off x="1624" y="981"/>
                  <a:ext cx="441" cy="327"/>
                  <a:chOff x="1624" y="981"/>
                  <a:chExt cx="441" cy="327"/>
                </a:xfrm>
              </p:grpSpPr>
              <p:sp>
                <p:nvSpPr>
                  <p:cNvPr id="36960" name="Rectangle 96"/>
                  <p:cNvSpPr>
                    <a:spLocks noChangeArrowheads="1"/>
                  </p:cNvSpPr>
                  <p:nvPr/>
                </p:nvSpPr>
                <p:spPr bwMode="auto">
                  <a:xfrm>
                    <a:off x="1667" y="981"/>
                    <a:ext cx="355"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440</a:t>
                    </a:r>
                    <a:endParaRPr lang="en-US">
                      <a:solidFill>
                        <a:schemeClr val="tx1"/>
                      </a:solidFill>
                      <a:cs typeface="Times New Roman" pitchFamily="18" charset="0"/>
                    </a:endParaRPr>
                  </a:p>
                  <a:p>
                    <a:endParaRPr lang="en-US" sz="1800">
                      <a:solidFill>
                        <a:schemeClr val="tx1"/>
                      </a:solidFill>
                    </a:endParaRPr>
                  </a:p>
                </p:txBody>
              </p:sp>
              <p:sp>
                <p:nvSpPr>
                  <p:cNvPr id="37055" name="Rectangle 191"/>
                  <p:cNvSpPr>
                    <a:spLocks noChangeArrowheads="1"/>
                  </p:cNvSpPr>
                  <p:nvPr/>
                </p:nvSpPr>
                <p:spPr bwMode="auto">
                  <a:xfrm>
                    <a:off x="1624" y="981"/>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00" name="Group 198"/>
              <p:cNvGrpSpPr>
                <a:grpSpLocks/>
              </p:cNvGrpSpPr>
              <p:nvPr/>
            </p:nvGrpSpPr>
            <p:grpSpPr bwMode="auto">
              <a:xfrm>
                <a:off x="2065" y="981"/>
                <a:ext cx="441" cy="327"/>
                <a:chOff x="2065" y="981"/>
                <a:chExt cx="441" cy="327"/>
              </a:xfrm>
            </p:grpSpPr>
            <p:sp>
              <p:nvSpPr>
                <p:cNvPr id="37061" name="Rectangle 197"/>
                <p:cNvSpPr>
                  <a:spLocks noChangeArrowheads="1"/>
                </p:cNvSpPr>
                <p:nvPr/>
              </p:nvSpPr>
              <p:spPr bwMode="auto">
                <a:xfrm>
                  <a:off x="2065" y="981"/>
                  <a:ext cx="44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002" name="Group 196"/>
                <p:cNvGrpSpPr>
                  <a:grpSpLocks/>
                </p:cNvGrpSpPr>
                <p:nvPr/>
              </p:nvGrpSpPr>
              <p:grpSpPr bwMode="auto">
                <a:xfrm>
                  <a:off x="2065" y="981"/>
                  <a:ext cx="441" cy="327"/>
                  <a:chOff x="2065" y="981"/>
                  <a:chExt cx="441" cy="327"/>
                </a:xfrm>
              </p:grpSpPr>
              <p:sp>
                <p:nvSpPr>
                  <p:cNvPr id="36961" name="Rectangle 97"/>
                  <p:cNvSpPr>
                    <a:spLocks noChangeArrowheads="1"/>
                  </p:cNvSpPr>
                  <p:nvPr/>
                </p:nvSpPr>
                <p:spPr bwMode="auto">
                  <a:xfrm>
                    <a:off x="2108" y="981"/>
                    <a:ext cx="355"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428</a:t>
                    </a:r>
                    <a:endParaRPr lang="en-US">
                      <a:solidFill>
                        <a:schemeClr val="tx1"/>
                      </a:solidFill>
                      <a:cs typeface="Times New Roman" pitchFamily="18" charset="0"/>
                    </a:endParaRPr>
                  </a:p>
                  <a:p>
                    <a:endParaRPr lang="en-US" sz="1800">
                      <a:solidFill>
                        <a:schemeClr val="tx1"/>
                      </a:solidFill>
                    </a:endParaRPr>
                  </a:p>
                </p:txBody>
              </p:sp>
              <p:sp>
                <p:nvSpPr>
                  <p:cNvPr id="37059" name="Rectangle 195"/>
                  <p:cNvSpPr>
                    <a:spLocks noChangeArrowheads="1"/>
                  </p:cNvSpPr>
                  <p:nvPr/>
                </p:nvSpPr>
                <p:spPr bwMode="auto">
                  <a:xfrm>
                    <a:off x="2065" y="981"/>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04" name="Group 202"/>
              <p:cNvGrpSpPr>
                <a:grpSpLocks/>
              </p:cNvGrpSpPr>
              <p:nvPr/>
            </p:nvGrpSpPr>
            <p:grpSpPr bwMode="auto">
              <a:xfrm>
                <a:off x="2506" y="981"/>
                <a:ext cx="473" cy="327"/>
                <a:chOff x="2506" y="981"/>
                <a:chExt cx="473" cy="327"/>
              </a:xfrm>
            </p:grpSpPr>
            <p:sp>
              <p:nvSpPr>
                <p:cNvPr id="37065" name="Rectangle 201"/>
                <p:cNvSpPr>
                  <a:spLocks noChangeArrowheads="1"/>
                </p:cNvSpPr>
                <p:nvPr/>
              </p:nvSpPr>
              <p:spPr bwMode="auto">
                <a:xfrm>
                  <a:off x="2506" y="981"/>
                  <a:ext cx="473"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006" name="Group 200"/>
                <p:cNvGrpSpPr>
                  <a:grpSpLocks/>
                </p:cNvGrpSpPr>
                <p:nvPr/>
              </p:nvGrpSpPr>
              <p:grpSpPr bwMode="auto">
                <a:xfrm>
                  <a:off x="2506" y="981"/>
                  <a:ext cx="473" cy="327"/>
                  <a:chOff x="2506" y="981"/>
                  <a:chExt cx="473" cy="327"/>
                </a:xfrm>
              </p:grpSpPr>
              <p:sp>
                <p:nvSpPr>
                  <p:cNvPr id="36962" name="Rectangle 98"/>
                  <p:cNvSpPr>
                    <a:spLocks noChangeArrowheads="1"/>
                  </p:cNvSpPr>
                  <p:nvPr/>
                </p:nvSpPr>
                <p:spPr bwMode="auto">
                  <a:xfrm>
                    <a:off x="2549" y="981"/>
                    <a:ext cx="387"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12</a:t>
                    </a:r>
                    <a:endParaRPr lang="en-US">
                      <a:solidFill>
                        <a:schemeClr val="tx1"/>
                      </a:solidFill>
                      <a:cs typeface="Times New Roman" pitchFamily="18" charset="0"/>
                    </a:endParaRPr>
                  </a:p>
                  <a:p>
                    <a:endParaRPr lang="en-US" sz="1800">
                      <a:solidFill>
                        <a:schemeClr val="tx1"/>
                      </a:solidFill>
                    </a:endParaRPr>
                  </a:p>
                </p:txBody>
              </p:sp>
              <p:sp>
                <p:nvSpPr>
                  <p:cNvPr id="37063" name="Rectangle 199"/>
                  <p:cNvSpPr>
                    <a:spLocks noChangeArrowheads="1"/>
                  </p:cNvSpPr>
                  <p:nvPr/>
                </p:nvSpPr>
                <p:spPr bwMode="auto">
                  <a:xfrm>
                    <a:off x="2506" y="981"/>
                    <a:ext cx="47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08" name="Group 206"/>
              <p:cNvGrpSpPr>
                <a:grpSpLocks/>
              </p:cNvGrpSpPr>
              <p:nvPr/>
            </p:nvGrpSpPr>
            <p:grpSpPr bwMode="auto">
              <a:xfrm>
                <a:off x="2979" y="981"/>
                <a:ext cx="1300" cy="327"/>
                <a:chOff x="2979" y="981"/>
                <a:chExt cx="1300" cy="327"/>
              </a:xfrm>
            </p:grpSpPr>
            <p:sp>
              <p:nvSpPr>
                <p:cNvPr id="37069" name="Rectangle 205"/>
                <p:cNvSpPr>
                  <a:spLocks noChangeArrowheads="1"/>
                </p:cNvSpPr>
                <p:nvPr/>
              </p:nvSpPr>
              <p:spPr bwMode="auto">
                <a:xfrm>
                  <a:off x="2979" y="981"/>
                  <a:ext cx="1300"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010" name="Group 204"/>
                <p:cNvGrpSpPr>
                  <a:grpSpLocks/>
                </p:cNvGrpSpPr>
                <p:nvPr/>
              </p:nvGrpSpPr>
              <p:grpSpPr bwMode="auto">
                <a:xfrm>
                  <a:off x="2979" y="981"/>
                  <a:ext cx="1300" cy="327"/>
                  <a:chOff x="2979" y="981"/>
                  <a:chExt cx="1300" cy="327"/>
                </a:xfrm>
              </p:grpSpPr>
              <p:sp>
                <p:nvSpPr>
                  <p:cNvPr id="36963" name="Rectangle 99"/>
                  <p:cNvSpPr>
                    <a:spLocks noChangeArrowheads="1"/>
                  </p:cNvSpPr>
                  <p:nvPr/>
                </p:nvSpPr>
                <p:spPr bwMode="auto">
                  <a:xfrm>
                    <a:off x="3022" y="981"/>
                    <a:ext cx="1214"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1.7</a:t>
                    </a:r>
                    <a:endParaRPr lang="en-US">
                      <a:solidFill>
                        <a:schemeClr val="tx1"/>
                      </a:solidFill>
                      <a:cs typeface="Times New Roman" pitchFamily="18" charset="0"/>
                    </a:endParaRPr>
                  </a:p>
                  <a:p>
                    <a:endParaRPr lang="en-US" sz="1800">
                      <a:solidFill>
                        <a:schemeClr val="tx1"/>
                      </a:solidFill>
                    </a:endParaRPr>
                  </a:p>
                </p:txBody>
              </p:sp>
              <p:sp>
                <p:nvSpPr>
                  <p:cNvPr id="37067" name="Rectangle 203"/>
                  <p:cNvSpPr>
                    <a:spLocks noChangeArrowheads="1"/>
                  </p:cNvSpPr>
                  <p:nvPr/>
                </p:nvSpPr>
                <p:spPr bwMode="auto">
                  <a:xfrm>
                    <a:off x="2979" y="981"/>
                    <a:ext cx="130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12" name="Group 210"/>
              <p:cNvGrpSpPr>
                <a:grpSpLocks/>
              </p:cNvGrpSpPr>
              <p:nvPr/>
            </p:nvGrpSpPr>
            <p:grpSpPr bwMode="auto">
              <a:xfrm>
                <a:off x="0" y="1308"/>
                <a:ext cx="987" cy="327"/>
                <a:chOff x="0" y="1308"/>
                <a:chExt cx="987" cy="327"/>
              </a:xfrm>
            </p:grpSpPr>
            <p:sp>
              <p:nvSpPr>
                <p:cNvPr id="37073" name="Rectangle 209"/>
                <p:cNvSpPr>
                  <a:spLocks noChangeArrowheads="1"/>
                </p:cNvSpPr>
                <p:nvPr/>
              </p:nvSpPr>
              <p:spPr bwMode="auto">
                <a:xfrm>
                  <a:off x="0" y="1308"/>
                  <a:ext cx="98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014" name="Group 208"/>
                <p:cNvGrpSpPr>
                  <a:grpSpLocks/>
                </p:cNvGrpSpPr>
                <p:nvPr/>
              </p:nvGrpSpPr>
              <p:grpSpPr bwMode="auto">
                <a:xfrm>
                  <a:off x="0" y="1308"/>
                  <a:ext cx="987" cy="327"/>
                  <a:chOff x="0" y="1308"/>
                  <a:chExt cx="987" cy="327"/>
                </a:xfrm>
              </p:grpSpPr>
              <p:sp>
                <p:nvSpPr>
                  <p:cNvPr id="36964" name="Rectangle 100"/>
                  <p:cNvSpPr>
                    <a:spLocks noChangeArrowheads="1"/>
                  </p:cNvSpPr>
                  <p:nvPr/>
                </p:nvSpPr>
                <p:spPr bwMode="auto">
                  <a:xfrm>
                    <a:off x="43" y="1308"/>
                    <a:ext cx="901"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2.0</a:t>
                    </a:r>
                    <a:endParaRPr lang="en-US">
                      <a:solidFill>
                        <a:schemeClr val="tx1"/>
                      </a:solidFill>
                      <a:cs typeface="Times New Roman" pitchFamily="18" charset="0"/>
                    </a:endParaRPr>
                  </a:p>
                  <a:p>
                    <a:endParaRPr lang="en-US" sz="1800">
                      <a:solidFill>
                        <a:schemeClr val="tx1"/>
                      </a:solidFill>
                    </a:endParaRPr>
                  </a:p>
                </p:txBody>
              </p:sp>
              <p:sp>
                <p:nvSpPr>
                  <p:cNvPr id="37071" name="Rectangle 207"/>
                  <p:cNvSpPr>
                    <a:spLocks noChangeArrowheads="1"/>
                  </p:cNvSpPr>
                  <p:nvPr/>
                </p:nvSpPr>
                <p:spPr bwMode="auto">
                  <a:xfrm>
                    <a:off x="0" y="1308"/>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16" name="Group 214"/>
              <p:cNvGrpSpPr>
                <a:grpSpLocks/>
              </p:cNvGrpSpPr>
              <p:nvPr/>
            </p:nvGrpSpPr>
            <p:grpSpPr bwMode="auto">
              <a:xfrm>
                <a:off x="987" y="1308"/>
                <a:ext cx="637" cy="327"/>
                <a:chOff x="987" y="1308"/>
                <a:chExt cx="637" cy="327"/>
              </a:xfrm>
            </p:grpSpPr>
            <p:sp>
              <p:nvSpPr>
                <p:cNvPr id="37077" name="Rectangle 213"/>
                <p:cNvSpPr>
                  <a:spLocks noChangeArrowheads="1"/>
                </p:cNvSpPr>
                <p:nvPr/>
              </p:nvSpPr>
              <p:spPr bwMode="auto">
                <a:xfrm>
                  <a:off x="987" y="1308"/>
                  <a:ext cx="63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018" name="Group 212"/>
                <p:cNvGrpSpPr>
                  <a:grpSpLocks/>
                </p:cNvGrpSpPr>
                <p:nvPr/>
              </p:nvGrpSpPr>
              <p:grpSpPr bwMode="auto">
                <a:xfrm>
                  <a:off x="987" y="1308"/>
                  <a:ext cx="637" cy="327"/>
                  <a:chOff x="987" y="1308"/>
                  <a:chExt cx="637" cy="327"/>
                </a:xfrm>
              </p:grpSpPr>
              <p:sp>
                <p:nvSpPr>
                  <p:cNvPr id="36965" name="Rectangle 101"/>
                  <p:cNvSpPr>
                    <a:spLocks noChangeArrowheads="1"/>
                  </p:cNvSpPr>
                  <p:nvPr/>
                </p:nvSpPr>
                <p:spPr bwMode="auto">
                  <a:xfrm>
                    <a:off x="1030" y="1308"/>
                    <a:ext cx="551"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262144</a:t>
                    </a:r>
                    <a:endParaRPr lang="en-US">
                      <a:solidFill>
                        <a:schemeClr val="tx1"/>
                      </a:solidFill>
                      <a:cs typeface="Times New Roman" pitchFamily="18" charset="0"/>
                    </a:endParaRPr>
                  </a:p>
                  <a:p>
                    <a:endParaRPr lang="en-US" sz="1800">
                      <a:solidFill>
                        <a:schemeClr val="tx1"/>
                      </a:solidFill>
                    </a:endParaRPr>
                  </a:p>
                </p:txBody>
              </p:sp>
              <p:sp>
                <p:nvSpPr>
                  <p:cNvPr id="37075" name="Rectangle 211"/>
                  <p:cNvSpPr>
                    <a:spLocks noChangeArrowheads="1"/>
                  </p:cNvSpPr>
                  <p:nvPr/>
                </p:nvSpPr>
                <p:spPr bwMode="auto">
                  <a:xfrm>
                    <a:off x="987" y="1308"/>
                    <a:ext cx="63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20" name="Group 218"/>
              <p:cNvGrpSpPr>
                <a:grpSpLocks/>
              </p:cNvGrpSpPr>
              <p:nvPr/>
            </p:nvGrpSpPr>
            <p:grpSpPr bwMode="auto">
              <a:xfrm>
                <a:off x="1624" y="1308"/>
                <a:ext cx="441" cy="327"/>
                <a:chOff x="1624" y="1308"/>
                <a:chExt cx="441" cy="327"/>
              </a:xfrm>
            </p:grpSpPr>
            <p:sp>
              <p:nvSpPr>
                <p:cNvPr id="37081" name="Rectangle 217"/>
                <p:cNvSpPr>
                  <a:spLocks noChangeArrowheads="1"/>
                </p:cNvSpPr>
                <p:nvPr/>
              </p:nvSpPr>
              <p:spPr bwMode="auto">
                <a:xfrm>
                  <a:off x="1624" y="1308"/>
                  <a:ext cx="44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022" name="Group 216"/>
                <p:cNvGrpSpPr>
                  <a:grpSpLocks/>
                </p:cNvGrpSpPr>
                <p:nvPr/>
              </p:nvGrpSpPr>
              <p:grpSpPr bwMode="auto">
                <a:xfrm>
                  <a:off x="1624" y="1308"/>
                  <a:ext cx="441" cy="327"/>
                  <a:chOff x="1624" y="1308"/>
                  <a:chExt cx="441" cy="327"/>
                </a:xfrm>
              </p:grpSpPr>
              <p:sp>
                <p:nvSpPr>
                  <p:cNvPr id="36966" name="Rectangle 102"/>
                  <p:cNvSpPr>
                    <a:spLocks noChangeArrowheads="1"/>
                  </p:cNvSpPr>
                  <p:nvPr/>
                </p:nvSpPr>
                <p:spPr bwMode="auto">
                  <a:xfrm>
                    <a:off x="1667" y="1308"/>
                    <a:ext cx="355"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1096</a:t>
                    </a:r>
                    <a:endParaRPr lang="en-US">
                      <a:solidFill>
                        <a:schemeClr val="tx1"/>
                      </a:solidFill>
                      <a:cs typeface="Times New Roman" pitchFamily="18" charset="0"/>
                    </a:endParaRPr>
                  </a:p>
                  <a:p>
                    <a:endParaRPr lang="en-US" sz="1800">
                      <a:solidFill>
                        <a:schemeClr val="tx1"/>
                      </a:solidFill>
                    </a:endParaRPr>
                  </a:p>
                </p:txBody>
              </p:sp>
              <p:sp>
                <p:nvSpPr>
                  <p:cNvPr id="37079" name="Rectangle 215"/>
                  <p:cNvSpPr>
                    <a:spLocks noChangeArrowheads="1"/>
                  </p:cNvSpPr>
                  <p:nvPr/>
                </p:nvSpPr>
                <p:spPr bwMode="auto">
                  <a:xfrm>
                    <a:off x="1624" y="1308"/>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24" name="Group 222"/>
              <p:cNvGrpSpPr>
                <a:grpSpLocks/>
              </p:cNvGrpSpPr>
              <p:nvPr/>
            </p:nvGrpSpPr>
            <p:grpSpPr bwMode="auto">
              <a:xfrm>
                <a:off x="2065" y="1308"/>
                <a:ext cx="441" cy="327"/>
                <a:chOff x="2065" y="1308"/>
                <a:chExt cx="441" cy="327"/>
              </a:xfrm>
            </p:grpSpPr>
            <p:sp>
              <p:nvSpPr>
                <p:cNvPr id="37085" name="Rectangle 221"/>
                <p:cNvSpPr>
                  <a:spLocks noChangeArrowheads="1"/>
                </p:cNvSpPr>
                <p:nvPr/>
              </p:nvSpPr>
              <p:spPr bwMode="auto">
                <a:xfrm>
                  <a:off x="2065" y="1308"/>
                  <a:ext cx="44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026" name="Group 220"/>
                <p:cNvGrpSpPr>
                  <a:grpSpLocks/>
                </p:cNvGrpSpPr>
                <p:nvPr/>
              </p:nvGrpSpPr>
              <p:grpSpPr bwMode="auto">
                <a:xfrm>
                  <a:off x="2065" y="1308"/>
                  <a:ext cx="441" cy="327"/>
                  <a:chOff x="2065" y="1308"/>
                  <a:chExt cx="441" cy="327"/>
                </a:xfrm>
              </p:grpSpPr>
              <p:sp>
                <p:nvSpPr>
                  <p:cNvPr id="36967" name="Rectangle 103"/>
                  <p:cNvSpPr>
                    <a:spLocks noChangeArrowheads="1"/>
                  </p:cNvSpPr>
                  <p:nvPr/>
                </p:nvSpPr>
                <p:spPr bwMode="auto">
                  <a:xfrm>
                    <a:off x="2108" y="1308"/>
                    <a:ext cx="355"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1010</a:t>
                    </a:r>
                    <a:endParaRPr lang="en-US">
                      <a:solidFill>
                        <a:schemeClr val="tx1"/>
                      </a:solidFill>
                      <a:cs typeface="Times New Roman" pitchFamily="18" charset="0"/>
                    </a:endParaRPr>
                  </a:p>
                  <a:p>
                    <a:endParaRPr lang="en-US" sz="1800">
                      <a:solidFill>
                        <a:schemeClr val="tx1"/>
                      </a:solidFill>
                    </a:endParaRPr>
                  </a:p>
                </p:txBody>
              </p:sp>
              <p:sp>
                <p:nvSpPr>
                  <p:cNvPr id="37083" name="Rectangle 219"/>
                  <p:cNvSpPr>
                    <a:spLocks noChangeArrowheads="1"/>
                  </p:cNvSpPr>
                  <p:nvPr/>
                </p:nvSpPr>
                <p:spPr bwMode="auto">
                  <a:xfrm>
                    <a:off x="2065" y="1308"/>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28" name="Group 226"/>
              <p:cNvGrpSpPr>
                <a:grpSpLocks/>
              </p:cNvGrpSpPr>
              <p:nvPr/>
            </p:nvGrpSpPr>
            <p:grpSpPr bwMode="auto">
              <a:xfrm>
                <a:off x="2506" y="1308"/>
                <a:ext cx="473" cy="327"/>
                <a:chOff x="2506" y="1308"/>
                <a:chExt cx="473" cy="327"/>
              </a:xfrm>
            </p:grpSpPr>
            <p:sp>
              <p:nvSpPr>
                <p:cNvPr id="37089" name="Rectangle 225"/>
                <p:cNvSpPr>
                  <a:spLocks noChangeArrowheads="1"/>
                </p:cNvSpPr>
                <p:nvPr/>
              </p:nvSpPr>
              <p:spPr bwMode="auto">
                <a:xfrm>
                  <a:off x="2506" y="1308"/>
                  <a:ext cx="473"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030" name="Group 224"/>
                <p:cNvGrpSpPr>
                  <a:grpSpLocks/>
                </p:cNvGrpSpPr>
                <p:nvPr/>
              </p:nvGrpSpPr>
              <p:grpSpPr bwMode="auto">
                <a:xfrm>
                  <a:off x="2506" y="1308"/>
                  <a:ext cx="473" cy="327"/>
                  <a:chOff x="2506" y="1308"/>
                  <a:chExt cx="473" cy="327"/>
                </a:xfrm>
              </p:grpSpPr>
              <p:sp>
                <p:nvSpPr>
                  <p:cNvPr id="36968" name="Rectangle 104"/>
                  <p:cNvSpPr>
                    <a:spLocks noChangeArrowheads="1"/>
                  </p:cNvSpPr>
                  <p:nvPr/>
                </p:nvSpPr>
                <p:spPr bwMode="auto">
                  <a:xfrm>
                    <a:off x="2549" y="1308"/>
                    <a:ext cx="387"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80</a:t>
                    </a:r>
                    <a:endParaRPr lang="en-US">
                      <a:solidFill>
                        <a:schemeClr val="tx1"/>
                      </a:solidFill>
                      <a:cs typeface="Times New Roman" pitchFamily="18" charset="0"/>
                    </a:endParaRPr>
                  </a:p>
                  <a:p>
                    <a:endParaRPr lang="en-US" sz="1800">
                      <a:solidFill>
                        <a:schemeClr val="tx1"/>
                      </a:solidFill>
                    </a:endParaRPr>
                  </a:p>
                </p:txBody>
              </p:sp>
              <p:sp>
                <p:nvSpPr>
                  <p:cNvPr id="37087" name="Rectangle 223"/>
                  <p:cNvSpPr>
                    <a:spLocks noChangeArrowheads="1"/>
                  </p:cNvSpPr>
                  <p:nvPr/>
                </p:nvSpPr>
                <p:spPr bwMode="auto">
                  <a:xfrm>
                    <a:off x="2506" y="1308"/>
                    <a:ext cx="47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32" name="Group 230"/>
              <p:cNvGrpSpPr>
                <a:grpSpLocks/>
              </p:cNvGrpSpPr>
              <p:nvPr/>
            </p:nvGrpSpPr>
            <p:grpSpPr bwMode="auto">
              <a:xfrm>
                <a:off x="2979" y="1308"/>
                <a:ext cx="1300" cy="327"/>
                <a:chOff x="2979" y="1308"/>
                <a:chExt cx="1300" cy="327"/>
              </a:xfrm>
            </p:grpSpPr>
            <p:sp>
              <p:nvSpPr>
                <p:cNvPr id="37093" name="Rectangle 229"/>
                <p:cNvSpPr>
                  <a:spLocks noChangeArrowheads="1"/>
                </p:cNvSpPr>
                <p:nvPr/>
              </p:nvSpPr>
              <p:spPr bwMode="auto">
                <a:xfrm>
                  <a:off x="2979" y="1308"/>
                  <a:ext cx="1300"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034" name="Group 228"/>
                <p:cNvGrpSpPr>
                  <a:grpSpLocks/>
                </p:cNvGrpSpPr>
                <p:nvPr/>
              </p:nvGrpSpPr>
              <p:grpSpPr bwMode="auto">
                <a:xfrm>
                  <a:off x="2979" y="1308"/>
                  <a:ext cx="1300" cy="327"/>
                  <a:chOff x="2979" y="1308"/>
                  <a:chExt cx="1300" cy="327"/>
                </a:xfrm>
              </p:grpSpPr>
              <p:sp>
                <p:nvSpPr>
                  <p:cNvPr id="36969" name="Rectangle 105"/>
                  <p:cNvSpPr>
                    <a:spLocks noChangeArrowheads="1"/>
                  </p:cNvSpPr>
                  <p:nvPr/>
                </p:nvSpPr>
                <p:spPr bwMode="auto">
                  <a:xfrm>
                    <a:off x="3022" y="1308"/>
                    <a:ext cx="1214"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2.1</a:t>
                    </a:r>
                    <a:endParaRPr lang="en-US">
                      <a:solidFill>
                        <a:schemeClr val="tx1"/>
                      </a:solidFill>
                      <a:cs typeface="Times New Roman" pitchFamily="18" charset="0"/>
                    </a:endParaRPr>
                  </a:p>
                  <a:p>
                    <a:endParaRPr lang="en-US" sz="1800">
                      <a:solidFill>
                        <a:schemeClr val="tx1"/>
                      </a:solidFill>
                    </a:endParaRPr>
                  </a:p>
                </p:txBody>
              </p:sp>
              <p:sp>
                <p:nvSpPr>
                  <p:cNvPr id="37091" name="Rectangle 227"/>
                  <p:cNvSpPr>
                    <a:spLocks noChangeArrowheads="1"/>
                  </p:cNvSpPr>
                  <p:nvPr/>
                </p:nvSpPr>
                <p:spPr bwMode="auto">
                  <a:xfrm>
                    <a:off x="2979" y="1308"/>
                    <a:ext cx="130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36" name="Group 234"/>
              <p:cNvGrpSpPr>
                <a:grpSpLocks/>
              </p:cNvGrpSpPr>
              <p:nvPr/>
            </p:nvGrpSpPr>
            <p:grpSpPr bwMode="auto">
              <a:xfrm>
                <a:off x="0" y="1635"/>
                <a:ext cx="4279" cy="269"/>
                <a:chOff x="0" y="1635"/>
                <a:chExt cx="4279" cy="269"/>
              </a:xfrm>
            </p:grpSpPr>
            <p:sp>
              <p:nvSpPr>
                <p:cNvPr id="37097" name="Rectangle 233"/>
                <p:cNvSpPr>
                  <a:spLocks noChangeArrowheads="1"/>
                </p:cNvSpPr>
                <p:nvPr/>
              </p:nvSpPr>
              <p:spPr bwMode="auto">
                <a:xfrm>
                  <a:off x="0" y="1635"/>
                  <a:ext cx="4279" cy="269"/>
                </a:xfrm>
                <a:prstGeom prst="rect">
                  <a:avLst/>
                </a:prstGeom>
                <a:solidFill>
                  <a:srgbClr val="B3B3B3"/>
                </a:solidFill>
                <a:ln w="9525">
                  <a:noFill/>
                  <a:miter lim="800000"/>
                  <a:headEnd/>
                  <a:tailEnd/>
                </a:ln>
                <a:effectLst/>
              </p:spPr>
              <p:txBody>
                <a:bodyPr wrap="none" lIns="91435" tIns="45718" rIns="91435" bIns="45718" anchor="ctr"/>
                <a:lstStyle/>
                <a:p>
                  <a:endParaRPr lang="en-US"/>
                </a:p>
              </p:txBody>
            </p:sp>
            <p:grpSp>
              <p:nvGrpSpPr>
                <p:cNvPr id="37038" name="Group 232"/>
                <p:cNvGrpSpPr>
                  <a:grpSpLocks/>
                </p:cNvGrpSpPr>
                <p:nvPr/>
              </p:nvGrpSpPr>
              <p:grpSpPr bwMode="auto">
                <a:xfrm>
                  <a:off x="0" y="1635"/>
                  <a:ext cx="4279" cy="269"/>
                  <a:chOff x="0" y="1635"/>
                  <a:chExt cx="4279" cy="269"/>
                </a:xfrm>
              </p:grpSpPr>
              <p:sp>
                <p:nvSpPr>
                  <p:cNvPr id="36970" name="Rectangle 106"/>
                  <p:cNvSpPr>
                    <a:spLocks noChangeArrowheads="1"/>
                  </p:cNvSpPr>
                  <p:nvPr/>
                </p:nvSpPr>
                <p:spPr bwMode="auto">
                  <a:xfrm>
                    <a:off x="43" y="1635"/>
                    <a:ext cx="4193" cy="269"/>
                  </a:xfrm>
                  <a:prstGeom prst="rect">
                    <a:avLst/>
                  </a:prstGeom>
                  <a:solidFill>
                    <a:srgbClr val="B3B3B3"/>
                  </a:solidFill>
                  <a:ln w="9525">
                    <a:noFill/>
                    <a:miter lim="800000"/>
                    <a:headEnd/>
                    <a:tailEnd/>
                  </a:ln>
                  <a:effectLst/>
                </p:spPr>
                <p:txBody>
                  <a:bodyPr lIns="0" tIns="0" rIns="0" bIns="0"/>
                  <a:lstStyle/>
                  <a:p>
                    <a:pPr eaLnBrk="1" hangingPunct="1"/>
                    <a:r>
                      <a:rPr lang="en-GB" sz="1000" b="1">
                        <a:solidFill>
                          <a:schemeClr val="tx1"/>
                        </a:solidFill>
                        <a:cs typeface="Arial" pitchFamily="34" charset="0"/>
                      </a:rPr>
                      <a:t>Internal SRAM</a:t>
                    </a:r>
                    <a:endParaRPr lang="en-GB" sz="2600" b="1">
                      <a:solidFill>
                        <a:schemeClr val="tx1"/>
                      </a:solidFill>
                      <a:cs typeface="Arial" pitchFamily="34" charset="0"/>
                    </a:endParaRPr>
                  </a:p>
                  <a:p>
                    <a:endParaRPr lang="en-GB" sz="1800">
                      <a:solidFill>
                        <a:schemeClr val="tx1"/>
                      </a:solidFill>
                    </a:endParaRPr>
                  </a:p>
                </p:txBody>
              </p:sp>
              <p:sp>
                <p:nvSpPr>
                  <p:cNvPr id="37095" name="Rectangle 231"/>
                  <p:cNvSpPr>
                    <a:spLocks noChangeArrowheads="1"/>
                  </p:cNvSpPr>
                  <p:nvPr/>
                </p:nvSpPr>
                <p:spPr bwMode="auto">
                  <a:xfrm>
                    <a:off x="0" y="1635"/>
                    <a:ext cx="4279" cy="269"/>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40" name="Group 238"/>
              <p:cNvGrpSpPr>
                <a:grpSpLocks/>
              </p:cNvGrpSpPr>
              <p:nvPr/>
            </p:nvGrpSpPr>
            <p:grpSpPr bwMode="auto">
              <a:xfrm>
                <a:off x="0" y="1904"/>
                <a:ext cx="987" cy="327"/>
                <a:chOff x="0" y="1904"/>
                <a:chExt cx="987" cy="327"/>
              </a:xfrm>
            </p:grpSpPr>
            <p:sp>
              <p:nvSpPr>
                <p:cNvPr id="37101" name="Rectangle 237"/>
                <p:cNvSpPr>
                  <a:spLocks noChangeArrowheads="1"/>
                </p:cNvSpPr>
                <p:nvPr/>
              </p:nvSpPr>
              <p:spPr bwMode="auto">
                <a:xfrm>
                  <a:off x="0" y="1904"/>
                  <a:ext cx="987"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7042" name="Group 236"/>
                <p:cNvGrpSpPr>
                  <a:grpSpLocks/>
                </p:cNvGrpSpPr>
                <p:nvPr/>
              </p:nvGrpSpPr>
              <p:grpSpPr bwMode="auto">
                <a:xfrm>
                  <a:off x="0" y="1904"/>
                  <a:ext cx="987" cy="327"/>
                  <a:chOff x="0" y="1904"/>
                  <a:chExt cx="987" cy="327"/>
                </a:xfrm>
              </p:grpSpPr>
              <p:sp>
                <p:nvSpPr>
                  <p:cNvPr id="36971" name="Rectangle 107"/>
                  <p:cNvSpPr>
                    <a:spLocks noChangeArrowheads="1"/>
                  </p:cNvSpPr>
                  <p:nvPr/>
                </p:nvSpPr>
                <p:spPr bwMode="auto">
                  <a:xfrm>
                    <a:off x="43" y="1904"/>
                    <a:ext cx="901" cy="327"/>
                  </a:xfrm>
                  <a:prstGeom prst="rect">
                    <a:avLst/>
                  </a:prstGeom>
                  <a:solidFill>
                    <a:srgbClr val="E0E0E0"/>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Fluence [10</a:t>
                    </a:r>
                    <a:r>
                      <a:rPr lang="en-GB" sz="1000" b="1" baseline="30000">
                        <a:solidFill>
                          <a:schemeClr val="tx1"/>
                        </a:solidFill>
                        <a:cs typeface="Arial" pitchFamily="34" charset="0"/>
                      </a:rPr>
                      <a:t>10</a:t>
                    </a:r>
                    <a:r>
                      <a:rPr lang="en-GB" sz="1000" b="1">
                        <a:solidFill>
                          <a:schemeClr val="tx1"/>
                        </a:solidFill>
                        <a:cs typeface="Arial" pitchFamily="34" charset="0"/>
                      </a:rPr>
                      <a:t> p cm</a:t>
                    </a:r>
                    <a:r>
                      <a:rPr lang="en-GB" sz="1000" b="1" baseline="30000">
                        <a:solidFill>
                          <a:schemeClr val="tx1"/>
                        </a:solidFill>
                        <a:cs typeface="Arial" pitchFamily="34" charset="0"/>
                      </a:rPr>
                      <a:t>-2</a:t>
                    </a:r>
                    <a:r>
                      <a:rPr lang="en-GB" sz="1000" b="1">
                        <a:solidFill>
                          <a:schemeClr val="tx1"/>
                        </a:solidFill>
                        <a:cs typeface="Arial" pitchFamily="34" charset="0"/>
                      </a:rPr>
                      <a:t>]</a:t>
                    </a:r>
                    <a:endParaRPr lang="en-US">
                      <a:solidFill>
                        <a:schemeClr val="tx1"/>
                      </a:solidFill>
                      <a:cs typeface="Times New Roman" pitchFamily="18" charset="0"/>
                    </a:endParaRPr>
                  </a:p>
                  <a:p>
                    <a:endParaRPr lang="en-US" sz="1800">
                      <a:solidFill>
                        <a:schemeClr val="tx1"/>
                      </a:solidFill>
                    </a:endParaRPr>
                  </a:p>
                </p:txBody>
              </p:sp>
              <p:sp>
                <p:nvSpPr>
                  <p:cNvPr id="37099" name="Rectangle 235"/>
                  <p:cNvSpPr>
                    <a:spLocks noChangeArrowheads="1"/>
                  </p:cNvSpPr>
                  <p:nvPr/>
                </p:nvSpPr>
                <p:spPr bwMode="auto">
                  <a:xfrm>
                    <a:off x="0" y="1904"/>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44" name="Group 242"/>
              <p:cNvGrpSpPr>
                <a:grpSpLocks/>
              </p:cNvGrpSpPr>
              <p:nvPr/>
            </p:nvGrpSpPr>
            <p:grpSpPr bwMode="auto">
              <a:xfrm>
                <a:off x="987" y="1904"/>
                <a:ext cx="637" cy="327"/>
                <a:chOff x="987" y="1904"/>
                <a:chExt cx="637" cy="327"/>
              </a:xfrm>
            </p:grpSpPr>
            <p:sp>
              <p:nvSpPr>
                <p:cNvPr id="37105" name="Rectangle 241"/>
                <p:cNvSpPr>
                  <a:spLocks noChangeArrowheads="1"/>
                </p:cNvSpPr>
                <p:nvPr/>
              </p:nvSpPr>
              <p:spPr bwMode="auto">
                <a:xfrm>
                  <a:off x="987" y="1904"/>
                  <a:ext cx="637"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7046" name="Group 240"/>
                <p:cNvGrpSpPr>
                  <a:grpSpLocks/>
                </p:cNvGrpSpPr>
                <p:nvPr/>
              </p:nvGrpSpPr>
              <p:grpSpPr bwMode="auto">
                <a:xfrm>
                  <a:off x="987" y="1904"/>
                  <a:ext cx="637" cy="327"/>
                  <a:chOff x="987" y="1904"/>
                  <a:chExt cx="637" cy="327"/>
                </a:xfrm>
              </p:grpSpPr>
              <p:sp>
                <p:nvSpPr>
                  <p:cNvPr id="36972" name="Rectangle 108"/>
                  <p:cNvSpPr>
                    <a:spLocks noChangeArrowheads="1"/>
                  </p:cNvSpPr>
                  <p:nvPr/>
                </p:nvSpPr>
                <p:spPr bwMode="auto">
                  <a:xfrm>
                    <a:off x="1030" y="1904"/>
                    <a:ext cx="551"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Bits written</a:t>
                    </a:r>
                    <a:endParaRPr lang="en-US">
                      <a:solidFill>
                        <a:schemeClr val="tx1"/>
                      </a:solidFill>
                      <a:cs typeface="Times New Roman" pitchFamily="18" charset="0"/>
                    </a:endParaRPr>
                  </a:p>
                  <a:p>
                    <a:endParaRPr lang="en-US" sz="1800">
                      <a:solidFill>
                        <a:schemeClr val="tx1"/>
                      </a:solidFill>
                    </a:endParaRPr>
                  </a:p>
                </p:txBody>
              </p:sp>
              <p:sp>
                <p:nvSpPr>
                  <p:cNvPr id="37103" name="Rectangle 239"/>
                  <p:cNvSpPr>
                    <a:spLocks noChangeArrowheads="1"/>
                  </p:cNvSpPr>
                  <p:nvPr/>
                </p:nvSpPr>
                <p:spPr bwMode="auto">
                  <a:xfrm>
                    <a:off x="987" y="1904"/>
                    <a:ext cx="63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48" name="Group 246"/>
              <p:cNvGrpSpPr>
                <a:grpSpLocks/>
              </p:cNvGrpSpPr>
              <p:nvPr/>
            </p:nvGrpSpPr>
            <p:grpSpPr bwMode="auto">
              <a:xfrm>
                <a:off x="1624" y="1904"/>
                <a:ext cx="441" cy="327"/>
                <a:chOff x="1624" y="1904"/>
                <a:chExt cx="441" cy="327"/>
              </a:xfrm>
            </p:grpSpPr>
            <p:sp>
              <p:nvSpPr>
                <p:cNvPr id="37109" name="Rectangle 245"/>
                <p:cNvSpPr>
                  <a:spLocks noChangeArrowheads="1"/>
                </p:cNvSpPr>
                <p:nvPr/>
              </p:nvSpPr>
              <p:spPr bwMode="auto">
                <a:xfrm>
                  <a:off x="1624" y="1904"/>
                  <a:ext cx="441"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7050" name="Group 244"/>
                <p:cNvGrpSpPr>
                  <a:grpSpLocks/>
                </p:cNvGrpSpPr>
                <p:nvPr/>
              </p:nvGrpSpPr>
              <p:grpSpPr bwMode="auto">
                <a:xfrm>
                  <a:off x="1624" y="1904"/>
                  <a:ext cx="441" cy="327"/>
                  <a:chOff x="1624" y="1904"/>
                  <a:chExt cx="441" cy="327"/>
                </a:xfrm>
              </p:grpSpPr>
              <p:sp>
                <p:nvSpPr>
                  <p:cNvPr id="36973" name="Rectangle 109"/>
                  <p:cNvSpPr>
                    <a:spLocks noChangeArrowheads="1"/>
                  </p:cNvSpPr>
                  <p:nvPr/>
                </p:nvSpPr>
                <p:spPr bwMode="auto">
                  <a:xfrm>
                    <a:off x="1667" y="1904"/>
                    <a:ext cx="355"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Errors</a:t>
                    </a:r>
                    <a:endParaRPr lang="en-US">
                      <a:solidFill>
                        <a:schemeClr val="tx1"/>
                      </a:solidFill>
                      <a:cs typeface="Times New Roman" pitchFamily="18" charset="0"/>
                    </a:endParaRPr>
                  </a:p>
                  <a:p>
                    <a:endParaRPr lang="en-US" sz="1800">
                      <a:solidFill>
                        <a:schemeClr val="tx1"/>
                      </a:solidFill>
                    </a:endParaRPr>
                  </a:p>
                </p:txBody>
              </p:sp>
              <p:sp>
                <p:nvSpPr>
                  <p:cNvPr id="37107" name="Rectangle 243"/>
                  <p:cNvSpPr>
                    <a:spLocks noChangeArrowheads="1"/>
                  </p:cNvSpPr>
                  <p:nvPr/>
                </p:nvSpPr>
                <p:spPr bwMode="auto">
                  <a:xfrm>
                    <a:off x="1624" y="1904"/>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52" name="Group 250"/>
              <p:cNvGrpSpPr>
                <a:grpSpLocks/>
              </p:cNvGrpSpPr>
              <p:nvPr/>
            </p:nvGrpSpPr>
            <p:grpSpPr bwMode="auto">
              <a:xfrm>
                <a:off x="2065" y="1904"/>
                <a:ext cx="441" cy="327"/>
                <a:chOff x="2065" y="1904"/>
                <a:chExt cx="441" cy="327"/>
              </a:xfrm>
            </p:grpSpPr>
            <p:sp>
              <p:nvSpPr>
                <p:cNvPr id="37113" name="Rectangle 249"/>
                <p:cNvSpPr>
                  <a:spLocks noChangeArrowheads="1"/>
                </p:cNvSpPr>
                <p:nvPr/>
              </p:nvSpPr>
              <p:spPr bwMode="auto">
                <a:xfrm>
                  <a:off x="2065" y="1904"/>
                  <a:ext cx="441"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7054" name="Group 248"/>
                <p:cNvGrpSpPr>
                  <a:grpSpLocks/>
                </p:cNvGrpSpPr>
                <p:nvPr/>
              </p:nvGrpSpPr>
              <p:grpSpPr bwMode="auto">
                <a:xfrm>
                  <a:off x="2065" y="1904"/>
                  <a:ext cx="441" cy="327"/>
                  <a:chOff x="2065" y="1904"/>
                  <a:chExt cx="441" cy="327"/>
                </a:xfrm>
              </p:grpSpPr>
              <p:sp>
                <p:nvSpPr>
                  <p:cNvPr id="36974" name="Rectangle 110"/>
                  <p:cNvSpPr>
                    <a:spLocks noChangeArrowheads="1"/>
                  </p:cNvSpPr>
                  <p:nvPr/>
                </p:nvSpPr>
                <p:spPr bwMode="auto">
                  <a:xfrm>
                    <a:off x="2108" y="1904"/>
                    <a:ext cx="355"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Single</a:t>
                    </a:r>
                    <a:endParaRPr lang="en-US">
                      <a:solidFill>
                        <a:schemeClr val="tx1"/>
                      </a:solidFill>
                      <a:cs typeface="Times New Roman" pitchFamily="18" charset="0"/>
                    </a:endParaRPr>
                  </a:p>
                  <a:p>
                    <a:endParaRPr lang="en-US" sz="1800">
                      <a:solidFill>
                        <a:schemeClr val="tx1"/>
                      </a:solidFill>
                    </a:endParaRPr>
                  </a:p>
                </p:txBody>
              </p:sp>
              <p:sp>
                <p:nvSpPr>
                  <p:cNvPr id="37111" name="Rectangle 247"/>
                  <p:cNvSpPr>
                    <a:spLocks noChangeArrowheads="1"/>
                  </p:cNvSpPr>
                  <p:nvPr/>
                </p:nvSpPr>
                <p:spPr bwMode="auto">
                  <a:xfrm>
                    <a:off x="2065" y="1904"/>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56" name="Group 254"/>
              <p:cNvGrpSpPr>
                <a:grpSpLocks/>
              </p:cNvGrpSpPr>
              <p:nvPr/>
            </p:nvGrpSpPr>
            <p:grpSpPr bwMode="auto">
              <a:xfrm>
                <a:off x="2506" y="1904"/>
                <a:ext cx="473" cy="327"/>
                <a:chOff x="2506" y="1904"/>
                <a:chExt cx="473" cy="327"/>
              </a:xfrm>
            </p:grpSpPr>
            <p:sp>
              <p:nvSpPr>
                <p:cNvPr id="37117" name="Rectangle 253"/>
                <p:cNvSpPr>
                  <a:spLocks noChangeArrowheads="1"/>
                </p:cNvSpPr>
                <p:nvPr/>
              </p:nvSpPr>
              <p:spPr bwMode="auto">
                <a:xfrm>
                  <a:off x="2506" y="1904"/>
                  <a:ext cx="473"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7058" name="Group 252"/>
                <p:cNvGrpSpPr>
                  <a:grpSpLocks/>
                </p:cNvGrpSpPr>
                <p:nvPr/>
              </p:nvGrpSpPr>
              <p:grpSpPr bwMode="auto">
                <a:xfrm>
                  <a:off x="2506" y="1904"/>
                  <a:ext cx="473" cy="327"/>
                  <a:chOff x="2506" y="1904"/>
                  <a:chExt cx="473" cy="327"/>
                </a:xfrm>
              </p:grpSpPr>
              <p:sp>
                <p:nvSpPr>
                  <p:cNvPr id="36975" name="Rectangle 111"/>
                  <p:cNvSpPr>
                    <a:spLocks noChangeArrowheads="1"/>
                  </p:cNvSpPr>
                  <p:nvPr/>
                </p:nvSpPr>
                <p:spPr bwMode="auto">
                  <a:xfrm>
                    <a:off x="2549" y="1904"/>
                    <a:ext cx="387"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Double</a:t>
                    </a:r>
                    <a:endParaRPr lang="en-US">
                      <a:solidFill>
                        <a:schemeClr val="tx1"/>
                      </a:solidFill>
                      <a:cs typeface="Times New Roman" pitchFamily="18" charset="0"/>
                    </a:endParaRPr>
                  </a:p>
                  <a:p>
                    <a:endParaRPr lang="en-US" sz="1800">
                      <a:solidFill>
                        <a:schemeClr val="tx1"/>
                      </a:solidFill>
                    </a:endParaRPr>
                  </a:p>
                </p:txBody>
              </p:sp>
              <p:sp>
                <p:nvSpPr>
                  <p:cNvPr id="37115" name="Rectangle 251"/>
                  <p:cNvSpPr>
                    <a:spLocks noChangeArrowheads="1"/>
                  </p:cNvSpPr>
                  <p:nvPr/>
                </p:nvSpPr>
                <p:spPr bwMode="auto">
                  <a:xfrm>
                    <a:off x="2506" y="1904"/>
                    <a:ext cx="47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60" name="Group 258"/>
              <p:cNvGrpSpPr>
                <a:grpSpLocks/>
              </p:cNvGrpSpPr>
              <p:nvPr/>
            </p:nvGrpSpPr>
            <p:grpSpPr bwMode="auto">
              <a:xfrm>
                <a:off x="2979" y="1904"/>
                <a:ext cx="1300" cy="327"/>
                <a:chOff x="2979" y="1904"/>
                <a:chExt cx="1300" cy="327"/>
              </a:xfrm>
            </p:grpSpPr>
            <p:sp>
              <p:nvSpPr>
                <p:cNvPr id="37121" name="Rectangle 257"/>
                <p:cNvSpPr>
                  <a:spLocks noChangeArrowheads="1"/>
                </p:cNvSpPr>
                <p:nvPr/>
              </p:nvSpPr>
              <p:spPr bwMode="auto">
                <a:xfrm>
                  <a:off x="2979" y="1904"/>
                  <a:ext cx="1300"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7062" name="Group 256"/>
                <p:cNvGrpSpPr>
                  <a:grpSpLocks/>
                </p:cNvGrpSpPr>
                <p:nvPr/>
              </p:nvGrpSpPr>
              <p:grpSpPr bwMode="auto">
                <a:xfrm>
                  <a:off x="2979" y="1904"/>
                  <a:ext cx="1300" cy="327"/>
                  <a:chOff x="2979" y="1904"/>
                  <a:chExt cx="1300" cy="327"/>
                </a:xfrm>
              </p:grpSpPr>
              <p:sp>
                <p:nvSpPr>
                  <p:cNvPr id="36976" name="Rectangle 112"/>
                  <p:cNvSpPr>
                    <a:spLocks noChangeArrowheads="1"/>
                  </p:cNvSpPr>
                  <p:nvPr/>
                </p:nvSpPr>
                <p:spPr bwMode="auto">
                  <a:xfrm>
                    <a:off x="3022" y="1904"/>
                    <a:ext cx="1214"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SEU cross section [10-</a:t>
                    </a:r>
                    <a:r>
                      <a:rPr lang="en-US" sz="1000" b="1" baseline="30000">
                        <a:solidFill>
                          <a:schemeClr val="tx1"/>
                        </a:solidFill>
                        <a:cs typeface="Arial" pitchFamily="34" charset="0"/>
                      </a:rPr>
                      <a:t>13</a:t>
                    </a:r>
                    <a:r>
                      <a:rPr lang="en-US" sz="1000" b="1">
                        <a:solidFill>
                          <a:schemeClr val="tx1"/>
                        </a:solidFill>
                        <a:cs typeface="Arial" pitchFamily="34" charset="0"/>
                      </a:rPr>
                      <a:t>cm</a:t>
                    </a:r>
                    <a:r>
                      <a:rPr lang="en-US" sz="1000" b="1" baseline="30000">
                        <a:solidFill>
                          <a:schemeClr val="tx1"/>
                        </a:solidFill>
                        <a:cs typeface="Arial" pitchFamily="34" charset="0"/>
                      </a:rPr>
                      <a:t>2</a:t>
                    </a:r>
                    <a:r>
                      <a:rPr lang="en-US" sz="1000" b="1">
                        <a:solidFill>
                          <a:schemeClr val="tx1"/>
                        </a:solidFill>
                        <a:cs typeface="Arial" pitchFamily="34" charset="0"/>
                      </a:rPr>
                      <a:t>]</a:t>
                    </a:r>
                    <a:endParaRPr lang="en-US">
                      <a:solidFill>
                        <a:schemeClr val="tx1"/>
                      </a:solidFill>
                      <a:cs typeface="Times New Roman" pitchFamily="18" charset="0"/>
                    </a:endParaRPr>
                  </a:p>
                  <a:p>
                    <a:endParaRPr lang="en-US" sz="1800">
                      <a:solidFill>
                        <a:schemeClr val="tx1"/>
                      </a:solidFill>
                    </a:endParaRPr>
                  </a:p>
                </p:txBody>
              </p:sp>
              <p:sp>
                <p:nvSpPr>
                  <p:cNvPr id="37119" name="Rectangle 255"/>
                  <p:cNvSpPr>
                    <a:spLocks noChangeArrowheads="1"/>
                  </p:cNvSpPr>
                  <p:nvPr/>
                </p:nvSpPr>
                <p:spPr bwMode="auto">
                  <a:xfrm>
                    <a:off x="2979" y="1904"/>
                    <a:ext cx="130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64" name="Group 262"/>
              <p:cNvGrpSpPr>
                <a:grpSpLocks/>
              </p:cNvGrpSpPr>
              <p:nvPr/>
            </p:nvGrpSpPr>
            <p:grpSpPr bwMode="auto">
              <a:xfrm>
                <a:off x="0" y="2231"/>
                <a:ext cx="987" cy="327"/>
                <a:chOff x="0" y="2231"/>
                <a:chExt cx="987" cy="327"/>
              </a:xfrm>
            </p:grpSpPr>
            <p:sp>
              <p:nvSpPr>
                <p:cNvPr id="37125" name="Rectangle 261"/>
                <p:cNvSpPr>
                  <a:spLocks noChangeArrowheads="1"/>
                </p:cNvSpPr>
                <p:nvPr/>
              </p:nvSpPr>
              <p:spPr bwMode="auto">
                <a:xfrm>
                  <a:off x="0" y="2231"/>
                  <a:ext cx="98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066" name="Group 260"/>
                <p:cNvGrpSpPr>
                  <a:grpSpLocks/>
                </p:cNvGrpSpPr>
                <p:nvPr/>
              </p:nvGrpSpPr>
              <p:grpSpPr bwMode="auto">
                <a:xfrm>
                  <a:off x="0" y="2231"/>
                  <a:ext cx="987" cy="327"/>
                  <a:chOff x="0" y="2231"/>
                  <a:chExt cx="987" cy="327"/>
                </a:xfrm>
              </p:grpSpPr>
              <p:sp>
                <p:nvSpPr>
                  <p:cNvPr id="36977" name="Rectangle 113"/>
                  <p:cNvSpPr>
                    <a:spLocks noChangeArrowheads="1"/>
                  </p:cNvSpPr>
                  <p:nvPr/>
                </p:nvSpPr>
                <p:spPr bwMode="auto">
                  <a:xfrm>
                    <a:off x="43" y="2231"/>
                    <a:ext cx="901"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1.0</a:t>
                    </a:r>
                    <a:endParaRPr lang="en-US">
                      <a:solidFill>
                        <a:schemeClr val="tx1"/>
                      </a:solidFill>
                      <a:cs typeface="Times New Roman" pitchFamily="18" charset="0"/>
                    </a:endParaRPr>
                  </a:p>
                  <a:p>
                    <a:endParaRPr lang="en-US" sz="1800">
                      <a:solidFill>
                        <a:schemeClr val="tx1"/>
                      </a:solidFill>
                    </a:endParaRPr>
                  </a:p>
                </p:txBody>
              </p:sp>
              <p:sp>
                <p:nvSpPr>
                  <p:cNvPr id="37123" name="Rectangle 259"/>
                  <p:cNvSpPr>
                    <a:spLocks noChangeArrowheads="1"/>
                  </p:cNvSpPr>
                  <p:nvPr/>
                </p:nvSpPr>
                <p:spPr bwMode="auto">
                  <a:xfrm>
                    <a:off x="0" y="2231"/>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68" name="Group 266"/>
              <p:cNvGrpSpPr>
                <a:grpSpLocks/>
              </p:cNvGrpSpPr>
              <p:nvPr/>
            </p:nvGrpSpPr>
            <p:grpSpPr bwMode="auto">
              <a:xfrm>
                <a:off x="987" y="2231"/>
                <a:ext cx="637" cy="327"/>
                <a:chOff x="987" y="2231"/>
                <a:chExt cx="637" cy="327"/>
              </a:xfrm>
            </p:grpSpPr>
            <p:sp>
              <p:nvSpPr>
                <p:cNvPr id="37129" name="Rectangle 265"/>
                <p:cNvSpPr>
                  <a:spLocks noChangeArrowheads="1"/>
                </p:cNvSpPr>
                <p:nvPr/>
              </p:nvSpPr>
              <p:spPr bwMode="auto">
                <a:xfrm>
                  <a:off x="987" y="2231"/>
                  <a:ext cx="63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070" name="Group 264"/>
                <p:cNvGrpSpPr>
                  <a:grpSpLocks/>
                </p:cNvGrpSpPr>
                <p:nvPr/>
              </p:nvGrpSpPr>
              <p:grpSpPr bwMode="auto">
                <a:xfrm>
                  <a:off x="987" y="2231"/>
                  <a:ext cx="637" cy="327"/>
                  <a:chOff x="987" y="2231"/>
                  <a:chExt cx="637" cy="327"/>
                </a:xfrm>
              </p:grpSpPr>
              <p:sp>
                <p:nvSpPr>
                  <p:cNvPr id="36978" name="Rectangle 114"/>
                  <p:cNvSpPr>
                    <a:spLocks noChangeArrowheads="1"/>
                  </p:cNvSpPr>
                  <p:nvPr/>
                </p:nvSpPr>
                <p:spPr bwMode="auto">
                  <a:xfrm>
                    <a:off x="1030" y="2231"/>
                    <a:ext cx="551"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16384</a:t>
                    </a:r>
                    <a:endParaRPr lang="en-US">
                      <a:solidFill>
                        <a:schemeClr val="tx1"/>
                      </a:solidFill>
                      <a:cs typeface="Times New Roman" pitchFamily="18" charset="0"/>
                    </a:endParaRPr>
                  </a:p>
                  <a:p>
                    <a:endParaRPr lang="en-US" sz="1800">
                      <a:solidFill>
                        <a:schemeClr val="tx1"/>
                      </a:solidFill>
                    </a:endParaRPr>
                  </a:p>
                </p:txBody>
              </p:sp>
              <p:sp>
                <p:nvSpPr>
                  <p:cNvPr id="37127" name="Rectangle 263"/>
                  <p:cNvSpPr>
                    <a:spLocks noChangeArrowheads="1"/>
                  </p:cNvSpPr>
                  <p:nvPr/>
                </p:nvSpPr>
                <p:spPr bwMode="auto">
                  <a:xfrm>
                    <a:off x="987" y="2231"/>
                    <a:ext cx="63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72" name="Group 270"/>
              <p:cNvGrpSpPr>
                <a:grpSpLocks/>
              </p:cNvGrpSpPr>
              <p:nvPr/>
            </p:nvGrpSpPr>
            <p:grpSpPr bwMode="auto">
              <a:xfrm>
                <a:off x="1624" y="2231"/>
                <a:ext cx="441" cy="327"/>
                <a:chOff x="1624" y="2231"/>
                <a:chExt cx="441" cy="327"/>
              </a:xfrm>
            </p:grpSpPr>
            <p:sp>
              <p:nvSpPr>
                <p:cNvPr id="37133" name="Rectangle 269"/>
                <p:cNvSpPr>
                  <a:spLocks noChangeArrowheads="1"/>
                </p:cNvSpPr>
                <p:nvPr/>
              </p:nvSpPr>
              <p:spPr bwMode="auto">
                <a:xfrm>
                  <a:off x="1624" y="2231"/>
                  <a:ext cx="44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074" name="Group 268"/>
                <p:cNvGrpSpPr>
                  <a:grpSpLocks/>
                </p:cNvGrpSpPr>
                <p:nvPr/>
              </p:nvGrpSpPr>
              <p:grpSpPr bwMode="auto">
                <a:xfrm>
                  <a:off x="1624" y="2231"/>
                  <a:ext cx="441" cy="327"/>
                  <a:chOff x="1624" y="2231"/>
                  <a:chExt cx="441" cy="327"/>
                </a:xfrm>
              </p:grpSpPr>
              <p:sp>
                <p:nvSpPr>
                  <p:cNvPr id="36979" name="Rectangle 115"/>
                  <p:cNvSpPr>
                    <a:spLocks noChangeArrowheads="1"/>
                  </p:cNvSpPr>
                  <p:nvPr/>
                </p:nvSpPr>
                <p:spPr bwMode="auto">
                  <a:xfrm>
                    <a:off x="1667" y="2231"/>
                    <a:ext cx="355"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19</a:t>
                    </a:r>
                    <a:endParaRPr lang="en-US">
                      <a:solidFill>
                        <a:schemeClr val="tx1"/>
                      </a:solidFill>
                      <a:cs typeface="Times New Roman" pitchFamily="18" charset="0"/>
                    </a:endParaRPr>
                  </a:p>
                  <a:p>
                    <a:endParaRPr lang="en-US" sz="1800">
                      <a:solidFill>
                        <a:schemeClr val="tx1"/>
                      </a:solidFill>
                    </a:endParaRPr>
                  </a:p>
                </p:txBody>
              </p:sp>
              <p:sp>
                <p:nvSpPr>
                  <p:cNvPr id="37131" name="Rectangle 267"/>
                  <p:cNvSpPr>
                    <a:spLocks noChangeArrowheads="1"/>
                  </p:cNvSpPr>
                  <p:nvPr/>
                </p:nvSpPr>
                <p:spPr bwMode="auto">
                  <a:xfrm>
                    <a:off x="1624" y="2231"/>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76" name="Group 274"/>
              <p:cNvGrpSpPr>
                <a:grpSpLocks/>
              </p:cNvGrpSpPr>
              <p:nvPr/>
            </p:nvGrpSpPr>
            <p:grpSpPr bwMode="auto">
              <a:xfrm>
                <a:off x="2065" y="2231"/>
                <a:ext cx="441" cy="327"/>
                <a:chOff x="2065" y="2231"/>
                <a:chExt cx="441" cy="327"/>
              </a:xfrm>
            </p:grpSpPr>
            <p:sp>
              <p:nvSpPr>
                <p:cNvPr id="37137" name="Rectangle 273"/>
                <p:cNvSpPr>
                  <a:spLocks noChangeArrowheads="1"/>
                </p:cNvSpPr>
                <p:nvPr/>
              </p:nvSpPr>
              <p:spPr bwMode="auto">
                <a:xfrm>
                  <a:off x="2065" y="2231"/>
                  <a:ext cx="44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078" name="Group 272"/>
                <p:cNvGrpSpPr>
                  <a:grpSpLocks/>
                </p:cNvGrpSpPr>
                <p:nvPr/>
              </p:nvGrpSpPr>
              <p:grpSpPr bwMode="auto">
                <a:xfrm>
                  <a:off x="2065" y="2231"/>
                  <a:ext cx="441" cy="327"/>
                  <a:chOff x="2065" y="2231"/>
                  <a:chExt cx="441" cy="327"/>
                </a:xfrm>
              </p:grpSpPr>
              <p:sp>
                <p:nvSpPr>
                  <p:cNvPr id="36980" name="Rectangle 116"/>
                  <p:cNvSpPr>
                    <a:spLocks noChangeArrowheads="1"/>
                  </p:cNvSpPr>
                  <p:nvPr/>
                </p:nvSpPr>
                <p:spPr bwMode="auto">
                  <a:xfrm>
                    <a:off x="2108" y="2231"/>
                    <a:ext cx="355"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19</a:t>
                    </a:r>
                    <a:endParaRPr lang="en-US">
                      <a:solidFill>
                        <a:schemeClr val="tx1"/>
                      </a:solidFill>
                      <a:cs typeface="Times New Roman" pitchFamily="18" charset="0"/>
                    </a:endParaRPr>
                  </a:p>
                  <a:p>
                    <a:endParaRPr lang="en-US" sz="1800">
                      <a:solidFill>
                        <a:schemeClr val="tx1"/>
                      </a:solidFill>
                    </a:endParaRPr>
                  </a:p>
                </p:txBody>
              </p:sp>
              <p:sp>
                <p:nvSpPr>
                  <p:cNvPr id="37135" name="Rectangle 271"/>
                  <p:cNvSpPr>
                    <a:spLocks noChangeArrowheads="1"/>
                  </p:cNvSpPr>
                  <p:nvPr/>
                </p:nvSpPr>
                <p:spPr bwMode="auto">
                  <a:xfrm>
                    <a:off x="2065" y="2231"/>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80" name="Group 278"/>
              <p:cNvGrpSpPr>
                <a:grpSpLocks/>
              </p:cNvGrpSpPr>
              <p:nvPr/>
            </p:nvGrpSpPr>
            <p:grpSpPr bwMode="auto">
              <a:xfrm>
                <a:off x="2506" y="2231"/>
                <a:ext cx="473" cy="327"/>
                <a:chOff x="2506" y="2231"/>
                <a:chExt cx="473" cy="327"/>
              </a:xfrm>
            </p:grpSpPr>
            <p:sp>
              <p:nvSpPr>
                <p:cNvPr id="37141" name="Rectangle 277"/>
                <p:cNvSpPr>
                  <a:spLocks noChangeArrowheads="1"/>
                </p:cNvSpPr>
                <p:nvPr/>
              </p:nvSpPr>
              <p:spPr bwMode="auto">
                <a:xfrm>
                  <a:off x="2506" y="2231"/>
                  <a:ext cx="473"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082" name="Group 276"/>
                <p:cNvGrpSpPr>
                  <a:grpSpLocks/>
                </p:cNvGrpSpPr>
                <p:nvPr/>
              </p:nvGrpSpPr>
              <p:grpSpPr bwMode="auto">
                <a:xfrm>
                  <a:off x="2506" y="2231"/>
                  <a:ext cx="473" cy="327"/>
                  <a:chOff x="2506" y="2231"/>
                  <a:chExt cx="473" cy="327"/>
                </a:xfrm>
              </p:grpSpPr>
              <p:sp>
                <p:nvSpPr>
                  <p:cNvPr id="36981" name="Rectangle 117"/>
                  <p:cNvSpPr>
                    <a:spLocks noChangeArrowheads="1"/>
                  </p:cNvSpPr>
                  <p:nvPr/>
                </p:nvSpPr>
                <p:spPr bwMode="auto">
                  <a:xfrm>
                    <a:off x="2549" y="2231"/>
                    <a:ext cx="387"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0</a:t>
                    </a:r>
                    <a:endParaRPr lang="en-US">
                      <a:solidFill>
                        <a:schemeClr val="tx1"/>
                      </a:solidFill>
                      <a:cs typeface="Times New Roman" pitchFamily="18" charset="0"/>
                    </a:endParaRPr>
                  </a:p>
                  <a:p>
                    <a:endParaRPr lang="en-US" sz="1800">
                      <a:solidFill>
                        <a:schemeClr val="tx1"/>
                      </a:solidFill>
                    </a:endParaRPr>
                  </a:p>
                </p:txBody>
              </p:sp>
              <p:sp>
                <p:nvSpPr>
                  <p:cNvPr id="37139" name="Rectangle 275"/>
                  <p:cNvSpPr>
                    <a:spLocks noChangeArrowheads="1"/>
                  </p:cNvSpPr>
                  <p:nvPr/>
                </p:nvSpPr>
                <p:spPr bwMode="auto">
                  <a:xfrm>
                    <a:off x="2506" y="2231"/>
                    <a:ext cx="47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84" name="Group 282"/>
              <p:cNvGrpSpPr>
                <a:grpSpLocks/>
              </p:cNvGrpSpPr>
              <p:nvPr/>
            </p:nvGrpSpPr>
            <p:grpSpPr bwMode="auto">
              <a:xfrm>
                <a:off x="2979" y="2231"/>
                <a:ext cx="1300" cy="327"/>
                <a:chOff x="2979" y="2231"/>
                <a:chExt cx="1300" cy="327"/>
              </a:xfrm>
            </p:grpSpPr>
            <p:sp>
              <p:nvSpPr>
                <p:cNvPr id="37145" name="Rectangle 281"/>
                <p:cNvSpPr>
                  <a:spLocks noChangeArrowheads="1"/>
                </p:cNvSpPr>
                <p:nvPr/>
              </p:nvSpPr>
              <p:spPr bwMode="auto">
                <a:xfrm>
                  <a:off x="2979" y="2231"/>
                  <a:ext cx="1300"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086" name="Group 280"/>
                <p:cNvGrpSpPr>
                  <a:grpSpLocks/>
                </p:cNvGrpSpPr>
                <p:nvPr/>
              </p:nvGrpSpPr>
              <p:grpSpPr bwMode="auto">
                <a:xfrm>
                  <a:off x="2979" y="2231"/>
                  <a:ext cx="1300" cy="327"/>
                  <a:chOff x="2979" y="2231"/>
                  <a:chExt cx="1300" cy="327"/>
                </a:xfrm>
              </p:grpSpPr>
              <p:sp>
                <p:nvSpPr>
                  <p:cNvPr id="36982" name="Rectangle 118"/>
                  <p:cNvSpPr>
                    <a:spLocks noChangeArrowheads="1"/>
                  </p:cNvSpPr>
                  <p:nvPr/>
                </p:nvSpPr>
                <p:spPr bwMode="auto">
                  <a:xfrm>
                    <a:off x="3022" y="2231"/>
                    <a:ext cx="1214"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1.2</a:t>
                    </a:r>
                    <a:endParaRPr lang="en-US">
                      <a:solidFill>
                        <a:schemeClr val="tx1"/>
                      </a:solidFill>
                      <a:cs typeface="Times New Roman" pitchFamily="18" charset="0"/>
                    </a:endParaRPr>
                  </a:p>
                  <a:p>
                    <a:endParaRPr lang="en-US" sz="1800">
                      <a:solidFill>
                        <a:schemeClr val="tx1"/>
                      </a:solidFill>
                    </a:endParaRPr>
                  </a:p>
                </p:txBody>
              </p:sp>
              <p:sp>
                <p:nvSpPr>
                  <p:cNvPr id="37143" name="Rectangle 279"/>
                  <p:cNvSpPr>
                    <a:spLocks noChangeArrowheads="1"/>
                  </p:cNvSpPr>
                  <p:nvPr/>
                </p:nvSpPr>
                <p:spPr bwMode="auto">
                  <a:xfrm>
                    <a:off x="2979" y="2231"/>
                    <a:ext cx="130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88" name="Group 286"/>
              <p:cNvGrpSpPr>
                <a:grpSpLocks/>
              </p:cNvGrpSpPr>
              <p:nvPr/>
            </p:nvGrpSpPr>
            <p:grpSpPr bwMode="auto">
              <a:xfrm>
                <a:off x="0" y="2558"/>
                <a:ext cx="987" cy="327"/>
                <a:chOff x="0" y="2558"/>
                <a:chExt cx="987" cy="327"/>
              </a:xfrm>
            </p:grpSpPr>
            <p:sp>
              <p:nvSpPr>
                <p:cNvPr id="37149" name="Rectangle 285"/>
                <p:cNvSpPr>
                  <a:spLocks noChangeArrowheads="1"/>
                </p:cNvSpPr>
                <p:nvPr/>
              </p:nvSpPr>
              <p:spPr bwMode="auto">
                <a:xfrm>
                  <a:off x="0" y="2558"/>
                  <a:ext cx="98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090" name="Group 284"/>
                <p:cNvGrpSpPr>
                  <a:grpSpLocks/>
                </p:cNvGrpSpPr>
                <p:nvPr/>
              </p:nvGrpSpPr>
              <p:grpSpPr bwMode="auto">
                <a:xfrm>
                  <a:off x="0" y="2558"/>
                  <a:ext cx="987" cy="327"/>
                  <a:chOff x="0" y="2558"/>
                  <a:chExt cx="987" cy="327"/>
                </a:xfrm>
              </p:grpSpPr>
              <p:sp>
                <p:nvSpPr>
                  <p:cNvPr id="36983" name="Rectangle 119"/>
                  <p:cNvSpPr>
                    <a:spLocks noChangeArrowheads="1"/>
                  </p:cNvSpPr>
                  <p:nvPr/>
                </p:nvSpPr>
                <p:spPr bwMode="auto">
                  <a:xfrm>
                    <a:off x="43" y="2558"/>
                    <a:ext cx="901"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1.0</a:t>
                    </a:r>
                    <a:endParaRPr lang="en-US">
                      <a:solidFill>
                        <a:schemeClr val="tx1"/>
                      </a:solidFill>
                      <a:cs typeface="Times New Roman" pitchFamily="18" charset="0"/>
                    </a:endParaRPr>
                  </a:p>
                  <a:p>
                    <a:endParaRPr lang="en-US" sz="1800">
                      <a:solidFill>
                        <a:schemeClr val="tx1"/>
                      </a:solidFill>
                    </a:endParaRPr>
                  </a:p>
                </p:txBody>
              </p:sp>
              <p:sp>
                <p:nvSpPr>
                  <p:cNvPr id="37147" name="Rectangle 283"/>
                  <p:cNvSpPr>
                    <a:spLocks noChangeArrowheads="1"/>
                  </p:cNvSpPr>
                  <p:nvPr/>
                </p:nvSpPr>
                <p:spPr bwMode="auto">
                  <a:xfrm>
                    <a:off x="0" y="2558"/>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92" name="Group 290"/>
              <p:cNvGrpSpPr>
                <a:grpSpLocks/>
              </p:cNvGrpSpPr>
              <p:nvPr/>
            </p:nvGrpSpPr>
            <p:grpSpPr bwMode="auto">
              <a:xfrm>
                <a:off x="987" y="2558"/>
                <a:ext cx="637" cy="327"/>
                <a:chOff x="987" y="2558"/>
                <a:chExt cx="637" cy="327"/>
              </a:xfrm>
            </p:grpSpPr>
            <p:sp>
              <p:nvSpPr>
                <p:cNvPr id="37153" name="Rectangle 289"/>
                <p:cNvSpPr>
                  <a:spLocks noChangeArrowheads="1"/>
                </p:cNvSpPr>
                <p:nvPr/>
              </p:nvSpPr>
              <p:spPr bwMode="auto">
                <a:xfrm>
                  <a:off x="987" y="2558"/>
                  <a:ext cx="63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094" name="Group 288"/>
                <p:cNvGrpSpPr>
                  <a:grpSpLocks/>
                </p:cNvGrpSpPr>
                <p:nvPr/>
              </p:nvGrpSpPr>
              <p:grpSpPr bwMode="auto">
                <a:xfrm>
                  <a:off x="987" y="2558"/>
                  <a:ext cx="637" cy="327"/>
                  <a:chOff x="987" y="2558"/>
                  <a:chExt cx="637" cy="327"/>
                </a:xfrm>
              </p:grpSpPr>
              <p:sp>
                <p:nvSpPr>
                  <p:cNvPr id="36984" name="Rectangle 120"/>
                  <p:cNvSpPr>
                    <a:spLocks noChangeArrowheads="1"/>
                  </p:cNvSpPr>
                  <p:nvPr/>
                </p:nvSpPr>
                <p:spPr bwMode="auto">
                  <a:xfrm>
                    <a:off x="1030" y="2558"/>
                    <a:ext cx="551"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16384</a:t>
                    </a:r>
                    <a:endParaRPr lang="en-US">
                      <a:solidFill>
                        <a:schemeClr val="tx1"/>
                      </a:solidFill>
                      <a:cs typeface="Times New Roman" pitchFamily="18" charset="0"/>
                    </a:endParaRPr>
                  </a:p>
                  <a:p>
                    <a:endParaRPr lang="en-US" sz="1800">
                      <a:solidFill>
                        <a:schemeClr val="tx1"/>
                      </a:solidFill>
                    </a:endParaRPr>
                  </a:p>
                </p:txBody>
              </p:sp>
              <p:sp>
                <p:nvSpPr>
                  <p:cNvPr id="37151" name="Rectangle 287"/>
                  <p:cNvSpPr>
                    <a:spLocks noChangeArrowheads="1"/>
                  </p:cNvSpPr>
                  <p:nvPr/>
                </p:nvSpPr>
                <p:spPr bwMode="auto">
                  <a:xfrm>
                    <a:off x="987" y="2558"/>
                    <a:ext cx="63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096" name="Group 294"/>
              <p:cNvGrpSpPr>
                <a:grpSpLocks/>
              </p:cNvGrpSpPr>
              <p:nvPr/>
            </p:nvGrpSpPr>
            <p:grpSpPr bwMode="auto">
              <a:xfrm>
                <a:off x="1624" y="2558"/>
                <a:ext cx="441" cy="327"/>
                <a:chOff x="1624" y="2558"/>
                <a:chExt cx="441" cy="327"/>
              </a:xfrm>
            </p:grpSpPr>
            <p:sp>
              <p:nvSpPr>
                <p:cNvPr id="37157" name="Rectangle 293"/>
                <p:cNvSpPr>
                  <a:spLocks noChangeArrowheads="1"/>
                </p:cNvSpPr>
                <p:nvPr/>
              </p:nvSpPr>
              <p:spPr bwMode="auto">
                <a:xfrm>
                  <a:off x="1624" y="2558"/>
                  <a:ext cx="44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098" name="Group 292"/>
                <p:cNvGrpSpPr>
                  <a:grpSpLocks/>
                </p:cNvGrpSpPr>
                <p:nvPr/>
              </p:nvGrpSpPr>
              <p:grpSpPr bwMode="auto">
                <a:xfrm>
                  <a:off x="1624" y="2558"/>
                  <a:ext cx="441" cy="327"/>
                  <a:chOff x="1624" y="2558"/>
                  <a:chExt cx="441" cy="327"/>
                </a:xfrm>
              </p:grpSpPr>
              <p:sp>
                <p:nvSpPr>
                  <p:cNvPr id="36985" name="Rectangle 121"/>
                  <p:cNvSpPr>
                    <a:spLocks noChangeArrowheads="1"/>
                  </p:cNvSpPr>
                  <p:nvPr/>
                </p:nvSpPr>
                <p:spPr bwMode="auto">
                  <a:xfrm>
                    <a:off x="1667" y="2558"/>
                    <a:ext cx="355"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17</a:t>
                    </a:r>
                    <a:endParaRPr lang="en-US">
                      <a:solidFill>
                        <a:schemeClr val="tx1"/>
                      </a:solidFill>
                      <a:cs typeface="Times New Roman" pitchFamily="18" charset="0"/>
                    </a:endParaRPr>
                  </a:p>
                  <a:p>
                    <a:endParaRPr lang="en-US" sz="1800">
                      <a:solidFill>
                        <a:schemeClr val="tx1"/>
                      </a:solidFill>
                    </a:endParaRPr>
                  </a:p>
                </p:txBody>
              </p:sp>
              <p:sp>
                <p:nvSpPr>
                  <p:cNvPr id="37155" name="Rectangle 291"/>
                  <p:cNvSpPr>
                    <a:spLocks noChangeArrowheads="1"/>
                  </p:cNvSpPr>
                  <p:nvPr/>
                </p:nvSpPr>
                <p:spPr bwMode="auto">
                  <a:xfrm>
                    <a:off x="1624" y="2558"/>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100" name="Group 298"/>
              <p:cNvGrpSpPr>
                <a:grpSpLocks/>
              </p:cNvGrpSpPr>
              <p:nvPr/>
            </p:nvGrpSpPr>
            <p:grpSpPr bwMode="auto">
              <a:xfrm>
                <a:off x="2065" y="2558"/>
                <a:ext cx="441" cy="327"/>
                <a:chOff x="2065" y="2558"/>
                <a:chExt cx="441" cy="327"/>
              </a:xfrm>
            </p:grpSpPr>
            <p:sp>
              <p:nvSpPr>
                <p:cNvPr id="37161" name="Rectangle 297"/>
                <p:cNvSpPr>
                  <a:spLocks noChangeArrowheads="1"/>
                </p:cNvSpPr>
                <p:nvPr/>
              </p:nvSpPr>
              <p:spPr bwMode="auto">
                <a:xfrm>
                  <a:off x="2065" y="2558"/>
                  <a:ext cx="44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102" name="Group 296"/>
                <p:cNvGrpSpPr>
                  <a:grpSpLocks/>
                </p:cNvGrpSpPr>
                <p:nvPr/>
              </p:nvGrpSpPr>
              <p:grpSpPr bwMode="auto">
                <a:xfrm>
                  <a:off x="2065" y="2558"/>
                  <a:ext cx="441" cy="327"/>
                  <a:chOff x="2065" y="2558"/>
                  <a:chExt cx="441" cy="327"/>
                </a:xfrm>
              </p:grpSpPr>
              <p:sp>
                <p:nvSpPr>
                  <p:cNvPr id="36986" name="Rectangle 122"/>
                  <p:cNvSpPr>
                    <a:spLocks noChangeArrowheads="1"/>
                  </p:cNvSpPr>
                  <p:nvPr/>
                </p:nvSpPr>
                <p:spPr bwMode="auto">
                  <a:xfrm>
                    <a:off x="2108" y="2558"/>
                    <a:ext cx="355"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17</a:t>
                    </a:r>
                    <a:endParaRPr lang="en-US">
                      <a:solidFill>
                        <a:schemeClr val="tx1"/>
                      </a:solidFill>
                      <a:cs typeface="Times New Roman" pitchFamily="18" charset="0"/>
                    </a:endParaRPr>
                  </a:p>
                  <a:p>
                    <a:endParaRPr lang="en-US" sz="1800">
                      <a:solidFill>
                        <a:schemeClr val="tx1"/>
                      </a:solidFill>
                    </a:endParaRPr>
                  </a:p>
                </p:txBody>
              </p:sp>
              <p:sp>
                <p:nvSpPr>
                  <p:cNvPr id="37159" name="Rectangle 295"/>
                  <p:cNvSpPr>
                    <a:spLocks noChangeArrowheads="1"/>
                  </p:cNvSpPr>
                  <p:nvPr/>
                </p:nvSpPr>
                <p:spPr bwMode="auto">
                  <a:xfrm>
                    <a:off x="2065" y="2558"/>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104" name="Group 302"/>
              <p:cNvGrpSpPr>
                <a:grpSpLocks/>
              </p:cNvGrpSpPr>
              <p:nvPr/>
            </p:nvGrpSpPr>
            <p:grpSpPr bwMode="auto">
              <a:xfrm>
                <a:off x="2506" y="2558"/>
                <a:ext cx="473" cy="327"/>
                <a:chOff x="2506" y="2558"/>
                <a:chExt cx="473" cy="327"/>
              </a:xfrm>
            </p:grpSpPr>
            <p:sp>
              <p:nvSpPr>
                <p:cNvPr id="37165" name="Rectangle 301"/>
                <p:cNvSpPr>
                  <a:spLocks noChangeArrowheads="1"/>
                </p:cNvSpPr>
                <p:nvPr/>
              </p:nvSpPr>
              <p:spPr bwMode="auto">
                <a:xfrm>
                  <a:off x="2506" y="2558"/>
                  <a:ext cx="473"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106" name="Group 300"/>
                <p:cNvGrpSpPr>
                  <a:grpSpLocks/>
                </p:cNvGrpSpPr>
                <p:nvPr/>
              </p:nvGrpSpPr>
              <p:grpSpPr bwMode="auto">
                <a:xfrm>
                  <a:off x="2506" y="2558"/>
                  <a:ext cx="473" cy="327"/>
                  <a:chOff x="2506" y="2558"/>
                  <a:chExt cx="473" cy="327"/>
                </a:xfrm>
              </p:grpSpPr>
              <p:sp>
                <p:nvSpPr>
                  <p:cNvPr id="36987" name="Rectangle 123"/>
                  <p:cNvSpPr>
                    <a:spLocks noChangeArrowheads="1"/>
                  </p:cNvSpPr>
                  <p:nvPr/>
                </p:nvSpPr>
                <p:spPr bwMode="auto">
                  <a:xfrm>
                    <a:off x="2549" y="2558"/>
                    <a:ext cx="387"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0</a:t>
                    </a:r>
                    <a:endParaRPr lang="en-US">
                      <a:solidFill>
                        <a:schemeClr val="tx1"/>
                      </a:solidFill>
                      <a:cs typeface="Times New Roman" pitchFamily="18" charset="0"/>
                    </a:endParaRPr>
                  </a:p>
                  <a:p>
                    <a:endParaRPr lang="en-US" sz="1800">
                      <a:solidFill>
                        <a:schemeClr val="tx1"/>
                      </a:solidFill>
                    </a:endParaRPr>
                  </a:p>
                </p:txBody>
              </p:sp>
              <p:sp>
                <p:nvSpPr>
                  <p:cNvPr id="37163" name="Rectangle 299"/>
                  <p:cNvSpPr>
                    <a:spLocks noChangeArrowheads="1"/>
                  </p:cNvSpPr>
                  <p:nvPr/>
                </p:nvSpPr>
                <p:spPr bwMode="auto">
                  <a:xfrm>
                    <a:off x="2506" y="2558"/>
                    <a:ext cx="47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108" name="Group 306"/>
              <p:cNvGrpSpPr>
                <a:grpSpLocks/>
              </p:cNvGrpSpPr>
              <p:nvPr/>
            </p:nvGrpSpPr>
            <p:grpSpPr bwMode="auto">
              <a:xfrm>
                <a:off x="2979" y="2558"/>
                <a:ext cx="1300" cy="327"/>
                <a:chOff x="2979" y="2558"/>
                <a:chExt cx="1300" cy="327"/>
              </a:xfrm>
            </p:grpSpPr>
            <p:sp>
              <p:nvSpPr>
                <p:cNvPr id="37169" name="Rectangle 305"/>
                <p:cNvSpPr>
                  <a:spLocks noChangeArrowheads="1"/>
                </p:cNvSpPr>
                <p:nvPr/>
              </p:nvSpPr>
              <p:spPr bwMode="auto">
                <a:xfrm>
                  <a:off x="2979" y="2558"/>
                  <a:ext cx="1300"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110" name="Group 304"/>
                <p:cNvGrpSpPr>
                  <a:grpSpLocks/>
                </p:cNvGrpSpPr>
                <p:nvPr/>
              </p:nvGrpSpPr>
              <p:grpSpPr bwMode="auto">
                <a:xfrm>
                  <a:off x="2979" y="2558"/>
                  <a:ext cx="1300" cy="327"/>
                  <a:chOff x="2979" y="2558"/>
                  <a:chExt cx="1300" cy="327"/>
                </a:xfrm>
              </p:grpSpPr>
              <p:sp>
                <p:nvSpPr>
                  <p:cNvPr id="36988" name="Rectangle 124"/>
                  <p:cNvSpPr>
                    <a:spLocks noChangeArrowheads="1"/>
                  </p:cNvSpPr>
                  <p:nvPr/>
                </p:nvSpPr>
                <p:spPr bwMode="auto">
                  <a:xfrm>
                    <a:off x="3022" y="2558"/>
                    <a:ext cx="1214"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1.0</a:t>
                    </a:r>
                    <a:endParaRPr lang="en-US">
                      <a:solidFill>
                        <a:schemeClr val="tx1"/>
                      </a:solidFill>
                      <a:cs typeface="Times New Roman" pitchFamily="18" charset="0"/>
                    </a:endParaRPr>
                  </a:p>
                  <a:p>
                    <a:endParaRPr lang="en-US" sz="1800">
                      <a:solidFill>
                        <a:schemeClr val="tx1"/>
                      </a:solidFill>
                    </a:endParaRPr>
                  </a:p>
                </p:txBody>
              </p:sp>
              <p:sp>
                <p:nvSpPr>
                  <p:cNvPr id="37167" name="Rectangle 303"/>
                  <p:cNvSpPr>
                    <a:spLocks noChangeArrowheads="1"/>
                  </p:cNvSpPr>
                  <p:nvPr/>
                </p:nvSpPr>
                <p:spPr bwMode="auto">
                  <a:xfrm>
                    <a:off x="2979" y="2558"/>
                    <a:ext cx="130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112" name="Group 310"/>
              <p:cNvGrpSpPr>
                <a:grpSpLocks/>
              </p:cNvGrpSpPr>
              <p:nvPr/>
            </p:nvGrpSpPr>
            <p:grpSpPr bwMode="auto">
              <a:xfrm>
                <a:off x="0" y="2885"/>
                <a:ext cx="987" cy="327"/>
                <a:chOff x="0" y="2885"/>
                <a:chExt cx="987" cy="327"/>
              </a:xfrm>
            </p:grpSpPr>
            <p:sp>
              <p:nvSpPr>
                <p:cNvPr id="37173" name="Rectangle 309"/>
                <p:cNvSpPr>
                  <a:spLocks noChangeArrowheads="1"/>
                </p:cNvSpPr>
                <p:nvPr/>
              </p:nvSpPr>
              <p:spPr bwMode="auto">
                <a:xfrm>
                  <a:off x="0" y="2885"/>
                  <a:ext cx="98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114" name="Group 308"/>
                <p:cNvGrpSpPr>
                  <a:grpSpLocks/>
                </p:cNvGrpSpPr>
                <p:nvPr/>
              </p:nvGrpSpPr>
              <p:grpSpPr bwMode="auto">
                <a:xfrm>
                  <a:off x="0" y="2885"/>
                  <a:ext cx="987" cy="327"/>
                  <a:chOff x="0" y="2885"/>
                  <a:chExt cx="987" cy="327"/>
                </a:xfrm>
              </p:grpSpPr>
              <p:sp>
                <p:nvSpPr>
                  <p:cNvPr id="36989" name="Rectangle 125"/>
                  <p:cNvSpPr>
                    <a:spLocks noChangeArrowheads="1"/>
                  </p:cNvSpPr>
                  <p:nvPr/>
                </p:nvSpPr>
                <p:spPr bwMode="auto">
                  <a:xfrm>
                    <a:off x="43" y="2885"/>
                    <a:ext cx="901"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2.0</a:t>
                    </a:r>
                    <a:endParaRPr lang="en-US">
                      <a:solidFill>
                        <a:schemeClr val="tx1"/>
                      </a:solidFill>
                      <a:cs typeface="Times New Roman" pitchFamily="18" charset="0"/>
                    </a:endParaRPr>
                  </a:p>
                  <a:p>
                    <a:endParaRPr lang="en-US" sz="1800">
                      <a:solidFill>
                        <a:schemeClr val="tx1"/>
                      </a:solidFill>
                    </a:endParaRPr>
                  </a:p>
                </p:txBody>
              </p:sp>
              <p:sp>
                <p:nvSpPr>
                  <p:cNvPr id="37171" name="Rectangle 307"/>
                  <p:cNvSpPr>
                    <a:spLocks noChangeArrowheads="1"/>
                  </p:cNvSpPr>
                  <p:nvPr/>
                </p:nvSpPr>
                <p:spPr bwMode="auto">
                  <a:xfrm>
                    <a:off x="0" y="2885"/>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116" name="Group 314"/>
              <p:cNvGrpSpPr>
                <a:grpSpLocks/>
              </p:cNvGrpSpPr>
              <p:nvPr/>
            </p:nvGrpSpPr>
            <p:grpSpPr bwMode="auto">
              <a:xfrm>
                <a:off x="987" y="2885"/>
                <a:ext cx="637" cy="327"/>
                <a:chOff x="987" y="2885"/>
                <a:chExt cx="637" cy="327"/>
              </a:xfrm>
            </p:grpSpPr>
            <p:sp>
              <p:nvSpPr>
                <p:cNvPr id="37177" name="Rectangle 313"/>
                <p:cNvSpPr>
                  <a:spLocks noChangeArrowheads="1"/>
                </p:cNvSpPr>
                <p:nvPr/>
              </p:nvSpPr>
              <p:spPr bwMode="auto">
                <a:xfrm>
                  <a:off x="987" y="2885"/>
                  <a:ext cx="63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118" name="Group 312"/>
                <p:cNvGrpSpPr>
                  <a:grpSpLocks/>
                </p:cNvGrpSpPr>
                <p:nvPr/>
              </p:nvGrpSpPr>
              <p:grpSpPr bwMode="auto">
                <a:xfrm>
                  <a:off x="987" y="2885"/>
                  <a:ext cx="637" cy="327"/>
                  <a:chOff x="987" y="2885"/>
                  <a:chExt cx="637" cy="327"/>
                </a:xfrm>
              </p:grpSpPr>
              <p:sp>
                <p:nvSpPr>
                  <p:cNvPr id="36990" name="Rectangle 126"/>
                  <p:cNvSpPr>
                    <a:spLocks noChangeArrowheads="1"/>
                  </p:cNvSpPr>
                  <p:nvPr/>
                </p:nvSpPr>
                <p:spPr bwMode="auto">
                  <a:xfrm>
                    <a:off x="1030" y="2885"/>
                    <a:ext cx="551"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16384</a:t>
                    </a:r>
                    <a:endParaRPr lang="en-US">
                      <a:solidFill>
                        <a:schemeClr val="tx1"/>
                      </a:solidFill>
                      <a:cs typeface="Times New Roman" pitchFamily="18" charset="0"/>
                    </a:endParaRPr>
                  </a:p>
                  <a:p>
                    <a:endParaRPr lang="en-US" sz="1800">
                      <a:solidFill>
                        <a:schemeClr val="tx1"/>
                      </a:solidFill>
                    </a:endParaRPr>
                  </a:p>
                </p:txBody>
              </p:sp>
              <p:sp>
                <p:nvSpPr>
                  <p:cNvPr id="37175" name="Rectangle 311"/>
                  <p:cNvSpPr>
                    <a:spLocks noChangeArrowheads="1"/>
                  </p:cNvSpPr>
                  <p:nvPr/>
                </p:nvSpPr>
                <p:spPr bwMode="auto">
                  <a:xfrm>
                    <a:off x="987" y="2885"/>
                    <a:ext cx="63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120" name="Group 318"/>
              <p:cNvGrpSpPr>
                <a:grpSpLocks/>
              </p:cNvGrpSpPr>
              <p:nvPr/>
            </p:nvGrpSpPr>
            <p:grpSpPr bwMode="auto">
              <a:xfrm>
                <a:off x="1624" y="2885"/>
                <a:ext cx="441" cy="327"/>
                <a:chOff x="1624" y="2885"/>
                <a:chExt cx="441" cy="327"/>
              </a:xfrm>
            </p:grpSpPr>
            <p:sp>
              <p:nvSpPr>
                <p:cNvPr id="37181" name="Rectangle 317"/>
                <p:cNvSpPr>
                  <a:spLocks noChangeArrowheads="1"/>
                </p:cNvSpPr>
                <p:nvPr/>
              </p:nvSpPr>
              <p:spPr bwMode="auto">
                <a:xfrm>
                  <a:off x="1624" y="2885"/>
                  <a:ext cx="44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122" name="Group 316"/>
                <p:cNvGrpSpPr>
                  <a:grpSpLocks/>
                </p:cNvGrpSpPr>
                <p:nvPr/>
              </p:nvGrpSpPr>
              <p:grpSpPr bwMode="auto">
                <a:xfrm>
                  <a:off x="1624" y="2885"/>
                  <a:ext cx="441" cy="327"/>
                  <a:chOff x="1624" y="2885"/>
                  <a:chExt cx="441" cy="327"/>
                </a:xfrm>
              </p:grpSpPr>
              <p:sp>
                <p:nvSpPr>
                  <p:cNvPr id="36991" name="Rectangle 127"/>
                  <p:cNvSpPr>
                    <a:spLocks noChangeArrowheads="1"/>
                  </p:cNvSpPr>
                  <p:nvPr/>
                </p:nvSpPr>
                <p:spPr bwMode="auto">
                  <a:xfrm>
                    <a:off x="1667" y="2885"/>
                    <a:ext cx="355"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47</a:t>
                    </a:r>
                    <a:endParaRPr lang="en-US">
                      <a:solidFill>
                        <a:schemeClr val="tx1"/>
                      </a:solidFill>
                      <a:cs typeface="Times New Roman" pitchFamily="18" charset="0"/>
                    </a:endParaRPr>
                  </a:p>
                  <a:p>
                    <a:endParaRPr lang="en-US" sz="1800">
                      <a:solidFill>
                        <a:schemeClr val="tx1"/>
                      </a:solidFill>
                    </a:endParaRPr>
                  </a:p>
                </p:txBody>
              </p:sp>
              <p:sp>
                <p:nvSpPr>
                  <p:cNvPr id="37179" name="Rectangle 315"/>
                  <p:cNvSpPr>
                    <a:spLocks noChangeArrowheads="1"/>
                  </p:cNvSpPr>
                  <p:nvPr/>
                </p:nvSpPr>
                <p:spPr bwMode="auto">
                  <a:xfrm>
                    <a:off x="1624" y="2885"/>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124" name="Group 322"/>
              <p:cNvGrpSpPr>
                <a:grpSpLocks/>
              </p:cNvGrpSpPr>
              <p:nvPr/>
            </p:nvGrpSpPr>
            <p:grpSpPr bwMode="auto">
              <a:xfrm>
                <a:off x="2065" y="2885"/>
                <a:ext cx="441" cy="327"/>
                <a:chOff x="2065" y="2885"/>
                <a:chExt cx="441" cy="327"/>
              </a:xfrm>
            </p:grpSpPr>
            <p:sp>
              <p:nvSpPr>
                <p:cNvPr id="37185" name="Rectangle 321"/>
                <p:cNvSpPr>
                  <a:spLocks noChangeArrowheads="1"/>
                </p:cNvSpPr>
                <p:nvPr/>
              </p:nvSpPr>
              <p:spPr bwMode="auto">
                <a:xfrm>
                  <a:off x="2065" y="2885"/>
                  <a:ext cx="44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126" name="Group 320"/>
                <p:cNvGrpSpPr>
                  <a:grpSpLocks/>
                </p:cNvGrpSpPr>
                <p:nvPr/>
              </p:nvGrpSpPr>
              <p:grpSpPr bwMode="auto">
                <a:xfrm>
                  <a:off x="2065" y="2885"/>
                  <a:ext cx="441" cy="327"/>
                  <a:chOff x="2065" y="2885"/>
                  <a:chExt cx="441" cy="327"/>
                </a:xfrm>
              </p:grpSpPr>
              <p:sp>
                <p:nvSpPr>
                  <p:cNvPr id="36992" name="Rectangle 128"/>
                  <p:cNvSpPr>
                    <a:spLocks noChangeArrowheads="1"/>
                  </p:cNvSpPr>
                  <p:nvPr/>
                </p:nvSpPr>
                <p:spPr bwMode="auto">
                  <a:xfrm>
                    <a:off x="2108" y="2885"/>
                    <a:ext cx="355"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39</a:t>
                    </a:r>
                    <a:endParaRPr lang="en-US">
                      <a:solidFill>
                        <a:schemeClr val="tx1"/>
                      </a:solidFill>
                      <a:cs typeface="Times New Roman" pitchFamily="18" charset="0"/>
                    </a:endParaRPr>
                  </a:p>
                  <a:p>
                    <a:endParaRPr lang="en-US" sz="1800">
                      <a:solidFill>
                        <a:schemeClr val="tx1"/>
                      </a:solidFill>
                    </a:endParaRPr>
                  </a:p>
                </p:txBody>
              </p:sp>
              <p:sp>
                <p:nvSpPr>
                  <p:cNvPr id="37183" name="Rectangle 319"/>
                  <p:cNvSpPr>
                    <a:spLocks noChangeArrowheads="1"/>
                  </p:cNvSpPr>
                  <p:nvPr/>
                </p:nvSpPr>
                <p:spPr bwMode="auto">
                  <a:xfrm>
                    <a:off x="2065" y="2885"/>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128" name="Group 326"/>
              <p:cNvGrpSpPr>
                <a:grpSpLocks/>
              </p:cNvGrpSpPr>
              <p:nvPr/>
            </p:nvGrpSpPr>
            <p:grpSpPr bwMode="auto">
              <a:xfrm>
                <a:off x="2506" y="2885"/>
                <a:ext cx="473" cy="327"/>
                <a:chOff x="2506" y="2885"/>
                <a:chExt cx="473" cy="327"/>
              </a:xfrm>
            </p:grpSpPr>
            <p:sp>
              <p:nvSpPr>
                <p:cNvPr id="37189" name="Rectangle 325"/>
                <p:cNvSpPr>
                  <a:spLocks noChangeArrowheads="1"/>
                </p:cNvSpPr>
                <p:nvPr/>
              </p:nvSpPr>
              <p:spPr bwMode="auto">
                <a:xfrm>
                  <a:off x="2506" y="2885"/>
                  <a:ext cx="473"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130" name="Group 324"/>
                <p:cNvGrpSpPr>
                  <a:grpSpLocks/>
                </p:cNvGrpSpPr>
                <p:nvPr/>
              </p:nvGrpSpPr>
              <p:grpSpPr bwMode="auto">
                <a:xfrm>
                  <a:off x="2506" y="2885"/>
                  <a:ext cx="473" cy="327"/>
                  <a:chOff x="2506" y="2885"/>
                  <a:chExt cx="473" cy="327"/>
                </a:xfrm>
              </p:grpSpPr>
              <p:sp>
                <p:nvSpPr>
                  <p:cNvPr id="36993" name="Rectangle 129"/>
                  <p:cNvSpPr>
                    <a:spLocks noChangeArrowheads="1"/>
                  </p:cNvSpPr>
                  <p:nvPr/>
                </p:nvSpPr>
                <p:spPr bwMode="auto">
                  <a:xfrm>
                    <a:off x="2549" y="2885"/>
                    <a:ext cx="387"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8</a:t>
                    </a:r>
                    <a:endParaRPr lang="en-US">
                      <a:solidFill>
                        <a:schemeClr val="tx1"/>
                      </a:solidFill>
                      <a:cs typeface="Times New Roman" pitchFamily="18" charset="0"/>
                    </a:endParaRPr>
                  </a:p>
                  <a:p>
                    <a:endParaRPr lang="en-US" sz="1800">
                      <a:solidFill>
                        <a:schemeClr val="tx1"/>
                      </a:solidFill>
                    </a:endParaRPr>
                  </a:p>
                </p:txBody>
              </p:sp>
              <p:sp>
                <p:nvSpPr>
                  <p:cNvPr id="37187" name="Rectangle 323"/>
                  <p:cNvSpPr>
                    <a:spLocks noChangeArrowheads="1"/>
                  </p:cNvSpPr>
                  <p:nvPr/>
                </p:nvSpPr>
                <p:spPr bwMode="auto">
                  <a:xfrm>
                    <a:off x="2506" y="2885"/>
                    <a:ext cx="47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132" name="Group 330"/>
              <p:cNvGrpSpPr>
                <a:grpSpLocks/>
              </p:cNvGrpSpPr>
              <p:nvPr/>
            </p:nvGrpSpPr>
            <p:grpSpPr bwMode="auto">
              <a:xfrm>
                <a:off x="2979" y="2885"/>
                <a:ext cx="1300" cy="327"/>
                <a:chOff x="2979" y="2885"/>
                <a:chExt cx="1300" cy="327"/>
              </a:xfrm>
            </p:grpSpPr>
            <p:sp>
              <p:nvSpPr>
                <p:cNvPr id="37193" name="Rectangle 329"/>
                <p:cNvSpPr>
                  <a:spLocks noChangeArrowheads="1"/>
                </p:cNvSpPr>
                <p:nvPr/>
              </p:nvSpPr>
              <p:spPr bwMode="auto">
                <a:xfrm>
                  <a:off x="2979" y="2885"/>
                  <a:ext cx="1300"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134" name="Group 328"/>
                <p:cNvGrpSpPr>
                  <a:grpSpLocks/>
                </p:cNvGrpSpPr>
                <p:nvPr/>
              </p:nvGrpSpPr>
              <p:grpSpPr bwMode="auto">
                <a:xfrm>
                  <a:off x="2979" y="2885"/>
                  <a:ext cx="1300" cy="327"/>
                  <a:chOff x="2979" y="2885"/>
                  <a:chExt cx="1300" cy="327"/>
                </a:xfrm>
              </p:grpSpPr>
              <p:sp>
                <p:nvSpPr>
                  <p:cNvPr id="36994" name="Rectangle 130"/>
                  <p:cNvSpPr>
                    <a:spLocks noChangeArrowheads="1"/>
                  </p:cNvSpPr>
                  <p:nvPr/>
                </p:nvSpPr>
                <p:spPr bwMode="auto">
                  <a:xfrm>
                    <a:off x="3022" y="2885"/>
                    <a:ext cx="1214"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1.4</a:t>
                    </a:r>
                    <a:endParaRPr lang="en-US">
                      <a:solidFill>
                        <a:schemeClr val="tx1"/>
                      </a:solidFill>
                      <a:cs typeface="Times New Roman" pitchFamily="18" charset="0"/>
                    </a:endParaRPr>
                  </a:p>
                  <a:p>
                    <a:endParaRPr lang="en-US" sz="1800">
                      <a:solidFill>
                        <a:schemeClr val="tx1"/>
                      </a:solidFill>
                    </a:endParaRPr>
                  </a:p>
                </p:txBody>
              </p:sp>
              <p:sp>
                <p:nvSpPr>
                  <p:cNvPr id="37191" name="Rectangle 327"/>
                  <p:cNvSpPr>
                    <a:spLocks noChangeArrowheads="1"/>
                  </p:cNvSpPr>
                  <p:nvPr/>
                </p:nvSpPr>
                <p:spPr bwMode="auto">
                  <a:xfrm>
                    <a:off x="2979" y="2885"/>
                    <a:ext cx="130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sp>
          <p:nvSpPr>
            <p:cNvPr id="37196" name="Rectangle 332"/>
            <p:cNvSpPr>
              <a:spLocks noChangeArrowheads="1"/>
            </p:cNvSpPr>
            <p:nvPr/>
          </p:nvSpPr>
          <p:spPr bwMode="auto">
            <a:xfrm>
              <a:off x="-3" y="-3"/>
              <a:ext cx="4285" cy="3218"/>
            </a:xfrm>
            <a:prstGeom prst="rect">
              <a:avLst/>
            </a:prstGeom>
            <a:noFill/>
            <a:ln w="9525">
              <a:solidFill>
                <a:srgbClr val="A0A0A0"/>
              </a:solidFill>
              <a:miter lim="800000"/>
              <a:headEnd/>
              <a:tailEnd/>
            </a:ln>
            <a:effectLst/>
          </p:spPr>
          <p:txBody>
            <a:bodyPr wrap="none" lIns="91435" tIns="45718" rIns="91435" bIns="45718" anchor="ctr"/>
            <a:lstStyle/>
            <a:p>
              <a:endParaRPr lang="en-US"/>
            </a:p>
          </p:txBody>
        </p:sp>
      </p:grpSp>
      <p:grpSp>
        <p:nvGrpSpPr>
          <p:cNvPr id="37136" name="Group 396"/>
          <p:cNvGrpSpPr>
            <a:grpSpLocks/>
          </p:cNvGrpSpPr>
          <p:nvPr/>
        </p:nvGrpSpPr>
        <p:grpSpPr bwMode="auto">
          <a:xfrm>
            <a:off x="381000" y="5257800"/>
            <a:ext cx="8534400" cy="914400"/>
            <a:chOff x="-3" y="-3"/>
            <a:chExt cx="3144" cy="987"/>
          </a:xfrm>
        </p:grpSpPr>
        <p:grpSp>
          <p:nvGrpSpPr>
            <p:cNvPr id="37138" name="Group 394"/>
            <p:cNvGrpSpPr>
              <a:grpSpLocks/>
            </p:cNvGrpSpPr>
            <p:nvPr/>
          </p:nvGrpSpPr>
          <p:grpSpPr bwMode="auto">
            <a:xfrm>
              <a:off x="0" y="0"/>
              <a:ext cx="3138" cy="981"/>
              <a:chOff x="0" y="0"/>
              <a:chExt cx="3138" cy="981"/>
            </a:xfrm>
          </p:grpSpPr>
          <p:grpSp>
            <p:nvGrpSpPr>
              <p:cNvPr id="37140" name="Group 349"/>
              <p:cNvGrpSpPr>
                <a:grpSpLocks/>
              </p:cNvGrpSpPr>
              <p:nvPr/>
            </p:nvGrpSpPr>
            <p:grpSpPr bwMode="auto">
              <a:xfrm>
                <a:off x="0" y="0"/>
                <a:ext cx="987" cy="327"/>
                <a:chOff x="0" y="0"/>
                <a:chExt cx="987" cy="327"/>
              </a:xfrm>
            </p:grpSpPr>
            <p:sp>
              <p:nvSpPr>
                <p:cNvPr id="37212" name="Rectangle 348"/>
                <p:cNvSpPr>
                  <a:spLocks noChangeArrowheads="1"/>
                </p:cNvSpPr>
                <p:nvPr/>
              </p:nvSpPr>
              <p:spPr bwMode="auto">
                <a:xfrm>
                  <a:off x="0" y="0"/>
                  <a:ext cx="987" cy="327"/>
                </a:xfrm>
                <a:prstGeom prst="rect">
                  <a:avLst/>
                </a:prstGeom>
                <a:solidFill>
                  <a:srgbClr val="E6E6E6"/>
                </a:solidFill>
                <a:ln w="9525">
                  <a:noFill/>
                  <a:miter lim="800000"/>
                  <a:headEnd/>
                  <a:tailEnd/>
                </a:ln>
                <a:effectLst/>
              </p:spPr>
              <p:txBody>
                <a:bodyPr wrap="none" lIns="91435" tIns="45718" rIns="91435" bIns="45718" anchor="ctr"/>
                <a:lstStyle/>
                <a:p>
                  <a:endParaRPr lang="en-US"/>
                </a:p>
              </p:txBody>
            </p:sp>
            <p:grpSp>
              <p:nvGrpSpPr>
                <p:cNvPr id="37142" name="Group 347"/>
                <p:cNvGrpSpPr>
                  <a:grpSpLocks/>
                </p:cNvGrpSpPr>
                <p:nvPr/>
              </p:nvGrpSpPr>
              <p:grpSpPr bwMode="auto">
                <a:xfrm>
                  <a:off x="0" y="0"/>
                  <a:ext cx="987" cy="327"/>
                  <a:chOff x="0" y="0"/>
                  <a:chExt cx="987" cy="327"/>
                </a:xfrm>
              </p:grpSpPr>
              <p:sp>
                <p:nvSpPr>
                  <p:cNvPr id="37198" name="Rectangle 334"/>
                  <p:cNvSpPr>
                    <a:spLocks noChangeArrowheads="1"/>
                  </p:cNvSpPr>
                  <p:nvPr/>
                </p:nvSpPr>
                <p:spPr bwMode="auto">
                  <a:xfrm>
                    <a:off x="43" y="0"/>
                    <a:ext cx="901" cy="327"/>
                  </a:xfrm>
                  <a:prstGeom prst="rect">
                    <a:avLst/>
                  </a:prstGeom>
                  <a:solidFill>
                    <a:srgbClr val="E6E6E6"/>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Fluence [10</a:t>
                    </a:r>
                    <a:r>
                      <a:rPr lang="en-GB" sz="1000" b="1" baseline="30000">
                        <a:solidFill>
                          <a:schemeClr val="tx1"/>
                        </a:solidFill>
                        <a:cs typeface="Arial" pitchFamily="34" charset="0"/>
                      </a:rPr>
                      <a:t>10</a:t>
                    </a:r>
                    <a:r>
                      <a:rPr lang="en-GB" sz="1000" b="1">
                        <a:solidFill>
                          <a:schemeClr val="tx1"/>
                        </a:solidFill>
                        <a:cs typeface="Arial" pitchFamily="34" charset="0"/>
                      </a:rPr>
                      <a:t> p cm</a:t>
                    </a:r>
                    <a:r>
                      <a:rPr lang="en-GB" sz="1000" b="1" baseline="30000">
                        <a:solidFill>
                          <a:schemeClr val="tx1"/>
                        </a:solidFill>
                        <a:cs typeface="Arial" pitchFamily="34" charset="0"/>
                      </a:rPr>
                      <a:t>-2</a:t>
                    </a:r>
                    <a:r>
                      <a:rPr lang="en-GB" sz="1000" b="1">
                        <a:solidFill>
                          <a:schemeClr val="tx1"/>
                        </a:solidFill>
                        <a:cs typeface="Arial" pitchFamily="34" charset="0"/>
                      </a:rPr>
                      <a:t>]</a:t>
                    </a:r>
                    <a:endParaRPr lang="en-US">
                      <a:solidFill>
                        <a:schemeClr val="tx1"/>
                      </a:solidFill>
                      <a:cs typeface="Times New Roman" pitchFamily="18" charset="0"/>
                    </a:endParaRPr>
                  </a:p>
                  <a:p>
                    <a:endParaRPr lang="en-US" sz="1800">
                      <a:solidFill>
                        <a:schemeClr val="tx1"/>
                      </a:solidFill>
                    </a:endParaRPr>
                  </a:p>
                </p:txBody>
              </p:sp>
              <p:sp>
                <p:nvSpPr>
                  <p:cNvPr id="37210" name="Rectangle 346"/>
                  <p:cNvSpPr>
                    <a:spLocks noChangeArrowheads="1"/>
                  </p:cNvSpPr>
                  <p:nvPr/>
                </p:nvSpPr>
                <p:spPr bwMode="auto">
                  <a:xfrm>
                    <a:off x="0" y="0"/>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144" name="Group 353"/>
              <p:cNvGrpSpPr>
                <a:grpSpLocks/>
              </p:cNvGrpSpPr>
              <p:nvPr/>
            </p:nvGrpSpPr>
            <p:grpSpPr bwMode="auto">
              <a:xfrm>
                <a:off x="987" y="0"/>
                <a:ext cx="720" cy="327"/>
                <a:chOff x="987" y="0"/>
                <a:chExt cx="720" cy="327"/>
              </a:xfrm>
            </p:grpSpPr>
            <p:sp>
              <p:nvSpPr>
                <p:cNvPr id="37216" name="Rectangle 352"/>
                <p:cNvSpPr>
                  <a:spLocks noChangeArrowheads="1"/>
                </p:cNvSpPr>
                <p:nvPr/>
              </p:nvSpPr>
              <p:spPr bwMode="auto">
                <a:xfrm>
                  <a:off x="987" y="0"/>
                  <a:ext cx="720" cy="327"/>
                </a:xfrm>
                <a:prstGeom prst="rect">
                  <a:avLst/>
                </a:prstGeom>
                <a:solidFill>
                  <a:srgbClr val="E6E6E6"/>
                </a:solidFill>
                <a:ln w="9525">
                  <a:noFill/>
                  <a:miter lim="800000"/>
                  <a:headEnd/>
                  <a:tailEnd/>
                </a:ln>
                <a:effectLst/>
              </p:spPr>
              <p:txBody>
                <a:bodyPr wrap="none" lIns="91435" tIns="45718" rIns="91435" bIns="45718" anchor="ctr"/>
                <a:lstStyle/>
                <a:p>
                  <a:endParaRPr lang="en-US"/>
                </a:p>
              </p:txBody>
            </p:sp>
            <p:grpSp>
              <p:nvGrpSpPr>
                <p:cNvPr id="37146" name="Group 351"/>
                <p:cNvGrpSpPr>
                  <a:grpSpLocks/>
                </p:cNvGrpSpPr>
                <p:nvPr/>
              </p:nvGrpSpPr>
              <p:grpSpPr bwMode="auto">
                <a:xfrm>
                  <a:off x="987" y="0"/>
                  <a:ext cx="720" cy="327"/>
                  <a:chOff x="987" y="0"/>
                  <a:chExt cx="720" cy="327"/>
                </a:xfrm>
              </p:grpSpPr>
              <p:sp>
                <p:nvSpPr>
                  <p:cNvPr id="37199" name="Rectangle 335"/>
                  <p:cNvSpPr>
                    <a:spLocks noChangeArrowheads="1"/>
                  </p:cNvSpPr>
                  <p:nvPr/>
                </p:nvSpPr>
                <p:spPr bwMode="auto">
                  <a:xfrm>
                    <a:off x="1030" y="0"/>
                    <a:ext cx="634" cy="327"/>
                  </a:xfrm>
                  <a:prstGeom prst="rect">
                    <a:avLst/>
                  </a:prstGeom>
                  <a:solidFill>
                    <a:srgbClr val="E6E6E6"/>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Integer errors</a:t>
                    </a:r>
                    <a:endParaRPr lang="en-US">
                      <a:solidFill>
                        <a:schemeClr val="tx1"/>
                      </a:solidFill>
                      <a:cs typeface="Times New Roman" pitchFamily="18" charset="0"/>
                    </a:endParaRPr>
                  </a:p>
                  <a:p>
                    <a:endParaRPr lang="en-US" sz="1800">
                      <a:solidFill>
                        <a:schemeClr val="tx1"/>
                      </a:solidFill>
                    </a:endParaRPr>
                  </a:p>
                </p:txBody>
              </p:sp>
              <p:sp>
                <p:nvSpPr>
                  <p:cNvPr id="37214" name="Rectangle 350"/>
                  <p:cNvSpPr>
                    <a:spLocks noChangeArrowheads="1"/>
                  </p:cNvSpPr>
                  <p:nvPr/>
                </p:nvSpPr>
                <p:spPr bwMode="auto">
                  <a:xfrm>
                    <a:off x="987" y="0"/>
                    <a:ext cx="72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148" name="Group 357"/>
              <p:cNvGrpSpPr>
                <a:grpSpLocks/>
              </p:cNvGrpSpPr>
              <p:nvPr/>
            </p:nvGrpSpPr>
            <p:grpSpPr bwMode="auto">
              <a:xfrm>
                <a:off x="1707" y="0"/>
                <a:ext cx="853" cy="327"/>
                <a:chOff x="1707" y="0"/>
                <a:chExt cx="853" cy="327"/>
              </a:xfrm>
            </p:grpSpPr>
            <p:sp>
              <p:nvSpPr>
                <p:cNvPr id="37220" name="Rectangle 356"/>
                <p:cNvSpPr>
                  <a:spLocks noChangeArrowheads="1"/>
                </p:cNvSpPr>
                <p:nvPr/>
              </p:nvSpPr>
              <p:spPr bwMode="auto">
                <a:xfrm>
                  <a:off x="1707" y="0"/>
                  <a:ext cx="853" cy="327"/>
                </a:xfrm>
                <a:prstGeom prst="rect">
                  <a:avLst/>
                </a:prstGeom>
                <a:solidFill>
                  <a:srgbClr val="E6E6E6"/>
                </a:solidFill>
                <a:ln w="9525">
                  <a:noFill/>
                  <a:miter lim="800000"/>
                  <a:headEnd/>
                  <a:tailEnd/>
                </a:ln>
                <a:effectLst/>
              </p:spPr>
              <p:txBody>
                <a:bodyPr wrap="none" lIns="91435" tIns="45718" rIns="91435" bIns="45718" anchor="ctr"/>
                <a:lstStyle/>
                <a:p>
                  <a:endParaRPr lang="en-US"/>
                </a:p>
              </p:txBody>
            </p:sp>
            <p:grpSp>
              <p:nvGrpSpPr>
                <p:cNvPr id="37150" name="Group 355"/>
                <p:cNvGrpSpPr>
                  <a:grpSpLocks/>
                </p:cNvGrpSpPr>
                <p:nvPr/>
              </p:nvGrpSpPr>
              <p:grpSpPr bwMode="auto">
                <a:xfrm>
                  <a:off x="1707" y="0"/>
                  <a:ext cx="853" cy="327"/>
                  <a:chOff x="1707" y="0"/>
                  <a:chExt cx="853" cy="327"/>
                </a:xfrm>
              </p:grpSpPr>
              <p:sp>
                <p:nvSpPr>
                  <p:cNvPr id="37200" name="Rectangle 336"/>
                  <p:cNvSpPr>
                    <a:spLocks noChangeArrowheads="1"/>
                  </p:cNvSpPr>
                  <p:nvPr/>
                </p:nvSpPr>
                <p:spPr bwMode="auto">
                  <a:xfrm>
                    <a:off x="1750" y="0"/>
                    <a:ext cx="767" cy="327"/>
                  </a:xfrm>
                  <a:prstGeom prst="rect">
                    <a:avLst/>
                  </a:prstGeom>
                  <a:solidFill>
                    <a:srgbClr val="E6E6E6"/>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 Corrected errors</a:t>
                    </a:r>
                    <a:endParaRPr lang="en-US">
                      <a:solidFill>
                        <a:schemeClr val="tx1"/>
                      </a:solidFill>
                      <a:cs typeface="Times New Roman" pitchFamily="18" charset="0"/>
                    </a:endParaRPr>
                  </a:p>
                  <a:p>
                    <a:endParaRPr lang="en-US" sz="1800">
                      <a:solidFill>
                        <a:schemeClr val="tx1"/>
                      </a:solidFill>
                    </a:endParaRPr>
                  </a:p>
                </p:txBody>
              </p:sp>
              <p:sp>
                <p:nvSpPr>
                  <p:cNvPr id="37218" name="Rectangle 354"/>
                  <p:cNvSpPr>
                    <a:spLocks noChangeArrowheads="1"/>
                  </p:cNvSpPr>
                  <p:nvPr/>
                </p:nvSpPr>
                <p:spPr bwMode="auto">
                  <a:xfrm>
                    <a:off x="1707" y="0"/>
                    <a:ext cx="85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152" name="Group 361"/>
              <p:cNvGrpSpPr>
                <a:grpSpLocks/>
              </p:cNvGrpSpPr>
              <p:nvPr/>
            </p:nvGrpSpPr>
            <p:grpSpPr bwMode="auto">
              <a:xfrm>
                <a:off x="2560" y="0"/>
                <a:ext cx="578" cy="327"/>
                <a:chOff x="2560" y="0"/>
                <a:chExt cx="578" cy="327"/>
              </a:xfrm>
            </p:grpSpPr>
            <p:sp>
              <p:nvSpPr>
                <p:cNvPr id="37224" name="Rectangle 360"/>
                <p:cNvSpPr>
                  <a:spLocks noChangeArrowheads="1"/>
                </p:cNvSpPr>
                <p:nvPr/>
              </p:nvSpPr>
              <p:spPr bwMode="auto">
                <a:xfrm>
                  <a:off x="2560" y="0"/>
                  <a:ext cx="578" cy="327"/>
                </a:xfrm>
                <a:prstGeom prst="rect">
                  <a:avLst/>
                </a:prstGeom>
                <a:solidFill>
                  <a:srgbClr val="E6E6E6"/>
                </a:solidFill>
                <a:ln w="9525">
                  <a:noFill/>
                  <a:miter lim="800000"/>
                  <a:headEnd/>
                  <a:tailEnd/>
                </a:ln>
                <a:effectLst/>
              </p:spPr>
              <p:txBody>
                <a:bodyPr wrap="none" lIns="91435" tIns="45718" rIns="91435" bIns="45718" anchor="ctr"/>
                <a:lstStyle/>
                <a:p>
                  <a:endParaRPr lang="en-US"/>
                </a:p>
              </p:txBody>
            </p:sp>
            <p:grpSp>
              <p:nvGrpSpPr>
                <p:cNvPr id="37154" name="Group 359"/>
                <p:cNvGrpSpPr>
                  <a:grpSpLocks/>
                </p:cNvGrpSpPr>
                <p:nvPr/>
              </p:nvGrpSpPr>
              <p:grpSpPr bwMode="auto">
                <a:xfrm>
                  <a:off x="2560" y="0"/>
                  <a:ext cx="578" cy="327"/>
                  <a:chOff x="2560" y="0"/>
                  <a:chExt cx="578" cy="327"/>
                </a:xfrm>
              </p:grpSpPr>
              <p:sp>
                <p:nvSpPr>
                  <p:cNvPr id="37201" name="Rectangle 337"/>
                  <p:cNvSpPr>
                    <a:spLocks noChangeArrowheads="1"/>
                  </p:cNvSpPr>
                  <p:nvPr/>
                </p:nvSpPr>
                <p:spPr bwMode="auto">
                  <a:xfrm>
                    <a:off x="2603" y="0"/>
                    <a:ext cx="492" cy="327"/>
                  </a:xfrm>
                  <a:prstGeom prst="rect">
                    <a:avLst/>
                  </a:prstGeom>
                  <a:solidFill>
                    <a:srgbClr val="E6E6E6"/>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Efficiency</a:t>
                    </a:r>
                    <a:endParaRPr lang="en-US">
                      <a:solidFill>
                        <a:schemeClr val="tx1"/>
                      </a:solidFill>
                      <a:cs typeface="Times New Roman" pitchFamily="18" charset="0"/>
                    </a:endParaRPr>
                  </a:p>
                  <a:p>
                    <a:endParaRPr lang="en-US" sz="1800">
                      <a:solidFill>
                        <a:schemeClr val="tx1"/>
                      </a:solidFill>
                    </a:endParaRPr>
                  </a:p>
                </p:txBody>
              </p:sp>
              <p:sp>
                <p:nvSpPr>
                  <p:cNvPr id="37222" name="Rectangle 358"/>
                  <p:cNvSpPr>
                    <a:spLocks noChangeArrowheads="1"/>
                  </p:cNvSpPr>
                  <p:nvPr/>
                </p:nvSpPr>
                <p:spPr bwMode="auto">
                  <a:xfrm>
                    <a:off x="2560" y="0"/>
                    <a:ext cx="578"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156" name="Group 365"/>
              <p:cNvGrpSpPr>
                <a:grpSpLocks/>
              </p:cNvGrpSpPr>
              <p:nvPr/>
            </p:nvGrpSpPr>
            <p:grpSpPr bwMode="auto">
              <a:xfrm>
                <a:off x="0" y="327"/>
                <a:ext cx="987" cy="327"/>
                <a:chOff x="0" y="327"/>
                <a:chExt cx="987" cy="327"/>
              </a:xfrm>
            </p:grpSpPr>
            <p:sp>
              <p:nvSpPr>
                <p:cNvPr id="37228" name="Rectangle 364"/>
                <p:cNvSpPr>
                  <a:spLocks noChangeArrowheads="1"/>
                </p:cNvSpPr>
                <p:nvPr/>
              </p:nvSpPr>
              <p:spPr bwMode="auto">
                <a:xfrm>
                  <a:off x="0" y="327"/>
                  <a:ext cx="98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158" name="Group 363"/>
                <p:cNvGrpSpPr>
                  <a:grpSpLocks/>
                </p:cNvGrpSpPr>
                <p:nvPr/>
              </p:nvGrpSpPr>
              <p:grpSpPr bwMode="auto">
                <a:xfrm>
                  <a:off x="0" y="327"/>
                  <a:ext cx="987" cy="327"/>
                  <a:chOff x="0" y="327"/>
                  <a:chExt cx="987" cy="327"/>
                </a:xfrm>
              </p:grpSpPr>
              <p:sp>
                <p:nvSpPr>
                  <p:cNvPr id="37202" name="Rectangle 338"/>
                  <p:cNvSpPr>
                    <a:spLocks noChangeArrowheads="1"/>
                  </p:cNvSpPr>
                  <p:nvPr/>
                </p:nvSpPr>
                <p:spPr bwMode="auto">
                  <a:xfrm>
                    <a:off x="43" y="327"/>
                    <a:ext cx="901"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1.0</a:t>
                    </a:r>
                    <a:endParaRPr lang="en-US">
                      <a:solidFill>
                        <a:schemeClr val="tx1"/>
                      </a:solidFill>
                      <a:cs typeface="Times New Roman" pitchFamily="18" charset="0"/>
                    </a:endParaRPr>
                  </a:p>
                  <a:p>
                    <a:endParaRPr lang="en-US" sz="1800">
                      <a:solidFill>
                        <a:schemeClr val="tx1"/>
                      </a:solidFill>
                    </a:endParaRPr>
                  </a:p>
                </p:txBody>
              </p:sp>
              <p:sp>
                <p:nvSpPr>
                  <p:cNvPr id="37226" name="Rectangle 362"/>
                  <p:cNvSpPr>
                    <a:spLocks noChangeArrowheads="1"/>
                  </p:cNvSpPr>
                  <p:nvPr/>
                </p:nvSpPr>
                <p:spPr bwMode="auto">
                  <a:xfrm>
                    <a:off x="0" y="327"/>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160" name="Group 369"/>
              <p:cNvGrpSpPr>
                <a:grpSpLocks/>
              </p:cNvGrpSpPr>
              <p:nvPr/>
            </p:nvGrpSpPr>
            <p:grpSpPr bwMode="auto">
              <a:xfrm>
                <a:off x="987" y="327"/>
                <a:ext cx="720" cy="327"/>
                <a:chOff x="987" y="327"/>
                <a:chExt cx="720" cy="327"/>
              </a:xfrm>
            </p:grpSpPr>
            <p:sp>
              <p:nvSpPr>
                <p:cNvPr id="37232" name="Rectangle 368"/>
                <p:cNvSpPr>
                  <a:spLocks noChangeArrowheads="1"/>
                </p:cNvSpPr>
                <p:nvPr/>
              </p:nvSpPr>
              <p:spPr bwMode="auto">
                <a:xfrm>
                  <a:off x="987" y="327"/>
                  <a:ext cx="720"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162" name="Group 367"/>
                <p:cNvGrpSpPr>
                  <a:grpSpLocks/>
                </p:cNvGrpSpPr>
                <p:nvPr/>
              </p:nvGrpSpPr>
              <p:grpSpPr bwMode="auto">
                <a:xfrm>
                  <a:off x="987" y="327"/>
                  <a:ext cx="720" cy="327"/>
                  <a:chOff x="987" y="327"/>
                  <a:chExt cx="720" cy="327"/>
                </a:xfrm>
              </p:grpSpPr>
              <p:sp>
                <p:nvSpPr>
                  <p:cNvPr id="37203" name="Rectangle 339"/>
                  <p:cNvSpPr>
                    <a:spLocks noChangeArrowheads="1"/>
                  </p:cNvSpPr>
                  <p:nvPr/>
                </p:nvSpPr>
                <p:spPr bwMode="auto">
                  <a:xfrm>
                    <a:off x="1030" y="327"/>
                    <a:ext cx="634"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218</a:t>
                    </a:r>
                    <a:endParaRPr lang="en-US">
                      <a:solidFill>
                        <a:schemeClr val="tx1"/>
                      </a:solidFill>
                      <a:cs typeface="Times New Roman" pitchFamily="18" charset="0"/>
                    </a:endParaRPr>
                  </a:p>
                  <a:p>
                    <a:endParaRPr lang="en-US" sz="1800">
                      <a:solidFill>
                        <a:schemeClr val="tx1"/>
                      </a:solidFill>
                    </a:endParaRPr>
                  </a:p>
                </p:txBody>
              </p:sp>
              <p:sp>
                <p:nvSpPr>
                  <p:cNvPr id="37230" name="Rectangle 366"/>
                  <p:cNvSpPr>
                    <a:spLocks noChangeArrowheads="1"/>
                  </p:cNvSpPr>
                  <p:nvPr/>
                </p:nvSpPr>
                <p:spPr bwMode="auto">
                  <a:xfrm>
                    <a:off x="987" y="327"/>
                    <a:ext cx="72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164" name="Group 373"/>
              <p:cNvGrpSpPr>
                <a:grpSpLocks/>
              </p:cNvGrpSpPr>
              <p:nvPr/>
            </p:nvGrpSpPr>
            <p:grpSpPr bwMode="auto">
              <a:xfrm>
                <a:off x="1707" y="327"/>
                <a:ext cx="853" cy="327"/>
                <a:chOff x="1707" y="327"/>
                <a:chExt cx="853" cy="327"/>
              </a:xfrm>
            </p:grpSpPr>
            <p:sp>
              <p:nvSpPr>
                <p:cNvPr id="37236" name="Rectangle 372"/>
                <p:cNvSpPr>
                  <a:spLocks noChangeArrowheads="1"/>
                </p:cNvSpPr>
                <p:nvPr/>
              </p:nvSpPr>
              <p:spPr bwMode="auto">
                <a:xfrm>
                  <a:off x="1707" y="327"/>
                  <a:ext cx="853"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166" name="Group 371"/>
                <p:cNvGrpSpPr>
                  <a:grpSpLocks/>
                </p:cNvGrpSpPr>
                <p:nvPr/>
              </p:nvGrpSpPr>
              <p:grpSpPr bwMode="auto">
                <a:xfrm>
                  <a:off x="1707" y="327"/>
                  <a:ext cx="853" cy="327"/>
                  <a:chOff x="1707" y="327"/>
                  <a:chExt cx="853" cy="327"/>
                </a:xfrm>
              </p:grpSpPr>
              <p:sp>
                <p:nvSpPr>
                  <p:cNvPr id="37204" name="Rectangle 340"/>
                  <p:cNvSpPr>
                    <a:spLocks noChangeArrowheads="1"/>
                  </p:cNvSpPr>
                  <p:nvPr/>
                </p:nvSpPr>
                <p:spPr bwMode="auto">
                  <a:xfrm>
                    <a:off x="1750" y="327"/>
                    <a:ext cx="767"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218</a:t>
                    </a:r>
                    <a:endParaRPr lang="en-US">
                      <a:solidFill>
                        <a:schemeClr val="tx1"/>
                      </a:solidFill>
                      <a:cs typeface="Times New Roman" pitchFamily="18" charset="0"/>
                    </a:endParaRPr>
                  </a:p>
                  <a:p>
                    <a:endParaRPr lang="en-US" sz="1800">
                      <a:solidFill>
                        <a:schemeClr val="tx1"/>
                      </a:solidFill>
                    </a:endParaRPr>
                  </a:p>
                </p:txBody>
              </p:sp>
              <p:sp>
                <p:nvSpPr>
                  <p:cNvPr id="37234" name="Rectangle 370"/>
                  <p:cNvSpPr>
                    <a:spLocks noChangeArrowheads="1"/>
                  </p:cNvSpPr>
                  <p:nvPr/>
                </p:nvSpPr>
                <p:spPr bwMode="auto">
                  <a:xfrm>
                    <a:off x="1707" y="327"/>
                    <a:ext cx="85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168" name="Group 377"/>
              <p:cNvGrpSpPr>
                <a:grpSpLocks/>
              </p:cNvGrpSpPr>
              <p:nvPr/>
            </p:nvGrpSpPr>
            <p:grpSpPr bwMode="auto">
              <a:xfrm>
                <a:off x="2560" y="327"/>
                <a:ext cx="578" cy="327"/>
                <a:chOff x="2560" y="327"/>
                <a:chExt cx="578" cy="327"/>
              </a:xfrm>
            </p:grpSpPr>
            <p:sp>
              <p:nvSpPr>
                <p:cNvPr id="37240" name="Rectangle 376"/>
                <p:cNvSpPr>
                  <a:spLocks noChangeArrowheads="1"/>
                </p:cNvSpPr>
                <p:nvPr/>
              </p:nvSpPr>
              <p:spPr bwMode="auto">
                <a:xfrm>
                  <a:off x="2560" y="327"/>
                  <a:ext cx="578"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170" name="Group 375"/>
                <p:cNvGrpSpPr>
                  <a:grpSpLocks/>
                </p:cNvGrpSpPr>
                <p:nvPr/>
              </p:nvGrpSpPr>
              <p:grpSpPr bwMode="auto">
                <a:xfrm>
                  <a:off x="2560" y="327"/>
                  <a:ext cx="578" cy="327"/>
                  <a:chOff x="2560" y="327"/>
                  <a:chExt cx="578" cy="327"/>
                </a:xfrm>
              </p:grpSpPr>
              <p:sp>
                <p:nvSpPr>
                  <p:cNvPr id="37205" name="Rectangle 341"/>
                  <p:cNvSpPr>
                    <a:spLocks noChangeArrowheads="1"/>
                  </p:cNvSpPr>
                  <p:nvPr/>
                </p:nvSpPr>
                <p:spPr bwMode="auto">
                  <a:xfrm>
                    <a:off x="2603" y="327"/>
                    <a:ext cx="492"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100%</a:t>
                    </a:r>
                    <a:endParaRPr lang="en-US">
                      <a:solidFill>
                        <a:schemeClr val="tx1"/>
                      </a:solidFill>
                      <a:cs typeface="Times New Roman" pitchFamily="18" charset="0"/>
                    </a:endParaRPr>
                  </a:p>
                  <a:p>
                    <a:endParaRPr lang="en-US" sz="1800">
                      <a:solidFill>
                        <a:schemeClr val="tx1"/>
                      </a:solidFill>
                    </a:endParaRPr>
                  </a:p>
                </p:txBody>
              </p:sp>
              <p:sp>
                <p:nvSpPr>
                  <p:cNvPr id="37238" name="Rectangle 374"/>
                  <p:cNvSpPr>
                    <a:spLocks noChangeArrowheads="1"/>
                  </p:cNvSpPr>
                  <p:nvPr/>
                </p:nvSpPr>
                <p:spPr bwMode="auto">
                  <a:xfrm>
                    <a:off x="2560" y="327"/>
                    <a:ext cx="578"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172" name="Group 381"/>
              <p:cNvGrpSpPr>
                <a:grpSpLocks/>
              </p:cNvGrpSpPr>
              <p:nvPr/>
            </p:nvGrpSpPr>
            <p:grpSpPr bwMode="auto">
              <a:xfrm>
                <a:off x="0" y="654"/>
                <a:ext cx="987" cy="327"/>
                <a:chOff x="0" y="654"/>
                <a:chExt cx="987" cy="327"/>
              </a:xfrm>
            </p:grpSpPr>
            <p:sp>
              <p:nvSpPr>
                <p:cNvPr id="37244" name="Rectangle 380"/>
                <p:cNvSpPr>
                  <a:spLocks noChangeArrowheads="1"/>
                </p:cNvSpPr>
                <p:nvPr/>
              </p:nvSpPr>
              <p:spPr bwMode="auto">
                <a:xfrm>
                  <a:off x="0" y="654"/>
                  <a:ext cx="98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174" name="Group 379"/>
                <p:cNvGrpSpPr>
                  <a:grpSpLocks/>
                </p:cNvGrpSpPr>
                <p:nvPr/>
              </p:nvGrpSpPr>
              <p:grpSpPr bwMode="auto">
                <a:xfrm>
                  <a:off x="0" y="654"/>
                  <a:ext cx="987" cy="327"/>
                  <a:chOff x="0" y="654"/>
                  <a:chExt cx="987" cy="327"/>
                </a:xfrm>
              </p:grpSpPr>
              <p:sp>
                <p:nvSpPr>
                  <p:cNvPr id="37206" name="Rectangle 342"/>
                  <p:cNvSpPr>
                    <a:spLocks noChangeArrowheads="1"/>
                  </p:cNvSpPr>
                  <p:nvPr/>
                </p:nvSpPr>
                <p:spPr bwMode="auto">
                  <a:xfrm>
                    <a:off x="43" y="654"/>
                    <a:ext cx="901"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2.0</a:t>
                    </a:r>
                    <a:endParaRPr lang="en-US">
                      <a:solidFill>
                        <a:schemeClr val="tx1"/>
                      </a:solidFill>
                      <a:cs typeface="Times New Roman" pitchFamily="18" charset="0"/>
                    </a:endParaRPr>
                  </a:p>
                  <a:p>
                    <a:endParaRPr lang="en-US" sz="1800">
                      <a:solidFill>
                        <a:schemeClr val="tx1"/>
                      </a:solidFill>
                    </a:endParaRPr>
                  </a:p>
                </p:txBody>
              </p:sp>
              <p:sp>
                <p:nvSpPr>
                  <p:cNvPr id="37242" name="Rectangle 378"/>
                  <p:cNvSpPr>
                    <a:spLocks noChangeArrowheads="1"/>
                  </p:cNvSpPr>
                  <p:nvPr/>
                </p:nvSpPr>
                <p:spPr bwMode="auto">
                  <a:xfrm>
                    <a:off x="0" y="654"/>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176" name="Group 385"/>
              <p:cNvGrpSpPr>
                <a:grpSpLocks/>
              </p:cNvGrpSpPr>
              <p:nvPr/>
            </p:nvGrpSpPr>
            <p:grpSpPr bwMode="auto">
              <a:xfrm>
                <a:off x="987" y="654"/>
                <a:ext cx="720" cy="327"/>
                <a:chOff x="987" y="654"/>
                <a:chExt cx="720" cy="327"/>
              </a:xfrm>
            </p:grpSpPr>
            <p:sp>
              <p:nvSpPr>
                <p:cNvPr id="37248" name="Rectangle 384"/>
                <p:cNvSpPr>
                  <a:spLocks noChangeArrowheads="1"/>
                </p:cNvSpPr>
                <p:nvPr/>
              </p:nvSpPr>
              <p:spPr bwMode="auto">
                <a:xfrm>
                  <a:off x="987" y="654"/>
                  <a:ext cx="720"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178" name="Group 383"/>
                <p:cNvGrpSpPr>
                  <a:grpSpLocks/>
                </p:cNvGrpSpPr>
                <p:nvPr/>
              </p:nvGrpSpPr>
              <p:grpSpPr bwMode="auto">
                <a:xfrm>
                  <a:off x="987" y="654"/>
                  <a:ext cx="720" cy="327"/>
                  <a:chOff x="987" y="654"/>
                  <a:chExt cx="720" cy="327"/>
                </a:xfrm>
              </p:grpSpPr>
              <p:sp>
                <p:nvSpPr>
                  <p:cNvPr id="37207" name="Rectangle 343"/>
                  <p:cNvSpPr>
                    <a:spLocks noChangeArrowheads="1"/>
                  </p:cNvSpPr>
                  <p:nvPr/>
                </p:nvSpPr>
                <p:spPr bwMode="auto">
                  <a:xfrm>
                    <a:off x="1030" y="654"/>
                    <a:ext cx="634"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428</a:t>
                    </a:r>
                    <a:endParaRPr lang="en-US">
                      <a:solidFill>
                        <a:schemeClr val="tx1"/>
                      </a:solidFill>
                      <a:cs typeface="Times New Roman" pitchFamily="18" charset="0"/>
                    </a:endParaRPr>
                  </a:p>
                  <a:p>
                    <a:endParaRPr lang="en-US" sz="1800">
                      <a:solidFill>
                        <a:schemeClr val="tx1"/>
                      </a:solidFill>
                    </a:endParaRPr>
                  </a:p>
                </p:txBody>
              </p:sp>
              <p:sp>
                <p:nvSpPr>
                  <p:cNvPr id="37246" name="Rectangle 382"/>
                  <p:cNvSpPr>
                    <a:spLocks noChangeArrowheads="1"/>
                  </p:cNvSpPr>
                  <p:nvPr/>
                </p:nvSpPr>
                <p:spPr bwMode="auto">
                  <a:xfrm>
                    <a:off x="987" y="654"/>
                    <a:ext cx="72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180" name="Group 389"/>
              <p:cNvGrpSpPr>
                <a:grpSpLocks/>
              </p:cNvGrpSpPr>
              <p:nvPr/>
            </p:nvGrpSpPr>
            <p:grpSpPr bwMode="auto">
              <a:xfrm>
                <a:off x="1707" y="654"/>
                <a:ext cx="853" cy="327"/>
                <a:chOff x="1707" y="654"/>
                <a:chExt cx="853" cy="327"/>
              </a:xfrm>
            </p:grpSpPr>
            <p:sp>
              <p:nvSpPr>
                <p:cNvPr id="37252" name="Rectangle 388"/>
                <p:cNvSpPr>
                  <a:spLocks noChangeArrowheads="1"/>
                </p:cNvSpPr>
                <p:nvPr/>
              </p:nvSpPr>
              <p:spPr bwMode="auto">
                <a:xfrm>
                  <a:off x="1707" y="654"/>
                  <a:ext cx="853"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182" name="Group 387"/>
                <p:cNvGrpSpPr>
                  <a:grpSpLocks/>
                </p:cNvGrpSpPr>
                <p:nvPr/>
              </p:nvGrpSpPr>
              <p:grpSpPr bwMode="auto">
                <a:xfrm>
                  <a:off x="1707" y="654"/>
                  <a:ext cx="853" cy="327"/>
                  <a:chOff x="1707" y="654"/>
                  <a:chExt cx="853" cy="327"/>
                </a:xfrm>
              </p:grpSpPr>
              <p:sp>
                <p:nvSpPr>
                  <p:cNvPr id="37208" name="Rectangle 344"/>
                  <p:cNvSpPr>
                    <a:spLocks noChangeArrowheads="1"/>
                  </p:cNvSpPr>
                  <p:nvPr/>
                </p:nvSpPr>
                <p:spPr bwMode="auto">
                  <a:xfrm>
                    <a:off x="1750" y="654"/>
                    <a:ext cx="767"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428</a:t>
                    </a:r>
                    <a:endParaRPr lang="en-US">
                      <a:solidFill>
                        <a:schemeClr val="tx1"/>
                      </a:solidFill>
                      <a:cs typeface="Times New Roman" pitchFamily="18" charset="0"/>
                    </a:endParaRPr>
                  </a:p>
                  <a:p>
                    <a:endParaRPr lang="en-US" sz="1800">
                      <a:solidFill>
                        <a:schemeClr val="tx1"/>
                      </a:solidFill>
                    </a:endParaRPr>
                  </a:p>
                </p:txBody>
              </p:sp>
              <p:sp>
                <p:nvSpPr>
                  <p:cNvPr id="37250" name="Rectangle 386"/>
                  <p:cNvSpPr>
                    <a:spLocks noChangeArrowheads="1"/>
                  </p:cNvSpPr>
                  <p:nvPr/>
                </p:nvSpPr>
                <p:spPr bwMode="auto">
                  <a:xfrm>
                    <a:off x="1707" y="654"/>
                    <a:ext cx="85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184" name="Group 393"/>
              <p:cNvGrpSpPr>
                <a:grpSpLocks/>
              </p:cNvGrpSpPr>
              <p:nvPr/>
            </p:nvGrpSpPr>
            <p:grpSpPr bwMode="auto">
              <a:xfrm>
                <a:off x="2560" y="654"/>
                <a:ext cx="578" cy="327"/>
                <a:chOff x="2560" y="654"/>
                <a:chExt cx="578" cy="327"/>
              </a:xfrm>
            </p:grpSpPr>
            <p:sp>
              <p:nvSpPr>
                <p:cNvPr id="37256" name="Rectangle 392"/>
                <p:cNvSpPr>
                  <a:spLocks noChangeArrowheads="1"/>
                </p:cNvSpPr>
                <p:nvPr/>
              </p:nvSpPr>
              <p:spPr bwMode="auto">
                <a:xfrm>
                  <a:off x="2560" y="654"/>
                  <a:ext cx="578"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186" name="Group 391"/>
                <p:cNvGrpSpPr>
                  <a:grpSpLocks/>
                </p:cNvGrpSpPr>
                <p:nvPr/>
              </p:nvGrpSpPr>
              <p:grpSpPr bwMode="auto">
                <a:xfrm>
                  <a:off x="2560" y="654"/>
                  <a:ext cx="578" cy="327"/>
                  <a:chOff x="2560" y="654"/>
                  <a:chExt cx="578" cy="327"/>
                </a:xfrm>
              </p:grpSpPr>
              <p:sp>
                <p:nvSpPr>
                  <p:cNvPr id="37209" name="Rectangle 345"/>
                  <p:cNvSpPr>
                    <a:spLocks noChangeArrowheads="1"/>
                  </p:cNvSpPr>
                  <p:nvPr/>
                </p:nvSpPr>
                <p:spPr bwMode="auto">
                  <a:xfrm>
                    <a:off x="2603" y="654"/>
                    <a:ext cx="492"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100%</a:t>
                    </a:r>
                    <a:endParaRPr lang="en-US">
                      <a:solidFill>
                        <a:schemeClr val="tx1"/>
                      </a:solidFill>
                      <a:cs typeface="Times New Roman" pitchFamily="18" charset="0"/>
                    </a:endParaRPr>
                  </a:p>
                  <a:p>
                    <a:endParaRPr lang="en-US" sz="1800">
                      <a:solidFill>
                        <a:schemeClr val="tx1"/>
                      </a:solidFill>
                    </a:endParaRPr>
                  </a:p>
                </p:txBody>
              </p:sp>
              <p:sp>
                <p:nvSpPr>
                  <p:cNvPr id="37254" name="Rectangle 390"/>
                  <p:cNvSpPr>
                    <a:spLocks noChangeArrowheads="1"/>
                  </p:cNvSpPr>
                  <p:nvPr/>
                </p:nvSpPr>
                <p:spPr bwMode="auto">
                  <a:xfrm>
                    <a:off x="2560" y="654"/>
                    <a:ext cx="578"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sp>
          <p:nvSpPr>
            <p:cNvPr id="37259" name="Rectangle 395"/>
            <p:cNvSpPr>
              <a:spLocks noChangeArrowheads="1"/>
            </p:cNvSpPr>
            <p:nvPr/>
          </p:nvSpPr>
          <p:spPr bwMode="auto">
            <a:xfrm>
              <a:off x="-3" y="-3"/>
              <a:ext cx="3144" cy="987"/>
            </a:xfrm>
            <a:prstGeom prst="rect">
              <a:avLst/>
            </a:prstGeom>
            <a:noFill/>
            <a:ln w="9525">
              <a:solidFill>
                <a:srgbClr val="A0A0A0"/>
              </a:solidFill>
              <a:miter lim="800000"/>
              <a:headEnd/>
              <a:tailEnd/>
            </a:ln>
            <a:effectLst/>
          </p:spPr>
          <p:txBody>
            <a:bodyPr wrap="none" lIns="91435" tIns="45718" rIns="91435" bIns="45718" anchor="ctr"/>
            <a:lstStyle/>
            <a:p>
              <a:endParaRPr lang="en-US"/>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914400" y="0"/>
            <a:ext cx="6934200" cy="685800"/>
          </a:xfrm>
        </p:spPr>
        <p:txBody>
          <a:bodyPr/>
          <a:lstStyle/>
          <a:p>
            <a:r>
              <a:rPr lang="en-GB" dirty="0" smtClean="0"/>
              <a:t>SEE in </a:t>
            </a:r>
            <a:r>
              <a:rPr lang="en-GB" dirty="0" err="1" smtClean="0">
                <a:latin typeface="Symbol" pitchFamily="18" charset="2"/>
              </a:rPr>
              <a:t>m</a:t>
            </a:r>
            <a:r>
              <a:rPr lang="en-GB" dirty="0" err="1" smtClean="0"/>
              <a:t>controllers</a:t>
            </a:r>
            <a:r>
              <a:rPr lang="en-GB" dirty="0" smtClean="0"/>
              <a:t>: ADuC834 (PSI OPTIS 60 </a:t>
            </a:r>
            <a:r>
              <a:rPr lang="en-GB" dirty="0" err="1" smtClean="0"/>
              <a:t>MeV</a:t>
            </a:r>
            <a:r>
              <a:rPr lang="en-GB" dirty="0" smtClean="0"/>
              <a:t> 2003)</a:t>
            </a:r>
            <a:endParaRPr lang="en-US" dirty="0"/>
          </a:p>
        </p:txBody>
      </p:sp>
      <p:grpSp>
        <p:nvGrpSpPr>
          <p:cNvPr id="2" name="Group 65"/>
          <p:cNvGrpSpPr>
            <a:grpSpLocks/>
          </p:cNvGrpSpPr>
          <p:nvPr/>
        </p:nvGrpSpPr>
        <p:grpSpPr bwMode="auto">
          <a:xfrm>
            <a:off x="381000" y="914400"/>
            <a:ext cx="8534400" cy="1066800"/>
            <a:chOff x="-3" y="-3"/>
            <a:chExt cx="4497" cy="1314"/>
          </a:xfrm>
        </p:grpSpPr>
        <p:grpSp>
          <p:nvGrpSpPr>
            <p:cNvPr id="3" name="Group 63"/>
            <p:cNvGrpSpPr>
              <a:grpSpLocks/>
            </p:cNvGrpSpPr>
            <p:nvPr/>
          </p:nvGrpSpPr>
          <p:grpSpPr bwMode="auto">
            <a:xfrm>
              <a:off x="0" y="0"/>
              <a:ext cx="4491" cy="1308"/>
              <a:chOff x="0" y="0"/>
              <a:chExt cx="4491" cy="1308"/>
            </a:xfrm>
          </p:grpSpPr>
          <p:grpSp>
            <p:nvGrpSpPr>
              <p:cNvPr id="4" name="Group 18"/>
              <p:cNvGrpSpPr>
                <a:grpSpLocks/>
              </p:cNvGrpSpPr>
              <p:nvPr/>
            </p:nvGrpSpPr>
            <p:grpSpPr bwMode="auto">
              <a:xfrm>
                <a:off x="0" y="0"/>
                <a:ext cx="965" cy="327"/>
                <a:chOff x="0" y="0"/>
                <a:chExt cx="965" cy="327"/>
              </a:xfrm>
            </p:grpSpPr>
            <p:sp>
              <p:nvSpPr>
                <p:cNvPr id="37905" name="Rectangle 17"/>
                <p:cNvSpPr>
                  <a:spLocks noChangeArrowheads="1"/>
                </p:cNvSpPr>
                <p:nvPr/>
              </p:nvSpPr>
              <p:spPr bwMode="auto">
                <a:xfrm>
                  <a:off x="0" y="0"/>
                  <a:ext cx="965" cy="327"/>
                </a:xfrm>
                <a:prstGeom prst="rect">
                  <a:avLst/>
                </a:prstGeom>
                <a:solidFill>
                  <a:srgbClr val="D9D9D9"/>
                </a:solidFill>
                <a:ln w="9525">
                  <a:noFill/>
                  <a:miter lim="800000"/>
                  <a:headEnd/>
                  <a:tailEnd/>
                </a:ln>
                <a:effectLst/>
              </p:spPr>
              <p:txBody>
                <a:bodyPr wrap="none" lIns="91435" tIns="45718" rIns="91435" bIns="45718" anchor="ctr"/>
                <a:lstStyle/>
                <a:p>
                  <a:endParaRPr lang="en-US"/>
                </a:p>
              </p:txBody>
            </p:sp>
            <p:grpSp>
              <p:nvGrpSpPr>
                <p:cNvPr id="5" name="Group 16"/>
                <p:cNvGrpSpPr>
                  <a:grpSpLocks/>
                </p:cNvGrpSpPr>
                <p:nvPr/>
              </p:nvGrpSpPr>
              <p:grpSpPr bwMode="auto">
                <a:xfrm>
                  <a:off x="0" y="0"/>
                  <a:ext cx="965" cy="327"/>
                  <a:chOff x="0" y="0"/>
                  <a:chExt cx="965" cy="327"/>
                </a:xfrm>
              </p:grpSpPr>
              <p:sp>
                <p:nvSpPr>
                  <p:cNvPr id="37891" name="Rectangle 3"/>
                  <p:cNvSpPr>
                    <a:spLocks noChangeArrowheads="1"/>
                  </p:cNvSpPr>
                  <p:nvPr/>
                </p:nvSpPr>
                <p:spPr bwMode="auto">
                  <a:xfrm>
                    <a:off x="43" y="0"/>
                    <a:ext cx="879" cy="327"/>
                  </a:xfrm>
                  <a:prstGeom prst="rect">
                    <a:avLst/>
                  </a:prstGeom>
                  <a:solidFill>
                    <a:srgbClr val="D9D9D9"/>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Fluence [10</a:t>
                    </a:r>
                    <a:r>
                      <a:rPr lang="en-GB" sz="1000" b="1" baseline="30000">
                        <a:solidFill>
                          <a:schemeClr val="tx1"/>
                        </a:solidFill>
                        <a:cs typeface="Arial" pitchFamily="34" charset="0"/>
                      </a:rPr>
                      <a:t>10</a:t>
                    </a:r>
                    <a:r>
                      <a:rPr lang="en-GB" sz="1000" b="1">
                        <a:solidFill>
                          <a:schemeClr val="tx1"/>
                        </a:solidFill>
                        <a:cs typeface="Arial" pitchFamily="34" charset="0"/>
                      </a:rPr>
                      <a:t> p cm</a:t>
                    </a:r>
                    <a:r>
                      <a:rPr lang="en-GB" sz="1000" b="1" baseline="30000">
                        <a:solidFill>
                          <a:schemeClr val="tx1"/>
                        </a:solidFill>
                        <a:cs typeface="Arial" pitchFamily="34" charset="0"/>
                      </a:rPr>
                      <a:t>-2</a:t>
                    </a:r>
                    <a:r>
                      <a:rPr lang="en-GB" sz="1000" b="1">
                        <a:solidFill>
                          <a:schemeClr val="tx1"/>
                        </a:solidFill>
                        <a:cs typeface="Arial" pitchFamily="34" charset="0"/>
                      </a:rPr>
                      <a:t>]</a:t>
                    </a:r>
                    <a:endParaRPr lang="en-US">
                      <a:solidFill>
                        <a:schemeClr val="tx1"/>
                      </a:solidFill>
                      <a:cs typeface="Times New Roman" pitchFamily="18" charset="0"/>
                    </a:endParaRPr>
                  </a:p>
                  <a:p>
                    <a:endParaRPr lang="en-US" sz="1800">
                      <a:solidFill>
                        <a:schemeClr val="tx1"/>
                      </a:solidFill>
                    </a:endParaRPr>
                  </a:p>
                </p:txBody>
              </p:sp>
              <p:sp>
                <p:nvSpPr>
                  <p:cNvPr id="37903" name="Rectangle 15"/>
                  <p:cNvSpPr>
                    <a:spLocks noChangeArrowheads="1"/>
                  </p:cNvSpPr>
                  <p:nvPr/>
                </p:nvSpPr>
                <p:spPr bwMode="auto">
                  <a:xfrm>
                    <a:off x="0" y="0"/>
                    <a:ext cx="96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6" name="Group 22"/>
              <p:cNvGrpSpPr>
                <a:grpSpLocks/>
              </p:cNvGrpSpPr>
              <p:nvPr/>
            </p:nvGrpSpPr>
            <p:grpSpPr bwMode="auto">
              <a:xfrm>
                <a:off x="965" y="0"/>
                <a:ext cx="601" cy="327"/>
                <a:chOff x="965" y="0"/>
                <a:chExt cx="601" cy="327"/>
              </a:xfrm>
            </p:grpSpPr>
            <p:sp>
              <p:nvSpPr>
                <p:cNvPr id="37909" name="Rectangle 21"/>
                <p:cNvSpPr>
                  <a:spLocks noChangeArrowheads="1"/>
                </p:cNvSpPr>
                <p:nvPr/>
              </p:nvSpPr>
              <p:spPr bwMode="auto">
                <a:xfrm>
                  <a:off x="965" y="0"/>
                  <a:ext cx="601" cy="327"/>
                </a:xfrm>
                <a:prstGeom prst="rect">
                  <a:avLst/>
                </a:prstGeom>
                <a:solidFill>
                  <a:srgbClr val="D9D9D9"/>
                </a:solidFill>
                <a:ln w="9525">
                  <a:noFill/>
                  <a:miter lim="800000"/>
                  <a:headEnd/>
                  <a:tailEnd/>
                </a:ln>
                <a:effectLst/>
              </p:spPr>
              <p:txBody>
                <a:bodyPr wrap="none" lIns="91435" tIns="45718" rIns="91435" bIns="45718" anchor="ctr"/>
                <a:lstStyle/>
                <a:p>
                  <a:endParaRPr lang="en-US"/>
                </a:p>
              </p:txBody>
            </p:sp>
            <p:grpSp>
              <p:nvGrpSpPr>
                <p:cNvPr id="7" name="Group 20"/>
                <p:cNvGrpSpPr>
                  <a:grpSpLocks/>
                </p:cNvGrpSpPr>
                <p:nvPr/>
              </p:nvGrpSpPr>
              <p:grpSpPr bwMode="auto">
                <a:xfrm>
                  <a:off x="965" y="0"/>
                  <a:ext cx="601" cy="327"/>
                  <a:chOff x="965" y="0"/>
                  <a:chExt cx="601" cy="327"/>
                </a:xfrm>
              </p:grpSpPr>
              <p:sp>
                <p:nvSpPr>
                  <p:cNvPr id="37892" name="Rectangle 4"/>
                  <p:cNvSpPr>
                    <a:spLocks noChangeArrowheads="1"/>
                  </p:cNvSpPr>
                  <p:nvPr/>
                </p:nvSpPr>
                <p:spPr bwMode="auto">
                  <a:xfrm>
                    <a:off x="1008" y="0"/>
                    <a:ext cx="515" cy="327"/>
                  </a:xfrm>
                  <a:prstGeom prst="rect">
                    <a:avLst/>
                  </a:prstGeom>
                  <a:solidFill>
                    <a:srgbClr val="D9D9D9"/>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Dose [Gy] </a:t>
                    </a:r>
                    <a:endParaRPr lang="en-US">
                      <a:solidFill>
                        <a:schemeClr val="tx1"/>
                      </a:solidFill>
                      <a:cs typeface="Times New Roman" pitchFamily="18" charset="0"/>
                    </a:endParaRPr>
                  </a:p>
                  <a:p>
                    <a:endParaRPr lang="en-US" sz="1800">
                      <a:solidFill>
                        <a:schemeClr val="tx1"/>
                      </a:solidFill>
                    </a:endParaRPr>
                  </a:p>
                </p:txBody>
              </p:sp>
              <p:sp>
                <p:nvSpPr>
                  <p:cNvPr id="37907" name="Rectangle 19"/>
                  <p:cNvSpPr>
                    <a:spLocks noChangeArrowheads="1"/>
                  </p:cNvSpPr>
                  <p:nvPr/>
                </p:nvSpPr>
                <p:spPr bwMode="auto">
                  <a:xfrm>
                    <a:off x="965" y="0"/>
                    <a:ext cx="60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8" name="Group 26"/>
              <p:cNvGrpSpPr>
                <a:grpSpLocks/>
              </p:cNvGrpSpPr>
              <p:nvPr/>
            </p:nvGrpSpPr>
            <p:grpSpPr bwMode="auto">
              <a:xfrm>
                <a:off x="1566" y="0"/>
                <a:ext cx="2925" cy="327"/>
                <a:chOff x="1566" y="0"/>
                <a:chExt cx="2925" cy="327"/>
              </a:xfrm>
            </p:grpSpPr>
            <p:sp>
              <p:nvSpPr>
                <p:cNvPr id="37913" name="Rectangle 25"/>
                <p:cNvSpPr>
                  <a:spLocks noChangeArrowheads="1"/>
                </p:cNvSpPr>
                <p:nvPr/>
              </p:nvSpPr>
              <p:spPr bwMode="auto">
                <a:xfrm>
                  <a:off x="1566" y="0"/>
                  <a:ext cx="2925" cy="327"/>
                </a:xfrm>
                <a:prstGeom prst="rect">
                  <a:avLst/>
                </a:prstGeom>
                <a:solidFill>
                  <a:srgbClr val="D9D9D9"/>
                </a:solidFill>
                <a:ln w="9525">
                  <a:noFill/>
                  <a:miter lim="800000"/>
                  <a:headEnd/>
                  <a:tailEnd/>
                </a:ln>
                <a:effectLst/>
              </p:spPr>
              <p:txBody>
                <a:bodyPr wrap="none" lIns="91435" tIns="45718" rIns="91435" bIns="45718" anchor="ctr"/>
                <a:lstStyle/>
                <a:p>
                  <a:endParaRPr lang="en-US"/>
                </a:p>
              </p:txBody>
            </p:sp>
            <p:grpSp>
              <p:nvGrpSpPr>
                <p:cNvPr id="9" name="Group 24"/>
                <p:cNvGrpSpPr>
                  <a:grpSpLocks/>
                </p:cNvGrpSpPr>
                <p:nvPr/>
              </p:nvGrpSpPr>
              <p:grpSpPr bwMode="auto">
                <a:xfrm>
                  <a:off x="1566" y="0"/>
                  <a:ext cx="2925" cy="327"/>
                  <a:chOff x="1566" y="0"/>
                  <a:chExt cx="2925" cy="327"/>
                </a:xfrm>
              </p:grpSpPr>
              <p:sp>
                <p:nvSpPr>
                  <p:cNvPr id="37893" name="Rectangle 5"/>
                  <p:cNvSpPr>
                    <a:spLocks noChangeArrowheads="1"/>
                  </p:cNvSpPr>
                  <p:nvPr/>
                </p:nvSpPr>
                <p:spPr bwMode="auto">
                  <a:xfrm>
                    <a:off x="1609" y="0"/>
                    <a:ext cx="2839" cy="327"/>
                  </a:xfrm>
                  <a:prstGeom prst="rect">
                    <a:avLst/>
                  </a:prstGeom>
                  <a:solidFill>
                    <a:srgbClr val="D9D9D9"/>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Remark</a:t>
                    </a:r>
                    <a:endParaRPr lang="en-US">
                      <a:solidFill>
                        <a:schemeClr val="tx1"/>
                      </a:solidFill>
                      <a:cs typeface="Times New Roman" pitchFamily="18" charset="0"/>
                    </a:endParaRPr>
                  </a:p>
                  <a:p>
                    <a:endParaRPr lang="en-US" sz="1800">
                      <a:solidFill>
                        <a:schemeClr val="tx1"/>
                      </a:solidFill>
                    </a:endParaRPr>
                  </a:p>
                </p:txBody>
              </p:sp>
              <p:sp>
                <p:nvSpPr>
                  <p:cNvPr id="37911" name="Rectangle 23"/>
                  <p:cNvSpPr>
                    <a:spLocks noChangeArrowheads="1"/>
                  </p:cNvSpPr>
                  <p:nvPr/>
                </p:nvSpPr>
                <p:spPr bwMode="auto">
                  <a:xfrm>
                    <a:off x="1566" y="0"/>
                    <a:ext cx="292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10" name="Group 30"/>
              <p:cNvGrpSpPr>
                <a:grpSpLocks/>
              </p:cNvGrpSpPr>
              <p:nvPr/>
            </p:nvGrpSpPr>
            <p:grpSpPr bwMode="auto">
              <a:xfrm>
                <a:off x="0" y="327"/>
                <a:ext cx="965" cy="327"/>
                <a:chOff x="0" y="327"/>
                <a:chExt cx="965" cy="327"/>
              </a:xfrm>
            </p:grpSpPr>
            <p:sp>
              <p:nvSpPr>
                <p:cNvPr id="37917" name="Rectangle 29"/>
                <p:cNvSpPr>
                  <a:spLocks noChangeArrowheads="1"/>
                </p:cNvSpPr>
                <p:nvPr/>
              </p:nvSpPr>
              <p:spPr bwMode="auto">
                <a:xfrm>
                  <a:off x="0" y="327"/>
                  <a:ext cx="965"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11" name="Group 28"/>
                <p:cNvGrpSpPr>
                  <a:grpSpLocks/>
                </p:cNvGrpSpPr>
                <p:nvPr/>
              </p:nvGrpSpPr>
              <p:grpSpPr bwMode="auto">
                <a:xfrm>
                  <a:off x="0" y="327"/>
                  <a:ext cx="965" cy="327"/>
                  <a:chOff x="0" y="327"/>
                  <a:chExt cx="965" cy="327"/>
                </a:xfrm>
              </p:grpSpPr>
              <p:sp>
                <p:nvSpPr>
                  <p:cNvPr id="37894" name="Rectangle 6"/>
                  <p:cNvSpPr>
                    <a:spLocks noChangeArrowheads="1"/>
                  </p:cNvSpPr>
                  <p:nvPr/>
                </p:nvSpPr>
                <p:spPr bwMode="auto">
                  <a:xfrm>
                    <a:off x="43" y="327"/>
                    <a:ext cx="879"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1.0</a:t>
                    </a:r>
                    <a:endParaRPr lang="en-US">
                      <a:solidFill>
                        <a:schemeClr val="tx1"/>
                      </a:solidFill>
                      <a:cs typeface="Times New Roman" pitchFamily="18" charset="0"/>
                    </a:endParaRPr>
                  </a:p>
                  <a:p>
                    <a:endParaRPr lang="en-US" sz="1800">
                      <a:solidFill>
                        <a:schemeClr val="tx1"/>
                      </a:solidFill>
                    </a:endParaRPr>
                  </a:p>
                </p:txBody>
              </p:sp>
              <p:sp>
                <p:nvSpPr>
                  <p:cNvPr id="37915" name="Rectangle 27"/>
                  <p:cNvSpPr>
                    <a:spLocks noChangeArrowheads="1"/>
                  </p:cNvSpPr>
                  <p:nvPr/>
                </p:nvSpPr>
                <p:spPr bwMode="auto">
                  <a:xfrm>
                    <a:off x="0" y="327"/>
                    <a:ext cx="96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12" name="Group 34"/>
              <p:cNvGrpSpPr>
                <a:grpSpLocks/>
              </p:cNvGrpSpPr>
              <p:nvPr/>
            </p:nvGrpSpPr>
            <p:grpSpPr bwMode="auto">
              <a:xfrm>
                <a:off x="965" y="327"/>
                <a:ext cx="601" cy="327"/>
                <a:chOff x="965" y="327"/>
                <a:chExt cx="601" cy="327"/>
              </a:xfrm>
            </p:grpSpPr>
            <p:sp>
              <p:nvSpPr>
                <p:cNvPr id="37921" name="Rectangle 33"/>
                <p:cNvSpPr>
                  <a:spLocks noChangeArrowheads="1"/>
                </p:cNvSpPr>
                <p:nvPr/>
              </p:nvSpPr>
              <p:spPr bwMode="auto">
                <a:xfrm>
                  <a:off x="965" y="327"/>
                  <a:ext cx="60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13" name="Group 32"/>
                <p:cNvGrpSpPr>
                  <a:grpSpLocks/>
                </p:cNvGrpSpPr>
                <p:nvPr/>
              </p:nvGrpSpPr>
              <p:grpSpPr bwMode="auto">
                <a:xfrm>
                  <a:off x="965" y="327"/>
                  <a:ext cx="601" cy="327"/>
                  <a:chOff x="965" y="327"/>
                  <a:chExt cx="601" cy="327"/>
                </a:xfrm>
              </p:grpSpPr>
              <p:sp>
                <p:nvSpPr>
                  <p:cNvPr id="37895" name="Rectangle 7"/>
                  <p:cNvSpPr>
                    <a:spLocks noChangeArrowheads="1"/>
                  </p:cNvSpPr>
                  <p:nvPr/>
                </p:nvSpPr>
                <p:spPr bwMode="auto">
                  <a:xfrm>
                    <a:off x="1008" y="327"/>
                    <a:ext cx="515"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14</a:t>
                    </a:r>
                    <a:endParaRPr lang="en-US">
                      <a:solidFill>
                        <a:schemeClr val="tx1"/>
                      </a:solidFill>
                      <a:cs typeface="Times New Roman" pitchFamily="18" charset="0"/>
                    </a:endParaRPr>
                  </a:p>
                  <a:p>
                    <a:endParaRPr lang="en-US" sz="1800">
                      <a:solidFill>
                        <a:schemeClr val="tx1"/>
                      </a:solidFill>
                    </a:endParaRPr>
                  </a:p>
                </p:txBody>
              </p:sp>
              <p:sp>
                <p:nvSpPr>
                  <p:cNvPr id="37919" name="Rectangle 31"/>
                  <p:cNvSpPr>
                    <a:spLocks noChangeArrowheads="1"/>
                  </p:cNvSpPr>
                  <p:nvPr/>
                </p:nvSpPr>
                <p:spPr bwMode="auto">
                  <a:xfrm>
                    <a:off x="965" y="327"/>
                    <a:ext cx="60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14" name="Group 38"/>
              <p:cNvGrpSpPr>
                <a:grpSpLocks/>
              </p:cNvGrpSpPr>
              <p:nvPr/>
            </p:nvGrpSpPr>
            <p:grpSpPr bwMode="auto">
              <a:xfrm>
                <a:off x="1566" y="327"/>
                <a:ext cx="2925" cy="327"/>
                <a:chOff x="1566" y="327"/>
                <a:chExt cx="2925" cy="327"/>
              </a:xfrm>
            </p:grpSpPr>
            <p:sp>
              <p:nvSpPr>
                <p:cNvPr id="37925" name="Rectangle 37"/>
                <p:cNvSpPr>
                  <a:spLocks noChangeArrowheads="1"/>
                </p:cNvSpPr>
                <p:nvPr/>
              </p:nvSpPr>
              <p:spPr bwMode="auto">
                <a:xfrm>
                  <a:off x="1566" y="327"/>
                  <a:ext cx="2925"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15" name="Group 36"/>
                <p:cNvGrpSpPr>
                  <a:grpSpLocks/>
                </p:cNvGrpSpPr>
                <p:nvPr/>
              </p:nvGrpSpPr>
              <p:grpSpPr bwMode="auto">
                <a:xfrm>
                  <a:off x="1566" y="327"/>
                  <a:ext cx="2925" cy="327"/>
                  <a:chOff x="1566" y="327"/>
                  <a:chExt cx="2925" cy="327"/>
                </a:xfrm>
              </p:grpSpPr>
              <p:sp>
                <p:nvSpPr>
                  <p:cNvPr id="37896" name="Rectangle 8"/>
                  <p:cNvSpPr>
                    <a:spLocks noChangeArrowheads="1"/>
                  </p:cNvSpPr>
                  <p:nvPr/>
                </p:nvSpPr>
                <p:spPr bwMode="auto">
                  <a:xfrm>
                    <a:off x="1609" y="327"/>
                    <a:ext cx="2839"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Properly working but 1 automatic reset</a:t>
                    </a:r>
                    <a:endParaRPr lang="en-US">
                      <a:solidFill>
                        <a:schemeClr val="tx1"/>
                      </a:solidFill>
                      <a:cs typeface="Times New Roman" pitchFamily="18" charset="0"/>
                    </a:endParaRPr>
                  </a:p>
                  <a:p>
                    <a:endParaRPr lang="en-US" sz="1800">
                      <a:solidFill>
                        <a:schemeClr val="tx1"/>
                      </a:solidFill>
                    </a:endParaRPr>
                  </a:p>
                </p:txBody>
              </p:sp>
              <p:sp>
                <p:nvSpPr>
                  <p:cNvPr id="37923" name="Rectangle 35"/>
                  <p:cNvSpPr>
                    <a:spLocks noChangeArrowheads="1"/>
                  </p:cNvSpPr>
                  <p:nvPr/>
                </p:nvSpPr>
                <p:spPr bwMode="auto">
                  <a:xfrm>
                    <a:off x="1566" y="327"/>
                    <a:ext cx="292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16" name="Group 42"/>
              <p:cNvGrpSpPr>
                <a:grpSpLocks/>
              </p:cNvGrpSpPr>
              <p:nvPr/>
            </p:nvGrpSpPr>
            <p:grpSpPr bwMode="auto">
              <a:xfrm>
                <a:off x="0" y="654"/>
                <a:ext cx="965" cy="327"/>
                <a:chOff x="0" y="654"/>
                <a:chExt cx="965" cy="327"/>
              </a:xfrm>
            </p:grpSpPr>
            <p:sp>
              <p:nvSpPr>
                <p:cNvPr id="37929" name="Rectangle 41"/>
                <p:cNvSpPr>
                  <a:spLocks noChangeArrowheads="1"/>
                </p:cNvSpPr>
                <p:nvPr/>
              </p:nvSpPr>
              <p:spPr bwMode="auto">
                <a:xfrm>
                  <a:off x="0" y="654"/>
                  <a:ext cx="965"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17" name="Group 40"/>
                <p:cNvGrpSpPr>
                  <a:grpSpLocks/>
                </p:cNvGrpSpPr>
                <p:nvPr/>
              </p:nvGrpSpPr>
              <p:grpSpPr bwMode="auto">
                <a:xfrm>
                  <a:off x="0" y="654"/>
                  <a:ext cx="965" cy="327"/>
                  <a:chOff x="0" y="654"/>
                  <a:chExt cx="965" cy="327"/>
                </a:xfrm>
              </p:grpSpPr>
              <p:sp>
                <p:nvSpPr>
                  <p:cNvPr id="37897" name="Rectangle 9"/>
                  <p:cNvSpPr>
                    <a:spLocks noChangeArrowheads="1"/>
                  </p:cNvSpPr>
                  <p:nvPr/>
                </p:nvSpPr>
                <p:spPr bwMode="auto">
                  <a:xfrm>
                    <a:off x="43" y="654"/>
                    <a:ext cx="879"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2.0</a:t>
                    </a:r>
                    <a:endParaRPr lang="en-US">
                      <a:solidFill>
                        <a:schemeClr val="tx1"/>
                      </a:solidFill>
                      <a:cs typeface="Times New Roman" pitchFamily="18" charset="0"/>
                    </a:endParaRPr>
                  </a:p>
                  <a:p>
                    <a:endParaRPr lang="en-US" sz="1800">
                      <a:solidFill>
                        <a:schemeClr val="tx1"/>
                      </a:solidFill>
                    </a:endParaRPr>
                  </a:p>
                </p:txBody>
              </p:sp>
              <p:sp>
                <p:nvSpPr>
                  <p:cNvPr id="37927" name="Rectangle 39"/>
                  <p:cNvSpPr>
                    <a:spLocks noChangeArrowheads="1"/>
                  </p:cNvSpPr>
                  <p:nvPr/>
                </p:nvSpPr>
                <p:spPr bwMode="auto">
                  <a:xfrm>
                    <a:off x="0" y="654"/>
                    <a:ext cx="96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18" name="Group 46"/>
              <p:cNvGrpSpPr>
                <a:grpSpLocks/>
              </p:cNvGrpSpPr>
              <p:nvPr/>
            </p:nvGrpSpPr>
            <p:grpSpPr bwMode="auto">
              <a:xfrm>
                <a:off x="965" y="654"/>
                <a:ext cx="601" cy="327"/>
                <a:chOff x="965" y="654"/>
                <a:chExt cx="601" cy="327"/>
              </a:xfrm>
            </p:grpSpPr>
            <p:sp>
              <p:nvSpPr>
                <p:cNvPr id="37933" name="Rectangle 45"/>
                <p:cNvSpPr>
                  <a:spLocks noChangeArrowheads="1"/>
                </p:cNvSpPr>
                <p:nvPr/>
              </p:nvSpPr>
              <p:spPr bwMode="auto">
                <a:xfrm>
                  <a:off x="965" y="654"/>
                  <a:ext cx="60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19" name="Group 44"/>
                <p:cNvGrpSpPr>
                  <a:grpSpLocks/>
                </p:cNvGrpSpPr>
                <p:nvPr/>
              </p:nvGrpSpPr>
              <p:grpSpPr bwMode="auto">
                <a:xfrm>
                  <a:off x="965" y="654"/>
                  <a:ext cx="601" cy="327"/>
                  <a:chOff x="965" y="654"/>
                  <a:chExt cx="601" cy="327"/>
                </a:xfrm>
              </p:grpSpPr>
              <p:sp>
                <p:nvSpPr>
                  <p:cNvPr id="37898" name="Rectangle 10"/>
                  <p:cNvSpPr>
                    <a:spLocks noChangeArrowheads="1"/>
                  </p:cNvSpPr>
                  <p:nvPr/>
                </p:nvSpPr>
                <p:spPr bwMode="auto">
                  <a:xfrm>
                    <a:off x="1008" y="654"/>
                    <a:ext cx="515"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28</a:t>
                    </a:r>
                    <a:endParaRPr lang="en-US">
                      <a:solidFill>
                        <a:schemeClr val="tx1"/>
                      </a:solidFill>
                      <a:cs typeface="Times New Roman" pitchFamily="18" charset="0"/>
                    </a:endParaRPr>
                  </a:p>
                  <a:p>
                    <a:endParaRPr lang="en-US" sz="1800">
                      <a:solidFill>
                        <a:schemeClr val="tx1"/>
                      </a:solidFill>
                    </a:endParaRPr>
                  </a:p>
                </p:txBody>
              </p:sp>
              <p:sp>
                <p:nvSpPr>
                  <p:cNvPr id="37931" name="Rectangle 43"/>
                  <p:cNvSpPr>
                    <a:spLocks noChangeArrowheads="1"/>
                  </p:cNvSpPr>
                  <p:nvPr/>
                </p:nvSpPr>
                <p:spPr bwMode="auto">
                  <a:xfrm>
                    <a:off x="965" y="654"/>
                    <a:ext cx="60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20" name="Group 50"/>
              <p:cNvGrpSpPr>
                <a:grpSpLocks/>
              </p:cNvGrpSpPr>
              <p:nvPr/>
            </p:nvGrpSpPr>
            <p:grpSpPr bwMode="auto">
              <a:xfrm>
                <a:off x="1566" y="654"/>
                <a:ext cx="2925" cy="327"/>
                <a:chOff x="1566" y="654"/>
                <a:chExt cx="2925" cy="327"/>
              </a:xfrm>
            </p:grpSpPr>
            <p:sp>
              <p:nvSpPr>
                <p:cNvPr id="37937" name="Rectangle 49"/>
                <p:cNvSpPr>
                  <a:spLocks noChangeArrowheads="1"/>
                </p:cNvSpPr>
                <p:nvPr/>
              </p:nvSpPr>
              <p:spPr bwMode="auto">
                <a:xfrm>
                  <a:off x="1566" y="654"/>
                  <a:ext cx="2925"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21" name="Group 48"/>
                <p:cNvGrpSpPr>
                  <a:grpSpLocks/>
                </p:cNvGrpSpPr>
                <p:nvPr/>
              </p:nvGrpSpPr>
              <p:grpSpPr bwMode="auto">
                <a:xfrm>
                  <a:off x="1566" y="654"/>
                  <a:ext cx="2925" cy="327"/>
                  <a:chOff x="1566" y="654"/>
                  <a:chExt cx="2925" cy="327"/>
                </a:xfrm>
              </p:grpSpPr>
              <p:sp>
                <p:nvSpPr>
                  <p:cNvPr id="37899" name="Rectangle 11"/>
                  <p:cNvSpPr>
                    <a:spLocks noChangeArrowheads="1"/>
                  </p:cNvSpPr>
                  <p:nvPr/>
                </p:nvSpPr>
                <p:spPr bwMode="auto">
                  <a:xfrm>
                    <a:off x="1609" y="654"/>
                    <a:ext cx="2839"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Properly working</a:t>
                    </a:r>
                    <a:endParaRPr lang="en-US">
                      <a:solidFill>
                        <a:schemeClr val="tx1"/>
                      </a:solidFill>
                      <a:cs typeface="Times New Roman" pitchFamily="18" charset="0"/>
                    </a:endParaRPr>
                  </a:p>
                  <a:p>
                    <a:endParaRPr lang="en-US" sz="1800">
                      <a:solidFill>
                        <a:schemeClr val="tx1"/>
                      </a:solidFill>
                    </a:endParaRPr>
                  </a:p>
                </p:txBody>
              </p:sp>
              <p:sp>
                <p:nvSpPr>
                  <p:cNvPr id="37935" name="Rectangle 47"/>
                  <p:cNvSpPr>
                    <a:spLocks noChangeArrowheads="1"/>
                  </p:cNvSpPr>
                  <p:nvPr/>
                </p:nvSpPr>
                <p:spPr bwMode="auto">
                  <a:xfrm>
                    <a:off x="1566" y="654"/>
                    <a:ext cx="292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22" name="Group 54"/>
              <p:cNvGrpSpPr>
                <a:grpSpLocks/>
              </p:cNvGrpSpPr>
              <p:nvPr/>
            </p:nvGrpSpPr>
            <p:grpSpPr bwMode="auto">
              <a:xfrm>
                <a:off x="0" y="981"/>
                <a:ext cx="965" cy="327"/>
                <a:chOff x="0" y="981"/>
                <a:chExt cx="965" cy="327"/>
              </a:xfrm>
            </p:grpSpPr>
            <p:sp>
              <p:nvSpPr>
                <p:cNvPr id="37941" name="Rectangle 53"/>
                <p:cNvSpPr>
                  <a:spLocks noChangeArrowheads="1"/>
                </p:cNvSpPr>
                <p:nvPr/>
              </p:nvSpPr>
              <p:spPr bwMode="auto">
                <a:xfrm>
                  <a:off x="0" y="981"/>
                  <a:ext cx="965"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23" name="Group 52"/>
                <p:cNvGrpSpPr>
                  <a:grpSpLocks/>
                </p:cNvGrpSpPr>
                <p:nvPr/>
              </p:nvGrpSpPr>
              <p:grpSpPr bwMode="auto">
                <a:xfrm>
                  <a:off x="0" y="981"/>
                  <a:ext cx="965" cy="327"/>
                  <a:chOff x="0" y="981"/>
                  <a:chExt cx="965" cy="327"/>
                </a:xfrm>
              </p:grpSpPr>
              <p:sp>
                <p:nvSpPr>
                  <p:cNvPr id="37900" name="Rectangle 12"/>
                  <p:cNvSpPr>
                    <a:spLocks noChangeArrowheads="1"/>
                  </p:cNvSpPr>
                  <p:nvPr/>
                </p:nvSpPr>
                <p:spPr bwMode="auto">
                  <a:xfrm>
                    <a:off x="43" y="981"/>
                    <a:ext cx="879"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3.5</a:t>
                    </a:r>
                    <a:endParaRPr lang="en-US">
                      <a:solidFill>
                        <a:schemeClr val="tx1"/>
                      </a:solidFill>
                      <a:cs typeface="Times New Roman" pitchFamily="18" charset="0"/>
                    </a:endParaRPr>
                  </a:p>
                  <a:p>
                    <a:endParaRPr lang="en-US" sz="1800">
                      <a:solidFill>
                        <a:schemeClr val="tx1"/>
                      </a:solidFill>
                    </a:endParaRPr>
                  </a:p>
                </p:txBody>
              </p:sp>
              <p:sp>
                <p:nvSpPr>
                  <p:cNvPr id="37939" name="Rectangle 51"/>
                  <p:cNvSpPr>
                    <a:spLocks noChangeArrowheads="1"/>
                  </p:cNvSpPr>
                  <p:nvPr/>
                </p:nvSpPr>
                <p:spPr bwMode="auto">
                  <a:xfrm>
                    <a:off x="0" y="981"/>
                    <a:ext cx="96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24" name="Group 58"/>
              <p:cNvGrpSpPr>
                <a:grpSpLocks/>
              </p:cNvGrpSpPr>
              <p:nvPr/>
            </p:nvGrpSpPr>
            <p:grpSpPr bwMode="auto">
              <a:xfrm>
                <a:off x="965" y="981"/>
                <a:ext cx="601" cy="327"/>
                <a:chOff x="965" y="981"/>
                <a:chExt cx="601" cy="327"/>
              </a:xfrm>
            </p:grpSpPr>
            <p:sp>
              <p:nvSpPr>
                <p:cNvPr id="37945" name="Rectangle 57"/>
                <p:cNvSpPr>
                  <a:spLocks noChangeArrowheads="1"/>
                </p:cNvSpPr>
                <p:nvPr/>
              </p:nvSpPr>
              <p:spPr bwMode="auto">
                <a:xfrm>
                  <a:off x="965" y="981"/>
                  <a:ext cx="60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25" name="Group 56"/>
                <p:cNvGrpSpPr>
                  <a:grpSpLocks/>
                </p:cNvGrpSpPr>
                <p:nvPr/>
              </p:nvGrpSpPr>
              <p:grpSpPr bwMode="auto">
                <a:xfrm>
                  <a:off x="965" y="981"/>
                  <a:ext cx="601" cy="327"/>
                  <a:chOff x="965" y="981"/>
                  <a:chExt cx="601" cy="327"/>
                </a:xfrm>
              </p:grpSpPr>
              <p:sp>
                <p:nvSpPr>
                  <p:cNvPr id="37901" name="Rectangle 13"/>
                  <p:cNvSpPr>
                    <a:spLocks noChangeArrowheads="1"/>
                  </p:cNvSpPr>
                  <p:nvPr/>
                </p:nvSpPr>
                <p:spPr bwMode="auto">
                  <a:xfrm>
                    <a:off x="1008" y="981"/>
                    <a:ext cx="515"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49</a:t>
                    </a:r>
                    <a:endParaRPr lang="en-US">
                      <a:solidFill>
                        <a:schemeClr val="tx1"/>
                      </a:solidFill>
                      <a:cs typeface="Times New Roman" pitchFamily="18" charset="0"/>
                    </a:endParaRPr>
                  </a:p>
                  <a:p>
                    <a:endParaRPr lang="en-US" sz="1800">
                      <a:solidFill>
                        <a:schemeClr val="tx1"/>
                      </a:solidFill>
                    </a:endParaRPr>
                  </a:p>
                </p:txBody>
              </p:sp>
              <p:sp>
                <p:nvSpPr>
                  <p:cNvPr id="37943" name="Rectangle 55"/>
                  <p:cNvSpPr>
                    <a:spLocks noChangeArrowheads="1"/>
                  </p:cNvSpPr>
                  <p:nvPr/>
                </p:nvSpPr>
                <p:spPr bwMode="auto">
                  <a:xfrm>
                    <a:off x="965" y="981"/>
                    <a:ext cx="60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26" name="Group 62"/>
              <p:cNvGrpSpPr>
                <a:grpSpLocks/>
              </p:cNvGrpSpPr>
              <p:nvPr/>
            </p:nvGrpSpPr>
            <p:grpSpPr bwMode="auto">
              <a:xfrm>
                <a:off x="1566" y="981"/>
                <a:ext cx="2925" cy="327"/>
                <a:chOff x="1566" y="981"/>
                <a:chExt cx="2925" cy="327"/>
              </a:xfrm>
            </p:grpSpPr>
            <p:sp>
              <p:nvSpPr>
                <p:cNvPr id="37949" name="Rectangle 61"/>
                <p:cNvSpPr>
                  <a:spLocks noChangeArrowheads="1"/>
                </p:cNvSpPr>
                <p:nvPr/>
              </p:nvSpPr>
              <p:spPr bwMode="auto">
                <a:xfrm>
                  <a:off x="1566" y="981"/>
                  <a:ext cx="2925"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27" name="Group 60"/>
                <p:cNvGrpSpPr>
                  <a:grpSpLocks/>
                </p:cNvGrpSpPr>
                <p:nvPr/>
              </p:nvGrpSpPr>
              <p:grpSpPr bwMode="auto">
                <a:xfrm>
                  <a:off x="1566" y="981"/>
                  <a:ext cx="2925" cy="327"/>
                  <a:chOff x="1566" y="981"/>
                  <a:chExt cx="2925" cy="327"/>
                </a:xfrm>
              </p:grpSpPr>
              <p:sp>
                <p:nvSpPr>
                  <p:cNvPr id="37902" name="Rectangle 14"/>
                  <p:cNvSpPr>
                    <a:spLocks noChangeArrowheads="1"/>
                  </p:cNvSpPr>
                  <p:nvPr/>
                </p:nvSpPr>
                <p:spPr bwMode="auto">
                  <a:xfrm>
                    <a:off x="1609" y="981"/>
                    <a:ext cx="2839"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Serial communication stopped</a:t>
                    </a:r>
                    <a:endParaRPr lang="en-US">
                      <a:solidFill>
                        <a:schemeClr val="tx1"/>
                      </a:solidFill>
                      <a:cs typeface="Times New Roman" pitchFamily="18" charset="0"/>
                    </a:endParaRPr>
                  </a:p>
                  <a:p>
                    <a:endParaRPr lang="en-US" sz="1800">
                      <a:solidFill>
                        <a:schemeClr val="tx1"/>
                      </a:solidFill>
                    </a:endParaRPr>
                  </a:p>
                </p:txBody>
              </p:sp>
              <p:sp>
                <p:nvSpPr>
                  <p:cNvPr id="37947" name="Rectangle 59"/>
                  <p:cNvSpPr>
                    <a:spLocks noChangeArrowheads="1"/>
                  </p:cNvSpPr>
                  <p:nvPr/>
                </p:nvSpPr>
                <p:spPr bwMode="auto">
                  <a:xfrm>
                    <a:off x="1566" y="981"/>
                    <a:ext cx="2925"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sp>
          <p:nvSpPr>
            <p:cNvPr id="37952" name="Rectangle 64"/>
            <p:cNvSpPr>
              <a:spLocks noChangeArrowheads="1"/>
            </p:cNvSpPr>
            <p:nvPr/>
          </p:nvSpPr>
          <p:spPr bwMode="auto">
            <a:xfrm>
              <a:off x="-3" y="-3"/>
              <a:ext cx="4497" cy="1314"/>
            </a:xfrm>
            <a:prstGeom prst="rect">
              <a:avLst/>
            </a:prstGeom>
            <a:noFill/>
            <a:ln w="9525">
              <a:solidFill>
                <a:srgbClr val="A0A0A0"/>
              </a:solidFill>
              <a:miter lim="800000"/>
              <a:headEnd/>
              <a:tailEnd/>
            </a:ln>
            <a:effectLst/>
          </p:spPr>
          <p:txBody>
            <a:bodyPr wrap="none" lIns="91435" tIns="45718" rIns="91435" bIns="45718" anchor="ctr"/>
            <a:lstStyle/>
            <a:p>
              <a:endParaRPr lang="en-US"/>
            </a:p>
          </p:txBody>
        </p:sp>
      </p:grpSp>
      <p:grpSp>
        <p:nvGrpSpPr>
          <p:cNvPr id="28" name="Group 198"/>
          <p:cNvGrpSpPr>
            <a:grpSpLocks/>
          </p:cNvGrpSpPr>
          <p:nvPr/>
        </p:nvGrpSpPr>
        <p:grpSpPr bwMode="auto">
          <a:xfrm>
            <a:off x="381000" y="2209800"/>
            <a:ext cx="8534400" cy="2590800"/>
            <a:chOff x="-3" y="-3"/>
            <a:chExt cx="4285" cy="1910"/>
          </a:xfrm>
        </p:grpSpPr>
        <p:grpSp>
          <p:nvGrpSpPr>
            <p:cNvPr id="29" name="Group 196"/>
            <p:cNvGrpSpPr>
              <a:grpSpLocks/>
            </p:cNvGrpSpPr>
            <p:nvPr/>
          </p:nvGrpSpPr>
          <p:grpSpPr bwMode="auto">
            <a:xfrm>
              <a:off x="0" y="0"/>
              <a:ext cx="4279" cy="1904"/>
              <a:chOff x="0" y="0"/>
              <a:chExt cx="4279" cy="1904"/>
            </a:xfrm>
          </p:grpSpPr>
          <p:grpSp>
            <p:nvGrpSpPr>
              <p:cNvPr id="30" name="Group 95"/>
              <p:cNvGrpSpPr>
                <a:grpSpLocks/>
              </p:cNvGrpSpPr>
              <p:nvPr/>
            </p:nvGrpSpPr>
            <p:grpSpPr bwMode="auto">
              <a:xfrm>
                <a:off x="0" y="0"/>
                <a:ext cx="4279" cy="327"/>
                <a:chOff x="0" y="0"/>
                <a:chExt cx="4279" cy="327"/>
              </a:xfrm>
            </p:grpSpPr>
            <p:sp>
              <p:nvSpPr>
                <p:cNvPr id="37982" name="Rectangle 94"/>
                <p:cNvSpPr>
                  <a:spLocks noChangeArrowheads="1"/>
                </p:cNvSpPr>
                <p:nvPr/>
              </p:nvSpPr>
              <p:spPr bwMode="auto">
                <a:xfrm>
                  <a:off x="0" y="0"/>
                  <a:ext cx="4279" cy="327"/>
                </a:xfrm>
                <a:prstGeom prst="rect">
                  <a:avLst/>
                </a:prstGeom>
                <a:solidFill>
                  <a:srgbClr val="B3B3B3"/>
                </a:solidFill>
                <a:ln w="9525">
                  <a:noFill/>
                  <a:miter lim="800000"/>
                  <a:headEnd/>
                  <a:tailEnd/>
                </a:ln>
                <a:effectLst/>
              </p:spPr>
              <p:txBody>
                <a:bodyPr wrap="none" lIns="91435" tIns="45718" rIns="91435" bIns="45718" anchor="ctr"/>
                <a:lstStyle/>
                <a:p>
                  <a:endParaRPr lang="en-US"/>
                </a:p>
              </p:txBody>
            </p:sp>
            <p:grpSp>
              <p:nvGrpSpPr>
                <p:cNvPr id="31" name="Group 93"/>
                <p:cNvGrpSpPr>
                  <a:grpSpLocks/>
                </p:cNvGrpSpPr>
                <p:nvPr/>
              </p:nvGrpSpPr>
              <p:grpSpPr bwMode="auto">
                <a:xfrm>
                  <a:off x="0" y="0"/>
                  <a:ext cx="4279" cy="327"/>
                  <a:chOff x="0" y="0"/>
                  <a:chExt cx="4279" cy="327"/>
                </a:xfrm>
              </p:grpSpPr>
              <p:sp>
                <p:nvSpPr>
                  <p:cNvPr id="37954" name="Rectangle 66"/>
                  <p:cNvSpPr>
                    <a:spLocks noChangeArrowheads="1"/>
                  </p:cNvSpPr>
                  <p:nvPr/>
                </p:nvSpPr>
                <p:spPr bwMode="auto">
                  <a:xfrm>
                    <a:off x="43" y="0"/>
                    <a:ext cx="4193" cy="327"/>
                  </a:xfrm>
                  <a:prstGeom prst="rect">
                    <a:avLst/>
                  </a:prstGeom>
                  <a:solidFill>
                    <a:srgbClr val="B3B3B3"/>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External SRAM (CYPRESS CY62256LC-70ZC)</a:t>
                    </a:r>
                    <a:endParaRPr lang="en-US">
                      <a:solidFill>
                        <a:schemeClr val="tx1"/>
                      </a:solidFill>
                      <a:cs typeface="Times New Roman" pitchFamily="18" charset="0"/>
                    </a:endParaRPr>
                  </a:p>
                  <a:p>
                    <a:endParaRPr lang="en-US" sz="1800">
                      <a:solidFill>
                        <a:schemeClr val="tx1"/>
                      </a:solidFill>
                    </a:endParaRPr>
                  </a:p>
                </p:txBody>
              </p:sp>
              <p:sp>
                <p:nvSpPr>
                  <p:cNvPr id="37980" name="Rectangle 92"/>
                  <p:cNvSpPr>
                    <a:spLocks noChangeArrowheads="1"/>
                  </p:cNvSpPr>
                  <p:nvPr/>
                </p:nvSpPr>
                <p:spPr bwMode="auto">
                  <a:xfrm>
                    <a:off x="0" y="0"/>
                    <a:ext cx="4279"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8081" name="Group 99"/>
              <p:cNvGrpSpPr>
                <a:grpSpLocks/>
              </p:cNvGrpSpPr>
              <p:nvPr/>
            </p:nvGrpSpPr>
            <p:grpSpPr bwMode="auto">
              <a:xfrm>
                <a:off x="0" y="327"/>
                <a:ext cx="987" cy="327"/>
                <a:chOff x="0" y="327"/>
                <a:chExt cx="987" cy="327"/>
              </a:xfrm>
            </p:grpSpPr>
            <p:sp>
              <p:nvSpPr>
                <p:cNvPr id="37986" name="Rectangle 98"/>
                <p:cNvSpPr>
                  <a:spLocks noChangeArrowheads="1"/>
                </p:cNvSpPr>
                <p:nvPr/>
              </p:nvSpPr>
              <p:spPr bwMode="auto">
                <a:xfrm>
                  <a:off x="0" y="327"/>
                  <a:ext cx="987"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8083" name="Group 97"/>
                <p:cNvGrpSpPr>
                  <a:grpSpLocks/>
                </p:cNvGrpSpPr>
                <p:nvPr/>
              </p:nvGrpSpPr>
              <p:grpSpPr bwMode="auto">
                <a:xfrm>
                  <a:off x="0" y="327"/>
                  <a:ext cx="987" cy="327"/>
                  <a:chOff x="0" y="327"/>
                  <a:chExt cx="987" cy="327"/>
                </a:xfrm>
              </p:grpSpPr>
              <p:sp>
                <p:nvSpPr>
                  <p:cNvPr id="37955" name="Rectangle 67"/>
                  <p:cNvSpPr>
                    <a:spLocks noChangeArrowheads="1"/>
                  </p:cNvSpPr>
                  <p:nvPr/>
                </p:nvSpPr>
                <p:spPr bwMode="auto">
                  <a:xfrm>
                    <a:off x="43" y="327"/>
                    <a:ext cx="901" cy="327"/>
                  </a:xfrm>
                  <a:prstGeom prst="rect">
                    <a:avLst/>
                  </a:prstGeom>
                  <a:solidFill>
                    <a:srgbClr val="E0E0E0"/>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Fluence [10</a:t>
                    </a:r>
                    <a:r>
                      <a:rPr lang="en-GB" sz="1000" b="1" baseline="30000">
                        <a:solidFill>
                          <a:schemeClr val="tx1"/>
                        </a:solidFill>
                        <a:cs typeface="Arial" pitchFamily="34" charset="0"/>
                      </a:rPr>
                      <a:t>10</a:t>
                    </a:r>
                    <a:r>
                      <a:rPr lang="en-GB" sz="1000" b="1">
                        <a:solidFill>
                          <a:schemeClr val="tx1"/>
                        </a:solidFill>
                        <a:cs typeface="Arial" pitchFamily="34" charset="0"/>
                      </a:rPr>
                      <a:t> p cm</a:t>
                    </a:r>
                    <a:r>
                      <a:rPr lang="en-GB" sz="1000" b="1" baseline="30000">
                        <a:solidFill>
                          <a:schemeClr val="tx1"/>
                        </a:solidFill>
                        <a:cs typeface="Arial" pitchFamily="34" charset="0"/>
                      </a:rPr>
                      <a:t>-2</a:t>
                    </a:r>
                    <a:r>
                      <a:rPr lang="en-GB" sz="1000" b="1">
                        <a:solidFill>
                          <a:schemeClr val="tx1"/>
                        </a:solidFill>
                        <a:cs typeface="Arial" pitchFamily="34" charset="0"/>
                      </a:rPr>
                      <a:t>]</a:t>
                    </a:r>
                    <a:endParaRPr lang="en-US">
                      <a:solidFill>
                        <a:schemeClr val="tx1"/>
                      </a:solidFill>
                      <a:cs typeface="Times New Roman" pitchFamily="18" charset="0"/>
                    </a:endParaRPr>
                  </a:p>
                  <a:p>
                    <a:endParaRPr lang="en-US" sz="1800">
                      <a:solidFill>
                        <a:schemeClr val="tx1"/>
                      </a:solidFill>
                    </a:endParaRPr>
                  </a:p>
                </p:txBody>
              </p:sp>
              <p:sp>
                <p:nvSpPr>
                  <p:cNvPr id="37984" name="Rectangle 96"/>
                  <p:cNvSpPr>
                    <a:spLocks noChangeArrowheads="1"/>
                  </p:cNvSpPr>
                  <p:nvPr/>
                </p:nvSpPr>
                <p:spPr bwMode="auto">
                  <a:xfrm>
                    <a:off x="0" y="327"/>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8084" name="Group 103"/>
              <p:cNvGrpSpPr>
                <a:grpSpLocks/>
              </p:cNvGrpSpPr>
              <p:nvPr/>
            </p:nvGrpSpPr>
            <p:grpSpPr bwMode="auto">
              <a:xfrm>
                <a:off x="987" y="327"/>
                <a:ext cx="637" cy="327"/>
                <a:chOff x="987" y="327"/>
                <a:chExt cx="637" cy="327"/>
              </a:xfrm>
            </p:grpSpPr>
            <p:sp>
              <p:nvSpPr>
                <p:cNvPr id="37990" name="Rectangle 102"/>
                <p:cNvSpPr>
                  <a:spLocks noChangeArrowheads="1"/>
                </p:cNvSpPr>
                <p:nvPr/>
              </p:nvSpPr>
              <p:spPr bwMode="auto">
                <a:xfrm>
                  <a:off x="987" y="327"/>
                  <a:ext cx="637"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8086" name="Group 101"/>
                <p:cNvGrpSpPr>
                  <a:grpSpLocks/>
                </p:cNvGrpSpPr>
                <p:nvPr/>
              </p:nvGrpSpPr>
              <p:grpSpPr bwMode="auto">
                <a:xfrm>
                  <a:off x="987" y="327"/>
                  <a:ext cx="637" cy="327"/>
                  <a:chOff x="987" y="327"/>
                  <a:chExt cx="637" cy="327"/>
                </a:xfrm>
              </p:grpSpPr>
              <p:sp>
                <p:nvSpPr>
                  <p:cNvPr id="37956" name="Rectangle 68"/>
                  <p:cNvSpPr>
                    <a:spLocks noChangeArrowheads="1"/>
                  </p:cNvSpPr>
                  <p:nvPr/>
                </p:nvSpPr>
                <p:spPr bwMode="auto">
                  <a:xfrm>
                    <a:off x="1030" y="327"/>
                    <a:ext cx="551"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Bits written</a:t>
                    </a:r>
                    <a:endParaRPr lang="en-US">
                      <a:solidFill>
                        <a:schemeClr val="tx1"/>
                      </a:solidFill>
                      <a:cs typeface="Times New Roman" pitchFamily="18" charset="0"/>
                    </a:endParaRPr>
                  </a:p>
                  <a:p>
                    <a:endParaRPr lang="en-US" sz="1800">
                      <a:solidFill>
                        <a:schemeClr val="tx1"/>
                      </a:solidFill>
                    </a:endParaRPr>
                  </a:p>
                </p:txBody>
              </p:sp>
              <p:sp>
                <p:nvSpPr>
                  <p:cNvPr id="37988" name="Rectangle 100"/>
                  <p:cNvSpPr>
                    <a:spLocks noChangeArrowheads="1"/>
                  </p:cNvSpPr>
                  <p:nvPr/>
                </p:nvSpPr>
                <p:spPr bwMode="auto">
                  <a:xfrm>
                    <a:off x="987" y="327"/>
                    <a:ext cx="63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8096" name="Group 107"/>
              <p:cNvGrpSpPr>
                <a:grpSpLocks/>
              </p:cNvGrpSpPr>
              <p:nvPr/>
            </p:nvGrpSpPr>
            <p:grpSpPr bwMode="auto">
              <a:xfrm>
                <a:off x="1624" y="327"/>
                <a:ext cx="441" cy="327"/>
                <a:chOff x="1624" y="327"/>
                <a:chExt cx="441" cy="327"/>
              </a:xfrm>
            </p:grpSpPr>
            <p:sp>
              <p:nvSpPr>
                <p:cNvPr id="37994" name="Rectangle 106"/>
                <p:cNvSpPr>
                  <a:spLocks noChangeArrowheads="1"/>
                </p:cNvSpPr>
                <p:nvPr/>
              </p:nvSpPr>
              <p:spPr bwMode="auto">
                <a:xfrm>
                  <a:off x="1624" y="327"/>
                  <a:ext cx="441"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8098" name="Group 105"/>
                <p:cNvGrpSpPr>
                  <a:grpSpLocks/>
                </p:cNvGrpSpPr>
                <p:nvPr/>
              </p:nvGrpSpPr>
              <p:grpSpPr bwMode="auto">
                <a:xfrm>
                  <a:off x="1624" y="327"/>
                  <a:ext cx="441" cy="327"/>
                  <a:chOff x="1624" y="327"/>
                  <a:chExt cx="441" cy="327"/>
                </a:xfrm>
              </p:grpSpPr>
              <p:sp>
                <p:nvSpPr>
                  <p:cNvPr id="37957" name="Rectangle 69"/>
                  <p:cNvSpPr>
                    <a:spLocks noChangeArrowheads="1"/>
                  </p:cNvSpPr>
                  <p:nvPr/>
                </p:nvSpPr>
                <p:spPr bwMode="auto">
                  <a:xfrm>
                    <a:off x="1667" y="327"/>
                    <a:ext cx="355"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Errors</a:t>
                    </a:r>
                    <a:endParaRPr lang="en-US">
                      <a:solidFill>
                        <a:schemeClr val="tx1"/>
                      </a:solidFill>
                      <a:cs typeface="Times New Roman" pitchFamily="18" charset="0"/>
                    </a:endParaRPr>
                  </a:p>
                  <a:p>
                    <a:endParaRPr lang="en-US" sz="1800">
                      <a:solidFill>
                        <a:schemeClr val="tx1"/>
                      </a:solidFill>
                    </a:endParaRPr>
                  </a:p>
                </p:txBody>
              </p:sp>
              <p:sp>
                <p:nvSpPr>
                  <p:cNvPr id="37992" name="Rectangle 104"/>
                  <p:cNvSpPr>
                    <a:spLocks noChangeArrowheads="1"/>
                  </p:cNvSpPr>
                  <p:nvPr/>
                </p:nvSpPr>
                <p:spPr bwMode="auto">
                  <a:xfrm>
                    <a:off x="1624" y="327"/>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8100" name="Group 111"/>
              <p:cNvGrpSpPr>
                <a:grpSpLocks/>
              </p:cNvGrpSpPr>
              <p:nvPr/>
            </p:nvGrpSpPr>
            <p:grpSpPr bwMode="auto">
              <a:xfrm>
                <a:off x="2065" y="327"/>
                <a:ext cx="441" cy="327"/>
                <a:chOff x="2065" y="327"/>
                <a:chExt cx="441" cy="327"/>
              </a:xfrm>
            </p:grpSpPr>
            <p:sp>
              <p:nvSpPr>
                <p:cNvPr id="37998" name="Rectangle 110"/>
                <p:cNvSpPr>
                  <a:spLocks noChangeArrowheads="1"/>
                </p:cNvSpPr>
                <p:nvPr/>
              </p:nvSpPr>
              <p:spPr bwMode="auto">
                <a:xfrm>
                  <a:off x="2065" y="327"/>
                  <a:ext cx="441"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8102" name="Group 109"/>
                <p:cNvGrpSpPr>
                  <a:grpSpLocks/>
                </p:cNvGrpSpPr>
                <p:nvPr/>
              </p:nvGrpSpPr>
              <p:grpSpPr bwMode="auto">
                <a:xfrm>
                  <a:off x="2065" y="327"/>
                  <a:ext cx="441" cy="327"/>
                  <a:chOff x="2065" y="327"/>
                  <a:chExt cx="441" cy="327"/>
                </a:xfrm>
              </p:grpSpPr>
              <p:sp>
                <p:nvSpPr>
                  <p:cNvPr id="37958" name="Rectangle 70"/>
                  <p:cNvSpPr>
                    <a:spLocks noChangeArrowheads="1"/>
                  </p:cNvSpPr>
                  <p:nvPr/>
                </p:nvSpPr>
                <p:spPr bwMode="auto">
                  <a:xfrm>
                    <a:off x="2108" y="327"/>
                    <a:ext cx="355"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Single</a:t>
                    </a:r>
                    <a:endParaRPr lang="en-US">
                      <a:solidFill>
                        <a:schemeClr val="tx1"/>
                      </a:solidFill>
                      <a:cs typeface="Times New Roman" pitchFamily="18" charset="0"/>
                    </a:endParaRPr>
                  </a:p>
                  <a:p>
                    <a:endParaRPr lang="en-US" sz="1800">
                      <a:solidFill>
                        <a:schemeClr val="tx1"/>
                      </a:solidFill>
                    </a:endParaRPr>
                  </a:p>
                </p:txBody>
              </p:sp>
              <p:sp>
                <p:nvSpPr>
                  <p:cNvPr id="37996" name="Rectangle 108"/>
                  <p:cNvSpPr>
                    <a:spLocks noChangeArrowheads="1"/>
                  </p:cNvSpPr>
                  <p:nvPr/>
                </p:nvSpPr>
                <p:spPr bwMode="auto">
                  <a:xfrm>
                    <a:off x="2065" y="327"/>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8104" name="Group 115"/>
              <p:cNvGrpSpPr>
                <a:grpSpLocks/>
              </p:cNvGrpSpPr>
              <p:nvPr/>
            </p:nvGrpSpPr>
            <p:grpSpPr bwMode="auto">
              <a:xfrm>
                <a:off x="2506" y="327"/>
                <a:ext cx="473" cy="327"/>
                <a:chOff x="2506" y="327"/>
                <a:chExt cx="473" cy="327"/>
              </a:xfrm>
            </p:grpSpPr>
            <p:sp>
              <p:nvSpPr>
                <p:cNvPr id="38002" name="Rectangle 114"/>
                <p:cNvSpPr>
                  <a:spLocks noChangeArrowheads="1"/>
                </p:cNvSpPr>
                <p:nvPr/>
              </p:nvSpPr>
              <p:spPr bwMode="auto">
                <a:xfrm>
                  <a:off x="2506" y="327"/>
                  <a:ext cx="473"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8106" name="Group 113"/>
                <p:cNvGrpSpPr>
                  <a:grpSpLocks/>
                </p:cNvGrpSpPr>
                <p:nvPr/>
              </p:nvGrpSpPr>
              <p:grpSpPr bwMode="auto">
                <a:xfrm>
                  <a:off x="2506" y="327"/>
                  <a:ext cx="473" cy="327"/>
                  <a:chOff x="2506" y="327"/>
                  <a:chExt cx="473" cy="327"/>
                </a:xfrm>
              </p:grpSpPr>
              <p:sp>
                <p:nvSpPr>
                  <p:cNvPr id="37959" name="Rectangle 71"/>
                  <p:cNvSpPr>
                    <a:spLocks noChangeArrowheads="1"/>
                  </p:cNvSpPr>
                  <p:nvPr/>
                </p:nvSpPr>
                <p:spPr bwMode="auto">
                  <a:xfrm>
                    <a:off x="2549" y="327"/>
                    <a:ext cx="387"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Double</a:t>
                    </a:r>
                    <a:endParaRPr lang="en-US">
                      <a:solidFill>
                        <a:schemeClr val="tx1"/>
                      </a:solidFill>
                      <a:cs typeface="Times New Roman" pitchFamily="18" charset="0"/>
                    </a:endParaRPr>
                  </a:p>
                  <a:p>
                    <a:endParaRPr lang="en-US" sz="1800">
                      <a:solidFill>
                        <a:schemeClr val="tx1"/>
                      </a:solidFill>
                    </a:endParaRPr>
                  </a:p>
                </p:txBody>
              </p:sp>
              <p:sp>
                <p:nvSpPr>
                  <p:cNvPr id="38000" name="Rectangle 112"/>
                  <p:cNvSpPr>
                    <a:spLocks noChangeArrowheads="1"/>
                  </p:cNvSpPr>
                  <p:nvPr/>
                </p:nvSpPr>
                <p:spPr bwMode="auto">
                  <a:xfrm>
                    <a:off x="2506" y="327"/>
                    <a:ext cx="47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8108" name="Group 119"/>
              <p:cNvGrpSpPr>
                <a:grpSpLocks/>
              </p:cNvGrpSpPr>
              <p:nvPr/>
            </p:nvGrpSpPr>
            <p:grpSpPr bwMode="auto">
              <a:xfrm>
                <a:off x="2979" y="327"/>
                <a:ext cx="1300" cy="327"/>
                <a:chOff x="2979" y="327"/>
                <a:chExt cx="1300" cy="327"/>
              </a:xfrm>
            </p:grpSpPr>
            <p:sp>
              <p:nvSpPr>
                <p:cNvPr id="38006" name="Rectangle 118"/>
                <p:cNvSpPr>
                  <a:spLocks noChangeArrowheads="1"/>
                </p:cNvSpPr>
                <p:nvPr/>
              </p:nvSpPr>
              <p:spPr bwMode="auto">
                <a:xfrm>
                  <a:off x="2979" y="327"/>
                  <a:ext cx="1300"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8110" name="Group 117"/>
                <p:cNvGrpSpPr>
                  <a:grpSpLocks/>
                </p:cNvGrpSpPr>
                <p:nvPr/>
              </p:nvGrpSpPr>
              <p:grpSpPr bwMode="auto">
                <a:xfrm>
                  <a:off x="2979" y="327"/>
                  <a:ext cx="1300" cy="327"/>
                  <a:chOff x="2979" y="327"/>
                  <a:chExt cx="1300" cy="327"/>
                </a:xfrm>
              </p:grpSpPr>
              <p:sp>
                <p:nvSpPr>
                  <p:cNvPr id="37960" name="Rectangle 72"/>
                  <p:cNvSpPr>
                    <a:spLocks noChangeArrowheads="1"/>
                  </p:cNvSpPr>
                  <p:nvPr/>
                </p:nvSpPr>
                <p:spPr bwMode="auto">
                  <a:xfrm>
                    <a:off x="3022" y="327"/>
                    <a:ext cx="1214"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SEU cross section [10-</a:t>
                    </a:r>
                    <a:r>
                      <a:rPr lang="en-US" sz="1000" b="1" baseline="30000">
                        <a:solidFill>
                          <a:schemeClr val="tx1"/>
                        </a:solidFill>
                        <a:cs typeface="Arial" pitchFamily="34" charset="0"/>
                      </a:rPr>
                      <a:t>13</a:t>
                    </a:r>
                    <a:r>
                      <a:rPr lang="en-US" sz="1000" b="1">
                        <a:solidFill>
                          <a:schemeClr val="tx1"/>
                        </a:solidFill>
                        <a:cs typeface="Arial" pitchFamily="34" charset="0"/>
                      </a:rPr>
                      <a:t>cm</a:t>
                    </a:r>
                    <a:r>
                      <a:rPr lang="en-US" sz="1000" b="1" baseline="30000">
                        <a:solidFill>
                          <a:schemeClr val="tx1"/>
                        </a:solidFill>
                        <a:cs typeface="Arial" pitchFamily="34" charset="0"/>
                      </a:rPr>
                      <a:t>2</a:t>
                    </a:r>
                    <a:r>
                      <a:rPr lang="en-US" sz="1000" b="1">
                        <a:solidFill>
                          <a:schemeClr val="tx1"/>
                        </a:solidFill>
                        <a:cs typeface="Arial" pitchFamily="34" charset="0"/>
                      </a:rPr>
                      <a:t>]</a:t>
                    </a:r>
                    <a:endParaRPr lang="en-US">
                      <a:solidFill>
                        <a:schemeClr val="tx1"/>
                      </a:solidFill>
                      <a:cs typeface="Times New Roman" pitchFamily="18" charset="0"/>
                    </a:endParaRPr>
                  </a:p>
                  <a:p>
                    <a:endParaRPr lang="en-US" sz="1800">
                      <a:solidFill>
                        <a:schemeClr val="tx1"/>
                      </a:solidFill>
                    </a:endParaRPr>
                  </a:p>
                </p:txBody>
              </p:sp>
              <p:sp>
                <p:nvSpPr>
                  <p:cNvPr id="38004" name="Rectangle 116"/>
                  <p:cNvSpPr>
                    <a:spLocks noChangeArrowheads="1"/>
                  </p:cNvSpPr>
                  <p:nvPr/>
                </p:nvSpPr>
                <p:spPr bwMode="auto">
                  <a:xfrm>
                    <a:off x="2979" y="327"/>
                    <a:ext cx="130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888" name="Group 123"/>
              <p:cNvGrpSpPr>
                <a:grpSpLocks/>
              </p:cNvGrpSpPr>
              <p:nvPr/>
            </p:nvGrpSpPr>
            <p:grpSpPr bwMode="auto">
              <a:xfrm>
                <a:off x="0" y="654"/>
                <a:ext cx="987" cy="327"/>
                <a:chOff x="0" y="654"/>
                <a:chExt cx="987" cy="327"/>
              </a:xfrm>
            </p:grpSpPr>
            <p:sp>
              <p:nvSpPr>
                <p:cNvPr id="38010" name="Rectangle 122"/>
                <p:cNvSpPr>
                  <a:spLocks noChangeArrowheads="1"/>
                </p:cNvSpPr>
                <p:nvPr/>
              </p:nvSpPr>
              <p:spPr bwMode="auto">
                <a:xfrm>
                  <a:off x="0" y="654"/>
                  <a:ext cx="98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889" name="Group 121"/>
                <p:cNvGrpSpPr>
                  <a:grpSpLocks/>
                </p:cNvGrpSpPr>
                <p:nvPr/>
              </p:nvGrpSpPr>
              <p:grpSpPr bwMode="auto">
                <a:xfrm>
                  <a:off x="0" y="654"/>
                  <a:ext cx="987" cy="327"/>
                  <a:chOff x="0" y="654"/>
                  <a:chExt cx="987" cy="327"/>
                </a:xfrm>
              </p:grpSpPr>
              <p:sp>
                <p:nvSpPr>
                  <p:cNvPr id="37961" name="Rectangle 73"/>
                  <p:cNvSpPr>
                    <a:spLocks noChangeArrowheads="1"/>
                  </p:cNvSpPr>
                  <p:nvPr/>
                </p:nvSpPr>
                <p:spPr bwMode="auto">
                  <a:xfrm>
                    <a:off x="43" y="654"/>
                    <a:ext cx="901"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0.2</a:t>
                    </a:r>
                    <a:endParaRPr lang="en-US">
                      <a:solidFill>
                        <a:schemeClr val="tx1"/>
                      </a:solidFill>
                      <a:cs typeface="Times New Roman" pitchFamily="18" charset="0"/>
                    </a:endParaRPr>
                  </a:p>
                  <a:p>
                    <a:endParaRPr lang="en-US" sz="1800">
                      <a:solidFill>
                        <a:schemeClr val="tx1"/>
                      </a:solidFill>
                    </a:endParaRPr>
                  </a:p>
                </p:txBody>
              </p:sp>
              <p:sp>
                <p:nvSpPr>
                  <p:cNvPr id="38008" name="Rectangle 120"/>
                  <p:cNvSpPr>
                    <a:spLocks noChangeArrowheads="1"/>
                  </p:cNvSpPr>
                  <p:nvPr/>
                </p:nvSpPr>
                <p:spPr bwMode="auto">
                  <a:xfrm>
                    <a:off x="0" y="654"/>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904" name="Group 127"/>
              <p:cNvGrpSpPr>
                <a:grpSpLocks/>
              </p:cNvGrpSpPr>
              <p:nvPr/>
            </p:nvGrpSpPr>
            <p:grpSpPr bwMode="auto">
              <a:xfrm>
                <a:off x="987" y="654"/>
                <a:ext cx="637" cy="327"/>
                <a:chOff x="987" y="654"/>
                <a:chExt cx="637" cy="327"/>
              </a:xfrm>
            </p:grpSpPr>
            <p:sp>
              <p:nvSpPr>
                <p:cNvPr id="38014" name="Rectangle 126"/>
                <p:cNvSpPr>
                  <a:spLocks noChangeArrowheads="1"/>
                </p:cNvSpPr>
                <p:nvPr/>
              </p:nvSpPr>
              <p:spPr bwMode="auto">
                <a:xfrm>
                  <a:off x="987" y="654"/>
                  <a:ext cx="63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906" name="Group 125"/>
                <p:cNvGrpSpPr>
                  <a:grpSpLocks/>
                </p:cNvGrpSpPr>
                <p:nvPr/>
              </p:nvGrpSpPr>
              <p:grpSpPr bwMode="auto">
                <a:xfrm>
                  <a:off x="987" y="654"/>
                  <a:ext cx="637" cy="327"/>
                  <a:chOff x="987" y="654"/>
                  <a:chExt cx="637" cy="327"/>
                </a:xfrm>
              </p:grpSpPr>
              <p:sp>
                <p:nvSpPr>
                  <p:cNvPr id="37962" name="Rectangle 74"/>
                  <p:cNvSpPr>
                    <a:spLocks noChangeArrowheads="1"/>
                  </p:cNvSpPr>
                  <p:nvPr/>
                </p:nvSpPr>
                <p:spPr bwMode="auto">
                  <a:xfrm>
                    <a:off x="1030" y="654"/>
                    <a:ext cx="551"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262144</a:t>
                    </a:r>
                    <a:endParaRPr lang="en-US">
                      <a:solidFill>
                        <a:schemeClr val="tx1"/>
                      </a:solidFill>
                      <a:cs typeface="Times New Roman" pitchFamily="18" charset="0"/>
                    </a:endParaRPr>
                  </a:p>
                  <a:p>
                    <a:endParaRPr lang="en-US" sz="1800">
                      <a:solidFill>
                        <a:schemeClr val="tx1"/>
                      </a:solidFill>
                    </a:endParaRPr>
                  </a:p>
                </p:txBody>
              </p:sp>
              <p:sp>
                <p:nvSpPr>
                  <p:cNvPr id="38012" name="Rectangle 124"/>
                  <p:cNvSpPr>
                    <a:spLocks noChangeArrowheads="1"/>
                  </p:cNvSpPr>
                  <p:nvPr/>
                </p:nvSpPr>
                <p:spPr bwMode="auto">
                  <a:xfrm>
                    <a:off x="987" y="654"/>
                    <a:ext cx="63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908" name="Group 131"/>
              <p:cNvGrpSpPr>
                <a:grpSpLocks/>
              </p:cNvGrpSpPr>
              <p:nvPr/>
            </p:nvGrpSpPr>
            <p:grpSpPr bwMode="auto">
              <a:xfrm>
                <a:off x="1624" y="654"/>
                <a:ext cx="441" cy="327"/>
                <a:chOff x="1624" y="654"/>
                <a:chExt cx="441" cy="327"/>
              </a:xfrm>
            </p:grpSpPr>
            <p:sp>
              <p:nvSpPr>
                <p:cNvPr id="38018" name="Rectangle 130"/>
                <p:cNvSpPr>
                  <a:spLocks noChangeArrowheads="1"/>
                </p:cNvSpPr>
                <p:nvPr/>
              </p:nvSpPr>
              <p:spPr bwMode="auto">
                <a:xfrm>
                  <a:off x="1624" y="654"/>
                  <a:ext cx="44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910" name="Group 129"/>
                <p:cNvGrpSpPr>
                  <a:grpSpLocks/>
                </p:cNvGrpSpPr>
                <p:nvPr/>
              </p:nvGrpSpPr>
              <p:grpSpPr bwMode="auto">
                <a:xfrm>
                  <a:off x="1624" y="654"/>
                  <a:ext cx="441" cy="327"/>
                  <a:chOff x="1624" y="654"/>
                  <a:chExt cx="441" cy="327"/>
                </a:xfrm>
              </p:grpSpPr>
              <p:sp>
                <p:nvSpPr>
                  <p:cNvPr id="37963" name="Rectangle 75"/>
                  <p:cNvSpPr>
                    <a:spLocks noChangeArrowheads="1"/>
                  </p:cNvSpPr>
                  <p:nvPr/>
                </p:nvSpPr>
                <p:spPr bwMode="auto">
                  <a:xfrm>
                    <a:off x="1667" y="654"/>
                    <a:ext cx="355"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30</a:t>
                    </a:r>
                    <a:endParaRPr lang="en-US">
                      <a:solidFill>
                        <a:schemeClr val="tx1"/>
                      </a:solidFill>
                      <a:cs typeface="Times New Roman" pitchFamily="18" charset="0"/>
                    </a:endParaRPr>
                  </a:p>
                  <a:p>
                    <a:endParaRPr lang="en-US" sz="1800">
                      <a:solidFill>
                        <a:schemeClr val="tx1"/>
                      </a:solidFill>
                    </a:endParaRPr>
                  </a:p>
                </p:txBody>
              </p:sp>
              <p:sp>
                <p:nvSpPr>
                  <p:cNvPr id="38016" name="Rectangle 128"/>
                  <p:cNvSpPr>
                    <a:spLocks noChangeArrowheads="1"/>
                  </p:cNvSpPr>
                  <p:nvPr/>
                </p:nvSpPr>
                <p:spPr bwMode="auto">
                  <a:xfrm>
                    <a:off x="1624" y="654"/>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912" name="Group 135"/>
              <p:cNvGrpSpPr>
                <a:grpSpLocks/>
              </p:cNvGrpSpPr>
              <p:nvPr/>
            </p:nvGrpSpPr>
            <p:grpSpPr bwMode="auto">
              <a:xfrm>
                <a:off x="2065" y="654"/>
                <a:ext cx="441" cy="327"/>
                <a:chOff x="2065" y="654"/>
                <a:chExt cx="441" cy="327"/>
              </a:xfrm>
            </p:grpSpPr>
            <p:sp>
              <p:nvSpPr>
                <p:cNvPr id="38022" name="Rectangle 134"/>
                <p:cNvSpPr>
                  <a:spLocks noChangeArrowheads="1"/>
                </p:cNvSpPr>
                <p:nvPr/>
              </p:nvSpPr>
              <p:spPr bwMode="auto">
                <a:xfrm>
                  <a:off x="2065" y="654"/>
                  <a:ext cx="44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914" name="Group 133"/>
                <p:cNvGrpSpPr>
                  <a:grpSpLocks/>
                </p:cNvGrpSpPr>
                <p:nvPr/>
              </p:nvGrpSpPr>
              <p:grpSpPr bwMode="auto">
                <a:xfrm>
                  <a:off x="2065" y="654"/>
                  <a:ext cx="441" cy="327"/>
                  <a:chOff x="2065" y="654"/>
                  <a:chExt cx="441" cy="327"/>
                </a:xfrm>
              </p:grpSpPr>
              <p:sp>
                <p:nvSpPr>
                  <p:cNvPr id="37964" name="Rectangle 76"/>
                  <p:cNvSpPr>
                    <a:spLocks noChangeArrowheads="1"/>
                  </p:cNvSpPr>
                  <p:nvPr/>
                </p:nvSpPr>
                <p:spPr bwMode="auto">
                  <a:xfrm>
                    <a:off x="2108" y="654"/>
                    <a:ext cx="355"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30</a:t>
                    </a:r>
                    <a:endParaRPr lang="en-US">
                      <a:solidFill>
                        <a:schemeClr val="tx1"/>
                      </a:solidFill>
                      <a:cs typeface="Times New Roman" pitchFamily="18" charset="0"/>
                    </a:endParaRPr>
                  </a:p>
                  <a:p>
                    <a:endParaRPr lang="en-US" sz="1800">
                      <a:solidFill>
                        <a:schemeClr val="tx1"/>
                      </a:solidFill>
                    </a:endParaRPr>
                  </a:p>
                </p:txBody>
              </p:sp>
              <p:sp>
                <p:nvSpPr>
                  <p:cNvPr id="38020" name="Rectangle 132"/>
                  <p:cNvSpPr>
                    <a:spLocks noChangeArrowheads="1"/>
                  </p:cNvSpPr>
                  <p:nvPr/>
                </p:nvSpPr>
                <p:spPr bwMode="auto">
                  <a:xfrm>
                    <a:off x="2065" y="654"/>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916" name="Group 139"/>
              <p:cNvGrpSpPr>
                <a:grpSpLocks/>
              </p:cNvGrpSpPr>
              <p:nvPr/>
            </p:nvGrpSpPr>
            <p:grpSpPr bwMode="auto">
              <a:xfrm>
                <a:off x="2506" y="654"/>
                <a:ext cx="473" cy="327"/>
                <a:chOff x="2506" y="654"/>
                <a:chExt cx="473" cy="327"/>
              </a:xfrm>
            </p:grpSpPr>
            <p:sp>
              <p:nvSpPr>
                <p:cNvPr id="38026" name="Rectangle 138"/>
                <p:cNvSpPr>
                  <a:spLocks noChangeArrowheads="1"/>
                </p:cNvSpPr>
                <p:nvPr/>
              </p:nvSpPr>
              <p:spPr bwMode="auto">
                <a:xfrm>
                  <a:off x="2506" y="654"/>
                  <a:ext cx="473"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918" name="Group 137"/>
                <p:cNvGrpSpPr>
                  <a:grpSpLocks/>
                </p:cNvGrpSpPr>
                <p:nvPr/>
              </p:nvGrpSpPr>
              <p:grpSpPr bwMode="auto">
                <a:xfrm>
                  <a:off x="2506" y="654"/>
                  <a:ext cx="473" cy="327"/>
                  <a:chOff x="2506" y="654"/>
                  <a:chExt cx="473" cy="327"/>
                </a:xfrm>
              </p:grpSpPr>
              <p:sp>
                <p:nvSpPr>
                  <p:cNvPr id="37965" name="Rectangle 77"/>
                  <p:cNvSpPr>
                    <a:spLocks noChangeArrowheads="1"/>
                  </p:cNvSpPr>
                  <p:nvPr/>
                </p:nvSpPr>
                <p:spPr bwMode="auto">
                  <a:xfrm>
                    <a:off x="2549" y="654"/>
                    <a:ext cx="387"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0</a:t>
                    </a:r>
                    <a:endParaRPr lang="en-US">
                      <a:solidFill>
                        <a:schemeClr val="tx1"/>
                      </a:solidFill>
                      <a:cs typeface="Times New Roman" pitchFamily="18" charset="0"/>
                    </a:endParaRPr>
                  </a:p>
                  <a:p>
                    <a:endParaRPr lang="en-US" sz="1800">
                      <a:solidFill>
                        <a:schemeClr val="tx1"/>
                      </a:solidFill>
                    </a:endParaRPr>
                  </a:p>
                </p:txBody>
              </p:sp>
              <p:sp>
                <p:nvSpPr>
                  <p:cNvPr id="38024" name="Rectangle 136"/>
                  <p:cNvSpPr>
                    <a:spLocks noChangeArrowheads="1"/>
                  </p:cNvSpPr>
                  <p:nvPr/>
                </p:nvSpPr>
                <p:spPr bwMode="auto">
                  <a:xfrm>
                    <a:off x="2506" y="654"/>
                    <a:ext cx="47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8112" name="Group 143"/>
              <p:cNvGrpSpPr>
                <a:grpSpLocks/>
              </p:cNvGrpSpPr>
              <p:nvPr/>
            </p:nvGrpSpPr>
            <p:grpSpPr bwMode="auto">
              <a:xfrm>
                <a:off x="2979" y="654"/>
                <a:ext cx="1300" cy="327"/>
                <a:chOff x="2979" y="654"/>
                <a:chExt cx="1300" cy="327"/>
              </a:xfrm>
            </p:grpSpPr>
            <p:sp>
              <p:nvSpPr>
                <p:cNvPr id="38030" name="Rectangle 142"/>
                <p:cNvSpPr>
                  <a:spLocks noChangeArrowheads="1"/>
                </p:cNvSpPr>
                <p:nvPr/>
              </p:nvSpPr>
              <p:spPr bwMode="auto">
                <a:xfrm>
                  <a:off x="2979" y="654"/>
                  <a:ext cx="1300"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8114" name="Group 141"/>
                <p:cNvGrpSpPr>
                  <a:grpSpLocks/>
                </p:cNvGrpSpPr>
                <p:nvPr/>
              </p:nvGrpSpPr>
              <p:grpSpPr bwMode="auto">
                <a:xfrm>
                  <a:off x="2979" y="654"/>
                  <a:ext cx="1300" cy="327"/>
                  <a:chOff x="2979" y="654"/>
                  <a:chExt cx="1300" cy="327"/>
                </a:xfrm>
              </p:grpSpPr>
              <p:sp>
                <p:nvSpPr>
                  <p:cNvPr id="37966" name="Rectangle 78"/>
                  <p:cNvSpPr>
                    <a:spLocks noChangeArrowheads="1"/>
                  </p:cNvSpPr>
                  <p:nvPr/>
                </p:nvSpPr>
                <p:spPr bwMode="auto">
                  <a:xfrm>
                    <a:off x="3022" y="654"/>
                    <a:ext cx="1214"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0.7</a:t>
                    </a:r>
                    <a:endParaRPr lang="en-US">
                      <a:solidFill>
                        <a:schemeClr val="tx1"/>
                      </a:solidFill>
                      <a:cs typeface="Times New Roman" pitchFamily="18" charset="0"/>
                    </a:endParaRPr>
                  </a:p>
                  <a:p>
                    <a:endParaRPr lang="en-US" sz="1800">
                      <a:solidFill>
                        <a:schemeClr val="tx1"/>
                      </a:solidFill>
                    </a:endParaRPr>
                  </a:p>
                </p:txBody>
              </p:sp>
              <p:sp>
                <p:nvSpPr>
                  <p:cNvPr id="38028" name="Rectangle 140"/>
                  <p:cNvSpPr>
                    <a:spLocks noChangeArrowheads="1"/>
                  </p:cNvSpPr>
                  <p:nvPr/>
                </p:nvSpPr>
                <p:spPr bwMode="auto">
                  <a:xfrm>
                    <a:off x="2979" y="654"/>
                    <a:ext cx="130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8116" name="Group 147"/>
              <p:cNvGrpSpPr>
                <a:grpSpLocks/>
              </p:cNvGrpSpPr>
              <p:nvPr/>
            </p:nvGrpSpPr>
            <p:grpSpPr bwMode="auto">
              <a:xfrm>
                <a:off x="0" y="981"/>
                <a:ext cx="4279" cy="269"/>
                <a:chOff x="0" y="981"/>
                <a:chExt cx="4279" cy="269"/>
              </a:xfrm>
            </p:grpSpPr>
            <p:sp>
              <p:nvSpPr>
                <p:cNvPr id="38034" name="Rectangle 146"/>
                <p:cNvSpPr>
                  <a:spLocks noChangeArrowheads="1"/>
                </p:cNvSpPr>
                <p:nvPr/>
              </p:nvSpPr>
              <p:spPr bwMode="auto">
                <a:xfrm>
                  <a:off x="0" y="981"/>
                  <a:ext cx="4279" cy="269"/>
                </a:xfrm>
                <a:prstGeom prst="rect">
                  <a:avLst/>
                </a:prstGeom>
                <a:solidFill>
                  <a:srgbClr val="B3B3B3"/>
                </a:solidFill>
                <a:ln w="9525">
                  <a:noFill/>
                  <a:miter lim="800000"/>
                  <a:headEnd/>
                  <a:tailEnd/>
                </a:ln>
                <a:effectLst/>
              </p:spPr>
              <p:txBody>
                <a:bodyPr wrap="none" lIns="91435" tIns="45718" rIns="91435" bIns="45718" anchor="ctr"/>
                <a:lstStyle/>
                <a:p>
                  <a:endParaRPr lang="en-US"/>
                </a:p>
              </p:txBody>
            </p:sp>
            <p:grpSp>
              <p:nvGrpSpPr>
                <p:cNvPr id="38118" name="Group 145"/>
                <p:cNvGrpSpPr>
                  <a:grpSpLocks/>
                </p:cNvGrpSpPr>
                <p:nvPr/>
              </p:nvGrpSpPr>
              <p:grpSpPr bwMode="auto">
                <a:xfrm>
                  <a:off x="0" y="981"/>
                  <a:ext cx="4279" cy="269"/>
                  <a:chOff x="0" y="981"/>
                  <a:chExt cx="4279" cy="269"/>
                </a:xfrm>
              </p:grpSpPr>
              <p:sp>
                <p:nvSpPr>
                  <p:cNvPr id="37967" name="Rectangle 79"/>
                  <p:cNvSpPr>
                    <a:spLocks noChangeArrowheads="1"/>
                  </p:cNvSpPr>
                  <p:nvPr/>
                </p:nvSpPr>
                <p:spPr bwMode="auto">
                  <a:xfrm>
                    <a:off x="43" y="981"/>
                    <a:ext cx="4193" cy="269"/>
                  </a:xfrm>
                  <a:prstGeom prst="rect">
                    <a:avLst/>
                  </a:prstGeom>
                  <a:solidFill>
                    <a:srgbClr val="B3B3B3"/>
                  </a:solidFill>
                  <a:ln w="9525">
                    <a:noFill/>
                    <a:miter lim="800000"/>
                    <a:headEnd/>
                    <a:tailEnd/>
                  </a:ln>
                  <a:effectLst/>
                </p:spPr>
                <p:txBody>
                  <a:bodyPr lIns="0" tIns="0" rIns="0" bIns="0"/>
                  <a:lstStyle/>
                  <a:p>
                    <a:pPr eaLnBrk="1" hangingPunct="1"/>
                    <a:r>
                      <a:rPr lang="en-GB" sz="1000" b="1">
                        <a:solidFill>
                          <a:schemeClr val="tx1"/>
                        </a:solidFill>
                        <a:cs typeface="Arial" pitchFamily="34" charset="0"/>
                      </a:rPr>
                      <a:t>Internal SRAM</a:t>
                    </a:r>
                    <a:endParaRPr lang="en-GB" sz="2600" b="1">
                      <a:solidFill>
                        <a:schemeClr val="tx1"/>
                      </a:solidFill>
                      <a:cs typeface="Arial" pitchFamily="34" charset="0"/>
                    </a:endParaRPr>
                  </a:p>
                  <a:p>
                    <a:endParaRPr lang="en-GB" sz="1800">
                      <a:solidFill>
                        <a:schemeClr val="tx1"/>
                      </a:solidFill>
                    </a:endParaRPr>
                  </a:p>
                </p:txBody>
              </p:sp>
              <p:sp>
                <p:nvSpPr>
                  <p:cNvPr id="38032" name="Rectangle 144"/>
                  <p:cNvSpPr>
                    <a:spLocks noChangeArrowheads="1"/>
                  </p:cNvSpPr>
                  <p:nvPr/>
                </p:nvSpPr>
                <p:spPr bwMode="auto">
                  <a:xfrm>
                    <a:off x="0" y="981"/>
                    <a:ext cx="4279" cy="269"/>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8120" name="Group 151"/>
              <p:cNvGrpSpPr>
                <a:grpSpLocks/>
              </p:cNvGrpSpPr>
              <p:nvPr/>
            </p:nvGrpSpPr>
            <p:grpSpPr bwMode="auto">
              <a:xfrm>
                <a:off x="0" y="1250"/>
                <a:ext cx="987" cy="327"/>
                <a:chOff x="0" y="1250"/>
                <a:chExt cx="987" cy="327"/>
              </a:xfrm>
            </p:grpSpPr>
            <p:sp>
              <p:nvSpPr>
                <p:cNvPr id="38038" name="Rectangle 150"/>
                <p:cNvSpPr>
                  <a:spLocks noChangeArrowheads="1"/>
                </p:cNvSpPr>
                <p:nvPr/>
              </p:nvSpPr>
              <p:spPr bwMode="auto">
                <a:xfrm>
                  <a:off x="0" y="1250"/>
                  <a:ext cx="987"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8122" name="Group 149"/>
                <p:cNvGrpSpPr>
                  <a:grpSpLocks/>
                </p:cNvGrpSpPr>
                <p:nvPr/>
              </p:nvGrpSpPr>
              <p:grpSpPr bwMode="auto">
                <a:xfrm>
                  <a:off x="0" y="1250"/>
                  <a:ext cx="987" cy="327"/>
                  <a:chOff x="0" y="1250"/>
                  <a:chExt cx="987" cy="327"/>
                </a:xfrm>
              </p:grpSpPr>
              <p:sp>
                <p:nvSpPr>
                  <p:cNvPr id="37968" name="Rectangle 80"/>
                  <p:cNvSpPr>
                    <a:spLocks noChangeArrowheads="1"/>
                  </p:cNvSpPr>
                  <p:nvPr/>
                </p:nvSpPr>
                <p:spPr bwMode="auto">
                  <a:xfrm>
                    <a:off x="43" y="1250"/>
                    <a:ext cx="901" cy="327"/>
                  </a:xfrm>
                  <a:prstGeom prst="rect">
                    <a:avLst/>
                  </a:prstGeom>
                  <a:solidFill>
                    <a:srgbClr val="E0E0E0"/>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Fluence [10</a:t>
                    </a:r>
                    <a:r>
                      <a:rPr lang="en-GB" sz="1000" b="1" baseline="30000">
                        <a:solidFill>
                          <a:schemeClr val="tx1"/>
                        </a:solidFill>
                        <a:cs typeface="Arial" pitchFamily="34" charset="0"/>
                      </a:rPr>
                      <a:t>10</a:t>
                    </a:r>
                    <a:r>
                      <a:rPr lang="en-GB" sz="1000" b="1">
                        <a:solidFill>
                          <a:schemeClr val="tx1"/>
                        </a:solidFill>
                        <a:cs typeface="Arial" pitchFamily="34" charset="0"/>
                      </a:rPr>
                      <a:t> p cm</a:t>
                    </a:r>
                    <a:r>
                      <a:rPr lang="en-GB" sz="1000" b="1" baseline="30000">
                        <a:solidFill>
                          <a:schemeClr val="tx1"/>
                        </a:solidFill>
                        <a:cs typeface="Arial" pitchFamily="34" charset="0"/>
                      </a:rPr>
                      <a:t>-2</a:t>
                    </a:r>
                    <a:r>
                      <a:rPr lang="en-GB" sz="1000" b="1">
                        <a:solidFill>
                          <a:schemeClr val="tx1"/>
                        </a:solidFill>
                        <a:cs typeface="Arial" pitchFamily="34" charset="0"/>
                      </a:rPr>
                      <a:t>]</a:t>
                    </a:r>
                    <a:endParaRPr lang="en-US">
                      <a:solidFill>
                        <a:schemeClr val="tx1"/>
                      </a:solidFill>
                      <a:cs typeface="Times New Roman" pitchFamily="18" charset="0"/>
                    </a:endParaRPr>
                  </a:p>
                  <a:p>
                    <a:endParaRPr lang="en-US" sz="1800">
                      <a:solidFill>
                        <a:schemeClr val="tx1"/>
                      </a:solidFill>
                    </a:endParaRPr>
                  </a:p>
                </p:txBody>
              </p:sp>
              <p:sp>
                <p:nvSpPr>
                  <p:cNvPr id="38036" name="Rectangle 148"/>
                  <p:cNvSpPr>
                    <a:spLocks noChangeArrowheads="1"/>
                  </p:cNvSpPr>
                  <p:nvPr/>
                </p:nvSpPr>
                <p:spPr bwMode="auto">
                  <a:xfrm>
                    <a:off x="0" y="1250"/>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8124" name="Group 155"/>
              <p:cNvGrpSpPr>
                <a:grpSpLocks/>
              </p:cNvGrpSpPr>
              <p:nvPr/>
            </p:nvGrpSpPr>
            <p:grpSpPr bwMode="auto">
              <a:xfrm>
                <a:off x="987" y="1250"/>
                <a:ext cx="637" cy="327"/>
                <a:chOff x="987" y="1250"/>
                <a:chExt cx="637" cy="327"/>
              </a:xfrm>
            </p:grpSpPr>
            <p:sp>
              <p:nvSpPr>
                <p:cNvPr id="38042" name="Rectangle 154"/>
                <p:cNvSpPr>
                  <a:spLocks noChangeArrowheads="1"/>
                </p:cNvSpPr>
                <p:nvPr/>
              </p:nvSpPr>
              <p:spPr bwMode="auto">
                <a:xfrm>
                  <a:off x="987" y="1250"/>
                  <a:ext cx="637"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8126" name="Group 153"/>
                <p:cNvGrpSpPr>
                  <a:grpSpLocks/>
                </p:cNvGrpSpPr>
                <p:nvPr/>
              </p:nvGrpSpPr>
              <p:grpSpPr bwMode="auto">
                <a:xfrm>
                  <a:off x="987" y="1250"/>
                  <a:ext cx="637" cy="327"/>
                  <a:chOff x="987" y="1250"/>
                  <a:chExt cx="637" cy="327"/>
                </a:xfrm>
              </p:grpSpPr>
              <p:sp>
                <p:nvSpPr>
                  <p:cNvPr id="37969" name="Rectangle 81"/>
                  <p:cNvSpPr>
                    <a:spLocks noChangeArrowheads="1"/>
                  </p:cNvSpPr>
                  <p:nvPr/>
                </p:nvSpPr>
                <p:spPr bwMode="auto">
                  <a:xfrm>
                    <a:off x="1030" y="1250"/>
                    <a:ext cx="551"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Bits written</a:t>
                    </a:r>
                    <a:endParaRPr lang="en-US">
                      <a:solidFill>
                        <a:schemeClr val="tx1"/>
                      </a:solidFill>
                      <a:cs typeface="Times New Roman" pitchFamily="18" charset="0"/>
                    </a:endParaRPr>
                  </a:p>
                  <a:p>
                    <a:endParaRPr lang="en-US" sz="1800">
                      <a:solidFill>
                        <a:schemeClr val="tx1"/>
                      </a:solidFill>
                    </a:endParaRPr>
                  </a:p>
                </p:txBody>
              </p:sp>
              <p:sp>
                <p:nvSpPr>
                  <p:cNvPr id="38040" name="Rectangle 152"/>
                  <p:cNvSpPr>
                    <a:spLocks noChangeArrowheads="1"/>
                  </p:cNvSpPr>
                  <p:nvPr/>
                </p:nvSpPr>
                <p:spPr bwMode="auto">
                  <a:xfrm>
                    <a:off x="987" y="1250"/>
                    <a:ext cx="63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8127" name="Group 159"/>
              <p:cNvGrpSpPr>
                <a:grpSpLocks/>
              </p:cNvGrpSpPr>
              <p:nvPr/>
            </p:nvGrpSpPr>
            <p:grpSpPr bwMode="auto">
              <a:xfrm>
                <a:off x="1624" y="1250"/>
                <a:ext cx="441" cy="327"/>
                <a:chOff x="1624" y="1250"/>
                <a:chExt cx="441" cy="327"/>
              </a:xfrm>
            </p:grpSpPr>
            <p:sp>
              <p:nvSpPr>
                <p:cNvPr id="38046" name="Rectangle 158"/>
                <p:cNvSpPr>
                  <a:spLocks noChangeArrowheads="1"/>
                </p:cNvSpPr>
                <p:nvPr/>
              </p:nvSpPr>
              <p:spPr bwMode="auto">
                <a:xfrm>
                  <a:off x="1624" y="1250"/>
                  <a:ext cx="441"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8129" name="Group 157"/>
                <p:cNvGrpSpPr>
                  <a:grpSpLocks/>
                </p:cNvGrpSpPr>
                <p:nvPr/>
              </p:nvGrpSpPr>
              <p:grpSpPr bwMode="auto">
                <a:xfrm>
                  <a:off x="1624" y="1250"/>
                  <a:ext cx="441" cy="327"/>
                  <a:chOff x="1624" y="1250"/>
                  <a:chExt cx="441" cy="327"/>
                </a:xfrm>
              </p:grpSpPr>
              <p:sp>
                <p:nvSpPr>
                  <p:cNvPr id="37970" name="Rectangle 82"/>
                  <p:cNvSpPr>
                    <a:spLocks noChangeArrowheads="1"/>
                  </p:cNvSpPr>
                  <p:nvPr/>
                </p:nvSpPr>
                <p:spPr bwMode="auto">
                  <a:xfrm>
                    <a:off x="1667" y="1250"/>
                    <a:ext cx="355"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Errors</a:t>
                    </a:r>
                    <a:endParaRPr lang="en-US">
                      <a:solidFill>
                        <a:schemeClr val="tx1"/>
                      </a:solidFill>
                      <a:cs typeface="Times New Roman" pitchFamily="18" charset="0"/>
                    </a:endParaRPr>
                  </a:p>
                  <a:p>
                    <a:endParaRPr lang="en-US" sz="1800">
                      <a:solidFill>
                        <a:schemeClr val="tx1"/>
                      </a:solidFill>
                    </a:endParaRPr>
                  </a:p>
                </p:txBody>
              </p:sp>
              <p:sp>
                <p:nvSpPr>
                  <p:cNvPr id="38044" name="Rectangle 156"/>
                  <p:cNvSpPr>
                    <a:spLocks noChangeArrowheads="1"/>
                  </p:cNvSpPr>
                  <p:nvPr/>
                </p:nvSpPr>
                <p:spPr bwMode="auto">
                  <a:xfrm>
                    <a:off x="1624" y="1250"/>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8130" name="Group 163"/>
              <p:cNvGrpSpPr>
                <a:grpSpLocks/>
              </p:cNvGrpSpPr>
              <p:nvPr/>
            </p:nvGrpSpPr>
            <p:grpSpPr bwMode="auto">
              <a:xfrm>
                <a:off x="2065" y="1250"/>
                <a:ext cx="441" cy="327"/>
                <a:chOff x="2065" y="1250"/>
                <a:chExt cx="441" cy="327"/>
              </a:xfrm>
            </p:grpSpPr>
            <p:sp>
              <p:nvSpPr>
                <p:cNvPr id="38050" name="Rectangle 162"/>
                <p:cNvSpPr>
                  <a:spLocks noChangeArrowheads="1"/>
                </p:cNvSpPr>
                <p:nvPr/>
              </p:nvSpPr>
              <p:spPr bwMode="auto">
                <a:xfrm>
                  <a:off x="2065" y="1250"/>
                  <a:ext cx="441"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8131" name="Group 161"/>
                <p:cNvGrpSpPr>
                  <a:grpSpLocks/>
                </p:cNvGrpSpPr>
                <p:nvPr/>
              </p:nvGrpSpPr>
              <p:grpSpPr bwMode="auto">
                <a:xfrm>
                  <a:off x="2065" y="1250"/>
                  <a:ext cx="441" cy="327"/>
                  <a:chOff x="2065" y="1250"/>
                  <a:chExt cx="441" cy="327"/>
                </a:xfrm>
              </p:grpSpPr>
              <p:sp>
                <p:nvSpPr>
                  <p:cNvPr id="37971" name="Rectangle 83"/>
                  <p:cNvSpPr>
                    <a:spLocks noChangeArrowheads="1"/>
                  </p:cNvSpPr>
                  <p:nvPr/>
                </p:nvSpPr>
                <p:spPr bwMode="auto">
                  <a:xfrm>
                    <a:off x="2108" y="1250"/>
                    <a:ext cx="355"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Single</a:t>
                    </a:r>
                    <a:endParaRPr lang="en-US">
                      <a:solidFill>
                        <a:schemeClr val="tx1"/>
                      </a:solidFill>
                      <a:cs typeface="Times New Roman" pitchFamily="18" charset="0"/>
                    </a:endParaRPr>
                  </a:p>
                  <a:p>
                    <a:endParaRPr lang="en-US" sz="1800">
                      <a:solidFill>
                        <a:schemeClr val="tx1"/>
                      </a:solidFill>
                    </a:endParaRPr>
                  </a:p>
                </p:txBody>
              </p:sp>
              <p:sp>
                <p:nvSpPr>
                  <p:cNvPr id="38048" name="Rectangle 160"/>
                  <p:cNvSpPr>
                    <a:spLocks noChangeArrowheads="1"/>
                  </p:cNvSpPr>
                  <p:nvPr/>
                </p:nvSpPr>
                <p:spPr bwMode="auto">
                  <a:xfrm>
                    <a:off x="2065" y="1250"/>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8132" name="Group 167"/>
              <p:cNvGrpSpPr>
                <a:grpSpLocks/>
              </p:cNvGrpSpPr>
              <p:nvPr/>
            </p:nvGrpSpPr>
            <p:grpSpPr bwMode="auto">
              <a:xfrm>
                <a:off x="2506" y="1250"/>
                <a:ext cx="473" cy="327"/>
                <a:chOff x="2506" y="1250"/>
                <a:chExt cx="473" cy="327"/>
              </a:xfrm>
            </p:grpSpPr>
            <p:sp>
              <p:nvSpPr>
                <p:cNvPr id="38054" name="Rectangle 166"/>
                <p:cNvSpPr>
                  <a:spLocks noChangeArrowheads="1"/>
                </p:cNvSpPr>
                <p:nvPr/>
              </p:nvSpPr>
              <p:spPr bwMode="auto">
                <a:xfrm>
                  <a:off x="2506" y="1250"/>
                  <a:ext cx="473"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8133" name="Group 165"/>
                <p:cNvGrpSpPr>
                  <a:grpSpLocks/>
                </p:cNvGrpSpPr>
                <p:nvPr/>
              </p:nvGrpSpPr>
              <p:grpSpPr bwMode="auto">
                <a:xfrm>
                  <a:off x="2506" y="1250"/>
                  <a:ext cx="473" cy="327"/>
                  <a:chOff x="2506" y="1250"/>
                  <a:chExt cx="473" cy="327"/>
                </a:xfrm>
              </p:grpSpPr>
              <p:sp>
                <p:nvSpPr>
                  <p:cNvPr id="37972" name="Rectangle 84"/>
                  <p:cNvSpPr>
                    <a:spLocks noChangeArrowheads="1"/>
                  </p:cNvSpPr>
                  <p:nvPr/>
                </p:nvSpPr>
                <p:spPr bwMode="auto">
                  <a:xfrm>
                    <a:off x="2549" y="1250"/>
                    <a:ext cx="387"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Double</a:t>
                    </a:r>
                    <a:endParaRPr lang="en-US">
                      <a:solidFill>
                        <a:schemeClr val="tx1"/>
                      </a:solidFill>
                      <a:cs typeface="Times New Roman" pitchFamily="18" charset="0"/>
                    </a:endParaRPr>
                  </a:p>
                  <a:p>
                    <a:endParaRPr lang="en-US" sz="1800">
                      <a:solidFill>
                        <a:schemeClr val="tx1"/>
                      </a:solidFill>
                    </a:endParaRPr>
                  </a:p>
                </p:txBody>
              </p:sp>
              <p:sp>
                <p:nvSpPr>
                  <p:cNvPr id="38052" name="Rectangle 164"/>
                  <p:cNvSpPr>
                    <a:spLocks noChangeArrowheads="1"/>
                  </p:cNvSpPr>
                  <p:nvPr/>
                </p:nvSpPr>
                <p:spPr bwMode="auto">
                  <a:xfrm>
                    <a:off x="2506" y="1250"/>
                    <a:ext cx="47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8134" name="Group 171"/>
              <p:cNvGrpSpPr>
                <a:grpSpLocks/>
              </p:cNvGrpSpPr>
              <p:nvPr/>
            </p:nvGrpSpPr>
            <p:grpSpPr bwMode="auto">
              <a:xfrm>
                <a:off x="2979" y="1250"/>
                <a:ext cx="1300" cy="327"/>
                <a:chOff x="2979" y="1250"/>
                <a:chExt cx="1300" cy="327"/>
              </a:xfrm>
            </p:grpSpPr>
            <p:sp>
              <p:nvSpPr>
                <p:cNvPr id="38058" name="Rectangle 170"/>
                <p:cNvSpPr>
                  <a:spLocks noChangeArrowheads="1"/>
                </p:cNvSpPr>
                <p:nvPr/>
              </p:nvSpPr>
              <p:spPr bwMode="auto">
                <a:xfrm>
                  <a:off x="2979" y="1250"/>
                  <a:ext cx="1300" cy="327"/>
                </a:xfrm>
                <a:prstGeom prst="rect">
                  <a:avLst/>
                </a:prstGeom>
                <a:solidFill>
                  <a:srgbClr val="E0E0E0"/>
                </a:solidFill>
                <a:ln w="9525">
                  <a:noFill/>
                  <a:miter lim="800000"/>
                  <a:headEnd/>
                  <a:tailEnd/>
                </a:ln>
                <a:effectLst/>
              </p:spPr>
              <p:txBody>
                <a:bodyPr wrap="none" lIns="91435" tIns="45718" rIns="91435" bIns="45718" anchor="ctr"/>
                <a:lstStyle/>
                <a:p>
                  <a:endParaRPr lang="en-US"/>
                </a:p>
              </p:txBody>
            </p:sp>
            <p:grpSp>
              <p:nvGrpSpPr>
                <p:cNvPr id="38135" name="Group 169"/>
                <p:cNvGrpSpPr>
                  <a:grpSpLocks/>
                </p:cNvGrpSpPr>
                <p:nvPr/>
              </p:nvGrpSpPr>
              <p:grpSpPr bwMode="auto">
                <a:xfrm>
                  <a:off x="2979" y="1250"/>
                  <a:ext cx="1300" cy="327"/>
                  <a:chOff x="2979" y="1250"/>
                  <a:chExt cx="1300" cy="327"/>
                </a:xfrm>
              </p:grpSpPr>
              <p:sp>
                <p:nvSpPr>
                  <p:cNvPr id="37973" name="Rectangle 85"/>
                  <p:cNvSpPr>
                    <a:spLocks noChangeArrowheads="1"/>
                  </p:cNvSpPr>
                  <p:nvPr/>
                </p:nvSpPr>
                <p:spPr bwMode="auto">
                  <a:xfrm>
                    <a:off x="3022" y="1250"/>
                    <a:ext cx="1214" cy="327"/>
                  </a:xfrm>
                  <a:prstGeom prst="rect">
                    <a:avLst/>
                  </a:prstGeom>
                  <a:solidFill>
                    <a:srgbClr val="E0E0E0"/>
                  </a:solidFill>
                  <a:ln w="9525">
                    <a:noFill/>
                    <a:miter lim="800000"/>
                    <a:headEnd/>
                    <a:tailEnd/>
                  </a:ln>
                  <a:effectLst/>
                </p:spPr>
                <p:txBody>
                  <a:bodyPr lIns="91435" tIns="45718" rIns="91435" bIns="45718"/>
                  <a:lstStyle/>
                  <a:p>
                    <a:pPr eaLnBrk="1" hangingPunct="1"/>
                    <a:r>
                      <a:rPr lang="en-US" sz="1000" b="1">
                        <a:solidFill>
                          <a:schemeClr val="tx1"/>
                        </a:solidFill>
                        <a:cs typeface="Arial" pitchFamily="34" charset="0"/>
                      </a:rPr>
                      <a:t>SEU cross section [10-</a:t>
                    </a:r>
                    <a:r>
                      <a:rPr lang="en-US" sz="1000" b="1" baseline="30000">
                        <a:solidFill>
                          <a:schemeClr val="tx1"/>
                        </a:solidFill>
                        <a:cs typeface="Arial" pitchFamily="34" charset="0"/>
                      </a:rPr>
                      <a:t>13</a:t>
                    </a:r>
                    <a:r>
                      <a:rPr lang="en-US" sz="1000" b="1">
                        <a:solidFill>
                          <a:schemeClr val="tx1"/>
                        </a:solidFill>
                        <a:cs typeface="Arial" pitchFamily="34" charset="0"/>
                      </a:rPr>
                      <a:t>cm</a:t>
                    </a:r>
                    <a:r>
                      <a:rPr lang="en-US" sz="1000" b="1" baseline="30000">
                        <a:solidFill>
                          <a:schemeClr val="tx1"/>
                        </a:solidFill>
                        <a:cs typeface="Arial" pitchFamily="34" charset="0"/>
                      </a:rPr>
                      <a:t>2</a:t>
                    </a:r>
                    <a:r>
                      <a:rPr lang="en-US" sz="1000" b="1">
                        <a:solidFill>
                          <a:schemeClr val="tx1"/>
                        </a:solidFill>
                        <a:cs typeface="Arial" pitchFamily="34" charset="0"/>
                      </a:rPr>
                      <a:t>]</a:t>
                    </a:r>
                    <a:endParaRPr lang="en-US">
                      <a:solidFill>
                        <a:schemeClr val="tx1"/>
                      </a:solidFill>
                      <a:cs typeface="Times New Roman" pitchFamily="18" charset="0"/>
                    </a:endParaRPr>
                  </a:p>
                  <a:p>
                    <a:endParaRPr lang="en-US" sz="1800">
                      <a:solidFill>
                        <a:schemeClr val="tx1"/>
                      </a:solidFill>
                    </a:endParaRPr>
                  </a:p>
                </p:txBody>
              </p:sp>
              <p:sp>
                <p:nvSpPr>
                  <p:cNvPr id="38056" name="Rectangle 168"/>
                  <p:cNvSpPr>
                    <a:spLocks noChangeArrowheads="1"/>
                  </p:cNvSpPr>
                  <p:nvPr/>
                </p:nvSpPr>
                <p:spPr bwMode="auto">
                  <a:xfrm>
                    <a:off x="2979" y="1250"/>
                    <a:ext cx="130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8136" name="Group 175"/>
              <p:cNvGrpSpPr>
                <a:grpSpLocks/>
              </p:cNvGrpSpPr>
              <p:nvPr/>
            </p:nvGrpSpPr>
            <p:grpSpPr bwMode="auto">
              <a:xfrm>
                <a:off x="0" y="1577"/>
                <a:ext cx="987" cy="327"/>
                <a:chOff x="0" y="1577"/>
                <a:chExt cx="987" cy="327"/>
              </a:xfrm>
            </p:grpSpPr>
            <p:sp>
              <p:nvSpPr>
                <p:cNvPr id="38062" name="Rectangle 174"/>
                <p:cNvSpPr>
                  <a:spLocks noChangeArrowheads="1"/>
                </p:cNvSpPr>
                <p:nvPr/>
              </p:nvSpPr>
              <p:spPr bwMode="auto">
                <a:xfrm>
                  <a:off x="0" y="1577"/>
                  <a:ext cx="98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8137" name="Group 173"/>
                <p:cNvGrpSpPr>
                  <a:grpSpLocks/>
                </p:cNvGrpSpPr>
                <p:nvPr/>
              </p:nvGrpSpPr>
              <p:grpSpPr bwMode="auto">
                <a:xfrm>
                  <a:off x="0" y="1577"/>
                  <a:ext cx="987" cy="327"/>
                  <a:chOff x="0" y="1577"/>
                  <a:chExt cx="987" cy="327"/>
                </a:xfrm>
              </p:grpSpPr>
              <p:sp>
                <p:nvSpPr>
                  <p:cNvPr id="37974" name="Rectangle 86"/>
                  <p:cNvSpPr>
                    <a:spLocks noChangeArrowheads="1"/>
                  </p:cNvSpPr>
                  <p:nvPr/>
                </p:nvSpPr>
                <p:spPr bwMode="auto">
                  <a:xfrm>
                    <a:off x="43" y="1577"/>
                    <a:ext cx="901"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0.2</a:t>
                    </a:r>
                    <a:endParaRPr lang="en-US">
                      <a:solidFill>
                        <a:schemeClr val="tx1"/>
                      </a:solidFill>
                      <a:cs typeface="Times New Roman" pitchFamily="18" charset="0"/>
                    </a:endParaRPr>
                  </a:p>
                  <a:p>
                    <a:endParaRPr lang="en-US" sz="1800">
                      <a:solidFill>
                        <a:schemeClr val="tx1"/>
                      </a:solidFill>
                    </a:endParaRPr>
                  </a:p>
                </p:txBody>
              </p:sp>
              <p:sp>
                <p:nvSpPr>
                  <p:cNvPr id="38060" name="Rectangle 172"/>
                  <p:cNvSpPr>
                    <a:spLocks noChangeArrowheads="1"/>
                  </p:cNvSpPr>
                  <p:nvPr/>
                </p:nvSpPr>
                <p:spPr bwMode="auto">
                  <a:xfrm>
                    <a:off x="0" y="1577"/>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8138" name="Group 179"/>
              <p:cNvGrpSpPr>
                <a:grpSpLocks/>
              </p:cNvGrpSpPr>
              <p:nvPr/>
            </p:nvGrpSpPr>
            <p:grpSpPr bwMode="auto">
              <a:xfrm>
                <a:off x="987" y="1577"/>
                <a:ext cx="637" cy="327"/>
                <a:chOff x="987" y="1577"/>
                <a:chExt cx="637" cy="327"/>
              </a:xfrm>
            </p:grpSpPr>
            <p:sp>
              <p:nvSpPr>
                <p:cNvPr id="38066" name="Rectangle 178"/>
                <p:cNvSpPr>
                  <a:spLocks noChangeArrowheads="1"/>
                </p:cNvSpPr>
                <p:nvPr/>
              </p:nvSpPr>
              <p:spPr bwMode="auto">
                <a:xfrm>
                  <a:off x="987" y="1577"/>
                  <a:ext cx="63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8139" name="Group 177"/>
                <p:cNvGrpSpPr>
                  <a:grpSpLocks/>
                </p:cNvGrpSpPr>
                <p:nvPr/>
              </p:nvGrpSpPr>
              <p:grpSpPr bwMode="auto">
                <a:xfrm>
                  <a:off x="987" y="1577"/>
                  <a:ext cx="637" cy="327"/>
                  <a:chOff x="987" y="1577"/>
                  <a:chExt cx="637" cy="327"/>
                </a:xfrm>
              </p:grpSpPr>
              <p:sp>
                <p:nvSpPr>
                  <p:cNvPr id="37975" name="Rectangle 87"/>
                  <p:cNvSpPr>
                    <a:spLocks noChangeArrowheads="1"/>
                  </p:cNvSpPr>
                  <p:nvPr/>
                </p:nvSpPr>
                <p:spPr bwMode="auto">
                  <a:xfrm>
                    <a:off x="1030" y="1577"/>
                    <a:ext cx="551"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16384</a:t>
                    </a:r>
                    <a:endParaRPr lang="en-US">
                      <a:solidFill>
                        <a:schemeClr val="tx1"/>
                      </a:solidFill>
                      <a:cs typeface="Times New Roman" pitchFamily="18" charset="0"/>
                    </a:endParaRPr>
                  </a:p>
                  <a:p>
                    <a:endParaRPr lang="en-US" sz="1800">
                      <a:solidFill>
                        <a:schemeClr val="tx1"/>
                      </a:solidFill>
                    </a:endParaRPr>
                  </a:p>
                </p:txBody>
              </p:sp>
              <p:sp>
                <p:nvSpPr>
                  <p:cNvPr id="38064" name="Rectangle 176"/>
                  <p:cNvSpPr>
                    <a:spLocks noChangeArrowheads="1"/>
                  </p:cNvSpPr>
                  <p:nvPr/>
                </p:nvSpPr>
                <p:spPr bwMode="auto">
                  <a:xfrm>
                    <a:off x="987" y="1577"/>
                    <a:ext cx="63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8140" name="Group 183"/>
              <p:cNvGrpSpPr>
                <a:grpSpLocks/>
              </p:cNvGrpSpPr>
              <p:nvPr/>
            </p:nvGrpSpPr>
            <p:grpSpPr bwMode="auto">
              <a:xfrm>
                <a:off x="1624" y="1577"/>
                <a:ext cx="441" cy="327"/>
                <a:chOff x="1624" y="1577"/>
                <a:chExt cx="441" cy="327"/>
              </a:xfrm>
            </p:grpSpPr>
            <p:sp>
              <p:nvSpPr>
                <p:cNvPr id="38070" name="Rectangle 182"/>
                <p:cNvSpPr>
                  <a:spLocks noChangeArrowheads="1"/>
                </p:cNvSpPr>
                <p:nvPr/>
              </p:nvSpPr>
              <p:spPr bwMode="auto">
                <a:xfrm>
                  <a:off x="1624" y="1577"/>
                  <a:ext cx="44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8141" name="Group 181"/>
                <p:cNvGrpSpPr>
                  <a:grpSpLocks/>
                </p:cNvGrpSpPr>
                <p:nvPr/>
              </p:nvGrpSpPr>
              <p:grpSpPr bwMode="auto">
                <a:xfrm>
                  <a:off x="1624" y="1577"/>
                  <a:ext cx="441" cy="327"/>
                  <a:chOff x="1624" y="1577"/>
                  <a:chExt cx="441" cy="327"/>
                </a:xfrm>
              </p:grpSpPr>
              <p:sp>
                <p:nvSpPr>
                  <p:cNvPr id="37976" name="Rectangle 88"/>
                  <p:cNvSpPr>
                    <a:spLocks noChangeArrowheads="1"/>
                  </p:cNvSpPr>
                  <p:nvPr/>
                </p:nvSpPr>
                <p:spPr bwMode="auto">
                  <a:xfrm>
                    <a:off x="1667" y="1577"/>
                    <a:ext cx="355"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3</a:t>
                    </a:r>
                    <a:endParaRPr lang="en-US">
                      <a:solidFill>
                        <a:schemeClr val="tx1"/>
                      </a:solidFill>
                      <a:cs typeface="Times New Roman" pitchFamily="18" charset="0"/>
                    </a:endParaRPr>
                  </a:p>
                  <a:p>
                    <a:endParaRPr lang="en-US" sz="1800">
                      <a:solidFill>
                        <a:schemeClr val="tx1"/>
                      </a:solidFill>
                    </a:endParaRPr>
                  </a:p>
                </p:txBody>
              </p:sp>
              <p:sp>
                <p:nvSpPr>
                  <p:cNvPr id="38068" name="Rectangle 180"/>
                  <p:cNvSpPr>
                    <a:spLocks noChangeArrowheads="1"/>
                  </p:cNvSpPr>
                  <p:nvPr/>
                </p:nvSpPr>
                <p:spPr bwMode="auto">
                  <a:xfrm>
                    <a:off x="1624" y="1577"/>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8142" name="Group 187"/>
              <p:cNvGrpSpPr>
                <a:grpSpLocks/>
              </p:cNvGrpSpPr>
              <p:nvPr/>
            </p:nvGrpSpPr>
            <p:grpSpPr bwMode="auto">
              <a:xfrm>
                <a:off x="2065" y="1577"/>
                <a:ext cx="441" cy="327"/>
                <a:chOff x="2065" y="1577"/>
                <a:chExt cx="441" cy="327"/>
              </a:xfrm>
            </p:grpSpPr>
            <p:sp>
              <p:nvSpPr>
                <p:cNvPr id="38074" name="Rectangle 186"/>
                <p:cNvSpPr>
                  <a:spLocks noChangeArrowheads="1"/>
                </p:cNvSpPr>
                <p:nvPr/>
              </p:nvSpPr>
              <p:spPr bwMode="auto">
                <a:xfrm>
                  <a:off x="2065" y="1577"/>
                  <a:ext cx="441"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8143" name="Group 185"/>
                <p:cNvGrpSpPr>
                  <a:grpSpLocks/>
                </p:cNvGrpSpPr>
                <p:nvPr/>
              </p:nvGrpSpPr>
              <p:grpSpPr bwMode="auto">
                <a:xfrm>
                  <a:off x="2065" y="1577"/>
                  <a:ext cx="441" cy="327"/>
                  <a:chOff x="2065" y="1577"/>
                  <a:chExt cx="441" cy="327"/>
                </a:xfrm>
              </p:grpSpPr>
              <p:sp>
                <p:nvSpPr>
                  <p:cNvPr id="37977" name="Rectangle 89"/>
                  <p:cNvSpPr>
                    <a:spLocks noChangeArrowheads="1"/>
                  </p:cNvSpPr>
                  <p:nvPr/>
                </p:nvSpPr>
                <p:spPr bwMode="auto">
                  <a:xfrm>
                    <a:off x="2108" y="1577"/>
                    <a:ext cx="355"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3</a:t>
                    </a:r>
                    <a:endParaRPr lang="en-US">
                      <a:solidFill>
                        <a:schemeClr val="tx1"/>
                      </a:solidFill>
                      <a:cs typeface="Times New Roman" pitchFamily="18" charset="0"/>
                    </a:endParaRPr>
                  </a:p>
                  <a:p>
                    <a:endParaRPr lang="en-US" sz="1800">
                      <a:solidFill>
                        <a:schemeClr val="tx1"/>
                      </a:solidFill>
                    </a:endParaRPr>
                  </a:p>
                </p:txBody>
              </p:sp>
              <p:sp>
                <p:nvSpPr>
                  <p:cNvPr id="38072" name="Rectangle 184"/>
                  <p:cNvSpPr>
                    <a:spLocks noChangeArrowheads="1"/>
                  </p:cNvSpPr>
                  <p:nvPr/>
                </p:nvSpPr>
                <p:spPr bwMode="auto">
                  <a:xfrm>
                    <a:off x="2065" y="1577"/>
                    <a:ext cx="441"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920" name="Group 191"/>
              <p:cNvGrpSpPr>
                <a:grpSpLocks/>
              </p:cNvGrpSpPr>
              <p:nvPr/>
            </p:nvGrpSpPr>
            <p:grpSpPr bwMode="auto">
              <a:xfrm>
                <a:off x="2506" y="1577"/>
                <a:ext cx="473" cy="327"/>
                <a:chOff x="2506" y="1577"/>
                <a:chExt cx="473" cy="327"/>
              </a:xfrm>
            </p:grpSpPr>
            <p:sp>
              <p:nvSpPr>
                <p:cNvPr id="38078" name="Rectangle 190"/>
                <p:cNvSpPr>
                  <a:spLocks noChangeArrowheads="1"/>
                </p:cNvSpPr>
                <p:nvPr/>
              </p:nvSpPr>
              <p:spPr bwMode="auto">
                <a:xfrm>
                  <a:off x="2506" y="1577"/>
                  <a:ext cx="473"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922" name="Group 189"/>
                <p:cNvGrpSpPr>
                  <a:grpSpLocks/>
                </p:cNvGrpSpPr>
                <p:nvPr/>
              </p:nvGrpSpPr>
              <p:grpSpPr bwMode="auto">
                <a:xfrm>
                  <a:off x="2506" y="1577"/>
                  <a:ext cx="473" cy="327"/>
                  <a:chOff x="2506" y="1577"/>
                  <a:chExt cx="473" cy="327"/>
                </a:xfrm>
              </p:grpSpPr>
              <p:sp>
                <p:nvSpPr>
                  <p:cNvPr id="37978" name="Rectangle 90"/>
                  <p:cNvSpPr>
                    <a:spLocks noChangeArrowheads="1"/>
                  </p:cNvSpPr>
                  <p:nvPr/>
                </p:nvSpPr>
                <p:spPr bwMode="auto">
                  <a:xfrm>
                    <a:off x="2549" y="1577"/>
                    <a:ext cx="387"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0</a:t>
                    </a:r>
                    <a:endParaRPr lang="en-US">
                      <a:solidFill>
                        <a:schemeClr val="tx1"/>
                      </a:solidFill>
                      <a:cs typeface="Times New Roman" pitchFamily="18" charset="0"/>
                    </a:endParaRPr>
                  </a:p>
                  <a:p>
                    <a:endParaRPr lang="en-US" sz="1800">
                      <a:solidFill>
                        <a:schemeClr val="tx1"/>
                      </a:solidFill>
                    </a:endParaRPr>
                  </a:p>
                </p:txBody>
              </p:sp>
              <p:sp>
                <p:nvSpPr>
                  <p:cNvPr id="38076" name="Rectangle 188"/>
                  <p:cNvSpPr>
                    <a:spLocks noChangeArrowheads="1"/>
                  </p:cNvSpPr>
                  <p:nvPr/>
                </p:nvSpPr>
                <p:spPr bwMode="auto">
                  <a:xfrm>
                    <a:off x="2506" y="1577"/>
                    <a:ext cx="47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924" name="Group 195"/>
              <p:cNvGrpSpPr>
                <a:grpSpLocks/>
              </p:cNvGrpSpPr>
              <p:nvPr/>
            </p:nvGrpSpPr>
            <p:grpSpPr bwMode="auto">
              <a:xfrm>
                <a:off x="2979" y="1577"/>
                <a:ext cx="1300" cy="327"/>
                <a:chOff x="2979" y="1577"/>
                <a:chExt cx="1300" cy="327"/>
              </a:xfrm>
            </p:grpSpPr>
            <p:sp>
              <p:nvSpPr>
                <p:cNvPr id="38082" name="Rectangle 194"/>
                <p:cNvSpPr>
                  <a:spLocks noChangeArrowheads="1"/>
                </p:cNvSpPr>
                <p:nvPr/>
              </p:nvSpPr>
              <p:spPr bwMode="auto">
                <a:xfrm>
                  <a:off x="2979" y="1577"/>
                  <a:ext cx="1300"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926" name="Group 193"/>
                <p:cNvGrpSpPr>
                  <a:grpSpLocks/>
                </p:cNvGrpSpPr>
                <p:nvPr/>
              </p:nvGrpSpPr>
              <p:grpSpPr bwMode="auto">
                <a:xfrm>
                  <a:off x="2979" y="1577"/>
                  <a:ext cx="1300" cy="327"/>
                  <a:chOff x="2979" y="1577"/>
                  <a:chExt cx="1300" cy="327"/>
                </a:xfrm>
              </p:grpSpPr>
              <p:sp>
                <p:nvSpPr>
                  <p:cNvPr id="37979" name="Rectangle 91"/>
                  <p:cNvSpPr>
                    <a:spLocks noChangeArrowheads="1"/>
                  </p:cNvSpPr>
                  <p:nvPr/>
                </p:nvSpPr>
                <p:spPr bwMode="auto">
                  <a:xfrm>
                    <a:off x="3022" y="1577"/>
                    <a:ext cx="1214" cy="327"/>
                  </a:xfrm>
                  <a:prstGeom prst="rect">
                    <a:avLst/>
                  </a:prstGeom>
                  <a:solidFill>
                    <a:srgbClr val="CCFFFF"/>
                  </a:solidFill>
                  <a:ln w="9525">
                    <a:noFill/>
                    <a:miter lim="800000"/>
                    <a:headEnd/>
                    <a:tailEnd/>
                  </a:ln>
                  <a:effectLst/>
                </p:spPr>
                <p:txBody>
                  <a:bodyPr lIns="91435" tIns="45718" rIns="91435" bIns="45718"/>
                  <a:lstStyle/>
                  <a:p>
                    <a:pPr eaLnBrk="1" hangingPunct="1"/>
                    <a:r>
                      <a:rPr lang="en-US" sz="1000">
                        <a:solidFill>
                          <a:schemeClr val="tx1"/>
                        </a:solidFill>
                        <a:cs typeface="Arial" pitchFamily="34" charset="0"/>
                      </a:rPr>
                      <a:t>1.1</a:t>
                    </a:r>
                    <a:endParaRPr lang="en-US">
                      <a:solidFill>
                        <a:schemeClr val="tx1"/>
                      </a:solidFill>
                      <a:cs typeface="Times New Roman" pitchFamily="18" charset="0"/>
                    </a:endParaRPr>
                  </a:p>
                  <a:p>
                    <a:endParaRPr lang="en-US" sz="1800">
                      <a:solidFill>
                        <a:schemeClr val="tx1"/>
                      </a:solidFill>
                    </a:endParaRPr>
                  </a:p>
                </p:txBody>
              </p:sp>
              <p:sp>
                <p:nvSpPr>
                  <p:cNvPr id="38080" name="Rectangle 192"/>
                  <p:cNvSpPr>
                    <a:spLocks noChangeArrowheads="1"/>
                  </p:cNvSpPr>
                  <p:nvPr/>
                </p:nvSpPr>
                <p:spPr bwMode="auto">
                  <a:xfrm>
                    <a:off x="2979" y="1577"/>
                    <a:ext cx="130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sp>
          <p:nvSpPr>
            <p:cNvPr id="38085" name="Rectangle 197"/>
            <p:cNvSpPr>
              <a:spLocks noChangeArrowheads="1"/>
            </p:cNvSpPr>
            <p:nvPr/>
          </p:nvSpPr>
          <p:spPr bwMode="auto">
            <a:xfrm>
              <a:off x="-3" y="-3"/>
              <a:ext cx="4285" cy="1910"/>
            </a:xfrm>
            <a:prstGeom prst="rect">
              <a:avLst/>
            </a:prstGeom>
            <a:noFill/>
            <a:ln w="9525">
              <a:solidFill>
                <a:srgbClr val="A0A0A0"/>
              </a:solidFill>
              <a:miter lim="800000"/>
              <a:headEnd/>
              <a:tailEnd/>
            </a:ln>
            <a:effectLst/>
          </p:spPr>
          <p:txBody>
            <a:bodyPr wrap="none" lIns="91435" tIns="45718" rIns="91435" bIns="45718" anchor="ctr"/>
            <a:lstStyle/>
            <a:p>
              <a:endParaRPr lang="en-US"/>
            </a:p>
          </p:txBody>
        </p:sp>
      </p:grpSp>
      <p:grpSp>
        <p:nvGrpSpPr>
          <p:cNvPr id="37928" name="Group 241"/>
          <p:cNvGrpSpPr>
            <a:grpSpLocks/>
          </p:cNvGrpSpPr>
          <p:nvPr/>
        </p:nvGrpSpPr>
        <p:grpSpPr bwMode="auto">
          <a:xfrm>
            <a:off x="381000" y="5105400"/>
            <a:ext cx="8534400" cy="838200"/>
            <a:chOff x="-3" y="-3"/>
            <a:chExt cx="3144" cy="660"/>
          </a:xfrm>
        </p:grpSpPr>
        <p:grpSp>
          <p:nvGrpSpPr>
            <p:cNvPr id="37930" name="Group 239"/>
            <p:cNvGrpSpPr>
              <a:grpSpLocks/>
            </p:cNvGrpSpPr>
            <p:nvPr/>
          </p:nvGrpSpPr>
          <p:grpSpPr bwMode="auto">
            <a:xfrm>
              <a:off x="0" y="0"/>
              <a:ext cx="3138" cy="654"/>
              <a:chOff x="0" y="0"/>
              <a:chExt cx="3138" cy="654"/>
            </a:xfrm>
          </p:grpSpPr>
          <p:grpSp>
            <p:nvGrpSpPr>
              <p:cNvPr id="37932" name="Group 210"/>
              <p:cNvGrpSpPr>
                <a:grpSpLocks/>
              </p:cNvGrpSpPr>
              <p:nvPr/>
            </p:nvGrpSpPr>
            <p:grpSpPr bwMode="auto">
              <a:xfrm>
                <a:off x="0" y="0"/>
                <a:ext cx="987" cy="327"/>
                <a:chOff x="0" y="0"/>
                <a:chExt cx="987" cy="327"/>
              </a:xfrm>
            </p:grpSpPr>
            <p:sp>
              <p:nvSpPr>
                <p:cNvPr id="38097" name="Rectangle 209"/>
                <p:cNvSpPr>
                  <a:spLocks noChangeArrowheads="1"/>
                </p:cNvSpPr>
                <p:nvPr/>
              </p:nvSpPr>
              <p:spPr bwMode="auto">
                <a:xfrm>
                  <a:off x="0" y="0"/>
                  <a:ext cx="987" cy="327"/>
                </a:xfrm>
                <a:prstGeom prst="rect">
                  <a:avLst/>
                </a:prstGeom>
                <a:solidFill>
                  <a:srgbClr val="E6E6E6"/>
                </a:solidFill>
                <a:ln w="9525">
                  <a:noFill/>
                  <a:miter lim="800000"/>
                  <a:headEnd/>
                  <a:tailEnd/>
                </a:ln>
                <a:effectLst/>
              </p:spPr>
              <p:txBody>
                <a:bodyPr wrap="none" lIns="91435" tIns="45718" rIns="91435" bIns="45718" anchor="ctr"/>
                <a:lstStyle/>
                <a:p>
                  <a:endParaRPr lang="en-US"/>
                </a:p>
              </p:txBody>
            </p:sp>
            <p:grpSp>
              <p:nvGrpSpPr>
                <p:cNvPr id="37934" name="Group 208"/>
                <p:cNvGrpSpPr>
                  <a:grpSpLocks/>
                </p:cNvGrpSpPr>
                <p:nvPr/>
              </p:nvGrpSpPr>
              <p:grpSpPr bwMode="auto">
                <a:xfrm>
                  <a:off x="0" y="0"/>
                  <a:ext cx="987" cy="327"/>
                  <a:chOff x="0" y="0"/>
                  <a:chExt cx="987" cy="327"/>
                </a:xfrm>
              </p:grpSpPr>
              <p:sp>
                <p:nvSpPr>
                  <p:cNvPr id="38087" name="Rectangle 199"/>
                  <p:cNvSpPr>
                    <a:spLocks noChangeArrowheads="1"/>
                  </p:cNvSpPr>
                  <p:nvPr/>
                </p:nvSpPr>
                <p:spPr bwMode="auto">
                  <a:xfrm>
                    <a:off x="43" y="0"/>
                    <a:ext cx="901" cy="327"/>
                  </a:xfrm>
                  <a:prstGeom prst="rect">
                    <a:avLst/>
                  </a:prstGeom>
                  <a:solidFill>
                    <a:srgbClr val="E6E6E6"/>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Fluence [10</a:t>
                    </a:r>
                    <a:r>
                      <a:rPr lang="en-GB" sz="1000" b="1" baseline="30000">
                        <a:solidFill>
                          <a:schemeClr val="tx1"/>
                        </a:solidFill>
                        <a:cs typeface="Arial" pitchFamily="34" charset="0"/>
                      </a:rPr>
                      <a:t>10</a:t>
                    </a:r>
                    <a:r>
                      <a:rPr lang="en-GB" sz="1000" b="1">
                        <a:solidFill>
                          <a:schemeClr val="tx1"/>
                        </a:solidFill>
                        <a:cs typeface="Arial" pitchFamily="34" charset="0"/>
                      </a:rPr>
                      <a:t> p cm</a:t>
                    </a:r>
                    <a:r>
                      <a:rPr lang="en-GB" sz="1000" b="1" baseline="30000">
                        <a:solidFill>
                          <a:schemeClr val="tx1"/>
                        </a:solidFill>
                        <a:cs typeface="Arial" pitchFamily="34" charset="0"/>
                      </a:rPr>
                      <a:t>-2</a:t>
                    </a:r>
                    <a:r>
                      <a:rPr lang="en-GB" sz="1000" b="1">
                        <a:solidFill>
                          <a:schemeClr val="tx1"/>
                        </a:solidFill>
                        <a:cs typeface="Arial" pitchFamily="34" charset="0"/>
                      </a:rPr>
                      <a:t>]</a:t>
                    </a:r>
                    <a:endParaRPr lang="en-US">
                      <a:solidFill>
                        <a:schemeClr val="tx1"/>
                      </a:solidFill>
                      <a:cs typeface="Times New Roman" pitchFamily="18" charset="0"/>
                    </a:endParaRPr>
                  </a:p>
                  <a:p>
                    <a:endParaRPr lang="en-US" sz="1800">
                      <a:solidFill>
                        <a:schemeClr val="tx1"/>
                      </a:solidFill>
                    </a:endParaRPr>
                  </a:p>
                </p:txBody>
              </p:sp>
              <p:sp>
                <p:nvSpPr>
                  <p:cNvPr id="38095" name="Rectangle 207"/>
                  <p:cNvSpPr>
                    <a:spLocks noChangeArrowheads="1"/>
                  </p:cNvSpPr>
                  <p:nvPr/>
                </p:nvSpPr>
                <p:spPr bwMode="auto">
                  <a:xfrm>
                    <a:off x="0" y="0"/>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936" name="Group 214"/>
              <p:cNvGrpSpPr>
                <a:grpSpLocks/>
              </p:cNvGrpSpPr>
              <p:nvPr/>
            </p:nvGrpSpPr>
            <p:grpSpPr bwMode="auto">
              <a:xfrm>
                <a:off x="987" y="0"/>
                <a:ext cx="720" cy="327"/>
                <a:chOff x="987" y="0"/>
                <a:chExt cx="720" cy="327"/>
              </a:xfrm>
            </p:grpSpPr>
            <p:sp>
              <p:nvSpPr>
                <p:cNvPr id="38101" name="Rectangle 213"/>
                <p:cNvSpPr>
                  <a:spLocks noChangeArrowheads="1"/>
                </p:cNvSpPr>
                <p:nvPr/>
              </p:nvSpPr>
              <p:spPr bwMode="auto">
                <a:xfrm>
                  <a:off x="987" y="0"/>
                  <a:ext cx="720" cy="327"/>
                </a:xfrm>
                <a:prstGeom prst="rect">
                  <a:avLst/>
                </a:prstGeom>
                <a:solidFill>
                  <a:srgbClr val="E6E6E6"/>
                </a:solidFill>
                <a:ln w="9525">
                  <a:noFill/>
                  <a:miter lim="800000"/>
                  <a:headEnd/>
                  <a:tailEnd/>
                </a:ln>
                <a:effectLst/>
              </p:spPr>
              <p:txBody>
                <a:bodyPr wrap="none" lIns="91435" tIns="45718" rIns="91435" bIns="45718" anchor="ctr"/>
                <a:lstStyle/>
                <a:p>
                  <a:endParaRPr lang="en-US"/>
                </a:p>
              </p:txBody>
            </p:sp>
            <p:grpSp>
              <p:nvGrpSpPr>
                <p:cNvPr id="37938" name="Group 212"/>
                <p:cNvGrpSpPr>
                  <a:grpSpLocks/>
                </p:cNvGrpSpPr>
                <p:nvPr/>
              </p:nvGrpSpPr>
              <p:grpSpPr bwMode="auto">
                <a:xfrm>
                  <a:off x="987" y="0"/>
                  <a:ext cx="720" cy="327"/>
                  <a:chOff x="987" y="0"/>
                  <a:chExt cx="720" cy="327"/>
                </a:xfrm>
              </p:grpSpPr>
              <p:sp>
                <p:nvSpPr>
                  <p:cNvPr id="38088" name="Rectangle 200"/>
                  <p:cNvSpPr>
                    <a:spLocks noChangeArrowheads="1"/>
                  </p:cNvSpPr>
                  <p:nvPr/>
                </p:nvSpPr>
                <p:spPr bwMode="auto">
                  <a:xfrm>
                    <a:off x="1030" y="0"/>
                    <a:ext cx="634" cy="327"/>
                  </a:xfrm>
                  <a:prstGeom prst="rect">
                    <a:avLst/>
                  </a:prstGeom>
                  <a:solidFill>
                    <a:srgbClr val="E6E6E6"/>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Integer errors</a:t>
                    </a:r>
                    <a:endParaRPr lang="en-US">
                      <a:solidFill>
                        <a:schemeClr val="tx1"/>
                      </a:solidFill>
                      <a:cs typeface="Times New Roman" pitchFamily="18" charset="0"/>
                    </a:endParaRPr>
                  </a:p>
                  <a:p>
                    <a:endParaRPr lang="en-US" sz="1800">
                      <a:solidFill>
                        <a:schemeClr val="tx1"/>
                      </a:solidFill>
                    </a:endParaRPr>
                  </a:p>
                </p:txBody>
              </p:sp>
              <p:sp>
                <p:nvSpPr>
                  <p:cNvPr id="38099" name="Rectangle 211"/>
                  <p:cNvSpPr>
                    <a:spLocks noChangeArrowheads="1"/>
                  </p:cNvSpPr>
                  <p:nvPr/>
                </p:nvSpPr>
                <p:spPr bwMode="auto">
                  <a:xfrm>
                    <a:off x="987" y="0"/>
                    <a:ext cx="72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940" name="Group 218"/>
              <p:cNvGrpSpPr>
                <a:grpSpLocks/>
              </p:cNvGrpSpPr>
              <p:nvPr/>
            </p:nvGrpSpPr>
            <p:grpSpPr bwMode="auto">
              <a:xfrm>
                <a:off x="1707" y="0"/>
                <a:ext cx="853" cy="327"/>
                <a:chOff x="1707" y="0"/>
                <a:chExt cx="853" cy="327"/>
              </a:xfrm>
            </p:grpSpPr>
            <p:sp>
              <p:nvSpPr>
                <p:cNvPr id="38105" name="Rectangle 217"/>
                <p:cNvSpPr>
                  <a:spLocks noChangeArrowheads="1"/>
                </p:cNvSpPr>
                <p:nvPr/>
              </p:nvSpPr>
              <p:spPr bwMode="auto">
                <a:xfrm>
                  <a:off x="1707" y="0"/>
                  <a:ext cx="853" cy="327"/>
                </a:xfrm>
                <a:prstGeom prst="rect">
                  <a:avLst/>
                </a:prstGeom>
                <a:solidFill>
                  <a:srgbClr val="E6E6E6"/>
                </a:solidFill>
                <a:ln w="9525">
                  <a:noFill/>
                  <a:miter lim="800000"/>
                  <a:headEnd/>
                  <a:tailEnd/>
                </a:ln>
                <a:effectLst/>
              </p:spPr>
              <p:txBody>
                <a:bodyPr wrap="none" lIns="91435" tIns="45718" rIns="91435" bIns="45718" anchor="ctr"/>
                <a:lstStyle/>
                <a:p>
                  <a:endParaRPr lang="en-US"/>
                </a:p>
              </p:txBody>
            </p:sp>
            <p:grpSp>
              <p:nvGrpSpPr>
                <p:cNvPr id="37942" name="Group 216"/>
                <p:cNvGrpSpPr>
                  <a:grpSpLocks/>
                </p:cNvGrpSpPr>
                <p:nvPr/>
              </p:nvGrpSpPr>
              <p:grpSpPr bwMode="auto">
                <a:xfrm>
                  <a:off x="1707" y="0"/>
                  <a:ext cx="853" cy="327"/>
                  <a:chOff x="1707" y="0"/>
                  <a:chExt cx="853" cy="327"/>
                </a:xfrm>
              </p:grpSpPr>
              <p:sp>
                <p:nvSpPr>
                  <p:cNvPr id="38089" name="Rectangle 201"/>
                  <p:cNvSpPr>
                    <a:spLocks noChangeArrowheads="1"/>
                  </p:cNvSpPr>
                  <p:nvPr/>
                </p:nvSpPr>
                <p:spPr bwMode="auto">
                  <a:xfrm>
                    <a:off x="1750" y="0"/>
                    <a:ext cx="767" cy="327"/>
                  </a:xfrm>
                  <a:prstGeom prst="rect">
                    <a:avLst/>
                  </a:prstGeom>
                  <a:solidFill>
                    <a:srgbClr val="E6E6E6"/>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 Corrected errors</a:t>
                    </a:r>
                    <a:endParaRPr lang="en-US">
                      <a:solidFill>
                        <a:schemeClr val="tx1"/>
                      </a:solidFill>
                      <a:cs typeface="Times New Roman" pitchFamily="18" charset="0"/>
                    </a:endParaRPr>
                  </a:p>
                  <a:p>
                    <a:endParaRPr lang="en-US" sz="1800">
                      <a:solidFill>
                        <a:schemeClr val="tx1"/>
                      </a:solidFill>
                    </a:endParaRPr>
                  </a:p>
                </p:txBody>
              </p:sp>
              <p:sp>
                <p:nvSpPr>
                  <p:cNvPr id="38103" name="Rectangle 215"/>
                  <p:cNvSpPr>
                    <a:spLocks noChangeArrowheads="1"/>
                  </p:cNvSpPr>
                  <p:nvPr/>
                </p:nvSpPr>
                <p:spPr bwMode="auto">
                  <a:xfrm>
                    <a:off x="1707" y="0"/>
                    <a:ext cx="85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944" name="Group 222"/>
              <p:cNvGrpSpPr>
                <a:grpSpLocks/>
              </p:cNvGrpSpPr>
              <p:nvPr/>
            </p:nvGrpSpPr>
            <p:grpSpPr bwMode="auto">
              <a:xfrm>
                <a:off x="2560" y="0"/>
                <a:ext cx="578" cy="327"/>
                <a:chOff x="2560" y="0"/>
                <a:chExt cx="578" cy="327"/>
              </a:xfrm>
            </p:grpSpPr>
            <p:sp>
              <p:nvSpPr>
                <p:cNvPr id="38109" name="Rectangle 221"/>
                <p:cNvSpPr>
                  <a:spLocks noChangeArrowheads="1"/>
                </p:cNvSpPr>
                <p:nvPr/>
              </p:nvSpPr>
              <p:spPr bwMode="auto">
                <a:xfrm>
                  <a:off x="2560" y="0"/>
                  <a:ext cx="578" cy="327"/>
                </a:xfrm>
                <a:prstGeom prst="rect">
                  <a:avLst/>
                </a:prstGeom>
                <a:solidFill>
                  <a:srgbClr val="E6E6E6"/>
                </a:solidFill>
                <a:ln w="9525">
                  <a:noFill/>
                  <a:miter lim="800000"/>
                  <a:headEnd/>
                  <a:tailEnd/>
                </a:ln>
                <a:effectLst/>
              </p:spPr>
              <p:txBody>
                <a:bodyPr wrap="none" lIns="91435" tIns="45718" rIns="91435" bIns="45718" anchor="ctr"/>
                <a:lstStyle/>
                <a:p>
                  <a:endParaRPr lang="en-US"/>
                </a:p>
              </p:txBody>
            </p:sp>
            <p:grpSp>
              <p:nvGrpSpPr>
                <p:cNvPr id="37946" name="Group 220"/>
                <p:cNvGrpSpPr>
                  <a:grpSpLocks/>
                </p:cNvGrpSpPr>
                <p:nvPr/>
              </p:nvGrpSpPr>
              <p:grpSpPr bwMode="auto">
                <a:xfrm>
                  <a:off x="2560" y="0"/>
                  <a:ext cx="578" cy="327"/>
                  <a:chOff x="2560" y="0"/>
                  <a:chExt cx="578" cy="327"/>
                </a:xfrm>
              </p:grpSpPr>
              <p:sp>
                <p:nvSpPr>
                  <p:cNvPr id="38090" name="Rectangle 202"/>
                  <p:cNvSpPr>
                    <a:spLocks noChangeArrowheads="1"/>
                  </p:cNvSpPr>
                  <p:nvPr/>
                </p:nvSpPr>
                <p:spPr bwMode="auto">
                  <a:xfrm>
                    <a:off x="2603" y="0"/>
                    <a:ext cx="492" cy="327"/>
                  </a:xfrm>
                  <a:prstGeom prst="rect">
                    <a:avLst/>
                  </a:prstGeom>
                  <a:solidFill>
                    <a:srgbClr val="E6E6E6"/>
                  </a:solidFill>
                  <a:ln w="9525">
                    <a:noFill/>
                    <a:miter lim="800000"/>
                    <a:headEnd/>
                    <a:tailEnd/>
                  </a:ln>
                  <a:effectLst/>
                </p:spPr>
                <p:txBody>
                  <a:bodyPr lIns="91435" tIns="45718" rIns="91435" bIns="45718"/>
                  <a:lstStyle/>
                  <a:p>
                    <a:pPr eaLnBrk="1" hangingPunct="1"/>
                    <a:r>
                      <a:rPr lang="en-GB" sz="1000" b="1">
                        <a:solidFill>
                          <a:schemeClr val="tx1"/>
                        </a:solidFill>
                        <a:cs typeface="Arial" pitchFamily="34" charset="0"/>
                      </a:rPr>
                      <a:t>Efficiency</a:t>
                    </a:r>
                    <a:endParaRPr lang="en-US">
                      <a:solidFill>
                        <a:schemeClr val="tx1"/>
                      </a:solidFill>
                      <a:cs typeface="Times New Roman" pitchFamily="18" charset="0"/>
                    </a:endParaRPr>
                  </a:p>
                  <a:p>
                    <a:endParaRPr lang="en-US" sz="1800">
                      <a:solidFill>
                        <a:schemeClr val="tx1"/>
                      </a:solidFill>
                    </a:endParaRPr>
                  </a:p>
                </p:txBody>
              </p:sp>
              <p:sp>
                <p:nvSpPr>
                  <p:cNvPr id="38107" name="Rectangle 219"/>
                  <p:cNvSpPr>
                    <a:spLocks noChangeArrowheads="1"/>
                  </p:cNvSpPr>
                  <p:nvPr/>
                </p:nvSpPr>
                <p:spPr bwMode="auto">
                  <a:xfrm>
                    <a:off x="2560" y="0"/>
                    <a:ext cx="578"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948" name="Group 226"/>
              <p:cNvGrpSpPr>
                <a:grpSpLocks/>
              </p:cNvGrpSpPr>
              <p:nvPr/>
            </p:nvGrpSpPr>
            <p:grpSpPr bwMode="auto">
              <a:xfrm>
                <a:off x="0" y="327"/>
                <a:ext cx="987" cy="327"/>
                <a:chOff x="0" y="327"/>
                <a:chExt cx="987" cy="327"/>
              </a:xfrm>
            </p:grpSpPr>
            <p:sp>
              <p:nvSpPr>
                <p:cNvPr id="38113" name="Rectangle 225"/>
                <p:cNvSpPr>
                  <a:spLocks noChangeArrowheads="1"/>
                </p:cNvSpPr>
                <p:nvPr/>
              </p:nvSpPr>
              <p:spPr bwMode="auto">
                <a:xfrm>
                  <a:off x="0" y="327"/>
                  <a:ext cx="987"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950" name="Group 224"/>
                <p:cNvGrpSpPr>
                  <a:grpSpLocks/>
                </p:cNvGrpSpPr>
                <p:nvPr/>
              </p:nvGrpSpPr>
              <p:grpSpPr bwMode="auto">
                <a:xfrm>
                  <a:off x="0" y="327"/>
                  <a:ext cx="987" cy="327"/>
                  <a:chOff x="0" y="327"/>
                  <a:chExt cx="987" cy="327"/>
                </a:xfrm>
              </p:grpSpPr>
              <p:sp>
                <p:nvSpPr>
                  <p:cNvPr id="38091" name="Rectangle 203"/>
                  <p:cNvSpPr>
                    <a:spLocks noChangeArrowheads="1"/>
                  </p:cNvSpPr>
                  <p:nvPr/>
                </p:nvSpPr>
                <p:spPr bwMode="auto">
                  <a:xfrm>
                    <a:off x="43" y="327"/>
                    <a:ext cx="901"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1.0</a:t>
                    </a:r>
                    <a:endParaRPr lang="en-US">
                      <a:solidFill>
                        <a:schemeClr val="tx1"/>
                      </a:solidFill>
                      <a:cs typeface="Times New Roman" pitchFamily="18" charset="0"/>
                    </a:endParaRPr>
                  </a:p>
                  <a:p>
                    <a:endParaRPr lang="en-US" sz="1800">
                      <a:solidFill>
                        <a:schemeClr val="tx1"/>
                      </a:solidFill>
                    </a:endParaRPr>
                  </a:p>
                </p:txBody>
              </p:sp>
              <p:sp>
                <p:nvSpPr>
                  <p:cNvPr id="38111" name="Rectangle 223"/>
                  <p:cNvSpPr>
                    <a:spLocks noChangeArrowheads="1"/>
                  </p:cNvSpPr>
                  <p:nvPr/>
                </p:nvSpPr>
                <p:spPr bwMode="auto">
                  <a:xfrm>
                    <a:off x="0" y="327"/>
                    <a:ext cx="987"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951" name="Group 230"/>
              <p:cNvGrpSpPr>
                <a:grpSpLocks/>
              </p:cNvGrpSpPr>
              <p:nvPr/>
            </p:nvGrpSpPr>
            <p:grpSpPr bwMode="auto">
              <a:xfrm>
                <a:off x="987" y="327"/>
                <a:ext cx="720" cy="327"/>
                <a:chOff x="987" y="327"/>
                <a:chExt cx="720" cy="327"/>
              </a:xfrm>
            </p:grpSpPr>
            <p:sp>
              <p:nvSpPr>
                <p:cNvPr id="38117" name="Rectangle 229"/>
                <p:cNvSpPr>
                  <a:spLocks noChangeArrowheads="1"/>
                </p:cNvSpPr>
                <p:nvPr/>
              </p:nvSpPr>
              <p:spPr bwMode="auto">
                <a:xfrm>
                  <a:off x="987" y="327"/>
                  <a:ext cx="720"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953" name="Group 228"/>
                <p:cNvGrpSpPr>
                  <a:grpSpLocks/>
                </p:cNvGrpSpPr>
                <p:nvPr/>
              </p:nvGrpSpPr>
              <p:grpSpPr bwMode="auto">
                <a:xfrm>
                  <a:off x="987" y="327"/>
                  <a:ext cx="720" cy="327"/>
                  <a:chOff x="987" y="327"/>
                  <a:chExt cx="720" cy="327"/>
                </a:xfrm>
              </p:grpSpPr>
              <p:sp>
                <p:nvSpPr>
                  <p:cNvPr id="38092" name="Rectangle 204"/>
                  <p:cNvSpPr>
                    <a:spLocks noChangeArrowheads="1"/>
                  </p:cNvSpPr>
                  <p:nvPr/>
                </p:nvSpPr>
                <p:spPr bwMode="auto">
                  <a:xfrm>
                    <a:off x="1030" y="327"/>
                    <a:ext cx="634"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77</a:t>
                    </a:r>
                    <a:endParaRPr lang="en-US">
                      <a:solidFill>
                        <a:schemeClr val="tx1"/>
                      </a:solidFill>
                      <a:cs typeface="Times New Roman" pitchFamily="18" charset="0"/>
                    </a:endParaRPr>
                  </a:p>
                  <a:p>
                    <a:endParaRPr lang="en-US" sz="1800">
                      <a:solidFill>
                        <a:schemeClr val="tx1"/>
                      </a:solidFill>
                    </a:endParaRPr>
                  </a:p>
                </p:txBody>
              </p:sp>
              <p:sp>
                <p:nvSpPr>
                  <p:cNvPr id="38115" name="Rectangle 227"/>
                  <p:cNvSpPr>
                    <a:spLocks noChangeArrowheads="1"/>
                  </p:cNvSpPr>
                  <p:nvPr/>
                </p:nvSpPr>
                <p:spPr bwMode="auto">
                  <a:xfrm>
                    <a:off x="987" y="327"/>
                    <a:ext cx="720"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981" name="Group 234"/>
              <p:cNvGrpSpPr>
                <a:grpSpLocks/>
              </p:cNvGrpSpPr>
              <p:nvPr/>
            </p:nvGrpSpPr>
            <p:grpSpPr bwMode="auto">
              <a:xfrm>
                <a:off x="1707" y="327"/>
                <a:ext cx="853" cy="327"/>
                <a:chOff x="1707" y="327"/>
                <a:chExt cx="853" cy="327"/>
              </a:xfrm>
            </p:grpSpPr>
            <p:sp>
              <p:nvSpPr>
                <p:cNvPr id="38121" name="Rectangle 233"/>
                <p:cNvSpPr>
                  <a:spLocks noChangeArrowheads="1"/>
                </p:cNvSpPr>
                <p:nvPr/>
              </p:nvSpPr>
              <p:spPr bwMode="auto">
                <a:xfrm>
                  <a:off x="1707" y="327"/>
                  <a:ext cx="853"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983" name="Group 232"/>
                <p:cNvGrpSpPr>
                  <a:grpSpLocks/>
                </p:cNvGrpSpPr>
                <p:nvPr/>
              </p:nvGrpSpPr>
              <p:grpSpPr bwMode="auto">
                <a:xfrm>
                  <a:off x="1707" y="327"/>
                  <a:ext cx="853" cy="327"/>
                  <a:chOff x="1707" y="327"/>
                  <a:chExt cx="853" cy="327"/>
                </a:xfrm>
              </p:grpSpPr>
              <p:sp>
                <p:nvSpPr>
                  <p:cNvPr id="38093" name="Rectangle 205"/>
                  <p:cNvSpPr>
                    <a:spLocks noChangeArrowheads="1"/>
                  </p:cNvSpPr>
                  <p:nvPr/>
                </p:nvSpPr>
                <p:spPr bwMode="auto">
                  <a:xfrm>
                    <a:off x="1750" y="327"/>
                    <a:ext cx="767"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77</a:t>
                    </a:r>
                    <a:endParaRPr lang="en-US">
                      <a:solidFill>
                        <a:schemeClr val="tx1"/>
                      </a:solidFill>
                      <a:cs typeface="Times New Roman" pitchFamily="18" charset="0"/>
                    </a:endParaRPr>
                  </a:p>
                  <a:p>
                    <a:endParaRPr lang="en-US" sz="1800">
                      <a:solidFill>
                        <a:schemeClr val="tx1"/>
                      </a:solidFill>
                    </a:endParaRPr>
                  </a:p>
                </p:txBody>
              </p:sp>
              <p:sp>
                <p:nvSpPr>
                  <p:cNvPr id="38119" name="Rectangle 231"/>
                  <p:cNvSpPr>
                    <a:spLocks noChangeArrowheads="1"/>
                  </p:cNvSpPr>
                  <p:nvPr/>
                </p:nvSpPr>
                <p:spPr bwMode="auto">
                  <a:xfrm>
                    <a:off x="1707" y="327"/>
                    <a:ext cx="853"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nvGrpSpPr>
              <p:cNvPr id="37985" name="Group 238"/>
              <p:cNvGrpSpPr>
                <a:grpSpLocks/>
              </p:cNvGrpSpPr>
              <p:nvPr/>
            </p:nvGrpSpPr>
            <p:grpSpPr bwMode="auto">
              <a:xfrm>
                <a:off x="2560" y="327"/>
                <a:ext cx="578" cy="327"/>
                <a:chOff x="2560" y="327"/>
                <a:chExt cx="578" cy="327"/>
              </a:xfrm>
            </p:grpSpPr>
            <p:sp>
              <p:nvSpPr>
                <p:cNvPr id="38125" name="Rectangle 237"/>
                <p:cNvSpPr>
                  <a:spLocks noChangeArrowheads="1"/>
                </p:cNvSpPr>
                <p:nvPr/>
              </p:nvSpPr>
              <p:spPr bwMode="auto">
                <a:xfrm>
                  <a:off x="2560" y="327"/>
                  <a:ext cx="578" cy="327"/>
                </a:xfrm>
                <a:prstGeom prst="rect">
                  <a:avLst/>
                </a:prstGeom>
                <a:solidFill>
                  <a:srgbClr val="CCFFFF"/>
                </a:solidFill>
                <a:ln w="9525">
                  <a:noFill/>
                  <a:miter lim="800000"/>
                  <a:headEnd/>
                  <a:tailEnd/>
                </a:ln>
                <a:effectLst/>
              </p:spPr>
              <p:txBody>
                <a:bodyPr wrap="none" lIns="91435" tIns="45718" rIns="91435" bIns="45718" anchor="ctr"/>
                <a:lstStyle/>
                <a:p>
                  <a:endParaRPr lang="en-US"/>
                </a:p>
              </p:txBody>
            </p:sp>
            <p:grpSp>
              <p:nvGrpSpPr>
                <p:cNvPr id="37987" name="Group 236"/>
                <p:cNvGrpSpPr>
                  <a:grpSpLocks/>
                </p:cNvGrpSpPr>
                <p:nvPr/>
              </p:nvGrpSpPr>
              <p:grpSpPr bwMode="auto">
                <a:xfrm>
                  <a:off x="2560" y="327"/>
                  <a:ext cx="578" cy="327"/>
                  <a:chOff x="2560" y="327"/>
                  <a:chExt cx="578" cy="327"/>
                </a:xfrm>
              </p:grpSpPr>
              <p:sp>
                <p:nvSpPr>
                  <p:cNvPr id="38094" name="Rectangle 206"/>
                  <p:cNvSpPr>
                    <a:spLocks noChangeArrowheads="1"/>
                  </p:cNvSpPr>
                  <p:nvPr/>
                </p:nvSpPr>
                <p:spPr bwMode="auto">
                  <a:xfrm>
                    <a:off x="2603" y="327"/>
                    <a:ext cx="492" cy="327"/>
                  </a:xfrm>
                  <a:prstGeom prst="rect">
                    <a:avLst/>
                  </a:prstGeom>
                  <a:solidFill>
                    <a:srgbClr val="CCFFFF"/>
                  </a:solidFill>
                  <a:ln w="9525">
                    <a:noFill/>
                    <a:miter lim="800000"/>
                    <a:headEnd/>
                    <a:tailEnd/>
                  </a:ln>
                  <a:effectLst/>
                </p:spPr>
                <p:txBody>
                  <a:bodyPr lIns="91435" tIns="45718" rIns="91435" bIns="45718"/>
                  <a:lstStyle/>
                  <a:p>
                    <a:pPr eaLnBrk="1" hangingPunct="1"/>
                    <a:r>
                      <a:rPr lang="en-GB" sz="1000">
                        <a:solidFill>
                          <a:schemeClr val="tx1"/>
                        </a:solidFill>
                        <a:cs typeface="Arial" pitchFamily="34" charset="0"/>
                      </a:rPr>
                      <a:t>100%</a:t>
                    </a:r>
                    <a:endParaRPr lang="en-US">
                      <a:solidFill>
                        <a:schemeClr val="tx1"/>
                      </a:solidFill>
                      <a:cs typeface="Times New Roman" pitchFamily="18" charset="0"/>
                    </a:endParaRPr>
                  </a:p>
                  <a:p>
                    <a:endParaRPr lang="en-US" sz="1800">
                      <a:solidFill>
                        <a:schemeClr val="tx1"/>
                      </a:solidFill>
                    </a:endParaRPr>
                  </a:p>
                </p:txBody>
              </p:sp>
              <p:sp>
                <p:nvSpPr>
                  <p:cNvPr id="38123" name="Rectangle 235"/>
                  <p:cNvSpPr>
                    <a:spLocks noChangeArrowheads="1"/>
                  </p:cNvSpPr>
                  <p:nvPr/>
                </p:nvSpPr>
                <p:spPr bwMode="auto">
                  <a:xfrm>
                    <a:off x="2560" y="327"/>
                    <a:ext cx="578" cy="327"/>
                  </a:xfrm>
                  <a:prstGeom prst="rect">
                    <a:avLst/>
                  </a:prstGeom>
                  <a:noFill/>
                  <a:ln w="7">
                    <a:solidFill>
                      <a:srgbClr val="A0A0A0"/>
                    </a:solidFill>
                    <a:miter lim="800000"/>
                    <a:headEnd/>
                    <a:tailEnd/>
                  </a:ln>
                  <a:effectLst/>
                </p:spPr>
                <p:txBody>
                  <a:bodyPr wrap="none" lIns="91435" tIns="45718" rIns="91435" bIns="45718" anchor="ctr"/>
                  <a:lstStyle/>
                  <a:p>
                    <a:endParaRPr lang="en-US"/>
                  </a:p>
                </p:txBody>
              </p:sp>
            </p:grpSp>
          </p:grpSp>
        </p:grpSp>
        <p:sp>
          <p:nvSpPr>
            <p:cNvPr id="38128" name="Rectangle 240"/>
            <p:cNvSpPr>
              <a:spLocks noChangeArrowheads="1"/>
            </p:cNvSpPr>
            <p:nvPr/>
          </p:nvSpPr>
          <p:spPr bwMode="auto">
            <a:xfrm>
              <a:off x="-3" y="-3"/>
              <a:ext cx="3144" cy="660"/>
            </a:xfrm>
            <a:prstGeom prst="rect">
              <a:avLst/>
            </a:prstGeom>
            <a:noFill/>
            <a:ln w="9525">
              <a:solidFill>
                <a:srgbClr val="A0A0A0"/>
              </a:solidFill>
              <a:miter lim="800000"/>
              <a:headEnd/>
              <a:tailEnd/>
            </a:ln>
            <a:effectLst/>
          </p:spPr>
          <p:txBody>
            <a:bodyPr wrap="none" lIns="91435" tIns="45718" rIns="91435" bIns="45718" anchor="ctr"/>
            <a:lstStyle/>
            <a:p>
              <a:endParaRPr lang="en-US"/>
            </a:p>
          </p:txBody>
        </p:sp>
      </p:grpSp>
      <p:sp>
        <p:nvSpPr>
          <p:cNvPr id="242" name="TextBox 241"/>
          <p:cNvSpPr txBox="1"/>
          <p:nvPr/>
        </p:nvSpPr>
        <p:spPr>
          <a:xfrm>
            <a:off x="1828800" y="2590800"/>
            <a:ext cx="6400800" cy="2031325"/>
          </a:xfrm>
          <a:prstGeom prst="rect">
            <a:avLst/>
          </a:prstGeom>
          <a:solidFill>
            <a:schemeClr val="accent1"/>
          </a:solidFill>
        </p:spPr>
        <p:txBody>
          <a:bodyPr wrap="square" rtlCol="0">
            <a:spAutoFit/>
          </a:bodyPr>
          <a:lstStyle/>
          <a:p>
            <a:pPr>
              <a:buFont typeface="Arial" pitchFamily="34" charset="0"/>
              <a:buChar char="•"/>
            </a:pPr>
            <a:r>
              <a:rPr lang="en-US" sz="1800" dirty="0" smtClean="0">
                <a:solidFill>
                  <a:schemeClr val="tx1"/>
                </a:solidFill>
              </a:rPr>
              <a:t> Successful qualification of COTS micro-controllers for  usage up to some 10</a:t>
            </a:r>
            <a:r>
              <a:rPr lang="en-US" sz="1800" baseline="30000" dirty="0" smtClean="0">
                <a:solidFill>
                  <a:schemeClr val="tx1"/>
                </a:solidFill>
              </a:rPr>
              <a:t>10</a:t>
            </a:r>
            <a:r>
              <a:rPr lang="en-US" sz="1800" dirty="0" smtClean="0">
                <a:solidFill>
                  <a:schemeClr val="tx1"/>
                </a:solidFill>
              </a:rPr>
              <a:t> p cm</a:t>
            </a:r>
            <a:r>
              <a:rPr lang="en-US" sz="1800" baseline="30000" dirty="0" smtClean="0">
                <a:solidFill>
                  <a:schemeClr val="tx1"/>
                </a:solidFill>
              </a:rPr>
              <a:t>-2</a:t>
            </a:r>
            <a:r>
              <a:rPr lang="en-US" sz="1800" dirty="0" smtClean="0">
                <a:solidFill>
                  <a:schemeClr val="tx1"/>
                </a:solidFill>
              </a:rPr>
              <a:t> including test of error correction code. </a:t>
            </a:r>
          </a:p>
          <a:p>
            <a:pPr>
              <a:buFont typeface="Arial" pitchFamily="34" charset="0"/>
              <a:buChar char="•"/>
            </a:pPr>
            <a:r>
              <a:rPr lang="en-US" sz="1800" dirty="0" smtClean="0">
                <a:solidFill>
                  <a:schemeClr val="tx1"/>
                </a:solidFill>
              </a:rPr>
              <a:t> Radiation tolerance decreases with enhanced device functionality.</a:t>
            </a:r>
          </a:p>
          <a:p>
            <a:pPr>
              <a:buFont typeface="Arial" pitchFamily="34" charset="0"/>
              <a:buChar char="•"/>
            </a:pPr>
            <a:r>
              <a:rPr lang="en-US" sz="1800" dirty="0" smtClean="0">
                <a:solidFill>
                  <a:schemeClr val="tx1"/>
                </a:solidFill>
              </a:rPr>
              <a:t> Latest generation of microcontrollers and future developments expected to be less radiation tolerant</a:t>
            </a:r>
            <a:endParaRPr lang="en-US" sz="18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2">
                                            <p:bg/>
                                          </p:spTgt>
                                        </p:tgtEl>
                                        <p:attrNameLst>
                                          <p:attrName>style.visibility</p:attrName>
                                        </p:attrNameLst>
                                      </p:cBhvr>
                                      <p:to>
                                        <p:strVal val="visible"/>
                                      </p:to>
                                    </p:set>
                                    <p:anim calcmode="lin" valueType="num">
                                      <p:cBhvr additive="base">
                                        <p:cTn id="7" dur="500" fill="hold"/>
                                        <p:tgtEl>
                                          <p:spTgt spid="24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4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2">
                                            <p:txEl>
                                              <p:pRg st="0" end="0"/>
                                            </p:txEl>
                                          </p:spTgt>
                                        </p:tgtEl>
                                        <p:attrNameLst>
                                          <p:attrName>style.visibility</p:attrName>
                                        </p:attrNameLst>
                                      </p:cBhvr>
                                      <p:to>
                                        <p:strVal val="visible"/>
                                      </p:to>
                                    </p:set>
                                    <p:anim calcmode="lin" valueType="num">
                                      <p:cBhvr additive="base">
                                        <p:cTn id="11" dur="500" fill="hold"/>
                                        <p:tgtEl>
                                          <p:spTgt spid="24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4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2">
                                            <p:txEl>
                                              <p:pRg st="1" end="1"/>
                                            </p:txEl>
                                          </p:spTgt>
                                        </p:tgtEl>
                                        <p:attrNameLst>
                                          <p:attrName>style.visibility</p:attrName>
                                        </p:attrNameLst>
                                      </p:cBhvr>
                                      <p:to>
                                        <p:strVal val="visible"/>
                                      </p:to>
                                    </p:set>
                                    <p:anim calcmode="lin" valueType="num">
                                      <p:cBhvr additive="base">
                                        <p:cTn id="15" dur="500" fill="hold"/>
                                        <p:tgtEl>
                                          <p:spTgt spid="24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4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42">
                                            <p:txEl>
                                              <p:pRg st="2" end="2"/>
                                            </p:txEl>
                                          </p:spTgt>
                                        </p:tgtEl>
                                        <p:attrNameLst>
                                          <p:attrName>style.visibility</p:attrName>
                                        </p:attrNameLst>
                                      </p:cBhvr>
                                      <p:to>
                                        <p:strVal val="visible"/>
                                      </p:to>
                                    </p:set>
                                    <p:anim calcmode="lin" valueType="num">
                                      <p:cBhvr additive="base">
                                        <p:cTn id="19" dur="500" fill="hold"/>
                                        <p:tgtEl>
                                          <p:spTgt spid="24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 grpId="0" build="allAtOnce"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914400" y="0"/>
            <a:ext cx="7543800" cy="685800"/>
          </a:xfrm>
        </p:spPr>
        <p:txBody>
          <a:bodyPr/>
          <a:lstStyle/>
          <a:p>
            <a:r>
              <a:rPr lang="en-GB" dirty="0" smtClean="0"/>
              <a:t>Powering electronics:  AC-DC and DC-DC converters</a:t>
            </a:r>
            <a:endParaRPr lang="en-US" dirty="0"/>
          </a:p>
        </p:txBody>
      </p:sp>
      <p:sp>
        <p:nvSpPr>
          <p:cNvPr id="40963" name="Rectangle 3"/>
          <p:cNvSpPr>
            <a:spLocks noGrp="1" noChangeArrowheads="1"/>
          </p:cNvSpPr>
          <p:nvPr>
            <p:ph type="body" idx="1"/>
          </p:nvPr>
        </p:nvSpPr>
        <p:spPr>
          <a:xfrm>
            <a:off x="533400" y="838200"/>
            <a:ext cx="8229600" cy="3581400"/>
          </a:xfrm>
        </p:spPr>
        <p:txBody>
          <a:bodyPr/>
          <a:lstStyle/>
          <a:p>
            <a:r>
              <a:rPr lang="en-US" dirty="0" smtClean="0"/>
              <a:t>In general radiation damage will increase the power consumption of the exposed equipment; power supplies must be dimensioned accordingly</a:t>
            </a:r>
          </a:p>
          <a:p>
            <a:r>
              <a:rPr lang="en-US" dirty="0" smtClean="0"/>
              <a:t>Typical failure modes of power supplies caused by radiation are:</a:t>
            </a:r>
          </a:p>
          <a:p>
            <a:pPr lvl="1"/>
            <a:r>
              <a:rPr lang="en-US" dirty="0" smtClean="0"/>
              <a:t>Destruction of power MOSFETs in switch mode power supplies</a:t>
            </a:r>
          </a:p>
          <a:p>
            <a:pPr lvl="2"/>
            <a:r>
              <a:rPr lang="en-US" dirty="0" smtClean="0"/>
              <a:t>Remedy: use overrated type</a:t>
            </a:r>
          </a:p>
          <a:p>
            <a:pPr lvl="1"/>
            <a:r>
              <a:rPr lang="en-US" dirty="0" smtClean="0"/>
              <a:t>Increase of output voltage due to damaged voltage references </a:t>
            </a:r>
            <a:r>
              <a:rPr lang="en-US" dirty="0" smtClean="0">
                <a:sym typeface="Wingdings" pitchFamily="2" charset="2"/>
              </a:rPr>
              <a:t></a:t>
            </a:r>
            <a:r>
              <a:rPr lang="en-US" dirty="0" smtClean="0"/>
              <a:t> breakdown of power supply or attached equipment</a:t>
            </a:r>
          </a:p>
          <a:p>
            <a:pPr lvl="1"/>
            <a:r>
              <a:rPr lang="en-US" dirty="0" smtClean="0"/>
              <a:t>Classical  power supplies based on linear regulators are normally not affected by SEE but some of the more recent LDO regulators have features like enable circuits, which make these devices more vulnerable</a:t>
            </a:r>
          </a:p>
          <a:p>
            <a:r>
              <a:rPr lang="en-US" dirty="0" smtClean="0"/>
              <a:t>Radiation tolerant power supplies have been successfully developed at CERN in collaboration with industry</a:t>
            </a:r>
          </a:p>
          <a:p>
            <a:r>
              <a:rPr lang="en-US" dirty="0" smtClean="0"/>
              <a:t>DC-DC converters in general are less vulnerable</a:t>
            </a:r>
          </a:p>
          <a:p>
            <a:pPr lvl="1"/>
            <a:r>
              <a:rPr lang="en-US" dirty="0" smtClean="0"/>
              <a:t>Testing is nevertheless mandatory</a:t>
            </a:r>
          </a:p>
          <a:p>
            <a:pPr>
              <a:buNone/>
            </a:pPr>
            <a:endParaRPr lang="en-US" dirty="0" smtClean="0"/>
          </a:p>
          <a:p>
            <a:pPr>
              <a:buFont typeface="Wingdings" pitchFamily="2" charset="2"/>
              <a:buNone/>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914400" y="0"/>
            <a:ext cx="7543800" cy="685800"/>
          </a:xfrm>
        </p:spPr>
        <p:txBody>
          <a:bodyPr/>
          <a:lstStyle/>
          <a:p>
            <a:r>
              <a:rPr lang="en-GB" dirty="0" smtClean="0"/>
              <a:t>Powering electronics:  examples</a:t>
            </a:r>
            <a:endParaRPr lang="en-US" dirty="0"/>
          </a:p>
        </p:txBody>
      </p:sp>
      <p:pic>
        <p:nvPicPr>
          <p:cNvPr id="22530" name="Picture 2"/>
          <p:cNvPicPr>
            <a:picLocks noChangeAspect="1" noChangeArrowheads="1"/>
          </p:cNvPicPr>
          <p:nvPr/>
        </p:nvPicPr>
        <p:blipFill>
          <a:blip r:embed="rId2"/>
          <a:srcRect/>
          <a:stretch>
            <a:fillRect/>
          </a:stretch>
        </p:blipFill>
        <p:spPr bwMode="auto">
          <a:xfrm>
            <a:off x="5029200" y="533400"/>
            <a:ext cx="3733800" cy="2864726"/>
          </a:xfrm>
          <a:prstGeom prst="rect">
            <a:avLst/>
          </a:prstGeom>
          <a:noFill/>
          <a:ln w="9525" cap="flat" cmpd="sng">
            <a:noFill/>
            <a:prstDash val="solid"/>
            <a:miter lim="800000"/>
            <a:headEnd/>
            <a:tailEnd/>
          </a:ln>
          <a:effectLst/>
        </p:spPr>
      </p:pic>
      <p:pic>
        <p:nvPicPr>
          <p:cNvPr id="22532" name="Picture 4"/>
          <p:cNvPicPr>
            <a:picLocks noChangeAspect="1" noChangeArrowheads="1"/>
          </p:cNvPicPr>
          <p:nvPr/>
        </p:nvPicPr>
        <p:blipFill>
          <a:blip r:embed="rId3"/>
          <a:srcRect/>
          <a:stretch>
            <a:fillRect/>
          </a:stretch>
        </p:blipFill>
        <p:spPr bwMode="auto">
          <a:xfrm>
            <a:off x="152400" y="3429000"/>
            <a:ext cx="3581400" cy="2703339"/>
          </a:xfrm>
          <a:prstGeom prst="rect">
            <a:avLst/>
          </a:prstGeom>
          <a:noFill/>
          <a:ln w="9525" cap="flat" cmpd="sng">
            <a:noFill/>
            <a:prstDash val="solid"/>
            <a:miter lim="800000"/>
            <a:headEnd/>
            <a:tailEnd/>
          </a:ln>
          <a:effectLst/>
        </p:spPr>
      </p:pic>
      <p:pic>
        <p:nvPicPr>
          <p:cNvPr id="22533" name="Picture 5" descr="IMG_2622"/>
          <p:cNvPicPr>
            <a:picLocks noChangeAspect="1" noChangeArrowheads="1"/>
          </p:cNvPicPr>
          <p:nvPr/>
        </p:nvPicPr>
        <p:blipFill>
          <a:blip r:embed="rId4" cstate="print"/>
          <a:srcRect/>
          <a:stretch>
            <a:fillRect/>
          </a:stretch>
        </p:blipFill>
        <p:spPr bwMode="auto">
          <a:xfrm>
            <a:off x="838200" y="914400"/>
            <a:ext cx="2743200" cy="2055609"/>
          </a:xfrm>
          <a:prstGeom prst="rect">
            <a:avLst/>
          </a:prstGeom>
          <a:noFill/>
          <a:ln w="9525">
            <a:noFill/>
            <a:miter lim="800000"/>
            <a:headEnd/>
            <a:tailEnd/>
          </a:ln>
        </p:spPr>
      </p:pic>
      <p:sp>
        <p:nvSpPr>
          <p:cNvPr id="8" name="TextBox 7"/>
          <p:cNvSpPr txBox="1"/>
          <p:nvPr/>
        </p:nvSpPr>
        <p:spPr>
          <a:xfrm>
            <a:off x="762000" y="3048000"/>
            <a:ext cx="3276600" cy="461665"/>
          </a:xfrm>
          <a:prstGeom prst="rect">
            <a:avLst/>
          </a:prstGeom>
          <a:noFill/>
        </p:spPr>
        <p:txBody>
          <a:bodyPr wrap="square" rtlCol="0">
            <a:spAutoFit/>
          </a:bodyPr>
          <a:lstStyle/>
          <a:p>
            <a:r>
              <a:rPr lang="en-US" dirty="0" smtClean="0">
                <a:solidFill>
                  <a:schemeClr val="tx1"/>
                </a:solidFill>
              </a:rPr>
              <a:t>Failed test @ PSI with popular commercial AC-DC converters (photo G. Spiezia) </a:t>
            </a:r>
            <a:endParaRPr lang="en-US" dirty="0">
              <a:solidFill>
                <a:schemeClr val="tx1"/>
              </a:solidFill>
            </a:endParaRPr>
          </a:p>
        </p:txBody>
      </p:sp>
      <p:sp>
        <p:nvSpPr>
          <p:cNvPr id="9" name="TextBox 8"/>
          <p:cNvSpPr txBox="1"/>
          <p:nvPr/>
        </p:nvSpPr>
        <p:spPr>
          <a:xfrm>
            <a:off x="5257800" y="3124200"/>
            <a:ext cx="3276600" cy="461665"/>
          </a:xfrm>
          <a:prstGeom prst="rect">
            <a:avLst/>
          </a:prstGeom>
          <a:noFill/>
        </p:spPr>
        <p:txBody>
          <a:bodyPr wrap="square" rtlCol="0">
            <a:spAutoFit/>
          </a:bodyPr>
          <a:lstStyle/>
          <a:p>
            <a:r>
              <a:rPr lang="en-US" dirty="0" smtClean="0">
                <a:solidFill>
                  <a:schemeClr val="tx1"/>
                </a:solidFill>
              </a:rPr>
              <a:t>Hardened switch mode power supply successfully tested in TCC2 </a:t>
            </a:r>
            <a:endParaRPr lang="en-US" dirty="0">
              <a:solidFill>
                <a:schemeClr val="tx1"/>
              </a:solidFill>
            </a:endParaRPr>
          </a:p>
        </p:txBody>
      </p:sp>
      <p:sp>
        <p:nvSpPr>
          <p:cNvPr id="10" name="TextBox 9"/>
          <p:cNvSpPr txBox="1"/>
          <p:nvPr/>
        </p:nvSpPr>
        <p:spPr>
          <a:xfrm>
            <a:off x="762000" y="5943600"/>
            <a:ext cx="3276600" cy="461665"/>
          </a:xfrm>
          <a:prstGeom prst="rect">
            <a:avLst/>
          </a:prstGeom>
          <a:noFill/>
        </p:spPr>
        <p:txBody>
          <a:bodyPr wrap="square" rtlCol="0">
            <a:spAutoFit/>
          </a:bodyPr>
          <a:lstStyle/>
          <a:p>
            <a:r>
              <a:rPr lang="en-US" dirty="0" smtClean="0">
                <a:solidFill>
                  <a:schemeClr val="tx1"/>
                </a:solidFill>
              </a:rPr>
              <a:t>Isolated DC-DC converter in TCC2 (re-tested @ PSI in 2009 </a:t>
            </a:r>
            <a:r>
              <a:rPr lang="en-US" dirty="0" smtClean="0">
                <a:solidFill>
                  <a:schemeClr val="tx1"/>
                </a:solidFill>
                <a:sym typeface="Wingdings" pitchFamily="2" charset="2"/>
              </a:rPr>
              <a:t> still ok)</a:t>
            </a:r>
            <a:r>
              <a:rPr lang="en-US" dirty="0" smtClean="0">
                <a:solidFill>
                  <a:schemeClr val="tx1"/>
                </a:solidFill>
              </a:rPr>
              <a:t> </a:t>
            </a:r>
            <a:endParaRPr lang="en-US" dirty="0">
              <a:solidFill>
                <a:schemeClr val="tx1"/>
              </a:solidFill>
            </a:endParaRPr>
          </a:p>
        </p:txBody>
      </p:sp>
      <p:cxnSp>
        <p:nvCxnSpPr>
          <p:cNvPr id="17" name="Straight Connector 16"/>
          <p:cNvCxnSpPr/>
          <p:nvPr/>
        </p:nvCxnSpPr>
        <p:spPr bwMode="auto">
          <a:xfrm>
            <a:off x="609600" y="838200"/>
            <a:ext cx="3200400" cy="2286000"/>
          </a:xfrm>
          <a:prstGeom prst="line">
            <a:avLst/>
          </a:prstGeom>
          <a:noFill/>
          <a:ln w="57150" cap="flat" cmpd="sng" algn="ctr">
            <a:solidFill>
              <a:srgbClr val="FF0000"/>
            </a:solidFill>
            <a:prstDash val="solid"/>
            <a:round/>
            <a:headEnd type="none" w="med" len="med"/>
            <a:tailEnd type="none" w="med" len="med"/>
          </a:ln>
          <a:effectLst/>
        </p:spPr>
      </p:cxnSp>
      <p:cxnSp>
        <p:nvCxnSpPr>
          <p:cNvPr id="19" name="Straight Connector 18"/>
          <p:cNvCxnSpPr/>
          <p:nvPr/>
        </p:nvCxnSpPr>
        <p:spPr bwMode="auto">
          <a:xfrm flipV="1">
            <a:off x="609600" y="914400"/>
            <a:ext cx="3200400" cy="2286000"/>
          </a:xfrm>
          <a:prstGeom prst="line">
            <a:avLst/>
          </a:prstGeom>
          <a:noFill/>
          <a:ln w="57150" cap="flat" cmpd="sng" algn="ctr">
            <a:solidFill>
              <a:srgbClr val="FF0000"/>
            </a:solidFill>
            <a:prstDash val="solid"/>
            <a:round/>
            <a:headEnd type="none" w="med" len="med"/>
            <a:tailEnd type="none" w="med" len="med"/>
          </a:ln>
          <a:effectLst/>
        </p:spPr>
      </p:cxnSp>
      <p:pic>
        <p:nvPicPr>
          <p:cNvPr id="20" name="Picture 4"/>
          <p:cNvPicPr>
            <a:picLocks noChangeAspect="1" noChangeArrowheads="1"/>
          </p:cNvPicPr>
          <p:nvPr/>
        </p:nvPicPr>
        <p:blipFill>
          <a:blip r:embed="rId5"/>
          <a:srcRect/>
          <a:stretch>
            <a:fillRect/>
          </a:stretch>
        </p:blipFill>
        <p:spPr bwMode="auto">
          <a:xfrm>
            <a:off x="5105400" y="3505200"/>
            <a:ext cx="3505200" cy="2842665"/>
          </a:xfrm>
          <a:prstGeom prst="rect">
            <a:avLst/>
          </a:prstGeom>
          <a:noFill/>
          <a:ln w="9525">
            <a:noFill/>
            <a:miter lim="800000"/>
            <a:headEnd/>
            <a:tailEnd/>
          </a:ln>
          <a:effectLst/>
        </p:spPr>
      </p:pic>
      <p:sp>
        <p:nvSpPr>
          <p:cNvPr id="21" name="TextBox 20"/>
          <p:cNvSpPr txBox="1"/>
          <p:nvPr/>
        </p:nvSpPr>
        <p:spPr>
          <a:xfrm>
            <a:off x="5334000" y="6172200"/>
            <a:ext cx="3276600" cy="461665"/>
          </a:xfrm>
          <a:prstGeom prst="rect">
            <a:avLst/>
          </a:prstGeom>
          <a:noFill/>
        </p:spPr>
        <p:txBody>
          <a:bodyPr wrap="square" rtlCol="0">
            <a:spAutoFit/>
          </a:bodyPr>
          <a:lstStyle/>
          <a:p>
            <a:r>
              <a:rPr lang="en-US" dirty="0" smtClean="0">
                <a:solidFill>
                  <a:schemeClr val="tx1"/>
                </a:solidFill>
              </a:rPr>
              <a:t>Non-isolated CERN designed DC-DC step-up  converter successfully tested @ PSI</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914400" y="0"/>
            <a:ext cx="7543800" cy="685800"/>
          </a:xfrm>
        </p:spPr>
        <p:txBody>
          <a:bodyPr/>
          <a:lstStyle/>
          <a:p>
            <a:r>
              <a:rPr lang="en-GB" dirty="0" smtClean="0"/>
              <a:t>Radiation test re-loaded ...</a:t>
            </a:r>
            <a:endParaRPr lang="en-US" dirty="0"/>
          </a:p>
        </p:txBody>
      </p:sp>
      <p:sp>
        <p:nvSpPr>
          <p:cNvPr id="40963" name="Rectangle 3"/>
          <p:cNvSpPr>
            <a:spLocks noGrp="1" noChangeArrowheads="1"/>
          </p:cNvSpPr>
          <p:nvPr>
            <p:ph type="body" idx="1"/>
          </p:nvPr>
        </p:nvSpPr>
        <p:spPr>
          <a:xfrm>
            <a:off x="533400" y="838200"/>
            <a:ext cx="8229600" cy="3581400"/>
          </a:xfrm>
        </p:spPr>
        <p:txBody>
          <a:bodyPr/>
          <a:lstStyle/>
          <a:p>
            <a:r>
              <a:rPr lang="en-US" dirty="0" smtClean="0"/>
              <a:t>Re-start of radiation testing of QPS electronics installed in the LHC underground areas in the newly created CNGS test facility</a:t>
            </a:r>
          </a:p>
          <a:p>
            <a:pPr lvl="1"/>
            <a:r>
              <a:rPr lang="en-US" dirty="0" smtClean="0"/>
              <a:t>Focusing on system level tests of devices installed in the LHC</a:t>
            </a:r>
          </a:p>
          <a:p>
            <a:r>
              <a:rPr lang="en-GB" dirty="0" smtClean="0"/>
              <a:t>Equipment of the LHC quench protection and energy extraction systems </a:t>
            </a:r>
          </a:p>
          <a:p>
            <a:pPr lvl="1"/>
            <a:r>
              <a:rPr lang="en-GB" dirty="0" smtClean="0"/>
              <a:t>Quench detectors for current leads and corrector magnet circuits</a:t>
            </a:r>
          </a:p>
          <a:p>
            <a:pPr lvl="1"/>
            <a:r>
              <a:rPr lang="en-GB" dirty="0" smtClean="0"/>
              <a:t>Data acquisition systems</a:t>
            </a:r>
          </a:p>
          <a:p>
            <a:pPr lvl="2"/>
            <a:r>
              <a:rPr lang="en-GB" dirty="0" smtClean="0"/>
              <a:t>Supervision of quench detection systems</a:t>
            </a:r>
          </a:p>
          <a:p>
            <a:pPr lvl="2"/>
            <a:r>
              <a:rPr lang="en-GB" dirty="0" smtClean="0"/>
              <a:t>Supervision of energy extraction systems</a:t>
            </a:r>
          </a:p>
          <a:p>
            <a:pPr lvl="1"/>
            <a:r>
              <a:rPr lang="en-GB" dirty="0" smtClean="0"/>
              <a:t>Systems currently installed in RR, UJ and UA</a:t>
            </a:r>
          </a:p>
          <a:p>
            <a:pPr lvl="1"/>
            <a:r>
              <a:rPr lang="en-GB" dirty="0" smtClean="0"/>
              <a:t>New requirements after September 19</a:t>
            </a:r>
            <a:r>
              <a:rPr lang="en-GB" baseline="30000" dirty="0" smtClean="0"/>
              <a:t>th </a:t>
            </a:r>
            <a:r>
              <a:rPr lang="en-GB" dirty="0" smtClean="0"/>
              <a:t> – some of these equipment types will be installed in the LHC tunnel as well (mid dipole position) </a:t>
            </a:r>
            <a:r>
              <a:rPr lang="en-GB" baseline="30000" dirty="0" smtClean="0"/>
              <a:t> </a:t>
            </a:r>
          </a:p>
          <a:p>
            <a:pPr lvl="1"/>
            <a:r>
              <a:rPr lang="en-GB" dirty="0" smtClean="0"/>
              <a:t>Systems are partly hardened and critical components have been previously tested at CERN and at PSI</a:t>
            </a:r>
          </a:p>
          <a:p>
            <a:pPr lvl="2"/>
            <a:r>
              <a:rPr lang="en-GB" dirty="0" smtClean="0"/>
              <a:t>e.g. field-bus couplers, power supplies, DC-DC converters </a:t>
            </a:r>
          </a:p>
          <a:p>
            <a:pPr lvl="1"/>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914400" y="0"/>
            <a:ext cx="7543800" cy="685800"/>
          </a:xfrm>
        </p:spPr>
        <p:txBody>
          <a:bodyPr/>
          <a:lstStyle/>
          <a:p>
            <a:r>
              <a:rPr lang="en-GB" dirty="0" smtClean="0"/>
              <a:t>Radiation test re-loaded ... results from CGNS tests 2008</a:t>
            </a:r>
            <a:endParaRPr lang="en-US" dirty="0"/>
          </a:p>
        </p:txBody>
      </p:sp>
      <p:sp>
        <p:nvSpPr>
          <p:cNvPr id="40963" name="Rectangle 3"/>
          <p:cNvSpPr>
            <a:spLocks noGrp="1" noChangeArrowheads="1"/>
          </p:cNvSpPr>
          <p:nvPr>
            <p:ph type="body" idx="1"/>
          </p:nvPr>
        </p:nvSpPr>
        <p:spPr>
          <a:xfrm>
            <a:off x="533400" y="838200"/>
            <a:ext cx="8229600" cy="3581400"/>
          </a:xfrm>
        </p:spPr>
        <p:txBody>
          <a:bodyPr/>
          <a:lstStyle/>
          <a:p>
            <a:r>
              <a:rPr lang="en-GB" dirty="0" smtClean="0"/>
              <a:t>Irradiation test position TSG46 (</a:t>
            </a:r>
            <a:r>
              <a:rPr lang="en-GB" dirty="0" err="1" smtClean="0"/>
              <a:t>RadMon</a:t>
            </a:r>
            <a:r>
              <a:rPr lang="en-GB" dirty="0" smtClean="0"/>
              <a:t> data </a:t>
            </a:r>
            <a:r>
              <a:rPr lang="en-GB" dirty="0" smtClean="0">
                <a:sym typeface="Wingdings" pitchFamily="2" charset="2"/>
              </a:rPr>
              <a:t> T. Wijnands)</a:t>
            </a:r>
            <a:endParaRPr lang="en-GB" dirty="0" smtClean="0"/>
          </a:p>
          <a:p>
            <a:pPr lvl="1"/>
            <a:r>
              <a:rPr lang="en-GB" dirty="0" smtClean="0">
                <a:sym typeface="Wingdings" pitchFamily="2" charset="2"/>
              </a:rPr>
              <a:t>Total dose: 15.5 </a:t>
            </a:r>
            <a:r>
              <a:rPr lang="en-GB" dirty="0" err="1" smtClean="0">
                <a:sym typeface="Wingdings" pitchFamily="2" charset="2"/>
              </a:rPr>
              <a:t>Gy</a:t>
            </a:r>
            <a:endParaRPr lang="en-GB" dirty="0" smtClean="0">
              <a:sym typeface="Wingdings" pitchFamily="2" charset="2"/>
            </a:endParaRPr>
          </a:p>
          <a:p>
            <a:pPr lvl="1"/>
            <a:r>
              <a:rPr lang="en-GB" dirty="0" smtClean="0">
                <a:sym typeface="Wingdings" pitchFamily="2" charset="2"/>
              </a:rPr>
              <a:t>Neutron fluence (equiv. 1 </a:t>
            </a:r>
            <a:r>
              <a:rPr lang="en-GB" dirty="0" err="1" smtClean="0">
                <a:sym typeface="Wingdings" pitchFamily="2" charset="2"/>
              </a:rPr>
              <a:t>MeV</a:t>
            </a:r>
            <a:r>
              <a:rPr lang="en-GB" dirty="0" smtClean="0">
                <a:sym typeface="Wingdings" pitchFamily="2" charset="2"/>
              </a:rPr>
              <a:t>): 1.0 x 10</a:t>
            </a:r>
            <a:r>
              <a:rPr lang="en-GB" baseline="30000" dirty="0" smtClean="0">
                <a:sym typeface="Wingdings" pitchFamily="2" charset="2"/>
              </a:rPr>
              <a:t>11</a:t>
            </a:r>
            <a:r>
              <a:rPr lang="en-GB" dirty="0" smtClean="0">
                <a:sym typeface="Wingdings" pitchFamily="2" charset="2"/>
              </a:rPr>
              <a:t> cm</a:t>
            </a:r>
            <a:r>
              <a:rPr lang="en-GB" baseline="30000" dirty="0" smtClean="0">
                <a:sym typeface="Wingdings" pitchFamily="2" charset="2"/>
              </a:rPr>
              <a:t>-2</a:t>
            </a:r>
          </a:p>
          <a:p>
            <a:pPr lvl="1"/>
            <a:r>
              <a:rPr lang="en-GB" dirty="0" smtClean="0">
                <a:sym typeface="Wingdings" pitchFamily="2" charset="2"/>
              </a:rPr>
              <a:t>Hadron fluence (E &gt; 20 </a:t>
            </a:r>
            <a:r>
              <a:rPr lang="en-GB" dirty="0" err="1" smtClean="0">
                <a:sym typeface="Wingdings" pitchFamily="2" charset="2"/>
              </a:rPr>
              <a:t>MeV</a:t>
            </a:r>
            <a:r>
              <a:rPr lang="en-GB" dirty="0" smtClean="0">
                <a:sym typeface="Wingdings" pitchFamily="2" charset="2"/>
              </a:rPr>
              <a:t>): 1.3 x 10</a:t>
            </a:r>
            <a:r>
              <a:rPr lang="en-GB" baseline="30000" dirty="0" smtClean="0">
                <a:sym typeface="Wingdings" pitchFamily="2" charset="2"/>
              </a:rPr>
              <a:t>11</a:t>
            </a:r>
            <a:r>
              <a:rPr lang="en-GB" dirty="0" smtClean="0">
                <a:sym typeface="Wingdings" pitchFamily="2" charset="2"/>
              </a:rPr>
              <a:t> cm</a:t>
            </a:r>
            <a:r>
              <a:rPr lang="en-GB" baseline="30000" dirty="0" smtClean="0">
                <a:sym typeface="Wingdings" pitchFamily="2" charset="2"/>
              </a:rPr>
              <a:t>-2</a:t>
            </a:r>
          </a:p>
          <a:p>
            <a:r>
              <a:rPr lang="en-GB" dirty="0" smtClean="0"/>
              <a:t>Hardware still alive </a:t>
            </a:r>
            <a:r>
              <a:rPr lang="en-GB" dirty="0" smtClean="0">
                <a:sym typeface="Wingdings" pitchFamily="2" charset="2"/>
              </a:rPr>
              <a:t> confirms previous radiation tests</a:t>
            </a:r>
          </a:p>
          <a:p>
            <a:pPr lvl="1"/>
            <a:r>
              <a:rPr lang="en-GB" dirty="0" smtClean="0">
                <a:sym typeface="Wingdings" pitchFamily="2" charset="2"/>
              </a:rPr>
              <a:t>Hardened power supplies, qualified DC-DC converters …</a:t>
            </a:r>
          </a:p>
          <a:p>
            <a:pPr lvl="1"/>
            <a:r>
              <a:rPr lang="en-GB" dirty="0" smtClean="0">
                <a:sym typeface="Wingdings" pitchFamily="2" charset="2"/>
              </a:rPr>
              <a:t>Power cycle sufficient to re-start stalled devices properly</a:t>
            </a:r>
          </a:p>
          <a:p>
            <a:r>
              <a:rPr lang="en-GB" dirty="0" smtClean="0">
                <a:sym typeface="Wingdings" pitchFamily="2" charset="2"/>
              </a:rPr>
              <a:t>S</a:t>
            </a:r>
            <a:r>
              <a:rPr lang="en-GB" dirty="0" smtClean="0">
                <a:sym typeface="Wingdings" pitchFamily="2" charset="2"/>
              </a:rPr>
              <a:t>oft </a:t>
            </a:r>
            <a:r>
              <a:rPr lang="en-GB" dirty="0" smtClean="0">
                <a:sym typeface="Wingdings" pitchFamily="2" charset="2"/>
              </a:rPr>
              <a:t>errors in local communication (I</a:t>
            </a:r>
            <a:r>
              <a:rPr lang="en-GB" baseline="30000" dirty="0" smtClean="0">
                <a:sym typeface="Wingdings" pitchFamily="2" charset="2"/>
              </a:rPr>
              <a:t>2</a:t>
            </a:r>
            <a:r>
              <a:rPr lang="en-GB" dirty="0" smtClean="0">
                <a:sym typeface="Wingdings" pitchFamily="2" charset="2"/>
              </a:rPr>
              <a:t>C</a:t>
            </a:r>
            <a:r>
              <a:rPr lang="en-GB" baseline="30000" dirty="0" smtClean="0">
                <a:sym typeface="Wingdings" pitchFamily="2" charset="2"/>
              </a:rPr>
              <a:t>TM</a:t>
            </a:r>
            <a:r>
              <a:rPr lang="en-GB" dirty="0" smtClean="0">
                <a:sym typeface="Wingdings" pitchFamily="2" charset="2"/>
              </a:rPr>
              <a:t> bus)</a:t>
            </a:r>
          </a:p>
          <a:p>
            <a:pPr lvl="1"/>
            <a:r>
              <a:rPr lang="en-GB" dirty="0" smtClean="0">
                <a:sym typeface="Wingdings" pitchFamily="2" charset="2"/>
              </a:rPr>
              <a:t>Auto-recovery of stalled devices observed</a:t>
            </a:r>
          </a:p>
          <a:p>
            <a:pPr lvl="1"/>
            <a:r>
              <a:rPr lang="en-GB" dirty="0" smtClean="0">
                <a:sym typeface="Wingdings" pitchFamily="2" charset="2"/>
              </a:rPr>
              <a:t>Possible firmware update to be studied</a:t>
            </a:r>
          </a:p>
          <a:p>
            <a:pPr lvl="1"/>
            <a:r>
              <a:rPr lang="en-GB" dirty="0" smtClean="0">
                <a:sym typeface="Wingdings" pitchFamily="2" charset="2"/>
              </a:rPr>
              <a:t>Further testing will be required</a:t>
            </a:r>
          </a:p>
          <a:p>
            <a:r>
              <a:rPr lang="en-GB" dirty="0" smtClean="0">
                <a:sym typeface="Wingdings" pitchFamily="2" charset="2"/>
              </a:rPr>
              <a:t>Input stage offset voltage drift of DQQDC devices observed</a:t>
            </a:r>
          </a:p>
          <a:p>
            <a:pPr lvl="1"/>
            <a:r>
              <a:rPr lang="en-GB" dirty="0" smtClean="0">
                <a:sym typeface="Wingdings" pitchFamily="2" charset="2"/>
              </a:rPr>
              <a:t>Drift to slow to be an issue for operation of the device</a:t>
            </a:r>
          </a:p>
          <a:p>
            <a:pPr lvl="1"/>
            <a:r>
              <a:rPr lang="en-GB" dirty="0" smtClean="0">
                <a:sym typeface="Wingdings" pitchFamily="2" charset="2"/>
              </a:rPr>
              <a:t>Partial recovery after radiation stop observed </a:t>
            </a:r>
          </a:p>
          <a:p>
            <a:pPr lvl="1">
              <a:buFont typeface="Arial" pitchFamily="34" charset="0"/>
              <a:buNone/>
            </a:pPr>
            <a:endParaRPr lang="en-GB" dirty="0" smtClean="0">
              <a:sym typeface="Wingdings" pitchFamily="2" charset="2"/>
            </a:endParaRPr>
          </a:p>
          <a:p>
            <a:pPr lvl="1"/>
            <a:endParaRPr lang="en-GB" baseline="30000" dirty="0" smtClean="0">
              <a:sym typeface="Wingdings" pitchFamily="2" charset="2"/>
            </a:endParaRPr>
          </a:p>
          <a:p>
            <a:pPr lvl="1">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533400"/>
            <a:ext cx="8229600" cy="1143000"/>
          </a:xfrm>
        </p:spPr>
        <p:txBody>
          <a:bodyPr/>
          <a:lstStyle/>
          <a:p>
            <a:r>
              <a:rPr lang="en-US" sz="2400" dirty="0" smtClean="0">
                <a:solidFill>
                  <a:schemeClr val="tx1"/>
                </a:solidFill>
              </a:rPr>
              <a:t>More than a decade of R&amp;D </a:t>
            </a:r>
            <a:endParaRPr lang="en-US" sz="2400" dirty="0">
              <a:solidFill>
                <a:schemeClr val="tx1"/>
              </a:solidFill>
            </a:endParaRPr>
          </a:p>
        </p:txBody>
      </p:sp>
      <p:sp>
        <p:nvSpPr>
          <p:cNvPr id="5" name="Text Placeholder 4"/>
          <p:cNvSpPr>
            <a:spLocks noGrp="1"/>
          </p:cNvSpPr>
          <p:nvPr>
            <p:ph type="body" idx="1"/>
          </p:nvPr>
        </p:nvSpPr>
        <p:spPr/>
        <p:txBody>
          <a:bodyPr/>
          <a:lstStyle/>
          <a:p>
            <a:r>
              <a:rPr lang="en-US" dirty="0" smtClean="0"/>
              <a:t>from …</a:t>
            </a:r>
            <a:endParaRPr lang="en-US" dirty="0"/>
          </a:p>
        </p:txBody>
      </p:sp>
      <p:sp>
        <p:nvSpPr>
          <p:cNvPr id="7" name="Text Placeholder 6"/>
          <p:cNvSpPr>
            <a:spLocks noGrp="1"/>
          </p:cNvSpPr>
          <p:nvPr>
            <p:ph type="body" sz="quarter" idx="3"/>
          </p:nvPr>
        </p:nvSpPr>
        <p:spPr/>
        <p:txBody>
          <a:bodyPr/>
          <a:lstStyle/>
          <a:p>
            <a:r>
              <a:rPr lang="en-US" dirty="0" smtClean="0"/>
              <a:t>to</a:t>
            </a:r>
            <a:endParaRPr lang="en-US" dirty="0"/>
          </a:p>
        </p:txBody>
      </p:sp>
      <p:pic>
        <p:nvPicPr>
          <p:cNvPr id="9" name="Picture 6"/>
          <p:cNvPicPr>
            <a:picLocks noGrp="1" noChangeAspect="1" noChangeArrowheads="1"/>
          </p:cNvPicPr>
          <p:nvPr>
            <p:ph sz="half" idx="2"/>
          </p:nvPr>
        </p:nvPicPr>
        <p:blipFill>
          <a:blip r:embed="rId2"/>
          <a:srcRect/>
          <a:stretch>
            <a:fillRect/>
          </a:stretch>
        </p:blipFill>
        <p:spPr bwMode="auto">
          <a:xfrm>
            <a:off x="609600" y="2209800"/>
            <a:ext cx="3127384" cy="3951288"/>
          </a:xfrm>
          <a:prstGeom prst="rect">
            <a:avLst/>
          </a:prstGeom>
          <a:noFill/>
          <a:ln w="9525" algn="ctr">
            <a:noFill/>
            <a:miter lim="800000"/>
            <a:headEnd/>
            <a:tailEnd/>
          </a:ln>
          <a:effectLst/>
        </p:spPr>
      </p:pic>
      <p:pic>
        <p:nvPicPr>
          <p:cNvPr id="1026" name="Picture 2" descr="G:\Departments\TE\Projects\Enhanced QPS\Formenti\Photos\SymQ Card\symQprotov2yyyy.JPG"/>
          <p:cNvPicPr>
            <a:picLocks noGrp="1" noChangeAspect="1" noChangeArrowheads="1"/>
          </p:cNvPicPr>
          <p:nvPr>
            <p:ph sz="quarter" idx="4"/>
          </p:nvPr>
        </p:nvPicPr>
        <p:blipFill>
          <a:blip r:embed="rId3"/>
          <a:srcRect/>
          <a:stretch>
            <a:fillRect/>
          </a:stretch>
        </p:blipFill>
        <p:spPr bwMode="auto">
          <a:xfrm>
            <a:off x="4800600" y="2209800"/>
            <a:ext cx="4017264" cy="1767840"/>
          </a:xfrm>
          <a:prstGeom prst="rect">
            <a:avLst/>
          </a:prstGeom>
          <a:noFill/>
        </p:spPr>
      </p:pic>
      <p:sp>
        <p:nvSpPr>
          <p:cNvPr id="11" name="TextBox 10"/>
          <p:cNvSpPr txBox="1"/>
          <p:nvPr/>
        </p:nvSpPr>
        <p:spPr>
          <a:xfrm>
            <a:off x="533400" y="6248400"/>
            <a:ext cx="3578224" cy="276999"/>
          </a:xfrm>
          <a:prstGeom prst="rect">
            <a:avLst/>
          </a:prstGeom>
          <a:noFill/>
        </p:spPr>
        <p:txBody>
          <a:bodyPr wrap="none" rtlCol="0">
            <a:spAutoFit/>
          </a:bodyPr>
          <a:lstStyle/>
          <a:p>
            <a:r>
              <a:rPr lang="en-US" dirty="0" smtClean="0"/>
              <a:t>Cold high current by-pass diode for main magnets</a:t>
            </a:r>
            <a:endParaRPr lang="en-US" dirty="0"/>
          </a:p>
        </p:txBody>
      </p:sp>
      <p:sp>
        <p:nvSpPr>
          <p:cNvPr id="12" name="TextBox 11"/>
          <p:cNvSpPr txBox="1"/>
          <p:nvPr/>
        </p:nvSpPr>
        <p:spPr>
          <a:xfrm>
            <a:off x="4724400" y="4114800"/>
            <a:ext cx="3291286" cy="276999"/>
          </a:xfrm>
          <a:prstGeom prst="rect">
            <a:avLst/>
          </a:prstGeom>
          <a:noFill/>
        </p:spPr>
        <p:txBody>
          <a:bodyPr wrap="none" rtlCol="0">
            <a:spAutoFit/>
          </a:bodyPr>
          <a:lstStyle/>
          <a:p>
            <a:r>
              <a:rPr lang="en-US" dirty="0" smtClean="0"/>
              <a:t>Digital quench detection system type DQQDS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914400" y="0"/>
            <a:ext cx="7543800" cy="685800"/>
          </a:xfrm>
        </p:spPr>
        <p:txBody>
          <a:bodyPr/>
          <a:lstStyle/>
          <a:p>
            <a:r>
              <a:rPr lang="en-GB" dirty="0" smtClean="0"/>
              <a:t>Recent</a:t>
            </a:r>
            <a:r>
              <a:rPr lang="en-GB" dirty="0" smtClean="0"/>
              <a:t> </a:t>
            </a:r>
            <a:r>
              <a:rPr lang="en-GB" dirty="0" smtClean="0"/>
              <a:t>QPS developments or what to do if requirements change suddenly ...</a:t>
            </a:r>
            <a:endParaRPr lang="en-US" dirty="0"/>
          </a:p>
        </p:txBody>
      </p:sp>
      <p:sp>
        <p:nvSpPr>
          <p:cNvPr id="40963" name="Rectangle 3"/>
          <p:cNvSpPr>
            <a:spLocks noGrp="1" noChangeArrowheads="1"/>
          </p:cNvSpPr>
          <p:nvPr>
            <p:ph type="body" idx="1"/>
          </p:nvPr>
        </p:nvSpPr>
        <p:spPr>
          <a:xfrm>
            <a:off x="533400" y="838200"/>
            <a:ext cx="8229600" cy="3581400"/>
          </a:xfrm>
        </p:spPr>
        <p:txBody>
          <a:bodyPr/>
          <a:lstStyle/>
          <a:p>
            <a:r>
              <a:rPr lang="en-US" dirty="0" smtClean="0"/>
              <a:t>Mid 2008: with respect to potential radiation problems in some LHC underground areas decision to start development of a radiation tolerant digital quench detector</a:t>
            </a:r>
          </a:p>
          <a:p>
            <a:pPr lvl="1"/>
            <a:r>
              <a:rPr lang="en-US" dirty="0" smtClean="0"/>
              <a:t>Identification of potential technology </a:t>
            </a:r>
            <a:r>
              <a:rPr lang="en-US" dirty="0" smtClean="0">
                <a:sym typeface="Wingdings" pitchFamily="2" charset="2"/>
              </a:rPr>
              <a:t> FLASH based FPGA</a:t>
            </a:r>
            <a:endParaRPr lang="en-US" dirty="0" smtClean="0"/>
          </a:p>
          <a:p>
            <a:pPr lvl="1"/>
            <a:r>
              <a:rPr lang="en-US" dirty="0" smtClean="0"/>
              <a:t>Assignment of human resources (got a fellow …)</a:t>
            </a:r>
          </a:p>
          <a:p>
            <a:r>
              <a:rPr lang="en-US" dirty="0" smtClean="0"/>
              <a:t>Autumn 2008: on top of a modified already tested device the upgrade of the QPS requires a newly designed radiation tolerant digital quench detector to be available in 2009!</a:t>
            </a:r>
          </a:p>
          <a:p>
            <a:r>
              <a:rPr lang="en-US" dirty="0" smtClean="0"/>
              <a:t>Crash program to test a number of critical components for SEE problems</a:t>
            </a:r>
          </a:p>
          <a:p>
            <a:pPr lvl="1"/>
            <a:r>
              <a:rPr lang="en-US" dirty="0" smtClean="0"/>
              <a:t>ADC, FPGA, DC-DC convertors, </a:t>
            </a:r>
            <a:r>
              <a:rPr lang="en-US" dirty="0" err="1" smtClean="0"/>
              <a:t>PhotoMos</a:t>
            </a:r>
            <a:r>
              <a:rPr lang="en-US" dirty="0" smtClean="0"/>
              <a:t> relays, digital isolators, LDO regulators, LDO power regulators</a:t>
            </a:r>
          </a:p>
          <a:p>
            <a:pPr lvl="1"/>
            <a:r>
              <a:rPr lang="en-US" dirty="0" smtClean="0"/>
              <a:t>Two test campaigns at PSI in spring 2009 </a:t>
            </a:r>
          </a:p>
          <a:p>
            <a:pPr lvl="2"/>
            <a:r>
              <a:rPr lang="en-US" dirty="0" smtClean="0"/>
              <a:t>ETH Zurich / PH-CMS team using 60 </a:t>
            </a:r>
            <a:r>
              <a:rPr lang="en-US" dirty="0" err="1" smtClean="0"/>
              <a:t>MeV</a:t>
            </a:r>
            <a:r>
              <a:rPr lang="en-US" dirty="0" smtClean="0"/>
              <a:t> OPTIS facility</a:t>
            </a:r>
          </a:p>
          <a:p>
            <a:pPr lvl="2"/>
            <a:r>
              <a:rPr lang="en-US" dirty="0" smtClean="0"/>
              <a:t>QPS team using 250 </a:t>
            </a:r>
            <a:r>
              <a:rPr lang="en-US" dirty="0" err="1" smtClean="0"/>
              <a:t>MeV</a:t>
            </a:r>
            <a:r>
              <a:rPr lang="en-US" dirty="0" smtClean="0"/>
              <a:t> GANTRY facility</a:t>
            </a:r>
          </a:p>
          <a:p>
            <a:pPr lvl="1"/>
            <a:r>
              <a:rPr lang="en-US" dirty="0" smtClean="0"/>
              <a:t>Successful identification of suitable components – design finished</a:t>
            </a:r>
          </a:p>
          <a:p>
            <a:pPr lvl="2"/>
            <a:r>
              <a:rPr lang="en-US" dirty="0" smtClean="0"/>
              <a:t>Final prototype testing in CNGS   </a:t>
            </a:r>
          </a:p>
          <a:p>
            <a:pPr>
              <a:buFont typeface="Wingdings" pitchFamily="2" charset="2"/>
              <a:buNone/>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914400" y="0"/>
            <a:ext cx="7543800" cy="685800"/>
          </a:xfrm>
        </p:spPr>
        <p:txBody>
          <a:bodyPr/>
          <a:lstStyle/>
          <a:p>
            <a:r>
              <a:rPr lang="en-GB" dirty="0" smtClean="0"/>
              <a:t>Recent QPS </a:t>
            </a:r>
            <a:r>
              <a:rPr lang="en-GB" dirty="0" smtClean="0"/>
              <a:t>developments – radiation test results</a:t>
            </a:r>
            <a:endParaRPr lang="en-US" dirty="0"/>
          </a:p>
        </p:txBody>
      </p:sp>
      <p:sp>
        <p:nvSpPr>
          <p:cNvPr id="40963" name="Rectangle 3"/>
          <p:cNvSpPr>
            <a:spLocks noGrp="1" noChangeArrowheads="1"/>
          </p:cNvSpPr>
          <p:nvPr>
            <p:ph type="body" idx="1"/>
          </p:nvPr>
        </p:nvSpPr>
        <p:spPr>
          <a:xfrm>
            <a:off x="533400" y="838200"/>
            <a:ext cx="4495800" cy="3581400"/>
          </a:xfrm>
        </p:spPr>
        <p:txBody>
          <a:bodyPr/>
          <a:lstStyle/>
          <a:p>
            <a:r>
              <a:rPr lang="en-US" dirty="0" smtClean="0"/>
              <a:t>The two radiation test campaigns gave a variety of results and confirmed in most cases expectations or results from previous tests  </a:t>
            </a:r>
          </a:p>
          <a:p>
            <a:pPr lvl="1"/>
            <a:r>
              <a:rPr lang="en-US" dirty="0" smtClean="0"/>
              <a:t>DC-DC convertors, digital isolators, LDO regulators, LDO power regulators : as expected no SEE problems observed (</a:t>
            </a:r>
            <a:r>
              <a:rPr lang="en-GB" dirty="0" smtClean="0">
                <a:sym typeface="Wingdings" pitchFamily="2" charset="2"/>
              </a:rPr>
              <a:t>10</a:t>
            </a:r>
            <a:r>
              <a:rPr lang="en-GB" baseline="30000" dirty="0" smtClean="0">
                <a:sym typeface="Wingdings" pitchFamily="2" charset="2"/>
              </a:rPr>
              <a:t>11  </a:t>
            </a:r>
            <a:r>
              <a:rPr lang="en-GB" dirty="0" smtClean="0">
                <a:sym typeface="Wingdings" pitchFamily="2" charset="2"/>
              </a:rPr>
              <a:t>to 10</a:t>
            </a:r>
            <a:r>
              <a:rPr lang="en-GB" baseline="30000" dirty="0" smtClean="0">
                <a:sym typeface="Wingdings" pitchFamily="2" charset="2"/>
              </a:rPr>
              <a:t>12</a:t>
            </a:r>
            <a:r>
              <a:rPr lang="en-GB" dirty="0" smtClean="0">
                <a:sym typeface="Wingdings" pitchFamily="2" charset="2"/>
              </a:rPr>
              <a:t> p cm</a:t>
            </a:r>
            <a:r>
              <a:rPr lang="en-GB" baseline="30000" dirty="0" smtClean="0">
                <a:sym typeface="Wingdings" pitchFamily="2" charset="2"/>
              </a:rPr>
              <a:t>-2</a:t>
            </a:r>
            <a:r>
              <a:rPr lang="en-US" dirty="0" smtClean="0"/>
              <a:t> </a:t>
            </a:r>
            <a:r>
              <a:rPr lang="en-GB" dirty="0" smtClean="0">
                <a:sym typeface="Wingdings" pitchFamily="2" charset="2"/>
              </a:rPr>
              <a:t>)</a:t>
            </a:r>
          </a:p>
          <a:p>
            <a:pPr lvl="1"/>
            <a:r>
              <a:rPr lang="en-US" dirty="0" err="1" smtClean="0"/>
              <a:t>PhotoMos</a:t>
            </a:r>
            <a:r>
              <a:rPr lang="en-US" dirty="0" smtClean="0"/>
              <a:t> relays: burn-out observed @ </a:t>
            </a:r>
            <a:r>
              <a:rPr lang="en-GB" dirty="0" smtClean="0">
                <a:sym typeface="Wingdings" pitchFamily="2" charset="2"/>
              </a:rPr>
              <a:t>10</a:t>
            </a:r>
            <a:r>
              <a:rPr lang="en-GB" baseline="30000" dirty="0" smtClean="0">
                <a:sym typeface="Wingdings" pitchFamily="2" charset="2"/>
              </a:rPr>
              <a:t>11</a:t>
            </a:r>
            <a:r>
              <a:rPr lang="en-GB" dirty="0" smtClean="0">
                <a:sym typeface="Wingdings" pitchFamily="2" charset="2"/>
              </a:rPr>
              <a:t> p cm</a:t>
            </a:r>
            <a:r>
              <a:rPr lang="en-GB" baseline="30000" dirty="0" smtClean="0">
                <a:sym typeface="Wingdings" pitchFamily="2" charset="2"/>
              </a:rPr>
              <a:t>-2</a:t>
            </a:r>
            <a:r>
              <a:rPr lang="en-US" dirty="0" smtClean="0"/>
              <a:t> (</a:t>
            </a:r>
            <a:r>
              <a:rPr lang="en-US" dirty="0" smtClean="0">
                <a:sym typeface="Wingdings" pitchFamily="2" charset="2"/>
              </a:rPr>
              <a:t> regular checks in LHC feasible and mandatory) </a:t>
            </a:r>
            <a:endParaRPr lang="en-GB" dirty="0" smtClean="0">
              <a:sym typeface="Wingdings" pitchFamily="2" charset="2"/>
            </a:endParaRPr>
          </a:p>
          <a:p>
            <a:pPr lvl="1"/>
            <a:r>
              <a:rPr lang="en-GB" dirty="0" smtClean="0">
                <a:sym typeface="Wingdings" pitchFamily="2" charset="2"/>
              </a:rPr>
              <a:t>16 Bit SAR ADC: several brands under test, the BICMOS based winner showed a reasonable (no drifts, limited number of errors) up to 1.3 x10</a:t>
            </a:r>
            <a:r>
              <a:rPr lang="en-GB" baseline="30000" dirty="0" smtClean="0">
                <a:sym typeface="Wingdings" pitchFamily="2" charset="2"/>
              </a:rPr>
              <a:t>11</a:t>
            </a:r>
            <a:r>
              <a:rPr lang="en-GB" dirty="0" smtClean="0">
                <a:sym typeface="Wingdings" pitchFamily="2" charset="2"/>
              </a:rPr>
              <a:t> p cm</a:t>
            </a:r>
            <a:r>
              <a:rPr lang="en-GB" baseline="30000" dirty="0" smtClean="0">
                <a:sym typeface="Wingdings" pitchFamily="2" charset="2"/>
              </a:rPr>
              <a:t>-2</a:t>
            </a:r>
            <a:r>
              <a:rPr lang="en-US" dirty="0" smtClean="0"/>
              <a:t> </a:t>
            </a:r>
          </a:p>
        </p:txBody>
      </p:sp>
      <p:sp>
        <p:nvSpPr>
          <p:cNvPr id="24579"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24580" name="Picture 4" descr="IMG_2647"/>
          <p:cNvPicPr>
            <a:picLocks noChangeAspect="1" noChangeArrowheads="1"/>
          </p:cNvPicPr>
          <p:nvPr/>
        </p:nvPicPr>
        <p:blipFill>
          <a:blip r:embed="rId2" cstate="print"/>
          <a:srcRect/>
          <a:stretch>
            <a:fillRect/>
          </a:stretch>
        </p:blipFill>
        <p:spPr bwMode="auto">
          <a:xfrm>
            <a:off x="5029200" y="990600"/>
            <a:ext cx="3556000" cy="2667000"/>
          </a:xfrm>
          <a:prstGeom prst="rect">
            <a:avLst/>
          </a:prstGeom>
          <a:noFill/>
          <a:ln w="9525">
            <a:noFill/>
            <a:miter lim="800000"/>
            <a:headEnd/>
            <a:tailEnd/>
          </a:ln>
        </p:spPr>
      </p:pic>
      <p:sp>
        <p:nvSpPr>
          <p:cNvPr id="10" name="Rectangle 9"/>
          <p:cNvSpPr/>
          <p:nvPr/>
        </p:nvSpPr>
        <p:spPr>
          <a:xfrm>
            <a:off x="4953000" y="3733800"/>
            <a:ext cx="4572000" cy="276999"/>
          </a:xfrm>
          <a:prstGeom prst="rect">
            <a:avLst/>
          </a:prstGeom>
        </p:spPr>
        <p:txBody>
          <a:bodyPr>
            <a:spAutoFit/>
          </a:bodyPr>
          <a:lstStyle/>
          <a:p>
            <a:r>
              <a:rPr lang="en-US" dirty="0" smtClean="0">
                <a:solidFill>
                  <a:schemeClr val="tx1"/>
                </a:solidFill>
              </a:rPr>
              <a:t>FPGA grilling @ PSI GANTRY (photo G. Spiezia) </a:t>
            </a:r>
            <a:endParaRPr lang="en-US" dirty="0">
              <a:solidFill>
                <a:schemeClr val="tx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914400" y="0"/>
            <a:ext cx="7543800" cy="685800"/>
          </a:xfrm>
        </p:spPr>
        <p:txBody>
          <a:bodyPr/>
          <a:lstStyle/>
          <a:p>
            <a:r>
              <a:rPr lang="en-GB" dirty="0" smtClean="0"/>
              <a:t>Recent </a:t>
            </a:r>
            <a:r>
              <a:rPr lang="en-GB" dirty="0" smtClean="0"/>
              <a:t>QPS developments – radiation test results continued</a:t>
            </a:r>
            <a:endParaRPr lang="en-US" dirty="0"/>
          </a:p>
        </p:txBody>
      </p:sp>
      <p:sp>
        <p:nvSpPr>
          <p:cNvPr id="40963" name="Rectangle 3"/>
          <p:cNvSpPr>
            <a:spLocks noGrp="1" noChangeArrowheads="1"/>
          </p:cNvSpPr>
          <p:nvPr>
            <p:ph type="body" idx="1"/>
          </p:nvPr>
        </p:nvSpPr>
        <p:spPr>
          <a:xfrm>
            <a:off x="533400" y="838200"/>
            <a:ext cx="8229600" cy="3581400"/>
          </a:xfrm>
        </p:spPr>
        <p:txBody>
          <a:bodyPr/>
          <a:lstStyle/>
          <a:p>
            <a:r>
              <a:rPr lang="en-US" dirty="0" smtClean="0"/>
              <a:t>Radiation test results FPGA:</a:t>
            </a:r>
          </a:p>
          <a:p>
            <a:pPr lvl="1"/>
            <a:r>
              <a:rPr lang="en-US" dirty="0" smtClean="0"/>
              <a:t>Bit-stream through chain of shift registers using most of FPGA </a:t>
            </a:r>
          </a:p>
          <a:p>
            <a:pPr lvl="1"/>
            <a:r>
              <a:rPr lang="en-US" dirty="0" smtClean="0"/>
              <a:t>No firm errors, only bit flips in registers</a:t>
            </a:r>
          </a:p>
          <a:p>
            <a:endParaRPr lang="en-US" dirty="0"/>
          </a:p>
        </p:txBody>
      </p:sp>
      <p:sp>
        <p:nvSpPr>
          <p:cNvPr id="24579"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graphicFrame>
        <p:nvGraphicFramePr>
          <p:cNvPr id="8" name="Table 7"/>
          <p:cNvGraphicFramePr>
            <a:graphicFrameLocks noGrp="1"/>
          </p:cNvGraphicFramePr>
          <p:nvPr/>
        </p:nvGraphicFramePr>
        <p:xfrm>
          <a:off x="914400" y="2133600"/>
          <a:ext cx="7467600" cy="4191001"/>
        </p:xfrm>
        <a:graphic>
          <a:graphicData uri="http://schemas.openxmlformats.org/drawingml/2006/table">
            <a:tbl>
              <a:tblPr/>
              <a:tblGrid>
                <a:gridCol w="1866900"/>
                <a:gridCol w="1866900"/>
                <a:gridCol w="1866900"/>
                <a:gridCol w="1866900"/>
              </a:tblGrid>
              <a:tr h="220579">
                <a:tc gridSpan="4">
                  <a:txBody>
                    <a:bodyPr/>
                    <a:lstStyle/>
                    <a:p>
                      <a:pPr marL="0" marR="0">
                        <a:lnSpc>
                          <a:spcPct val="115000"/>
                        </a:lnSpc>
                        <a:spcBef>
                          <a:spcPts val="0"/>
                        </a:spcBef>
                        <a:spcAft>
                          <a:spcPts val="0"/>
                        </a:spcAft>
                      </a:pPr>
                      <a:r>
                        <a:rPr lang="de-DE" sz="1000" b="1" dirty="0">
                          <a:latin typeface="Arial"/>
                          <a:ea typeface="Times New Roman"/>
                        </a:rPr>
                        <a:t>ACTEL A3PE1500-PQG208</a:t>
                      </a:r>
                      <a:endParaRPr lang="en-U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3B3B3"/>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441158">
                <a:tc>
                  <a:txBody>
                    <a:bodyPr/>
                    <a:lstStyle/>
                    <a:p>
                      <a:pPr marL="0" marR="0">
                        <a:lnSpc>
                          <a:spcPct val="115000"/>
                        </a:lnSpc>
                        <a:spcBef>
                          <a:spcPts val="0"/>
                        </a:spcBef>
                        <a:spcAft>
                          <a:spcPts val="0"/>
                        </a:spcAft>
                      </a:pPr>
                      <a:r>
                        <a:rPr lang="en-GB" sz="1000" b="1">
                          <a:latin typeface="Arial"/>
                          <a:ea typeface="Times New Roman"/>
                        </a:rPr>
                        <a:t>Fluence [10</a:t>
                      </a:r>
                      <a:r>
                        <a:rPr lang="en-GB" sz="1000" b="1" baseline="30000">
                          <a:latin typeface="Arial"/>
                          <a:ea typeface="Times New Roman"/>
                        </a:rPr>
                        <a:t>10</a:t>
                      </a:r>
                      <a:r>
                        <a:rPr lang="en-GB" sz="1000" b="1">
                          <a:latin typeface="Arial"/>
                          <a:ea typeface="Times New Roman"/>
                        </a:rPr>
                        <a:t> p cm</a:t>
                      </a:r>
                      <a:r>
                        <a:rPr lang="en-GB" sz="1000" b="1" baseline="30000">
                          <a:latin typeface="Arial"/>
                          <a:ea typeface="Times New Roman"/>
                        </a:rPr>
                        <a:t>-2</a:t>
                      </a:r>
                      <a:r>
                        <a:rPr lang="en-GB" sz="1000" b="1">
                          <a:latin typeface="Arial"/>
                          <a:ea typeface="Times New Roman"/>
                        </a:rPr>
                        <a:t>]</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0" marR="0">
                        <a:lnSpc>
                          <a:spcPct val="115000"/>
                        </a:lnSpc>
                        <a:spcBef>
                          <a:spcPts val="0"/>
                        </a:spcBef>
                        <a:spcAft>
                          <a:spcPts val="0"/>
                        </a:spcAft>
                      </a:pPr>
                      <a:r>
                        <a:rPr lang="en-US" sz="1000" b="1">
                          <a:latin typeface="Arial"/>
                          <a:ea typeface="Times New Roman"/>
                        </a:rPr>
                        <a:t>Number of cells</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0" marR="0">
                        <a:lnSpc>
                          <a:spcPct val="115000"/>
                        </a:lnSpc>
                        <a:spcBef>
                          <a:spcPts val="0"/>
                        </a:spcBef>
                        <a:spcAft>
                          <a:spcPts val="0"/>
                        </a:spcAft>
                      </a:pPr>
                      <a:r>
                        <a:rPr lang="en-US" sz="1000" b="1">
                          <a:latin typeface="Arial"/>
                          <a:ea typeface="Times New Roman"/>
                        </a:rPr>
                        <a:t>Errors</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0" marR="0">
                        <a:lnSpc>
                          <a:spcPct val="115000"/>
                        </a:lnSpc>
                        <a:spcBef>
                          <a:spcPts val="0"/>
                        </a:spcBef>
                        <a:spcAft>
                          <a:spcPts val="0"/>
                        </a:spcAft>
                      </a:pPr>
                      <a:r>
                        <a:rPr lang="en-US" sz="1000" b="1">
                          <a:latin typeface="Arial"/>
                          <a:ea typeface="Times New Roman"/>
                        </a:rPr>
                        <a:t>SEU cross section [10</a:t>
                      </a:r>
                      <a:r>
                        <a:rPr lang="en-US" sz="1000" b="1" baseline="30000">
                          <a:latin typeface="Arial"/>
                          <a:ea typeface="Times New Roman"/>
                        </a:rPr>
                        <a:t>-13</a:t>
                      </a:r>
                      <a:r>
                        <a:rPr lang="en-US" sz="1000" b="1">
                          <a:latin typeface="Arial"/>
                          <a:ea typeface="Times New Roman"/>
                        </a:rPr>
                        <a:t>cm</a:t>
                      </a:r>
                      <a:r>
                        <a:rPr lang="en-US" sz="1000" b="1" baseline="30000">
                          <a:latin typeface="Arial"/>
                          <a:ea typeface="Times New Roman"/>
                        </a:rPr>
                        <a:t>2</a:t>
                      </a:r>
                      <a:r>
                        <a:rPr lang="en-US" sz="1000" b="1">
                          <a:latin typeface="Arial"/>
                          <a:ea typeface="Times New Roman"/>
                        </a:rPr>
                        <a:t>]</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r>
              <a:tr h="220579">
                <a:tc>
                  <a:txBody>
                    <a:bodyPr/>
                    <a:lstStyle/>
                    <a:p>
                      <a:pPr marL="0" marR="0">
                        <a:lnSpc>
                          <a:spcPct val="115000"/>
                        </a:lnSpc>
                        <a:spcBef>
                          <a:spcPts val="0"/>
                        </a:spcBef>
                        <a:spcAft>
                          <a:spcPts val="0"/>
                        </a:spcAft>
                      </a:pPr>
                      <a:r>
                        <a:rPr lang="en-GB" sz="1000">
                          <a:latin typeface="Arial"/>
                          <a:ea typeface="Times New Roman"/>
                        </a:rPr>
                        <a:t>3.5</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38000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180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1.35</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r>
              <a:tr h="220579">
                <a:tc>
                  <a:txBody>
                    <a:bodyPr/>
                    <a:lstStyle/>
                    <a:p>
                      <a:pPr marL="0" marR="0">
                        <a:lnSpc>
                          <a:spcPct val="115000"/>
                        </a:lnSpc>
                        <a:spcBef>
                          <a:spcPts val="0"/>
                        </a:spcBef>
                        <a:spcAft>
                          <a:spcPts val="0"/>
                        </a:spcAft>
                      </a:pPr>
                      <a:r>
                        <a:rPr lang="en-GB" sz="1000">
                          <a:latin typeface="Arial"/>
                          <a:ea typeface="Times New Roman"/>
                        </a:rPr>
                        <a:t>8.8</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38000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500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1.50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r>
              <a:tr h="220579">
                <a:tc>
                  <a:txBody>
                    <a:bodyPr/>
                    <a:lstStyle/>
                    <a:p>
                      <a:pPr marL="0" marR="0">
                        <a:lnSpc>
                          <a:spcPct val="115000"/>
                        </a:lnSpc>
                        <a:spcBef>
                          <a:spcPts val="0"/>
                        </a:spcBef>
                        <a:spcAft>
                          <a:spcPts val="0"/>
                        </a:spcAft>
                      </a:pPr>
                      <a:r>
                        <a:rPr lang="en-GB" sz="1000">
                          <a:latin typeface="Arial"/>
                          <a:ea typeface="Times New Roman"/>
                        </a:rPr>
                        <a:t>10.0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38000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584</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1.54</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r>
              <a:tr h="220579">
                <a:tc>
                  <a:txBody>
                    <a:bodyPr/>
                    <a:lstStyle/>
                    <a:p>
                      <a:pPr marL="0" marR="0">
                        <a:lnSpc>
                          <a:spcPct val="115000"/>
                        </a:lnSpc>
                        <a:spcBef>
                          <a:spcPts val="0"/>
                        </a:spcBef>
                        <a:spcAft>
                          <a:spcPts val="0"/>
                        </a:spcAft>
                      </a:pPr>
                      <a:r>
                        <a:rPr lang="en-GB" sz="1000">
                          <a:latin typeface="Arial"/>
                          <a:ea typeface="Times New Roman"/>
                        </a:rPr>
                        <a:t>13.8</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38000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788</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1.60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r>
              <a:tr h="220579">
                <a:tc>
                  <a:txBody>
                    <a:bodyPr/>
                    <a:lstStyle/>
                    <a:p>
                      <a:pPr marL="0" marR="0">
                        <a:lnSpc>
                          <a:spcPct val="115000"/>
                        </a:lnSpc>
                        <a:spcBef>
                          <a:spcPts val="0"/>
                        </a:spcBef>
                        <a:spcAft>
                          <a:spcPts val="0"/>
                        </a:spcAft>
                      </a:pPr>
                      <a:r>
                        <a:rPr lang="en-GB" sz="1000">
                          <a:latin typeface="Arial"/>
                          <a:ea typeface="Times New Roman"/>
                        </a:rPr>
                        <a:t>15.0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38000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869</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1.52</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r>
              <a:tr h="220579">
                <a:tc>
                  <a:txBody>
                    <a:bodyPr/>
                    <a:lstStyle/>
                    <a:p>
                      <a:pPr marL="0" marR="0">
                        <a:lnSpc>
                          <a:spcPct val="115000"/>
                        </a:lnSpc>
                        <a:spcBef>
                          <a:spcPts val="0"/>
                        </a:spcBef>
                        <a:spcAft>
                          <a:spcPts val="0"/>
                        </a:spcAft>
                      </a:pPr>
                      <a:r>
                        <a:rPr lang="en-GB" sz="1000">
                          <a:latin typeface="Arial"/>
                          <a:ea typeface="Times New Roman"/>
                        </a:rPr>
                        <a:t>17.0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38000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988</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1.53</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r>
              <a:tr h="220579">
                <a:tc>
                  <a:txBody>
                    <a:bodyPr/>
                    <a:lstStyle/>
                    <a:p>
                      <a:pPr marL="0" marR="0">
                        <a:lnSpc>
                          <a:spcPct val="115000"/>
                        </a:lnSpc>
                        <a:spcBef>
                          <a:spcPts val="0"/>
                        </a:spcBef>
                        <a:spcAft>
                          <a:spcPts val="0"/>
                        </a:spcAft>
                      </a:pPr>
                      <a:r>
                        <a:rPr lang="en-GB" sz="1000">
                          <a:latin typeface="Arial"/>
                          <a:ea typeface="Times New Roman"/>
                        </a:rPr>
                        <a:t>20.0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38000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1144</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dirty="0">
                          <a:latin typeface="Arial"/>
                          <a:ea typeface="Times New Roman"/>
                        </a:rPr>
                        <a:t>1.51</a:t>
                      </a:r>
                      <a:endParaRPr lang="en-U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r>
              <a:tr h="220579">
                <a:tc>
                  <a:txBody>
                    <a:bodyPr/>
                    <a:lstStyle/>
                    <a:p>
                      <a:pPr marL="0" marR="0">
                        <a:lnSpc>
                          <a:spcPct val="115000"/>
                        </a:lnSpc>
                        <a:spcBef>
                          <a:spcPts val="0"/>
                        </a:spcBef>
                        <a:spcAft>
                          <a:spcPts val="0"/>
                        </a:spcAft>
                      </a:pPr>
                      <a:r>
                        <a:rPr lang="en-GB" sz="1000">
                          <a:latin typeface="Arial"/>
                          <a:ea typeface="Times New Roman"/>
                        </a:rPr>
                        <a:t>25.0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38000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1414</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1.49</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r>
              <a:tr h="220579">
                <a:tc gridSpan="4">
                  <a:txBody>
                    <a:bodyPr/>
                    <a:lstStyle/>
                    <a:p>
                      <a:pPr marL="0" marR="0">
                        <a:lnSpc>
                          <a:spcPct val="115000"/>
                        </a:lnSpc>
                        <a:spcBef>
                          <a:spcPts val="0"/>
                        </a:spcBef>
                        <a:spcAft>
                          <a:spcPts val="0"/>
                        </a:spcAft>
                      </a:pPr>
                      <a:r>
                        <a:rPr lang="de-DE" sz="1000" b="1">
                          <a:latin typeface="Arial"/>
                          <a:ea typeface="Times New Roman"/>
                        </a:rPr>
                        <a:t>ACTEL A3P1000-PQG208</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3B3B3"/>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441158">
                <a:tc>
                  <a:txBody>
                    <a:bodyPr/>
                    <a:lstStyle/>
                    <a:p>
                      <a:pPr marL="0" marR="0">
                        <a:lnSpc>
                          <a:spcPct val="115000"/>
                        </a:lnSpc>
                        <a:spcBef>
                          <a:spcPts val="0"/>
                        </a:spcBef>
                        <a:spcAft>
                          <a:spcPts val="0"/>
                        </a:spcAft>
                      </a:pPr>
                      <a:r>
                        <a:rPr lang="en-GB" sz="1000" b="1">
                          <a:latin typeface="Arial"/>
                          <a:ea typeface="Times New Roman"/>
                        </a:rPr>
                        <a:t>Fluence [10</a:t>
                      </a:r>
                      <a:r>
                        <a:rPr lang="en-GB" sz="1000" b="1" baseline="30000">
                          <a:latin typeface="Arial"/>
                          <a:ea typeface="Times New Roman"/>
                        </a:rPr>
                        <a:t>10</a:t>
                      </a:r>
                      <a:r>
                        <a:rPr lang="en-GB" sz="1000" b="1">
                          <a:latin typeface="Arial"/>
                          <a:ea typeface="Times New Roman"/>
                        </a:rPr>
                        <a:t> p cm</a:t>
                      </a:r>
                      <a:r>
                        <a:rPr lang="en-GB" sz="1000" b="1" baseline="30000">
                          <a:latin typeface="Arial"/>
                          <a:ea typeface="Times New Roman"/>
                        </a:rPr>
                        <a:t>-2</a:t>
                      </a:r>
                      <a:r>
                        <a:rPr lang="en-GB" sz="1000" b="1">
                          <a:latin typeface="Arial"/>
                          <a:ea typeface="Times New Roman"/>
                        </a:rPr>
                        <a:t>]</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0" marR="0">
                        <a:lnSpc>
                          <a:spcPct val="115000"/>
                        </a:lnSpc>
                        <a:spcBef>
                          <a:spcPts val="0"/>
                        </a:spcBef>
                        <a:spcAft>
                          <a:spcPts val="0"/>
                        </a:spcAft>
                      </a:pPr>
                      <a:r>
                        <a:rPr lang="en-US" sz="1000" b="1">
                          <a:latin typeface="Arial"/>
                          <a:ea typeface="Times New Roman"/>
                        </a:rPr>
                        <a:t>Number of cells</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0" marR="0">
                        <a:lnSpc>
                          <a:spcPct val="115000"/>
                        </a:lnSpc>
                        <a:spcBef>
                          <a:spcPts val="0"/>
                        </a:spcBef>
                        <a:spcAft>
                          <a:spcPts val="0"/>
                        </a:spcAft>
                      </a:pPr>
                      <a:r>
                        <a:rPr lang="en-US" sz="1000" b="1">
                          <a:latin typeface="Arial"/>
                          <a:ea typeface="Times New Roman"/>
                        </a:rPr>
                        <a:t>Errors</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0" marR="0">
                        <a:lnSpc>
                          <a:spcPct val="115000"/>
                        </a:lnSpc>
                        <a:spcBef>
                          <a:spcPts val="0"/>
                        </a:spcBef>
                        <a:spcAft>
                          <a:spcPts val="0"/>
                        </a:spcAft>
                      </a:pPr>
                      <a:r>
                        <a:rPr lang="en-US" sz="1000" b="1">
                          <a:latin typeface="Arial"/>
                          <a:ea typeface="Times New Roman"/>
                        </a:rPr>
                        <a:t>SEU cross section [10</a:t>
                      </a:r>
                      <a:r>
                        <a:rPr lang="en-US" sz="1000" b="1" baseline="30000">
                          <a:latin typeface="Arial"/>
                          <a:ea typeface="Times New Roman"/>
                        </a:rPr>
                        <a:t>-13</a:t>
                      </a:r>
                      <a:r>
                        <a:rPr lang="en-US" sz="1000" b="1">
                          <a:latin typeface="Arial"/>
                          <a:ea typeface="Times New Roman"/>
                        </a:rPr>
                        <a:t>cm</a:t>
                      </a:r>
                      <a:r>
                        <a:rPr lang="en-US" sz="1000" b="1" baseline="30000">
                          <a:latin typeface="Arial"/>
                          <a:ea typeface="Times New Roman"/>
                        </a:rPr>
                        <a:t>2</a:t>
                      </a:r>
                      <a:r>
                        <a:rPr lang="en-US" sz="1000" b="1">
                          <a:latin typeface="Arial"/>
                          <a:ea typeface="Times New Roman"/>
                        </a:rPr>
                        <a:t>]</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r>
              <a:tr h="220579">
                <a:tc>
                  <a:txBody>
                    <a:bodyPr/>
                    <a:lstStyle/>
                    <a:p>
                      <a:pPr marL="0" marR="0">
                        <a:lnSpc>
                          <a:spcPct val="115000"/>
                        </a:lnSpc>
                        <a:spcBef>
                          <a:spcPts val="0"/>
                        </a:spcBef>
                        <a:spcAft>
                          <a:spcPts val="0"/>
                        </a:spcAft>
                      </a:pPr>
                      <a:r>
                        <a:rPr lang="en-GB" sz="1000">
                          <a:latin typeface="Arial"/>
                          <a:ea typeface="Times New Roman"/>
                        </a:rPr>
                        <a:t>4.0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24000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159</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1.66</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r>
              <a:tr h="220579">
                <a:tc>
                  <a:txBody>
                    <a:bodyPr/>
                    <a:lstStyle/>
                    <a:p>
                      <a:pPr marL="0" marR="0">
                        <a:lnSpc>
                          <a:spcPct val="115000"/>
                        </a:lnSpc>
                        <a:spcBef>
                          <a:spcPts val="0"/>
                        </a:spcBef>
                        <a:spcAft>
                          <a:spcPts val="0"/>
                        </a:spcAft>
                      </a:pPr>
                      <a:r>
                        <a:rPr lang="en-GB" sz="1000">
                          <a:latin typeface="Arial"/>
                          <a:ea typeface="Times New Roman"/>
                        </a:rPr>
                        <a:t>5.0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24000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200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1.67</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r>
              <a:tr h="220579">
                <a:tc>
                  <a:txBody>
                    <a:bodyPr/>
                    <a:lstStyle/>
                    <a:p>
                      <a:pPr marL="0" marR="0">
                        <a:lnSpc>
                          <a:spcPct val="115000"/>
                        </a:lnSpc>
                        <a:spcBef>
                          <a:spcPts val="0"/>
                        </a:spcBef>
                        <a:spcAft>
                          <a:spcPts val="0"/>
                        </a:spcAft>
                      </a:pPr>
                      <a:r>
                        <a:rPr lang="en-GB" sz="1000">
                          <a:latin typeface="Arial"/>
                          <a:ea typeface="Times New Roman"/>
                        </a:rPr>
                        <a:t>7.5</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24000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273</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1.55</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r>
              <a:tr h="220579">
                <a:tc>
                  <a:txBody>
                    <a:bodyPr/>
                    <a:lstStyle/>
                    <a:p>
                      <a:pPr marL="0" marR="0">
                        <a:lnSpc>
                          <a:spcPct val="115000"/>
                        </a:lnSpc>
                        <a:spcBef>
                          <a:spcPts val="0"/>
                        </a:spcBef>
                        <a:spcAft>
                          <a:spcPts val="0"/>
                        </a:spcAft>
                      </a:pPr>
                      <a:r>
                        <a:rPr lang="en-GB" sz="1000">
                          <a:latin typeface="Arial"/>
                          <a:ea typeface="Times New Roman"/>
                        </a:rPr>
                        <a:t>9.0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24000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340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1.57</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r>
              <a:tr h="220579">
                <a:tc>
                  <a:txBody>
                    <a:bodyPr/>
                    <a:lstStyle/>
                    <a:p>
                      <a:pPr marL="0" marR="0">
                        <a:lnSpc>
                          <a:spcPct val="115000"/>
                        </a:lnSpc>
                        <a:spcBef>
                          <a:spcPts val="0"/>
                        </a:spcBef>
                        <a:spcAft>
                          <a:spcPts val="0"/>
                        </a:spcAft>
                      </a:pPr>
                      <a:r>
                        <a:rPr lang="en-GB" sz="1000">
                          <a:latin typeface="Arial"/>
                          <a:ea typeface="Times New Roman"/>
                        </a:rPr>
                        <a:t>10.0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24000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a:latin typeface="Arial"/>
                          <a:ea typeface="Times New Roman"/>
                        </a:rPr>
                        <a:t>372</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nSpc>
                          <a:spcPct val="115000"/>
                        </a:lnSpc>
                        <a:spcBef>
                          <a:spcPts val="0"/>
                        </a:spcBef>
                        <a:spcAft>
                          <a:spcPts val="0"/>
                        </a:spcAft>
                      </a:pPr>
                      <a:r>
                        <a:rPr lang="en-US" sz="1000" dirty="0">
                          <a:latin typeface="Arial"/>
                          <a:ea typeface="Times New Roman"/>
                        </a:rPr>
                        <a:t>1.55</a:t>
                      </a:r>
                      <a:endParaRPr lang="en-U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914400" y="0"/>
            <a:ext cx="7543800" cy="685800"/>
          </a:xfrm>
        </p:spPr>
        <p:txBody>
          <a:bodyPr/>
          <a:lstStyle/>
          <a:p>
            <a:r>
              <a:rPr lang="en-GB" smtClean="0"/>
              <a:t>Recent</a:t>
            </a:r>
            <a:r>
              <a:rPr lang="en-GB" smtClean="0"/>
              <a:t> </a:t>
            </a:r>
            <a:r>
              <a:rPr lang="en-GB" dirty="0" smtClean="0"/>
              <a:t>developments continued ...</a:t>
            </a:r>
            <a:endParaRPr lang="en-US" dirty="0"/>
          </a:p>
        </p:txBody>
      </p:sp>
      <p:pic>
        <p:nvPicPr>
          <p:cNvPr id="23554" name="Picture 2" descr="G:\Departments\TE\Projects\Enhanced QPS\Formenti\Photos\Power Pack\Second Proto\OpenAssembly2.JPG"/>
          <p:cNvPicPr>
            <a:picLocks noChangeAspect="1" noChangeArrowheads="1"/>
          </p:cNvPicPr>
          <p:nvPr/>
        </p:nvPicPr>
        <p:blipFill>
          <a:blip r:embed="rId2" cstate="print"/>
          <a:srcRect/>
          <a:stretch>
            <a:fillRect/>
          </a:stretch>
        </p:blipFill>
        <p:spPr bwMode="auto">
          <a:xfrm>
            <a:off x="457200" y="2590800"/>
            <a:ext cx="3860800" cy="2895600"/>
          </a:xfrm>
          <a:prstGeom prst="rect">
            <a:avLst/>
          </a:prstGeom>
          <a:noFill/>
        </p:spPr>
      </p:pic>
      <p:sp>
        <p:nvSpPr>
          <p:cNvPr id="6" name="TextBox 5"/>
          <p:cNvSpPr txBox="1"/>
          <p:nvPr/>
        </p:nvSpPr>
        <p:spPr>
          <a:xfrm>
            <a:off x="381000" y="5638800"/>
            <a:ext cx="4191000" cy="954107"/>
          </a:xfrm>
          <a:prstGeom prst="rect">
            <a:avLst/>
          </a:prstGeom>
          <a:noFill/>
        </p:spPr>
        <p:txBody>
          <a:bodyPr wrap="square" rtlCol="0">
            <a:spAutoFit/>
          </a:bodyPr>
          <a:lstStyle/>
          <a:p>
            <a:r>
              <a:rPr lang="en-US" sz="1400" dirty="0" smtClean="0">
                <a:solidFill>
                  <a:schemeClr val="tx1"/>
                </a:solidFill>
              </a:rPr>
              <a:t>Radiation tolerant power supply for the new QPS electronics. Critical components have been successfully tested @ PSI. A prototype is currently under test in CNGS.</a:t>
            </a:r>
            <a:endParaRPr lang="en-US" sz="1400" dirty="0">
              <a:solidFill>
                <a:schemeClr val="tx1"/>
              </a:solidFill>
            </a:endParaRPr>
          </a:p>
        </p:txBody>
      </p:sp>
      <p:pic>
        <p:nvPicPr>
          <p:cNvPr id="7" name="Picture 2" descr="G:\Departments\TE\Projects\Enhanced QPS\Formenti\Photos\SymQ Card\symQprotov2yyyy.JPG"/>
          <p:cNvPicPr>
            <a:picLocks noGrp="1" noChangeAspect="1" noChangeArrowheads="1"/>
          </p:cNvPicPr>
          <p:nvPr>
            <p:ph sz="quarter" idx="4294967295"/>
          </p:nvPr>
        </p:nvPicPr>
        <p:blipFill>
          <a:blip r:embed="rId3"/>
          <a:srcRect/>
          <a:stretch>
            <a:fillRect/>
          </a:stretch>
        </p:blipFill>
        <p:spPr bwMode="auto">
          <a:xfrm>
            <a:off x="4724400" y="1371600"/>
            <a:ext cx="4017264" cy="1767840"/>
          </a:xfrm>
          <a:prstGeom prst="rect">
            <a:avLst/>
          </a:prstGeom>
          <a:noFill/>
        </p:spPr>
      </p:pic>
      <p:sp>
        <p:nvSpPr>
          <p:cNvPr id="8" name="TextBox 7"/>
          <p:cNvSpPr txBox="1"/>
          <p:nvPr/>
        </p:nvSpPr>
        <p:spPr>
          <a:xfrm>
            <a:off x="4648200" y="3276600"/>
            <a:ext cx="3886200" cy="954107"/>
          </a:xfrm>
          <a:prstGeom prst="rect">
            <a:avLst/>
          </a:prstGeom>
          <a:noFill/>
        </p:spPr>
        <p:txBody>
          <a:bodyPr wrap="square" rtlCol="0">
            <a:spAutoFit/>
          </a:bodyPr>
          <a:lstStyle/>
          <a:p>
            <a:r>
              <a:rPr lang="en-US" sz="1400" dirty="0" smtClean="0">
                <a:solidFill>
                  <a:schemeClr val="tx1"/>
                </a:solidFill>
              </a:rPr>
              <a:t>Radiation tolerant digital quench detector type DQQDS. The FLASH based FPGA  analyzes the signals from 4 isolated input channels. Functional testing in CNGS will start soon.</a:t>
            </a:r>
            <a:endParaRPr lang="en-US" sz="1400" dirty="0">
              <a:solidFill>
                <a:schemeClr val="tx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914400" y="0"/>
            <a:ext cx="7543800" cy="685800"/>
          </a:xfrm>
        </p:spPr>
        <p:txBody>
          <a:bodyPr/>
          <a:lstStyle/>
          <a:p>
            <a:r>
              <a:rPr lang="en-GB" dirty="0" smtClean="0"/>
              <a:t>Future developments and outlook</a:t>
            </a:r>
            <a:endParaRPr lang="en-US" dirty="0"/>
          </a:p>
        </p:txBody>
      </p:sp>
      <p:sp>
        <p:nvSpPr>
          <p:cNvPr id="40963" name="Rectangle 3"/>
          <p:cNvSpPr>
            <a:spLocks noGrp="1" noChangeArrowheads="1"/>
          </p:cNvSpPr>
          <p:nvPr>
            <p:ph type="body" idx="1"/>
          </p:nvPr>
        </p:nvSpPr>
        <p:spPr>
          <a:xfrm>
            <a:off x="533400" y="838200"/>
            <a:ext cx="8229600" cy="3581400"/>
          </a:xfrm>
        </p:spPr>
        <p:txBody>
          <a:bodyPr/>
          <a:lstStyle/>
          <a:p>
            <a:r>
              <a:rPr lang="en-US" dirty="0" smtClean="0"/>
              <a:t>The radiation tolerance of the QPS electronics currently installed is regarded as sufficient for the first years of LHC operation</a:t>
            </a:r>
          </a:p>
          <a:p>
            <a:pPr lvl="1"/>
            <a:r>
              <a:rPr lang="en-US" dirty="0" smtClean="0"/>
              <a:t>Based on simulations, real world might be different (hot spots …)</a:t>
            </a:r>
          </a:p>
          <a:p>
            <a:r>
              <a:rPr lang="en-US" dirty="0" smtClean="0"/>
              <a:t>With increasing luminosity some of the equipment will need to be displaced or replaced by more radiation tolerant versions</a:t>
            </a:r>
          </a:p>
          <a:p>
            <a:pPr lvl="1"/>
            <a:r>
              <a:rPr lang="en-US" dirty="0" smtClean="0"/>
              <a:t>New developments will be based on FLASH FPGA</a:t>
            </a:r>
          </a:p>
          <a:p>
            <a:pPr lvl="2"/>
            <a:r>
              <a:rPr lang="en-US" dirty="0" smtClean="0"/>
              <a:t>Functional replacements for some protection systems using obsolete components to be prepared</a:t>
            </a:r>
          </a:p>
          <a:p>
            <a:pPr lvl="1"/>
            <a:r>
              <a:rPr lang="en-US" dirty="0" smtClean="0"/>
              <a:t>The question of high precision radiation tolerant ADC is not fully solved yet (radiation tolerant 16 Bit ADC identified, but higher resolution is wishful)</a:t>
            </a:r>
          </a:p>
          <a:p>
            <a:pPr lvl="1"/>
            <a:r>
              <a:rPr lang="en-US" dirty="0" smtClean="0"/>
              <a:t>Problem of radiation tolerant field-bus coupler treated by dedicated CERN task force (</a:t>
            </a:r>
            <a:r>
              <a:rPr lang="en-US" dirty="0" smtClean="0">
                <a:sym typeface="Wingdings" pitchFamily="2" charset="2"/>
              </a:rPr>
              <a:t> </a:t>
            </a:r>
            <a:r>
              <a:rPr lang="en-US" dirty="0" smtClean="0"/>
              <a:t>talk by J. Palluel)</a:t>
            </a:r>
          </a:p>
          <a:p>
            <a:r>
              <a:rPr lang="en-US" dirty="0" smtClean="0"/>
              <a:t>The LHC upgrade phase 1 will require a new protection layer</a:t>
            </a:r>
          </a:p>
          <a:p>
            <a:pPr lvl="1"/>
            <a:r>
              <a:rPr lang="en-US" dirty="0" smtClean="0"/>
              <a:t>Present integration studies indicate that there will be radiation issues</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sz="1800" dirty="0" smtClean="0"/>
              <a:t>Summary</a:t>
            </a:r>
            <a:endParaRPr lang="en-US" sz="1800" dirty="0"/>
          </a:p>
        </p:txBody>
      </p:sp>
      <p:sp>
        <p:nvSpPr>
          <p:cNvPr id="43011" name="Rectangle 3"/>
          <p:cNvSpPr>
            <a:spLocks noGrp="1" noChangeArrowheads="1"/>
          </p:cNvSpPr>
          <p:nvPr>
            <p:ph type="body" idx="1"/>
          </p:nvPr>
        </p:nvSpPr>
        <p:spPr>
          <a:xfrm>
            <a:off x="533400" y="762000"/>
            <a:ext cx="8229600" cy="5135563"/>
          </a:xfrm>
        </p:spPr>
        <p:txBody>
          <a:bodyPr/>
          <a:lstStyle/>
          <a:p>
            <a:r>
              <a:rPr lang="en-GB" dirty="0" smtClean="0"/>
              <a:t>Installation of electronics in radiation areas is by default not a good idea but there are no feasible alternatives for LHC so far</a:t>
            </a:r>
          </a:p>
          <a:p>
            <a:r>
              <a:rPr lang="en-GB" dirty="0" smtClean="0"/>
              <a:t>Design and qualification of radiation tolerant electronics is cumbersome and has to cope with many constraints</a:t>
            </a:r>
          </a:p>
          <a:p>
            <a:pPr lvl="1"/>
            <a:r>
              <a:rPr lang="en-GB" dirty="0" smtClean="0"/>
              <a:t>The boundary conditions (expected dose, functional requirements) are not always clearly specified and may change significantly with time</a:t>
            </a:r>
          </a:p>
          <a:p>
            <a:pPr lvl="1"/>
            <a:r>
              <a:rPr lang="en-GB" dirty="0" smtClean="0"/>
              <a:t>Expert knowledge (at least of the electronics) is required</a:t>
            </a:r>
          </a:p>
          <a:p>
            <a:pPr lvl="1"/>
            <a:r>
              <a:rPr lang="en-GB" dirty="0" smtClean="0"/>
              <a:t>“Assemblies off the shelf” by default won’t work, bad designs neither</a:t>
            </a:r>
          </a:p>
          <a:p>
            <a:pPr lvl="1"/>
            <a:r>
              <a:rPr lang="en-GB" dirty="0" smtClean="0"/>
              <a:t>Usage of COTS remains always a kind of gamble as industry normally only specifies (and guarantees) the device functionality</a:t>
            </a:r>
          </a:p>
          <a:p>
            <a:pPr lvl="1"/>
            <a:r>
              <a:rPr lang="en-GB" dirty="0" smtClean="0"/>
              <a:t>Real proof of radiation tolerance can only be made in LHC</a:t>
            </a:r>
          </a:p>
          <a:p>
            <a:r>
              <a:rPr lang="en-GB" dirty="0" smtClean="0"/>
              <a:t>Continuous effort necessary to maintain radiation tolerant electronics operational</a:t>
            </a:r>
          </a:p>
          <a:p>
            <a:pPr lvl="1"/>
            <a:r>
              <a:rPr lang="en-GB" dirty="0" smtClean="0"/>
              <a:t>Replacement of obsolete components, broken devices (repair???)</a:t>
            </a:r>
          </a:p>
          <a:p>
            <a:pPr lvl="1"/>
            <a:r>
              <a:rPr lang="en-GB" dirty="0" smtClean="0"/>
              <a:t>R&amp;D including tests for functional replacements or upgrades</a:t>
            </a:r>
          </a:p>
          <a:p>
            <a:endParaRPr lang="en-GB"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sz="1800" dirty="0" smtClean="0"/>
              <a:t>Further reading …</a:t>
            </a:r>
            <a:endParaRPr lang="en-US" sz="1800" dirty="0"/>
          </a:p>
        </p:txBody>
      </p:sp>
      <p:sp>
        <p:nvSpPr>
          <p:cNvPr id="43011" name="Rectangle 3"/>
          <p:cNvSpPr>
            <a:spLocks noGrp="1" noChangeArrowheads="1"/>
          </p:cNvSpPr>
          <p:nvPr>
            <p:ph type="body" idx="1"/>
          </p:nvPr>
        </p:nvSpPr>
        <p:spPr>
          <a:xfrm>
            <a:off x="533400" y="762000"/>
            <a:ext cx="8229600" cy="5135563"/>
          </a:xfrm>
        </p:spPr>
        <p:txBody>
          <a:bodyPr/>
          <a:lstStyle/>
          <a:p>
            <a:r>
              <a:rPr lang="en-GB" sz="1400" dirty="0" smtClean="0"/>
              <a:t>Publications:</a:t>
            </a:r>
          </a:p>
          <a:p>
            <a:pPr lvl="1"/>
            <a:r>
              <a:rPr lang="en-GB" sz="1200" dirty="0" smtClean="0"/>
              <a:t>R. Denz and D. </a:t>
            </a:r>
            <a:r>
              <a:rPr lang="en-GB" sz="1200" dirty="0" err="1" smtClean="0"/>
              <a:t>Hagedorn</a:t>
            </a:r>
            <a:r>
              <a:rPr lang="en-GB" sz="1200" dirty="0" smtClean="0"/>
              <a:t>, Expected Lifetime of By-Pass Diodes for the LHC Magnet Protection Subjected to Liquid Helium Temperatures and Irradiation, Advances in Cryogenic Engineering (Materials), Vol. 46 (Parts A &amp; B), p. 375-382, 2000</a:t>
            </a:r>
            <a:endParaRPr lang="en-US" sz="1200" dirty="0" smtClean="0"/>
          </a:p>
          <a:p>
            <a:pPr lvl="1"/>
            <a:r>
              <a:rPr lang="en-US" sz="1200" dirty="0" smtClean="0"/>
              <a:t>R. Denz, F. Rodriguez-Mateos and A. Vergara, “Irradiation Tests on COTS used in the Protection System of LHC Superconducting Elements”, RADECS 2000, Louvain-la-Neuve (Belgium), 2000</a:t>
            </a:r>
          </a:p>
          <a:p>
            <a:pPr lvl="1"/>
            <a:r>
              <a:rPr lang="en-GB" sz="1200" dirty="0" smtClean="0"/>
              <a:t>R. Denz and F. Rodriguez-Mateos, “Radiation Tolerance of Components Used in the Protection System of LHC Superconducting Elements”, LHC Project Report 606, RADECS 2002, Padua, Italy, 2002</a:t>
            </a:r>
            <a:endParaRPr lang="en-US" sz="1200" dirty="0" smtClean="0"/>
          </a:p>
          <a:p>
            <a:r>
              <a:rPr lang="en-GB" sz="1400" dirty="0" smtClean="0"/>
              <a:t>LHC Radiation Workshops</a:t>
            </a:r>
          </a:p>
          <a:p>
            <a:pPr lvl="1"/>
            <a:r>
              <a:rPr lang="en-GB" sz="1200" dirty="0" smtClean="0">
                <a:hlinkClick r:id="rId2"/>
              </a:rPr>
              <a:t>http://indico.cern.ch/getFile.py/access?contribId=s9t3&amp;sessionId=5&amp;resId=0&amp;materialId=0&amp;confId=a056232</a:t>
            </a:r>
            <a:endParaRPr lang="en-GB" sz="1200" dirty="0" smtClean="0"/>
          </a:p>
          <a:p>
            <a:pPr lvl="1"/>
            <a:r>
              <a:rPr lang="en-GB" sz="1200" dirty="0" smtClean="0">
                <a:hlinkClick r:id="rId3"/>
              </a:rPr>
              <a:t>http://indico.cern.ch/getFile.py/access?sessionId=1&amp;resId=0&amp;materialId=0&amp;confId=a056633</a:t>
            </a:r>
            <a:endParaRPr lang="en-GB" sz="1200" dirty="0" smtClean="0"/>
          </a:p>
          <a:p>
            <a:pPr lvl="1"/>
            <a:r>
              <a:rPr lang="en-GB" sz="1200" dirty="0" smtClean="0">
                <a:hlinkClick r:id="rId4"/>
              </a:rPr>
              <a:t>http://indico.cern.ch/getFile.py/access?sessionId=14&amp;resId=0&amp;materialId=0&amp;confId=a056695</a:t>
            </a:r>
            <a:endParaRPr lang="en-GB" sz="1200" dirty="0" smtClean="0"/>
          </a:p>
          <a:p>
            <a:r>
              <a:rPr lang="en-GB" sz="1400" dirty="0" smtClean="0"/>
              <a:t>RADWG </a:t>
            </a:r>
          </a:p>
          <a:p>
            <a:pPr lvl="1"/>
            <a:r>
              <a:rPr lang="en-US" sz="1200" dirty="0" smtClean="0">
                <a:hlinkClick r:id="rId5"/>
              </a:rPr>
              <a:t>http://indico.cern.ch/getFile.py/access?sessionId=5&amp;resId=0&amp;materialId=0&amp;confId=43064</a:t>
            </a:r>
            <a:endParaRPr lang="en-US" sz="1200" dirty="0" smtClean="0"/>
          </a:p>
          <a:p>
            <a:r>
              <a:rPr lang="en-US" sz="1400" dirty="0" smtClean="0"/>
              <a:t>Information on more recent not yet published data available on request</a:t>
            </a:r>
          </a:p>
          <a:p>
            <a:pPr lvl="1"/>
            <a:endParaRPr lang="en-US" sz="1200" dirty="0" smtClean="0"/>
          </a:p>
          <a:p>
            <a:pPr lvl="1"/>
            <a:endParaRPr lang="en-US" sz="1200" dirty="0" smtClean="0"/>
          </a:p>
          <a:p>
            <a:endParaRPr lang="en-GB" dirty="0"/>
          </a:p>
          <a:p>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sz="1800" dirty="0" smtClean="0"/>
              <a:t>Outline</a:t>
            </a:r>
            <a:endParaRPr lang="en-US" sz="1800" dirty="0"/>
          </a:p>
        </p:txBody>
      </p:sp>
      <p:sp>
        <p:nvSpPr>
          <p:cNvPr id="43011" name="Rectangle 3"/>
          <p:cNvSpPr>
            <a:spLocks noGrp="1" noChangeArrowheads="1"/>
          </p:cNvSpPr>
          <p:nvPr>
            <p:ph type="body" idx="1"/>
          </p:nvPr>
        </p:nvSpPr>
        <p:spPr>
          <a:xfrm>
            <a:off x="533400" y="762000"/>
            <a:ext cx="8229600" cy="5135563"/>
          </a:xfrm>
        </p:spPr>
        <p:txBody>
          <a:bodyPr/>
          <a:lstStyle/>
          <a:p>
            <a:r>
              <a:rPr lang="en-GB" dirty="0" smtClean="0"/>
              <a:t>QPS – a short introduction</a:t>
            </a:r>
          </a:p>
          <a:p>
            <a:r>
              <a:rPr lang="en-GB" dirty="0" smtClean="0"/>
              <a:t>An exotic example</a:t>
            </a:r>
          </a:p>
          <a:p>
            <a:r>
              <a:rPr lang="en-GB" dirty="0" smtClean="0"/>
              <a:t>Hardening strategies</a:t>
            </a:r>
          </a:p>
          <a:p>
            <a:r>
              <a:rPr lang="en-GB" dirty="0" smtClean="0"/>
              <a:t>Classical radiation tolerant designs</a:t>
            </a:r>
          </a:p>
          <a:p>
            <a:r>
              <a:rPr lang="en-GB" dirty="0" smtClean="0"/>
              <a:t>Micro-controllers and SEE</a:t>
            </a:r>
          </a:p>
          <a:p>
            <a:r>
              <a:rPr lang="en-GB" dirty="0" smtClean="0"/>
              <a:t>Powering of electronics</a:t>
            </a:r>
          </a:p>
          <a:p>
            <a:r>
              <a:rPr lang="en-GB" dirty="0" smtClean="0"/>
              <a:t>Radiation tests re-loaded</a:t>
            </a:r>
          </a:p>
          <a:p>
            <a:r>
              <a:rPr lang="en-GB" dirty="0" smtClean="0"/>
              <a:t>Recent</a:t>
            </a:r>
            <a:r>
              <a:rPr lang="en-GB" dirty="0" smtClean="0"/>
              <a:t> </a:t>
            </a:r>
            <a:r>
              <a:rPr lang="en-GB" dirty="0" smtClean="0"/>
              <a:t>developments</a:t>
            </a:r>
          </a:p>
          <a:p>
            <a:r>
              <a:rPr lang="en-GB" dirty="0" smtClean="0"/>
              <a:t>Future developments</a:t>
            </a:r>
          </a:p>
          <a:p>
            <a:r>
              <a:rPr lang="en-GB" dirty="0" smtClean="0"/>
              <a:t>Summary</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sz="1800" dirty="0" smtClean="0"/>
              <a:t>QPS – a short introduction</a:t>
            </a:r>
            <a:endParaRPr lang="en-US" sz="1800" dirty="0"/>
          </a:p>
        </p:txBody>
      </p:sp>
      <p:sp>
        <p:nvSpPr>
          <p:cNvPr id="43011" name="Rectangle 3"/>
          <p:cNvSpPr>
            <a:spLocks noGrp="1" noChangeArrowheads="1"/>
          </p:cNvSpPr>
          <p:nvPr>
            <p:ph type="body" idx="1"/>
          </p:nvPr>
        </p:nvSpPr>
        <p:spPr>
          <a:xfrm>
            <a:off x="533400" y="762000"/>
            <a:ext cx="8229600" cy="5135563"/>
          </a:xfrm>
        </p:spPr>
        <p:txBody>
          <a:bodyPr/>
          <a:lstStyle/>
          <a:p>
            <a:r>
              <a:rPr lang="en-GB" dirty="0" smtClean="0"/>
              <a:t>Protection of LHC superconducting circuits (I &gt; 120 A)</a:t>
            </a:r>
          </a:p>
          <a:p>
            <a:pPr lvl="1"/>
            <a:r>
              <a:rPr lang="en-GB" dirty="0" smtClean="0"/>
              <a:t>Main dipoles and quads</a:t>
            </a:r>
          </a:p>
          <a:p>
            <a:pPr lvl="1"/>
            <a:r>
              <a:rPr lang="en-GB" dirty="0" smtClean="0"/>
              <a:t>Main bus-bars and interconnections (splices)</a:t>
            </a:r>
          </a:p>
          <a:p>
            <a:pPr lvl="1"/>
            <a:r>
              <a:rPr lang="en-GB" dirty="0" smtClean="0"/>
              <a:t>HTS current leads</a:t>
            </a:r>
          </a:p>
          <a:p>
            <a:pPr lvl="1"/>
            <a:r>
              <a:rPr lang="en-GB" dirty="0" smtClean="0"/>
              <a:t>Insertion region magnets and bus-bars</a:t>
            </a:r>
          </a:p>
          <a:p>
            <a:pPr lvl="1"/>
            <a:r>
              <a:rPr lang="en-GB" dirty="0" smtClean="0"/>
              <a:t>Corrector circuits and bus-bars</a:t>
            </a:r>
          </a:p>
          <a:p>
            <a:pPr lvl="1"/>
            <a:r>
              <a:rPr lang="en-GB" dirty="0" smtClean="0"/>
              <a:t>Energy extraction systems for 13 kA and 600 A circuits</a:t>
            </a:r>
          </a:p>
          <a:p>
            <a:pPr lvl="1"/>
            <a:r>
              <a:rPr lang="en-GB" dirty="0" smtClean="0"/>
              <a:t>Acquisition &amp; monitoring controllers for supervision of all devices including energy extraction systems</a:t>
            </a:r>
          </a:p>
          <a:p>
            <a:r>
              <a:rPr lang="en-GB" dirty="0" smtClean="0"/>
              <a:t>Constraints</a:t>
            </a:r>
          </a:p>
          <a:p>
            <a:pPr lvl="1"/>
            <a:r>
              <a:rPr lang="en-GB" dirty="0" smtClean="0"/>
              <a:t>High reliability and availability required for LHC operation</a:t>
            </a:r>
          </a:p>
          <a:p>
            <a:pPr lvl="1"/>
            <a:r>
              <a:rPr lang="en-GB" dirty="0" smtClean="0"/>
              <a:t>Large quantities</a:t>
            </a:r>
          </a:p>
          <a:p>
            <a:pPr lvl="1"/>
            <a:r>
              <a:rPr lang="en-GB" dirty="0" smtClean="0"/>
              <a:t>Restricted access</a:t>
            </a:r>
          </a:p>
          <a:p>
            <a:pPr lvl="1"/>
            <a:r>
              <a:rPr lang="en-GB" dirty="0" smtClean="0"/>
              <a:t>Radiation levels in the LHC tunnel and underground areas</a:t>
            </a:r>
            <a:endParaRPr lang="en-GB" dirty="0"/>
          </a:p>
          <a:p>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GB" dirty="0" smtClean="0"/>
              <a:t>QPS - integration </a:t>
            </a:r>
            <a:r>
              <a:rPr lang="en-GB" dirty="0"/>
              <a:t>into LHC</a:t>
            </a:r>
            <a:endParaRPr lang="en-US" dirty="0"/>
          </a:p>
        </p:txBody>
      </p:sp>
      <p:sp>
        <p:nvSpPr>
          <p:cNvPr id="47107" name="Rectangle 3"/>
          <p:cNvSpPr>
            <a:spLocks noGrp="1" noChangeArrowheads="1"/>
          </p:cNvSpPr>
          <p:nvPr>
            <p:ph type="body" sz="half" idx="1"/>
          </p:nvPr>
        </p:nvSpPr>
        <p:spPr>
          <a:xfrm>
            <a:off x="457200" y="914400"/>
            <a:ext cx="8001000" cy="5135563"/>
          </a:xfrm>
        </p:spPr>
        <p:txBody>
          <a:bodyPr/>
          <a:lstStyle/>
          <a:p>
            <a:r>
              <a:rPr lang="en-GB" sz="1600" dirty="0"/>
              <a:t>90 standard racks in the LHC underground areas and </a:t>
            </a:r>
            <a:r>
              <a:rPr lang="en-GB" sz="1600" dirty="0" smtClean="0"/>
              <a:t>alcoves</a:t>
            </a:r>
          </a:p>
          <a:p>
            <a:pPr lvl="1"/>
            <a:r>
              <a:rPr lang="en-GB" sz="1600" dirty="0" smtClean="0"/>
              <a:t>Originally declared as radiation free ...</a:t>
            </a:r>
            <a:endParaRPr lang="en-GB" sz="1600" dirty="0"/>
          </a:p>
          <a:p>
            <a:r>
              <a:rPr lang="en-GB" sz="1600" dirty="0"/>
              <a:t>1670 special protection racks in the LHC </a:t>
            </a:r>
            <a:r>
              <a:rPr lang="en-GB" sz="1600" dirty="0" smtClean="0"/>
              <a:t>tunnel</a:t>
            </a:r>
          </a:p>
          <a:p>
            <a:pPr lvl="1"/>
            <a:r>
              <a:rPr lang="en-GB" sz="1600" dirty="0" smtClean="0"/>
              <a:t>Radiation tolerance as basic design parameter of all installed electronics</a:t>
            </a:r>
          </a:p>
          <a:p>
            <a:pPr lvl="1"/>
            <a:r>
              <a:rPr lang="en-GB" sz="1600" dirty="0" smtClean="0"/>
              <a:t>436 racks installed under the mid dipole will house as well the new QPS protection layer introduced after the sector 3-4 incident</a:t>
            </a:r>
          </a:p>
          <a:p>
            <a:pPr lvl="1"/>
            <a:r>
              <a:rPr lang="en-GB" sz="1600" dirty="0" smtClean="0"/>
              <a:t>New QPS protection electronics is significantly more sophisticated</a:t>
            </a:r>
          </a:p>
          <a:p>
            <a:r>
              <a:rPr lang="en-GB" sz="1600" dirty="0" smtClean="0"/>
              <a:t>202 energy extraction systems for 600 A circuits in the LHC underground areas</a:t>
            </a:r>
          </a:p>
          <a:p>
            <a:r>
              <a:rPr lang="en-GB" sz="1600" dirty="0" smtClean="0"/>
              <a:t>32 energy extraction systems for 13 kA circuits in the LHC underground areas and tunnel</a:t>
            </a:r>
            <a:endParaRPr lang="en-GB" sz="1600" dirty="0"/>
          </a:p>
          <a:p>
            <a:r>
              <a:rPr lang="en-GB" sz="1600" dirty="0" smtClean="0"/>
              <a:t>2016 cold bypass diodes in LHC main magnets type MB and MQ</a:t>
            </a:r>
          </a:p>
          <a:p>
            <a:pPr lvl="1"/>
            <a:r>
              <a:rPr lang="en-GB" sz="1600" dirty="0" smtClean="0"/>
              <a:t>Dedicated radiation tolerant component design</a:t>
            </a:r>
          </a:p>
          <a:p>
            <a:r>
              <a:rPr lang="en-GB" sz="1600" dirty="0" smtClean="0"/>
              <a:t>11000 quench detection systems, 6100 quench heater power supplies, 2500 DAQ systems (all must work to inject beam into LHC)</a:t>
            </a:r>
            <a:endParaRPr lang="en-GB" sz="1600" dirty="0"/>
          </a:p>
          <a:p>
            <a:pPr lvl="1"/>
            <a:endParaRPr lang="en-US" sz="1600" dirty="0"/>
          </a:p>
        </p:txBody>
      </p:sp>
      <p:graphicFrame>
        <p:nvGraphicFramePr>
          <p:cNvPr id="47108" name="Object 4"/>
          <p:cNvGraphicFramePr>
            <a:graphicFrameLocks noChangeAspect="1"/>
          </p:cNvGraphicFramePr>
          <p:nvPr>
            <p:ph sz="half" idx="2"/>
          </p:nvPr>
        </p:nvGraphicFramePr>
        <p:xfrm>
          <a:off x="457200" y="703142"/>
          <a:ext cx="8001000" cy="6154858"/>
        </p:xfrm>
        <a:graphic>
          <a:graphicData uri="http://schemas.openxmlformats.org/presentationml/2006/ole">
            <p:oleObj spid="_x0000_s2050" name="Visio" r:id="rId3" imgW="7765694" imgH="5973166" progId="Visio.Drawing.11">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108"/>
                                        </p:tgtEl>
                                        <p:attrNameLst>
                                          <p:attrName>style.visibility</p:attrName>
                                        </p:attrNameLst>
                                      </p:cBhvr>
                                      <p:to>
                                        <p:strVal val="visible"/>
                                      </p:to>
                                    </p:set>
                                    <p:animEffect transition="in" filter="fade">
                                      <p:cBhvr>
                                        <p:cTn id="7" dur="2000"/>
                                        <p:tgtEl>
                                          <p:spTgt spid="47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r>
              <a:rPr lang="en-US" dirty="0" smtClean="0"/>
              <a:t>As a starter an exotic example of radiation tolerant design …</a:t>
            </a:r>
            <a:endParaRPr lang="en-US" dirty="0"/>
          </a:p>
        </p:txBody>
      </p:sp>
      <p:sp>
        <p:nvSpPr>
          <p:cNvPr id="119811" name="Rectangle 3"/>
          <p:cNvSpPr>
            <a:spLocks noGrp="1" noChangeArrowheads="1"/>
          </p:cNvSpPr>
          <p:nvPr>
            <p:ph type="body" idx="1"/>
          </p:nvPr>
        </p:nvSpPr>
        <p:spPr>
          <a:xfrm>
            <a:off x="533400" y="762000"/>
            <a:ext cx="4953000" cy="5943600"/>
          </a:xfrm>
        </p:spPr>
        <p:txBody>
          <a:bodyPr/>
          <a:lstStyle/>
          <a:p>
            <a:r>
              <a:rPr lang="en-GB" dirty="0" smtClean="0"/>
              <a:t>High current cold </a:t>
            </a:r>
            <a:r>
              <a:rPr lang="en-GB" dirty="0"/>
              <a:t>diodes act as by-pass elements in case of a main magnet quench.</a:t>
            </a:r>
          </a:p>
          <a:p>
            <a:pPr lvl="1"/>
            <a:r>
              <a:rPr lang="en-GB" dirty="0"/>
              <a:t>Installed inside the magnet cryostat relatively close to the beam tubes and exposed to radiation resulting from beam-gas interactions and proton losses.</a:t>
            </a:r>
          </a:p>
          <a:p>
            <a:r>
              <a:rPr lang="en-GB" dirty="0"/>
              <a:t>Radiation induced damage affects several diode parameters</a:t>
            </a:r>
          </a:p>
          <a:p>
            <a:pPr lvl="1"/>
            <a:r>
              <a:rPr lang="en-GB" dirty="0"/>
              <a:t>Turn-on voltage </a:t>
            </a:r>
            <a:r>
              <a:rPr lang="en-GB" dirty="0">
                <a:sym typeface="Wingdings" pitchFamily="2" charset="2"/>
              </a:rPr>
              <a:t> late turn-on may cause damage to protected magnet</a:t>
            </a:r>
            <a:endParaRPr lang="en-GB" dirty="0"/>
          </a:p>
          <a:p>
            <a:pPr lvl="1"/>
            <a:r>
              <a:rPr lang="en-GB" dirty="0"/>
              <a:t>On-state resistance </a:t>
            </a:r>
            <a:r>
              <a:rPr lang="en-GB" dirty="0">
                <a:sym typeface="Wingdings" pitchFamily="2" charset="2"/>
              </a:rPr>
              <a:t> burn-out of diode</a:t>
            </a:r>
          </a:p>
          <a:p>
            <a:pPr lvl="2"/>
            <a:r>
              <a:rPr lang="en-GB" dirty="0"/>
              <a:t>Mechanical support structure will prevent an opening of the diode  circuit</a:t>
            </a:r>
          </a:p>
          <a:p>
            <a:pPr lvl="1"/>
            <a:r>
              <a:rPr lang="en-GB" dirty="0"/>
              <a:t>Reverse breakdown voltage (also external breakdown)</a:t>
            </a:r>
          </a:p>
        </p:txBody>
      </p:sp>
      <p:pic>
        <p:nvPicPr>
          <p:cNvPr id="119814" name="Picture 6"/>
          <p:cNvPicPr>
            <a:picLocks noChangeAspect="1" noChangeArrowheads="1"/>
          </p:cNvPicPr>
          <p:nvPr/>
        </p:nvPicPr>
        <p:blipFill>
          <a:blip r:embed="rId2"/>
          <a:srcRect/>
          <a:stretch>
            <a:fillRect/>
          </a:stretch>
        </p:blipFill>
        <p:spPr bwMode="auto">
          <a:xfrm>
            <a:off x="5467350" y="1066800"/>
            <a:ext cx="2952750" cy="3733800"/>
          </a:xfrm>
          <a:prstGeom prst="rect">
            <a:avLst/>
          </a:prstGeom>
          <a:noFill/>
          <a:ln w="9525" algn="ctr">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dirty="0" smtClean="0"/>
              <a:t>Device development and radiation </a:t>
            </a:r>
            <a:r>
              <a:rPr lang="en-US" dirty="0"/>
              <a:t>tests</a:t>
            </a:r>
          </a:p>
        </p:txBody>
      </p:sp>
      <p:sp>
        <p:nvSpPr>
          <p:cNvPr id="43011" name="Rectangle 3"/>
          <p:cNvSpPr>
            <a:spLocks noGrp="1" noChangeArrowheads="1"/>
          </p:cNvSpPr>
          <p:nvPr>
            <p:ph type="body" idx="1"/>
          </p:nvPr>
        </p:nvSpPr>
        <p:spPr>
          <a:xfrm>
            <a:off x="533400" y="762000"/>
            <a:ext cx="8229600" cy="5135563"/>
          </a:xfrm>
        </p:spPr>
        <p:txBody>
          <a:bodyPr/>
          <a:lstStyle/>
          <a:p>
            <a:r>
              <a:rPr lang="en-GB" dirty="0" smtClean="0"/>
              <a:t>LHC cold by-pass diode is a specially developed high current diode of the diffusion type</a:t>
            </a:r>
          </a:p>
          <a:p>
            <a:pPr lvl="1"/>
            <a:r>
              <a:rPr lang="en-GB" dirty="0" smtClean="0"/>
              <a:t>Final design is a compromise between the required radiation resistance, the highest possible reverse blocking voltage and a reasonable yield for  mass production in industry.</a:t>
            </a:r>
          </a:p>
          <a:p>
            <a:r>
              <a:rPr lang="en-GB" dirty="0" smtClean="0"/>
              <a:t>Small </a:t>
            </a:r>
            <a:r>
              <a:rPr lang="en-GB" dirty="0"/>
              <a:t>sample tests at T = 4.6 K at the low temperature irradiation facility of the research reactor FRM I in Munich</a:t>
            </a:r>
          </a:p>
          <a:p>
            <a:pPr lvl="1"/>
            <a:r>
              <a:rPr lang="en-GB" dirty="0"/>
              <a:t>Irradiation position inside reactor core</a:t>
            </a:r>
          </a:p>
          <a:p>
            <a:pPr lvl="1"/>
            <a:r>
              <a:rPr lang="en-GB" dirty="0"/>
              <a:t>Turn-on </a:t>
            </a:r>
            <a:r>
              <a:rPr lang="en-GB" dirty="0" smtClean="0"/>
              <a:t>voltage including annealing </a:t>
            </a:r>
            <a:r>
              <a:rPr lang="en-GB" dirty="0"/>
              <a:t>effects (warm-up to room temperature)</a:t>
            </a:r>
          </a:p>
          <a:p>
            <a:pPr lvl="1"/>
            <a:r>
              <a:rPr lang="en-GB" dirty="0">
                <a:latin typeface="TimesNewRoman" charset="0"/>
              </a:rPr>
              <a:t>1 kGy,  2 x 10</a:t>
            </a:r>
            <a:r>
              <a:rPr lang="en-GB" baseline="30000" dirty="0">
                <a:latin typeface="TimesNewRoman" charset="0"/>
              </a:rPr>
              <a:t>12</a:t>
            </a:r>
            <a:r>
              <a:rPr lang="en-GB" dirty="0">
                <a:latin typeface="TimesNewRoman" charset="0"/>
              </a:rPr>
              <a:t> n cm</a:t>
            </a:r>
            <a:r>
              <a:rPr lang="en-GB" baseline="30000" dirty="0">
                <a:latin typeface="TimesNewRoman" charset="0"/>
              </a:rPr>
              <a:t>-2</a:t>
            </a:r>
            <a:r>
              <a:rPr lang="en-GB" dirty="0"/>
              <a:t> </a:t>
            </a:r>
            <a:r>
              <a:rPr lang="en-GB" dirty="0" smtClean="0"/>
              <a:t>, nuclear </a:t>
            </a:r>
            <a:r>
              <a:rPr lang="en-GB" dirty="0"/>
              <a:t>reactor radiation spectrum</a:t>
            </a:r>
          </a:p>
          <a:p>
            <a:r>
              <a:rPr lang="en-GB" dirty="0"/>
              <a:t>Sample test at T = 77 K and T = 300 K in the CERN radiation test facility in the north target area TCC2</a:t>
            </a:r>
          </a:p>
          <a:p>
            <a:pPr lvl="1"/>
            <a:r>
              <a:rPr lang="en-GB" dirty="0"/>
              <a:t>On-state </a:t>
            </a:r>
            <a:r>
              <a:rPr lang="en-GB" dirty="0" smtClean="0"/>
              <a:t>resistance, reverse </a:t>
            </a:r>
            <a:r>
              <a:rPr lang="en-GB" dirty="0"/>
              <a:t>blocking </a:t>
            </a:r>
            <a:r>
              <a:rPr lang="en-GB" dirty="0" smtClean="0"/>
              <a:t>voltage, annealing effects</a:t>
            </a:r>
            <a:endParaRPr lang="en-GB" dirty="0"/>
          </a:p>
          <a:p>
            <a:pPr lvl="1"/>
            <a:r>
              <a:rPr lang="en-GB" dirty="0">
                <a:latin typeface="TimesNewRoman" charset="0"/>
              </a:rPr>
              <a:t>2 kGy,  3 x 10</a:t>
            </a:r>
            <a:r>
              <a:rPr lang="en-GB" baseline="30000" dirty="0">
                <a:latin typeface="TimesNewRoman" charset="0"/>
              </a:rPr>
              <a:t>13</a:t>
            </a:r>
            <a:r>
              <a:rPr lang="en-GB" dirty="0">
                <a:latin typeface="TimesNewRoman" charset="0"/>
              </a:rPr>
              <a:t> n </a:t>
            </a:r>
            <a:r>
              <a:rPr lang="en-GB" dirty="0" smtClean="0">
                <a:latin typeface="TimesNewRoman" charset="0"/>
              </a:rPr>
              <a:t>cm</a:t>
            </a:r>
            <a:r>
              <a:rPr lang="en-GB" baseline="30000" dirty="0" smtClean="0">
                <a:latin typeface="TimesNewRoman" charset="0"/>
              </a:rPr>
              <a:t>-2 </a:t>
            </a:r>
            <a:r>
              <a:rPr lang="en-GB" dirty="0" smtClean="0">
                <a:latin typeface="TimesNewRoman" charset="0"/>
              </a:rPr>
              <a:t>, mixed </a:t>
            </a:r>
            <a:r>
              <a:rPr lang="en-GB" dirty="0">
                <a:latin typeface="TimesNewRoman" charset="0"/>
              </a:rPr>
              <a:t>more LHC like radiation spectrum</a:t>
            </a:r>
            <a:r>
              <a:rPr lang="en-GB" baseline="30000" dirty="0">
                <a:latin typeface="TimesNewRoman" charset="0"/>
              </a:rPr>
              <a:t> </a:t>
            </a:r>
          </a:p>
          <a:p>
            <a:r>
              <a:rPr lang="en-GB" dirty="0"/>
              <a:t>Both test facilities are de-commissioned since several years </a:t>
            </a:r>
          </a:p>
        </p:txBody>
      </p:sp>
      <p:sp>
        <p:nvSpPr>
          <p:cNvPr id="4" name="TextBox 3"/>
          <p:cNvSpPr txBox="1"/>
          <p:nvPr/>
        </p:nvSpPr>
        <p:spPr>
          <a:xfrm>
            <a:off x="1981200" y="3048000"/>
            <a:ext cx="5486399" cy="923330"/>
          </a:xfrm>
          <a:prstGeom prst="rect">
            <a:avLst/>
          </a:prstGeom>
          <a:solidFill>
            <a:schemeClr val="accent1"/>
          </a:solidFill>
        </p:spPr>
        <p:txBody>
          <a:bodyPr wrap="square" rtlCol="0">
            <a:spAutoFit/>
          </a:bodyPr>
          <a:lstStyle/>
          <a:p>
            <a:r>
              <a:rPr lang="en-US" sz="1800" dirty="0" smtClean="0">
                <a:solidFill>
                  <a:schemeClr val="tx1"/>
                </a:solidFill>
              </a:rPr>
              <a:t>Development and qualification of radiation tolerant power devices is tedious and requires quite some knowledge of the physics of semiconductor devices.</a:t>
            </a:r>
            <a:endParaRPr lang="en-US" sz="18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dirty="0" smtClean="0"/>
              <a:t>QPS strategies for development of radiation tolerant electronics</a:t>
            </a:r>
            <a:endParaRPr lang="en-US" dirty="0"/>
          </a:p>
        </p:txBody>
      </p:sp>
      <p:sp>
        <p:nvSpPr>
          <p:cNvPr id="43011" name="Rectangle 3"/>
          <p:cNvSpPr>
            <a:spLocks noGrp="1" noChangeArrowheads="1"/>
          </p:cNvSpPr>
          <p:nvPr>
            <p:ph type="body" idx="1"/>
          </p:nvPr>
        </p:nvSpPr>
        <p:spPr>
          <a:xfrm>
            <a:off x="533400" y="762000"/>
            <a:ext cx="8229600" cy="5135563"/>
          </a:xfrm>
        </p:spPr>
        <p:txBody>
          <a:bodyPr/>
          <a:lstStyle/>
          <a:p>
            <a:r>
              <a:rPr lang="en-GB" dirty="0" smtClean="0"/>
              <a:t>Baseline</a:t>
            </a:r>
          </a:p>
          <a:p>
            <a:pPr lvl="1"/>
            <a:r>
              <a:rPr lang="en-GB" dirty="0" smtClean="0"/>
              <a:t>Special development and test program for radiation tolerant cold  by-pass diodes</a:t>
            </a:r>
          </a:p>
          <a:p>
            <a:pPr lvl="1"/>
            <a:r>
              <a:rPr lang="en-GB" dirty="0" smtClean="0"/>
              <a:t>Development and test of radiation tolerant electronics based on COTS for protection systems installed in the LHC tunnel</a:t>
            </a:r>
          </a:p>
          <a:p>
            <a:pPr lvl="2"/>
            <a:r>
              <a:rPr lang="en-GB" dirty="0" smtClean="0"/>
              <a:t>Target: 200 </a:t>
            </a:r>
            <a:r>
              <a:rPr lang="en-GB" dirty="0" err="1" smtClean="0"/>
              <a:t>Gy</a:t>
            </a:r>
            <a:r>
              <a:rPr lang="en-GB" dirty="0" smtClean="0"/>
              <a:t> (Si), 2 x 10</a:t>
            </a:r>
            <a:r>
              <a:rPr lang="en-GB" baseline="30000" dirty="0" smtClean="0"/>
              <a:t>12</a:t>
            </a:r>
            <a:r>
              <a:rPr lang="en-GB" dirty="0" smtClean="0"/>
              <a:t> n cm-2</a:t>
            </a:r>
          </a:p>
          <a:p>
            <a:pPr lvl="1"/>
            <a:r>
              <a:rPr lang="en-GB" dirty="0" smtClean="0"/>
              <a:t>Non-hardened but significantly more sophisticated electronics in the “safe” adjacent underground areas</a:t>
            </a:r>
          </a:p>
          <a:p>
            <a:pPr lvl="1"/>
            <a:r>
              <a:rPr lang="en-GB" dirty="0" smtClean="0"/>
              <a:t>Custom made electronics, very limited use of “assemblies off the shelf”</a:t>
            </a:r>
          </a:p>
          <a:p>
            <a:r>
              <a:rPr lang="en-GB" dirty="0" smtClean="0"/>
              <a:t>Evolution of requirements over the last years</a:t>
            </a:r>
          </a:p>
          <a:p>
            <a:pPr lvl="1"/>
            <a:r>
              <a:rPr lang="en-GB" dirty="0" smtClean="0"/>
              <a:t>From 2003 onwards: electronics installed in areas previously declared as radiation free may suffer from SEE </a:t>
            </a:r>
            <a:r>
              <a:rPr lang="en-GB" dirty="0" smtClean="0">
                <a:sym typeface="Wingdings" pitchFamily="2" charset="2"/>
              </a:rPr>
              <a:t> tests at PSI in 2003 &amp; 2004</a:t>
            </a:r>
            <a:endParaRPr lang="en-GB" dirty="0" smtClean="0"/>
          </a:p>
          <a:p>
            <a:pPr lvl="1"/>
            <a:r>
              <a:rPr lang="en-GB" dirty="0" smtClean="0"/>
              <a:t>2008: re-start of radiation testing in CNGS</a:t>
            </a:r>
          </a:p>
          <a:p>
            <a:pPr lvl="1"/>
            <a:r>
              <a:rPr lang="en-GB" dirty="0" smtClean="0"/>
              <a:t>2008: new layer of QPS requires installation of sophisticated electronics in the LHC tunnel (</a:t>
            </a:r>
            <a:r>
              <a:rPr lang="en-GB" b="1" dirty="0" smtClean="0"/>
              <a:t>very limited</a:t>
            </a:r>
            <a:r>
              <a:rPr lang="en-GB" dirty="0" smtClean="0"/>
              <a:t> time for development)</a:t>
            </a:r>
          </a:p>
          <a:p>
            <a:pPr lvl="1"/>
            <a:endParaRPr lang="en-GB" dirty="0"/>
          </a:p>
        </p:txBody>
      </p:sp>
      <p:sp>
        <p:nvSpPr>
          <p:cNvPr id="4" name="TextBox 3"/>
          <p:cNvSpPr txBox="1"/>
          <p:nvPr/>
        </p:nvSpPr>
        <p:spPr>
          <a:xfrm>
            <a:off x="2133600" y="2362200"/>
            <a:ext cx="5257800" cy="1477328"/>
          </a:xfrm>
          <a:prstGeom prst="rect">
            <a:avLst/>
          </a:prstGeom>
          <a:solidFill>
            <a:schemeClr val="accent1"/>
          </a:solidFill>
        </p:spPr>
        <p:txBody>
          <a:bodyPr wrap="square" rtlCol="0">
            <a:spAutoFit/>
          </a:bodyPr>
          <a:lstStyle/>
          <a:p>
            <a:r>
              <a:rPr lang="en-US" sz="1800" dirty="0" smtClean="0">
                <a:solidFill>
                  <a:schemeClr val="tx1"/>
                </a:solidFill>
              </a:rPr>
              <a:t>Installation of electronics in areas exposed to radiation requires a continuous follow-up including new developments and test. Boundary conditions and functional requirements may change significantly over time.</a:t>
            </a:r>
            <a:endParaRPr lang="en-US" sz="18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914400" y="0"/>
            <a:ext cx="7315200" cy="685800"/>
          </a:xfrm>
        </p:spPr>
        <p:txBody>
          <a:bodyPr/>
          <a:lstStyle/>
          <a:p>
            <a:r>
              <a:rPr lang="en-GB" dirty="0"/>
              <a:t>Successfully tested COTS </a:t>
            </a:r>
            <a:r>
              <a:rPr lang="en-GB" dirty="0" smtClean="0"/>
              <a:t>in TCC2 from 1999 </a:t>
            </a:r>
            <a:r>
              <a:rPr lang="en-GB" dirty="0"/>
              <a:t>to 2003</a:t>
            </a:r>
            <a:endParaRPr lang="en-US" dirty="0"/>
          </a:p>
        </p:txBody>
      </p:sp>
      <p:sp>
        <p:nvSpPr>
          <p:cNvPr id="31748" name="Rectangle 4"/>
          <p:cNvSpPr>
            <a:spLocks noGrp="1" noChangeArrowheads="1"/>
          </p:cNvSpPr>
          <p:nvPr>
            <p:ph type="body" sz="half" idx="1"/>
          </p:nvPr>
        </p:nvSpPr>
        <p:spPr/>
        <p:txBody>
          <a:bodyPr/>
          <a:lstStyle/>
          <a:p>
            <a:r>
              <a:rPr lang="en-GB" sz="1800" dirty="0"/>
              <a:t>Amplifiers</a:t>
            </a:r>
          </a:p>
          <a:p>
            <a:pPr lvl="1"/>
            <a:r>
              <a:rPr lang="en-US" sz="1800" dirty="0"/>
              <a:t>INA105, INA141, OPA27, AD210BN</a:t>
            </a:r>
          </a:p>
          <a:p>
            <a:r>
              <a:rPr lang="en-US" sz="1800" dirty="0"/>
              <a:t>Comparators</a:t>
            </a:r>
          </a:p>
          <a:p>
            <a:pPr lvl="1"/>
            <a:r>
              <a:rPr lang="en-US" sz="1800" dirty="0"/>
              <a:t>LM311</a:t>
            </a:r>
          </a:p>
          <a:p>
            <a:r>
              <a:rPr lang="en-US" sz="1800" dirty="0"/>
              <a:t>Timer</a:t>
            </a:r>
          </a:p>
          <a:p>
            <a:pPr lvl="1"/>
            <a:r>
              <a:rPr lang="en-US" sz="1800" dirty="0"/>
              <a:t>NE556</a:t>
            </a:r>
          </a:p>
          <a:p>
            <a:r>
              <a:rPr lang="en-US" sz="1800" dirty="0"/>
              <a:t>Voltage regulators</a:t>
            </a:r>
          </a:p>
          <a:p>
            <a:pPr lvl="1"/>
            <a:r>
              <a:rPr lang="en-US" sz="1800" dirty="0"/>
              <a:t>MC7815, MC7915</a:t>
            </a:r>
          </a:p>
          <a:p>
            <a:r>
              <a:rPr lang="en-US" sz="1800" dirty="0"/>
              <a:t>Voltage references</a:t>
            </a:r>
          </a:p>
          <a:p>
            <a:pPr lvl="1"/>
            <a:r>
              <a:rPr lang="en-US" sz="1800" dirty="0"/>
              <a:t>REF102, LT1236A-10</a:t>
            </a:r>
          </a:p>
          <a:p>
            <a:r>
              <a:rPr lang="en-US" sz="1800" dirty="0"/>
              <a:t>Digital isolators</a:t>
            </a:r>
          </a:p>
          <a:p>
            <a:pPr lvl="1"/>
            <a:r>
              <a:rPr lang="en-US" sz="1800" dirty="0"/>
              <a:t>ISO150</a:t>
            </a:r>
          </a:p>
          <a:p>
            <a:endParaRPr lang="en-US" sz="1800" dirty="0"/>
          </a:p>
          <a:p>
            <a:endParaRPr lang="en-US" sz="1600" dirty="0"/>
          </a:p>
        </p:txBody>
      </p:sp>
      <p:sp>
        <p:nvSpPr>
          <p:cNvPr id="31749" name="Rectangle 5"/>
          <p:cNvSpPr>
            <a:spLocks noGrp="1" noChangeArrowheads="1"/>
          </p:cNvSpPr>
          <p:nvPr>
            <p:ph type="body" sz="half" idx="2"/>
          </p:nvPr>
        </p:nvSpPr>
        <p:spPr>
          <a:xfrm>
            <a:off x="4724400" y="1143000"/>
            <a:ext cx="4419600" cy="5135563"/>
          </a:xfrm>
        </p:spPr>
        <p:txBody>
          <a:bodyPr/>
          <a:lstStyle/>
          <a:p>
            <a:r>
              <a:rPr lang="en-GB" sz="1800" dirty="0" err="1"/>
              <a:t>Thyristors</a:t>
            </a:r>
            <a:endParaRPr lang="en-GB" sz="1800" dirty="0"/>
          </a:p>
          <a:p>
            <a:pPr lvl="1"/>
            <a:r>
              <a:rPr lang="en-GB" sz="1800" dirty="0"/>
              <a:t>SKT80/18E</a:t>
            </a:r>
          </a:p>
          <a:p>
            <a:r>
              <a:rPr lang="en-GB" sz="1800" dirty="0"/>
              <a:t>Isolated DC-DC converters</a:t>
            </a:r>
          </a:p>
          <a:p>
            <a:pPr lvl="1"/>
            <a:r>
              <a:rPr lang="en-GB" sz="1800" dirty="0"/>
              <a:t>THI0522, THI0511, TMA0505S, TMA0515D</a:t>
            </a:r>
          </a:p>
          <a:p>
            <a:r>
              <a:rPr lang="en-GB" sz="1800" dirty="0"/>
              <a:t>Micro-converters</a:t>
            </a:r>
          </a:p>
          <a:p>
            <a:pPr lvl="1"/>
            <a:r>
              <a:rPr lang="en-US" sz="1800" dirty="0"/>
              <a:t>ADuC812, ADuC831, ADuC834</a:t>
            </a:r>
          </a:p>
          <a:p>
            <a:pPr lvl="1"/>
            <a:endParaRPr lang="en-US" sz="1600" dirty="0"/>
          </a:p>
          <a:p>
            <a:pPr lvl="1">
              <a:buFont typeface="Arial" pitchFamily="34" charset="0"/>
              <a:buNone/>
            </a:pPr>
            <a:endParaRPr lang="en-US" sz="1600" dirty="0"/>
          </a:p>
        </p:txBody>
      </p:sp>
      <p:sp>
        <p:nvSpPr>
          <p:cNvPr id="31750" name="Text Box 6"/>
          <p:cNvSpPr txBox="1">
            <a:spLocks noChangeArrowheads="1"/>
          </p:cNvSpPr>
          <p:nvPr/>
        </p:nvSpPr>
        <p:spPr bwMode="auto">
          <a:xfrm>
            <a:off x="4648200" y="4267200"/>
            <a:ext cx="3962400" cy="922338"/>
          </a:xfrm>
          <a:prstGeom prst="rect">
            <a:avLst/>
          </a:prstGeom>
          <a:noFill/>
          <a:ln w="6350">
            <a:solidFill>
              <a:schemeClr val="accent2"/>
            </a:solidFill>
            <a:miter lim="800000"/>
            <a:headEnd/>
            <a:tailEnd/>
          </a:ln>
          <a:effectLst/>
        </p:spPr>
        <p:txBody>
          <a:bodyPr lIns="91435" tIns="45718" rIns="91435" bIns="45718">
            <a:spAutoFit/>
          </a:bodyPr>
          <a:lstStyle/>
          <a:p>
            <a:r>
              <a:rPr lang="en-GB" sz="1800">
                <a:solidFill>
                  <a:schemeClr val="accent2"/>
                </a:solidFill>
                <a:effectLst>
                  <a:outerShdw blurRad="38100" dist="38100" dir="2700000" algn="tl">
                    <a:srgbClr val="C0C0C0"/>
                  </a:outerShdw>
                </a:effectLst>
              </a:rPr>
              <a:t>Basic set of components for building up low bandwidth analog and digital electronics.</a:t>
            </a:r>
            <a:r>
              <a:rPr lang="en-GB" sz="1600">
                <a:solidFill>
                  <a:schemeClr val="accent2"/>
                </a:solidFill>
                <a:effectLst>
                  <a:outerShdw blurRad="38100" dist="38100" dir="2700000" algn="tl">
                    <a:srgbClr val="C0C0C0"/>
                  </a:outerShdw>
                </a:effectLst>
              </a:rPr>
              <a:t>  </a:t>
            </a:r>
            <a:endParaRPr lang="en-US" sz="1600">
              <a:solidFill>
                <a:schemeClr val="accent2"/>
              </a:solidFill>
              <a:effectLst>
                <a:outerShdw blurRad="38100" dist="38100" dir="2700000" algn="tl">
                  <a:srgbClr val="C0C0C0"/>
                </a:outerShdw>
              </a:effectLst>
            </a:endParaRPr>
          </a:p>
        </p:txBody>
      </p:sp>
      <p:sp>
        <p:nvSpPr>
          <p:cNvPr id="6" name="TextBox 5"/>
          <p:cNvSpPr txBox="1"/>
          <p:nvPr/>
        </p:nvSpPr>
        <p:spPr>
          <a:xfrm>
            <a:off x="1828800" y="2743200"/>
            <a:ext cx="6019799" cy="1200329"/>
          </a:xfrm>
          <a:prstGeom prst="rect">
            <a:avLst/>
          </a:prstGeom>
          <a:solidFill>
            <a:schemeClr val="accent1"/>
          </a:solidFill>
        </p:spPr>
        <p:txBody>
          <a:bodyPr wrap="square" rtlCol="0">
            <a:spAutoFit/>
          </a:bodyPr>
          <a:lstStyle/>
          <a:p>
            <a:r>
              <a:rPr lang="en-US" sz="1800" dirty="0" smtClean="0">
                <a:solidFill>
                  <a:schemeClr val="tx1"/>
                </a:solidFill>
              </a:rPr>
              <a:t>Of course there has been also a number of not so successful tests, e.g. PLC’s (results published @ RADECS 2000 conference), some AC-DC and DC-DC converters, voltage references of the band-gap type …</a:t>
            </a:r>
            <a:endParaRPr lang="en-US" sz="18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8" dur="500" fill="hold"/>
                                        <p:tgtEl>
                                          <p:spTgt spid="6">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animBg="1"/>
    </p:bldLst>
  </p:timing>
</p:sld>
</file>

<file path=ppt/theme/theme1.xml><?xml version="1.0" encoding="utf-8"?>
<a:theme xmlns:a="http://schemas.openxmlformats.org/drawingml/2006/main" name="AT-MEL_template">
  <a:themeElements>
    <a:clrScheme name="AT-MEL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T-MEL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35" tIns="45718" rIns="91435" bIns="45718"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bg2"/>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35" tIns="45718" rIns="91435" bIns="45718"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bg2"/>
            </a:solidFill>
            <a:effectLst/>
            <a:latin typeface="Arial" charset="0"/>
          </a:defRPr>
        </a:defPPr>
      </a:lstStyle>
    </a:lnDef>
  </a:objectDefaults>
  <a:extraClrSchemeLst>
    <a:extraClrScheme>
      <a:clrScheme name="AT-MEL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T-MEL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T-MEL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T-MEL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T-MEL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T-MEL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T-MEL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T-MEL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T-MEL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T-MEL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T-MEL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T-MEL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AT-MEL_template</Template>
  <TotalTime>31424</TotalTime>
  <Words>2862</Words>
  <Application>Microsoft Office PowerPoint</Application>
  <PresentationFormat>On-screen Show (4:3)</PresentationFormat>
  <Paragraphs>477</Paragraphs>
  <Slides>26</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AT-MEL_template</vt:lpstr>
      <vt:lpstr>Visio</vt:lpstr>
      <vt:lpstr>Radiation Tolerant Electronics for the Protection System for Superconducting Circuits in the LHC (QPS)</vt:lpstr>
      <vt:lpstr>More than a decade of R&amp;D </vt:lpstr>
      <vt:lpstr>Outline</vt:lpstr>
      <vt:lpstr>QPS – a short introduction</vt:lpstr>
      <vt:lpstr>QPS - integration into LHC</vt:lpstr>
      <vt:lpstr>As a starter an exotic example of radiation tolerant design …</vt:lpstr>
      <vt:lpstr>Device development and radiation tests</vt:lpstr>
      <vt:lpstr>QPS strategies for development of radiation tolerant electronics</vt:lpstr>
      <vt:lpstr>Successfully tested COTS in TCC2 from 1999 to 2003</vt:lpstr>
      <vt:lpstr>Example: local quench detector type DQQDL</vt:lpstr>
      <vt:lpstr>Example: local quench detector type DQQDL continued</vt:lpstr>
      <vt:lpstr>SEE in mcontrollers: ADuC8XX family</vt:lpstr>
      <vt:lpstr>SEE in mcontrollers: ADuC812 (PSI OPTIS 60 MeV 2003)</vt:lpstr>
      <vt:lpstr>SEE in mcontrollers: ADuC831 (PSI OPTIS 60 MeV 2003)</vt:lpstr>
      <vt:lpstr>SEE in mcontrollers: ADuC834 (PSI OPTIS 60 MeV 2003)</vt:lpstr>
      <vt:lpstr>Powering electronics:  AC-DC and DC-DC converters</vt:lpstr>
      <vt:lpstr>Powering electronics:  examples</vt:lpstr>
      <vt:lpstr>Radiation test re-loaded ...</vt:lpstr>
      <vt:lpstr>Radiation test re-loaded ... results from CGNS tests 2008</vt:lpstr>
      <vt:lpstr>Recent QPS developments or what to do if requirements change suddenly ...</vt:lpstr>
      <vt:lpstr>Recent QPS developments – radiation test results</vt:lpstr>
      <vt:lpstr>Recent QPS developments – radiation test results continued</vt:lpstr>
      <vt:lpstr>Recent developments continued ...</vt:lpstr>
      <vt:lpstr>Future developments and outlook</vt:lpstr>
      <vt:lpstr>Summary</vt:lpstr>
      <vt:lpstr>Further reading …</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auchmann</dc:creator>
  <cp:lastModifiedBy>rdenz</cp:lastModifiedBy>
  <cp:revision>487</cp:revision>
  <dcterms:created xsi:type="dcterms:W3CDTF">2003-10-02T10:03:25Z</dcterms:created>
  <dcterms:modified xsi:type="dcterms:W3CDTF">2009-05-28T17:09:29Z</dcterms:modified>
</cp:coreProperties>
</file>