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03" r:id="rId2"/>
    <p:sldId id="304" r:id="rId3"/>
    <p:sldId id="307" r:id="rId4"/>
    <p:sldId id="305" r:id="rId5"/>
    <p:sldId id="308" r:id="rId6"/>
    <p:sldId id="306" r:id="rId7"/>
    <p:sldId id="310" r:id="rId8"/>
    <p:sldId id="314" r:id="rId9"/>
    <p:sldId id="312" r:id="rId10"/>
    <p:sldId id="313" r:id="rId11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54" autoAdjust="0"/>
    <p:restoredTop sz="94660"/>
  </p:normalViewPr>
  <p:slideViewPr>
    <p:cSldViewPr>
      <p:cViewPr>
        <p:scale>
          <a:sx n="78" d="100"/>
          <a:sy n="78" d="100"/>
        </p:scale>
        <p:origin x="-379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3" cy="511731"/>
          </a:xfrm>
          <a:prstGeom prst="rect">
            <a:avLst/>
          </a:prstGeom>
        </p:spPr>
        <p:txBody>
          <a:bodyPr vert="horz" lIns="99038" tIns="49520" rIns="99038" bIns="49520" rtlCol="0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3" cy="511731"/>
          </a:xfrm>
          <a:prstGeom prst="rect">
            <a:avLst/>
          </a:prstGeom>
        </p:spPr>
        <p:txBody>
          <a:bodyPr vert="horz" lIns="99038" tIns="49520" rIns="99038" bIns="49520" rtlCol="0"/>
          <a:lstStyle>
            <a:lvl1pPr algn="r">
              <a:defRPr sz="1300"/>
            </a:lvl1pPr>
          </a:lstStyle>
          <a:p>
            <a:fld id="{67E23C24-AED4-4329-A764-907E07E593C2}" type="datetimeFigureOut">
              <a:rPr lang="fr-CH" smtClean="0"/>
              <a:t>07.11.2016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8" tIns="49520" rIns="99038" bIns="495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38" tIns="49520" rIns="99038" bIns="495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1731"/>
          </a:xfrm>
          <a:prstGeom prst="rect">
            <a:avLst/>
          </a:prstGeom>
        </p:spPr>
        <p:txBody>
          <a:bodyPr vert="horz" lIns="99038" tIns="49520" rIns="99038" bIns="49520" rtlCol="0" anchor="b"/>
          <a:lstStyle>
            <a:lvl1pPr algn="l">
              <a:defRPr sz="13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1"/>
          </a:xfrm>
          <a:prstGeom prst="rect">
            <a:avLst/>
          </a:prstGeom>
        </p:spPr>
        <p:txBody>
          <a:bodyPr vert="horz" lIns="99038" tIns="49520" rIns="99038" bIns="49520" rtlCol="0" anchor="b"/>
          <a:lstStyle>
            <a:lvl1pPr algn="r">
              <a:defRPr sz="1300"/>
            </a:lvl1pPr>
          </a:lstStyle>
          <a:p>
            <a:fld id="{E22ACD4F-3D91-4FE3-B8F5-6634078AB652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64693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038-C73C-4BBF-9502-4FD1D62AAC5F}" type="datetime1">
              <a:rPr lang="fr-CH" smtClean="0"/>
              <a:t>07.11.2016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31816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1C66B-8954-4456-B102-FDF23F977C5F}" type="datetime1">
              <a:rPr lang="fr-CH" smtClean="0"/>
              <a:t>07.11.2016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5888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B207B-857C-489F-8C6C-1E54BEC79F55}" type="datetime1">
              <a:rPr lang="fr-CH" smtClean="0"/>
              <a:t>07.11.2016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42355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A764-E6B4-4BE6-9AA4-E86E5643DAA3}" type="datetime1">
              <a:rPr lang="fr-CH" smtClean="0"/>
              <a:t>07.11.2016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94730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D91D1-4BFB-44CB-82E3-E7B8C4FDBA32}" type="datetime1">
              <a:rPr lang="fr-CH" smtClean="0"/>
              <a:t>07.11.2016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32856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69DE-9C33-48B2-A918-A13792CC65FF}" type="datetime1">
              <a:rPr lang="fr-CH" smtClean="0"/>
              <a:t>07.11.2016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10300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F4D9E-276C-49DF-874F-781B4BE0E959}" type="datetime1">
              <a:rPr lang="fr-CH" smtClean="0"/>
              <a:t>07.11.2016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23499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22529-06E8-44CC-A17D-1456CBC18756}" type="datetime1">
              <a:rPr lang="fr-CH" smtClean="0"/>
              <a:t>07.11.2016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3365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07.11.2016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Alain Blondel Workshop on </a:t>
            </a:r>
            <a:r>
              <a:rPr lang="fr-CH" dirty="0" err="1" smtClean="0"/>
              <a:t>near</a:t>
            </a:r>
            <a:r>
              <a:rPr lang="fr-CH" dirty="0" smtClean="0"/>
              <a:t> detectors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gas</a:t>
            </a:r>
            <a:r>
              <a:rPr lang="fr-CH" dirty="0" smtClean="0"/>
              <a:t> </a:t>
            </a:r>
            <a:r>
              <a:rPr lang="fr-CH" dirty="0" err="1" smtClean="0"/>
              <a:t>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  <p:pic>
        <p:nvPicPr>
          <p:cNvPr id="5" name="Picture 17" descr="unige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925" y="0"/>
            <a:ext cx="72707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3637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2D9A7-B008-47D9-B85B-09C51F8C3C42}" type="datetime1">
              <a:rPr lang="fr-CH" smtClean="0"/>
              <a:t>07.11.2016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14129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4D8B-C7C6-498E-95C1-7A88CE66D7EB}" type="datetime1">
              <a:rPr lang="fr-CH" smtClean="0"/>
              <a:t>07.11.2016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Alain Blondel Workshop on near detectors based on gas TPCs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213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C724B-5621-4803-8E64-452A748B8923}" type="datetime1">
              <a:rPr lang="fr-CH" smtClean="0"/>
              <a:t>07.11.2016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Alain Blondel Workshop on </a:t>
            </a:r>
            <a:r>
              <a:rPr lang="fr-CH" dirty="0" err="1" smtClean="0"/>
              <a:t>near</a:t>
            </a:r>
            <a:r>
              <a:rPr lang="fr-CH" dirty="0" smtClean="0"/>
              <a:t> detectors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gas</a:t>
            </a:r>
            <a:r>
              <a:rPr lang="fr-CH" dirty="0" smtClean="0"/>
              <a:t> </a:t>
            </a:r>
            <a:r>
              <a:rPr lang="fr-CH" dirty="0" err="1" smtClean="0"/>
              <a:t>TPCs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BFDFF-BB07-432D-AFF3-7E56370ECAC7}" type="slidenum">
              <a:rPr lang="fr-CH" smtClean="0"/>
              <a:t>‹#›</a:t>
            </a:fld>
            <a:endParaRPr lang="fr-CH"/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925" y="4773"/>
            <a:ext cx="72707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641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601.0547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4780C-F972-4776-92AD-C80EC80D6A89}" type="datetime1">
              <a:rPr lang="fr-CH" smtClean="0"/>
              <a:t>07.11.2016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Alain </a:t>
            </a:r>
            <a:r>
              <a:rPr lang="en-GB" dirty="0" err="1" smtClean="0"/>
              <a:t>Blondel</a:t>
            </a:r>
            <a:r>
              <a:rPr lang="en-GB" dirty="0" smtClean="0"/>
              <a:t>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1</a:t>
            </a:fld>
            <a:endParaRPr lang="fr-CH"/>
          </a:p>
        </p:txBody>
      </p:sp>
      <p:pic>
        <p:nvPicPr>
          <p:cNvPr id="5122" name="Picture 2" descr="Workshop on Neutrino Near Detectors based on  gas TP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315" y="1349785"/>
            <a:ext cx="8731521" cy="495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5419" y="457233"/>
            <a:ext cx="8742137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Workshop </a:t>
            </a:r>
            <a:r>
              <a:rPr lang="en-GB" sz="2800" b="1" dirty="0"/>
              <a:t>on </a:t>
            </a:r>
            <a:r>
              <a:rPr lang="en-GB" sz="2800" b="1" dirty="0" smtClean="0"/>
              <a:t>neutrino near </a:t>
            </a:r>
            <a:r>
              <a:rPr lang="en-GB" sz="2800" b="1" dirty="0"/>
              <a:t>detectors based on gas </a:t>
            </a:r>
            <a:r>
              <a:rPr lang="en-GB" sz="2800" b="1" dirty="0" smtClean="0"/>
              <a:t>TPCs  </a:t>
            </a:r>
            <a:endParaRPr lang="fr-CH" sz="3600" dirty="0"/>
          </a:p>
          <a:p>
            <a:pPr algn="ctr"/>
            <a:r>
              <a:rPr lang="fr-CH" sz="2400" dirty="0" smtClean="0"/>
              <a:t>Goals of the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83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07.11.2016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10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251520" y="620688"/>
            <a:ext cx="8611203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/>
              <a:t>G</a:t>
            </a:r>
            <a:r>
              <a:rPr lang="fr-CH" sz="2400" b="1" dirty="0" smtClean="0"/>
              <a:t>oal of </a:t>
            </a:r>
            <a:r>
              <a:rPr lang="fr-CH" sz="2400" b="1" dirty="0" err="1" smtClean="0"/>
              <a:t>this</a:t>
            </a:r>
            <a:r>
              <a:rPr lang="fr-CH" sz="2400" b="1" dirty="0" smtClean="0"/>
              <a:t> workshop:</a:t>
            </a:r>
          </a:p>
          <a:p>
            <a:r>
              <a:rPr lang="fr-CH" sz="2400" b="1" dirty="0" smtClean="0"/>
              <a:t> </a:t>
            </a:r>
            <a:endParaRPr lang="fr-CH" sz="2400" b="1" dirty="0"/>
          </a:p>
          <a:p>
            <a:r>
              <a:rPr lang="fr-CH" sz="2400" b="1" dirty="0" smtClean="0"/>
              <a:t>   -- Collaboration/</a:t>
            </a:r>
            <a:r>
              <a:rPr lang="fr-CH" sz="2400" b="1" dirty="0" err="1" smtClean="0"/>
              <a:t>synergy</a:t>
            </a:r>
            <a:r>
              <a:rPr lang="fr-CH" sz="2400" b="1" dirty="0" smtClean="0"/>
              <a:t> to </a:t>
            </a:r>
            <a:r>
              <a:rPr lang="fr-CH" sz="2400" b="1" dirty="0" err="1" smtClean="0"/>
              <a:t>develop</a:t>
            </a:r>
            <a:r>
              <a:rPr lang="fr-CH" sz="2400" b="1" dirty="0" smtClean="0"/>
              <a:t> state-of-the-art techniques </a:t>
            </a:r>
          </a:p>
          <a:p>
            <a:r>
              <a:rPr lang="fr-CH" sz="2400" b="1" dirty="0" smtClean="0"/>
              <a:t>   -- </a:t>
            </a:r>
            <a:r>
              <a:rPr lang="fr-CH" sz="2400" b="1" dirty="0" err="1"/>
              <a:t>A</a:t>
            </a:r>
            <a:r>
              <a:rPr lang="fr-CH" sz="2400" b="1" dirty="0" err="1" smtClean="0"/>
              <a:t>cquire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experience</a:t>
            </a:r>
            <a:r>
              <a:rPr lang="fr-CH" sz="2400" b="1" dirty="0" smtClean="0"/>
              <a:t> by building the </a:t>
            </a:r>
            <a:r>
              <a:rPr lang="fr-CH" sz="2400" b="1" dirty="0" err="1" smtClean="0"/>
              <a:t>required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TPCs</a:t>
            </a:r>
            <a:r>
              <a:rPr lang="fr-CH" sz="2400" b="1" dirty="0" smtClean="0"/>
              <a:t> </a:t>
            </a:r>
          </a:p>
          <a:p>
            <a:r>
              <a:rPr lang="fr-CH" sz="2400" b="1" dirty="0"/>
              <a:t> </a:t>
            </a:r>
            <a:r>
              <a:rPr lang="fr-CH" sz="2400" b="1" dirty="0" smtClean="0"/>
              <a:t>      -- </a:t>
            </a:r>
            <a:r>
              <a:rPr lang="fr-CH" sz="2400" b="1" dirty="0"/>
              <a:t>S</a:t>
            </a:r>
            <a:r>
              <a:rPr lang="fr-CH" sz="2400" b="1" dirty="0" smtClean="0"/>
              <a:t>tart </a:t>
            </a:r>
            <a:r>
              <a:rPr lang="fr-CH" sz="2400" b="1" dirty="0" err="1" smtClean="0"/>
              <a:t>with</a:t>
            </a:r>
            <a:r>
              <a:rPr lang="fr-CH" sz="2400" b="1" dirty="0" smtClean="0"/>
              <a:t> ND280 upgrade (normal pressure) </a:t>
            </a:r>
          </a:p>
          <a:p>
            <a:r>
              <a:rPr lang="fr-CH" sz="2400" b="1" dirty="0"/>
              <a:t> </a:t>
            </a:r>
            <a:r>
              <a:rPr lang="fr-CH" sz="2400" b="1" dirty="0" smtClean="0"/>
              <a:t>      -- R&amp;D for longer time </a:t>
            </a:r>
            <a:r>
              <a:rPr lang="fr-CH" sz="2400" b="1" dirty="0" err="1" smtClean="0"/>
              <a:t>scale</a:t>
            </a:r>
            <a:r>
              <a:rPr lang="fr-CH" sz="2400" b="1" dirty="0" smtClean="0"/>
              <a:t> HP </a:t>
            </a:r>
            <a:r>
              <a:rPr lang="fr-CH" sz="2400" b="1" dirty="0" err="1" smtClean="0"/>
              <a:t>TPCs</a:t>
            </a:r>
            <a:r>
              <a:rPr lang="fr-CH" sz="2400" b="1" dirty="0" smtClean="0"/>
              <a:t> </a:t>
            </a:r>
          </a:p>
          <a:p>
            <a:r>
              <a:rPr lang="fr-CH" sz="2400" b="1" dirty="0"/>
              <a:t> </a:t>
            </a:r>
            <a:r>
              <a:rPr lang="fr-CH" sz="2400" b="1" dirty="0" smtClean="0"/>
              <a:t>      -- CERN </a:t>
            </a:r>
            <a:r>
              <a:rPr lang="fr-CH" sz="2400" b="1" dirty="0" err="1" smtClean="0"/>
              <a:t>natural</a:t>
            </a:r>
            <a:r>
              <a:rPr lang="fr-CH" sz="2400" b="1" dirty="0" smtClean="0"/>
              <a:t> base and support for EU groups </a:t>
            </a:r>
          </a:p>
          <a:p>
            <a:r>
              <a:rPr lang="fr-CH" sz="2400" b="1" dirty="0"/>
              <a:t> </a:t>
            </a:r>
            <a:r>
              <a:rPr lang="fr-CH" sz="2400" b="1" dirty="0" smtClean="0"/>
              <a:t>      -- International collaboration (Europe, </a:t>
            </a:r>
            <a:r>
              <a:rPr lang="fr-CH" sz="2400" b="1" dirty="0" err="1" smtClean="0"/>
              <a:t>Japan</a:t>
            </a:r>
            <a:r>
              <a:rPr lang="fr-CH" sz="2400" b="1" dirty="0" smtClean="0"/>
              <a:t>, </a:t>
            </a:r>
            <a:r>
              <a:rPr lang="fr-CH" sz="2400" b="1" dirty="0" err="1" smtClean="0"/>
              <a:t>Russia</a:t>
            </a:r>
            <a:r>
              <a:rPr lang="fr-CH" sz="2400" b="1" dirty="0" smtClean="0"/>
              <a:t>, US +...)</a:t>
            </a:r>
          </a:p>
          <a:p>
            <a:endParaRPr lang="fr-CH" sz="2400" b="1" dirty="0" smtClean="0"/>
          </a:p>
          <a:p>
            <a:r>
              <a:rPr lang="fr-CH" sz="2400" b="1" dirty="0"/>
              <a:t> </a:t>
            </a:r>
            <a:r>
              <a:rPr lang="fr-CH" sz="2400" b="1" dirty="0" smtClean="0"/>
              <a:t>  -- More </a:t>
            </a:r>
            <a:r>
              <a:rPr lang="fr-CH" sz="2400" b="1" dirty="0" err="1" smtClean="0"/>
              <a:t>practically</a:t>
            </a:r>
            <a:r>
              <a:rPr lang="fr-CH" sz="2400" b="1" dirty="0" smtClean="0"/>
              <a:t>, </a:t>
            </a:r>
            <a:r>
              <a:rPr lang="fr-CH" sz="2400" b="1" dirty="0" err="1" smtClean="0"/>
              <a:t>review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projects</a:t>
            </a:r>
            <a:r>
              <a:rPr lang="fr-CH" sz="2400" b="1" dirty="0" smtClean="0"/>
              <a:t> and </a:t>
            </a:r>
            <a:r>
              <a:rPr lang="fr-CH" sz="2400" b="1" dirty="0" err="1" smtClean="0"/>
              <a:t>ideas</a:t>
            </a:r>
            <a:r>
              <a:rPr lang="fr-CH" sz="2400" b="1" dirty="0" smtClean="0"/>
              <a:t> </a:t>
            </a:r>
          </a:p>
          <a:p>
            <a:r>
              <a:rPr lang="fr-CH" sz="2400" b="1" dirty="0"/>
              <a:t> </a:t>
            </a:r>
            <a:r>
              <a:rPr lang="fr-CH" sz="2400" b="1" dirty="0" smtClean="0"/>
              <a:t>       -- </a:t>
            </a:r>
            <a:r>
              <a:rPr lang="fr-CH" sz="2400" b="1" dirty="0" err="1" smtClean="0"/>
              <a:t>identify</a:t>
            </a:r>
            <a:r>
              <a:rPr lang="fr-CH" sz="2400" b="1" dirty="0" smtClean="0"/>
              <a:t> areas of expertise (or </a:t>
            </a:r>
            <a:r>
              <a:rPr lang="fr-CH" sz="2400" b="1" dirty="0" err="1" smtClean="0"/>
              <a:t>lack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thereof</a:t>
            </a:r>
            <a:r>
              <a:rPr lang="fr-CH" sz="2400" b="1" dirty="0" smtClean="0"/>
              <a:t>) </a:t>
            </a:r>
          </a:p>
          <a:p>
            <a:r>
              <a:rPr lang="fr-CH" sz="2400" b="1" dirty="0"/>
              <a:t> </a:t>
            </a:r>
            <a:r>
              <a:rPr lang="fr-CH" sz="2400" b="1" dirty="0" smtClean="0"/>
              <a:t>       -- </a:t>
            </a:r>
            <a:r>
              <a:rPr lang="fr-CH" sz="2400" b="1" dirty="0" err="1" smtClean="0"/>
              <a:t>who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does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what</a:t>
            </a:r>
            <a:r>
              <a:rPr lang="fr-CH" sz="2400" b="1" dirty="0" smtClean="0"/>
              <a:t> etc… </a:t>
            </a:r>
          </a:p>
          <a:p>
            <a:r>
              <a:rPr lang="fr-CH" sz="2400" b="1" dirty="0"/>
              <a:t> </a:t>
            </a:r>
            <a:r>
              <a:rPr lang="fr-CH" sz="2400" b="1" dirty="0" smtClean="0"/>
              <a:t>       -- </a:t>
            </a:r>
            <a:r>
              <a:rPr lang="fr-CH" sz="2400" b="1" dirty="0" err="1" smtClean="0"/>
              <a:t>agree</a:t>
            </a:r>
            <a:r>
              <a:rPr lang="fr-CH" sz="2400" b="1" dirty="0" smtClean="0"/>
              <a:t> on </a:t>
            </a:r>
            <a:r>
              <a:rPr lang="fr-CH" sz="2400" b="1" dirty="0" err="1" smtClean="0"/>
              <a:t>terms</a:t>
            </a:r>
            <a:r>
              <a:rPr lang="fr-CH" sz="2400" b="1" dirty="0" smtClean="0"/>
              <a:t> for SPSC </a:t>
            </a:r>
            <a:r>
              <a:rPr lang="fr-CH" sz="2400" b="1" dirty="0" err="1" smtClean="0"/>
              <a:t>proposal</a:t>
            </a:r>
            <a:r>
              <a:rPr lang="fr-CH" sz="2400" b="1" dirty="0" smtClean="0"/>
              <a:t> to </a:t>
            </a:r>
            <a:r>
              <a:rPr lang="fr-CH" sz="2400" b="1" dirty="0" err="1" smtClean="0"/>
              <a:t>be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discussed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tomorrow</a:t>
            </a:r>
            <a:endParaRPr lang="fr-CH" sz="2400" b="1" dirty="0" smtClean="0"/>
          </a:p>
          <a:p>
            <a:r>
              <a:rPr lang="fr-CH" sz="2400" b="1" dirty="0" smtClean="0"/>
              <a:t>        -- </a:t>
            </a:r>
            <a:r>
              <a:rPr lang="fr-CH" sz="2400" b="1" dirty="0" err="1" smtClean="0"/>
              <a:t>agree</a:t>
            </a:r>
            <a:r>
              <a:rPr lang="fr-CH" sz="2400" b="1" dirty="0" smtClean="0"/>
              <a:t> on </a:t>
            </a:r>
            <a:r>
              <a:rPr lang="fr-CH" sz="2400" b="1" dirty="0" err="1" smtClean="0"/>
              <a:t>terms</a:t>
            </a:r>
            <a:r>
              <a:rPr lang="fr-CH" sz="2400" b="1" dirty="0" smtClean="0"/>
              <a:t> for </a:t>
            </a:r>
            <a:r>
              <a:rPr lang="fr-CH" sz="2400" b="1" dirty="0" err="1" smtClean="0"/>
              <a:t>e.g</a:t>
            </a:r>
            <a:r>
              <a:rPr lang="fr-CH" sz="2400" b="1" dirty="0" smtClean="0"/>
              <a:t>. EU </a:t>
            </a:r>
            <a:r>
              <a:rPr lang="fr-CH" sz="2400" b="1" dirty="0" err="1" smtClean="0"/>
              <a:t>funding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proposal</a:t>
            </a:r>
            <a:r>
              <a:rPr lang="fr-CH" sz="2400" b="1" dirty="0" smtClean="0"/>
              <a:t>        </a:t>
            </a:r>
          </a:p>
          <a:p>
            <a:r>
              <a:rPr lang="fr-CH" sz="2400" b="1" dirty="0" smtClean="0"/>
              <a:t>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44121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07.11.2016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2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1327026" y="548680"/>
            <a:ext cx="4840108" cy="480131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We</a:t>
            </a:r>
            <a:r>
              <a:rPr lang="fr-CH" b="1" dirty="0" smtClean="0"/>
              <a:t> are happy to </a:t>
            </a:r>
            <a:r>
              <a:rPr lang="fr-CH" b="1" dirty="0" err="1"/>
              <a:t>w</a:t>
            </a:r>
            <a:r>
              <a:rPr lang="fr-CH" b="1" dirty="0" err="1" smtClean="0"/>
              <a:t>elcome</a:t>
            </a:r>
            <a:r>
              <a:rPr lang="fr-CH" b="1" dirty="0" smtClean="0"/>
              <a:t> </a:t>
            </a:r>
            <a:r>
              <a:rPr lang="fr-CH" b="1" dirty="0" smtClean="0"/>
              <a:t>&gt;70 </a:t>
            </a:r>
            <a:r>
              <a:rPr lang="fr-CH" b="1" dirty="0" smtClean="0"/>
              <a:t>participants </a:t>
            </a:r>
            <a:r>
              <a:rPr lang="fr-CH" b="1" dirty="0" err="1" smtClean="0"/>
              <a:t>from</a:t>
            </a:r>
            <a:r>
              <a:rPr lang="fr-CH" b="1" dirty="0" smtClean="0"/>
              <a:t> </a:t>
            </a:r>
          </a:p>
          <a:p>
            <a:endParaRPr lang="fr-CH" b="1" dirty="0" smtClean="0"/>
          </a:p>
          <a:p>
            <a:r>
              <a:rPr lang="fr-CH" b="1" dirty="0" smtClean="0"/>
              <a:t>Armenia,</a:t>
            </a:r>
          </a:p>
          <a:p>
            <a:r>
              <a:rPr lang="fr-CH" b="1" dirty="0" smtClean="0"/>
              <a:t>CERN</a:t>
            </a:r>
            <a:r>
              <a:rPr lang="fr-CH" b="1" dirty="0" smtClean="0"/>
              <a:t>, </a:t>
            </a:r>
          </a:p>
          <a:p>
            <a:r>
              <a:rPr lang="fr-CH" b="1" dirty="0" smtClean="0"/>
              <a:t>France, </a:t>
            </a:r>
          </a:p>
          <a:p>
            <a:r>
              <a:rPr lang="fr-CH" b="1" dirty="0" smtClean="0"/>
              <a:t>Germany, </a:t>
            </a:r>
            <a:endParaRPr lang="fr-CH" b="1" dirty="0" smtClean="0"/>
          </a:p>
          <a:p>
            <a:r>
              <a:rPr lang="fr-CH" b="1" dirty="0" err="1" smtClean="0"/>
              <a:t>Greece</a:t>
            </a:r>
            <a:r>
              <a:rPr lang="fr-CH" b="1" dirty="0" smtClean="0"/>
              <a:t>,</a:t>
            </a:r>
            <a:endParaRPr lang="fr-CH" b="1" dirty="0" smtClean="0"/>
          </a:p>
          <a:p>
            <a:r>
              <a:rPr lang="fr-CH" b="1" dirty="0" err="1" smtClean="0"/>
              <a:t>Italy</a:t>
            </a:r>
            <a:r>
              <a:rPr lang="fr-CH" b="1" dirty="0" smtClean="0"/>
              <a:t>, </a:t>
            </a:r>
          </a:p>
          <a:p>
            <a:r>
              <a:rPr lang="fr-CH" b="1" dirty="0" err="1" smtClean="0"/>
              <a:t>Japan</a:t>
            </a:r>
            <a:r>
              <a:rPr lang="fr-CH" b="1" dirty="0" smtClean="0"/>
              <a:t>,</a:t>
            </a:r>
          </a:p>
          <a:p>
            <a:r>
              <a:rPr lang="fr-CH" b="1" dirty="0" err="1" smtClean="0"/>
              <a:t>Netherlands</a:t>
            </a:r>
            <a:r>
              <a:rPr lang="fr-CH" b="1" dirty="0" smtClean="0"/>
              <a:t>, </a:t>
            </a:r>
          </a:p>
          <a:p>
            <a:r>
              <a:rPr lang="fr-CH" b="1" dirty="0" err="1" smtClean="0"/>
              <a:t>Poland</a:t>
            </a:r>
            <a:r>
              <a:rPr lang="fr-CH" b="1" dirty="0" smtClean="0"/>
              <a:t>, </a:t>
            </a:r>
          </a:p>
          <a:p>
            <a:r>
              <a:rPr lang="fr-CH" b="1" dirty="0" smtClean="0"/>
              <a:t>Spain, </a:t>
            </a:r>
          </a:p>
          <a:p>
            <a:r>
              <a:rPr lang="fr-CH" b="1" dirty="0" err="1" smtClean="0"/>
              <a:t>Sweden</a:t>
            </a:r>
            <a:r>
              <a:rPr lang="fr-CH" b="1" dirty="0" smtClean="0"/>
              <a:t>, </a:t>
            </a:r>
          </a:p>
          <a:p>
            <a:r>
              <a:rPr lang="fr-CH" b="1" dirty="0" err="1" smtClean="0"/>
              <a:t>Switzerland</a:t>
            </a:r>
            <a:r>
              <a:rPr lang="fr-CH" b="1" dirty="0" smtClean="0"/>
              <a:t>, </a:t>
            </a:r>
          </a:p>
          <a:p>
            <a:r>
              <a:rPr lang="fr-CH" b="1" dirty="0" err="1" smtClean="0"/>
              <a:t>Russia</a:t>
            </a:r>
            <a:r>
              <a:rPr lang="fr-CH" b="1" dirty="0" smtClean="0"/>
              <a:t>, </a:t>
            </a:r>
          </a:p>
          <a:p>
            <a:r>
              <a:rPr lang="fr-CH" b="1" dirty="0" smtClean="0"/>
              <a:t>UK, </a:t>
            </a:r>
          </a:p>
          <a:p>
            <a:r>
              <a:rPr lang="fr-CH" b="1" dirty="0" smtClean="0"/>
              <a:t>USA  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5589240"/>
            <a:ext cx="446006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PLEASE REGISTER IF YOU ARE ATTENDING</a:t>
            </a:r>
          </a:p>
          <a:p>
            <a:r>
              <a:rPr lang="fr-CH" b="1" dirty="0" smtClean="0"/>
              <a:t>AND ESPECIALLY IF YOU ARE GIVING A TALK!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13829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07.11.2016</a:t>
            </a:fld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3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392355" y="260648"/>
            <a:ext cx="3899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Near detector challenges</a:t>
            </a:r>
            <a:endParaRPr lang="en-GB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783868"/>
            <a:ext cx="7818038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/>
              <a:t>M</a:t>
            </a:r>
            <a:r>
              <a:rPr lang="fr-CH" b="1" dirty="0" err="1" smtClean="0"/>
              <a:t>easure</a:t>
            </a:r>
            <a:r>
              <a:rPr lang="fr-CH" b="1" dirty="0" smtClean="0"/>
              <a:t> </a:t>
            </a:r>
            <a:r>
              <a:rPr lang="fr-CH" b="1" dirty="0" err="1" smtClean="0"/>
              <a:t>event</a:t>
            </a:r>
            <a:r>
              <a:rPr lang="fr-CH" b="1" dirty="0" smtClean="0"/>
              <a:t> rates at the </a:t>
            </a:r>
            <a:r>
              <a:rPr lang="fr-CH" b="1" dirty="0" err="1" smtClean="0"/>
              <a:t>near</a:t>
            </a:r>
            <a:r>
              <a:rPr lang="fr-CH" b="1" dirty="0" smtClean="0"/>
              <a:t> detector for the </a:t>
            </a:r>
            <a:r>
              <a:rPr lang="fr-CH" b="1" dirty="0" err="1" smtClean="0"/>
              <a:t>various</a:t>
            </a:r>
            <a:r>
              <a:rPr lang="fr-CH" b="1" dirty="0" smtClean="0"/>
              <a:t> </a:t>
            </a:r>
            <a:r>
              <a:rPr lang="fr-CH" b="1" dirty="0" err="1" smtClean="0"/>
              <a:t>channels</a:t>
            </a:r>
            <a:r>
              <a:rPr lang="fr-CH" b="1" dirty="0" smtClean="0"/>
              <a:t>  of relevance </a:t>
            </a:r>
          </a:p>
          <a:p>
            <a:r>
              <a:rPr lang="fr-CH" b="1" dirty="0" smtClean="0"/>
              <a:t>for the oscillation analyses   --  as </a:t>
            </a:r>
            <a:r>
              <a:rPr lang="fr-CH" b="1" dirty="0" err="1"/>
              <a:t>n</a:t>
            </a:r>
            <a:r>
              <a:rPr lang="fr-CH" b="1" dirty="0" err="1" smtClean="0"/>
              <a:t>ormalization</a:t>
            </a:r>
            <a:r>
              <a:rPr lang="fr-CH" b="1" dirty="0" smtClean="0"/>
              <a:t> or as background </a:t>
            </a:r>
          </a:p>
          <a:p>
            <a:r>
              <a:rPr lang="fr-CH" b="1" dirty="0"/>
              <a:t> </a:t>
            </a:r>
            <a:r>
              <a:rPr lang="fr-CH" b="1" dirty="0" smtClean="0"/>
              <a:t>    -- </a:t>
            </a:r>
            <a:r>
              <a:rPr lang="fr-CH" b="1" dirty="0" err="1" smtClean="0"/>
              <a:t>Charged</a:t>
            </a:r>
            <a:r>
              <a:rPr lang="fr-CH" b="1" dirty="0" smtClean="0"/>
              <a:t> </a:t>
            </a:r>
            <a:r>
              <a:rPr lang="fr-CH" b="1" dirty="0" err="1" smtClean="0"/>
              <a:t>Current</a:t>
            </a:r>
            <a:r>
              <a:rPr lang="fr-CH" b="1" dirty="0" smtClean="0"/>
              <a:t> interactions of </a:t>
            </a:r>
            <a:r>
              <a:rPr lang="fr-CH" b="1" dirty="0" smtClean="0">
                <a:sym typeface="Symbol"/>
              </a:rPr>
              <a:t></a:t>
            </a:r>
            <a:r>
              <a:rPr lang="fr-CH" b="1" baseline="-25000" dirty="0" smtClean="0">
                <a:sym typeface="Symbol"/>
              </a:rPr>
              <a:t></a:t>
            </a:r>
            <a:r>
              <a:rPr lang="fr-CH" b="1" dirty="0" smtClean="0">
                <a:sym typeface="Symbol"/>
              </a:rPr>
              <a:t></a:t>
            </a:r>
            <a:r>
              <a:rPr lang="fr-CH" b="1" baseline="-25000" dirty="0" smtClean="0">
                <a:sym typeface="Symbol"/>
              </a:rPr>
              <a:t></a:t>
            </a:r>
            <a:r>
              <a:rPr lang="fr-CH" b="1" dirty="0" smtClean="0">
                <a:sym typeface="Symbol"/>
              </a:rPr>
              <a:t>   </a:t>
            </a:r>
            <a:r>
              <a:rPr lang="fr-CH" b="1" baseline="-25000" dirty="0" smtClean="0">
                <a:sym typeface="Symbol"/>
              </a:rPr>
              <a:t>e</a:t>
            </a:r>
            <a:r>
              <a:rPr lang="fr-CH" b="1" dirty="0" smtClean="0">
                <a:sym typeface="Symbol"/>
              </a:rPr>
              <a:t></a:t>
            </a:r>
            <a:r>
              <a:rPr lang="fr-CH" b="1" baseline="-25000" dirty="0" smtClean="0">
                <a:sym typeface="Symbol"/>
              </a:rPr>
              <a:t>e  </a:t>
            </a:r>
          </a:p>
          <a:p>
            <a:r>
              <a:rPr lang="fr-CH" b="1" baseline="-25000" dirty="0">
                <a:sym typeface="Symbol"/>
              </a:rPr>
              <a:t> </a:t>
            </a:r>
            <a:r>
              <a:rPr lang="fr-CH" b="1" baseline="-25000" dirty="0" smtClean="0">
                <a:sym typeface="Symbol"/>
              </a:rPr>
              <a:t>      </a:t>
            </a:r>
            <a:r>
              <a:rPr lang="fr-CH" b="1" dirty="0" smtClean="0">
                <a:sym typeface="Symbol"/>
              </a:rPr>
              <a:t>-- </a:t>
            </a:r>
            <a:r>
              <a:rPr lang="fr-CH" b="1" dirty="0" err="1" smtClean="0">
                <a:sym typeface="Symbol"/>
              </a:rPr>
              <a:t>neutral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current</a:t>
            </a:r>
            <a:r>
              <a:rPr lang="fr-CH" b="1" dirty="0" smtClean="0">
                <a:sym typeface="Symbol"/>
              </a:rPr>
              <a:t> interactions </a:t>
            </a:r>
          </a:p>
          <a:p>
            <a:r>
              <a:rPr lang="fr-CH" b="1" dirty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    </a:t>
            </a:r>
          </a:p>
          <a:p>
            <a:r>
              <a:rPr lang="fr-CH" b="1" dirty="0" err="1">
                <a:sym typeface="Symbol"/>
              </a:rPr>
              <a:t>W</a:t>
            </a:r>
            <a:r>
              <a:rPr lang="fr-CH" b="1" dirty="0" err="1" smtClean="0">
                <a:sym typeface="Symbol"/>
              </a:rPr>
              <a:t>ithin</a:t>
            </a:r>
            <a:r>
              <a:rPr lang="fr-CH" b="1" dirty="0" smtClean="0">
                <a:sym typeface="Symbol"/>
              </a:rPr>
              <a:t> the </a:t>
            </a:r>
            <a:r>
              <a:rPr lang="fr-CH" b="1" dirty="0" err="1" smtClean="0">
                <a:sym typeface="Symbol"/>
              </a:rPr>
              <a:t>same</a:t>
            </a:r>
            <a:r>
              <a:rPr lang="fr-CH" b="1" dirty="0" smtClean="0">
                <a:sym typeface="Symbol"/>
              </a:rPr>
              <a:t> phase </a:t>
            </a:r>
            <a:r>
              <a:rPr lang="fr-CH" b="1" dirty="0" err="1" smtClean="0">
                <a:sym typeface="Symbol"/>
              </a:rPr>
              <a:t>space</a:t>
            </a:r>
            <a:r>
              <a:rPr lang="fr-CH" b="1" dirty="0" smtClean="0">
                <a:sym typeface="Symbol"/>
              </a:rPr>
              <a:t>, </a:t>
            </a:r>
            <a:r>
              <a:rPr lang="fr-CH" b="1" dirty="0" err="1" smtClean="0">
                <a:sym typeface="Symbol"/>
              </a:rPr>
              <a:t>same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target</a:t>
            </a:r>
            <a:r>
              <a:rPr lang="fr-CH" b="1" dirty="0" smtClean="0">
                <a:sym typeface="Symbol"/>
              </a:rPr>
              <a:t> &amp; </a:t>
            </a:r>
            <a:r>
              <a:rPr lang="fr-CH" b="1" dirty="0" err="1" smtClean="0">
                <a:sym typeface="Symbol"/>
              </a:rPr>
              <a:t>same</a:t>
            </a:r>
            <a:r>
              <a:rPr lang="fr-CH" b="1" dirty="0" smtClean="0">
                <a:sym typeface="Symbol"/>
              </a:rPr>
              <a:t> flux  (+ </a:t>
            </a:r>
            <a:r>
              <a:rPr lang="fr-CH" b="1" dirty="0" err="1" smtClean="0">
                <a:sym typeface="Symbol"/>
              </a:rPr>
              <a:t>small</a:t>
            </a:r>
            <a:r>
              <a:rPr lang="fr-CH" b="1" dirty="0" smtClean="0">
                <a:sym typeface="Symbol"/>
              </a:rPr>
              <a:t> corrections ) </a:t>
            </a:r>
          </a:p>
          <a:p>
            <a:r>
              <a:rPr lang="fr-CH" b="1" dirty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   </a:t>
            </a:r>
            <a:r>
              <a:rPr lang="fr-CH" b="1" dirty="0" err="1" smtClean="0">
                <a:sym typeface="Symbol"/>
              </a:rPr>
              <a:t>than</a:t>
            </a:r>
            <a:r>
              <a:rPr lang="fr-CH" b="1" dirty="0" smtClean="0">
                <a:sym typeface="Symbol"/>
              </a:rPr>
              <a:t> in the far detector </a:t>
            </a:r>
          </a:p>
          <a:p>
            <a:r>
              <a:rPr lang="fr-CH" b="1" dirty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    -- </a:t>
            </a:r>
            <a:r>
              <a:rPr lang="fr-CH" b="1" dirty="0" err="1" smtClean="0">
                <a:sym typeface="Symbol"/>
              </a:rPr>
              <a:t>Differences</a:t>
            </a:r>
            <a:r>
              <a:rPr lang="fr-CH" b="1" dirty="0" smtClean="0">
                <a:sym typeface="Symbol"/>
              </a:rPr>
              <a:t> lead to </a:t>
            </a:r>
            <a:r>
              <a:rPr lang="fr-CH" b="1" dirty="0" err="1" smtClean="0">
                <a:sym typeface="Symbol"/>
              </a:rPr>
              <a:t>systematic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errors</a:t>
            </a:r>
            <a:endParaRPr lang="fr-CH" b="1" dirty="0">
              <a:sym typeface="Symbol"/>
            </a:endParaRPr>
          </a:p>
          <a:p>
            <a:r>
              <a:rPr lang="fr-CH" b="1" dirty="0" smtClean="0">
                <a:sym typeface="Symbol"/>
              </a:rPr>
              <a:t>    </a:t>
            </a:r>
            <a:r>
              <a:rPr lang="fr-CH" b="1" dirty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-- </a:t>
            </a:r>
            <a:r>
              <a:rPr lang="fr-CH" b="1" dirty="0" err="1" smtClean="0">
                <a:sym typeface="Symbol"/>
              </a:rPr>
              <a:t>Differences</a:t>
            </a:r>
            <a:r>
              <a:rPr lang="fr-CH" b="1" dirty="0" smtClean="0">
                <a:sym typeface="Symbol"/>
              </a:rPr>
              <a:t> in neutrino </a:t>
            </a:r>
            <a:r>
              <a:rPr lang="fr-CH" b="1" dirty="0" err="1" smtClean="0">
                <a:sym typeface="Symbol"/>
              </a:rPr>
              <a:t>spectrum</a:t>
            </a:r>
            <a:r>
              <a:rPr lang="fr-CH" b="1" dirty="0" smtClean="0">
                <a:sym typeface="Symbol"/>
              </a:rPr>
              <a:t> due to oscillations are </a:t>
            </a:r>
            <a:r>
              <a:rPr lang="fr-CH" b="1" dirty="0" err="1" smtClean="0">
                <a:sym typeface="Symbol"/>
              </a:rPr>
              <a:t>unavoidable</a:t>
            </a:r>
            <a:endParaRPr lang="fr-CH" b="1" dirty="0" smtClean="0">
              <a:sym typeface="Symbol"/>
            </a:endParaRPr>
          </a:p>
          <a:p>
            <a:endParaRPr lang="fr-CH" b="1" dirty="0">
              <a:sym typeface="Symbol"/>
            </a:endParaRPr>
          </a:p>
          <a:p>
            <a:r>
              <a:rPr lang="fr-CH" b="1" dirty="0" err="1">
                <a:sym typeface="Symbol"/>
              </a:rPr>
              <a:t>P</a:t>
            </a:r>
            <a:r>
              <a:rPr lang="fr-CH" b="1" dirty="0" err="1" smtClean="0">
                <a:sym typeface="Symbol"/>
              </a:rPr>
              <a:t>rovide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enough</a:t>
            </a:r>
            <a:r>
              <a:rPr lang="fr-CH" b="1" dirty="0" smtClean="0">
                <a:sym typeface="Symbol"/>
              </a:rPr>
              <a:t> information to </a:t>
            </a:r>
            <a:r>
              <a:rPr lang="fr-CH" b="1" dirty="0" err="1" smtClean="0">
                <a:sym typeface="Symbol"/>
              </a:rPr>
              <a:t>understand</a:t>
            </a:r>
            <a:r>
              <a:rPr lang="fr-CH" b="1" dirty="0" smtClean="0">
                <a:sym typeface="Symbol"/>
              </a:rPr>
              <a:t> the </a:t>
            </a:r>
            <a:r>
              <a:rPr lang="fr-CH" b="1" dirty="0" err="1" smtClean="0">
                <a:sym typeface="Symbol"/>
              </a:rPr>
              <a:t>effects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resulting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from</a:t>
            </a:r>
            <a:r>
              <a:rPr lang="fr-CH" b="1" dirty="0" smtClean="0">
                <a:sym typeface="Symbol"/>
              </a:rPr>
              <a:t> the flux </a:t>
            </a:r>
          </a:p>
          <a:p>
            <a:r>
              <a:rPr lang="fr-CH" b="1" dirty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   </a:t>
            </a:r>
            <a:r>
              <a:rPr lang="fr-CH" b="1" dirty="0" err="1" smtClean="0">
                <a:sym typeface="Symbol"/>
              </a:rPr>
              <a:t>shape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difference</a:t>
            </a:r>
            <a:r>
              <a:rPr lang="fr-CH" b="1" dirty="0" smtClean="0">
                <a:sym typeface="Symbol"/>
              </a:rPr>
              <a:t> </a:t>
            </a:r>
          </a:p>
          <a:p>
            <a:r>
              <a:rPr lang="fr-CH" b="1" dirty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     -- in </a:t>
            </a:r>
            <a:r>
              <a:rPr lang="fr-CH" b="1" dirty="0" err="1" smtClean="0">
                <a:sym typeface="Symbol"/>
              </a:rPr>
              <a:t>particular</a:t>
            </a:r>
            <a:r>
              <a:rPr lang="fr-CH" b="1" dirty="0" smtClean="0">
                <a:sym typeface="Symbol"/>
              </a:rPr>
              <a:t>  the </a:t>
            </a:r>
            <a:r>
              <a:rPr lang="fr-CH" b="1" dirty="0" err="1" smtClean="0">
                <a:sym typeface="Symbol"/>
              </a:rPr>
              <a:t>energy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response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function</a:t>
            </a:r>
            <a:r>
              <a:rPr lang="fr-CH" b="1" dirty="0" smtClean="0">
                <a:sym typeface="Symbol"/>
              </a:rPr>
              <a:t>  P (</a:t>
            </a:r>
            <a:r>
              <a:rPr lang="fr-CH" b="1" dirty="0" err="1" smtClean="0">
                <a:sym typeface="Symbol"/>
              </a:rPr>
              <a:t>E</a:t>
            </a:r>
            <a:r>
              <a:rPr lang="fr-CH" b="1" baseline="-25000" dirty="0" err="1" smtClean="0">
                <a:sym typeface="Symbol"/>
              </a:rPr>
              <a:t>v</a:t>
            </a:r>
            <a:r>
              <a:rPr lang="fr-CH" b="1" baseline="30000" dirty="0" err="1" smtClean="0">
                <a:sym typeface="Symbol"/>
              </a:rPr>
              <a:t>rec</a:t>
            </a:r>
            <a:r>
              <a:rPr lang="fr-CH" b="1" baseline="30000" dirty="0" smtClean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– </a:t>
            </a:r>
            <a:r>
              <a:rPr lang="fr-CH" b="1" dirty="0" err="1" smtClean="0">
                <a:sym typeface="Symbol"/>
              </a:rPr>
              <a:t>E</a:t>
            </a:r>
            <a:r>
              <a:rPr lang="fr-CH" b="1" baseline="-25000" dirty="0" err="1" smtClean="0">
                <a:sym typeface="Symbol"/>
              </a:rPr>
              <a:t>v</a:t>
            </a:r>
            <a:r>
              <a:rPr lang="fr-CH" b="1" baseline="30000" dirty="0" err="1" smtClean="0">
                <a:sym typeface="Symbol"/>
              </a:rPr>
              <a:t>true</a:t>
            </a:r>
            <a:r>
              <a:rPr lang="fr-CH" b="1" baseline="30000" dirty="0" smtClean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)</a:t>
            </a:r>
            <a:r>
              <a:rPr lang="fr-CH" b="1" baseline="30000" dirty="0" smtClean="0">
                <a:sym typeface="Symbol"/>
              </a:rPr>
              <a:t> </a:t>
            </a:r>
            <a:endParaRPr lang="fr-CH" b="1" dirty="0" smtClean="0">
              <a:sym typeface="Symbol"/>
            </a:endParaRPr>
          </a:p>
          <a:p>
            <a:r>
              <a:rPr lang="fr-CH" b="1" dirty="0">
                <a:sym typeface="Symbol"/>
              </a:rPr>
              <a:t> </a:t>
            </a:r>
            <a:r>
              <a:rPr lang="fr-CH" b="1" dirty="0" smtClean="0">
                <a:sym typeface="Symbol"/>
              </a:rPr>
              <a:t>     -- or more information to help </a:t>
            </a:r>
            <a:r>
              <a:rPr lang="fr-CH" b="1" dirty="0" err="1" smtClean="0">
                <a:sym typeface="Symbol"/>
              </a:rPr>
              <a:t>build</a:t>
            </a:r>
            <a:r>
              <a:rPr lang="fr-CH" b="1" dirty="0" smtClean="0">
                <a:sym typeface="Symbol"/>
              </a:rPr>
              <a:t> a </a:t>
            </a:r>
            <a:r>
              <a:rPr lang="fr-CH" b="1" dirty="0" err="1" smtClean="0">
                <a:sym typeface="Symbol"/>
              </a:rPr>
              <a:t>reliable</a:t>
            </a:r>
            <a:r>
              <a:rPr lang="fr-CH" b="1" dirty="0" smtClean="0">
                <a:sym typeface="Symbol"/>
              </a:rPr>
              <a:t> model of neutrino interactions</a:t>
            </a:r>
          </a:p>
          <a:p>
            <a:endParaRPr lang="fr-CH" b="1" dirty="0" smtClean="0">
              <a:sym typeface="Symbol"/>
            </a:endParaRPr>
          </a:p>
          <a:p>
            <a:r>
              <a:rPr lang="fr-CH" b="1" dirty="0" err="1">
                <a:sym typeface="Symbol"/>
              </a:rPr>
              <a:t>P</a:t>
            </a:r>
            <a:r>
              <a:rPr lang="fr-CH" b="1" dirty="0" err="1" smtClean="0">
                <a:sym typeface="Symbol"/>
              </a:rPr>
              <a:t>rovide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enough</a:t>
            </a:r>
            <a:r>
              <a:rPr lang="fr-CH" b="1" dirty="0" smtClean="0">
                <a:sym typeface="Symbol"/>
              </a:rPr>
              <a:t> information to </a:t>
            </a:r>
            <a:r>
              <a:rPr lang="fr-CH" b="1" dirty="0" err="1" smtClean="0">
                <a:sym typeface="Symbol"/>
              </a:rPr>
              <a:t>measure</a:t>
            </a:r>
            <a:r>
              <a:rPr lang="fr-CH" b="1" dirty="0" smtClean="0">
                <a:sym typeface="Symbol"/>
              </a:rPr>
              <a:t> or </a:t>
            </a:r>
            <a:r>
              <a:rPr lang="fr-CH" b="1" dirty="0" err="1" smtClean="0">
                <a:sym typeface="Symbol"/>
              </a:rPr>
              <a:t>constrain</a:t>
            </a:r>
            <a:r>
              <a:rPr lang="fr-CH" b="1" dirty="0" smtClean="0">
                <a:sym typeface="Symbol"/>
              </a:rPr>
              <a:t> the  double ratio</a:t>
            </a:r>
          </a:p>
          <a:p>
            <a:r>
              <a:rPr lang="fr-CH" b="1" dirty="0" smtClean="0">
                <a:sym typeface="Symbol"/>
              </a:rPr>
              <a:t>(</a:t>
            </a:r>
            <a:r>
              <a:rPr lang="fr-CH" b="1" baseline="-25000" dirty="0">
                <a:sym typeface="Symbol"/>
              </a:rPr>
              <a:t>e </a:t>
            </a:r>
            <a:r>
              <a:rPr lang="fr-CH" b="1" dirty="0" smtClean="0">
                <a:sym typeface="Symbol"/>
              </a:rPr>
              <a:t>/</a:t>
            </a:r>
            <a:r>
              <a:rPr lang="fr-CH" b="1" baseline="-25000" dirty="0" smtClean="0">
                <a:sym typeface="Symbol"/>
              </a:rPr>
              <a:t></a:t>
            </a:r>
            <a:r>
              <a:rPr lang="fr-CH" b="1" dirty="0" smtClean="0">
                <a:sym typeface="Symbol"/>
              </a:rPr>
              <a:t>) /(</a:t>
            </a:r>
            <a:r>
              <a:rPr lang="fr-CH" b="1" baseline="-25000" dirty="0" smtClean="0">
                <a:sym typeface="Symbol"/>
              </a:rPr>
              <a:t></a:t>
            </a:r>
            <a:r>
              <a:rPr lang="fr-CH" b="1" dirty="0" smtClean="0">
                <a:sym typeface="Symbol"/>
              </a:rPr>
              <a:t> /</a:t>
            </a:r>
            <a:r>
              <a:rPr lang="fr-CH" b="1" baseline="-25000" dirty="0" smtClean="0">
                <a:sym typeface="Symbol"/>
              </a:rPr>
              <a:t>e</a:t>
            </a:r>
            <a:r>
              <a:rPr lang="fr-CH" b="1" dirty="0" smtClean="0">
                <a:sym typeface="Symbol"/>
              </a:rPr>
              <a:t>)  cross-section ratio </a:t>
            </a:r>
            <a:r>
              <a:rPr lang="fr-CH" b="1" dirty="0" err="1" smtClean="0">
                <a:sym typeface="Symbol"/>
              </a:rPr>
              <a:t>which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directly</a:t>
            </a:r>
            <a:r>
              <a:rPr lang="fr-CH" b="1" dirty="0" smtClean="0">
                <a:sym typeface="Symbol"/>
              </a:rPr>
              <a:t> </a:t>
            </a:r>
            <a:r>
              <a:rPr lang="fr-CH" b="1" dirty="0" err="1" smtClean="0">
                <a:sym typeface="Symbol"/>
              </a:rPr>
              <a:t>enters</a:t>
            </a:r>
            <a:r>
              <a:rPr lang="fr-CH" b="1" dirty="0" smtClean="0">
                <a:sym typeface="Symbol"/>
              </a:rPr>
              <a:t> the CP </a:t>
            </a:r>
            <a:r>
              <a:rPr lang="fr-CH" b="1" dirty="0" err="1" smtClean="0">
                <a:sym typeface="Symbol"/>
              </a:rPr>
              <a:t>asymmetry</a:t>
            </a:r>
            <a:r>
              <a:rPr lang="fr-CH" b="1" dirty="0" smtClean="0">
                <a:sym typeface="Symbol"/>
              </a:rPr>
              <a:t>. </a:t>
            </a:r>
          </a:p>
          <a:p>
            <a:endParaRPr lang="fr-CH" b="1" dirty="0">
              <a:sym typeface="Symbol"/>
            </a:endParaRPr>
          </a:p>
          <a:p>
            <a:r>
              <a:rPr lang="fr-CH" b="1" i="1" dirty="0" smtClean="0">
                <a:solidFill>
                  <a:srgbClr val="C00000"/>
                </a:solidFill>
                <a:sym typeface="Symbol"/>
              </a:rPr>
              <a:t>MUCH OF OSCILLATION ‘ART’ IS IN THE NEAR DETECTOR!</a:t>
            </a:r>
          </a:p>
        </p:txBody>
      </p:sp>
    </p:spTree>
    <p:extLst>
      <p:ext uri="{BB962C8B-B14F-4D97-AF65-F5344CB8AC3E}">
        <p14:creationId xmlns:p14="http://schemas.microsoft.com/office/powerpoint/2010/main" val="24190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07.11.2016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4</a:t>
            </a:fld>
            <a:endParaRPr lang="fr-CH"/>
          </a:p>
        </p:txBody>
      </p:sp>
      <p:sp>
        <p:nvSpPr>
          <p:cNvPr id="5" name="TextBox 4"/>
          <p:cNvSpPr txBox="1"/>
          <p:nvPr/>
        </p:nvSpPr>
        <p:spPr>
          <a:xfrm>
            <a:off x="289614" y="260648"/>
            <a:ext cx="8635954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/>
              <a:t>Several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near</a:t>
            </a:r>
            <a:r>
              <a:rPr lang="fr-CH" sz="2400" b="1" dirty="0" smtClean="0"/>
              <a:t> detector </a:t>
            </a:r>
            <a:r>
              <a:rPr lang="fr-CH" sz="2400" b="1" dirty="0" err="1" smtClean="0"/>
              <a:t>projects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involve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Gas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TPCs</a:t>
            </a:r>
            <a:endParaRPr lang="fr-CH" sz="2400" b="1" dirty="0" smtClean="0"/>
          </a:p>
          <a:p>
            <a:endParaRPr lang="fr-CH" b="1" dirty="0" smtClean="0"/>
          </a:p>
          <a:p>
            <a:r>
              <a:rPr lang="fr-CH" dirty="0"/>
              <a:t> </a:t>
            </a:r>
            <a:r>
              <a:rPr lang="fr-CH" dirty="0" smtClean="0"/>
              <a:t>  </a:t>
            </a:r>
            <a:r>
              <a:rPr lang="fr-CH" b="1" dirty="0" smtClean="0"/>
              <a:t>1. </a:t>
            </a:r>
            <a:r>
              <a:rPr lang="fr-CH" b="1" dirty="0" err="1"/>
              <a:t>P</a:t>
            </a:r>
            <a:r>
              <a:rPr lang="fr-CH" b="1" dirty="0" err="1" smtClean="0"/>
              <a:t>resently</a:t>
            </a:r>
            <a:r>
              <a:rPr lang="fr-CH" b="1" dirty="0" smtClean="0"/>
              <a:t> the T2K ND280 TPC, </a:t>
            </a:r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beautifully</a:t>
            </a:r>
            <a:r>
              <a:rPr lang="fr-CH" dirty="0" smtClean="0"/>
              <a:t> (</a:t>
            </a:r>
            <a:r>
              <a:rPr lang="fr-CH" dirty="0" err="1" smtClean="0"/>
              <a:t>with</a:t>
            </a:r>
            <a:r>
              <a:rPr lang="fr-CH" dirty="0" smtClean="0"/>
              <a:t> a few </a:t>
            </a:r>
            <a:r>
              <a:rPr lang="fr-CH" dirty="0" err="1" smtClean="0"/>
              <a:t>shortcomings</a:t>
            </a:r>
            <a:r>
              <a:rPr lang="fr-CH" dirty="0" smtClean="0"/>
              <a:t>) </a:t>
            </a:r>
            <a:endParaRPr lang="fr-CH" dirty="0" smtClean="0"/>
          </a:p>
          <a:p>
            <a:endParaRPr lang="fr-CH" dirty="0" smtClean="0"/>
          </a:p>
          <a:p>
            <a:r>
              <a:rPr lang="fr-CH" b="1" dirty="0" smtClean="0"/>
              <a:t>   2. T2K upgrade of the </a:t>
            </a:r>
            <a:r>
              <a:rPr lang="fr-CH" b="1" dirty="0" err="1" smtClean="0"/>
              <a:t>magnetic</a:t>
            </a:r>
            <a:r>
              <a:rPr lang="fr-CH" b="1" dirty="0" smtClean="0"/>
              <a:t> ND280 </a:t>
            </a:r>
          </a:p>
          <a:p>
            <a:r>
              <a:rPr lang="fr-CH" dirty="0"/>
              <a:t> </a:t>
            </a:r>
            <a:r>
              <a:rPr lang="fr-CH" dirty="0" smtClean="0"/>
              <a:t>           </a:t>
            </a:r>
            <a:r>
              <a:rPr lang="fr-CH" dirty="0" err="1" smtClean="0"/>
              <a:t>aim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to </a:t>
            </a:r>
            <a:r>
              <a:rPr lang="fr-CH" dirty="0" err="1" smtClean="0"/>
              <a:t>provide</a:t>
            </a:r>
            <a:r>
              <a:rPr lang="fr-CH" dirty="0" smtClean="0"/>
              <a:t> by 2020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full </a:t>
            </a:r>
            <a:r>
              <a:rPr lang="fr-CH" dirty="0" err="1" smtClean="0"/>
              <a:t>angular</a:t>
            </a:r>
            <a:r>
              <a:rPr lang="fr-CH" dirty="0" smtClean="0"/>
              <a:t> </a:t>
            </a:r>
            <a:r>
              <a:rPr lang="fr-CH" dirty="0" err="1" smtClean="0"/>
              <a:t>coverage</a:t>
            </a:r>
            <a:r>
              <a:rPr lang="fr-CH" dirty="0" smtClean="0"/>
              <a:t> for neutrino </a:t>
            </a:r>
            <a:r>
              <a:rPr lang="fr-CH" dirty="0" err="1" smtClean="0"/>
              <a:t>events</a:t>
            </a:r>
            <a:r>
              <a:rPr lang="fr-CH" dirty="0"/>
              <a:t>  </a:t>
            </a:r>
            <a:r>
              <a:rPr lang="fr-CH" dirty="0" err="1" smtClean="0"/>
              <a:t>using</a:t>
            </a:r>
            <a:r>
              <a:rPr lang="fr-CH" dirty="0" smtClean="0"/>
              <a:t> new </a:t>
            </a:r>
            <a:r>
              <a:rPr lang="fr-CH" dirty="0" err="1" smtClean="0"/>
              <a:t>side</a:t>
            </a:r>
            <a:r>
              <a:rPr lang="fr-CH" dirty="0" smtClean="0"/>
              <a:t> </a:t>
            </a:r>
            <a:r>
              <a:rPr lang="fr-CH" dirty="0" err="1" smtClean="0"/>
              <a:t>TPCs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                   water </a:t>
            </a:r>
            <a:r>
              <a:rPr lang="fr-CH" dirty="0" err="1" smtClean="0"/>
              <a:t>targets</a:t>
            </a:r>
            <a:r>
              <a:rPr lang="fr-CH" dirty="0" smtClean="0"/>
              <a:t> </a:t>
            </a:r>
          </a:p>
          <a:p>
            <a:r>
              <a:rPr lang="fr-CH" dirty="0" smtClean="0"/>
              <a:t>                  </a:t>
            </a:r>
            <a:r>
              <a:rPr lang="fr-CH" dirty="0"/>
              <a:t> </a:t>
            </a:r>
            <a:r>
              <a:rPr lang="fr-CH" dirty="0" err="1" smtClean="0"/>
              <a:t>significantly</a:t>
            </a:r>
            <a:r>
              <a:rPr lang="fr-CH" dirty="0" smtClean="0"/>
              <a:t> </a:t>
            </a:r>
            <a:r>
              <a:rPr lang="fr-CH" dirty="0" err="1" smtClean="0"/>
              <a:t>smaller</a:t>
            </a:r>
            <a:r>
              <a:rPr lang="fr-CH" dirty="0" smtClean="0"/>
              <a:t> </a:t>
            </a:r>
            <a:r>
              <a:rPr lang="fr-CH" dirty="0" err="1" smtClean="0"/>
              <a:t>systematic</a:t>
            </a:r>
            <a:r>
              <a:rPr lang="fr-CH" dirty="0" smtClean="0"/>
              <a:t> </a:t>
            </a:r>
            <a:r>
              <a:rPr lang="fr-CH" dirty="0" err="1" smtClean="0"/>
              <a:t>errors</a:t>
            </a:r>
            <a:r>
              <a:rPr lang="fr-CH" dirty="0" smtClean="0"/>
              <a:t> in </a:t>
            </a:r>
            <a:r>
              <a:rPr lang="fr-CH" dirty="0" err="1" smtClean="0"/>
              <a:t>view</a:t>
            </a:r>
            <a:r>
              <a:rPr lang="fr-CH" dirty="0" smtClean="0"/>
              <a:t> of T2K/T2K-II/</a:t>
            </a:r>
            <a:r>
              <a:rPr lang="fr-CH" dirty="0" err="1" smtClean="0"/>
              <a:t>HyperK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        </a:t>
            </a:r>
            <a:r>
              <a:rPr lang="fr-CH" dirty="0" err="1" smtClean="0"/>
              <a:t>electron</a:t>
            </a:r>
            <a:r>
              <a:rPr lang="fr-CH" dirty="0" smtClean="0"/>
              <a:t> neutrino (gamma background) /muon neutrino cross-sections     </a:t>
            </a:r>
          </a:p>
          <a:p>
            <a:r>
              <a:rPr lang="fr-CH" dirty="0"/>
              <a:t> </a:t>
            </a:r>
            <a:r>
              <a:rPr lang="fr-CH" dirty="0" smtClean="0"/>
              <a:t>          </a:t>
            </a:r>
            <a:r>
              <a:rPr lang="fr-CH" dirty="0" err="1" smtClean="0"/>
              <a:t>Also</a:t>
            </a:r>
            <a:r>
              <a:rPr lang="fr-CH" dirty="0" smtClean="0"/>
              <a:t> : a state-of-the-art  </a:t>
            </a:r>
            <a:r>
              <a:rPr lang="fr-CH" dirty="0" err="1" smtClean="0"/>
              <a:t>project</a:t>
            </a:r>
            <a:r>
              <a:rPr lang="fr-CH" dirty="0" smtClean="0"/>
              <a:t> and </a:t>
            </a:r>
            <a:r>
              <a:rPr lang="fr-CH" dirty="0" err="1" smtClean="0"/>
              <a:t>opportunity</a:t>
            </a:r>
            <a:r>
              <a:rPr lang="fr-CH" dirty="0" smtClean="0"/>
              <a:t> to gain </a:t>
            </a:r>
            <a:r>
              <a:rPr lang="fr-CH" dirty="0" err="1" smtClean="0"/>
              <a:t>experience</a:t>
            </a:r>
            <a:r>
              <a:rPr lang="fr-CH" dirty="0" smtClean="0"/>
              <a:t> and </a:t>
            </a:r>
            <a:r>
              <a:rPr lang="fr-CH" dirty="0" err="1" smtClean="0"/>
              <a:t>collaborate</a:t>
            </a:r>
            <a:r>
              <a:rPr lang="fr-CH" dirty="0" smtClean="0"/>
              <a:t> </a:t>
            </a:r>
          </a:p>
          <a:p>
            <a:endParaRPr lang="fr-CH" dirty="0" smtClean="0"/>
          </a:p>
          <a:p>
            <a:r>
              <a:rPr lang="fr-CH" b="1" dirty="0" smtClean="0"/>
              <a:t>   3. High pressure TPC </a:t>
            </a:r>
            <a:r>
              <a:rPr lang="fr-CH" b="1" dirty="0" err="1" smtClean="0"/>
              <a:t>project</a:t>
            </a:r>
            <a:r>
              <a:rPr lang="fr-CH" b="1" dirty="0" smtClean="0"/>
              <a:t>(s) </a:t>
            </a:r>
          </a:p>
          <a:p>
            <a:r>
              <a:rPr lang="fr-CH" dirty="0"/>
              <a:t> </a:t>
            </a:r>
            <a:r>
              <a:rPr lang="fr-CH" dirty="0" smtClean="0"/>
              <a:t>           </a:t>
            </a:r>
            <a:r>
              <a:rPr lang="fr-CH" b="1" dirty="0" err="1" smtClean="0"/>
              <a:t>earlier</a:t>
            </a:r>
            <a:r>
              <a:rPr lang="fr-CH" b="1" dirty="0" smtClean="0"/>
              <a:t> </a:t>
            </a:r>
            <a:r>
              <a:rPr lang="fr-CH" b="1" dirty="0" err="1" smtClean="0"/>
              <a:t>work</a:t>
            </a:r>
            <a:r>
              <a:rPr lang="fr-CH" b="1" dirty="0" smtClean="0"/>
              <a:t> on LBNO </a:t>
            </a:r>
            <a:r>
              <a:rPr lang="fr-CH" dirty="0" err="1" smtClean="0"/>
              <a:t>near</a:t>
            </a:r>
            <a:r>
              <a:rPr lang="fr-CH" dirty="0" smtClean="0"/>
              <a:t> detector </a:t>
            </a:r>
          </a:p>
          <a:p>
            <a:r>
              <a:rPr lang="fr-CH" dirty="0"/>
              <a:t> </a:t>
            </a:r>
            <a:r>
              <a:rPr lang="fr-CH" dirty="0" smtClean="0"/>
              <a:t>           rate and </a:t>
            </a:r>
            <a:r>
              <a:rPr lang="fr-CH" dirty="0" err="1" smtClean="0"/>
              <a:t>target</a:t>
            </a:r>
            <a:r>
              <a:rPr lang="fr-CH" dirty="0" smtClean="0"/>
              <a:t> nucleus are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adapted</a:t>
            </a:r>
            <a:r>
              <a:rPr lang="fr-CH" dirty="0" smtClean="0"/>
              <a:t> for </a:t>
            </a:r>
            <a:r>
              <a:rPr lang="fr-CH" dirty="0" err="1" smtClean="0"/>
              <a:t>LArg</a:t>
            </a:r>
            <a:r>
              <a:rPr lang="fr-CH" dirty="0" smtClean="0"/>
              <a:t> far detector</a:t>
            </a:r>
          </a:p>
          <a:p>
            <a:r>
              <a:rPr lang="fr-CH" dirty="0" smtClean="0"/>
              <a:t>            </a:t>
            </a:r>
          </a:p>
          <a:p>
            <a:r>
              <a:rPr lang="fr-CH" dirty="0"/>
              <a:t> </a:t>
            </a:r>
            <a:r>
              <a:rPr lang="fr-CH" dirty="0" smtClean="0"/>
              <a:t>           </a:t>
            </a:r>
            <a:r>
              <a:rPr lang="fr-CH" b="1" dirty="0" smtClean="0"/>
              <a:t>at T2K/</a:t>
            </a:r>
            <a:r>
              <a:rPr lang="fr-CH" b="1" dirty="0" err="1" smtClean="0"/>
              <a:t>HyperK</a:t>
            </a:r>
            <a:r>
              <a:rPr lang="fr-CH" b="1" dirty="0" smtClean="0"/>
              <a:t> : </a:t>
            </a:r>
            <a:r>
              <a:rPr lang="fr-CH" dirty="0" smtClean="0"/>
              <a:t>a </a:t>
            </a:r>
            <a:r>
              <a:rPr lang="fr-CH" dirty="0" err="1" smtClean="0"/>
              <a:t>way</a:t>
            </a:r>
            <a:r>
              <a:rPr lang="fr-CH" dirty="0" smtClean="0"/>
              <a:t> to </a:t>
            </a:r>
            <a:r>
              <a:rPr lang="fr-CH" dirty="0" err="1" smtClean="0"/>
              <a:t>investigate</a:t>
            </a:r>
            <a:r>
              <a:rPr lang="fr-CH" dirty="0" smtClean="0"/>
              <a:t> the </a:t>
            </a:r>
            <a:r>
              <a:rPr lang="fr-CH" dirty="0" err="1" smtClean="0"/>
              <a:t>nuclear</a:t>
            </a:r>
            <a:r>
              <a:rPr lang="fr-CH" dirty="0" smtClean="0"/>
              <a:t> interaction model by </a:t>
            </a:r>
            <a:r>
              <a:rPr lang="fr-CH" dirty="0" err="1" smtClean="0"/>
              <a:t>exceptional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</a:t>
            </a:r>
            <a:r>
              <a:rPr lang="fr-CH" dirty="0" err="1" smtClean="0"/>
              <a:t>visibility</a:t>
            </a:r>
            <a:r>
              <a:rPr lang="fr-CH" dirty="0" smtClean="0"/>
              <a:t> of vertex </a:t>
            </a:r>
            <a:r>
              <a:rPr lang="fr-CH" dirty="0" err="1" smtClean="0"/>
              <a:t>activity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</a:t>
            </a:r>
          </a:p>
          <a:p>
            <a:r>
              <a:rPr lang="fr-CH" dirty="0" smtClean="0"/>
              <a:t>            </a:t>
            </a:r>
            <a:r>
              <a:rPr lang="fr-CH" b="1" dirty="0" smtClean="0"/>
              <a:t>at DUNE : </a:t>
            </a:r>
            <a:r>
              <a:rPr lang="fr-CH" dirty="0" smtClean="0"/>
              <a:t>a </a:t>
            </a:r>
            <a:r>
              <a:rPr lang="fr-CH" dirty="0" err="1" smtClean="0"/>
              <a:t>near</a:t>
            </a:r>
            <a:r>
              <a:rPr lang="fr-CH" dirty="0" smtClean="0"/>
              <a:t> detector </a:t>
            </a:r>
            <a:r>
              <a:rPr lang="fr-CH" dirty="0" err="1" smtClean="0"/>
              <a:t>with</a:t>
            </a:r>
            <a:r>
              <a:rPr lang="fr-CH" dirty="0" smtClean="0"/>
              <a:t> high </a:t>
            </a:r>
            <a:r>
              <a:rPr lang="fr-CH" dirty="0" err="1" smtClean="0"/>
              <a:t>sensitivity</a:t>
            </a:r>
            <a:r>
              <a:rPr lang="fr-CH" dirty="0" smtClean="0"/>
              <a:t> to </a:t>
            </a:r>
            <a:r>
              <a:rPr lang="fr-CH" dirty="0" err="1" smtClean="0"/>
              <a:t>nuclear</a:t>
            </a:r>
            <a:r>
              <a:rPr lang="fr-CH" dirty="0" smtClean="0"/>
              <a:t> </a:t>
            </a:r>
            <a:r>
              <a:rPr lang="fr-CH" dirty="0" err="1" smtClean="0"/>
              <a:t>activity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            a </a:t>
            </a:r>
            <a:r>
              <a:rPr lang="fr-CH" dirty="0" err="1" smtClean="0"/>
              <a:t>sufficient</a:t>
            </a:r>
            <a:r>
              <a:rPr lang="fr-CH" dirty="0" smtClean="0"/>
              <a:t> </a:t>
            </a:r>
            <a:r>
              <a:rPr lang="fr-CH" dirty="0" err="1" smtClean="0"/>
              <a:t>event</a:t>
            </a:r>
            <a:r>
              <a:rPr lang="fr-CH" dirty="0" smtClean="0"/>
              <a:t> rate as </a:t>
            </a:r>
            <a:r>
              <a:rPr lang="fr-CH" dirty="0" err="1" smtClean="0"/>
              <a:t>near</a:t>
            </a:r>
            <a:r>
              <a:rPr lang="fr-CH" dirty="0" smtClean="0"/>
              <a:t> detector (no pile-up) </a:t>
            </a:r>
          </a:p>
          <a:p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                               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6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07.11.2016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5</a:t>
            </a:fld>
            <a:endParaRPr lang="fr-CH"/>
          </a:p>
        </p:txBody>
      </p:sp>
      <p:pic>
        <p:nvPicPr>
          <p:cNvPr id="6148" name="Picture 4" descr="Workshop on Neutrino Near Detectors based on  gas TP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20" y="980728"/>
            <a:ext cx="78486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5816" y="260648"/>
            <a:ext cx="2846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T2K ND280 </a:t>
            </a:r>
            <a:r>
              <a:rPr lang="fr-CH" sz="2800" b="1" dirty="0" err="1" smtClean="0"/>
              <a:t>today</a:t>
            </a:r>
            <a:r>
              <a:rPr lang="fr-CH" sz="2800" b="1" dirty="0" smtClean="0"/>
              <a:t> </a:t>
            </a:r>
            <a:endParaRPr lang="en-GB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5733256"/>
            <a:ext cx="7177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0.18 T UA1/NOMAD </a:t>
            </a:r>
            <a:r>
              <a:rPr lang="fr-CH" dirty="0" err="1" smtClean="0"/>
              <a:t>magnet</a:t>
            </a:r>
            <a:r>
              <a:rPr lang="fr-CH" dirty="0" smtClean="0"/>
              <a:t> + ECAL and SMRD </a:t>
            </a:r>
            <a:r>
              <a:rPr lang="fr-CH" dirty="0" err="1" smtClean="0"/>
              <a:t>Side</a:t>
            </a:r>
            <a:r>
              <a:rPr lang="fr-CH" dirty="0" smtClean="0"/>
              <a:t> Muon Range Detector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38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DB377-811C-4E95-B470-0353EB3BC369}" type="datetime1">
              <a:rPr lang="fr-CH" smtClean="0"/>
              <a:t>07.11.2016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Alain Blondel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6</a:t>
            </a:fld>
            <a:endParaRPr lang="fr-CH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" y="444500"/>
            <a:ext cx="8013700" cy="596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667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716"/>
            <a:ext cx="8910990" cy="6830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27" t="41404"/>
          <a:stretch/>
        </p:blipFill>
        <p:spPr bwMode="auto">
          <a:xfrm>
            <a:off x="5388361" y="3703553"/>
            <a:ext cx="3769530" cy="318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73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67544" y="6413647"/>
            <a:ext cx="2133600" cy="365125"/>
          </a:xfrm>
        </p:spPr>
        <p:txBody>
          <a:bodyPr/>
          <a:lstStyle/>
          <a:p>
            <a:fld id="{3BDDB377-811C-4E95-B470-0353EB3BC369}" type="datetime1">
              <a:rPr lang="fr-CH" smtClean="0"/>
              <a:t>07.11.2016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 smtClean="0"/>
              <a:t>Alain Blondel Workshop on </a:t>
            </a:r>
            <a:r>
              <a:rPr lang="fr-CH" dirty="0" err="1" smtClean="0"/>
              <a:t>near</a:t>
            </a:r>
            <a:r>
              <a:rPr lang="fr-CH" dirty="0" smtClean="0"/>
              <a:t> detectors </a:t>
            </a:r>
            <a:r>
              <a:rPr lang="fr-CH" dirty="0" err="1" smtClean="0"/>
              <a:t>based</a:t>
            </a:r>
            <a:r>
              <a:rPr lang="fr-CH" dirty="0" smtClean="0"/>
              <a:t> on </a:t>
            </a:r>
            <a:r>
              <a:rPr lang="fr-CH" dirty="0" err="1" smtClean="0"/>
              <a:t>gas</a:t>
            </a:r>
            <a:r>
              <a:rPr lang="fr-CH" dirty="0" smtClean="0"/>
              <a:t> </a:t>
            </a:r>
            <a:r>
              <a:rPr lang="fr-CH" dirty="0" err="1" smtClean="0"/>
              <a:t>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8</a:t>
            </a:fld>
            <a:endParaRPr lang="fr-CH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51153"/>
            <a:ext cx="6199514" cy="4702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867" y="5373216"/>
            <a:ext cx="1938031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  30GeV p.o.t*</a:t>
            </a:r>
            <a:r>
              <a:rPr lang="fr-CH" dirty="0" err="1" smtClean="0"/>
              <a:t>kton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7.10</a:t>
            </a:r>
            <a:r>
              <a:rPr lang="fr-CH" baseline="30000" dirty="0" smtClean="0"/>
              <a:t>21</a:t>
            </a:r>
            <a:r>
              <a:rPr lang="fr-CH" dirty="0" smtClean="0"/>
              <a:t> * 22.5 </a:t>
            </a:r>
          </a:p>
          <a:p>
            <a:r>
              <a:rPr lang="fr-CH" dirty="0" smtClean="0"/>
              <a:t>    (</a:t>
            </a:r>
            <a:r>
              <a:rPr lang="fr-CH" dirty="0"/>
              <a:t>T2K </a:t>
            </a:r>
            <a:r>
              <a:rPr lang="fr-CH" dirty="0" err="1"/>
              <a:t>approved</a:t>
            </a:r>
            <a:r>
              <a:rPr lang="fr-CH" dirty="0" smtClean="0"/>
              <a:t>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60023" y="5661250"/>
            <a:ext cx="1826875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515897" y="5534361"/>
            <a:ext cx="476412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0.2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355976" y="5517232"/>
            <a:ext cx="30168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1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909115" y="5517232"/>
            <a:ext cx="301686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3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123746" y="4444180"/>
            <a:ext cx="652743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2035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7013031" y="4310572"/>
            <a:ext cx="93855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094784" y="4310572"/>
            <a:ext cx="93855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166713" y="4379921"/>
            <a:ext cx="1662906" cy="0"/>
          </a:xfrm>
          <a:prstGeom prst="line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ight Arrow 27"/>
          <p:cNvSpPr/>
          <p:nvPr/>
        </p:nvSpPr>
        <p:spPr>
          <a:xfrm>
            <a:off x="4431397" y="5013176"/>
            <a:ext cx="2579061" cy="1194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ight Arrow 28"/>
          <p:cNvSpPr/>
          <p:nvPr/>
        </p:nvSpPr>
        <p:spPr>
          <a:xfrm>
            <a:off x="7115476" y="4993203"/>
            <a:ext cx="1661013" cy="135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95005" y="5159127"/>
            <a:ext cx="2869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prstClr val="black"/>
                </a:solidFill>
              </a:rPr>
              <a:t>T2HK (</a:t>
            </a:r>
            <a:r>
              <a:rPr lang="fr-CH" b="1" dirty="0" err="1" smtClean="0">
                <a:solidFill>
                  <a:prstClr val="black"/>
                </a:solidFill>
              </a:rPr>
              <a:t>prop</a:t>
            </a:r>
            <a:r>
              <a:rPr lang="fr-CH" b="1" dirty="0" smtClean="0">
                <a:solidFill>
                  <a:prstClr val="black"/>
                </a:solidFill>
              </a:rPr>
              <a:t>.)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78834" y="5165029"/>
            <a:ext cx="1178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prstClr val="black"/>
                </a:solidFill>
              </a:rPr>
              <a:t>T2K-II</a:t>
            </a:r>
            <a:endParaRPr lang="en-US" b="1" dirty="0">
              <a:solidFill>
                <a:prstClr val="black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23746" y="5511715"/>
            <a:ext cx="41870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30</a:t>
            </a:r>
            <a:endParaRPr lang="en-GB" b="1" dirty="0"/>
          </a:p>
        </p:txBody>
      </p:sp>
      <p:sp>
        <p:nvSpPr>
          <p:cNvPr id="34" name="Right Arrow 33"/>
          <p:cNvSpPr/>
          <p:nvPr/>
        </p:nvSpPr>
        <p:spPr>
          <a:xfrm>
            <a:off x="7308304" y="692696"/>
            <a:ext cx="360040" cy="144016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160023" y="513546"/>
            <a:ext cx="1170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err="1" smtClean="0">
                <a:solidFill>
                  <a:schemeClr val="accent3">
                    <a:lumMod val="75000"/>
                  </a:schemeClr>
                </a:solidFill>
              </a:rPr>
              <a:t>Koseki</a:t>
            </a:r>
            <a:endParaRPr lang="fr-CH" i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fr-CH" i="1" dirty="0" smtClean="0">
                <a:solidFill>
                  <a:schemeClr val="accent3">
                    <a:lumMod val="75000"/>
                  </a:schemeClr>
                </a:solidFill>
              </a:rPr>
              <a:t>NUFACT16</a:t>
            </a:r>
            <a:endParaRPr lang="en-GB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76056" y="6107089"/>
            <a:ext cx="4072397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event</a:t>
            </a:r>
            <a:r>
              <a:rPr lang="fr-CH" b="1" dirty="0" smtClean="0"/>
              <a:t> </a:t>
            </a:r>
            <a:r>
              <a:rPr lang="fr-CH" b="1" dirty="0" err="1" smtClean="0"/>
              <a:t>numbers</a:t>
            </a:r>
            <a:r>
              <a:rPr lang="fr-CH" b="1" dirty="0" smtClean="0"/>
              <a:t> = 15  / 150 times </a:t>
            </a:r>
            <a:r>
              <a:rPr lang="fr-CH" b="1" dirty="0" err="1" smtClean="0"/>
              <a:t>today’s</a:t>
            </a:r>
            <a:r>
              <a:rPr lang="fr-CH" b="1" dirty="0" smtClean="0"/>
              <a:t>.</a:t>
            </a:r>
            <a:endParaRPr lang="fr-CH" b="1" dirty="0"/>
          </a:p>
          <a:p>
            <a:r>
              <a:rPr lang="fr-CH" b="1" dirty="0" err="1" smtClean="0"/>
              <a:t>Systematics</a:t>
            </a:r>
            <a:r>
              <a:rPr lang="fr-CH" b="1" dirty="0" smtClean="0"/>
              <a:t> </a:t>
            </a:r>
            <a:r>
              <a:rPr lang="fr-CH" b="1" dirty="0" err="1" smtClean="0"/>
              <a:t>need</a:t>
            </a:r>
            <a:r>
              <a:rPr lang="fr-CH" b="1" dirty="0" smtClean="0"/>
              <a:t> </a:t>
            </a:r>
            <a:r>
              <a:rPr lang="fr-CH" b="1" dirty="0" err="1" smtClean="0"/>
              <a:t>reduction</a:t>
            </a:r>
            <a:r>
              <a:rPr lang="fr-CH" b="1" dirty="0" smtClean="0"/>
              <a:t> </a:t>
            </a:r>
            <a:r>
              <a:rPr lang="fr-CH" b="1" dirty="0" err="1" smtClean="0"/>
              <a:t>accordingly</a:t>
            </a:r>
            <a:r>
              <a:rPr lang="fr-CH" b="1" dirty="0"/>
              <a:t>!</a:t>
            </a:r>
            <a:r>
              <a:rPr lang="fr-CH" b="1" dirty="0" smtClean="0"/>
              <a:t> </a:t>
            </a:r>
            <a:endParaRPr lang="en-GB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895894" y="3996586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u="sng" dirty="0" err="1" smtClean="0">
                <a:solidFill>
                  <a:srgbClr val="FF0000"/>
                </a:solidFill>
              </a:rPr>
              <a:t>funded</a:t>
            </a:r>
            <a:endParaRPr lang="en-GB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40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7E6C4-EC43-469E-9CA4-CD87E4BAED1D}" type="datetime1">
              <a:rPr lang="fr-CH" smtClean="0"/>
              <a:t>07.11.2016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Alain </a:t>
            </a:r>
            <a:r>
              <a:rPr lang="en-GB" dirty="0" err="1" smtClean="0"/>
              <a:t>Blondel</a:t>
            </a:r>
            <a:r>
              <a:rPr lang="en-GB" dirty="0" smtClean="0"/>
              <a:t> Workshop on near detectors based on gas TPCs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BFDFF-BB07-432D-AFF3-7E56370ECAC7}" type="slidenum">
              <a:rPr lang="fr-CH" smtClean="0"/>
              <a:t>9</a:t>
            </a:fld>
            <a:endParaRPr lang="fr-CH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226056" y="-1419419"/>
            <a:ext cx="4707431" cy="915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5541" y="5503041"/>
            <a:ext cx="9159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DUNE </a:t>
            </a:r>
            <a:r>
              <a:rPr lang="fr-CH" b="1" dirty="0" smtClean="0"/>
              <a:t> Schedule </a:t>
            </a:r>
            <a:r>
              <a:rPr lang="fr-CH" b="1" i="1" dirty="0" smtClean="0">
                <a:solidFill>
                  <a:srgbClr val="FF0000"/>
                </a:solidFill>
              </a:rPr>
              <a:t>as of CDR</a:t>
            </a:r>
            <a:r>
              <a:rPr lang="fr-CH" b="1" i="1" dirty="0">
                <a:solidFill>
                  <a:srgbClr val="FF0000"/>
                </a:solidFill>
              </a:rPr>
              <a:t> </a:t>
            </a:r>
            <a:r>
              <a:rPr lang="fr-CH" b="1" dirty="0">
                <a:hlinkClick r:id="rId3"/>
              </a:rPr>
              <a:t>http://</a:t>
            </a:r>
            <a:r>
              <a:rPr lang="fr-CH" b="1" dirty="0" smtClean="0">
                <a:hlinkClick r:id="rId3"/>
              </a:rPr>
              <a:t>arxiv.org/abs/1601.05471</a:t>
            </a:r>
            <a:r>
              <a:rPr lang="fr-CH" b="1" dirty="0" smtClean="0"/>
              <a:t> </a:t>
            </a:r>
          </a:p>
          <a:p>
            <a:r>
              <a:rPr lang="fr-CH" b="1" dirty="0" err="1" smtClean="0"/>
              <a:t>Beam</a:t>
            </a:r>
            <a:r>
              <a:rPr lang="fr-CH" b="1" dirty="0" smtClean="0"/>
              <a:t> </a:t>
            </a:r>
            <a:r>
              <a:rPr lang="fr-CH" b="1" dirty="0" err="1" smtClean="0"/>
              <a:t>starts</a:t>
            </a:r>
            <a:r>
              <a:rPr lang="fr-CH" b="1" dirty="0"/>
              <a:t> </a:t>
            </a:r>
            <a:r>
              <a:rPr lang="fr-CH" b="1" dirty="0" smtClean="0"/>
              <a:t>(</a:t>
            </a:r>
            <a:r>
              <a:rPr lang="fr-CH" b="1" dirty="0" err="1" smtClean="0"/>
              <a:t>with</a:t>
            </a:r>
            <a:r>
              <a:rPr lang="fr-CH" b="1" dirty="0" smtClean="0"/>
              <a:t> 1.2 MW </a:t>
            </a:r>
            <a:r>
              <a:rPr lang="fr-CH" b="1" dirty="0" err="1" smtClean="0"/>
              <a:t>capability</a:t>
            </a:r>
            <a:r>
              <a:rPr lang="fr-CH" b="1" dirty="0" smtClean="0"/>
              <a:t>) 2026 </a:t>
            </a:r>
            <a:r>
              <a:rPr lang="fr-CH" b="1" dirty="0" err="1" smtClean="0"/>
              <a:t>with</a:t>
            </a:r>
            <a:r>
              <a:rPr lang="fr-CH" b="1" dirty="0" smtClean="0"/>
              <a:t> 2 far detectors, upgrade to 2.4Mw ~6 </a:t>
            </a:r>
            <a:r>
              <a:rPr lang="fr-CH" b="1" dirty="0" err="1" smtClean="0"/>
              <a:t>yrs</a:t>
            </a:r>
            <a:r>
              <a:rPr lang="fr-CH" b="1" dirty="0" smtClean="0"/>
              <a:t> </a:t>
            </a:r>
            <a:r>
              <a:rPr lang="fr-CH" b="1" dirty="0" err="1" smtClean="0"/>
              <a:t>later</a:t>
            </a:r>
            <a:r>
              <a:rPr lang="fr-CH" b="1" dirty="0" smtClean="0"/>
              <a:t>.  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99515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11483</TotalTime>
  <Words>591</Words>
  <Application>Microsoft Office PowerPoint</Application>
  <PresentationFormat>On-screen Show (4:3)</PresentationFormat>
  <Paragraphs>124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125</cp:revision>
  <cp:lastPrinted>2016-11-05T16:01:28Z</cp:lastPrinted>
  <dcterms:created xsi:type="dcterms:W3CDTF">2016-02-09T06:51:41Z</dcterms:created>
  <dcterms:modified xsi:type="dcterms:W3CDTF">2016-11-07T21:02:00Z</dcterms:modified>
</cp:coreProperties>
</file>