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8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57" r:id="rId12"/>
    <p:sldId id="350" r:id="rId13"/>
    <p:sldId id="351" r:id="rId14"/>
    <p:sldId id="352" r:id="rId15"/>
    <p:sldId id="269" r:id="rId16"/>
    <p:sldId id="271" r:id="rId17"/>
    <p:sldId id="356" r:id="rId18"/>
    <p:sldId id="353" r:id="rId19"/>
    <p:sldId id="354" r:id="rId20"/>
    <p:sldId id="299" r:id="rId21"/>
    <p:sldId id="328" r:id="rId22"/>
    <p:sldId id="360" r:id="rId23"/>
    <p:sldId id="330" r:id="rId24"/>
    <p:sldId id="358" r:id="rId25"/>
    <p:sldId id="35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DB475F-BFA6-3747-97A3-D103D776D21A}">
          <p14:sldIdLst>
            <p14:sldId id="256"/>
            <p14:sldId id="258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57"/>
            <p14:sldId id="350"/>
            <p14:sldId id="351"/>
            <p14:sldId id="352"/>
            <p14:sldId id="269"/>
            <p14:sldId id="271"/>
            <p14:sldId id="356"/>
            <p14:sldId id="353"/>
            <p14:sldId id="354"/>
            <p14:sldId id="299"/>
            <p14:sldId id="328"/>
            <p14:sldId id="360"/>
            <p14:sldId id="330"/>
            <p14:sldId id="358"/>
          </p14:sldIdLst>
        </p14:section>
        <p14:section name="Untitled Section" id="{EB83CC6E-0A28-5E43-BE99-C6860B073FCE}">
          <p14:sldIdLst>
            <p14:sldId id="3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8D5EB"/>
    <a:srgbClr val="FFFF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80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9F314-128D-4D43-9D63-5FB4ED39B12D}" type="datetimeFigureOut">
              <a:rPr lang="en-US" smtClean="0"/>
              <a:t>26.10.16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2A70B-D1C8-8847-AAC6-70E5DE973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940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120B2-D871-A644-B10C-1059EFD4A3C5}" type="datetimeFigureOut">
              <a:rPr lang="en-US" smtClean="0"/>
              <a:t>26.10.16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73E45-4DEF-C340-BBB3-4AE72E4B59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5882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the list of the requirements that have an impact of the CF work.</a:t>
            </a:r>
          </a:p>
          <a:p>
            <a:pPr defTabSz="457175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 smtClean="0"/>
              <a:t>READ.</a:t>
            </a:r>
          </a:p>
          <a:p>
            <a:r>
              <a:rPr lang="en-US" baseline="0" dirty="0" smtClean="0"/>
              <a:t>Full list is available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59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567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8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77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132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941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057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366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288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716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83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72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81071-A871-AC47-A4C5-2F15C9D7C3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32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3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nf-ehn1-np.web.cern.ch" TargetMode="External"/><Relationship Id="rId3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1725184" TargetMode="External"/><Relationship Id="rId3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hyperlink" Target="https://edms.cern.ch/document/135381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CERN Neutrino </a:t>
            </a:r>
            <a:r>
              <a:rPr lang="en-US" dirty="0" smtClean="0"/>
              <a:t>Platform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08-11-2016</a:t>
            </a:r>
          </a:p>
          <a:p>
            <a:endParaRPr lang="en-US" dirty="0" smtClean="0"/>
          </a:p>
          <a:p>
            <a:r>
              <a:rPr lang="en-US" sz="2400" i="1" dirty="0" smtClean="0"/>
              <a:t>M.Nessi, CERN</a:t>
            </a:r>
            <a:endParaRPr lang="en-US" sz="2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281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886" y="250481"/>
            <a:ext cx="8229600" cy="487362"/>
          </a:xfrm>
        </p:spPr>
        <p:txBody>
          <a:bodyPr>
            <a:noAutofit/>
          </a:bodyPr>
          <a:lstStyle/>
          <a:p>
            <a:r>
              <a:rPr lang="en-US" sz="4000" dirty="0"/>
              <a:t>Step by step (LAr TPCs)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368" y="1010562"/>
            <a:ext cx="8387264" cy="760081"/>
          </a:xfrm>
        </p:spPr>
        <p:txBody>
          <a:bodyPr/>
          <a:lstStyle/>
          <a:p>
            <a:r>
              <a:rPr lang="is-IS" sz="2400" dirty="0"/>
              <a:t>…. the large scale is a big and new challenge</a:t>
            </a:r>
            <a:endParaRPr lang="en-US" sz="2400" dirty="0"/>
          </a:p>
        </p:txBody>
      </p:sp>
      <p:pic>
        <p:nvPicPr>
          <p:cNvPr id="7" name="Picture 6" descr="Screen Shot 2015-11-03 at 23.13.05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494" y="1485548"/>
            <a:ext cx="8053906" cy="62706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12841" y="1829157"/>
            <a:ext cx="678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4 x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689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1-05 at 14.44.4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60820"/>
            <a:ext cx="9144000" cy="54617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333" y="4962439"/>
            <a:ext cx="2103166" cy="865288"/>
          </a:xfrm>
          <a:prstGeom prst="rect">
            <a:avLst/>
          </a:prstGeom>
          <a:solidFill>
            <a:srgbClr val="FFFFFF"/>
          </a:solidFill>
          <a:ln w="57150" cmpd="sng">
            <a:solidFill>
              <a:srgbClr val="0000FF"/>
            </a:solidFill>
          </a:ln>
        </p:spPr>
        <p:txBody>
          <a:bodyPr wrap="square" lIns="79681" tIns="39840" rIns="79681" bIns="39840" rtlCol="0">
            <a:spAutoFit/>
          </a:bodyPr>
          <a:lstStyle/>
          <a:p>
            <a:pPr algn="ctr"/>
            <a:r>
              <a:rPr lang="en-US" sz="1700" dirty="0"/>
              <a:t> ICARUS T600</a:t>
            </a:r>
          </a:p>
          <a:p>
            <a:pPr algn="ctr"/>
            <a:r>
              <a:rPr lang="en-US" sz="1700" dirty="0"/>
              <a:t> 476t  Active Mass</a:t>
            </a:r>
          </a:p>
          <a:p>
            <a:pPr algn="ctr"/>
            <a:endParaRPr lang="en-US" sz="1700" dirty="0"/>
          </a:p>
        </p:txBody>
      </p:sp>
      <p:sp>
        <p:nvSpPr>
          <p:cNvPr id="6" name="TextBox 5"/>
          <p:cNvSpPr txBox="1"/>
          <p:nvPr/>
        </p:nvSpPr>
        <p:spPr>
          <a:xfrm>
            <a:off x="2765512" y="4962439"/>
            <a:ext cx="2103166" cy="865288"/>
          </a:xfrm>
          <a:prstGeom prst="rect">
            <a:avLst/>
          </a:prstGeom>
          <a:solidFill>
            <a:srgbClr val="FFFFFF"/>
          </a:solidFill>
          <a:ln w="57150" cmpd="sng">
            <a:solidFill>
              <a:srgbClr val="FF0000"/>
            </a:solidFill>
          </a:ln>
        </p:spPr>
        <p:txBody>
          <a:bodyPr wrap="square" lIns="79681" tIns="39840" rIns="79681" bIns="39840" rtlCol="0">
            <a:spAutoFit/>
          </a:bodyPr>
          <a:lstStyle/>
          <a:p>
            <a:pPr algn="ctr"/>
            <a:r>
              <a:rPr lang="en-US" sz="1700" dirty="0"/>
              <a:t> MicroBooNE</a:t>
            </a:r>
          </a:p>
          <a:p>
            <a:pPr algn="ctr"/>
            <a:r>
              <a:rPr lang="en-US" sz="1700" dirty="0"/>
              <a:t> 89t  Active Mass</a:t>
            </a:r>
          </a:p>
          <a:p>
            <a:pPr algn="ctr"/>
            <a:endParaRPr lang="en-US" sz="1700" dirty="0"/>
          </a:p>
        </p:txBody>
      </p:sp>
      <p:sp>
        <p:nvSpPr>
          <p:cNvPr id="7" name="TextBox 6"/>
          <p:cNvSpPr txBox="1"/>
          <p:nvPr/>
        </p:nvSpPr>
        <p:spPr>
          <a:xfrm>
            <a:off x="6200175" y="4962438"/>
            <a:ext cx="1920282" cy="865288"/>
          </a:xfrm>
          <a:prstGeom prst="rect">
            <a:avLst/>
          </a:prstGeom>
          <a:solidFill>
            <a:srgbClr val="FFFFFF"/>
          </a:solidFill>
          <a:ln w="57150" cmpd="sng">
            <a:solidFill>
              <a:srgbClr val="008000"/>
            </a:solidFill>
          </a:ln>
        </p:spPr>
        <p:txBody>
          <a:bodyPr wrap="square" lIns="79681" tIns="39840" rIns="79681" bIns="39840" rtlCol="0">
            <a:spAutoFit/>
          </a:bodyPr>
          <a:lstStyle/>
          <a:p>
            <a:pPr algn="ctr"/>
            <a:r>
              <a:rPr lang="en-US" sz="1700" dirty="0"/>
              <a:t> SBND</a:t>
            </a:r>
          </a:p>
          <a:p>
            <a:pPr algn="ctr"/>
            <a:r>
              <a:rPr lang="en-US" sz="1700" dirty="0"/>
              <a:t> 112t  Active Mass</a:t>
            </a:r>
          </a:p>
          <a:p>
            <a:pPr algn="ctr"/>
            <a:endParaRPr lang="en-US" sz="17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84" y="-1605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NP01:  WA104</a:t>
            </a:r>
            <a:r>
              <a:rPr lang="en-US" sz="2400" dirty="0">
                <a:sym typeface="Wingdings"/>
              </a:rPr>
              <a:t></a:t>
            </a:r>
            <a:r>
              <a:rPr lang="en-US" sz="2400" dirty="0" smtClean="0"/>
              <a:t>ICARUS, delivery to FNAL early 2017,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installation and commissioning during 2017</a:t>
            </a:r>
            <a:endParaRPr lang="en-US" sz="2400" dirty="0"/>
          </a:p>
        </p:txBody>
      </p:sp>
      <p:pic>
        <p:nvPicPr>
          <p:cNvPr id="9" name="Picture 8" descr="Screen Shot 2016-05-29 at 14.09.4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4490" y="1250743"/>
            <a:ext cx="3778369" cy="179635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15848"/>
            <a:ext cx="3066104" cy="163836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2914380" y="2700190"/>
            <a:ext cx="397815" cy="2728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65028" y="3515415"/>
            <a:ext cx="306012" cy="3859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Screen Shot 2015-11-05 at 15.20.4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8542" y="85860"/>
            <a:ext cx="2215458" cy="254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3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3837"/>
            <a:ext cx="8229600" cy="826328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ICARUS </a:t>
            </a:r>
            <a:r>
              <a:rPr lang="en-US" sz="3200" dirty="0" smtClean="0"/>
              <a:t>Detector arrived at CERN and is now </a:t>
            </a:r>
            <a:r>
              <a:rPr lang="en-US" sz="3200" dirty="0" smtClean="0"/>
              <a:t>being reshaped (CERN-INFN coll.)</a:t>
            </a:r>
            <a:endParaRPr lang="en-US" sz="3200" dirty="0"/>
          </a:p>
        </p:txBody>
      </p:sp>
      <p:pic>
        <p:nvPicPr>
          <p:cNvPr id="4" name="Picture 3" descr="IMG_338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599" y="1521406"/>
            <a:ext cx="4541637" cy="4864100"/>
          </a:xfrm>
          <a:prstGeom prst="rect">
            <a:avLst/>
          </a:prstGeom>
        </p:spPr>
      </p:pic>
      <p:pic>
        <p:nvPicPr>
          <p:cNvPr id="9" name="Picture 8" descr="20161011_16411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00986" y="1842492"/>
            <a:ext cx="3762134" cy="53238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49803" y="1546806"/>
            <a:ext cx="393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will be moved to the FNAL SBN in April 2017 and then installed and commissioned  (two vessels) 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081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533" y="-270635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LBNF/DUNE long baseline</a:t>
            </a:r>
            <a:endParaRPr lang="en-US" sz="2800" dirty="0"/>
          </a:p>
        </p:txBody>
      </p:sp>
      <p:pic>
        <p:nvPicPr>
          <p:cNvPr id="3" name="Picture 2" descr="Screen Shot 2016-11-08 at 05.06.5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6465"/>
            <a:ext cx="9144000" cy="2983149"/>
          </a:xfrm>
          <a:prstGeom prst="rect">
            <a:avLst/>
          </a:prstGeom>
        </p:spPr>
      </p:pic>
      <p:pic>
        <p:nvPicPr>
          <p:cNvPr id="9" name="Picture 8" descr="Screen Shot 2016-11-08 at 05.07.4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800" y="3731664"/>
            <a:ext cx="7620000" cy="31175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99200" y="3693564"/>
            <a:ext cx="28702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Detector R&amp;D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Large Prototypes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Membrane cryostats and cryogenics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Detector 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7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081" y="454025"/>
            <a:ext cx="6582391" cy="3276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5868" y="3780796"/>
            <a:ext cx="4563532" cy="25434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3255" y="1574800"/>
            <a:ext cx="3506420" cy="3784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3255" y="20154"/>
            <a:ext cx="8249192" cy="56926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LBNF : </a:t>
            </a:r>
            <a:r>
              <a:rPr lang="en-US" dirty="0" smtClean="0"/>
              <a:t>cryostats (~18KT LAr)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09081" y="4554207"/>
            <a:ext cx="2053893" cy="523214"/>
          </a:xfrm>
          <a:prstGeom prst="rect">
            <a:avLst/>
          </a:prstGeom>
          <a:solidFill>
            <a:schemeClr val="bg1"/>
          </a:solidFill>
        </p:spPr>
        <p:txBody>
          <a:bodyPr wrap="square" lIns="91433" tIns="45717" rIns="91433" bIns="45717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Proximity cryogenics mezzanine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296915" y="5077421"/>
            <a:ext cx="566059" cy="3303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97981" y="3083805"/>
            <a:ext cx="2619991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Inner </a:t>
            </a:r>
            <a:r>
              <a:rPr lang="en-US" sz="14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dimension (liquid+gas): 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L   = 62.00 m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W = 15.10 m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H  = 14.00 </a:t>
            </a:r>
            <a:r>
              <a:rPr lang="en-US" sz="1400" dirty="0" smtClean="0">
                <a:solidFill>
                  <a:srgbClr val="002060"/>
                </a:solidFill>
                <a:latin typeface="Helvetica"/>
                <a:ea typeface="+mn-ea"/>
                <a:cs typeface="Helvetica"/>
              </a:rPr>
              <a:t>m</a:t>
            </a:r>
            <a:endParaRPr lang="en-US" sz="1400" dirty="0" smtClean="0">
              <a:solidFill>
                <a:srgbClr val="002060"/>
              </a:solidFill>
              <a:latin typeface="Helvetica"/>
              <a:ea typeface="+mn-e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97050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508"/>
            <a:ext cx="9144000" cy="912755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Then Cold </a:t>
            </a:r>
            <a:r>
              <a:rPr lang="en-US" sz="3200" dirty="0"/>
              <a:t>Membrane </a:t>
            </a:r>
            <a:r>
              <a:rPr lang="en-US" sz="3200" dirty="0" smtClean="0"/>
              <a:t>Vessel </a:t>
            </a:r>
            <a:r>
              <a:rPr lang="en-US" sz="3100" dirty="0" smtClean="0"/>
              <a:t>(LNG industry technology)</a:t>
            </a:r>
            <a:endParaRPr lang="en-US" sz="3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463" y="803272"/>
            <a:ext cx="9144000" cy="58942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753" y="3221710"/>
            <a:ext cx="1913247" cy="363629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-112584" y="3035331"/>
            <a:ext cx="4521756" cy="1860370"/>
            <a:chOff x="-245283" y="-973728"/>
            <a:chExt cx="8239815" cy="448266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1721907" y="-2763686"/>
              <a:ext cx="4305436" cy="823981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91045" y="1524448"/>
              <a:ext cx="2782250" cy="1924484"/>
            </a:xfrm>
            <a:prstGeom prst="rect">
              <a:avLst/>
            </a:prstGeom>
            <a:noFill/>
          </p:spPr>
          <p:txBody>
            <a:bodyPr wrap="square" lIns="120404" tIns="60202" rIns="120404" bIns="60202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</a:rPr>
                <a:t>SS </a:t>
              </a:r>
              <a:r>
                <a:rPr lang="en-US" sz="1100" dirty="0" smtClean="0">
                  <a:solidFill>
                    <a:srgbClr val="FF0000"/>
                  </a:solidFill>
                </a:rPr>
                <a:t>1.2 mm primary membrane in contact with the liquid (primary containment)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1562" y="-973728"/>
              <a:ext cx="2831484" cy="1924484"/>
            </a:xfrm>
            <a:prstGeom prst="rect">
              <a:avLst/>
            </a:prstGeom>
            <a:noFill/>
          </p:spPr>
          <p:txBody>
            <a:bodyPr wrap="square" lIns="120404" tIns="60202" rIns="120404" bIns="60202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</a:rPr>
                <a:t>secondary membrane : composite laminated material  (secondary containment)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3990515" y="740684"/>
              <a:ext cx="597472" cy="23587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-40126" y="744602"/>
              <a:ext cx="483149" cy="4664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163046" y="39081"/>
              <a:ext cx="2831484" cy="1516602"/>
            </a:xfrm>
            <a:prstGeom prst="rect">
              <a:avLst/>
            </a:prstGeom>
            <a:noFill/>
          </p:spPr>
          <p:txBody>
            <a:bodyPr wrap="square" lIns="120404" tIns="60202" rIns="120404" bIns="60202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</a:rPr>
                <a:t>Insulation : reinforced polyurethane foam     	(5-6 W/m</a:t>
              </a:r>
              <a:r>
                <a:rPr lang="en-US" sz="1100" baseline="30000" dirty="0" smtClean="0">
                  <a:solidFill>
                    <a:srgbClr val="FF0000"/>
                  </a:solidFill>
                </a:rPr>
                <a:t>2</a:t>
              </a:r>
              <a:r>
                <a:rPr lang="en-US" sz="1100" dirty="0" smtClean="0">
                  <a:solidFill>
                    <a:srgbClr val="FF0000"/>
                  </a:solidFill>
                </a:rPr>
                <a:t>)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5564087" y="1927981"/>
              <a:ext cx="1522072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4" idx="0"/>
            </p:cNvCxnSpPr>
            <p:nvPr/>
          </p:nvCxnSpPr>
          <p:spPr>
            <a:xfrm flipH="1" flipV="1">
              <a:off x="6298285" y="-346821"/>
              <a:ext cx="280504" cy="38590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0848-4378-C542-84B2-7ECFB1251AD6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132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6130"/>
            <a:ext cx="8229600" cy="6917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NP02  3x1x1 demonstrator experience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16</a:t>
            </a:fld>
            <a:endParaRPr lang="en-US" dirty="0"/>
          </a:p>
        </p:txBody>
      </p:sp>
      <p:pic>
        <p:nvPicPr>
          <p:cNvPr id="22" name="Picture 21" descr="Screen Shot 2016-10-23 at 07.11.3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3300"/>
            <a:ext cx="9144000" cy="510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7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167"/>
            <a:ext cx="9143999" cy="451113"/>
          </a:xfrm>
        </p:spPr>
        <p:txBody>
          <a:bodyPr>
            <a:noAutofit/>
          </a:bodyPr>
          <a:lstStyle/>
          <a:p>
            <a:r>
              <a:rPr lang="en-US" sz="3200" dirty="0" smtClean="0"/>
              <a:t>NP02 : WA105 LAr double Phase demonstrator</a:t>
            </a:r>
            <a:endParaRPr lang="en-US" sz="3200" dirty="0"/>
          </a:p>
        </p:txBody>
      </p:sp>
      <p:pic>
        <p:nvPicPr>
          <p:cNvPr id="3" name="Picture 2" descr="b. 182_A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819" y="1404768"/>
            <a:ext cx="9894080" cy="5583245"/>
          </a:xfrm>
          <a:prstGeom prst="rect">
            <a:avLst/>
          </a:prstGeom>
        </p:spPr>
      </p:pic>
      <p:pic>
        <p:nvPicPr>
          <p:cNvPr id="5" name="Picture 4" descr="Screen Shot 2015-03-02 at 23.18.2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26544"/>
            <a:ext cx="3216537" cy="20007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806" y="2727327"/>
            <a:ext cx="1674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3x1x1 WA105 demonstrator module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3290" y="5607054"/>
            <a:ext cx="22450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Experimental setup (cryostat, cryogenics, control system, DAQ)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0848-4378-C542-84B2-7ECFB1251AD6}" type="slidenum">
              <a:rPr lang="en-US" smtClean="0"/>
              <a:t>17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0527" y="1175354"/>
            <a:ext cx="1176403" cy="458827"/>
          </a:xfrm>
          <a:prstGeom prst="rect">
            <a:avLst/>
          </a:prstGeom>
          <a:effectLst/>
        </p:spPr>
      </p:pic>
      <p:sp>
        <p:nvSpPr>
          <p:cNvPr id="10" name="TextBox 9"/>
          <p:cNvSpPr txBox="1"/>
          <p:nvPr/>
        </p:nvSpPr>
        <p:spPr>
          <a:xfrm>
            <a:off x="533400" y="3975100"/>
            <a:ext cx="19431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Ready to start cool down in the next few weeks!!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946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5-11-04 at 22.05.1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513" y="941463"/>
            <a:ext cx="2911138" cy="355007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-4144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</a:rPr>
              <a:t>Single phase protoDUNE</a:t>
            </a:r>
            <a:endParaRPr lang="en-US" dirty="0">
              <a:latin typeface="+mn-lt"/>
            </a:endParaRPr>
          </a:p>
        </p:txBody>
      </p:sp>
      <p:pic>
        <p:nvPicPr>
          <p:cNvPr id="4" name="Picture 3" descr="Screen Shot 2015-11-04 at 22.06.08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7771" y="941464"/>
            <a:ext cx="3058800" cy="3561438"/>
          </a:xfrm>
          <a:prstGeom prst="rect">
            <a:avLst/>
          </a:prstGeom>
        </p:spPr>
      </p:pic>
      <p:pic>
        <p:nvPicPr>
          <p:cNvPr id="9" name="Picture 8" descr="Screen Shot 2015-11-04 at 22.56.4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8796" y="932826"/>
            <a:ext cx="3727238" cy="36017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17094" y="4465474"/>
            <a:ext cx="6387224" cy="2296449"/>
          </a:xfrm>
          <a:prstGeom prst="rect">
            <a:avLst/>
          </a:prstGeom>
          <a:noFill/>
        </p:spPr>
        <p:txBody>
          <a:bodyPr wrap="square" lIns="79681" tIns="39840" rIns="79681" bIns="39840" rtlCol="0">
            <a:spAutoFit/>
          </a:bodyPr>
          <a:lstStyle/>
          <a:p>
            <a:pPr algn="ctr"/>
            <a:r>
              <a:rPr lang="en-US" sz="2400" dirty="0"/>
              <a:t>Single phase LAr TPC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Operational in </a:t>
            </a:r>
            <a:r>
              <a:rPr lang="en-US" sz="2400" dirty="0" smtClean="0"/>
              <a:t>early 2018, </a:t>
            </a:r>
            <a:r>
              <a:rPr lang="en-US" sz="2400" dirty="0"/>
              <a:t>					</a:t>
            </a:r>
            <a:r>
              <a:rPr lang="en-US" sz="2400" dirty="0" smtClean="0"/>
              <a:t>			SPS </a:t>
            </a:r>
            <a:r>
              <a:rPr lang="en-US" sz="2400" dirty="0"/>
              <a:t>calibration beams in </a:t>
            </a:r>
            <a:r>
              <a:rPr lang="en-US" sz="2400" dirty="0" smtClean="0"/>
              <a:t>2018 </a:t>
            </a:r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Active volume ~ 7x7x6 m</a:t>
            </a:r>
            <a:r>
              <a:rPr lang="en-US" sz="2400" baseline="30000" dirty="0"/>
              <a:t>3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00954" y="2876214"/>
            <a:ext cx="258070" cy="34549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136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11-04 at 22.05.4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2829" y="941463"/>
            <a:ext cx="2766993" cy="338581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78367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Double </a:t>
            </a:r>
            <a:r>
              <a:rPr lang="en-US" dirty="0"/>
              <a:t>phase protoDUNE</a:t>
            </a:r>
          </a:p>
        </p:txBody>
      </p:sp>
      <p:pic>
        <p:nvPicPr>
          <p:cNvPr id="2" name="Picture 1" descr="Screen Shot 2015-11-04 at 22.05.3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67" y="941464"/>
            <a:ext cx="2695533" cy="3388693"/>
          </a:xfrm>
          <a:prstGeom prst="rect">
            <a:avLst/>
          </a:prstGeom>
        </p:spPr>
      </p:pic>
      <p:pic>
        <p:nvPicPr>
          <p:cNvPr id="7" name="Picture 6" descr="Screen Shot 2015-11-04 at 22.46.3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2561" y="941464"/>
            <a:ext cx="3051136" cy="33877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1611" y="4258179"/>
            <a:ext cx="6322707" cy="2296449"/>
          </a:xfrm>
          <a:prstGeom prst="rect">
            <a:avLst/>
          </a:prstGeom>
          <a:noFill/>
        </p:spPr>
        <p:txBody>
          <a:bodyPr wrap="square" lIns="79681" tIns="39840" rIns="79681" bIns="39840" rtlCol="0">
            <a:spAutoFit/>
          </a:bodyPr>
          <a:lstStyle/>
          <a:p>
            <a:pPr algn="ctr"/>
            <a:r>
              <a:rPr lang="en-US" sz="2400" dirty="0">
                <a:solidFill>
                  <a:srgbClr val="000000"/>
                </a:solidFill>
              </a:rPr>
              <a:t>Double phase LAr TPC</a:t>
            </a:r>
          </a:p>
          <a:p>
            <a:pPr algn="ctr"/>
            <a:endParaRPr lang="en-US" sz="2400" dirty="0">
              <a:solidFill>
                <a:srgbClr val="000000"/>
              </a:solidFill>
            </a:endParaRP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Operational in </a:t>
            </a:r>
            <a:r>
              <a:rPr lang="en-US" sz="2400" dirty="0" smtClean="0">
                <a:solidFill>
                  <a:srgbClr val="000000"/>
                </a:solidFill>
              </a:rPr>
              <a:t>early 2018, </a:t>
            </a:r>
            <a:r>
              <a:rPr lang="en-US" sz="2400" dirty="0">
                <a:solidFill>
                  <a:srgbClr val="000000"/>
                </a:solidFill>
              </a:rPr>
              <a:t>					</a:t>
            </a:r>
            <a:r>
              <a:rPr lang="en-US" sz="2400" dirty="0" smtClean="0">
                <a:solidFill>
                  <a:srgbClr val="000000"/>
                </a:solidFill>
              </a:rPr>
              <a:t>			SPS </a:t>
            </a:r>
            <a:r>
              <a:rPr lang="en-US" sz="2400" dirty="0">
                <a:solidFill>
                  <a:srgbClr val="000000"/>
                </a:solidFill>
              </a:rPr>
              <a:t>calibration beams in </a:t>
            </a:r>
            <a:r>
              <a:rPr lang="en-US" sz="2400" dirty="0" smtClean="0">
                <a:solidFill>
                  <a:srgbClr val="000000"/>
                </a:solidFill>
              </a:rPr>
              <a:t>2018 </a:t>
            </a:r>
            <a:endParaRPr lang="en-US" sz="2400" dirty="0">
              <a:solidFill>
                <a:srgbClr val="000000"/>
              </a:solidFill>
            </a:endParaRPr>
          </a:p>
          <a:p>
            <a:pPr algn="ctr"/>
            <a:endParaRPr lang="en-US" sz="2400" dirty="0">
              <a:solidFill>
                <a:srgbClr val="000000"/>
              </a:solidFill>
            </a:endParaRPr>
          </a:p>
          <a:p>
            <a:pPr algn="ctr"/>
            <a:r>
              <a:rPr lang="en-US" sz="2400" dirty="0">
                <a:solidFill>
                  <a:srgbClr val="000000"/>
                </a:solidFill>
              </a:rPr>
              <a:t>Active volume 6x6x6 m</a:t>
            </a:r>
            <a:r>
              <a:rPr lang="en-US" sz="2400" baseline="30000" dirty="0">
                <a:solidFill>
                  <a:srgbClr val="000000"/>
                </a:solidFill>
              </a:rPr>
              <a:t>3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346129" y="2738018"/>
            <a:ext cx="0" cy="414589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697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9494"/>
            <a:ext cx="8521700" cy="3419506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n</a:t>
            </a:r>
            <a:r>
              <a:rPr lang="en-US" sz="9600" dirty="0" smtClean="0">
                <a:solidFill>
                  <a:srgbClr val="0000FF"/>
                </a:solidFill>
              </a:rPr>
              <a:t> </a:t>
            </a:r>
            <a:r>
              <a:rPr lang="en-US" sz="9600" baseline="-25000" dirty="0" smtClean="0"/>
              <a:t>e, </a:t>
            </a:r>
            <a:r>
              <a:rPr lang="en-US" sz="9600" baseline="-25000" dirty="0" smtClean="0">
                <a:latin typeface="Symbol" charset="2"/>
                <a:cs typeface="Symbol" charset="2"/>
              </a:rPr>
              <a:t>m</a:t>
            </a:r>
            <a:r>
              <a:rPr lang="en-US" sz="9600" baseline="-25000" dirty="0" smtClean="0"/>
              <a:t>, </a:t>
            </a:r>
            <a:r>
              <a:rPr lang="en-US" sz="9600" baseline="-25000" dirty="0" smtClean="0">
                <a:latin typeface="Symbol" charset="2"/>
                <a:cs typeface="Symbol" charset="2"/>
              </a:rPr>
              <a:t>t</a:t>
            </a:r>
            <a:r>
              <a:rPr lang="en-US" sz="9600" baseline="-25000" dirty="0" smtClean="0"/>
              <a:t>, </a:t>
            </a:r>
            <a:r>
              <a:rPr lang="mr-IN" sz="9600" baseline="-25000" dirty="0" smtClean="0"/>
              <a:t>…</a:t>
            </a:r>
            <a:endParaRPr lang="en-US" sz="9600" baseline="-25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248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048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3942" y="2720975"/>
            <a:ext cx="5413058" cy="4059794"/>
          </a:xfrm>
          <a:prstGeom prst="rect">
            <a:avLst/>
          </a:prstGeom>
          <a:ln w="38100" cmpd="sng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300" y="274638"/>
            <a:ext cx="87757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Building EHN1-extension, received the 6</a:t>
            </a:r>
            <a:r>
              <a:rPr lang="en-US" baseline="30000" dirty="0" smtClean="0"/>
              <a:t>th</a:t>
            </a:r>
            <a:r>
              <a:rPr lang="en-US" dirty="0" smtClean="0"/>
              <a:t> of September from Civil Engineering</a:t>
            </a:r>
            <a:endParaRPr lang="en-US" dirty="0"/>
          </a:p>
        </p:txBody>
      </p:sp>
      <p:pic>
        <p:nvPicPr>
          <p:cNvPr id="4" name="Picture 2" descr="C:\Users\llopezhe\AppData\Local\Microsoft\Windows\Temporary Internet Files\Content.Outlook\R330IDDZ\Intégration bardage gris clair (4)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116" y="2152028"/>
            <a:ext cx="3392226" cy="273776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4012624"/>
            <a:ext cx="2349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Simulation</a:t>
            </a:r>
            <a:endParaRPr lang="en-US" sz="32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359400" y="5613112"/>
            <a:ext cx="2349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</a:rPr>
              <a:t>Real !!!!</a:t>
            </a:r>
            <a:endParaRPr lang="en-US" sz="3200" b="1" i="1" dirty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187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662"/>
          </a:xfrm>
        </p:spPr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http://cenf-ehn1-np.web.cern.ch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21</a:t>
            </a:fld>
            <a:endParaRPr lang="en-US" dirty="0"/>
          </a:p>
        </p:txBody>
      </p:sp>
      <p:pic>
        <p:nvPicPr>
          <p:cNvPr id="3" name="Picture 2" descr="Screen Shot 2016-11-08 at 05.41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73200"/>
            <a:ext cx="9144000" cy="391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936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119A-165C-4A83-8E12-6068CBD36FED}" type="datetime1">
              <a:rPr lang="fr-FR" smtClean="0"/>
              <a:t>08.11.16</a:t>
            </a:fld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C8780-99B9-4B48-8EB8-6A7551FF8B2F}" type="slidenum">
              <a:rPr lang="fr-FR" smtClean="0"/>
              <a:t>22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1600" y="295524"/>
            <a:ext cx="9280253" cy="6072745"/>
          </a:xfrm>
          <a:prstGeom prst="rect">
            <a:avLst/>
          </a:prstGeom>
        </p:spPr>
      </p:pic>
      <p:sp>
        <p:nvSpPr>
          <p:cNvPr id="8" name="Round Single Corner Rectangle 7"/>
          <p:cNvSpPr/>
          <p:nvPr/>
        </p:nvSpPr>
        <p:spPr>
          <a:xfrm rot="5400000" flipV="1">
            <a:off x="7411512" y="3981427"/>
            <a:ext cx="1067890" cy="71903"/>
          </a:xfrm>
          <a:prstGeom prst="round1Rect">
            <a:avLst/>
          </a:prstGeom>
          <a:solidFill>
            <a:srgbClr val="F73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ound Single Corner Rectangle 9"/>
          <p:cNvSpPr/>
          <p:nvPr/>
        </p:nvSpPr>
        <p:spPr>
          <a:xfrm flipV="1">
            <a:off x="4552406" y="2133600"/>
            <a:ext cx="2233749" cy="87085"/>
          </a:xfrm>
          <a:prstGeom prst="round1Rect">
            <a:avLst/>
          </a:prstGeom>
          <a:solidFill>
            <a:srgbClr val="F73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ound Single Corner Rectangle 11"/>
          <p:cNvSpPr/>
          <p:nvPr/>
        </p:nvSpPr>
        <p:spPr>
          <a:xfrm flipV="1">
            <a:off x="5179424" y="4754880"/>
            <a:ext cx="418011" cy="87086"/>
          </a:xfrm>
          <a:prstGeom prst="round1Rect">
            <a:avLst/>
          </a:prstGeom>
          <a:solidFill>
            <a:srgbClr val="F73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ound Single Corner Rectangle 12"/>
          <p:cNvSpPr/>
          <p:nvPr/>
        </p:nvSpPr>
        <p:spPr>
          <a:xfrm flipV="1">
            <a:off x="1448344" y="3762103"/>
            <a:ext cx="380456" cy="87086"/>
          </a:xfrm>
          <a:prstGeom prst="round1Rect">
            <a:avLst/>
          </a:prstGeom>
          <a:solidFill>
            <a:srgbClr val="F73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ound Single Corner Rectangle 13"/>
          <p:cNvSpPr/>
          <p:nvPr/>
        </p:nvSpPr>
        <p:spPr>
          <a:xfrm flipV="1">
            <a:off x="2599509" y="3762103"/>
            <a:ext cx="429442" cy="87086"/>
          </a:xfrm>
          <a:prstGeom prst="round1Rect">
            <a:avLst/>
          </a:prstGeom>
          <a:solidFill>
            <a:srgbClr val="F73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ound Single Corner Rectangle 14"/>
          <p:cNvSpPr/>
          <p:nvPr/>
        </p:nvSpPr>
        <p:spPr>
          <a:xfrm rot="16200000" flipV="1">
            <a:off x="-469992" y="5549822"/>
            <a:ext cx="2564675" cy="71842"/>
          </a:xfrm>
          <a:prstGeom prst="round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ound Single Corner Rectangle 15"/>
          <p:cNvSpPr/>
          <p:nvPr/>
        </p:nvSpPr>
        <p:spPr>
          <a:xfrm flipV="1">
            <a:off x="787847" y="4303405"/>
            <a:ext cx="557628" cy="97643"/>
          </a:xfrm>
          <a:prstGeom prst="round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ound Single Corner Rectangle 16"/>
          <p:cNvSpPr/>
          <p:nvPr/>
        </p:nvSpPr>
        <p:spPr>
          <a:xfrm rot="16200000" flipV="1">
            <a:off x="965302" y="3967016"/>
            <a:ext cx="743504" cy="100725"/>
          </a:xfrm>
          <a:prstGeom prst="round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ie 17"/>
          <p:cNvSpPr/>
          <p:nvPr/>
        </p:nvSpPr>
        <p:spPr>
          <a:xfrm rot="10800000">
            <a:off x="514599" y="4146381"/>
            <a:ext cx="646185" cy="713003"/>
          </a:xfrm>
          <a:prstGeom prst="pie">
            <a:avLst>
              <a:gd name="adj1" fmla="val 10749291"/>
              <a:gd name="adj2" fmla="val 16200000"/>
            </a:avLst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Pie 18"/>
          <p:cNvSpPr/>
          <p:nvPr/>
        </p:nvSpPr>
        <p:spPr>
          <a:xfrm rot="10800000" flipV="1">
            <a:off x="544975" y="4916009"/>
            <a:ext cx="615809" cy="674894"/>
          </a:xfrm>
          <a:prstGeom prst="pie">
            <a:avLst>
              <a:gd name="adj1" fmla="val 10749291"/>
              <a:gd name="adj2" fmla="val 16200000"/>
            </a:avLst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Pie 19"/>
          <p:cNvSpPr/>
          <p:nvPr/>
        </p:nvSpPr>
        <p:spPr>
          <a:xfrm rot="10800000" flipV="1">
            <a:off x="568352" y="6368269"/>
            <a:ext cx="438990" cy="449863"/>
          </a:xfrm>
          <a:prstGeom prst="pie">
            <a:avLst>
              <a:gd name="adj1" fmla="val 10749291"/>
              <a:gd name="adj2" fmla="val 16200000"/>
            </a:avLst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Round Single Corner Rectangle 20"/>
          <p:cNvSpPr/>
          <p:nvPr/>
        </p:nvSpPr>
        <p:spPr>
          <a:xfrm rot="16200000" flipV="1">
            <a:off x="676502" y="575897"/>
            <a:ext cx="874440" cy="94123"/>
          </a:xfrm>
          <a:prstGeom prst="round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Pie 41"/>
          <p:cNvSpPr/>
          <p:nvPr/>
        </p:nvSpPr>
        <p:spPr>
          <a:xfrm rot="10800000" flipV="1">
            <a:off x="906485" y="802974"/>
            <a:ext cx="438990" cy="449863"/>
          </a:xfrm>
          <a:prstGeom prst="pie">
            <a:avLst>
              <a:gd name="adj1" fmla="val 10749291"/>
              <a:gd name="adj2" fmla="val 16200000"/>
            </a:avLst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1238495" y="676273"/>
            <a:ext cx="400077" cy="25867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48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662"/>
          </a:xfrm>
        </p:spPr>
        <p:txBody>
          <a:bodyPr>
            <a:normAutofit/>
          </a:bodyPr>
          <a:lstStyle/>
          <a:p>
            <a:r>
              <a:rPr lang="en-US" sz="3200" dirty="0">
                <a:hlinkClick r:id="rId2"/>
              </a:rPr>
              <a:t>https://</a:t>
            </a:r>
            <a:r>
              <a:rPr lang="en-US" sz="3200" dirty="0" err="1">
                <a:hlinkClick r:id="rId2"/>
              </a:rPr>
              <a:t>edms.cern.ch</a:t>
            </a:r>
            <a:r>
              <a:rPr lang="en-US" sz="3200" dirty="0">
                <a:hlinkClick r:id="rId2"/>
              </a:rPr>
              <a:t>/document/1725184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08/11/2016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1071-A871-AC47-A4C5-2F15C9D7C328}" type="slidenum">
              <a:rPr lang="en-US" smtClean="0"/>
              <a:t>23</a:t>
            </a:fld>
            <a:endParaRPr lang="en-US" dirty="0"/>
          </a:p>
        </p:txBody>
      </p:sp>
      <p:pic>
        <p:nvPicPr>
          <p:cNvPr id="9" name="Picture 8" descr="Screen Shot 2016-10-23 at 05.37.37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668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919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NP05:  </a:t>
            </a:r>
            <a:r>
              <a:rPr lang="en-US" sz="3100" dirty="0">
                <a:latin typeface="+mn-lt"/>
              </a:rPr>
              <a:t>Baby Mind, a muon spectrometer for the WAGASCI experiment at T2K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3D06-DC19-5C49-BD9B-7BD0E96D5404}" type="slidenum">
              <a:rPr lang="en-US" smtClean="0"/>
              <a:t>24</a:t>
            </a:fld>
            <a:endParaRPr lang="en-US"/>
          </a:p>
        </p:txBody>
      </p:sp>
      <p:pic>
        <p:nvPicPr>
          <p:cNvPr id="4" name="Picture 3" descr="Screen Shot 2016-05-29 at 22.15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04925"/>
            <a:ext cx="9144000" cy="3064793"/>
          </a:xfrm>
          <a:prstGeom prst="rect">
            <a:avLst/>
          </a:prstGeom>
        </p:spPr>
      </p:pic>
      <p:pic>
        <p:nvPicPr>
          <p:cNvPr id="6" name="Picture 5" descr="Screen Shot 2016-05-29 at 23.02.1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400" y="4369718"/>
            <a:ext cx="3403600" cy="2649029"/>
          </a:xfrm>
          <a:prstGeom prst="rect">
            <a:avLst/>
          </a:prstGeom>
        </p:spPr>
      </p:pic>
      <p:pic>
        <p:nvPicPr>
          <p:cNvPr id="7" name="Picture 6" descr="Screen Shot 2016-05-29 at 23.04.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625" y="4516471"/>
            <a:ext cx="4152900" cy="234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784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CERN Neutrino Platform </a:t>
            </a:r>
            <a:r>
              <a:rPr lang="en-US" dirty="0" smtClean="0"/>
              <a:t>effort summary</a:t>
            </a:r>
            <a:endParaRPr lang="en-US" sz="3100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3D06-DC19-5C49-BD9B-7BD0E96D5404}" type="slidenum">
              <a:rPr lang="en-US" smtClean="0"/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8124" y="1093375"/>
            <a:ext cx="8778875" cy="569386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600" dirty="0" smtClean="0"/>
              <a:t>Unique  opportunity to rebuild a strong European Neutrino community</a:t>
            </a:r>
          </a:p>
          <a:p>
            <a:pPr marL="285750" indent="-285750">
              <a:buFont typeface="Arial"/>
              <a:buChar char="•"/>
            </a:pPr>
            <a:endParaRPr lang="en-US" sz="2600" dirty="0"/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Immediate physics potential with the exploitation of the short baseline  at FNAL and the T2K new near detector</a:t>
            </a:r>
          </a:p>
          <a:p>
            <a:pPr marL="285750" indent="-285750">
              <a:buFont typeface="Arial"/>
              <a:buChar char="•"/>
            </a:pPr>
            <a:endParaRPr lang="en-US" sz="2600" dirty="0"/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Major contribution to the infrastructure of LBNF</a:t>
            </a:r>
          </a:p>
          <a:p>
            <a:pPr marL="285750" indent="-285750">
              <a:buFont typeface="Arial"/>
              <a:buChar char="•"/>
            </a:pPr>
            <a:endParaRPr lang="en-US" sz="2600" dirty="0"/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Design and construction of new large detector prototypes</a:t>
            </a:r>
          </a:p>
          <a:p>
            <a:pPr marL="285750" indent="-285750">
              <a:buFont typeface="Arial"/>
              <a:buChar char="•"/>
            </a:pPr>
            <a:endParaRPr lang="en-US" sz="2600" dirty="0" smtClean="0"/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Generic R&amp;D on new detectors and data handling</a:t>
            </a:r>
          </a:p>
          <a:p>
            <a:pPr marL="285750" indent="-285750">
              <a:buFont typeface="Arial"/>
              <a:buChar char="•"/>
            </a:pPr>
            <a:endParaRPr lang="en-US" sz="2600" dirty="0"/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Participation in the construction, commissioning </a:t>
            </a:r>
            <a:r>
              <a:rPr lang="en-US" sz="2600" smtClean="0"/>
              <a:t>and physics </a:t>
            </a:r>
            <a:r>
              <a:rPr lang="en-US" sz="2600" dirty="0" smtClean="0"/>
              <a:t>exploitation of the new high intensity facilities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118144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40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elvetica"/>
                <a:cs typeface="Helvetica"/>
              </a:rPr>
              <a:t>European strategy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GB" i="1" dirty="0" smtClean="0">
                <a:latin typeface="Helvetica"/>
                <a:cs typeface="Helvetica"/>
              </a:rPr>
              <a:t>“Rapid progress in neutrino oscillation physics, with significant European involvement, has established a strong scientific case for a long-baseline neutrino programme exploring CP violation and the mass hierarchy in the neutrino sector. CERN should develop a neutrino program to </a:t>
            </a:r>
            <a:r>
              <a:rPr lang="en-GB" sz="3600" b="1" i="1" dirty="0" smtClean="0">
                <a:latin typeface="Helvetica"/>
                <a:cs typeface="Helvetica"/>
              </a:rPr>
              <a:t>pave the way</a:t>
            </a:r>
            <a:r>
              <a:rPr lang="en-GB" sz="3600" i="1" dirty="0" smtClean="0">
                <a:latin typeface="Helvetica"/>
                <a:cs typeface="Helvetica"/>
              </a:rPr>
              <a:t> </a:t>
            </a:r>
            <a:r>
              <a:rPr lang="en-GB" i="1" dirty="0" smtClean="0">
                <a:latin typeface="Helvetica"/>
                <a:cs typeface="Helvetica"/>
              </a:rPr>
              <a:t>for a substantial European role in future long-baseline experiments. Europe should explore the possibility of major participation in leading long-baseline neutrino projects in the US and Japan.”</a:t>
            </a:r>
          </a:p>
          <a:p>
            <a:pPr marL="0" indent="0">
              <a:buNone/>
            </a:pPr>
            <a:r>
              <a:rPr lang="en-US" dirty="0" smtClean="0">
                <a:latin typeface="Helvetica"/>
                <a:cs typeface="Helvetica"/>
              </a:rPr>
              <a:t> </a:t>
            </a:r>
          </a:p>
          <a:p>
            <a:pPr marL="0" indent="0">
              <a:buNone/>
            </a:pP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87238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40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elvetica"/>
                <a:cs typeface="Helvetica"/>
              </a:rPr>
              <a:t>Our interpretation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21504" y="986906"/>
            <a:ext cx="880968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886" tIns="52443" rIns="104886" bIns="5244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524435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6pPr>
            <a:lvl7pPr marL="1048868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7pPr>
            <a:lvl8pPr marL="1573302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8pPr>
            <a:lvl9pPr marL="2097736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571500" indent="-571500" algn="l">
              <a:buFont typeface="Wingdings" charset="2"/>
              <a:buChar char="ü"/>
            </a:pPr>
            <a:r>
              <a:rPr lang="en-US" sz="3200" i="1" dirty="0" smtClean="0">
                <a:solidFill>
                  <a:schemeClr val="tx1"/>
                </a:solidFill>
                <a:latin typeface="Helvetica"/>
                <a:cs typeface="Helvetica"/>
              </a:rPr>
              <a:t>no </a:t>
            </a:r>
            <a:r>
              <a:rPr lang="en-US" sz="3200" i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n</a:t>
            </a:r>
            <a:r>
              <a:rPr lang="en-US" sz="3200" i="1" dirty="0" smtClean="0">
                <a:solidFill>
                  <a:schemeClr val="tx1"/>
                </a:solidFill>
                <a:latin typeface="Helvetica"/>
                <a:cs typeface="Helvetica"/>
              </a:rPr>
              <a:t> beams at CERN !</a:t>
            </a:r>
          </a:p>
          <a:p>
            <a:pPr marL="571500" indent="-571500" algn="l">
              <a:buFont typeface="Wingdings" charset="2"/>
              <a:buChar char="ü"/>
            </a:pPr>
            <a:r>
              <a:rPr lang="en-US" sz="3200" i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n</a:t>
            </a:r>
            <a:r>
              <a:rPr lang="en-US" sz="3200" i="1" dirty="0" smtClean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  <a:r>
              <a:rPr lang="en-US" sz="3200" i="1" dirty="0">
                <a:solidFill>
                  <a:schemeClr val="tx1"/>
                </a:solidFill>
                <a:latin typeface="Helvetica"/>
                <a:cs typeface="Helvetica"/>
              </a:rPr>
              <a:t>b</a:t>
            </a:r>
            <a:r>
              <a:rPr lang="en-US" sz="3200" i="1" dirty="0" smtClean="0">
                <a:solidFill>
                  <a:schemeClr val="tx1"/>
                </a:solidFill>
                <a:latin typeface="Helvetica"/>
                <a:cs typeface="Helvetica"/>
              </a:rPr>
              <a:t>eams in the US and</a:t>
            </a:r>
            <a:r>
              <a:rPr lang="en-US" sz="3200" i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  <a:r>
              <a:rPr lang="en-US" sz="3200" i="1" dirty="0" smtClean="0">
                <a:solidFill>
                  <a:schemeClr val="tx1"/>
                </a:solidFill>
                <a:latin typeface="Helvetica"/>
                <a:cs typeface="Helvetica"/>
              </a:rPr>
              <a:t>in Japan</a:t>
            </a:r>
          </a:p>
          <a:p>
            <a:pPr marL="571500" indent="-571500" algn="l">
              <a:buFont typeface="Wingdings" charset="2"/>
              <a:buChar char="ü"/>
            </a:pPr>
            <a:r>
              <a:rPr lang="en-US" sz="3200" i="1" dirty="0" smtClean="0">
                <a:solidFill>
                  <a:schemeClr val="tx1"/>
                </a:solidFill>
                <a:latin typeface="Helvetica"/>
                <a:cs typeface="Helvetica"/>
              </a:rPr>
              <a:t>A structure at CERN to foster an active involvement of Europe and CERN in the US and Japanese new facilities  </a:t>
            </a:r>
            <a:r>
              <a:rPr lang="en-US" sz="3200" dirty="0" smtClean="0">
                <a:solidFill>
                  <a:schemeClr val="tx1"/>
                </a:solidFill>
                <a:latin typeface="Helvetica"/>
                <a:cs typeface="Helvetica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Helvetica"/>
                <a:cs typeface="Helvetica"/>
              </a:rPr>
            </a:br>
            <a:endParaRPr lang="en-US" sz="3200" dirty="0" smtClean="0">
              <a:solidFill>
                <a:schemeClr val="tx1"/>
              </a:solidFill>
              <a:latin typeface="Helvetica"/>
              <a:cs typeface="Helvetica"/>
            </a:endParaRPr>
          </a:p>
          <a:p>
            <a:pPr algn="l"/>
            <a:r>
              <a:rPr lang="en-US" sz="3200" dirty="0">
                <a:solidFill>
                  <a:schemeClr val="tx1"/>
                </a:solidFill>
                <a:latin typeface="Helvetica"/>
                <a:cs typeface="Helvetica"/>
              </a:rPr>
              <a:t>	</a:t>
            </a:r>
            <a:r>
              <a:rPr lang="en-US" sz="3200" dirty="0" smtClean="0">
                <a:solidFill>
                  <a:schemeClr val="tx1"/>
                </a:solidFill>
                <a:latin typeface="Helvetica"/>
                <a:cs typeface="Helvetica"/>
                <a:sym typeface="Wingdings"/>
              </a:rPr>
              <a:t> </a:t>
            </a:r>
            <a:r>
              <a:rPr lang="en-US" sz="3200" dirty="0">
                <a:solidFill>
                  <a:srgbClr val="FF0000"/>
                </a:solidFill>
                <a:latin typeface="Helvetica"/>
                <a:cs typeface="Helvetica"/>
              </a:rPr>
              <a:t>Neutrino Platform </a:t>
            </a:r>
            <a:r>
              <a:rPr lang="en-US" sz="3200" dirty="0">
                <a:solidFill>
                  <a:schemeClr val="tx1"/>
                </a:solidFill>
                <a:latin typeface="Helvetica"/>
                <a:cs typeface="Helvetica"/>
              </a:rPr>
              <a:t>as a project at CERN</a:t>
            </a:r>
          </a:p>
        </p:txBody>
      </p:sp>
    </p:spTree>
    <p:extLst>
      <p:ext uri="{BB962C8B-B14F-4D97-AF65-F5344CB8AC3E}">
        <p14:creationId xmlns:p14="http://schemas.microsoft.com/office/powerpoint/2010/main" val="616422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220" y="252057"/>
            <a:ext cx="8229600" cy="6440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>
                <a:latin typeface="Helvetica"/>
                <a:cs typeface="Helvetica"/>
              </a:rPr>
              <a:t> future landscape </a:t>
            </a:r>
            <a:r>
              <a:rPr lang="en-US" sz="3100" dirty="0" smtClean="0">
                <a:latin typeface="Helvetica"/>
                <a:cs typeface="Helvetica"/>
              </a:rPr>
              <a:t>(oscillation physics)</a:t>
            </a:r>
            <a:endParaRPr lang="en-US" sz="3100" dirty="0">
              <a:latin typeface="Helvetica"/>
              <a:cs typeface="Helvetic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88873" y="1485420"/>
            <a:ext cx="3879187" cy="46166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Helvetica"/>
                <a:cs typeface="Helvetica"/>
              </a:rPr>
              <a:t>Neutrino Platform </a:t>
            </a:r>
            <a:r>
              <a:rPr lang="en-US" sz="2400" dirty="0" smtClean="0">
                <a:solidFill>
                  <a:schemeClr val="tx1"/>
                </a:solidFill>
                <a:latin typeface="Helvetica"/>
                <a:cs typeface="Helvetica"/>
              </a:rPr>
              <a:t>at CERN</a:t>
            </a:r>
            <a:endParaRPr lang="en-US" sz="24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Screen Shot 2015-12-13 at 19.01.4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383" y="5107681"/>
            <a:ext cx="4877707" cy="1568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25882" y="5053641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LBNF/DUNE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9" name="Picture 8" descr="Screen Shot 2015-12-13 at 18.45.1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2345" y="2702544"/>
            <a:ext cx="2610521" cy="18571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24600" y="2371965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SBN (short baseline)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J-PARC_T2Kneutrino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227304"/>
            <a:ext cx="3864329" cy="1213399"/>
          </a:xfrm>
          <a:prstGeom prst="rect">
            <a:avLst/>
          </a:prstGeom>
        </p:spPr>
      </p:pic>
      <p:pic>
        <p:nvPicPr>
          <p:cNvPr id="11" name="Picture 10" descr="Screen Shot 2015-12-13 at 18.46.17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16" y="4963164"/>
            <a:ext cx="3513025" cy="19372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48965" y="4195151"/>
            <a:ext cx="7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T2K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049868" y="2005830"/>
            <a:ext cx="1175513" cy="147094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637625" y="2121067"/>
            <a:ext cx="875262" cy="277137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950520" y="2191785"/>
            <a:ext cx="670323" cy="270065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231488" y="2098813"/>
            <a:ext cx="943331" cy="50861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953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886" y="319579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sz="3500" dirty="0"/>
              <a:t>How does </a:t>
            </a:r>
            <a:r>
              <a:rPr lang="en-US" sz="3500" dirty="0" smtClean="0"/>
              <a:t>the CERN NP </a:t>
            </a:r>
            <a:r>
              <a:rPr lang="en-US" sz="3500" dirty="0"/>
              <a:t>fit in all this?</a:t>
            </a:r>
            <a:endParaRPr lang="en-US" sz="3500" dirty="0"/>
          </a:p>
        </p:txBody>
      </p:sp>
      <p:sp>
        <p:nvSpPr>
          <p:cNvPr id="4" name="TextBox 3"/>
          <p:cNvSpPr txBox="1"/>
          <p:nvPr/>
        </p:nvSpPr>
        <p:spPr>
          <a:xfrm>
            <a:off x="571920" y="1148758"/>
            <a:ext cx="8406980" cy="4881772"/>
          </a:xfrm>
          <a:prstGeom prst="rect">
            <a:avLst/>
          </a:prstGeom>
          <a:noFill/>
        </p:spPr>
        <p:txBody>
          <a:bodyPr wrap="square" lIns="79681" tIns="39840" rIns="79681" bIns="39840" rtlCol="0">
            <a:spAutoFit/>
          </a:bodyPr>
          <a:lstStyle/>
          <a:p>
            <a:pPr marL="398404" indent="-398404">
              <a:buFont typeface="Wingdings" charset="2"/>
              <a:buChar char="ü"/>
            </a:pPr>
            <a:r>
              <a:rPr lang="en-US" sz="2400" dirty="0">
                <a:solidFill>
                  <a:srgbClr val="000000"/>
                </a:solidFill>
              </a:rPr>
              <a:t>With a long history and experience in Neutrino </a:t>
            </a:r>
            <a:r>
              <a:rPr lang="en-US" sz="2400" dirty="0" smtClean="0">
                <a:solidFill>
                  <a:srgbClr val="000000"/>
                </a:solidFill>
              </a:rPr>
              <a:t>Physics in Europe</a:t>
            </a:r>
            <a:endParaRPr lang="en-US" sz="2400" dirty="0">
              <a:solidFill>
                <a:srgbClr val="000000"/>
              </a:solidFill>
            </a:endParaRPr>
          </a:p>
          <a:p>
            <a:pPr marL="398404" indent="-398404">
              <a:buFont typeface="Wingdings" charset="2"/>
              <a:buChar char="ü"/>
            </a:pPr>
            <a:endParaRPr lang="en-US" sz="2400" dirty="0">
              <a:solidFill>
                <a:srgbClr val="000000"/>
              </a:solidFill>
            </a:endParaRPr>
          </a:p>
          <a:p>
            <a:pPr marL="398404" indent="-398404">
              <a:buFont typeface="Wingdings" charset="2"/>
              <a:buChar char="ü"/>
            </a:pPr>
            <a:r>
              <a:rPr lang="en-US" sz="2400" dirty="0">
                <a:solidFill>
                  <a:srgbClr val="000000"/>
                </a:solidFill>
              </a:rPr>
              <a:t>A</a:t>
            </a:r>
            <a:r>
              <a:rPr lang="en-US" sz="2400" dirty="0">
                <a:solidFill>
                  <a:srgbClr val="000000"/>
                </a:solidFill>
              </a:rPr>
              <a:t>s a support structure for all </a:t>
            </a:r>
            <a:r>
              <a:rPr lang="en-US" sz="2400" dirty="0" smtClean="0">
                <a:solidFill>
                  <a:srgbClr val="000000"/>
                </a:solidFill>
              </a:rPr>
              <a:t>activities</a:t>
            </a:r>
            <a:r>
              <a:rPr lang="en-US" sz="2400" dirty="0">
                <a:solidFill>
                  <a:srgbClr val="000000"/>
                </a:solidFill>
              </a:rPr>
              <a:t>, where CERN expertise can be a VALUE</a:t>
            </a:r>
          </a:p>
          <a:p>
            <a:pPr marL="398404" indent="-398404">
              <a:buFont typeface="Wingdings" charset="2"/>
              <a:buChar char="ü"/>
            </a:pPr>
            <a:endParaRPr lang="en-US" sz="2400" dirty="0">
              <a:solidFill>
                <a:srgbClr val="000000"/>
              </a:solidFill>
            </a:endParaRPr>
          </a:p>
          <a:p>
            <a:pPr marL="398404" indent="-398404">
              <a:buFont typeface="Wingdings" charset="2"/>
              <a:buChar char="ü"/>
            </a:pPr>
            <a:r>
              <a:rPr lang="en-US" sz="2400" dirty="0">
                <a:solidFill>
                  <a:srgbClr val="000000"/>
                </a:solidFill>
              </a:rPr>
              <a:t>As the support Laboratory for all European Groups interested in a collaborative effort</a:t>
            </a:r>
          </a:p>
          <a:p>
            <a:pPr marL="398404" indent="-398404">
              <a:buFont typeface="Wingdings" charset="2"/>
              <a:buChar char="ü"/>
            </a:pPr>
            <a:endParaRPr lang="en-US" sz="2400" dirty="0">
              <a:solidFill>
                <a:srgbClr val="000000"/>
              </a:solidFill>
            </a:endParaRPr>
          </a:p>
          <a:p>
            <a:pPr marL="398404" indent="-398404">
              <a:buFont typeface="Wingdings" charset="2"/>
              <a:buChar char="ü"/>
            </a:pPr>
            <a:r>
              <a:rPr lang="en-US" sz="2400" dirty="0">
                <a:solidFill>
                  <a:srgbClr val="000000"/>
                </a:solidFill>
              </a:rPr>
              <a:t>As a unique R&amp;D and tests facility of detectors and components (hardware and software)</a:t>
            </a:r>
          </a:p>
          <a:p>
            <a:pPr marL="398404" indent="-398404">
              <a:buFont typeface="Wingdings" charset="2"/>
              <a:buChar char="ü"/>
            </a:pPr>
            <a:endParaRPr lang="en-US" sz="2400" dirty="0">
              <a:solidFill>
                <a:srgbClr val="000000"/>
              </a:solidFill>
            </a:endParaRPr>
          </a:p>
          <a:p>
            <a:pPr marL="398404" indent="-398404">
              <a:buFont typeface="Wingdings" charset="2"/>
              <a:buChar char="ü"/>
            </a:pPr>
            <a:r>
              <a:rPr lang="en-US" sz="2400" dirty="0">
                <a:solidFill>
                  <a:srgbClr val="000000"/>
                </a:solidFill>
              </a:rPr>
              <a:t>As a research group active at these facilities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971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29" y="3"/>
            <a:ext cx="8229600" cy="5927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get a new project in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9" y="934156"/>
            <a:ext cx="8434835" cy="518421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Get in contact with us </a:t>
            </a:r>
            <a:r>
              <a:rPr lang="en-US" sz="2800" dirty="0" smtClean="0"/>
              <a:t>(</a:t>
            </a:r>
            <a:r>
              <a:rPr lang="en-US" sz="2800" dirty="0" err="1" smtClean="0"/>
              <a:t>Eckhard</a:t>
            </a:r>
            <a:r>
              <a:rPr lang="en-US" sz="2800" dirty="0" smtClean="0"/>
              <a:t> </a:t>
            </a:r>
            <a:r>
              <a:rPr lang="en-US" sz="2800" dirty="0" smtClean="0"/>
              <a:t>and myself) to prepare the ground for a possible R&amp;D activity</a:t>
            </a:r>
          </a:p>
          <a:p>
            <a:r>
              <a:rPr lang="en-US" sz="2800" dirty="0" smtClean="0"/>
              <a:t>Submit a LOI to the CERN SPCS committee for approval</a:t>
            </a:r>
          </a:p>
          <a:p>
            <a:r>
              <a:rPr lang="en-US" sz="2800" dirty="0" smtClean="0"/>
              <a:t>If YES :  receive approval from CERN research board and become a real experiment/collaboration</a:t>
            </a:r>
          </a:p>
          <a:p>
            <a:r>
              <a:rPr lang="en-US" sz="2800" dirty="0" smtClean="0"/>
              <a:t>Finalize with us a MOU addendum (to the main MOU Frame) defining the project in term of WPs and resources. Define the support needed from CERN</a:t>
            </a:r>
          </a:p>
          <a:p>
            <a:r>
              <a:rPr lang="en-US" sz="2800" dirty="0" smtClean="0"/>
              <a:t>Get FAs and CERN management signature (MOU)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86614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7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MOU frame</a:t>
            </a:r>
            <a:endParaRPr lang="en-US" dirty="0"/>
          </a:p>
        </p:txBody>
      </p:sp>
      <p:pic>
        <p:nvPicPr>
          <p:cNvPr id="5" name="Picture 4" descr="Screen Shot 2014-04-02 at 18.00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689" y="960352"/>
            <a:ext cx="3934386" cy="58976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42969" y="2578283"/>
            <a:ext cx="4214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>
                <a:hlinkClick r:id="rId3"/>
              </a:rPr>
              <a:t>https://edms.cern.ch/document/</a:t>
            </a:r>
            <a:r>
              <a:rPr lang="fr-FR" b="1" u="sng" dirty="0" smtClean="0">
                <a:hlinkClick r:id="rId3"/>
              </a:rPr>
              <a:t>1353815</a:t>
            </a:r>
            <a:r>
              <a:rPr lang="en-US" dirty="0" smtClean="0">
                <a:hlinkClick r:id="rId3"/>
              </a:rPr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43500" y="4152900"/>
            <a:ext cx="3784600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As of Today we have 6 MOU addenda active !!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00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220" y="252057"/>
            <a:ext cx="8229600" cy="6440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>
                <a:latin typeface="Helvetica"/>
                <a:cs typeface="Helvetica"/>
              </a:rPr>
              <a:t> Platform Projects </a:t>
            </a:r>
            <a:r>
              <a:rPr lang="en-US" sz="3100" dirty="0" smtClean="0">
                <a:latin typeface="Helvetica"/>
                <a:cs typeface="Helvetica"/>
              </a:rPr>
              <a:t>(oscillation physics)</a:t>
            </a:r>
            <a:endParaRPr lang="en-US" sz="3100" dirty="0">
              <a:latin typeface="Helvetica"/>
              <a:cs typeface="Helvetic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88871" y="1485417"/>
            <a:ext cx="3879187" cy="46166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Helvetica"/>
                <a:cs typeface="Helvetica"/>
              </a:rPr>
              <a:t>Neutrino Platform </a:t>
            </a:r>
            <a:r>
              <a:rPr lang="en-US" sz="2400" dirty="0" smtClean="0">
                <a:solidFill>
                  <a:schemeClr val="tx1"/>
                </a:solidFill>
                <a:latin typeface="Helvetica"/>
                <a:cs typeface="Helvetica"/>
              </a:rPr>
              <a:t>at CERN</a:t>
            </a:r>
            <a:endParaRPr lang="en-US" sz="24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Screen Shot 2015-12-13 at 19.01.49.pn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381" y="5107677"/>
            <a:ext cx="4877707" cy="1568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25882" y="5053637"/>
            <a:ext cx="2819400" cy="461665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DEADA"/>
                </a:solidFill>
              </a:rPr>
              <a:t>LBNF/DUNE</a:t>
            </a:r>
            <a:endParaRPr lang="en-US" sz="2400" b="1" dirty="0">
              <a:solidFill>
                <a:srgbClr val="FDEADA"/>
              </a:solidFill>
            </a:endParaRPr>
          </a:p>
        </p:txBody>
      </p:sp>
      <p:pic>
        <p:nvPicPr>
          <p:cNvPr id="9" name="Picture 8" descr="Screen Shot 2015-12-13 at 18.45.12.png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2345" y="2702544"/>
            <a:ext cx="2610521" cy="18571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57040" y="2371965"/>
            <a:ext cx="2228266" cy="369332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DEADA"/>
                </a:solidFill>
              </a:rPr>
              <a:t>SBN (short baseline)</a:t>
            </a:r>
            <a:endParaRPr lang="en-US" b="1" dirty="0">
              <a:solidFill>
                <a:srgbClr val="FDEADA"/>
              </a:solidFill>
            </a:endParaRPr>
          </a:p>
        </p:txBody>
      </p:sp>
      <p:pic>
        <p:nvPicPr>
          <p:cNvPr id="4" name="Picture 3" descr="J-PARC_T2Kneutrino1.jpg"/>
          <p:cNvPicPr>
            <a:picLocks noChangeAspect="1"/>
          </p:cNvPicPr>
          <p:nvPr/>
        </p:nvPicPr>
        <p:blipFill>
          <a:blip r:embed="rId4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27301"/>
            <a:ext cx="3864329" cy="1213399"/>
          </a:xfrm>
          <a:prstGeom prst="rect">
            <a:avLst/>
          </a:prstGeom>
        </p:spPr>
      </p:pic>
      <p:pic>
        <p:nvPicPr>
          <p:cNvPr id="11" name="Picture 10" descr="Screen Shot 2015-12-13 at 18.46.17.png"/>
          <p:cNvPicPr>
            <a:picLocks noChangeAspect="1"/>
          </p:cNvPicPr>
          <p:nvPr/>
        </p:nvPicPr>
        <p:blipFill>
          <a:blip r:embed="rId5" cstate="print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14" y="4963160"/>
            <a:ext cx="3513025" cy="19372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48965" y="4195151"/>
            <a:ext cx="772362" cy="369332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T2K</a:t>
            </a:r>
            <a:endParaRPr lang="en-US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049868" y="2005826"/>
            <a:ext cx="1175513" cy="1470941"/>
          </a:xfrm>
          <a:prstGeom prst="straightConnector1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637625" y="2121066"/>
            <a:ext cx="875262" cy="2771375"/>
          </a:xfrm>
          <a:prstGeom prst="straightConnector1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950518" y="2191785"/>
            <a:ext cx="670323" cy="2700656"/>
          </a:xfrm>
          <a:prstGeom prst="straightConnector1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231486" y="2098813"/>
            <a:ext cx="943331" cy="508612"/>
          </a:xfrm>
          <a:prstGeom prst="straightConnector1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375611" y="2191785"/>
            <a:ext cx="7433976" cy="33239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2800" dirty="0" smtClean="0"/>
              <a:t>6 Projects presented to the SPSC and approved:</a:t>
            </a:r>
          </a:p>
          <a:p>
            <a:endParaRPr lang="en-US" sz="2800" dirty="0" smtClean="0"/>
          </a:p>
          <a:p>
            <a:pPr>
              <a:buFont typeface="Wingdings" charset="2"/>
              <a:buChar char="ü"/>
            </a:pPr>
            <a:r>
              <a:rPr lang="en-US" i="1" dirty="0" smtClean="0"/>
              <a:t>NP01: </a:t>
            </a:r>
            <a:r>
              <a:rPr lang="en-US" i="1" dirty="0" smtClean="0"/>
              <a:t>WA104, ICARUS as far detector for SBN</a:t>
            </a:r>
          </a:p>
          <a:p>
            <a:pPr>
              <a:buFont typeface="Wingdings" charset="2"/>
              <a:buChar char="ü"/>
            </a:pPr>
            <a:r>
              <a:rPr lang="en-US" i="1" dirty="0" smtClean="0"/>
              <a:t>NP02: WA105,  demonstrator + engineering prototype for a double ph. TPC</a:t>
            </a:r>
          </a:p>
          <a:p>
            <a:pPr>
              <a:buFont typeface="Wingdings" charset="2"/>
              <a:buChar char="ü"/>
            </a:pPr>
            <a:r>
              <a:rPr lang="en-US" i="1" dirty="0" smtClean="0"/>
              <a:t>NP03: PLAFOND, an generic R&amp;D framework</a:t>
            </a:r>
          </a:p>
          <a:p>
            <a:pPr>
              <a:buFont typeface="Wingdings" charset="2"/>
              <a:buChar char="ü"/>
            </a:pPr>
            <a:r>
              <a:rPr lang="en-US" i="1" dirty="0" smtClean="0"/>
              <a:t>NP04: ProtoDUNE, engineering prototype for a single phase TPC</a:t>
            </a:r>
          </a:p>
          <a:p>
            <a:pPr>
              <a:buFont typeface="Wingdings" charset="2"/>
              <a:buChar char="ü"/>
            </a:pPr>
            <a:r>
              <a:rPr lang="en-US" i="1" dirty="0" smtClean="0"/>
              <a:t>NP05: Baby Mind, a muon spectrometer for the WAGASCI experiment at T2K</a:t>
            </a:r>
          </a:p>
          <a:p>
            <a:pPr>
              <a:buFont typeface="Wingdings" charset="2"/>
              <a:buChar char="ü"/>
            </a:pPr>
            <a:r>
              <a:rPr lang="en-US" i="1" dirty="0" err="1" smtClean="0"/>
              <a:t>ArgonCube</a:t>
            </a:r>
            <a:r>
              <a:rPr lang="en-US" i="1" dirty="0" smtClean="0"/>
              <a:t> : a modular TPC R&amp;D</a:t>
            </a:r>
          </a:p>
          <a:p>
            <a:pPr>
              <a:buFont typeface="Wingdings" charset="2"/>
              <a:buChar char="ü"/>
            </a:pPr>
            <a:endParaRPr lang="en-US" i="1" dirty="0"/>
          </a:p>
          <a:p>
            <a:r>
              <a:rPr lang="en-US" sz="2800" dirty="0" smtClean="0"/>
              <a:t>2-3 in the pipeline</a:t>
            </a:r>
          </a:p>
        </p:txBody>
      </p:sp>
    </p:spTree>
    <p:extLst>
      <p:ext uri="{BB962C8B-B14F-4D97-AF65-F5344CB8AC3E}">
        <p14:creationId xmlns:p14="http://schemas.microsoft.com/office/powerpoint/2010/main" val="3921525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24040</TotalTime>
  <Words>899</Words>
  <Application>Microsoft Macintosh PowerPoint</Application>
  <PresentationFormat>On-screen Show (4:3)</PresentationFormat>
  <Paragraphs>140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The CERN Neutrino Platform</vt:lpstr>
      <vt:lpstr>n e, m, t, …</vt:lpstr>
      <vt:lpstr>European strategy</vt:lpstr>
      <vt:lpstr>Our interpretation</vt:lpstr>
      <vt:lpstr>n future landscape (oscillation physics)</vt:lpstr>
      <vt:lpstr>How does the CERN NP fit in all this?</vt:lpstr>
      <vt:lpstr>How to get a new project in ?</vt:lpstr>
      <vt:lpstr>MOU frame</vt:lpstr>
      <vt:lpstr>n Platform Projects (oscillation physics)</vt:lpstr>
      <vt:lpstr>Step by step (LAr TPCs)</vt:lpstr>
      <vt:lpstr>NP01:  WA104ICARUS, delivery to FNAL early 2017,  installation and commissioning during 2017</vt:lpstr>
      <vt:lpstr>The ICARUS Detector arrived at CERN and is now being reshaped (CERN-INFN coll.)</vt:lpstr>
      <vt:lpstr>LBNF/DUNE long baseline</vt:lpstr>
      <vt:lpstr>LBNF : cryostats (~18KT LAr)</vt:lpstr>
      <vt:lpstr>Then Cold Membrane Vessel (LNG industry technology)</vt:lpstr>
      <vt:lpstr>NP02  3x1x1 demonstrator experience</vt:lpstr>
      <vt:lpstr>NP02 : WA105 LAr double Phase demonstrator</vt:lpstr>
      <vt:lpstr>Single phase protoDUNE</vt:lpstr>
      <vt:lpstr>Double phase protoDUNE</vt:lpstr>
      <vt:lpstr>Building EHN1-extension, received the 6th of September from Civil Engineering</vt:lpstr>
      <vt:lpstr>http://cenf-ehn1-np.web.cern.ch</vt:lpstr>
      <vt:lpstr>PowerPoint Presentation</vt:lpstr>
      <vt:lpstr>https://edms.cern.ch/document/1725184</vt:lpstr>
      <vt:lpstr>NP05:  Baby Mind, a muon spectrometer for the WAGASCI experiment at T2K</vt:lpstr>
      <vt:lpstr>CERN Neutrino Platform effort 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EHN1 Neutrino Installation Plans</dc:title>
  <dc:creator>Nessi</dc:creator>
  <cp:lastModifiedBy>Nessi</cp:lastModifiedBy>
  <cp:revision>134</cp:revision>
  <cp:lastPrinted>2016-08-12T08:45:44Z</cp:lastPrinted>
  <dcterms:created xsi:type="dcterms:W3CDTF">2016-08-11T20:13:31Z</dcterms:created>
  <dcterms:modified xsi:type="dcterms:W3CDTF">2016-11-08T05:28:53Z</dcterms:modified>
</cp:coreProperties>
</file>