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58" r:id="rId3"/>
    <p:sldId id="260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2813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7320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4453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58738"/>
            <a:ext cx="8101012" cy="8366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42988" y="981075"/>
            <a:ext cx="8101012" cy="56165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23313" y="6596063"/>
            <a:ext cx="384175" cy="215900"/>
          </a:xfrm>
        </p:spPr>
        <p:txBody>
          <a:bodyPr/>
          <a:lstStyle>
            <a:lvl1pPr>
              <a:defRPr/>
            </a:lvl1pPr>
          </a:lstStyle>
          <a:p>
            <a:fld id="{D651322D-6385-3640-BCA8-71E7823B8B48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6626225" y="6669088"/>
            <a:ext cx="1978025" cy="1397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161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554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950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0913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3324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2861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297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8222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249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126" y="124437"/>
            <a:ext cx="7899907" cy="6402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125" y="942164"/>
            <a:ext cx="8869441" cy="5311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81499"/>
            <a:ext cx="2133600" cy="2628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819" y="6581499"/>
            <a:ext cx="3506793" cy="2628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81499"/>
            <a:ext cx="2133600" cy="2628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1268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field-cage structures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E. Radicioni - INFN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078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Aleph field-cage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304787"/>
            <a:ext cx="8400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Double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layer of electrodes (35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μm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Cu) separated by a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Kapton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foil (75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μm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4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mm thick insulator, composed of 120 layers of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mylar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wound helically and glued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together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Aluminum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honeycomb 16 mm thick and sandwiched between two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1 mm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a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luminum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foils provides the self-supporting structure. 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The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total thickness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is ~2.2 cm,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4.8 % of a radiation length. 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Drift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lenght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: 2.2m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110V/cm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24" t="14231"/>
          <a:stretch/>
        </p:blipFill>
        <p:spPr>
          <a:xfrm>
            <a:off x="1083972" y="814139"/>
            <a:ext cx="4957636" cy="236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40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126" y="27987"/>
            <a:ext cx="7899907" cy="6402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 49 field-cage principles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22280" y="916275"/>
            <a:ext cx="336452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no insulator surfaces exposed to the drift </a:t>
            </a:r>
            <a:r>
              <a:rPr lang="en-US" dirty="0" smtClean="0"/>
              <a:t>volume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single</a:t>
            </a:r>
            <a:r>
              <a:rPr lang="en-US" dirty="0"/>
              <a:t>-layer electrostatic field </a:t>
            </a:r>
            <a:r>
              <a:rPr lang="en-US" dirty="0" smtClean="0"/>
              <a:t>structure made by </a:t>
            </a:r>
            <a:r>
              <a:rPr lang="en-US" dirty="0" err="1" smtClean="0"/>
              <a:t>mylar</a:t>
            </a:r>
            <a:r>
              <a:rPr lang="en-US" dirty="0" smtClean="0"/>
              <a:t> strips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functional </a:t>
            </a:r>
            <a:r>
              <a:rPr lang="en-US" dirty="0"/>
              <a:t>separation of field cage and gas envelope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outside protective gas volume for gas purity and HV </a:t>
            </a:r>
            <a:r>
              <a:rPr lang="en-US" dirty="0" smtClean="0"/>
              <a:t>safety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one-piece field structure hanging from the top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39" y="4117454"/>
            <a:ext cx="2677146" cy="17017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2779"/>
            <a:ext cx="5372100" cy="3352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6497" y="3715579"/>
            <a:ext cx="3449711" cy="280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36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126" y="124437"/>
            <a:ext cx="8543674" cy="6402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merging the 2 concepts: HARP field cage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08/11/2016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E.R. - CERN workshop on Near Detector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2D184-C11F-AC40-908C-37788868A5F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 descr="DSCN0711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045" y="764654"/>
            <a:ext cx="2507697" cy="1537936"/>
          </a:xfrm>
          <a:prstGeom prst="rect">
            <a:avLst/>
          </a:prstGeom>
        </p:spPr>
      </p:pic>
      <p:pic>
        <p:nvPicPr>
          <p:cNvPr id="10" name="Picture 9" descr="DSCN1133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3742" y="764654"/>
            <a:ext cx="3084424" cy="1880486"/>
          </a:xfrm>
          <a:prstGeom prst="rect">
            <a:avLst/>
          </a:prstGeom>
        </p:spPr>
      </p:pic>
      <p:pic>
        <p:nvPicPr>
          <p:cNvPr id="11" name="Picture 10" descr="DSCN113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45" y="2302590"/>
            <a:ext cx="3172182" cy="2379137"/>
          </a:xfrm>
          <a:prstGeom prst="rect">
            <a:avLst/>
          </a:prstGeom>
        </p:spPr>
      </p:pic>
      <p:pic>
        <p:nvPicPr>
          <p:cNvPr id="12" name="Picture 11" descr="DSCN127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49" y="4422086"/>
            <a:ext cx="2879217" cy="2159413"/>
          </a:xfrm>
          <a:prstGeom prst="rect">
            <a:avLst/>
          </a:prstGeom>
        </p:spPr>
      </p:pic>
      <p:pic>
        <p:nvPicPr>
          <p:cNvPr id="13" name="Picture 12" descr="DSCN1267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8227" y="2593266"/>
            <a:ext cx="2615478" cy="1959490"/>
          </a:xfrm>
          <a:prstGeom prst="rect">
            <a:avLst/>
          </a:prstGeom>
        </p:spPr>
      </p:pic>
      <p:pic>
        <p:nvPicPr>
          <p:cNvPr id="14" name="Picture 13" descr="DSCN0275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34867" y="4219270"/>
            <a:ext cx="1604012" cy="284165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49321" y="907243"/>
            <a:ext cx="309467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err="1">
                <a:solidFill>
                  <a:prstClr val="black"/>
                </a:solidFill>
                <a:latin typeface="Calibri"/>
              </a:rPr>
              <a:t>Ar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/CH4 90/10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operated at 110V/cm but capable of up to 35kV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1.5m drift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8mm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S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tesalit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cylinder (65% glass fiber / epoxy)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Cu strips glued to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S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tesalit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voltage divider with holes for Mylar strips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staggered strips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>
                <a:solidFill>
                  <a:prstClr val="black"/>
                </a:solidFill>
                <a:latin typeface="Calibri"/>
              </a:rPr>
              <a:t>extremely compact: &lt; 2cm total thickness dead 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space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uniform material layer 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  <a:sym typeface="Wingdings"/>
              </a:rPr>
              <a:t> better for simulation/reconstruction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9325467"/>
      </p:ext>
    </p:extLst>
  </p:cSld>
  <p:clrMapOvr>
    <a:masterClrMapping/>
  </p:clrMapOvr>
</p:sld>
</file>

<file path=ppt/theme/theme1.xml><?xml version="1.0" encoding="utf-8"?>
<a:theme xmlns:a="http://schemas.openxmlformats.org/drawingml/2006/main" name="ISVHECR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267</Words>
  <Application>Microsoft Macintosh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ISVHECRI</vt:lpstr>
      <vt:lpstr>Example field-cage structures</vt:lpstr>
      <vt:lpstr>Aleph field-cage</vt:lpstr>
      <vt:lpstr>NA 49 field-cage principles</vt:lpstr>
      <vt:lpstr>merging the 2 concepts: HARP field cage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field-cage structures</dc:title>
  <dc:creator>E Radicioni</dc:creator>
  <cp:lastModifiedBy>E Radicioni</cp:lastModifiedBy>
  <cp:revision>11</cp:revision>
  <dcterms:created xsi:type="dcterms:W3CDTF">2016-11-07T20:45:38Z</dcterms:created>
  <dcterms:modified xsi:type="dcterms:W3CDTF">2016-11-08T07:17:33Z</dcterms:modified>
</cp:coreProperties>
</file>