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3"/>
  </p:notesMasterIdLst>
  <p:sldIdLst>
    <p:sldId id="256" r:id="rId2"/>
    <p:sldId id="286" r:id="rId3"/>
    <p:sldId id="267" r:id="rId4"/>
    <p:sldId id="273" r:id="rId5"/>
    <p:sldId id="260" r:id="rId6"/>
    <p:sldId id="261" r:id="rId7"/>
    <p:sldId id="257" r:id="rId8"/>
    <p:sldId id="274" r:id="rId9"/>
    <p:sldId id="258" r:id="rId10"/>
    <p:sldId id="281" r:id="rId11"/>
    <p:sldId id="282" r:id="rId12"/>
    <p:sldId id="278" r:id="rId13"/>
    <p:sldId id="285" r:id="rId14"/>
    <p:sldId id="271" r:id="rId15"/>
    <p:sldId id="270" r:id="rId16"/>
    <p:sldId id="288" r:id="rId17"/>
    <p:sldId id="291" r:id="rId18"/>
    <p:sldId id="269" r:id="rId19"/>
    <p:sldId id="290" r:id="rId20"/>
    <p:sldId id="263" r:id="rId21"/>
    <p:sldId id="264" r:id="rId22"/>
    <p:sldId id="289" r:id="rId23"/>
    <p:sldId id="262" r:id="rId24"/>
    <p:sldId id="276" r:id="rId25"/>
    <p:sldId id="266" r:id="rId26"/>
    <p:sldId id="279" r:id="rId27"/>
    <p:sldId id="272" r:id="rId28"/>
    <p:sldId id="287" r:id="rId29"/>
    <p:sldId id="284" r:id="rId30"/>
    <p:sldId id="292" r:id="rId31"/>
    <p:sldId id="265" r:id="rId3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ns Muller" initials="HM" lastIdx="3" clrIdx="0">
    <p:extLst>
      <p:ext uri="{19B8F6BF-5375-455C-9EA6-DF929625EA0E}">
        <p15:presenceInfo xmlns:p15="http://schemas.microsoft.com/office/powerpoint/2012/main" userId="S-1-5-21-1526224874-1540688658-1361462980-21127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53" autoAdjust="0"/>
    <p:restoredTop sz="94201" autoAdjust="0"/>
  </p:normalViewPr>
  <p:slideViewPr>
    <p:cSldViewPr snapToGrid="0">
      <p:cViewPr varScale="1">
        <p:scale>
          <a:sx n="73" d="100"/>
          <a:sy n="73" d="100"/>
        </p:scale>
        <p:origin x="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6-11-06T16:31:45.053" idx="1">
    <p:pos x="10" y="10"/>
    <p:text/>
    <p:extLst>
      <p:ext uri="{C676402C-5697-4E1C-873F-D02D1690AC5C}">
        <p15:threadingInfo xmlns:p15="http://schemas.microsoft.com/office/powerpoint/2012/main" timeZoneBias="-60"/>
      </p:ext>
    </p:extLst>
  </p:cm>
  <p:cm authorId="1" dt="2016-11-06T16:32:00.642" idx="2">
    <p:pos x="146" y="146"/>
    <p:text/>
    <p:extLst>
      <p:ext uri="{C676402C-5697-4E1C-873F-D02D1690AC5C}">
        <p15:threadingInfo xmlns:p15="http://schemas.microsoft.com/office/powerpoint/2012/main" timeZoneBias="-60"/>
      </p:ext>
    </p:extLst>
  </p:cm>
  <p:cm authorId="1" dt="2016-11-06T16:32:14.659" idx="3">
    <p:pos x="282" y="282"/>
    <p:text/>
    <p:extLst>
      <p:ext uri="{C676402C-5697-4E1C-873F-D02D1690AC5C}">
        <p15:threadingInfo xmlns:p15="http://schemas.microsoft.com/office/powerpoint/2012/main" timeZoneBias="-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6989F8-7E63-44BA-BBE9-D9190096FBAE}" type="datetimeFigureOut">
              <a:rPr lang="en-GB" smtClean="0"/>
              <a:t>08/11/2016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06FC2-3B4C-40C2-A939-A56AA53A68D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277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599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694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22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24463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0211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9232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7596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8982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2683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6899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9889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Hans.Muller@cern.ch</a:t>
            </a:r>
            <a:endParaRPr lang="en-GB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7B2177D6-03CE-473B-8B93-399235FD84D7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extBox 10"/>
          <p:cNvSpPr txBox="1"/>
          <p:nvPr userDrawn="1"/>
        </p:nvSpPr>
        <p:spPr>
          <a:xfrm>
            <a:off x="3212686" y="6316846"/>
            <a:ext cx="60838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Workshop on Neutrino Near Detectors based on gas </a:t>
            </a:r>
            <a:r>
              <a:rPr lang="en-GB" sz="1200" dirty="0" smtClean="0"/>
              <a:t>TPCs,  Nov 2016 , CERN Geneva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92731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0.png"/><Relationship Id="rId7" Type="http://schemas.openxmlformats.org/officeDocument/2006/relationships/image" Target="../media/image5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png"/><Relationship Id="rId13" Type="http://schemas.openxmlformats.org/officeDocument/2006/relationships/image" Target="../media/image57.png"/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12" Type="http://schemas.openxmlformats.org/officeDocument/2006/relationships/image" Target="../media/image56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11" Type="http://schemas.openxmlformats.org/officeDocument/2006/relationships/image" Target="../media/image55.png"/><Relationship Id="rId5" Type="http://schemas.openxmlformats.org/officeDocument/2006/relationships/image" Target="../media/image49.jpeg"/><Relationship Id="rId10" Type="http://schemas.openxmlformats.org/officeDocument/2006/relationships/image" Target="../media/image54.png"/><Relationship Id="rId4" Type="http://schemas.openxmlformats.org/officeDocument/2006/relationships/image" Target="../media/image48.png"/><Relationship Id="rId9" Type="http://schemas.openxmlformats.org/officeDocument/2006/relationships/image" Target="../media/image5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Relationship Id="rId9" Type="http://schemas.openxmlformats.org/officeDocument/2006/relationships/image" Target="../media/image6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icsys.eu/" TargetMode="External"/><Relationship Id="rId2" Type="http://schemas.openxmlformats.org/officeDocument/2006/relationships/hyperlink" Target="https://edh.cern.ch/Document/SupplyChain/MA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283113/" TargetMode="External"/><Relationship Id="rId2" Type="http://schemas.openxmlformats.org/officeDocument/2006/relationships/hyperlink" Target="https://espace.cern.ch/rd51-wg5/srs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://ieeexplore.ieee.org/xpl/mostRecentIssue.jsp?punumber=5779755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5.png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jpeg"/><Relationship Id="rId4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7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5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7200" dirty="0" smtClean="0"/>
              <a:t>Scalable Readout System</a:t>
            </a:r>
            <a:endParaRPr lang="en-GB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77823" y="4721301"/>
            <a:ext cx="8684188" cy="1292427"/>
          </a:xfrm>
        </p:spPr>
        <p:txBody>
          <a:bodyPr>
            <a:normAutofit fontScale="47500" lnSpcReduction="20000"/>
          </a:bodyPr>
          <a:lstStyle/>
          <a:p>
            <a:r>
              <a:rPr lang="en-GB" sz="2500" i="1" dirty="0" smtClean="0"/>
              <a:t>SRS was </a:t>
            </a:r>
            <a:r>
              <a:rPr lang="en-GB" sz="2500" i="1" dirty="0" smtClean="0"/>
              <a:t> </a:t>
            </a:r>
            <a:r>
              <a:rPr lang="en-GB" sz="2500" i="1" dirty="0" smtClean="0"/>
              <a:t>developed by  RD51 collaboration  for  </a:t>
            </a:r>
            <a:r>
              <a:rPr lang="en-GB" sz="2500" i="1" dirty="0" smtClean="0"/>
              <a:t>R&amp;D </a:t>
            </a:r>
            <a:r>
              <a:rPr lang="en-GB" sz="2500" i="1" dirty="0" smtClean="0"/>
              <a:t>on  MPGD gas </a:t>
            </a:r>
            <a:r>
              <a:rPr lang="en-GB" sz="2500" i="1" dirty="0" smtClean="0"/>
              <a:t>detectors</a:t>
            </a:r>
            <a:endParaRPr lang="en-GB" sz="2500" i="1" dirty="0" smtClean="0"/>
          </a:p>
          <a:p>
            <a:r>
              <a:rPr lang="en-GB" sz="2500" dirty="0" smtClean="0"/>
              <a:t>Collaborating SRS  teams and </a:t>
            </a:r>
            <a:r>
              <a:rPr lang="en-GB" sz="2500" dirty="0" smtClean="0"/>
              <a:t>users in 2016</a:t>
            </a:r>
            <a:endParaRPr lang="en-GB" sz="2500" dirty="0" smtClean="0"/>
          </a:p>
          <a:p>
            <a:r>
              <a:rPr lang="en-GB" sz="2300" dirty="0" smtClean="0"/>
              <a:t>MPGDs @ GDD-lab CERN, Photon detectors @ NEXT coll., Muon </a:t>
            </a:r>
            <a:r>
              <a:rPr lang="en-GB" sz="2300" dirty="0" err="1" smtClean="0"/>
              <a:t>Tomografy</a:t>
            </a:r>
            <a:r>
              <a:rPr lang="en-GB" sz="2300" dirty="0" smtClean="0"/>
              <a:t> @FIT, </a:t>
            </a:r>
            <a:r>
              <a:rPr lang="en-GB" sz="2300" dirty="0" err="1" smtClean="0"/>
              <a:t>MICROMegas</a:t>
            </a:r>
            <a:r>
              <a:rPr lang="en-GB" sz="2300" dirty="0" smtClean="0"/>
              <a:t> @ ATLAS MAMMA,  DTC links and SRU@ ALICE DCAL, GEMs @ FTBF Coll., </a:t>
            </a:r>
            <a:r>
              <a:rPr lang="en-GB" sz="2300" dirty="0" err="1" smtClean="0"/>
              <a:t>Timepix</a:t>
            </a:r>
            <a:r>
              <a:rPr lang="en-GB" sz="2300" dirty="0"/>
              <a:t>-</a:t>
            </a:r>
            <a:r>
              <a:rPr lang="en-GB" sz="2300" dirty="0" smtClean="0"/>
              <a:t>SRS for ILC-TPC </a:t>
            </a:r>
            <a:r>
              <a:rPr lang="en-GB" sz="2300" dirty="0" err="1" smtClean="0"/>
              <a:t>test@Bonn</a:t>
            </a:r>
            <a:r>
              <a:rPr lang="en-GB" sz="2300" dirty="0" smtClean="0"/>
              <a:t> </a:t>
            </a:r>
            <a:r>
              <a:rPr lang="en-GB" sz="2300" dirty="0" err="1" smtClean="0"/>
              <a:t>Univ</a:t>
            </a:r>
            <a:r>
              <a:rPr lang="en-GB" sz="2300" dirty="0" smtClean="0"/>
              <a:t>,, GEM stack readout @BNL, GEMs@  CMS GEM </a:t>
            </a:r>
            <a:r>
              <a:rPr lang="en-GB" sz="2300" dirty="0" err="1" smtClean="0"/>
              <a:t>collab</a:t>
            </a:r>
            <a:r>
              <a:rPr lang="en-GB" sz="2300" dirty="0" smtClean="0"/>
              <a:t>,  optical Readout@ TOTEM, GEM detectors @ </a:t>
            </a:r>
            <a:r>
              <a:rPr lang="en-GB" sz="2300" dirty="0" err="1" smtClean="0"/>
              <a:t>PRad</a:t>
            </a:r>
            <a:r>
              <a:rPr lang="en-GB" sz="2300" dirty="0" smtClean="0"/>
              <a:t> Coll., Neutron detectors@ ESS Brightness, Large surface MUST detector @ LSBB, VMM frontend for FOCAL E-PAD@ Univ. Tsukuba, GEMs for CP-Violation @CAPP,  … and many </a:t>
            </a:r>
            <a:r>
              <a:rPr lang="en-GB" sz="2300" dirty="0" smtClean="0"/>
              <a:t>more</a:t>
            </a:r>
            <a:endParaRPr lang="en-GB" sz="2500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27/10/2016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8136" y="6272784"/>
            <a:ext cx="3544824" cy="365125"/>
          </a:xfrm>
        </p:spPr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4992" y="4051012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163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3538538" cy="990600"/>
          </a:xfrm>
        </p:spPr>
        <p:txBody>
          <a:bodyPr/>
          <a:lstStyle/>
          <a:p>
            <a:pPr>
              <a:defRPr/>
            </a:pPr>
            <a:r>
              <a:rPr lang="en-GB" sz="3200" dirty="0"/>
              <a:t>SRS frontends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7700" y="1600200"/>
            <a:ext cx="4394200" cy="1900238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2700000" scaled="1"/>
            <a:tileRect/>
          </a:gradFill>
        </p:spPr>
        <p:txBody>
          <a:bodyPr rtlCol="0">
            <a:normAutofit fontScale="62500" lnSpcReduction="20000"/>
          </a:bodyPr>
          <a:lstStyle/>
          <a:p>
            <a:pPr>
              <a:defRPr/>
            </a:pPr>
            <a:r>
              <a:rPr lang="en-GB" sz="1800" dirty="0"/>
              <a:t>APV25 (128 </a:t>
            </a:r>
            <a:r>
              <a:rPr lang="en-GB" sz="1800" dirty="0" err="1"/>
              <a:t>ch</a:t>
            </a:r>
            <a:r>
              <a:rPr lang="en-GB" sz="1800" dirty="0"/>
              <a:t>, </a:t>
            </a:r>
            <a:r>
              <a:rPr lang="en-GB" sz="1800" dirty="0" err="1"/>
              <a:t>analog</a:t>
            </a:r>
            <a:r>
              <a:rPr lang="en-GB" sz="1800" dirty="0"/>
              <a:t>) </a:t>
            </a:r>
            <a:r>
              <a:rPr lang="en-GB" sz="1800" dirty="0" smtClean="0"/>
              <a:t> @ CERN store, standard FE for RD51 </a:t>
            </a:r>
            <a:endParaRPr lang="en-GB" sz="1800" dirty="0"/>
          </a:p>
          <a:p>
            <a:pPr>
              <a:defRPr/>
            </a:pPr>
            <a:r>
              <a:rPr lang="en-GB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VFAT (64 </a:t>
            </a:r>
            <a:r>
              <a:rPr lang="en-GB" sz="1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ch</a:t>
            </a:r>
            <a:r>
              <a:rPr lang="en-GB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digital) </a:t>
            </a:r>
            <a:r>
              <a:rPr lang="en-GB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CMS/Totem -&gt; prototype only</a:t>
            </a:r>
            <a:endParaRPr lang="en-GB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>
              <a:defRPr/>
            </a:pPr>
            <a:r>
              <a:rPr lang="en-GB" sz="18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Beetle (128 </a:t>
            </a:r>
            <a:r>
              <a:rPr lang="en-GB" sz="18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ch</a:t>
            </a:r>
            <a:r>
              <a:rPr lang="en-GB" sz="1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anal +digital) -&gt; prototype only</a:t>
            </a:r>
          </a:p>
          <a:p>
            <a:pPr>
              <a:defRPr/>
            </a:pPr>
            <a:r>
              <a:rPr lang="en-GB" sz="1800" dirty="0" err="1" smtClean="0"/>
              <a:t>SiPM</a:t>
            </a:r>
            <a:r>
              <a:rPr lang="en-GB" sz="1800" dirty="0" smtClean="0"/>
              <a:t> and PM frontend  @ UPV Valencia for NEXT</a:t>
            </a:r>
            <a:endParaRPr lang="en-GB" sz="1800" dirty="0"/>
          </a:p>
          <a:p>
            <a:pPr>
              <a:defRPr/>
            </a:pPr>
            <a:r>
              <a:rPr lang="en-GB" sz="1800" dirty="0" smtClean="0"/>
              <a:t>VMM (128 </a:t>
            </a:r>
            <a:r>
              <a:rPr lang="en-GB" sz="1800" dirty="0" err="1"/>
              <a:t>ch</a:t>
            </a:r>
            <a:r>
              <a:rPr lang="en-GB" sz="1800" dirty="0"/>
              <a:t>, </a:t>
            </a:r>
            <a:r>
              <a:rPr lang="en-GB" sz="1800" dirty="0" smtClean="0"/>
              <a:t>digital+ </a:t>
            </a:r>
            <a:r>
              <a:rPr lang="en-GB" sz="1800" dirty="0"/>
              <a:t>ZS ) </a:t>
            </a:r>
            <a:r>
              <a:rPr lang="en-GB" sz="1800" dirty="0" smtClean="0"/>
              <a:t>@CERN  -&gt; testing RD51/ESS</a:t>
            </a:r>
          </a:p>
          <a:p>
            <a:pPr>
              <a:defRPr/>
            </a:pPr>
            <a:r>
              <a:rPr lang="en-GB" sz="1800" dirty="0" smtClean="0"/>
              <a:t>GEMROC (64 </a:t>
            </a:r>
            <a:r>
              <a:rPr lang="en-GB" sz="1800" dirty="0" err="1" smtClean="0"/>
              <a:t>ch</a:t>
            </a:r>
            <a:r>
              <a:rPr lang="en-GB" sz="1800" dirty="0" smtClean="0"/>
              <a:t> , digital)  in prep @ AGH and </a:t>
            </a:r>
            <a:r>
              <a:rPr lang="en-GB" sz="1800" dirty="0" err="1" smtClean="0"/>
              <a:t>EicSys</a:t>
            </a:r>
            <a:r>
              <a:rPr lang="en-GB" sz="1800" dirty="0" smtClean="0"/>
              <a:t> </a:t>
            </a:r>
            <a:endParaRPr lang="en-GB" sz="1800" dirty="0"/>
          </a:p>
          <a:p>
            <a:pPr>
              <a:defRPr/>
            </a:pPr>
            <a:r>
              <a:rPr lang="en-GB" sz="1800" dirty="0" err="1"/>
              <a:t>Timepix</a:t>
            </a:r>
            <a:r>
              <a:rPr lang="en-GB" sz="1800" dirty="0"/>
              <a:t> R&amp;D </a:t>
            </a:r>
            <a:r>
              <a:rPr lang="en-GB" sz="1800" dirty="0" smtClean="0"/>
              <a:t> </a:t>
            </a:r>
            <a:r>
              <a:rPr lang="en-GB" sz="1800" dirty="0"/>
              <a:t>for ILC TPC  </a:t>
            </a:r>
            <a:r>
              <a:rPr lang="en-GB" sz="1800" dirty="0" smtClean="0"/>
              <a:t>@ Bonn Univ.  Proto system</a:t>
            </a:r>
            <a:endParaRPr lang="en-GB" sz="1800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327712" y="533400"/>
            <a:ext cx="3929063" cy="9906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000" dirty="0"/>
              <a:t>SRS </a:t>
            </a:r>
            <a:r>
              <a:rPr lang="en-GB" sz="3000" dirty="0" smtClean="0"/>
              <a:t>system Hardware</a:t>
            </a:r>
            <a:endParaRPr lang="en-GB" sz="30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411298" y="1628800"/>
            <a:ext cx="4587628" cy="239030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rmAutofit fontScale="550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800" dirty="0" smtClean="0"/>
              <a:t>FEC cards  </a:t>
            </a:r>
            <a:r>
              <a:rPr lang="en-GB" sz="1800" dirty="0"/>
              <a:t>( CERN store + commercial</a:t>
            </a:r>
            <a:r>
              <a:rPr lang="en-GB" sz="1800" dirty="0" smtClean="0"/>
              <a:t>)</a:t>
            </a:r>
          </a:p>
          <a:p>
            <a:pPr>
              <a:defRPr/>
            </a:pPr>
            <a:r>
              <a:rPr lang="en-GB" sz="1800" dirty="0"/>
              <a:t>analogue  adapter  (16 x ADC 12 bit) ( CERN </a:t>
            </a:r>
            <a:r>
              <a:rPr lang="en-GB" sz="1800" dirty="0" smtClean="0"/>
              <a:t>store + commercial)</a:t>
            </a:r>
            <a:endParaRPr lang="en-GB" sz="1800" dirty="0"/>
          </a:p>
          <a:p>
            <a:pPr>
              <a:defRPr/>
            </a:pPr>
            <a:r>
              <a:rPr lang="en-GB" sz="1800" dirty="0"/>
              <a:t>digital adapter </a:t>
            </a:r>
            <a:r>
              <a:rPr lang="en-GB" sz="1800" dirty="0" smtClean="0"/>
              <a:t> for VMM frontend  (commercial)</a:t>
            </a:r>
          </a:p>
          <a:p>
            <a:pPr>
              <a:defRPr/>
            </a:pPr>
            <a:r>
              <a:rPr lang="en-GB" sz="1800" dirty="0" smtClean="0"/>
              <a:t>Mini-crates up 4k channels (CERN store)</a:t>
            </a:r>
          </a:p>
          <a:p>
            <a:pPr>
              <a:defRPr/>
            </a:pPr>
            <a:r>
              <a:rPr lang="en-GB" sz="1800" dirty="0" err="1" smtClean="0"/>
              <a:t>Eurocrates</a:t>
            </a:r>
            <a:r>
              <a:rPr lang="en-GB" sz="1800" dirty="0" smtClean="0"/>
              <a:t> ( REV2 ) up 16 k channels (commercial)</a:t>
            </a:r>
          </a:p>
          <a:p>
            <a:pPr>
              <a:defRPr/>
            </a:pPr>
            <a:r>
              <a:rPr lang="en-GB" sz="1800" dirty="0" smtClean="0"/>
              <a:t>ATCA crates, RTM cards 10 GBE, SFP  (commercial)</a:t>
            </a:r>
          </a:p>
          <a:p>
            <a:pPr>
              <a:defRPr/>
            </a:pPr>
            <a:r>
              <a:rPr lang="en-GB" sz="1800" dirty="0" smtClean="0"/>
              <a:t>ATCA blades ( 2x LX240) (commercial)</a:t>
            </a:r>
          </a:p>
          <a:p>
            <a:pPr>
              <a:defRPr/>
            </a:pPr>
            <a:r>
              <a:rPr lang="en-GB" sz="1800" dirty="0" smtClean="0"/>
              <a:t>ATCA mezzanines (ADC, 6x12fibre ribbon) commercial, CDT (UPV) </a:t>
            </a:r>
            <a:endParaRPr lang="en-GB" sz="1800" dirty="0"/>
          </a:p>
          <a:p>
            <a:pPr>
              <a:defRPr/>
            </a:pPr>
            <a:r>
              <a:rPr lang="en-GB" sz="1800" dirty="0"/>
              <a:t>CTF  clock-trigger </a:t>
            </a:r>
            <a:r>
              <a:rPr lang="en-GB" sz="1800" dirty="0" err="1"/>
              <a:t>fanout</a:t>
            </a:r>
            <a:r>
              <a:rPr lang="en-GB" sz="1800" dirty="0"/>
              <a:t> </a:t>
            </a:r>
            <a:r>
              <a:rPr lang="en-GB" sz="1800" dirty="0" smtClean="0"/>
              <a:t>(</a:t>
            </a:r>
            <a:r>
              <a:rPr lang="en-GB" sz="1800" dirty="0" err="1" smtClean="0"/>
              <a:t>inhouse</a:t>
            </a:r>
            <a:r>
              <a:rPr lang="en-GB" sz="1800" dirty="0" smtClean="0"/>
              <a:t>-&gt; commercial)</a:t>
            </a:r>
            <a:endParaRPr lang="en-GB" sz="1800" dirty="0"/>
          </a:p>
          <a:p>
            <a:pPr>
              <a:defRPr/>
            </a:pPr>
            <a:r>
              <a:rPr lang="en-GB" sz="1800" dirty="0" err="1"/>
              <a:t>Timepix</a:t>
            </a:r>
            <a:r>
              <a:rPr lang="en-GB" sz="1800" dirty="0"/>
              <a:t> adapter </a:t>
            </a:r>
            <a:r>
              <a:rPr lang="en-GB" sz="1800" dirty="0" smtClean="0"/>
              <a:t>6U  card </a:t>
            </a:r>
            <a:r>
              <a:rPr lang="en-GB" sz="1800" dirty="0"/>
              <a:t>( </a:t>
            </a:r>
            <a:r>
              <a:rPr lang="en-GB" sz="1800" dirty="0" smtClean="0"/>
              <a:t>Bonn </a:t>
            </a:r>
            <a:r>
              <a:rPr lang="en-GB" sz="1800" dirty="0" err="1" smtClean="0"/>
              <a:t>Univ</a:t>
            </a:r>
            <a:r>
              <a:rPr lang="en-GB" sz="1800" dirty="0" smtClean="0"/>
              <a:t>, prototype )</a:t>
            </a:r>
          </a:p>
          <a:p>
            <a:pPr>
              <a:defRPr/>
            </a:pPr>
            <a:r>
              <a:rPr lang="en-GB" sz="1800" dirty="0" err="1"/>
              <a:t>Optocard</a:t>
            </a:r>
            <a:r>
              <a:rPr lang="en-GB" sz="1800" dirty="0"/>
              <a:t>  VFAT 6U </a:t>
            </a:r>
            <a:r>
              <a:rPr lang="en-GB" sz="1800" dirty="0" smtClean="0"/>
              <a:t> card (Totem)</a:t>
            </a:r>
            <a:endParaRPr lang="en-GB" sz="1800" dirty="0"/>
          </a:p>
          <a:p>
            <a:pPr>
              <a:defRPr/>
            </a:pPr>
            <a:r>
              <a:rPr lang="en-GB" sz="1800" dirty="0" smtClean="0"/>
              <a:t>High Voltage for MPGD’s AVD NIM  ( in prep. -&gt; commercial)</a:t>
            </a:r>
            <a:endParaRPr lang="en-GB" sz="1800" dirty="0"/>
          </a:p>
          <a:p>
            <a:pPr>
              <a:defRPr/>
            </a:pPr>
            <a:r>
              <a:rPr lang="en-GB" sz="1800" dirty="0" smtClean="0"/>
              <a:t>SRU  LX240,  40xDTCC, NIM, 10GBE, 4x SFP  (</a:t>
            </a:r>
            <a:r>
              <a:rPr lang="en-GB" sz="1800" dirty="0" err="1" smtClean="0"/>
              <a:t>inhouse</a:t>
            </a:r>
            <a:r>
              <a:rPr lang="en-GB" sz="1800" dirty="0" smtClean="0"/>
              <a:t>-&gt; commercial )</a:t>
            </a:r>
            <a:endParaRPr lang="en-GB" sz="1800" dirty="0"/>
          </a:p>
          <a:p>
            <a:pPr>
              <a:defRPr/>
            </a:pPr>
            <a:r>
              <a:rPr lang="en-GB" sz="1800" dirty="0" smtClean="0"/>
              <a:t>APIC  preamp-shaper , battery box ( finalized -&gt; commercial)</a:t>
            </a:r>
          </a:p>
          <a:p>
            <a:pPr>
              <a:defRPr/>
            </a:pPr>
            <a:r>
              <a:rPr lang="en-GB" sz="1800" dirty="0" err="1" smtClean="0"/>
              <a:t>Femto</a:t>
            </a:r>
            <a:r>
              <a:rPr lang="en-GB" sz="1800" dirty="0" smtClean="0"/>
              <a:t>  online current measurement over 10 decades (in </a:t>
            </a:r>
            <a:r>
              <a:rPr lang="en-GB" sz="1800" dirty="0" err="1" smtClean="0"/>
              <a:t>prepar</a:t>
            </a:r>
            <a:r>
              <a:rPr lang="en-GB" sz="1800" dirty="0" smtClean="0"/>
              <a:t>.) </a:t>
            </a:r>
          </a:p>
          <a:p>
            <a:pPr>
              <a:defRPr/>
            </a:pPr>
            <a:endParaRPr lang="en-GB" sz="1800" dirty="0"/>
          </a:p>
          <a:p>
            <a:pPr>
              <a:defRPr/>
            </a:pPr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917307" y="3481210"/>
            <a:ext cx="4032250" cy="990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/>
              <a:t>SRS Online </a:t>
            </a:r>
            <a:r>
              <a:rPr lang="en-GB" sz="3200" dirty="0" smtClean="0"/>
              <a:t>SW ( via UDP )</a:t>
            </a:r>
            <a:endParaRPr lang="en-GB" sz="32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917179" y="4242338"/>
            <a:ext cx="3945478" cy="211814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t="100000" r="100000"/>
            </a:path>
            <a:tileRect l="-100000" b="-100000"/>
          </a:gradFill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800" dirty="0"/>
              <a:t>DATE </a:t>
            </a:r>
            <a:r>
              <a:rPr lang="en-GB" sz="1800" dirty="0" smtClean="0"/>
              <a:t>(= default RD51)</a:t>
            </a:r>
            <a:endParaRPr lang="en-GB" sz="1800" dirty="0"/>
          </a:p>
          <a:p>
            <a:pPr>
              <a:defRPr/>
            </a:pPr>
            <a:r>
              <a:rPr lang="en-GB" sz="1800" dirty="0"/>
              <a:t>MMDAQ (ATLAS MM</a:t>
            </a:r>
            <a:r>
              <a:rPr lang="en-GB" sz="1800" dirty="0" smtClean="0"/>
              <a:t>)</a:t>
            </a:r>
          </a:p>
          <a:p>
            <a:pPr>
              <a:defRPr/>
            </a:pPr>
            <a:r>
              <a:rPr lang="en-GB" sz="1800" dirty="0" smtClean="0"/>
              <a:t>CODA ( </a:t>
            </a:r>
            <a:r>
              <a:rPr lang="en-GB" sz="1800" dirty="0" err="1" smtClean="0"/>
              <a:t>PRad</a:t>
            </a:r>
            <a:r>
              <a:rPr lang="en-GB" sz="1800" dirty="0" smtClean="0"/>
              <a:t>)</a:t>
            </a:r>
            <a:endParaRPr lang="en-GB" sz="1800" dirty="0"/>
          </a:p>
          <a:p>
            <a:pPr>
              <a:defRPr/>
            </a:pPr>
            <a:r>
              <a:rPr lang="en-GB" sz="1800" dirty="0"/>
              <a:t>RCDAQ  ( </a:t>
            </a:r>
            <a:r>
              <a:rPr lang="en-GB" sz="1800" dirty="0" smtClean="0"/>
              <a:t>BNL/RHIC</a:t>
            </a:r>
            <a:r>
              <a:rPr lang="en-GB" sz="1800" dirty="0"/>
              <a:t>)</a:t>
            </a:r>
          </a:p>
          <a:p>
            <a:pPr>
              <a:defRPr/>
            </a:pPr>
            <a:r>
              <a:rPr lang="en-GB" sz="1800" dirty="0" err="1"/>
              <a:t>Labview</a:t>
            </a:r>
            <a:r>
              <a:rPr lang="en-GB" sz="1800" dirty="0"/>
              <a:t> SRS ( </a:t>
            </a:r>
            <a:r>
              <a:rPr lang="en-GB" sz="1800" dirty="0" smtClean="0"/>
              <a:t>test systems)</a:t>
            </a:r>
            <a:endParaRPr lang="en-GB" sz="18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295388" y="3811272"/>
            <a:ext cx="4032250" cy="990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/>
              <a:t> Slow controls </a:t>
            </a:r>
            <a:r>
              <a:rPr lang="en-GB" sz="3200" dirty="0" smtClean="0"/>
              <a:t>(via IP )</a:t>
            </a:r>
            <a:endParaRPr lang="en-GB" sz="32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411297" y="4869672"/>
            <a:ext cx="3916342" cy="148199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700" dirty="0"/>
              <a:t>SDC  </a:t>
            </a:r>
            <a:r>
              <a:rPr lang="en-GB" sz="1700" dirty="0" smtClean="0"/>
              <a:t>(Scalable Detector Controls </a:t>
            </a:r>
            <a:r>
              <a:rPr lang="en-GB" sz="1700" dirty="0"/>
              <a:t>)</a:t>
            </a:r>
          </a:p>
          <a:p>
            <a:pPr>
              <a:defRPr/>
            </a:pPr>
            <a:r>
              <a:rPr lang="en-GB" sz="2000" dirty="0"/>
              <a:t>scripts via Linux/DATE</a:t>
            </a:r>
          </a:p>
          <a:p>
            <a:pPr>
              <a:defRPr/>
            </a:pPr>
            <a:r>
              <a:rPr lang="en-GB" sz="2000" dirty="0" err="1"/>
              <a:t>Labview</a:t>
            </a:r>
            <a:r>
              <a:rPr lang="en-GB" sz="2000" dirty="0"/>
              <a:t> </a:t>
            </a:r>
            <a:r>
              <a:rPr lang="en-GB" sz="2000" dirty="0" smtClean="0"/>
              <a:t>(for testing</a:t>
            </a:r>
            <a:r>
              <a:rPr lang="en-GB" sz="2000" dirty="0"/>
              <a:t>)</a:t>
            </a:r>
          </a:p>
        </p:txBody>
      </p:sp>
      <p:sp>
        <p:nvSpPr>
          <p:cNvPr id="17426" name="Date Placeholder 1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mtClean="0">
                <a:solidFill>
                  <a:srgbClr val="FFFFFF"/>
                </a:solidFill>
              </a:rPr>
              <a:t>20.09.2012</a:t>
            </a:r>
            <a:endParaRPr lang="fr-FR" altLang="en-US" smtClean="0">
              <a:solidFill>
                <a:srgbClr val="FFFFFF"/>
              </a:solidFill>
            </a:endParaRPr>
          </a:p>
        </p:txBody>
      </p:sp>
      <p:sp>
        <p:nvSpPr>
          <p:cNvPr id="17427" name="Footer Placeholder 1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dirty="0" smtClean="0">
                <a:solidFill>
                  <a:srgbClr val="FFFFFF"/>
                </a:solidFill>
              </a:rPr>
              <a:t>Common SRS  Readout  Gas detectors</a:t>
            </a:r>
            <a:endParaRPr lang="fr-FR" altLang="en-US" dirty="0" smtClean="0">
              <a:solidFill>
                <a:srgbClr val="FFFFFF"/>
              </a:solidFill>
            </a:endParaRPr>
          </a:p>
        </p:txBody>
      </p:sp>
      <p:sp>
        <p:nvSpPr>
          <p:cNvPr id="17428" name="Slide Number Placeholder 1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CA107F9-390A-4B94-8A9D-714B25582D63}" type="slidenum">
              <a:rPr lang="fr-FR" altLang="en-US">
                <a:solidFill>
                  <a:srgbClr val="FFFFFF"/>
                </a:solidFill>
              </a:rPr>
              <a:pPr eaLnBrk="1" hangingPunct="1"/>
              <a:t>10</a:t>
            </a:fld>
            <a:endParaRPr lang="fr-FR" altLang="en-US">
              <a:solidFill>
                <a:srgbClr val="FFFFFF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470" y="0"/>
            <a:ext cx="1531315" cy="12192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29" y="1842435"/>
            <a:ext cx="1690273" cy="158053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5470" y="1524000"/>
            <a:ext cx="1415859" cy="267889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" y="4929751"/>
            <a:ext cx="1858158" cy="139471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4405" y="5025494"/>
            <a:ext cx="1829041" cy="1176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909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533400"/>
            <a:ext cx="3538538" cy="990600"/>
          </a:xfrm>
        </p:spPr>
        <p:txBody>
          <a:bodyPr/>
          <a:lstStyle/>
          <a:p>
            <a:pPr>
              <a:defRPr/>
            </a:pPr>
            <a:r>
              <a:rPr lang="en-GB" sz="3200" dirty="0"/>
              <a:t>frontend </a:t>
            </a:r>
            <a:r>
              <a:rPr lang="en-GB" sz="3200" dirty="0" smtClean="0"/>
              <a:t>link Adapters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199" y="1600200"/>
            <a:ext cx="4114801" cy="1654517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txBody>
          <a:bodyPr rtlCol="0">
            <a:normAutofit/>
          </a:bodyPr>
          <a:lstStyle/>
          <a:p>
            <a:pPr>
              <a:defRPr/>
            </a:pPr>
            <a:r>
              <a:rPr lang="en-GB" sz="1800" dirty="0" smtClean="0"/>
              <a:t>ADC and DVM cards with HDMI ports</a:t>
            </a:r>
          </a:p>
          <a:p>
            <a:pPr>
              <a:defRPr/>
            </a:pPr>
            <a:r>
              <a:rPr lang="en-GB" sz="1800" dirty="0" smtClean="0"/>
              <a:t>HDMI and SFP  mezzanines (ATCA)</a:t>
            </a:r>
            <a:endParaRPr lang="en-GB" sz="1800" dirty="0"/>
          </a:p>
          <a:p>
            <a:pPr>
              <a:defRPr/>
            </a:pPr>
            <a:r>
              <a:rPr lang="en-GB" sz="1800" dirty="0" smtClean="0"/>
              <a:t>Optical ribbon mezzanines (ATCA)</a:t>
            </a:r>
          </a:p>
          <a:p>
            <a:pPr>
              <a:defRPr/>
            </a:pPr>
            <a:endParaRPr lang="en-GB" sz="1800" dirty="0" smtClean="0"/>
          </a:p>
          <a:p>
            <a:pPr>
              <a:defRPr/>
            </a:pPr>
            <a:endParaRPr lang="en-GB" sz="2400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1" y="549275"/>
            <a:ext cx="3929063" cy="9906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000" dirty="0"/>
              <a:t>Crate environment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312024" y="1539280"/>
            <a:ext cx="4176464" cy="1817712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000" dirty="0" err="1"/>
              <a:t>Minicrate</a:t>
            </a:r>
            <a:r>
              <a:rPr lang="en-GB" sz="2000" dirty="0"/>
              <a:t> 19” 3U (CERN store)</a:t>
            </a:r>
          </a:p>
          <a:p>
            <a:pPr>
              <a:defRPr/>
            </a:pPr>
            <a:r>
              <a:rPr lang="en-GB" sz="2000" dirty="0" err="1"/>
              <a:t>Eurocrate</a:t>
            </a:r>
            <a:r>
              <a:rPr lang="en-GB" sz="2000" dirty="0"/>
              <a:t> 19” 6U (CERN store)</a:t>
            </a:r>
          </a:p>
          <a:p>
            <a:pPr>
              <a:defRPr/>
            </a:pPr>
            <a:r>
              <a:rPr lang="en-GB" sz="2000" dirty="0"/>
              <a:t>ATCA </a:t>
            </a:r>
            <a:r>
              <a:rPr lang="en-GB" sz="2000" dirty="0" err="1"/>
              <a:t>Minicrate</a:t>
            </a:r>
            <a:r>
              <a:rPr lang="en-GB" sz="2000" dirty="0"/>
              <a:t> </a:t>
            </a:r>
            <a:r>
              <a:rPr lang="en-GB" sz="2000" dirty="0" smtClean="0"/>
              <a:t>(</a:t>
            </a:r>
            <a:r>
              <a:rPr lang="en-GB" sz="2000" dirty="0" err="1" smtClean="0"/>
              <a:t>EicSys</a:t>
            </a:r>
            <a:r>
              <a:rPr lang="en-GB" sz="2000" dirty="0" smtClean="0"/>
              <a:t> </a:t>
            </a:r>
            <a:r>
              <a:rPr lang="en-GB" sz="2000" dirty="0"/>
              <a:t>)</a:t>
            </a:r>
          </a:p>
          <a:p>
            <a:pPr>
              <a:defRPr/>
            </a:pPr>
            <a:r>
              <a:rPr lang="en-GB" sz="2000" dirty="0"/>
              <a:t>ATCA 14 slot full crate </a:t>
            </a:r>
            <a:r>
              <a:rPr lang="en-GB" sz="2000" dirty="0" smtClean="0"/>
              <a:t>(</a:t>
            </a:r>
            <a:r>
              <a:rPr lang="en-GB" sz="2000" dirty="0" err="1"/>
              <a:t>E</a:t>
            </a:r>
            <a:r>
              <a:rPr lang="en-GB" sz="2000" dirty="0" err="1" smtClean="0"/>
              <a:t>icSys</a:t>
            </a:r>
            <a:r>
              <a:rPr lang="en-GB" sz="2000" dirty="0" smtClean="0"/>
              <a:t>)</a:t>
            </a:r>
            <a:r>
              <a:rPr lang="en-GB" sz="2000" dirty="0"/>
              <a:t>	</a:t>
            </a:r>
          </a:p>
          <a:p>
            <a:pPr>
              <a:defRPr/>
            </a:pPr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1919288" y="3716338"/>
            <a:ext cx="4032250" cy="990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/>
              <a:t>Readout Units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1917306" y="4519762"/>
            <a:ext cx="3890662" cy="121349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1600" dirty="0"/>
              <a:t>Network switch ( </a:t>
            </a:r>
            <a:r>
              <a:rPr lang="en-GB" sz="1600" dirty="0" smtClean="0"/>
              <a:t>small systems)</a:t>
            </a:r>
            <a:endParaRPr lang="en-GB" sz="1600" dirty="0"/>
          </a:p>
          <a:p>
            <a:pPr>
              <a:defRPr/>
            </a:pPr>
            <a:r>
              <a:rPr lang="en-GB" sz="1600" dirty="0"/>
              <a:t>SRU ( default, large systems)</a:t>
            </a:r>
          </a:p>
          <a:p>
            <a:pPr>
              <a:defRPr/>
            </a:pPr>
            <a:r>
              <a:rPr lang="en-GB" sz="1600" dirty="0"/>
              <a:t>SRU-ATCA </a:t>
            </a:r>
            <a:r>
              <a:rPr lang="en-GB" sz="1600" dirty="0" smtClean="0"/>
              <a:t>(planned</a:t>
            </a:r>
            <a:r>
              <a:rPr lang="en-GB" sz="1600" dirty="0"/>
              <a:t>)</a:t>
            </a:r>
          </a:p>
          <a:p>
            <a:pPr>
              <a:defRPr/>
            </a:pPr>
            <a:endParaRPr lang="en-GB" sz="2000" dirty="0"/>
          </a:p>
          <a:p>
            <a:pPr>
              <a:defRPr/>
            </a:pPr>
            <a:endParaRPr lang="en-GB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096000" y="3603433"/>
            <a:ext cx="4032250" cy="9906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 spc="-1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3200" dirty="0"/>
              <a:t> SRS firmware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356608" y="4415123"/>
            <a:ext cx="4005183" cy="1933575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txBody>
          <a:bodyPr>
            <a:normAutofit fontScale="62500" lnSpcReduction="20000"/>
          </a:bodyPr>
          <a:lstStyle>
            <a:lvl1pPr marL="1828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88720" indent="-13716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37160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55448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92024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GB" sz="2000" dirty="0" smtClean="0"/>
              <a:t>FEC -APV  frontend </a:t>
            </a:r>
            <a:endParaRPr lang="en-GB" sz="2000" dirty="0"/>
          </a:p>
          <a:p>
            <a:pPr>
              <a:defRPr/>
            </a:pPr>
            <a:r>
              <a:rPr lang="en-GB" sz="2000" dirty="0" smtClean="0"/>
              <a:t>FEC -VMM frontend</a:t>
            </a:r>
            <a:endParaRPr lang="en-GB" sz="2000" dirty="0"/>
          </a:p>
          <a:p>
            <a:pPr>
              <a:defRPr/>
            </a:pPr>
            <a:r>
              <a:rPr lang="en-GB" sz="2000" dirty="0"/>
              <a:t>analogue module APV readout</a:t>
            </a:r>
          </a:p>
          <a:p>
            <a:pPr>
              <a:defRPr/>
            </a:pPr>
            <a:r>
              <a:rPr lang="en-GB" sz="2000" dirty="0"/>
              <a:t>common mode/pedestal correction</a:t>
            </a:r>
          </a:p>
          <a:p>
            <a:pPr>
              <a:defRPr/>
            </a:pPr>
            <a:r>
              <a:rPr lang="en-GB" sz="2000" dirty="0"/>
              <a:t>Zero Suppression APV</a:t>
            </a:r>
          </a:p>
          <a:p>
            <a:pPr>
              <a:defRPr/>
            </a:pPr>
            <a:r>
              <a:rPr lang="en-GB" sz="2000" dirty="0"/>
              <a:t>10 </a:t>
            </a:r>
            <a:r>
              <a:rPr lang="en-GB" sz="2000" dirty="0" err="1"/>
              <a:t>Gbit</a:t>
            </a:r>
            <a:r>
              <a:rPr lang="en-GB" sz="2000" dirty="0"/>
              <a:t> core  Virtex6 XAUI ( SRU)</a:t>
            </a:r>
          </a:p>
          <a:p>
            <a:pPr>
              <a:defRPr/>
            </a:pPr>
            <a:r>
              <a:rPr lang="en-GB" sz="2000" dirty="0"/>
              <a:t>DDL core ALICE </a:t>
            </a:r>
          </a:p>
          <a:p>
            <a:pPr>
              <a:defRPr/>
            </a:pPr>
            <a:r>
              <a:rPr lang="en-GB" sz="2000" dirty="0"/>
              <a:t>Slink core ATLAS</a:t>
            </a:r>
          </a:p>
          <a:p>
            <a:pPr>
              <a:defRPr/>
            </a:pPr>
            <a:r>
              <a:rPr lang="en-GB" sz="2000" dirty="0"/>
              <a:t>TTC </a:t>
            </a:r>
            <a:r>
              <a:rPr lang="en-GB" sz="2000" dirty="0" err="1"/>
              <a:t>rx</a:t>
            </a:r>
            <a:r>
              <a:rPr lang="en-GB" sz="2000" dirty="0"/>
              <a:t>  module Virtex-6 (SRU)</a:t>
            </a:r>
          </a:p>
          <a:p>
            <a:pPr>
              <a:defRPr/>
            </a:pPr>
            <a:endParaRPr lang="en-GB" sz="2000" dirty="0"/>
          </a:p>
          <a:p>
            <a:pPr>
              <a:defRPr/>
            </a:pPr>
            <a:endParaRPr lang="en-GB" sz="2000" dirty="0"/>
          </a:p>
        </p:txBody>
      </p:sp>
      <p:pic>
        <p:nvPicPr>
          <p:cNvPr id="18449" name="Picture 3" descr="C:\Hans\R&amp;D\RD51\WG52\Production files SRS\Minicrate\Views\3U Minicrate front side , cover plates remove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41652" y="1719076"/>
            <a:ext cx="1547568" cy="7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0" name="Picture 4" descr="C:\Hans\R&amp;D\RD51\WG52\Production files SRS\SRU\SRU-3\Views\Readout Unit with link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289" y="5732463"/>
            <a:ext cx="2771775" cy="109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1" name="Picture 5" descr="C:\Hans\R&amp;D\RD51\WG52\Production files SRS\SRS-ATCA\Views general\2-slot ATCA carte with 2 SRS card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8773" y="2542866"/>
            <a:ext cx="1384709" cy="725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52" name="Picture 6" descr="C:\Hans\R&amp;D\RD51\WG52\Production files SRS\SRS-ATCA\view mezzanine cards\optical  ATAC  mezzanin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50" y="752188"/>
            <a:ext cx="1673225" cy="106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53" name="Date Placeholder 1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mtClean="0">
                <a:solidFill>
                  <a:srgbClr val="FFFFFF"/>
                </a:solidFill>
              </a:rPr>
              <a:t>20.09.2012</a:t>
            </a:r>
            <a:endParaRPr lang="fr-FR" altLang="en-US" smtClean="0">
              <a:solidFill>
                <a:srgbClr val="FFFFFF"/>
              </a:solidFill>
            </a:endParaRPr>
          </a:p>
        </p:txBody>
      </p:sp>
      <p:sp>
        <p:nvSpPr>
          <p:cNvPr id="18454" name="Footer Placeholder 13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mtClean="0">
                <a:solidFill>
                  <a:srgbClr val="FFFFFF"/>
                </a:solidFill>
              </a:rPr>
              <a:t>Common SRS  Readout  Gas detectors</a:t>
            </a:r>
            <a:endParaRPr lang="fr-FR" altLang="en-US" smtClean="0">
              <a:solidFill>
                <a:srgbClr val="FFFFFF"/>
              </a:solidFill>
            </a:endParaRPr>
          </a:p>
        </p:txBody>
      </p:sp>
      <p:sp>
        <p:nvSpPr>
          <p:cNvPr id="18455" name="Slide Number Placeholder 1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677CF58D-2EFE-4D31-8C87-DBC12E94F91E}" type="slidenum">
              <a:rPr lang="fr-FR" altLang="en-US">
                <a:solidFill>
                  <a:srgbClr val="FFFFFF"/>
                </a:solidFill>
              </a:rPr>
              <a:pPr eaLnBrk="1" hangingPunct="1"/>
              <a:t>11</a:t>
            </a:fld>
            <a:endParaRPr lang="fr-FR" altLang="en-US">
              <a:solidFill>
                <a:srgbClr val="FFFFFF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1" y="1918459"/>
            <a:ext cx="1917306" cy="87058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660685" y="91660"/>
            <a:ext cx="1531315" cy="1219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912" y="2905589"/>
            <a:ext cx="1097714" cy="101875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8144" y="3963707"/>
            <a:ext cx="2251320" cy="9591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80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053" y="216281"/>
            <a:ext cx="10058400" cy="1609344"/>
          </a:xfrm>
        </p:spPr>
        <p:txBody>
          <a:bodyPr/>
          <a:lstStyle/>
          <a:p>
            <a:pPr>
              <a:defRPr/>
            </a:pPr>
            <a:r>
              <a:rPr lang="en-GB" dirty="0" smtClean="0"/>
              <a:t>APV 128  hybrid SRS </a:t>
            </a:r>
            <a:r>
              <a:rPr lang="en-GB" sz="1800" dirty="0" smtClean="0"/>
              <a:t>(</a:t>
            </a:r>
            <a:r>
              <a:rPr lang="en-GB" sz="1800" dirty="0"/>
              <a:t>CERN store SCEM 07.89.00.005.9 )</a:t>
            </a:r>
          </a:p>
        </p:txBody>
      </p:sp>
      <p:pic>
        <p:nvPicPr>
          <p:cNvPr id="12291" name="Picture 3" descr="C:\Hans\R&amp;D\rd51\WG52\Production files SRS\APV Hybrid V4\Photos\hybrid_V4_Master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350" y="1628776"/>
            <a:ext cx="6478588" cy="4741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TextBox 6"/>
          <p:cNvSpPr txBox="1">
            <a:spLocks noChangeArrowheads="1"/>
          </p:cNvSpPr>
          <p:nvPr/>
        </p:nvSpPr>
        <p:spPr bwMode="auto">
          <a:xfrm>
            <a:off x="1862139" y="5241925"/>
            <a:ext cx="17107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Micro HDMI-D </a:t>
            </a:r>
          </a:p>
          <a:p>
            <a:pPr eaLnBrk="1" hangingPunct="1"/>
            <a:r>
              <a:rPr lang="en-GB" altLang="en-US"/>
              <a:t>readout plug</a:t>
            </a:r>
          </a:p>
          <a:p>
            <a:pPr eaLnBrk="1" hangingPunct="1"/>
            <a:r>
              <a:rPr lang="en-GB" altLang="en-US"/>
              <a:t>= SRS chiplink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8045451" y="2133600"/>
            <a:ext cx="1146175" cy="877888"/>
          </a:xfrm>
          <a:prstGeom prst="straightConnector1">
            <a:avLst/>
          </a:prstGeom>
          <a:ln w="28575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394075" y="3244850"/>
            <a:ext cx="1811338" cy="65563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5" name="TextBox 11"/>
          <p:cNvSpPr txBox="1">
            <a:spLocks noChangeArrowheads="1"/>
          </p:cNvSpPr>
          <p:nvPr/>
        </p:nvSpPr>
        <p:spPr bwMode="auto">
          <a:xfrm>
            <a:off x="1871664" y="2741614"/>
            <a:ext cx="1760537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Wire –bonded,</a:t>
            </a:r>
          </a:p>
          <a:p>
            <a:pPr eaLnBrk="1" hangingPunct="1"/>
            <a:r>
              <a:rPr lang="en-GB" altLang="en-US"/>
              <a:t>APV 25 chip,</a:t>
            </a:r>
          </a:p>
          <a:p>
            <a:pPr eaLnBrk="1" hangingPunct="1"/>
            <a:r>
              <a:rPr lang="en-GB" altLang="en-US"/>
              <a:t>analogue</a:t>
            </a:r>
          </a:p>
          <a:p>
            <a:pPr eaLnBrk="1" hangingPunct="1"/>
            <a:r>
              <a:rPr lang="en-GB" altLang="en-US"/>
              <a:t>128 channels</a:t>
            </a:r>
          </a:p>
          <a:p>
            <a:pPr eaLnBrk="1" hangingPunct="1"/>
            <a:r>
              <a:rPr lang="en-GB" altLang="en-US"/>
              <a:t>(below globtop)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7289800" y="5865813"/>
            <a:ext cx="1081088" cy="3238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97" name="TextBox 16"/>
          <p:cNvSpPr txBox="1">
            <a:spLocks noChangeArrowheads="1"/>
          </p:cNvSpPr>
          <p:nvPr/>
        </p:nvSpPr>
        <p:spPr bwMode="auto">
          <a:xfrm>
            <a:off x="8275638" y="6015039"/>
            <a:ext cx="24545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MMCX connector</a:t>
            </a:r>
          </a:p>
          <a:p>
            <a:pPr eaLnBrk="1" hangingPunct="1"/>
            <a:r>
              <a:rPr lang="en-GB" altLang="en-US"/>
              <a:t>array for GND/click-in </a:t>
            </a:r>
          </a:p>
        </p:txBody>
      </p:sp>
      <p:pic>
        <p:nvPicPr>
          <p:cNvPr id="1229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751" y="1765301"/>
            <a:ext cx="1749425" cy="1317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>
            <a:off x="3251201" y="1801813"/>
            <a:ext cx="468313" cy="69056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0" name="TextBox 18"/>
          <p:cNvSpPr txBox="1">
            <a:spLocks noChangeArrowheads="1"/>
          </p:cNvSpPr>
          <p:nvPr/>
        </p:nvSpPr>
        <p:spPr bwMode="auto">
          <a:xfrm>
            <a:off x="1909763" y="1500188"/>
            <a:ext cx="15440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dirty="0"/>
              <a:t>Master-Slave</a:t>
            </a:r>
          </a:p>
          <a:p>
            <a:pPr eaLnBrk="1" hangingPunct="1"/>
            <a:r>
              <a:rPr lang="en-GB" altLang="en-US" dirty="0"/>
              <a:t>cable</a:t>
            </a:r>
          </a:p>
          <a:p>
            <a:pPr eaLnBrk="1" hangingPunct="1"/>
            <a:r>
              <a:rPr lang="en-GB" altLang="en-US" dirty="0"/>
              <a:t>connector</a:t>
            </a: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8759825" y="4581525"/>
            <a:ext cx="431800" cy="43180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2" name="TextBox 21"/>
          <p:cNvSpPr txBox="1">
            <a:spLocks noChangeArrowheads="1"/>
          </p:cNvSpPr>
          <p:nvPr/>
        </p:nvSpPr>
        <p:spPr bwMode="auto">
          <a:xfrm>
            <a:off x="9191625" y="3543301"/>
            <a:ext cx="135165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IEC-61000 </a:t>
            </a:r>
          </a:p>
          <a:p>
            <a:pPr eaLnBrk="1" hangingPunct="1"/>
            <a:r>
              <a:rPr lang="en-GB" altLang="en-US"/>
              <a:t>Level-4</a:t>
            </a:r>
          </a:p>
          <a:p>
            <a:pPr eaLnBrk="1" hangingPunct="1"/>
            <a:r>
              <a:rPr lang="en-GB" altLang="en-US"/>
              <a:t>spark</a:t>
            </a:r>
          </a:p>
          <a:p>
            <a:pPr eaLnBrk="1" hangingPunct="1"/>
            <a:r>
              <a:rPr lang="en-GB" altLang="en-US"/>
              <a:t>protection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3071814" y="4964113"/>
            <a:ext cx="820737" cy="33655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304" name="Picture 2" descr="C:\Hans\R&amp;D\RD51\WG52\Production files SRS\APV Hybrid V4\Views\hybrid V4a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6952" y="882004"/>
            <a:ext cx="1795312" cy="839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305" name="TextBox 8"/>
          <p:cNvSpPr txBox="1">
            <a:spLocks noChangeArrowheads="1"/>
          </p:cNvSpPr>
          <p:nvPr/>
        </p:nvSpPr>
        <p:spPr bwMode="auto">
          <a:xfrm>
            <a:off x="1871663" y="4376739"/>
            <a:ext cx="222791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PLL for clock/trigger</a:t>
            </a:r>
          </a:p>
          <a:p>
            <a:pPr eaLnBrk="1" hangingPunct="1"/>
            <a:r>
              <a:rPr lang="en-GB" altLang="en-US"/>
              <a:t>separation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454401" y="3860800"/>
            <a:ext cx="696913" cy="51593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7" name="TextBox 17"/>
          <p:cNvSpPr txBox="1">
            <a:spLocks noChangeArrowheads="1"/>
          </p:cNvSpPr>
          <p:nvPr/>
        </p:nvSpPr>
        <p:spPr bwMode="auto">
          <a:xfrm>
            <a:off x="4440239" y="6018213"/>
            <a:ext cx="38652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Discrete AC coupling and grounding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5664201" y="4508500"/>
            <a:ext cx="1223963" cy="16573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09" name="TextBox 24"/>
          <p:cNvSpPr txBox="1">
            <a:spLocks noChangeArrowheads="1"/>
          </p:cNvSpPr>
          <p:nvPr/>
        </p:nvSpPr>
        <p:spPr bwMode="auto">
          <a:xfrm>
            <a:off x="3803650" y="1444625"/>
            <a:ext cx="192456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Low noise LDO’s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5375276" y="1765300"/>
            <a:ext cx="73025" cy="87153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11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mtClean="0">
                <a:solidFill>
                  <a:srgbClr val="FFFFFF"/>
                </a:solidFill>
              </a:rPr>
              <a:t>20.09.2012</a:t>
            </a:r>
            <a:endParaRPr lang="fr-FR" altLang="en-US" smtClean="0">
              <a:solidFill>
                <a:srgbClr val="FFFFFF"/>
              </a:solidFill>
            </a:endParaRPr>
          </a:p>
        </p:txBody>
      </p:sp>
      <p:sp>
        <p:nvSpPr>
          <p:cNvPr id="12312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mtClean="0">
                <a:solidFill>
                  <a:srgbClr val="FFFFFF"/>
                </a:solidFill>
              </a:rPr>
              <a:t>Common SRS  Readout  Gas detectors</a:t>
            </a:r>
            <a:endParaRPr lang="fr-FR" altLang="en-US" smtClean="0">
              <a:solidFill>
                <a:srgbClr val="FFFFFF"/>
              </a:solidFill>
            </a:endParaRPr>
          </a:p>
        </p:txBody>
      </p:sp>
      <p:sp>
        <p:nvSpPr>
          <p:cNvPr id="12313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A1FEF9F-B100-46D0-95D2-AA13108F9743}" type="slidenum">
              <a:rPr lang="fr-FR" altLang="en-US">
                <a:solidFill>
                  <a:srgbClr val="FFFFFF"/>
                </a:solidFill>
              </a:rPr>
              <a:pPr eaLnBrk="1" hangingPunct="1"/>
              <a:t>12</a:t>
            </a:fld>
            <a:endParaRPr lang="fr-FR" altLang="en-US">
              <a:solidFill>
                <a:srgbClr val="FFFFFF"/>
              </a:solidFill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45470" y="119572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061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315" y="326383"/>
            <a:ext cx="10058400" cy="1609344"/>
          </a:xfrm>
        </p:spPr>
        <p:txBody>
          <a:bodyPr/>
          <a:lstStyle/>
          <a:p>
            <a:r>
              <a:rPr lang="en-GB" dirty="0" smtClean="0"/>
              <a:t>VMM hybrid SRS </a:t>
            </a:r>
            <a:r>
              <a:rPr lang="en-GB" sz="2800" dirty="0" smtClean="0"/>
              <a:t>( new digital SRS frontend </a:t>
            </a:r>
            <a:r>
              <a:rPr lang="en-GB" sz="2800" dirty="0" smtClean="0">
                <a:solidFill>
                  <a:srgbClr val="FF0000"/>
                </a:solidFill>
              </a:rPr>
              <a:t>under test 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13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426" y="2093976"/>
            <a:ext cx="6914064" cy="4077103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9069572" y="2195681"/>
            <a:ext cx="531628" cy="47309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9540531" y="1897714"/>
            <a:ext cx="227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HDMI link 1 DTCCP</a:t>
            </a:r>
            <a:endParaRPr lang="en-GB" dirty="0"/>
          </a:p>
        </p:txBody>
      </p:sp>
      <p:cxnSp>
        <p:nvCxnSpPr>
          <p:cNvPr id="12" name="Straight Connector 11"/>
          <p:cNvCxnSpPr/>
          <p:nvPr/>
        </p:nvCxnSpPr>
        <p:spPr>
          <a:xfrm flipV="1">
            <a:off x="9156197" y="3211033"/>
            <a:ext cx="384334" cy="21265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9601200" y="3001190"/>
            <a:ext cx="723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JTAG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9486378" y="5201702"/>
            <a:ext cx="2273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HDMI link 2 DTCCP</a:t>
            </a:r>
            <a:endParaRPr lang="en-GB" dirty="0"/>
          </a:p>
        </p:txBody>
      </p:sp>
      <p:cxnSp>
        <p:nvCxnSpPr>
          <p:cNvPr id="16" name="Straight Connector 15"/>
          <p:cNvCxnSpPr/>
          <p:nvPr/>
        </p:nvCxnSpPr>
        <p:spPr>
          <a:xfrm flipV="1">
            <a:off x="8198698" y="3903332"/>
            <a:ext cx="1413135" cy="44420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9601200" y="3686829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Companion FPGA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3035170" y="1644775"/>
            <a:ext cx="62052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Photo: 2 x wire-bonded VMM2 chips, VMM3 </a:t>
            </a:r>
            <a:r>
              <a:rPr lang="en-GB" dirty="0"/>
              <a:t> </a:t>
            </a:r>
            <a:r>
              <a:rPr lang="en-GB" dirty="0" smtClean="0"/>
              <a:t>under work)</a:t>
            </a:r>
            <a:endParaRPr lang="en-GB" dirty="0"/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6496494" y="1935727"/>
            <a:ext cx="221598" cy="91379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 flipV="1">
            <a:off x="1721181" y="2511546"/>
            <a:ext cx="1149611" cy="91213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27726" y="2308553"/>
            <a:ext cx="19277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AC coupling</a:t>
            </a:r>
          </a:p>
          <a:p>
            <a:r>
              <a:rPr lang="en-GB" dirty="0"/>
              <a:t> </a:t>
            </a:r>
            <a:r>
              <a:rPr lang="en-GB" dirty="0" smtClean="0"/>
              <a:t>         &amp;</a:t>
            </a:r>
          </a:p>
          <a:p>
            <a:r>
              <a:rPr lang="en-GB" dirty="0"/>
              <a:t>s</a:t>
            </a:r>
            <a:r>
              <a:rPr lang="en-GB" dirty="0" smtClean="0"/>
              <a:t>park protection</a:t>
            </a:r>
            <a:endParaRPr lang="en-GB" dirty="0"/>
          </a:p>
        </p:txBody>
      </p:sp>
      <p:cxnSp>
        <p:nvCxnSpPr>
          <p:cNvPr id="27" name="Straight Connector 26"/>
          <p:cNvCxnSpPr/>
          <p:nvPr/>
        </p:nvCxnSpPr>
        <p:spPr>
          <a:xfrm flipV="1">
            <a:off x="1578472" y="3827402"/>
            <a:ext cx="1761715" cy="361507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6011" y="4294364"/>
            <a:ext cx="235192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Panasonic 130 pin</a:t>
            </a:r>
          </a:p>
          <a:p>
            <a:r>
              <a:rPr lang="en-GB" sz="1600" dirty="0"/>
              <a:t>c</a:t>
            </a:r>
            <a:r>
              <a:rPr lang="en-GB" sz="1600" dirty="0" smtClean="0"/>
              <a:t>onnector for MPGDs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to be replaced by new</a:t>
            </a:r>
          </a:p>
          <a:p>
            <a:r>
              <a:rPr lang="en-GB" sz="1600" dirty="0" smtClean="0">
                <a:solidFill>
                  <a:srgbClr val="FF0000"/>
                </a:solidFill>
              </a:rPr>
              <a:t>140 pin HRS </a:t>
            </a:r>
            <a:r>
              <a:rPr lang="en-GB" sz="1600" dirty="0">
                <a:solidFill>
                  <a:srgbClr val="FF0000"/>
                </a:solidFill>
              </a:rPr>
              <a:t> </a:t>
            </a:r>
            <a:r>
              <a:rPr lang="en-GB" sz="1600" dirty="0" smtClean="0">
                <a:solidFill>
                  <a:srgbClr val="FF0000"/>
                </a:solidFill>
              </a:rPr>
              <a:t>connector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7570381" y="5922335"/>
            <a:ext cx="202019" cy="350449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18092" y="6072877"/>
            <a:ext cx="3289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Neighbor</a:t>
            </a:r>
            <a:r>
              <a:rPr lang="en-GB" dirty="0"/>
              <a:t>-</a:t>
            </a:r>
            <a:r>
              <a:rPr lang="en-GB" dirty="0" smtClean="0"/>
              <a:t>channel via MMCX</a:t>
            </a:r>
            <a:endParaRPr lang="en-GB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3340187" y="5827973"/>
            <a:ext cx="439333" cy="34310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474481" y="6074007"/>
            <a:ext cx="24465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 GND </a:t>
            </a:r>
            <a:r>
              <a:rPr lang="en-GB" dirty="0" err="1" smtClean="0"/>
              <a:t>MMCx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 flipH="1">
            <a:off x="8902178" y="5386368"/>
            <a:ext cx="584200" cy="1354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23067" y="39671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63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136" y="118772"/>
            <a:ext cx="10058400" cy="1609344"/>
          </a:xfrm>
        </p:spPr>
        <p:txBody>
          <a:bodyPr/>
          <a:lstStyle/>
          <a:p>
            <a:r>
              <a:rPr lang="en-GB" dirty="0" smtClean="0"/>
              <a:t>APV</a:t>
            </a:r>
            <a:r>
              <a:rPr lang="en-GB" sz="2400" dirty="0" smtClean="0"/>
              <a:t>(analogue)   </a:t>
            </a:r>
            <a:r>
              <a:rPr lang="en-GB" dirty="0"/>
              <a:t> </a:t>
            </a:r>
            <a:r>
              <a:rPr lang="en-GB" dirty="0" smtClean="0"/>
              <a:t>           VMM</a:t>
            </a:r>
            <a:r>
              <a:rPr lang="en-GB" sz="2800" dirty="0" smtClean="0"/>
              <a:t>(digital)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7273" y="1436539"/>
            <a:ext cx="4335272" cy="46828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b="1" u="sng" dirty="0" smtClean="0"/>
              <a:t>APV  (250 nm CMOS)</a:t>
            </a:r>
          </a:p>
          <a:p>
            <a:r>
              <a:rPr lang="en-GB" sz="1800" dirty="0" smtClean="0"/>
              <a:t>Pipeline depth:  max. 192 clocks</a:t>
            </a:r>
          </a:p>
          <a:p>
            <a:r>
              <a:rPr lang="en-GB" sz="1800" dirty="0" smtClean="0"/>
              <a:t>Trigger latency: max.  3 us</a:t>
            </a:r>
          </a:p>
          <a:p>
            <a:r>
              <a:rPr lang="en-GB" sz="1800" dirty="0" smtClean="0"/>
              <a:t>Noise:  &lt; 500 e- intrinsic  &gt;750..1400 e- on detector</a:t>
            </a:r>
          </a:p>
          <a:p>
            <a:r>
              <a:rPr lang="en-GB" sz="1800" dirty="0" smtClean="0"/>
              <a:t>dynamic range:    25 </a:t>
            </a:r>
            <a:r>
              <a:rPr lang="en-GB" sz="1800" dirty="0" err="1" smtClean="0"/>
              <a:t>fC</a:t>
            </a:r>
            <a:r>
              <a:rPr lang="en-GB" sz="1800" dirty="0" smtClean="0"/>
              <a:t>  </a:t>
            </a:r>
          </a:p>
          <a:p>
            <a:r>
              <a:rPr lang="en-GB" sz="1800" dirty="0" smtClean="0"/>
              <a:t>Detector capacity:  18… &lt; 60pf </a:t>
            </a:r>
          </a:p>
          <a:p>
            <a:r>
              <a:rPr lang="en-GB" sz="1800" dirty="0" smtClean="0"/>
              <a:t>ADC ext.  4096/1000  [counts/baseline]</a:t>
            </a:r>
          </a:p>
          <a:p>
            <a:r>
              <a:rPr lang="en-GB" sz="1800" dirty="0" smtClean="0"/>
              <a:t>Gain:  fixed CSA gain 100uA/</a:t>
            </a:r>
            <a:r>
              <a:rPr lang="en-GB" sz="1800" dirty="0" err="1" smtClean="0"/>
              <a:t>mip</a:t>
            </a:r>
            <a:r>
              <a:rPr lang="en-GB" sz="1800" dirty="0" smtClean="0"/>
              <a:t>, 5 output signal gains (in step of 20%)   </a:t>
            </a:r>
          </a:p>
          <a:p>
            <a:r>
              <a:rPr lang="en-GB" sz="1800" dirty="0" smtClean="0"/>
              <a:t>Timing jitter :  ½(1/fc)  [+- 12ns]</a:t>
            </a:r>
          </a:p>
          <a:p>
            <a:r>
              <a:rPr lang="en-GB" sz="1800" dirty="0" smtClean="0"/>
              <a:t>Shaping times: 50 ns adjustable to 80 ns</a:t>
            </a:r>
          </a:p>
          <a:p>
            <a:r>
              <a:rPr lang="en-GB" sz="1800" dirty="0"/>
              <a:t>m</a:t>
            </a:r>
            <a:r>
              <a:rPr lang="en-GB" sz="1800" dirty="0" smtClean="0"/>
              <a:t>ax readout rate:  7 kHz</a:t>
            </a:r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Hans.Muller@cern.ch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14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346952" y="1436539"/>
            <a:ext cx="5284216" cy="45843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sz="1800" b="1" u="sng" dirty="0" smtClean="0"/>
              <a:t>VMM (130nm CMOS)</a:t>
            </a:r>
          </a:p>
          <a:p>
            <a:r>
              <a:rPr lang="en-GB" sz="1700" dirty="0" smtClean="0"/>
              <a:t>Pipeline depth:  64  digital frames (peak)</a:t>
            </a:r>
          </a:p>
          <a:p>
            <a:r>
              <a:rPr lang="en-GB" sz="1700" dirty="0" smtClean="0"/>
              <a:t>Trigger latency: (self triggered) or  L0 (12.8us)</a:t>
            </a:r>
          </a:p>
          <a:p>
            <a:r>
              <a:rPr lang="en-GB" sz="1700" dirty="0" smtClean="0"/>
              <a:t>noise :  &lt; 400 e- on 10x10 detector reported</a:t>
            </a:r>
          </a:p>
          <a:p>
            <a:r>
              <a:rPr lang="en-GB" sz="1700" dirty="0" smtClean="0"/>
              <a:t>dynamic range: </a:t>
            </a:r>
            <a:r>
              <a:rPr lang="en-GB" sz="1700" dirty="0"/>
              <a:t> </a:t>
            </a:r>
            <a:r>
              <a:rPr lang="en-GB" sz="1700" dirty="0" smtClean="0"/>
              <a:t>expect </a:t>
            </a:r>
            <a:r>
              <a:rPr lang="en-GB" sz="1700" dirty="0" smtClean="0"/>
              <a:t>&gt;&gt; 25 </a:t>
            </a:r>
            <a:r>
              <a:rPr lang="en-GB" sz="1700" dirty="0" err="1" smtClean="0"/>
              <a:t>fC</a:t>
            </a:r>
            <a:endParaRPr lang="en-GB" sz="1700" dirty="0" smtClean="0"/>
          </a:p>
          <a:p>
            <a:r>
              <a:rPr lang="en-GB" sz="1700" dirty="0" smtClean="0"/>
              <a:t>Detector capacity:   30pF  .. .. &lt; </a:t>
            </a:r>
            <a:r>
              <a:rPr lang="en-GB" sz="1700" dirty="0"/>
              <a:t>1nF </a:t>
            </a:r>
          </a:p>
          <a:p>
            <a:r>
              <a:rPr lang="en-GB" sz="1700" dirty="0" smtClean="0"/>
              <a:t>ADC: embedded,  10 bit </a:t>
            </a:r>
          </a:p>
          <a:p>
            <a:r>
              <a:rPr lang="en-GB" sz="1700" dirty="0" smtClean="0"/>
              <a:t>Gains: 8 CSA gains  [0.5..16mV/</a:t>
            </a:r>
            <a:r>
              <a:rPr lang="en-GB" sz="1700" dirty="0" err="1" smtClean="0"/>
              <a:t>fC</a:t>
            </a:r>
            <a:r>
              <a:rPr lang="en-GB" sz="1700" dirty="0" smtClean="0"/>
              <a:t>]</a:t>
            </a:r>
          </a:p>
          <a:p>
            <a:r>
              <a:rPr lang="en-GB" sz="1700" dirty="0" smtClean="0"/>
              <a:t>Timing jitter:  20 bit t-stamp, 1ns resolution</a:t>
            </a:r>
          </a:p>
          <a:p>
            <a:r>
              <a:rPr lang="en-GB" sz="1700" dirty="0" smtClean="0"/>
              <a:t>Shaping times: 4 [ 25… 200ns]</a:t>
            </a:r>
          </a:p>
          <a:p>
            <a:r>
              <a:rPr lang="en-GB" sz="1700" dirty="0"/>
              <a:t>m</a:t>
            </a:r>
            <a:r>
              <a:rPr lang="en-GB" sz="1700" dirty="0" smtClean="0"/>
              <a:t>ax readout rates: estimated 4 MHz/</a:t>
            </a:r>
            <a:r>
              <a:rPr lang="en-GB" sz="1700" dirty="0" err="1" smtClean="0"/>
              <a:t>ch</a:t>
            </a:r>
            <a:r>
              <a:rPr lang="en-GB" sz="1700" dirty="0" smtClean="0"/>
              <a:t> </a:t>
            </a:r>
          </a:p>
          <a:p>
            <a:pPr marL="0" indent="0">
              <a:buFont typeface="Wingdings" pitchFamily="2" charset="2"/>
              <a:buNone/>
            </a:pPr>
            <a:endParaRPr lang="en-GB" sz="18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3195" y="91411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06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Eurocrates</a:t>
            </a:r>
            <a:r>
              <a:rPr lang="en-GB" dirty="0" smtClean="0"/>
              <a:t> </a:t>
            </a:r>
            <a:r>
              <a:rPr lang="en-GB" dirty="0" err="1" smtClean="0"/>
              <a:t>fOR</a:t>
            </a:r>
            <a:r>
              <a:rPr lang="en-GB" dirty="0" smtClean="0"/>
              <a:t> larger systems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697" y="1888915"/>
            <a:ext cx="6503723" cy="412954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15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088136" y="1824108"/>
            <a:ext cx="25920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Stacking “of vertical slices”</a:t>
            </a:r>
          </a:p>
          <a:p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</a:t>
            </a:r>
            <a:r>
              <a:rPr lang="en-GB" dirty="0" smtClean="0"/>
              <a:t>p to 8K </a:t>
            </a:r>
            <a:r>
              <a:rPr lang="en-GB" dirty="0" smtClean="0"/>
              <a:t>channels</a:t>
            </a:r>
          </a:p>
          <a:p>
            <a:r>
              <a:rPr lang="en-GB" dirty="0"/>
              <a:t> </a:t>
            </a:r>
            <a:r>
              <a:rPr lang="en-GB" dirty="0" smtClean="0"/>
              <a:t>    per crate</a:t>
            </a:r>
            <a:r>
              <a:rPr lang="en-GB" dirty="0" smtClean="0"/>
              <a:t> 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CTF card for common clock and Trigger (TC link)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HDMI frontend links </a:t>
            </a:r>
            <a:r>
              <a:rPr lang="en-GB" dirty="0" smtClean="0"/>
              <a:t>connected on </a:t>
            </a:r>
            <a:r>
              <a:rPr lang="en-GB" dirty="0" smtClean="0"/>
              <a:t>rear 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Power for APV or VMM via HDMI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5470" y="0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780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ATCA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68" r="28868"/>
          <a:stretch/>
        </p:blipFill>
        <p:spPr>
          <a:xfrm>
            <a:off x="2299897" y="1801923"/>
            <a:ext cx="5544000" cy="40513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16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2299897" y="1856233"/>
            <a:ext cx="242245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ATCA </a:t>
            </a:r>
            <a:r>
              <a:rPr lang="en-GB" dirty="0" err="1" smtClean="0"/>
              <a:t>Minicrate</a:t>
            </a:r>
            <a:r>
              <a:rPr lang="en-GB" dirty="0" smtClean="0"/>
              <a:t> </a:t>
            </a:r>
          </a:p>
          <a:p>
            <a:r>
              <a:rPr lang="en-GB" dirty="0" smtClean="0"/>
              <a:t>2 slots for SRS blades</a:t>
            </a:r>
          </a:p>
          <a:p>
            <a:r>
              <a:rPr lang="en-GB" dirty="0" smtClean="0"/>
              <a:t>shelf manager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55539" y="4458064"/>
            <a:ext cx="20561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2x</a:t>
            </a:r>
          </a:p>
          <a:p>
            <a:r>
              <a:rPr lang="en-GB" dirty="0" smtClean="0"/>
              <a:t>SRS mezzanines</a:t>
            </a:r>
          </a:p>
          <a:p>
            <a:r>
              <a:rPr lang="en-GB" dirty="0" smtClean="0"/>
              <a:t>Left: optical </a:t>
            </a:r>
          </a:p>
          <a:p>
            <a:r>
              <a:rPr lang="en-GB" dirty="0" smtClean="0"/>
              <a:t>Right: ADC/HDMI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8325293" y="2317898"/>
            <a:ext cx="3295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RTM (rear Transition Module)</a:t>
            </a:r>
          </a:p>
          <a:p>
            <a:r>
              <a:rPr lang="en-GB" dirty="0" smtClean="0"/>
              <a:t>10 GB Ethernet, 3 GB SFP  </a:t>
            </a:r>
            <a:endParaRPr lang="en-GB" dirty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1765005" y="3993929"/>
            <a:ext cx="2126511" cy="8545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6273209" y="1477926"/>
            <a:ext cx="2052084" cy="14153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8325293" y="1267253"/>
            <a:ext cx="23334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Meshed backplane </a:t>
            </a:r>
            <a:endParaRPr lang="en-GB" dirty="0" smtClean="0"/>
          </a:p>
          <a:p>
            <a:r>
              <a:rPr lang="en-GB" dirty="0" smtClean="0"/>
              <a:t>(</a:t>
            </a:r>
            <a:r>
              <a:rPr lang="en-GB" dirty="0"/>
              <a:t>6</a:t>
            </a:r>
            <a:r>
              <a:rPr lang="en-GB" dirty="0" smtClean="0"/>
              <a:t> </a:t>
            </a:r>
            <a:r>
              <a:rPr lang="en-GB" dirty="0" err="1" smtClean="0"/>
              <a:t>Gbps</a:t>
            </a:r>
            <a:r>
              <a:rPr lang="en-GB" dirty="0" smtClean="0"/>
              <a:t>, 100</a:t>
            </a:r>
            <a:r>
              <a:rPr lang="en-GB" dirty="0" smtClean="0">
                <a:latin typeface="Symbol" panose="05050102010706020507" pitchFamily="18" charset="2"/>
              </a:rPr>
              <a:t>W</a:t>
            </a:r>
            <a:r>
              <a:rPr lang="en-GB" dirty="0" smtClean="0"/>
              <a:t> </a:t>
            </a:r>
            <a:r>
              <a:rPr lang="en-GB" dirty="0" smtClean="0"/>
              <a:t>links)</a:t>
            </a:r>
            <a:endParaRPr lang="en-GB" dirty="0"/>
          </a:p>
        </p:txBody>
      </p:sp>
      <p:cxnSp>
        <p:nvCxnSpPr>
          <p:cNvPr id="30" name="Straight Connector 29"/>
          <p:cNvCxnSpPr/>
          <p:nvPr/>
        </p:nvCxnSpPr>
        <p:spPr>
          <a:xfrm>
            <a:off x="6475228" y="3672518"/>
            <a:ext cx="1850065" cy="1630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404977" y="3624587"/>
            <a:ext cx="3819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 ATCA blade</a:t>
            </a:r>
          </a:p>
          <a:p>
            <a:r>
              <a:rPr lang="en-GB" dirty="0"/>
              <a:t>2x FPGA  </a:t>
            </a:r>
            <a:r>
              <a:rPr lang="en-GB" dirty="0" smtClean="0"/>
              <a:t>LX240, 2 mezzanine slots</a:t>
            </a:r>
            <a:endParaRPr lang="en-GB" dirty="0"/>
          </a:p>
        </p:txBody>
      </p:sp>
      <p:cxnSp>
        <p:nvCxnSpPr>
          <p:cNvPr id="33" name="Straight Connector 32"/>
          <p:cNvCxnSpPr/>
          <p:nvPr/>
        </p:nvCxnSpPr>
        <p:spPr>
          <a:xfrm flipV="1">
            <a:off x="1765005" y="4270918"/>
            <a:ext cx="3402418" cy="5775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5470" y="0"/>
            <a:ext cx="1531315" cy="1219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444157" y="4300033"/>
            <a:ext cx="1797448" cy="1943636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stCxn id="3" idx="2"/>
          </p:cNvCxnSpPr>
          <p:nvPr/>
        </p:nvCxnSpPr>
        <p:spPr>
          <a:xfrm flipH="1" flipV="1">
            <a:off x="6052457" y="4119154"/>
            <a:ext cx="2318606" cy="11526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6596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5473" y="0"/>
            <a:ext cx="8229600" cy="1143000"/>
          </a:xfrm>
        </p:spPr>
        <p:txBody>
          <a:bodyPr/>
          <a:lstStyle/>
          <a:p>
            <a:r>
              <a:rPr lang="en-GB" dirty="0" smtClean="0"/>
              <a:t>SRS  </a:t>
            </a:r>
            <a:r>
              <a:rPr lang="en-GB" dirty="0" smtClean="0"/>
              <a:t>ATCA </a:t>
            </a:r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ABEA1C-1249-4FF8-B25E-69B8BEDD145B}" type="datetime1">
              <a:rPr lang="en-GB" smtClean="0"/>
              <a:t>08/11/2016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pic>
        <p:nvPicPr>
          <p:cNvPr id="1026" name="Picture 2" descr="C:\Hans\R&amp;D\rd51\WG52\Production files SRS\SRS-ATCA\Eicsys\Photos\EicSys atca_adc_rt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77926" y="1367714"/>
            <a:ext cx="4771649" cy="5161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544272" y="1593667"/>
            <a:ext cx="3484159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RTM I/O card:  </a:t>
            </a:r>
          </a:p>
          <a:p>
            <a:r>
              <a:rPr lang="en-GB" sz="1200" dirty="0">
                <a:solidFill>
                  <a:srgbClr val="00B050"/>
                </a:solidFill>
              </a:rPr>
              <a:t>2 x 8 SFP+ </a:t>
            </a:r>
            <a:r>
              <a:rPr lang="en-GB" sz="1200" dirty="0" smtClean="0">
                <a:solidFill>
                  <a:srgbClr val="00B050"/>
                </a:solidFill>
              </a:rPr>
              <a:t>ports</a:t>
            </a:r>
          </a:p>
          <a:p>
            <a:r>
              <a:rPr lang="en-GB" sz="1200" dirty="0" smtClean="0">
                <a:solidFill>
                  <a:srgbClr val="00B050"/>
                </a:solidFill>
              </a:rPr>
              <a:t> ( 2x 10 GBE FPGA, 2 x 7 4Gbps to mezzanines)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2 x Rj45  </a:t>
            </a:r>
            <a:r>
              <a:rPr lang="en-GB" sz="1200" dirty="0" smtClean="0">
                <a:solidFill>
                  <a:srgbClr val="00B050"/>
                </a:solidFill>
              </a:rPr>
              <a:t>(1  DTCC to each mezzanine)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2 x NIM  (SMA)</a:t>
            </a:r>
          </a:p>
        </p:txBody>
      </p:sp>
      <p:cxnSp>
        <p:nvCxnSpPr>
          <p:cNvPr id="8" name="Straight Arrow Connector 7"/>
          <p:cNvCxnSpPr>
            <a:stCxn id="7" idx="1"/>
          </p:cNvCxnSpPr>
          <p:nvPr/>
        </p:nvCxnSpPr>
        <p:spPr>
          <a:xfrm flipH="1">
            <a:off x="8328248" y="2101499"/>
            <a:ext cx="216024" cy="13849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017852" y="1152139"/>
            <a:ext cx="1966949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Blade main board:  </a:t>
            </a:r>
          </a:p>
          <a:p>
            <a:r>
              <a:rPr lang="en-GB" sz="1200" dirty="0">
                <a:solidFill>
                  <a:srgbClr val="00B050"/>
                </a:solidFill>
              </a:rPr>
              <a:t>2 x  </a:t>
            </a:r>
            <a:r>
              <a:rPr lang="en-GB" sz="1200" dirty="0" err="1">
                <a:solidFill>
                  <a:srgbClr val="00B050"/>
                </a:solidFill>
              </a:rPr>
              <a:t>Virtex</a:t>
            </a:r>
            <a:r>
              <a:rPr lang="en-GB" sz="1200" dirty="0">
                <a:solidFill>
                  <a:srgbClr val="00B050"/>
                </a:solidFill>
              </a:rPr>
              <a:t> 6 </a:t>
            </a:r>
            <a:r>
              <a:rPr lang="en-GB" sz="1200" dirty="0" smtClean="0">
                <a:solidFill>
                  <a:srgbClr val="00B050"/>
                </a:solidFill>
              </a:rPr>
              <a:t> LX240 FPGA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2 x  </a:t>
            </a:r>
            <a:r>
              <a:rPr lang="en-GB" sz="1200" dirty="0" smtClean="0">
                <a:solidFill>
                  <a:srgbClr val="00B050"/>
                </a:solidFill>
              </a:rPr>
              <a:t>DDR3 plugin</a:t>
            </a:r>
            <a:endParaRPr lang="en-GB" sz="1200" dirty="0">
              <a:solidFill>
                <a:srgbClr val="00B050"/>
              </a:solidFill>
            </a:endParaRPr>
          </a:p>
          <a:p>
            <a:r>
              <a:rPr lang="en-GB" sz="1200" dirty="0">
                <a:solidFill>
                  <a:srgbClr val="00B050"/>
                </a:solidFill>
              </a:rPr>
              <a:t>2 x </a:t>
            </a:r>
            <a:r>
              <a:rPr lang="en-GB" sz="1200" dirty="0" err="1">
                <a:solidFill>
                  <a:srgbClr val="00B050"/>
                </a:solidFill>
              </a:rPr>
              <a:t>mezzaine</a:t>
            </a:r>
            <a:r>
              <a:rPr lang="en-GB" sz="1200" dirty="0">
                <a:solidFill>
                  <a:srgbClr val="00B050"/>
                </a:solidFill>
              </a:rPr>
              <a:t> ports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547534" y="3335226"/>
            <a:ext cx="169315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2 x Mezzanines (ADC):</a:t>
            </a:r>
          </a:p>
        </p:txBody>
      </p:sp>
      <p:cxnSp>
        <p:nvCxnSpPr>
          <p:cNvPr id="12" name="Straight Arrow Connector 11"/>
          <p:cNvCxnSpPr>
            <a:stCxn id="11" idx="3"/>
          </p:cNvCxnSpPr>
          <p:nvPr/>
        </p:nvCxnSpPr>
        <p:spPr>
          <a:xfrm flipV="1">
            <a:off x="3240689" y="3335229"/>
            <a:ext cx="142541" cy="13849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1" idx="3"/>
          </p:cNvCxnSpPr>
          <p:nvPr/>
        </p:nvCxnSpPr>
        <p:spPr>
          <a:xfrm>
            <a:off x="3240689" y="3473726"/>
            <a:ext cx="142541" cy="8768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570199" y="5661249"/>
            <a:ext cx="1792478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ATCA Zone 2</a:t>
            </a:r>
          </a:p>
          <a:p>
            <a:r>
              <a:rPr lang="en-GB" sz="1200" dirty="0">
                <a:solidFill>
                  <a:srgbClr val="FF0000"/>
                </a:solidFill>
              </a:rPr>
              <a:t>backplane connectors </a:t>
            </a:r>
          </a:p>
        </p:txBody>
      </p:sp>
      <p:cxnSp>
        <p:nvCxnSpPr>
          <p:cNvPr id="19" name="Straight Arrow Connector 18"/>
          <p:cNvCxnSpPr>
            <a:stCxn id="18" idx="1"/>
          </p:cNvCxnSpPr>
          <p:nvPr/>
        </p:nvCxnSpPr>
        <p:spPr>
          <a:xfrm flipH="1" flipV="1">
            <a:off x="7248129" y="4869161"/>
            <a:ext cx="1322070" cy="10229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785154" y="6107127"/>
            <a:ext cx="2399247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ATCA zone 1  power connector </a:t>
            </a:r>
          </a:p>
        </p:txBody>
      </p:sp>
      <p:cxnSp>
        <p:nvCxnSpPr>
          <p:cNvPr id="28" name="Straight Arrow Connector 27"/>
          <p:cNvCxnSpPr>
            <a:stCxn id="27" idx="1"/>
          </p:cNvCxnSpPr>
          <p:nvPr/>
        </p:nvCxnSpPr>
        <p:spPr>
          <a:xfrm flipH="1" flipV="1">
            <a:off x="7248129" y="5999320"/>
            <a:ext cx="537024" cy="24630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662176" y="3150560"/>
            <a:ext cx="137890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200" dirty="0">
                <a:solidFill>
                  <a:srgbClr val="FF0000"/>
                </a:solidFill>
              </a:rPr>
              <a:t>ATCA Zone 3</a:t>
            </a:r>
          </a:p>
          <a:p>
            <a:r>
              <a:rPr lang="en-GB" sz="1200" dirty="0">
                <a:solidFill>
                  <a:srgbClr val="FF0000"/>
                </a:solidFill>
              </a:rPr>
              <a:t>RTM </a:t>
            </a:r>
            <a:r>
              <a:rPr lang="en-GB" sz="1200" dirty="0" err="1">
                <a:solidFill>
                  <a:srgbClr val="FF0000"/>
                </a:solidFill>
              </a:rPr>
              <a:t>comemctor</a:t>
            </a:r>
            <a:r>
              <a:rPr lang="en-GB" sz="1200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 flipV="1">
            <a:off x="7350276" y="2780929"/>
            <a:ext cx="1311900" cy="3696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4" name="TextBox 1023"/>
          <p:cNvSpPr txBox="1"/>
          <p:nvPr/>
        </p:nvSpPr>
        <p:spPr>
          <a:xfrm>
            <a:off x="807019" y="4350545"/>
            <a:ext cx="22333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 </a:t>
            </a:r>
            <a:r>
              <a:rPr lang="en-GB" dirty="0" smtClean="0"/>
              <a:t>ADC mezzanines</a:t>
            </a:r>
            <a:r>
              <a:rPr lang="en-GB" dirty="0"/>
              <a:t>:</a:t>
            </a:r>
          </a:p>
          <a:p>
            <a:r>
              <a:rPr lang="en-GB" sz="1400" dirty="0"/>
              <a:t>u</a:t>
            </a:r>
            <a:r>
              <a:rPr lang="en-GB" sz="1400" dirty="0" smtClean="0"/>
              <a:t>p to </a:t>
            </a:r>
            <a:r>
              <a:rPr lang="en-GB" sz="1400" dirty="0" smtClean="0"/>
              <a:t>APV 6144 channels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154394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9576" y="140503"/>
            <a:ext cx="10058400" cy="1609344"/>
          </a:xfrm>
        </p:spPr>
        <p:txBody>
          <a:bodyPr/>
          <a:lstStyle/>
          <a:p>
            <a:r>
              <a:rPr lang="en-GB" dirty="0" smtClean="0"/>
              <a:t>ATCA - based SRS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6446" y="2246159"/>
            <a:ext cx="6718676" cy="354063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18</a:t>
            </a:fld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641433" y="1779687"/>
            <a:ext cx="304372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ATCA industry standard </a:t>
            </a:r>
            <a:r>
              <a:rPr lang="en-GB" dirty="0" smtClean="0"/>
              <a:t>crates of different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Very high-speed linked backplanes between </a:t>
            </a:r>
            <a:r>
              <a:rPr lang="en-GB" dirty="0" smtClean="0"/>
              <a:t>blade-slots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 x channel density compared to FEC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FEC =&gt; Blade with 2 x Adapter plugins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Adapter card=&gt; mezzanine card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042975" y="5903452"/>
            <a:ext cx="7007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Photo SRS </a:t>
            </a:r>
            <a:r>
              <a:rPr lang="en-GB" dirty="0" err="1" smtClean="0"/>
              <a:t>Minicrate</a:t>
            </a:r>
            <a:r>
              <a:rPr lang="en-GB" dirty="0" smtClean="0"/>
              <a:t> with 1 blade, 24 HDMI ports for 6 </a:t>
            </a:r>
            <a:r>
              <a:rPr lang="en-GB" dirty="0" err="1" smtClean="0"/>
              <a:t>kchannels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5470" y="0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392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7797" y="448544"/>
            <a:ext cx="10058400" cy="1609344"/>
          </a:xfrm>
        </p:spPr>
        <p:txBody>
          <a:bodyPr/>
          <a:lstStyle/>
          <a:p>
            <a:r>
              <a:rPr lang="en-GB" dirty="0" smtClean="0"/>
              <a:t>SRS Classic  </a:t>
            </a:r>
            <a:r>
              <a:rPr lang="en-GB" sz="3200" dirty="0" smtClean="0"/>
              <a:t>versus</a:t>
            </a:r>
            <a:r>
              <a:rPr lang="en-GB" dirty="0" smtClean="0"/>
              <a:t>  SRS ATCA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19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59" y="2652584"/>
            <a:ext cx="6134444" cy="28177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3428" y="2894773"/>
            <a:ext cx="3504274" cy="29594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87163" y="2167065"/>
            <a:ext cx="4450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80 k  APV channels  4  </a:t>
            </a:r>
            <a:r>
              <a:rPr lang="en-GB" dirty="0" err="1" smtClean="0"/>
              <a:t>Eurocrates</a:t>
            </a:r>
            <a:r>
              <a:rPr lang="en-GB" dirty="0" smtClean="0"/>
              <a:t> crates </a:t>
            </a:r>
          </a:p>
          <a:p>
            <a:r>
              <a:rPr lang="en-GB" dirty="0"/>
              <a:t>i</a:t>
            </a:r>
            <a:r>
              <a:rPr lang="en-GB" dirty="0" smtClean="0"/>
              <a:t>n a Rack  with  SRS Classic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786987" y="2131477"/>
            <a:ext cx="5524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80k APV channels in one single 14 slot ATCA crate</a:t>
            </a:r>
          </a:p>
          <a:p>
            <a:r>
              <a:rPr lang="en-GB" dirty="0"/>
              <a:t>w</a:t>
            </a:r>
            <a:r>
              <a:rPr lang="en-GB" dirty="0" smtClean="0"/>
              <a:t>ith ATCA SRU in slot 1  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6049095" y="5837554"/>
            <a:ext cx="47388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ATCA blades, RTMs and  ADC mezzanines are available</a:t>
            </a:r>
          </a:p>
          <a:p>
            <a:r>
              <a:rPr lang="en-GB" sz="1400" dirty="0"/>
              <a:t>ATCA SRU is a planned design</a:t>
            </a:r>
          </a:p>
          <a:p>
            <a:r>
              <a:rPr lang="en-GB" sz="1400" dirty="0" smtClean="0"/>
              <a:t>  </a:t>
            </a:r>
            <a:endParaRPr lang="en-GB" sz="1400" dirty="0"/>
          </a:p>
        </p:txBody>
      </p:sp>
      <p:sp>
        <p:nvSpPr>
          <p:cNvPr id="13" name="Right Arrow 12"/>
          <p:cNvSpPr/>
          <p:nvPr/>
        </p:nvSpPr>
        <p:spPr>
          <a:xfrm>
            <a:off x="4904785" y="4212056"/>
            <a:ext cx="2288620" cy="156701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ATCA:</a:t>
            </a:r>
          </a:p>
          <a:p>
            <a:pPr algn="ctr"/>
            <a:r>
              <a:rPr lang="en-GB" dirty="0" smtClean="0"/>
              <a:t>3 x channel density 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808784" y="5594717"/>
            <a:ext cx="34301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FECs, ADC, SRU  available</a:t>
            </a:r>
          </a:p>
          <a:p>
            <a:r>
              <a:rPr lang="en-GB" sz="1400" dirty="0" err="1" smtClean="0"/>
              <a:t>Eurocrates</a:t>
            </a:r>
            <a:r>
              <a:rPr lang="en-GB" sz="1400" dirty="0" smtClean="0"/>
              <a:t> for 8 FEC/ADC  require ATX</a:t>
            </a:r>
          </a:p>
          <a:p>
            <a:r>
              <a:rPr lang="en-GB" sz="1400" dirty="0"/>
              <a:t>p</a:t>
            </a:r>
            <a:r>
              <a:rPr lang="en-GB" sz="1400" dirty="0" smtClean="0"/>
              <a:t>ower upgrade</a:t>
            </a:r>
            <a:endParaRPr lang="en-GB" sz="14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5470" y="0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4929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</a:t>
            </a:r>
            <a:r>
              <a:rPr lang="en-GB" dirty="0" smtClean="0"/>
              <a:t>concept </a:t>
            </a:r>
            <a:r>
              <a:rPr lang="en-GB" sz="1800" dirty="0" smtClean="0"/>
              <a:t>(since 2009)</a:t>
            </a:r>
            <a:endParaRPr lang="en-GB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27/10/2016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Hans.Muller@cern.ch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2</a:t>
            </a:fld>
            <a:endParaRPr lang="en-GB"/>
          </a:p>
        </p:txBody>
      </p:sp>
      <p:pic>
        <p:nvPicPr>
          <p:cNvPr id="7" name="Image 40" descr="RD51_SRS_Structure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23190"/>
          <a:stretch/>
        </p:blipFill>
        <p:spPr bwMode="auto">
          <a:xfrm>
            <a:off x="481687" y="1923853"/>
            <a:ext cx="7071060" cy="3237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173490" y="2054352"/>
            <a:ext cx="4934910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choose </a:t>
            </a:r>
            <a:r>
              <a:rPr lang="en-GB" dirty="0" smtClean="0">
                <a:latin typeface="Arial" charset="0"/>
                <a:cs typeface="Arial" charset="0"/>
              </a:rPr>
              <a:t>the best  </a:t>
            </a:r>
            <a:r>
              <a:rPr lang="en-GB" dirty="0">
                <a:latin typeface="Arial" charset="0"/>
                <a:cs typeface="Arial" charset="0"/>
              </a:rPr>
              <a:t>frontend </a:t>
            </a:r>
            <a:r>
              <a:rPr lang="en-GB" dirty="0" smtClean="0">
                <a:latin typeface="Arial" charset="0"/>
                <a:cs typeface="Arial" charset="0"/>
              </a:rPr>
              <a:t> for your detector</a:t>
            </a:r>
          </a:p>
          <a:p>
            <a:pPr>
              <a:defRPr/>
            </a:pPr>
            <a:r>
              <a:rPr lang="en-GB" dirty="0" smtClean="0">
                <a:latin typeface="Arial" charset="0"/>
                <a:cs typeface="Arial" charset="0"/>
              </a:rPr>
              <a:t>     low </a:t>
            </a:r>
            <a:r>
              <a:rPr lang="en-GB" dirty="0">
                <a:latin typeface="Arial" charset="0"/>
                <a:cs typeface="Arial" charset="0"/>
              </a:rPr>
              <a:t>noise, </a:t>
            </a:r>
            <a:r>
              <a:rPr lang="en-GB" dirty="0" smtClean="0">
                <a:latin typeface="Arial" charset="0"/>
                <a:cs typeface="Arial" charset="0"/>
              </a:rPr>
              <a:t>spark protection, </a:t>
            </a:r>
            <a:r>
              <a:rPr lang="en-GB" dirty="0" err="1" smtClean="0">
                <a:latin typeface="Arial" charset="0"/>
                <a:cs typeface="Arial" charset="0"/>
              </a:rPr>
              <a:t>dyn</a:t>
            </a:r>
            <a:r>
              <a:rPr lang="en-GB" dirty="0" smtClean="0">
                <a:latin typeface="Arial" charset="0"/>
                <a:cs typeface="Arial" charset="0"/>
              </a:rPr>
              <a:t>. </a:t>
            </a:r>
            <a:r>
              <a:rPr lang="en-GB" dirty="0" smtClean="0">
                <a:latin typeface="Arial" charset="0"/>
                <a:cs typeface="Arial" charset="0"/>
              </a:rPr>
              <a:t>range.. 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connect X frontends to SRS backend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>
                <a:latin typeface="Arial" charset="0"/>
                <a:cs typeface="Arial" charset="0"/>
              </a:rPr>
              <a:t>s</a:t>
            </a:r>
            <a:r>
              <a:rPr lang="en-GB" dirty="0" smtClean="0">
                <a:latin typeface="Arial" charset="0"/>
                <a:cs typeface="Arial" charset="0"/>
              </a:rPr>
              <a:t>calable </a:t>
            </a:r>
            <a:r>
              <a:rPr lang="en-GB" dirty="0" smtClean="0">
                <a:latin typeface="Arial" charset="0"/>
                <a:cs typeface="Arial" charset="0"/>
              </a:rPr>
              <a:t>DTCC links instead of bus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start with few channels (1 hybrid=128 </a:t>
            </a:r>
            <a:r>
              <a:rPr lang="en-GB" dirty="0" err="1" smtClean="0">
                <a:latin typeface="Arial" charset="0"/>
                <a:cs typeface="Arial" charset="0"/>
              </a:rPr>
              <a:t>ch.</a:t>
            </a:r>
            <a:r>
              <a:rPr lang="en-GB" dirty="0" smtClean="0">
                <a:latin typeface="Arial" charset="0"/>
                <a:cs typeface="Arial" charset="0"/>
              </a:rPr>
              <a:t>) </a:t>
            </a:r>
            <a:endParaRPr lang="en-GB" dirty="0" smtClean="0">
              <a:latin typeface="Arial" charset="0"/>
              <a:cs typeface="Arial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>
                <a:latin typeface="Arial" charset="0"/>
                <a:cs typeface="Arial" charset="0"/>
              </a:rPr>
              <a:t>g</a:t>
            </a:r>
            <a:r>
              <a:rPr lang="en-GB" dirty="0" smtClean="0">
                <a:latin typeface="Arial" charset="0"/>
                <a:cs typeface="Arial" charset="0"/>
              </a:rPr>
              <a:t>et used with DAQ and Analysis software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scale </a:t>
            </a:r>
            <a:r>
              <a:rPr lang="en-GB" dirty="0">
                <a:latin typeface="Arial" charset="0"/>
                <a:cs typeface="Arial" charset="0"/>
              </a:rPr>
              <a:t>up </a:t>
            </a:r>
            <a:r>
              <a:rPr lang="en-GB" dirty="0" smtClean="0">
                <a:latin typeface="Arial" charset="0"/>
                <a:cs typeface="Arial" charset="0"/>
              </a:rPr>
              <a:t>to X channels with same software</a:t>
            </a:r>
            <a:endParaRPr lang="en-GB" dirty="0">
              <a:latin typeface="Arial" charset="0"/>
              <a:cs typeface="Arial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>
                <a:latin typeface="Arial" charset="0"/>
                <a:cs typeface="Arial" charset="0"/>
              </a:rPr>
              <a:t>g</a:t>
            </a:r>
            <a:r>
              <a:rPr lang="en-GB" dirty="0" smtClean="0">
                <a:latin typeface="Arial" charset="0"/>
                <a:cs typeface="Arial" charset="0"/>
              </a:rPr>
              <a:t>et support </a:t>
            </a:r>
            <a:r>
              <a:rPr lang="en-GB" dirty="0">
                <a:latin typeface="Arial" charset="0"/>
                <a:cs typeface="Arial" charset="0"/>
              </a:rPr>
              <a:t>by </a:t>
            </a:r>
            <a:r>
              <a:rPr lang="en-GB" dirty="0" smtClean="0">
                <a:latin typeface="Arial" charset="0"/>
                <a:cs typeface="Arial" charset="0"/>
              </a:rPr>
              <a:t>large SRS </a:t>
            </a:r>
            <a:r>
              <a:rPr lang="en-GB" dirty="0">
                <a:latin typeface="Arial" charset="0"/>
                <a:cs typeface="Arial" charset="0"/>
              </a:rPr>
              <a:t>user </a:t>
            </a:r>
            <a:r>
              <a:rPr lang="en-GB" dirty="0" smtClean="0">
                <a:latin typeface="Arial" charset="0"/>
                <a:cs typeface="Arial" charset="0"/>
              </a:rPr>
              <a:t>base RD51</a:t>
            </a:r>
            <a:endParaRPr lang="en-GB" dirty="0" smtClean="0">
              <a:latin typeface="Arial" charset="0"/>
              <a:cs typeface="Arial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>
                <a:latin typeface="Arial" charset="0"/>
                <a:cs typeface="Arial" charset="0"/>
              </a:rPr>
              <a:t>m</a:t>
            </a:r>
            <a:r>
              <a:rPr lang="en-GB" dirty="0" smtClean="0">
                <a:latin typeface="Arial" charset="0"/>
                <a:cs typeface="Arial" charset="0"/>
              </a:rPr>
              <a:t>any SRS systems, much experience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SRS services: detector-HV, amplifiers </a:t>
            </a:r>
            <a:r>
              <a:rPr lang="en-GB" dirty="0" smtClean="0">
                <a:latin typeface="Arial" charset="0"/>
                <a:cs typeface="Arial" charset="0"/>
              </a:rPr>
              <a:t>etc.</a:t>
            </a:r>
            <a:endParaRPr lang="en-GB" dirty="0" smtClean="0">
              <a:latin typeface="Arial" charset="0"/>
              <a:cs typeface="Arial" charset="0"/>
            </a:endParaRP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SRS Classic: purchase via </a:t>
            </a:r>
            <a:r>
              <a:rPr lang="en-GB" dirty="0">
                <a:latin typeface="Arial" charset="0"/>
                <a:cs typeface="Arial" charset="0"/>
              </a:rPr>
              <a:t>@CERN </a:t>
            </a:r>
            <a:r>
              <a:rPr lang="en-GB" dirty="0" smtClean="0">
                <a:latin typeface="Arial" charset="0"/>
                <a:cs typeface="Arial" charset="0"/>
              </a:rPr>
              <a:t>store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latin typeface="Arial" charset="0"/>
                <a:cs typeface="Arial" charset="0"/>
              </a:rPr>
              <a:t>Commercial SRS starting 2017 *</a:t>
            </a:r>
          </a:p>
          <a:p>
            <a:pPr marL="285750" indent="-285750">
              <a:buFont typeface="Wingdings" panose="05000000000000000000" pitchFamily="2" charset="2"/>
              <a:buChar char="è"/>
              <a:defRPr/>
            </a:pPr>
            <a:r>
              <a:rPr lang="en-GB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New SRS frontends: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request-driven R&amp;D </a:t>
            </a:r>
            <a:r>
              <a:rPr lang="en-GB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charset="0"/>
                <a:cs typeface="Arial" charset="0"/>
              </a:rPr>
              <a:t>collaboration based </a:t>
            </a:r>
            <a:endParaRPr lang="en-GB" dirty="0">
              <a:solidFill>
                <a:schemeClr val="tx1">
                  <a:lumMod val="65000"/>
                  <a:lumOff val="35000"/>
                </a:schemeClr>
              </a:solidFill>
              <a:latin typeface="Arial" charset="0"/>
              <a:cs typeface="Arial" charset="0"/>
            </a:endParaRPr>
          </a:p>
          <a:p>
            <a:pPr>
              <a:defRPr/>
            </a:pPr>
            <a:endParaRPr lang="en-GB" dirty="0">
              <a:latin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348568" y="5946319"/>
            <a:ext cx="39625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*exception: APV hybrid, only available through CERN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1383677" y="5728740"/>
            <a:ext cx="81624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DTCCP</a:t>
            </a:r>
            <a:r>
              <a:rPr lang="en-GB" sz="800" dirty="0" smtClean="0"/>
              <a:t> links</a:t>
            </a:r>
          </a:p>
          <a:p>
            <a:r>
              <a:rPr lang="en-GB" sz="700" dirty="0"/>
              <a:t>d</a:t>
            </a:r>
            <a:r>
              <a:rPr lang="en-GB" sz="700" dirty="0" smtClean="0"/>
              <a:t>efault HDMI</a:t>
            </a:r>
            <a:endParaRPr lang="en-GB" sz="700" dirty="0"/>
          </a:p>
        </p:txBody>
      </p:sp>
      <p:sp>
        <p:nvSpPr>
          <p:cNvPr id="20" name="TextBox 19"/>
          <p:cNvSpPr txBox="1"/>
          <p:nvPr/>
        </p:nvSpPr>
        <p:spPr>
          <a:xfrm>
            <a:off x="3405100" y="5691048"/>
            <a:ext cx="8146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b="1" dirty="0" smtClean="0"/>
              <a:t>DTCC</a:t>
            </a:r>
            <a:r>
              <a:rPr lang="en-GB" sz="800" dirty="0" smtClean="0"/>
              <a:t> links</a:t>
            </a:r>
          </a:p>
          <a:p>
            <a:r>
              <a:rPr lang="en-GB" sz="800" dirty="0" smtClean="0"/>
              <a:t>Default CAT7</a:t>
            </a:r>
            <a:endParaRPr lang="en-GB" sz="800" dirty="0"/>
          </a:p>
        </p:txBody>
      </p:sp>
      <p:grpSp>
        <p:nvGrpSpPr>
          <p:cNvPr id="26" name="Group 25"/>
          <p:cNvGrpSpPr/>
          <p:nvPr/>
        </p:nvGrpSpPr>
        <p:grpSpPr>
          <a:xfrm>
            <a:off x="241414" y="5215388"/>
            <a:ext cx="7024728" cy="730931"/>
            <a:chOff x="481687" y="5695217"/>
            <a:chExt cx="7024728" cy="730931"/>
          </a:xfrm>
        </p:grpSpPr>
        <p:sp>
          <p:nvSpPr>
            <p:cNvPr id="10" name="Rectangle 9"/>
            <p:cNvSpPr/>
            <p:nvPr/>
          </p:nvSpPr>
          <p:spPr>
            <a:xfrm>
              <a:off x="481687" y="5715259"/>
              <a:ext cx="1461977" cy="4784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04023" y="5709212"/>
              <a:ext cx="14638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Frontend carrier </a:t>
              </a:r>
              <a:r>
                <a:rPr lang="en-GB" sz="800" dirty="0" smtClean="0">
                  <a:solidFill>
                    <a:srgbClr val="FF0000"/>
                  </a:solidFill>
                </a:rPr>
                <a:t>(hybrids) </a:t>
              </a:r>
            </a:p>
            <a:p>
              <a:r>
                <a:rPr lang="en-GB" sz="800" dirty="0" smtClean="0"/>
                <a:t>ASICs, preamplifiers</a:t>
              </a:r>
            </a:p>
            <a:p>
              <a:r>
                <a:rPr lang="en-GB" sz="800" dirty="0" smtClean="0"/>
                <a:t>on detector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2125502" y="5706364"/>
              <a:ext cx="1771331" cy="4784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31436" y="5723658"/>
              <a:ext cx="174599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FE Adapter  </a:t>
              </a:r>
              <a:r>
                <a:rPr lang="en-GB" sz="800" dirty="0" smtClean="0">
                  <a:solidFill>
                    <a:srgbClr val="FF0000"/>
                  </a:solidFill>
                </a:rPr>
                <a:t>(cards, mezzanines)</a:t>
              </a:r>
            </a:p>
            <a:p>
              <a:r>
                <a:rPr lang="en-GB" sz="800" dirty="0" smtClean="0"/>
                <a:t>( ADC, DVM, </a:t>
              </a:r>
              <a:r>
                <a:rPr lang="en-GB" sz="800" dirty="0" err="1" smtClean="0"/>
                <a:t>Timepix</a:t>
              </a:r>
              <a:r>
                <a:rPr lang="en-GB" sz="800" dirty="0" smtClean="0"/>
                <a:t>, </a:t>
              </a:r>
              <a:r>
                <a:rPr lang="en-GB" sz="800" dirty="0" err="1" smtClean="0"/>
                <a:t>SiPM</a:t>
              </a:r>
              <a:r>
                <a:rPr lang="en-GB" sz="800" dirty="0" smtClean="0"/>
                <a:t>, PM)</a:t>
              </a:r>
            </a:p>
            <a:p>
              <a:r>
                <a:rPr lang="en-GB" sz="800" dirty="0" smtClean="0"/>
                <a:t>+ Frontend concentrator </a:t>
              </a:r>
              <a:r>
                <a:rPr lang="en-GB" sz="800" dirty="0" smtClean="0">
                  <a:solidFill>
                    <a:srgbClr val="FF0000"/>
                  </a:solidFill>
                </a:rPr>
                <a:t>(FEC)</a:t>
              </a:r>
            </a:p>
          </p:txBody>
        </p:sp>
        <p:sp>
          <p:nvSpPr>
            <p:cNvPr id="12" name="Left-Right Arrow 11"/>
            <p:cNvSpPr/>
            <p:nvPr/>
          </p:nvSpPr>
          <p:spPr>
            <a:xfrm>
              <a:off x="1832715" y="5924519"/>
              <a:ext cx="398721" cy="273722"/>
            </a:xfrm>
            <a:prstGeom prst="left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139069" y="5699733"/>
              <a:ext cx="1835026" cy="4784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Left-Right Arrow 18"/>
            <p:cNvSpPr/>
            <p:nvPr/>
          </p:nvSpPr>
          <p:spPr>
            <a:xfrm>
              <a:off x="3832989" y="5940044"/>
              <a:ext cx="398721" cy="273722"/>
            </a:xfrm>
            <a:prstGeom prst="left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166066" y="5716665"/>
              <a:ext cx="190958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/>
                <a:t>Opt. Scalable Readout Unit </a:t>
              </a:r>
              <a:r>
                <a:rPr lang="en-GB" sz="800" dirty="0" smtClean="0">
                  <a:solidFill>
                    <a:srgbClr val="FF0000"/>
                  </a:solidFill>
                </a:rPr>
                <a:t>(SRU)</a:t>
              </a:r>
            </a:p>
            <a:p>
              <a:r>
                <a:rPr lang="en-GB" sz="800" dirty="0"/>
                <a:t>d</a:t>
              </a:r>
              <a:r>
                <a:rPr lang="en-GB" sz="800" dirty="0" smtClean="0"/>
                <a:t>ata MUX/Buffer, </a:t>
              </a:r>
              <a:r>
                <a:rPr lang="en-GB" sz="800" dirty="0" err="1" smtClean="0"/>
                <a:t>TTCrx</a:t>
              </a:r>
              <a:r>
                <a:rPr lang="en-GB" sz="800" dirty="0" smtClean="0"/>
                <a:t>, clock and </a:t>
              </a:r>
              <a:r>
                <a:rPr lang="en-GB" sz="800" dirty="0"/>
                <a:t>t</a:t>
              </a:r>
              <a:r>
                <a:rPr lang="en-GB" sz="800" dirty="0" smtClean="0"/>
                <a:t>rigger  source, Busy, Slow Controls 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6214204" y="5695217"/>
              <a:ext cx="1268279" cy="47846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Left-Right Arrow 22"/>
            <p:cNvSpPr/>
            <p:nvPr/>
          </p:nvSpPr>
          <p:spPr>
            <a:xfrm>
              <a:off x="5899687" y="5934847"/>
              <a:ext cx="398721" cy="273722"/>
            </a:xfrm>
            <a:prstGeom prst="left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740098" y="6179927"/>
              <a:ext cx="92204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UPD/ 10GBE</a:t>
              </a:r>
              <a:endParaRPr lang="en-GB" sz="1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46612" y="5728752"/>
              <a:ext cx="12598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rgbClr val="FF0000"/>
                  </a:solidFill>
                </a:rPr>
                <a:t>PC</a:t>
              </a:r>
              <a:r>
                <a:rPr lang="en-GB" sz="800" dirty="0" smtClean="0"/>
                <a:t> / Laptop with </a:t>
              </a:r>
            </a:p>
            <a:p>
              <a:r>
                <a:rPr lang="en-GB" sz="800" dirty="0" smtClean="0"/>
                <a:t>DAQ and  Analysis SW </a:t>
              </a:r>
            </a:p>
            <a:p>
              <a:r>
                <a:rPr lang="en-GB" sz="800" dirty="0" smtClean="0"/>
                <a:t>Slow controls </a:t>
              </a:r>
            </a:p>
          </p:txBody>
        </p:sp>
      </p:grpSp>
      <p:pic>
        <p:nvPicPr>
          <p:cNvPr id="27" name="Pictur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9893" y="70104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09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1190" y="213406"/>
            <a:ext cx="10058400" cy="1609344"/>
          </a:xfrm>
        </p:spPr>
        <p:txBody>
          <a:bodyPr/>
          <a:lstStyle/>
          <a:p>
            <a:r>
              <a:rPr lang="en-GB" dirty="0" smtClean="0"/>
              <a:t>SRS </a:t>
            </a:r>
            <a:r>
              <a:rPr lang="en-GB" sz="4000" dirty="0" smtClean="0"/>
              <a:t>in</a:t>
            </a:r>
            <a:r>
              <a:rPr lang="en-GB" dirty="0" smtClean="0"/>
              <a:t> Experiments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Hans.Muller@cern.ch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20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0406" y="484632"/>
            <a:ext cx="1335140" cy="10668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6382" y="1830944"/>
            <a:ext cx="1707760" cy="2361002"/>
          </a:xfrm>
          <a:prstGeom prst="rect">
            <a:avLst/>
          </a:prstGeom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73"/>
          <a:stretch>
            <a:fillRect/>
          </a:stretch>
        </p:blipFill>
        <p:spPr bwMode="auto">
          <a:xfrm>
            <a:off x="8818304" y="1822750"/>
            <a:ext cx="3240892" cy="1758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r="4173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136382" y="1528355"/>
            <a:ext cx="31127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err="1" smtClean="0"/>
              <a:t>PRad</a:t>
            </a:r>
            <a:r>
              <a:rPr lang="en-GB" sz="1200" dirty="0" smtClean="0"/>
              <a:t> GEM with SRS- APV frontend @ </a:t>
            </a:r>
            <a:r>
              <a:rPr lang="en-GB" sz="1200" dirty="0" err="1" smtClean="0"/>
              <a:t>UVa</a:t>
            </a:r>
            <a:endParaRPr lang="en-GB" sz="1200" dirty="0"/>
          </a:p>
        </p:txBody>
      </p:sp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9009354" y="4059913"/>
            <a:ext cx="3317703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400" dirty="0" smtClean="0"/>
              <a:t>NEXT </a:t>
            </a:r>
            <a:r>
              <a:rPr lang="en-US" altLang="en-US" sz="1400" dirty="0" smtClean="0"/>
              <a:t>Collab.  </a:t>
            </a:r>
            <a:r>
              <a:rPr lang="en-US" altLang="en-US" sz="1400" dirty="0" smtClean="0"/>
              <a:t>SRS-ATCA  with photon </a:t>
            </a:r>
          </a:p>
          <a:p>
            <a:pPr eaLnBrk="1" hangingPunct="1"/>
            <a:r>
              <a:rPr lang="en-US" altLang="en-US" sz="1400" dirty="0" smtClean="0"/>
              <a:t>Detector frontend</a:t>
            </a:r>
            <a:endParaRPr lang="en-US" altLang="en-US" sz="1400" dirty="0"/>
          </a:p>
        </p:txBody>
      </p:sp>
      <p:pic>
        <p:nvPicPr>
          <p:cNvPr id="17" name="Picture 19" descr="logo_lsb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3491" y="2068715"/>
            <a:ext cx="139700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7527" y="4387832"/>
            <a:ext cx="966742" cy="39060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1991" y="4766876"/>
            <a:ext cx="3218333" cy="124360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423" y="2552206"/>
            <a:ext cx="2980391" cy="1674696"/>
          </a:xfrm>
          <a:prstGeom prst="rect">
            <a:avLst/>
          </a:prstGeom>
        </p:spPr>
      </p:pic>
      <p:pic>
        <p:nvPicPr>
          <p:cNvPr id="16" name="Image 6" descr="Figure3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" t="1100" r="1961" b="50243"/>
          <a:stretch>
            <a:fillRect/>
          </a:stretch>
        </p:blipFill>
        <p:spPr bwMode="auto">
          <a:xfrm>
            <a:off x="2726421" y="2544485"/>
            <a:ext cx="2182813" cy="129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4929904" y="4365369"/>
            <a:ext cx="31141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 with </a:t>
            </a:r>
            <a:r>
              <a:rPr lang="en-GB" dirty="0" err="1" smtClean="0"/>
              <a:t>Timepix</a:t>
            </a:r>
            <a:r>
              <a:rPr lang="en-GB" dirty="0" smtClean="0"/>
              <a:t> frontend 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4494283" y="1943821"/>
            <a:ext cx="240803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Large surface MUST detector </a:t>
            </a:r>
          </a:p>
          <a:p>
            <a:r>
              <a:rPr lang="en-GB" sz="1100" dirty="0" smtClean="0"/>
              <a:t>with SRS Classic  and APIC trigger</a:t>
            </a:r>
            <a:endParaRPr lang="en-GB" sz="11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1996" y="4482056"/>
            <a:ext cx="2004774" cy="176857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94061" y="4199850"/>
            <a:ext cx="23998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SRS Totem: optical readout DTC</a:t>
            </a:r>
            <a:endParaRPr lang="en-GB" sz="1200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65065" y="2100437"/>
            <a:ext cx="2439219" cy="198724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247612" y="1497824"/>
            <a:ext cx="4021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 telescope with SRS readout</a:t>
            </a:r>
          </a:p>
          <a:p>
            <a:r>
              <a:rPr lang="en-GB" dirty="0" smtClean="0"/>
              <a:t>@</a:t>
            </a:r>
            <a:r>
              <a:rPr lang="en-GB" dirty="0" err="1" smtClean="0"/>
              <a:t>testbeam</a:t>
            </a:r>
            <a:r>
              <a:rPr lang="en-GB" dirty="0" smtClean="0"/>
              <a:t> 2016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007" y="4647028"/>
            <a:ext cx="2447818" cy="165191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7197" y="4573494"/>
            <a:ext cx="2563106" cy="16458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129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service electronics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u="sng" dirty="0" smtClean="0"/>
              <a:t>APIC</a:t>
            </a:r>
            <a:r>
              <a:rPr lang="en-GB" dirty="0" smtClean="0"/>
              <a:t>:    preamplifier -shaper box, solar chargeable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u="sng" dirty="0" err="1" smtClean="0"/>
              <a:t>Femto</a:t>
            </a:r>
            <a:r>
              <a:rPr lang="en-GB" u="sng" dirty="0" smtClean="0"/>
              <a:t>:  </a:t>
            </a:r>
            <a:r>
              <a:rPr lang="en-GB" dirty="0" err="1" smtClean="0"/>
              <a:t>Femto</a:t>
            </a:r>
            <a:r>
              <a:rPr lang="en-GB" dirty="0" smtClean="0"/>
              <a:t>-ampere meter  with </a:t>
            </a:r>
            <a:r>
              <a:rPr lang="en-GB" dirty="0" err="1" smtClean="0"/>
              <a:t>realtime</a:t>
            </a:r>
            <a:r>
              <a:rPr lang="en-GB" dirty="0" smtClean="0"/>
              <a:t> signal output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r>
              <a:rPr lang="en-GB" u="sng" dirty="0" smtClean="0"/>
              <a:t>AVD</a:t>
            </a:r>
            <a:r>
              <a:rPr lang="en-GB" dirty="0" smtClean="0"/>
              <a:t>:    Active Voltage Divider / generator for MPGD’s </a:t>
            </a:r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..and more 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5" name="Picture 4" descr="C:\Hans\R&amp;D\RD51\WG52\Production files SRS\SRS service boxes\Femto box\views\FEMTO Box 02072014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29" r="28129"/>
          <a:stretch/>
        </p:blipFill>
        <p:spPr bwMode="auto">
          <a:xfrm>
            <a:off x="8059729" y="3243860"/>
            <a:ext cx="2106842" cy="1328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8661" y="1388184"/>
            <a:ext cx="1749301" cy="12233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7397" y="3442155"/>
            <a:ext cx="2094413" cy="9320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1656" y="5184664"/>
            <a:ext cx="2181736" cy="118421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5150" y="5208918"/>
            <a:ext cx="2293098" cy="1159964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21</a:t>
            </a:fld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804" y="5146125"/>
            <a:ext cx="792031" cy="12227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560495" y="70104"/>
            <a:ext cx="1531315" cy="12192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1699" y="1510583"/>
            <a:ext cx="1501887" cy="978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1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Where to GET SRS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87529"/>
            <a:ext cx="5312664" cy="3700776"/>
          </a:xfrm>
          <a:ln>
            <a:solidFill>
              <a:schemeClr val="tx1"/>
            </a:solidFill>
          </a:ln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sz="1600" b="1" u="sng" dirty="0" smtClean="0"/>
              <a:t>SRS procurement until 2016 </a:t>
            </a:r>
          </a:p>
          <a:p>
            <a:pPr marL="0" indent="0">
              <a:buNone/>
            </a:pPr>
            <a:endParaRPr lang="en-GB" sz="1400" b="1" dirty="0" smtClean="0"/>
          </a:p>
          <a:p>
            <a:pPr marL="0" indent="0">
              <a:buNone/>
            </a:pPr>
            <a:r>
              <a:rPr lang="en-GB" sz="1400" b="1" dirty="0" smtClean="0"/>
              <a:t>INHOUSE  production RD51 ( basically all early systems )</a:t>
            </a:r>
          </a:p>
          <a:p>
            <a:pPr marL="0" indent="0">
              <a:buNone/>
            </a:pPr>
            <a:endParaRPr lang="en-GB" sz="1600" b="1" u="sng" dirty="0" smtClean="0"/>
          </a:p>
          <a:p>
            <a:pPr marL="0" indent="0">
              <a:buNone/>
            </a:pPr>
            <a:r>
              <a:rPr lang="en-GB" sz="1600" b="1" dirty="0" smtClean="0"/>
              <a:t>CERN Store ( from produces like </a:t>
            </a:r>
            <a:r>
              <a:rPr lang="en-GB" sz="1600" b="1" dirty="0" err="1" smtClean="0"/>
              <a:t>Prisma</a:t>
            </a:r>
            <a:r>
              <a:rPr lang="en-GB" sz="1600" b="1" dirty="0" smtClean="0"/>
              <a:t>, NEOHM </a:t>
            </a:r>
            <a:r>
              <a:rPr lang="en-GB" sz="1600" b="1" dirty="0" err="1" smtClean="0"/>
              <a:t>etc</a:t>
            </a:r>
            <a:r>
              <a:rPr lang="en-GB" sz="1600" b="1" dirty="0" smtClean="0"/>
              <a:t> ) </a:t>
            </a:r>
            <a:r>
              <a:rPr lang="en-GB" sz="1600" b="1" dirty="0">
                <a:hlinkClick r:id="rId2"/>
              </a:rPr>
              <a:t>https://</a:t>
            </a:r>
            <a:r>
              <a:rPr lang="en-GB" sz="1600" b="1" dirty="0" smtClean="0">
                <a:hlinkClick r:id="rId2"/>
              </a:rPr>
              <a:t>edh.cern.ch/Document/SupplyChain/MAG</a:t>
            </a:r>
            <a:endParaRPr lang="en-GB" sz="1600" b="1" dirty="0" smtClean="0"/>
          </a:p>
          <a:p>
            <a:pPr marL="0" indent="0">
              <a:buNone/>
            </a:pPr>
            <a:endParaRPr lang="en-GB" sz="1600" b="1" dirty="0" smtClean="0"/>
          </a:p>
          <a:p>
            <a:pPr marL="274320" lvl="1" indent="0">
              <a:buNone/>
            </a:pPr>
            <a:r>
              <a:rPr lang="en-GB" sz="1400" dirty="0" smtClean="0"/>
              <a:t>AVP hybrids, FEC + ADC cards,  </a:t>
            </a:r>
            <a:r>
              <a:rPr lang="en-GB" sz="1400" dirty="0" err="1" smtClean="0"/>
              <a:t>Minicrates</a:t>
            </a:r>
            <a:r>
              <a:rPr lang="en-GB" sz="1400" dirty="0" smtClean="0"/>
              <a:t>, HDMI cables, SRS accessories</a:t>
            </a:r>
          </a:p>
          <a:p>
            <a:pPr marL="274320" lvl="1" indent="0">
              <a:buNone/>
            </a:pPr>
            <a:r>
              <a:rPr lang="en-GB" sz="1400" b="1" dirty="0" smtClean="0">
                <a:solidFill>
                  <a:srgbClr val="FF0000"/>
                </a:solidFill>
              </a:rPr>
              <a:t>However !!! </a:t>
            </a:r>
            <a:r>
              <a:rPr lang="en-GB" sz="1400" dirty="0" smtClean="0"/>
              <a:t>Only via team account, delivery only to CERN,  APV purchase restrictions</a:t>
            </a:r>
          </a:p>
          <a:p>
            <a:pPr marL="274320" lvl="1" indent="0">
              <a:buNone/>
            </a:pPr>
            <a:endParaRPr lang="en-GB" sz="1400" dirty="0" smtClean="0"/>
          </a:p>
          <a:p>
            <a:pPr marL="0" indent="0">
              <a:buNone/>
            </a:pPr>
            <a:r>
              <a:rPr lang="en-GB" sz="1600" b="1" dirty="0" err="1"/>
              <a:t>EicSys</a:t>
            </a:r>
            <a:r>
              <a:rPr lang="en-GB" sz="1600" b="1" dirty="0"/>
              <a:t>   </a:t>
            </a:r>
            <a:r>
              <a:rPr lang="en-GB" sz="1600" b="1" dirty="0">
                <a:hlinkClick r:id="rId3"/>
              </a:rPr>
              <a:t>http://www.eicsys.eu</a:t>
            </a:r>
            <a:r>
              <a:rPr lang="en-GB" sz="1600" b="1" dirty="0" smtClean="0">
                <a:hlinkClick r:id="rId3"/>
              </a:rPr>
              <a:t>/</a:t>
            </a:r>
            <a:endParaRPr lang="en-GB" sz="1600" b="1" dirty="0" smtClean="0"/>
          </a:p>
          <a:p>
            <a:pPr marL="0" indent="0">
              <a:buNone/>
            </a:pPr>
            <a:endParaRPr lang="en-GB" sz="1600" b="1" dirty="0"/>
          </a:p>
          <a:p>
            <a:pPr marL="274320" lvl="1" indent="0">
              <a:buNone/>
            </a:pPr>
            <a:r>
              <a:rPr lang="en-GB" sz="1400" dirty="0"/>
              <a:t>ATCA crates</a:t>
            </a:r>
            <a:r>
              <a:rPr lang="en-GB" sz="1400" dirty="0" smtClean="0"/>
              <a:t>, </a:t>
            </a:r>
            <a:r>
              <a:rPr lang="en-GB" sz="1400" dirty="0"/>
              <a:t>blades, RTM cards;  ADC mezzanines</a:t>
            </a:r>
          </a:p>
          <a:p>
            <a:pPr marL="274320" lvl="1" indent="0">
              <a:buNone/>
            </a:pPr>
            <a:r>
              <a:rPr lang="en-GB" sz="1400" b="1" dirty="0">
                <a:solidFill>
                  <a:srgbClr val="FF0000"/>
                </a:solidFill>
              </a:rPr>
              <a:t>However !!! </a:t>
            </a:r>
            <a:r>
              <a:rPr lang="en-GB" sz="1400" dirty="0"/>
              <a:t>No hybrids, waiting for </a:t>
            </a:r>
            <a:r>
              <a:rPr lang="en-GB" sz="1400" dirty="0" smtClean="0"/>
              <a:t>news and </a:t>
            </a:r>
            <a:r>
              <a:rPr lang="en-GB" sz="1400" dirty="0" err="1"/>
              <a:t>t</a:t>
            </a:r>
            <a:r>
              <a:rPr lang="en-GB" sz="1400" dirty="0" err="1" smtClean="0"/>
              <a:t>estbeam</a:t>
            </a:r>
            <a:r>
              <a:rPr lang="en-GB" sz="1400" dirty="0" smtClean="0"/>
              <a:t> </a:t>
            </a:r>
            <a:r>
              <a:rPr lang="en-GB" sz="1400" dirty="0"/>
              <a:t>qualification </a:t>
            </a:r>
            <a:endParaRPr lang="en-GB" sz="1400" dirty="0" smtClean="0"/>
          </a:p>
          <a:p>
            <a:pPr marL="274320" lvl="1" indent="0">
              <a:buNone/>
            </a:pPr>
            <a:r>
              <a:rPr lang="en-GB" sz="1400" dirty="0" smtClean="0"/>
              <a:t>NEXT </a:t>
            </a:r>
            <a:r>
              <a:rPr lang="en-GB" sz="1400" dirty="0"/>
              <a:t>and ATLAS NSW  users have their your own experts </a:t>
            </a:r>
            <a:r>
              <a:rPr lang="en-GB" sz="1400" dirty="0" smtClean="0"/>
              <a:t>for SRS ATCA</a:t>
            </a:r>
            <a:endParaRPr lang="en-GB" sz="1400" dirty="0"/>
          </a:p>
          <a:p>
            <a:pPr marL="0" indent="0">
              <a:buNone/>
            </a:pPr>
            <a:endParaRPr lang="en-GB" sz="1600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27/10/2016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Hans.Muller@cern.ch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22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2350947" y="1809123"/>
            <a:ext cx="6837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/>
              <a:t>b</a:t>
            </a:r>
            <a:r>
              <a:rPr lang="en-GB" i="1" dirty="0" smtClean="0"/>
              <a:t>elieve it or not, this was and still is, the most difficult about SRS </a:t>
            </a:r>
            <a:endParaRPr lang="en-GB" i="1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69264" y="3637008"/>
            <a:ext cx="10058400" cy="14018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endParaRPr lang="en-GB" sz="16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998464" y="2487529"/>
            <a:ext cx="5623560" cy="3700776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GB" sz="1600" b="1" u="sng" dirty="0" smtClean="0"/>
              <a:t>SRS procurement from 2017+ </a:t>
            </a:r>
          </a:p>
          <a:p>
            <a:pPr marL="0" indent="0">
              <a:buFont typeface="Wingdings" pitchFamily="2" charset="2"/>
              <a:buNone/>
            </a:pPr>
            <a:endParaRPr lang="en-GB" sz="1600" b="1" u="sng" dirty="0" smtClean="0"/>
          </a:p>
          <a:p>
            <a:pPr marL="0" indent="0">
              <a:buNone/>
            </a:pPr>
            <a:r>
              <a:rPr lang="en-GB" sz="1600" b="1" dirty="0"/>
              <a:t>INHOUSE  production </a:t>
            </a:r>
            <a:r>
              <a:rPr lang="en-GB" sz="1600" b="1" dirty="0" smtClean="0"/>
              <a:t>RD51: stopped </a:t>
            </a:r>
          </a:p>
          <a:p>
            <a:pPr marL="0" indent="0">
              <a:buFont typeface="Wingdings" pitchFamily="2" charset="2"/>
              <a:buNone/>
            </a:pPr>
            <a:r>
              <a:rPr lang="en-GB" sz="1600" b="1" dirty="0" smtClean="0"/>
              <a:t>CERN Store:   </a:t>
            </a:r>
            <a:r>
              <a:rPr lang="en-GB" sz="1600" dirty="0" smtClean="0"/>
              <a:t>continued</a:t>
            </a:r>
          </a:p>
          <a:p>
            <a:pPr marL="0" indent="0">
              <a:buFont typeface="Wingdings" pitchFamily="2" charset="2"/>
              <a:buNone/>
            </a:pPr>
            <a:r>
              <a:rPr lang="en-GB" sz="1600" b="1" dirty="0" err="1" smtClean="0"/>
              <a:t>EicSys</a:t>
            </a:r>
            <a:r>
              <a:rPr lang="en-GB" sz="1600" b="1" dirty="0" smtClean="0"/>
              <a:t>:  </a:t>
            </a:r>
            <a:r>
              <a:rPr lang="en-GB" sz="1600" dirty="0" smtClean="0"/>
              <a:t>no change reported</a:t>
            </a:r>
          </a:p>
          <a:p>
            <a:pPr marL="0" indent="0">
              <a:buFont typeface="Wingdings" pitchFamily="2" charset="2"/>
              <a:buNone/>
            </a:pPr>
            <a:endParaRPr lang="en-GB" sz="1600" dirty="0" smtClean="0"/>
          </a:p>
          <a:p>
            <a:pPr marL="0" indent="0">
              <a:buFont typeface="Wingdings" pitchFamily="2" charset="2"/>
              <a:buNone/>
            </a:pPr>
            <a:r>
              <a:rPr lang="en-GB" dirty="0"/>
              <a:t> </a:t>
            </a:r>
            <a:r>
              <a:rPr lang="en-GB" dirty="0" smtClean="0"/>
              <a:t>                 </a:t>
            </a:r>
            <a:r>
              <a:rPr lang="en-GB" u="sng" dirty="0" smtClean="0">
                <a:solidFill>
                  <a:srgbClr val="FF0000"/>
                </a:solidFill>
              </a:rPr>
              <a:t>NEW SRS </a:t>
            </a:r>
            <a:r>
              <a:rPr lang="en-GB" sz="1800" u="sng" dirty="0" smtClean="0"/>
              <a:t> production </a:t>
            </a:r>
            <a:r>
              <a:rPr lang="en-GB" sz="1800" u="sng" dirty="0" err="1" smtClean="0"/>
              <a:t>licencies</a:t>
            </a:r>
            <a:r>
              <a:rPr lang="en-GB" sz="1800" u="sng" dirty="0" smtClean="0"/>
              <a:t>*  2017</a:t>
            </a:r>
          </a:p>
          <a:p>
            <a:pPr marL="0" indent="0">
              <a:buNone/>
            </a:pPr>
            <a:r>
              <a:rPr lang="en-GB" sz="1600" b="1" dirty="0" smtClean="0"/>
              <a:t>SAMWAY Electronics</a:t>
            </a:r>
            <a:r>
              <a:rPr lang="en-GB" sz="1600" dirty="0" smtClean="0"/>
              <a:t>:  </a:t>
            </a:r>
            <a:r>
              <a:rPr lang="en-GB" sz="1600" dirty="0">
                <a:solidFill>
                  <a:srgbClr val="FFC000"/>
                </a:solidFill>
              </a:rPr>
              <a:t>http://</a:t>
            </a:r>
            <a:r>
              <a:rPr lang="en-GB" sz="1600" dirty="0" smtClean="0">
                <a:solidFill>
                  <a:srgbClr val="FFC000"/>
                </a:solidFill>
              </a:rPr>
              <a:t>www.samwayelectronic.com</a:t>
            </a:r>
          </a:p>
          <a:p>
            <a:pPr marL="0" indent="0">
              <a:buFont typeface="Wingdings" pitchFamily="2" charset="2"/>
              <a:buNone/>
            </a:pPr>
            <a:r>
              <a:rPr lang="en-GB" sz="1600" dirty="0"/>
              <a:t>	</a:t>
            </a:r>
            <a:r>
              <a:rPr lang="en-GB" sz="1600" dirty="0" smtClean="0"/>
              <a:t>FEC and ADC cards,  </a:t>
            </a:r>
            <a:r>
              <a:rPr lang="en-GB" sz="1600" dirty="0" err="1" smtClean="0"/>
              <a:t>Eurocrates</a:t>
            </a:r>
            <a:r>
              <a:rPr lang="en-GB" sz="1600" dirty="0" smtClean="0"/>
              <a:t>, SRS-ATCA </a:t>
            </a:r>
          </a:p>
          <a:p>
            <a:pPr marL="0" indent="0">
              <a:buFont typeface="Wingdings" pitchFamily="2" charset="2"/>
              <a:buNone/>
            </a:pPr>
            <a:r>
              <a:rPr lang="en-GB" sz="1600" dirty="0"/>
              <a:t>	</a:t>
            </a:r>
            <a:r>
              <a:rPr lang="en-GB" sz="1600" dirty="0" smtClean="0"/>
              <a:t>mezzanines</a:t>
            </a:r>
          </a:p>
          <a:p>
            <a:pPr marL="0" indent="0">
              <a:buNone/>
            </a:pPr>
            <a:r>
              <a:rPr lang="en-GB" sz="1600" b="1" dirty="0" smtClean="0"/>
              <a:t>SRS Technology</a:t>
            </a:r>
            <a:r>
              <a:rPr lang="en-GB" sz="1600" dirty="0"/>
              <a:t>:  </a:t>
            </a:r>
            <a:r>
              <a:rPr lang="en-GB" sz="1600" dirty="0">
                <a:solidFill>
                  <a:srgbClr val="FFC000"/>
                </a:solidFill>
              </a:rPr>
              <a:t>http://</a:t>
            </a:r>
            <a:r>
              <a:rPr lang="en-GB" sz="1600" dirty="0" smtClean="0">
                <a:solidFill>
                  <a:srgbClr val="FFC000"/>
                </a:solidFill>
              </a:rPr>
              <a:t>www.srstechnology.ch</a:t>
            </a:r>
          </a:p>
          <a:p>
            <a:pPr marL="0" indent="0">
              <a:buFont typeface="Wingdings" pitchFamily="2" charset="2"/>
              <a:buNone/>
            </a:pPr>
            <a:r>
              <a:rPr lang="en-GB" sz="1600" dirty="0"/>
              <a:t>	</a:t>
            </a:r>
            <a:r>
              <a:rPr lang="en-GB" sz="1600" dirty="0" smtClean="0"/>
              <a:t>VMM hybrids, </a:t>
            </a:r>
            <a:r>
              <a:rPr lang="en-GB" sz="1600" dirty="0" err="1" smtClean="0"/>
              <a:t>DVMcards</a:t>
            </a:r>
            <a:r>
              <a:rPr lang="en-GB" sz="1600" dirty="0" smtClean="0"/>
              <a:t>, SRU, APIC, AVD, </a:t>
            </a:r>
            <a:r>
              <a:rPr lang="en-GB" sz="1600" dirty="0" err="1" smtClean="0"/>
              <a:t>Femto</a:t>
            </a:r>
            <a:endParaRPr lang="en-GB" sz="16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60495" y="70104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4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800" dirty="0" smtClean="0"/>
              <a:t>more </a:t>
            </a:r>
            <a:r>
              <a:rPr lang="en-GB" sz="4800" dirty="0" smtClean="0">
                <a:solidFill>
                  <a:srgbClr val="FF0000"/>
                </a:solidFill>
              </a:rPr>
              <a:t> possibilities </a:t>
            </a:r>
            <a:endParaRPr lang="en-GB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1832" y="2578608"/>
            <a:ext cx="10058400" cy="339305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u="sng" dirty="0" smtClean="0"/>
              <a:t>For example:</a:t>
            </a:r>
          </a:p>
          <a:p>
            <a:pPr marL="0" indent="0">
              <a:buNone/>
            </a:pPr>
            <a:endParaRPr lang="en-GB" u="sng" dirty="0" smtClean="0"/>
          </a:p>
          <a:p>
            <a:r>
              <a:rPr lang="en-GB" dirty="0" smtClean="0"/>
              <a:t>optical </a:t>
            </a:r>
            <a:r>
              <a:rPr lang="en-GB" dirty="0"/>
              <a:t>3D frontend with </a:t>
            </a:r>
            <a:r>
              <a:rPr lang="en-GB" dirty="0" smtClean="0"/>
              <a:t>CMOS cameras </a:t>
            </a:r>
            <a:r>
              <a:rPr lang="en-GB" dirty="0"/>
              <a:t>or </a:t>
            </a:r>
            <a:r>
              <a:rPr lang="en-GB" dirty="0" smtClean="0"/>
              <a:t> </a:t>
            </a:r>
            <a:r>
              <a:rPr lang="en-GB" dirty="0"/>
              <a:t>Timepix-3 chips ( &gt;&gt; 10 kHz frame-rate </a:t>
            </a:r>
            <a:r>
              <a:rPr lang="en-GB" dirty="0" smtClean="0"/>
              <a:t>)</a:t>
            </a:r>
          </a:p>
          <a:p>
            <a:pPr marL="0" indent="0">
              <a:buNone/>
            </a:pPr>
            <a:r>
              <a:rPr lang="en-GB" dirty="0"/>
              <a:t> </a:t>
            </a:r>
          </a:p>
          <a:p>
            <a:r>
              <a:rPr lang="en-GB" dirty="0" smtClean="0"/>
              <a:t>multichannel, low noise photodetector </a:t>
            </a:r>
            <a:r>
              <a:rPr lang="en-GB" dirty="0"/>
              <a:t> frontend  ( APD's, </a:t>
            </a:r>
            <a:r>
              <a:rPr lang="en-GB" dirty="0" smtClean="0"/>
              <a:t> </a:t>
            </a:r>
            <a:r>
              <a:rPr lang="en-GB" dirty="0" err="1" smtClean="0"/>
              <a:t>SiPMs</a:t>
            </a:r>
            <a:r>
              <a:rPr lang="en-GB" dirty="0"/>
              <a:t>,</a:t>
            </a:r>
            <a:r>
              <a:rPr lang="en-GB" dirty="0" smtClean="0"/>
              <a:t> </a:t>
            </a:r>
            <a:r>
              <a:rPr lang="en-GB" dirty="0"/>
              <a:t>MPCCs </a:t>
            </a:r>
            <a:r>
              <a:rPr lang="en-GB" dirty="0" err="1"/>
              <a:t>etc</a:t>
            </a:r>
            <a:r>
              <a:rPr lang="en-GB" dirty="0"/>
              <a:t> </a:t>
            </a:r>
            <a:r>
              <a:rPr lang="en-GB" dirty="0" smtClean="0"/>
              <a:t>) </a:t>
            </a:r>
          </a:p>
          <a:p>
            <a:endParaRPr lang="en-GB" dirty="0"/>
          </a:p>
          <a:p>
            <a:r>
              <a:rPr lang="en-GB" dirty="0" smtClean="0"/>
              <a:t>calorimeter </a:t>
            </a:r>
            <a:r>
              <a:rPr lang="en-GB" dirty="0"/>
              <a:t>frontend with up to 16 bit </a:t>
            </a:r>
            <a:r>
              <a:rPr lang="en-GB" dirty="0" err="1"/>
              <a:t>dyn</a:t>
            </a:r>
            <a:r>
              <a:rPr lang="en-GB" dirty="0"/>
              <a:t>. range </a:t>
            </a:r>
            <a:r>
              <a:rPr lang="en-GB" dirty="0" smtClean="0"/>
              <a:t>( high/low gain channel hybrids ) </a:t>
            </a:r>
          </a:p>
          <a:p>
            <a:endParaRPr lang="en-GB" dirty="0"/>
          </a:p>
          <a:p>
            <a:r>
              <a:rPr lang="en-GB" dirty="0" smtClean="0"/>
              <a:t>SRS sensor frontends via I2C with new HRS connector ( pressure, temperature, position, currents, gas purity, UV </a:t>
            </a:r>
            <a:r>
              <a:rPr lang="en-GB" dirty="0" err="1" smtClean="0"/>
              <a:t>ps</a:t>
            </a:r>
            <a:r>
              <a:rPr lang="en-GB" dirty="0" smtClean="0"/>
              <a:t> </a:t>
            </a:r>
            <a:r>
              <a:rPr lang="en-GB" dirty="0" err="1" smtClean="0"/>
              <a:t>pulser</a:t>
            </a:r>
            <a:r>
              <a:rPr lang="en-GB" dirty="0" smtClean="0"/>
              <a:t>,  </a:t>
            </a:r>
            <a:r>
              <a:rPr lang="en-GB" dirty="0" err="1" smtClean="0"/>
              <a:t>etc</a:t>
            </a:r>
            <a:r>
              <a:rPr lang="en-GB" dirty="0" smtClean="0"/>
              <a:t> 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23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470" y="70104"/>
            <a:ext cx="1531315" cy="1219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30552" y="2151626"/>
            <a:ext cx="6865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 </a:t>
            </a:r>
            <a:r>
              <a:rPr lang="en-GB" dirty="0" smtClean="0"/>
              <a:t>…</a:t>
            </a:r>
            <a:r>
              <a:rPr lang="en-GB" i="1" dirty="0" smtClean="0"/>
              <a:t> possible with active support and collaboration from your team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90652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136" y="246888"/>
            <a:ext cx="10058400" cy="1609344"/>
          </a:xfrm>
        </p:spPr>
        <p:txBody>
          <a:bodyPr/>
          <a:lstStyle/>
          <a:p>
            <a:r>
              <a:rPr lang="en-GB" dirty="0" smtClean="0"/>
              <a:t>SRS Resources </a:t>
            </a:r>
            <a:r>
              <a:rPr lang="en-GB" sz="3200" dirty="0" smtClean="0"/>
              <a:t>and</a:t>
            </a:r>
            <a:r>
              <a:rPr lang="en-GB" dirty="0" smtClean="0"/>
              <a:t> references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24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152143" y="1289304"/>
            <a:ext cx="8958507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SRS </a:t>
            </a:r>
            <a:r>
              <a:rPr lang="en-GB" sz="1100" dirty="0" smtClean="0"/>
              <a:t>documents and  binaries database </a:t>
            </a:r>
            <a:r>
              <a:rPr lang="en-GB" sz="1100" dirty="0">
                <a:hlinkClick r:id="rId2"/>
              </a:rPr>
              <a:t>https://</a:t>
            </a:r>
            <a:r>
              <a:rPr lang="en-GB" sz="1100" dirty="0" smtClean="0">
                <a:hlinkClick r:id="rId2"/>
              </a:rPr>
              <a:t>espace.cern.ch/rd51-wg5/srs</a:t>
            </a:r>
            <a:endParaRPr lang="en-GB" sz="1100" dirty="0" smtClean="0"/>
          </a:p>
          <a:p>
            <a:endParaRPr lang="en-GB" sz="1100" dirty="0" smtClean="0"/>
          </a:p>
          <a:p>
            <a:r>
              <a:rPr lang="en-GB" sz="1100" dirty="0" smtClean="0"/>
              <a:t>RD51 </a:t>
            </a:r>
            <a:r>
              <a:rPr lang="en-GB" sz="1100" dirty="0"/>
              <a:t>electronics school 2014 </a:t>
            </a:r>
            <a:r>
              <a:rPr lang="en-GB" sz="1100" dirty="0">
                <a:hlinkClick r:id="rId3"/>
              </a:rPr>
              <a:t>https://indico.cern.ch/event/283113</a:t>
            </a:r>
            <a:r>
              <a:rPr lang="en-GB" sz="1100" dirty="0" smtClean="0">
                <a:hlinkClick r:id="rId3"/>
              </a:rPr>
              <a:t>/</a:t>
            </a:r>
            <a:endParaRPr lang="en-GB" sz="1100" dirty="0" smtClean="0"/>
          </a:p>
          <a:p>
            <a:endParaRPr lang="en-GB" sz="1100" dirty="0"/>
          </a:p>
          <a:p>
            <a:r>
              <a:rPr lang="en-GB" sz="1100" dirty="0" smtClean="0"/>
              <a:t>MPGD Applications beyond Fundamental Science, 18 RD51 Collaboration meeting </a:t>
            </a:r>
            <a:r>
              <a:rPr lang="en-GB" sz="1100" dirty="0" err="1" smtClean="0"/>
              <a:t>Aveiro</a:t>
            </a:r>
            <a:r>
              <a:rPr lang="en-GB" sz="1100" dirty="0" smtClean="0"/>
              <a:t> 2016</a:t>
            </a:r>
          </a:p>
          <a:p>
            <a:r>
              <a:rPr lang="en-GB" sz="1100" dirty="0">
                <a:solidFill>
                  <a:srgbClr val="FFC000"/>
                </a:solidFill>
              </a:rPr>
              <a:t>https://indico.cern.ch/event/525268/timetable/#20160912</a:t>
            </a:r>
            <a:endParaRPr lang="en-GB" sz="1100" dirty="0" smtClean="0">
              <a:solidFill>
                <a:srgbClr val="FFC000"/>
              </a:solidFill>
            </a:endParaRPr>
          </a:p>
          <a:p>
            <a:endParaRPr lang="en-GB" sz="1100" dirty="0"/>
          </a:p>
          <a:p>
            <a:r>
              <a:rPr lang="en-GB" sz="1100" dirty="0"/>
              <a:t>S. </a:t>
            </a:r>
            <a:r>
              <a:rPr lang="en-GB" sz="1100" dirty="0" smtClean="0"/>
              <a:t>Martoiu, </a:t>
            </a:r>
            <a:r>
              <a:rPr lang="en-GB" sz="1100" dirty="0" err="1" smtClean="0"/>
              <a:t>H.Muller</a:t>
            </a:r>
            <a:r>
              <a:rPr lang="en-GB" sz="1100" dirty="0" smtClean="0"/>
              <a:t>, </a:t>
            </a:r>
            <a:r>
              <a:rPr lang="en-GB" sz="1100" dirty="0" err="1" smtClean="0"/>
              <a:t>J.Toledo</a:t>
            </a:r>
            <a:r>
              <a:rPr lang="en-GB" sz="1100" dirty="0" smtClean="0"/>
              <a:t>, </a:t>
            </a:r>
            <a:r>
              <a:rPr lang="en-GB" sz="1100" dirty="0"/>
              <a:t>Front-end electronics for the Scalable Readout System of </a:t>
            </a:r>
            <a:r>
              <a:rPr lang="en-GB" sz="1100" dirty="0" smtClean="0"/>
              <a:t>RD51</a:t>
            </a:r>
          </a:p>
          <a:p>
            <a:r>
              <a:rPr lang="en-GB" sz="1100" dirty="0" smtClean="0"/>
              <a:t>IEEE </a:t>
            </a:r>
            <a:r>
              <a:rPr lang="en-GB" sz="1100" dirty="0" err="1"/>
              <a:t>Nucl</a:t>
            </a:r>
            <a:r>
              <a:rPr lang="en-GB" sz="1100" dirty="0"/>
              <a:t>. Sci. </a:t>
            </a:r>
            <a:r>
              <a:rPr lang="en-GB" sz="1100" dirty="0" err="1"/>
              <a:t>Symp</a:t>
            </a:r>
            <a:r>
              <a:rPr lang="en-GB" sz="1100" dirty="0"/>
              <a:t>. Med. </a:t>
            </a:r>
            <a:r>
              <a:rPr lang="en-GB" sz="1100" dirty="0" err="1"/>
              <a:t>Imag</a:t>
            </a:r>
            <a:r>
              <a:rPr lang="en-GB" sz="1100" dirty="0"/>
              <a:t>. Conf. (2011) pp.2036-2038</a:t>
            </a:r>
            <a:r>
              <a:rPr lang="en-GB" sz="1100" dirty="0" smtClean="0"/>
              <a:t>.</a:t>
            </a:r>
          </a:p>
          <a:p>
            <a:endParaRPr lang="en-GB" sz="1100" dirty="0"/>
          </a:p>
          <a:p>
            <a:r>
              <a:rPr lang="en-GB" sz="1100" dirty="0" smtClean="0"/>
              <a:t>K. Gnanvo et al.,</a:t>
            </a:r>
          </a:p>
          <a:p>
            <a:r>
              <a:rPr lang="en-GB" sz="1100" dirty="0" smtClean="0"/>
              <a:t>Detection </a:t>
            </a:r>
            <a:r>
              <a:rPr lang="en-GB" sz="1100" dirty="0"/>
              <a:t>and Imaging of High-Z Materials with a Muon Tomography Station Using GEM Detectors </a:t>
            </a:r>
            <a:endParaRPr lang="en-GB" sz="1100" dirty="0" smtClean="0"/>
          </a:p>
          <a:p>
            <a:r>
              <a:rPr lang="en-GB" sz="1100" dirty="0" smtClean="0">
                <a:hlinkClick r:id="rId4"/>
              </a:rPr>
              <a:t>Nuclear </a:t>
            </a:r>
            <a:r>
              <a:rPr lang="en-GB" sz="1100" dirty="0">
                <a:hlinkClick r:id="rId4"/>
              </a:rPr>
              <a:t>Science Symposium Conference Record (NSS/MIC), </a:t>
            </a:r>
            <a:r>
              <a:rPr lang="en-GB" sz="1100" dirty="0" smtClean="0">
                <a:hlinkClick r:id="rId4"/>
              </a:rPr>
              <a:t>Nov. 2010 </a:t>
            </a:r>
            <a:r>
              <a:rPr lang="en-GB" sz="1100" dirty="0">
                <a:hlinkClick r:id="rId4"/>
              </a:rPr>
              <a:t>IEEE</a:t>
            </a:r>
            <a:endParaRPr lang="en-GB" sz="1100" dirty="0" smtClean="0"/>
          </a:p>
          <a:p>
            <a:endParaRPr lang="en-GB" sz="1100" dirty="0"/>
          </a:p>
          <a:p>
            <a:r>
              <a:rPr lang="en-GB" sz="1100" dirty="0"/>
              <a:t>J. Toledo et al., The Front-End Concentrator card for the RD51 Scalable Readout System, </a:t>
            </a:r>
            <a:endParaRPr lang="en-GB" sz="1100" dirty="0" smtClean="0"/>
          </a:p>
          <a:p>
            <a:r>
              <a:rPr lang="en-GB" sz="1100" dirty="0" smtClean="0"/>
              <a:t>2011 </a:t>
            </a:r>
            <a:r>
              <a:rPr lang="en-GB" sz="1100" dirty="0"/>
              <a:t>JINST </a:t>
            </a:r>
            <a:r>
              <a:rPr lang="en-GB" sz="1100" dirty="0" smtClean="0"/>
              <a:t> C11028.</a:t>
            </a:r>
          </a:p>
          <a:p>
            <a:endParaRPr lang="en-GB" sz="1100" dirty="0" smtClean="0"/>
          </a:p>
          <a:p>
            <a:r>
              <a:rPr lang="en-GB" sz="1100" dirty="0" err="1"/>
              <a:t>S.Martoiu</a:t>
            </a:r>
            <a:r>
              <a:rPr lang="en-GB" sz="1100" dirty="0"/>
              <a:t>, </a:t>
            </a:r>
            <a:r>
              <a:rPr lang="en-GB" sz="1100" dirty="0" err="1"/>
              <a:t>H.Muller</a:t>
            </a:r>
            <a:r>
              <a:rPr lang="en-GB" sz="1100" dirty="0"/>
              <a:t>, </a:t>
            </a:r>
            <a:r>
              <a:rPr lang="en-GB" sz="1100" dirty="0" err="1"/>
              <a:t>A.Tarazona</a:t>
            </a:r>
            <a:r>
              <a:rPr lang="en-GB" sz="1100" dirty="0"/>
              <a:t>, </a:t>
            </a:r>
            <a:r>
              <a:rPr lang="en-GB" sz="1100" dirty="0" err="1"/>
              <a:t>J.Toledo</a:t>
            </a:r>
            <a:r>
              <a:rPr lang="en-GB" sz="1100" dirty="0"/>
              <a:t>,</a:t>
            </a:r>
          </a:p>
          <a:p>
            <a:r>
              <a:rPr lang="en-GB" sz="1100" dirty="0" smtClean="0"/>
              <a:t>Development of the Scalable Readout System for Micro-pattern gas detector and  other applications, </a:t>
            </a:r>
          </a:p>
          <a:p>
            <a:r>
              <a:rPr lang="en-GB" sz="1100" dirty="0" smtClean="0"/>
              <a:t>2013 JINST 8 C03015</a:t>
            </a:r>
          </a:p>
          <a:p>
            <a:endParaRPr lang="en-GB" sz="1100" dirty="0"/>
          </a:p>
          <a:p>
            <a:r>
              <a:rPr lang="en-GB" sz="1100" dirty="0"/>
              <a:t>Ignacio </a:t>
            </a:r>
            <a:r>
              <a:rPr lang="en-GB" sz="1100" dirty="0" err="1" smtClean="0"/>
              <a:t>Lázaro</a:t>
            </a:r>
            <a:r>
              <a:rPr lang="en-GB" sz="1100" dirty="0" smtClean="0"/>
              <a:t> et al.</a:t>
            </a:r>
            <a:endParaRPr lang="en-GB" sz="1100" dirty="0"/>
          </a:p>
          <a:p>
            <a:r>
              <a:rPr lang="en-GB" sz="1100" dirty="0" smtClean="0"/>
              <a:t>Muon </a:t>
            </a:r>
            <a:r>
              <a:rPr lang="en-GB" sz="1100" dirty="0"/>
              <a:t>telescope based on </a:t>
            </a:r>
            <a:r>
              <a:rPr lang="en-GB" sz="1100" dirty="0" err="1"/>
              <a:t>Micromegas</a:t>
            </a:r>
            <a:r>
              <a:rPr lang="en-GB" sz="1100" dirty="0"/>
              <a:t> detectors: from design to data </a:t>
            </a:r>
            <a:r>
              <a:rPr lang="en-GB" sz="1100" dirty="0" smtClean="0"/>
              <a:t>acquisition, </a:t>
            </a:r>
          </a:p>
          <a:p>
            <a:r>
              <a:rPr lang="en-GB" sz="1100" dirty="0" smtClean="0"/>
              <a:t>IDUST 2014 </a:t>
            </a:r>
          </a:p>
          <a:p>
            <a:endParaRPr lang="en-GB" sz="1100" dirty="0" smtClean="0"/>
          </a:p>
          <a:p>
            <a:r>
              <a:rPr lang="en-GB" sz="1100" dirty="0" smtClean="0"/>
              <a:t>R. </a:t>
            </a:r>
            <a:r>
              <a:rPr lang="en-GB" sz="1100" dirty="0" err="1" smtClean="0"/>
              <a:t>Esteve</a:t>
            </a:r>
            <a:r>
              <a:rPr lang="en-GB" sz="1100" dirty="0" smtClean="0"/>
              <a:t> et al., Readout and data acquisition in the NEX-NEW detector based on SRS-ATCA</a:t>
            </a:r>
          </a:p>
          <a:p>
            <a:r>
              <a:rPr lang="en-GB" sz="1100" dirty="0" smtClean="0"/>
              <a:t>2015 </a:t>
            </a:r>
            <a:r>
              <a:rPr lang="en-GB" sz="1100" dirty="0"/>
              <a:t>JINST </a:t>
            </a:r>
            <a:r>
              <a:rPr lang="en-GB" sz="1100" dirty="0" smtClean="0"/>
              <a:t>C01008</a:t>
            </a:r>
          </a:p>
          <a:p>
            <a:endParaRPr lang="en-GB" sz="1100" u="sng" dirty="0"/>
          </a:p>
          <a:p>
            <a:r>
              <a:rPr lang="en-GB" sz="1100" dirty="0" smtClean="0"/>
              <a:t>Gianluigi De Geronimo et al, VMM2 - An ASIC for the New Small Wheels, </a:t>
            </a:r>
          </a:p>
          <a:p>
            <a:r>
              <a:rPr lang="fr-FR" sz="1100" dirty="0" smtClean="0"/>
              <a:t>TWEPP </a:t>
            </a:r>
            <a:r>
              <a:rPr lang="fr-FR" sz="1100" dirty="0"/>
              <a:t>2014 – Aix en Provence, France, </a:t>
            </a:r>
            <a:r>
              <a:rPr lang="fr-FR" sz="1100" dirty="0" err="1"/>
              <a:t>September</a:t>
            </a:r>
            <a:r>
              <a:rPr lang="fr-FR" sz="1100" dirty="0"/>
              <a:t> 2014</a:t>
            </a:r>
          </a:p>
          <a:p>
            <a:endParaRPr lang="en-GB" sz="1200" dirty="0" smtClean="0"/>
          </a:p>
          <a:p>
            <a:r>
              <a:rPr lang="en-GB" sz="1200" dirty="0" smtClean="0"/>
              <a:t> 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60495" y="70104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20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6784" y="2496312"/>
            <a:ext cx="4069080" cy="1609344"/>
          </a:xfrm>
        </p:spPr>
        <p:txBody>
          <a:bodyPr/>
          <a:lstStyle/>
          <a:p>
            <a:r>
              <a:rPr lang="en-GB" dirty="0" smtClean="0"/>
              <a:t>Backup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380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2950" y="30638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GB" sz="3200" dirty="0"/>
              <a:t>MPGD-detector-specific hybrids and </a:t>
            </a:r>
            <a:r>
              <a:rPr lang="en-GB" sz="3200" dirty="0" err="1"/>
              <a:t>accessoirs</a:t>
            </a:r>
            <a:r>
              <a:rPr lang="en-GB" sz="3200" dirty="0"/>
              <a:t> </a:t>
            </a:r>
            <a:endParaRPr lang="en-GB" sz="2400" dirty="0"/>
          </a:p>
        </p:txBody>
      </p:sp>
      <p:pic>
        <p:nvPicPr>
          <p:cNvPr id="9219" name="Picture 2" descr="C:\Hans\R&amp;D\rd51\WG52\Production files SRS\10x10MMchamber\Photos\SRS hybrids on detect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089" y="1449388"/>
            <a:ext cx="4537075" cy="473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Hans\R&amp;D\rd51\WG52\Production files SRS\APV Hybrid V4\Views\Connectors  latera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38" b="17278"/>
          <a:stretch>
            <a:fillRect/>
          </a:stretch>
        </p:blipFill>
        <p:spPr bwMode="auto">
          <a:xfrm>
            <a:off x="6600826" y="4865688"/>
            <a:ext cx="3382963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 descr="C:\Hans\R&amp;D\rd51\WG52\Production files SRS\APV Hybrid V4\Views\Dimensions\Detector mounting Dimension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3700" y="1557338"/>
            <a:ext cx="3676650" cy="287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extBox 2"/>
          <p:cNvSpPr txBox="1">
            <a:spLocks noChangeArrowheads="1"/>
          </p:cNvSpPr>
          <p:nvPr/>
        </p:nvSpPr>
        <p:spPr bwMode="auto">
          <a:xfrm>
            <a:off x="1697038" y="5618163"/>
            <a:ext cx="2038350" cy="754062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100"/>
              <a:t>Master-Slave = 256 channels</a:t>
            </a:r>
          </a:p>
          <a:p>
            <a:pPr eaLnBrk="1" hangingPunct="1"/>
            <a:r>
              <a:rPr lang="en-GB" altLang="en-US" sz="1100"/>
              <a:t>per HDMI A-D  readout cable </a:t>
            </a:r>
          </a:p>
          <a:p>
            <a:pPr eaLnBrk="1" hangingPunct="1"/>
            <a:r>
              <a:rPr lang="en-GB" altLang="en-US" sz="1000"/>
              <a:t>(Farnell 1786338 )</a:t>
            </a:r>
            <a:r>
              <a:rPr lang="en-GB" altLang="en-US" sz="1000">
                <a:solidFill>
                  <a:srgbClr val="000000"/>
                </a:solidFill>
              </a:rPr>
              <a:t> </a:t>
            </a:r>
          </a:p>
          <a:p>
            <a:pPr eaLnBrk="1" hangingPunct="1"/>
            <a:r>
              <a:rPr lang="en-GB" altLang="en-US" sz="1100"/>
              <a:t>power via HDMI</a:t>
            </a:r>
          </a:p>
        </p:txBody>
      </p:sp>
      <p:sp>
        <p:nvSpPr>
          <p:cNvPr id="9223" name="TextBox 7"/>
          <p:cNvSpPr txBox="1">
            <a:spLocks noChangeArrowheads="1"/>
          </p:cNvSpPr>
          <p:nvPr/>
        </p:nvSpPr>
        <p:spPr bwMode="auto">
          <a:xfrm>
            <a:off x="1617664" y="2554289"/>
            <a:ext cx="1309687" cy="10156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200"/>
              <a:t>Panasonic 130-pin socket </a:t>
            </a:r>
          </a:p>
          <a:p>
            <a:pPr eaLnBrk="1" hangingPunct="1"/>
            <a:r>
              <a:rPr lang="en-GB" altLang="en-US" sz="1200"/>
              <a:t>on detector</a:t>
            </a:r>
          </a:p>
          <a:p>
            <a:pPr eaLnBrk="1" hangingPunct="1"/>
            <a:r>
              <a:rPr lang="en-GB" altLang="en-US" sz="1200"/>
              <a:t>header on hybrid</a:t>
            </a:r>
          </a:p>
        </p:txBody>
      </p:sp>
      <p:sp>
        <p:nvSpPr>
          <p:cNvPr id="9224" name="TextBox 8"/>
          <p:cNvSpPr txBox="1">
            <a:spLocks noChangeArrowheads="1"/>
          </p:cNvSpPr>
          <p:nvPr/>
        </p:nvSpPr>
        <p:spPr bwMode="auto">
          <a:xfrm>
            <a:off x="7086601" y="4330701"/>
            <a:ext cx="1685077" cy="538609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 </a:t>
            </a:r>
            <a:r>
              <a:rPr lang="en-GB" altLang="en-US" sz="1100"/>
              <a:t>9 mm above  detector  </a:t>
            </a:r>
          </a:p>
          <a:p>
            <a:pPr eaLnBrk="1" hangingPunct="1"/>
            <a:r>
              <a:rPr lang="en-GB" altLang="en-US" sz="1100"/>
              <a:t>detector plane</a:t>
            </a:r>
          </a:p>
        </p:txBody>
      </p:sp>
      <p:sp>
        <p:nvSpPr>
          <p:cNvPr id="9225" name="TextBox 12"/>
          <p:cNvSpPr txBox="1">
            <a:spLocks noChangeArrowheads="1"/>
          </p:cNvSpPr>
          <p:nvPr/>
        </p:nvSpPr>
        <p:spPr bwMode="auto">
          <a:xfrm>
            <a:off x="7908925" y="1127126"/>
            <a:ext cx="2560316" cy="5847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600"/>
              <a:t>128 channels  for 0.4 mm </a:t>
            </a:r>
          </a:p>
          <a:p>
            <a:pPr eaLnBrk="1" hangingPunct="1"/>
            <a:r>
              <a:rPr lang="en-GB" altLang="en-US" sz="1600"/>
              <a:t>continuous pitch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819400" y="3200401"/>
            <a:ext cx="323850" cy="61436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7" name="TextBox 13"/>
          <p:cNvSpPr txBox="1">
            <a:spLocks noChangeArrowheads="1"/>
          </p:cNvSpPr>
          <p:nvPr/>
        </p:nvSpPr>
        <p:spPr bwMode="auto">
          <a:xfrm>
            <a:off x="6796882" y="5883562"/>
            <a:ext cx="3714750" cy="523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400" dirty="0"/>
              <a:t>MMCX click-in  Ground system </a:t>
            </a:r>
          </a:p>
          <a:p>
            <a:pPr eaLnBrk="1" hangingPunct="1"/>
            <a:r>
              <a:rPr lang="en-GB" altLang="en-US" sz="1400" dirty="0"/>
              <a:t>on detector and hybrid,  </a:t>
            </a:r>
            <a:r>
              <a:rPr lang="en-GB" altLang="en-US" sz="1400" dirty="0" err="1"/>
              <a:t>stackheight</a:t>
            </a:r>
            <a:r>
              <a:rPr lang="en-GB" altLang="en-US" sz="1400" dirty="0"/>
              <a:t>  6.5 mm</a:t>
            </a:r>
          </a:p>
        </p:txBody>
      </p:sp>
      <p:sp>
        <p:nvSpPr>
          <p:cNvPr id="9228" name="TextBox 11"/>
          <p:cNvSpPr txBox="1">
            <a:spLocks noChangeArrowheads="1"/>
          </p:cNvSpPr>
          <p:nvPr/>
        </p:nvSpPr>
        <p:spPr bwMode="auto">
          <a:xfrm>
            <a:off x="1697038" y="1333500"/>
            <a:ext cx="1489510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400"/>
              <a:t>Typical  desktop</a:t>
            </a:r>
          </a:p>
          <a:p>
            <a:pPr eaLnBrk="1" hangingPunct="1"/>
            <a:r>
              <a:rPr lang="en-GB" altLang="en-US" sz="1400"/>
              <a:t>MPGD detector*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8688389" y="5502276"/>
            <a:ext cx="503237" cy="60007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6311901" y="4694239"/>
            <a:ext cx="900113" cy="140493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31" name="Picture 2" descr="C:\Hans\R&amp;D\RD51\WG52\Production files SRS\SRS Resources\SRS FAQ\MMCX plug and Jack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4201" y="4968876"/>
            <a:ext cx="1139825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32" name="TextBox 19"/>
          <p:cNvSpPr txBox="1">
            <a:spLocks noChangeArrowheads="1"/>
          </p:cNvSpPr>
          <p:nvPr/>
        </p:nvSpPr>
        <p:spPr bwMode="auto">
          <a:xfrm>
            <a:off x="4151313" y="5392738"/>
            <a:ext cx="1470274" cy="70788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800"/>
              <a:t>M-S flat cable</a:t>
            </a:r>
          </a:p>
          <a:p>
            <a:pPr eaLnBrk="1" hangingPunct="1"/>
            <a:r>
              <a:rPr lang="en-GB" altLang="en-US" sz="800"/>
              <a:t>10 cm:</a:t>
            </a:r>
          </a:p>
          <a:p>
            <a:pPr eaLnBrk="1" hangingPunct="1"/>
            <a:r>
              <a:rPr lang="en-GB" altLang="en-US" sz="800"/>
              <a:t>SAMTEC FFSD-08-D0401N</a:t>
            </a:r>
          </a:p>
          <a:p>
            <a:pPr eaLnBrk="1" hangingPunct="1"/>
            <a:r>
              <a:rPr lang="en-GB" altLang="en-US" sz="800"/>
              <a:t>20 cm:</a:t>
            </a:r>
          </a:p>
          <a:p>
            <a:pPr eaLnBrk="1" hangingPunct="1"/>
            <a:r>
              <a:rPr lang="en-GB" altLang="en-US" sz="800"/>
              <a:t>SAMTEC FFSD-08-D0801N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927350" y="2981325"/>
            <a:ext cx="2736850" cy="102393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4" name="TextBox 23"/>
          <p:cNvSpPr txBox="1">
            <a:spLocks noChangeArrowheads="1"/>
          </p:cNvSpPr>
          <p:nvPr/>
        </p:nvSpPr>
        <p:spPr bwMode="auto">
          <a:xfrm>
            <a:off x="1936751" y="4202114"/>
            <a:ext cx="904415" cy="430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100"/>
              <a:t>Master</a:t>
            </a:r>
          </a:p>
          <a:p>
            <a:pPr eaLnBrk="1" hangingPunct="1"/>
            <a:r>
              <a:rPr lang="en-GB" altLang="en-US" sz="1100"/>
              <a:t>(has HDMI)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2765425" y="4433889"/>
            <a:ext cx="450850" cy="2000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36" name="TextBox 28"/>
          <p:cNvSpPr txBox="1">
            <a:spLocks noChangeArrowheads="1"/>
          </p:cNvSpPr>
          <p:nvPr/>
        </p:nvSpPr>
        <p:spPr bwMode="auto">
          <a:xfrm>
            <a:off x="5087938" y="4202114"/>
            <a:ext cx="740908" cy="430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100"/>
              <a:t>Slave</a:t>
            </a:r>
          </a:p>
          <a:p>
            <a:pPr eaLnBrk="1" hangingPunct="1"/>
            <a:r>
              <a:rPr lang="en-GB" altLang="en-US" sz="1100"/>
              <a:t>no HDMI</a:t>
            </a:r>
          </a:p>
        </p:txBody>
      </p:sp>
      <p:sp>
        <p:nvSpPr>
          <p:cNvPr id="9237" name="TextBox 27"/>
          <p:cNvSpPr txBox="1">
            <a:spLocks noChangeArrowheads="1"/>
          </p:cNvSpPr>
          <p:nvPr/>
        </p:nvSpPr>
        <p:spPr bwMode="auto">
          <a:xfrm>
            <a:off x="5981701" y="2492376"/>
            <a:ext cx="1012825" cy="24606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000"/>
              <a:t>Gas connector</a:t>
            </a:r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6527800" y="2892426"/>
            <a:ext cx="63500" cy="1762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3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1139" y="4330700"/>
            <a:ext cx="1042987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40" name="Date Placeholder 3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mtClean="0">
                <a:solidFill>
                  <a:srgbClr val="FFFFFF"/>
                </a:solidFill>
              </a:rPr>
              <a:t>20.09.2012</a:t>
            </a:r>
            <a:endParaRPr lang="fr-FR" altLang="en-US" smtClean="0">
              <a:solidFill>
                <a:srgbClr val="FFFFFF"/>
              </a:solidFill>
            </a:endParaRPr>
          </a:p>
        </p:txBody>
      </p:sp>
      <p:sp>
        <p:nvSpPr>
          <p:cNvPr id="9241" name="Footer Placeholder 1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mtClean="0">
                <a:solidFill>
                  <a:srgbClr val="FFFFFF"/>
                </a:solidFill>
              </a:rPr>
              <a:t>Common SRS  Readout  Gas detectors</a:t>
            </a:r>
            <a:endParaRPr lang="fr-FR" altLang="en-US" smtClean="0">
              <a:solidFill>
                <a:srgbClr val="FFFFFF"/>
              </a:solidFill>
            </a:endParaRPr>
          </a:p>
        </p:txBody>
      </p:sp>
      <p:sp>
        <p:nvSpPr>
          <p:cNvPr id="9242" name="Slide Number Placeholder 16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FB616FB-1300-46DF-841C-D08AB3D51436}" type="slidenum">
              <a:rPr lang="fr-FR" altLang="en-US">
                <a:solidFill>
                  <a:srgbClr val="FFFFFF"/>
                </a:solidFill>
              </a:rPr>
              <a:pPr eaLnBrk="1" hangingPunct="1"/>
              <a:t>26</a:t>
            </a:fld>
            <a:endParaRPr lang="fr-FR" altLang="en-US">
              <a:solidFill>
                <a:srgbClr val="FFFFFF"/>
              </a:solidFill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58462" y="81091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1484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DTCC link protocol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27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1772713" y="3243211"/>
            <a:ext cx="1649390" cy="6482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High Priority </a:t>
            </a:r>
            <a:r>
              <a:rPr lang="en-GB" sz="800" dirty="0" err="1" smtClean="0"/>
              <a:t>ch.</a:t>
            </a:r>
            <a:endParaRPr lang="en-GB" sz="800" dirty="0" smtClean="0"/>
          </a:p>
          <a:p>
            <a:r>
              <a:rPr lang="en-GB" sz="800" dirty="0"/>
              <a:t> </a:t>
            </a:r>
            <a:r>
              <a:rPr lang="en-GB" sz="800" dirty="0" smtClean="0"/>
              <a:t>Trigger/Busy/.. </a:t>
            </a:r>
            <a:endParaRPr lang="en-GB" sz="800" dirty="0"/>
          </a:p>
        </p:txBody>
      </p:sp>
      <p:sp>
        <p:nvSpPr>
          <p:cNvPr id="9" name="TextBox 8"/>
          <p:cNvSpPr txBox="1"/>
          <p:nvPr/>
        </p:nvSpPr>
        <p:spPr>
          <a:xfrm>
            <a:off x="1793921" y="3797827"/>
            <a:ext cx="1567764" cy="6482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Low Priority </a:t>
            </a:r>
            <a:r>
              <a:rPr lang="en-GB" sz="800" dirty="0" err="1" smtClean="0"/>
              <a:t>ch.</a:t>
            </a:r>
            <a:endParaRPr lang="en-GB" sz="800" dirty="0" smtClean="0"/>
          </a:p>
          <a:p>
            <a:r>
              <a:rPr lang="en-GB" sz="800" dirty="0"/>
              <a:t> </a:t>
            </a:r>
            <a:r>
              <a:rPr lang="en-GB" sz="800" dirty="0" smtClean="0"/>
              <a:t>  Data / </a:t>
            </a:r>
            <a:r>
              <a:rPr lang="en-GB" sz="800" dirty="0" err="1" smtClean="0"/>
              <a:t>Contrl</a:t>
            </a:r>
            <a:endParaRPr lang="en-GB" sz="800" dirty="0"/>
          </a:p>
        </p:txBody>
      </p:sp>
      <p:sp>
        <p:nvSpPr>
          <p:cNvPr id="11" name="Rectangle 10"/>
          <p:cNvSpPr/>
          <p:nvPr/>
        </p:nvSpPr>
        <p:spPr>
          <a:xfrm>
            <a:off x="3315738" y="2187528"/>
            <a:ext cx="1782711" cy="6698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Framing Control</a:t>
            </a:r>
            <a:endParaRPr lang="en-GB" sz="1000" dirty="0"/>
          </a:p>
        </p:txBody>
      </p:sp>
      <p:sp>
        <p:nvSpPr>
          <p:cNvPr id="12" name="Rectangle 11"/>
          <p:cNvSpPr/>
          <p:nvPr/>
        </p:nvSpPr>
        <p:spPr>
          <a:xfrm>
            <a:off x="6765761" y="2233683"/>
            <a:ext cx="1617583" cy="6698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smtClean="0"/>
              <a:t>Framing Detection</a:t>
            </a:r>
            <a:endParaRPr lang="en-GB" sz="1000" dirty="0"/>
          </a:p>
        </p:txBody>
      </p:sp>
      <p:sp>
        <p:nvSpPr>
          <p:cNvPr id="13" name="Rectangle 12"/>
          <p:cNvSpPr/>
          <p:nvPr/>
        </p:nvSpPr>
        <p:spPr>
          <a:xfrm>
            <a:off x="4159996" y="3374440"/>
            <a:ext cx="895472" cy="665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8b/10b</a:t>
            </a:r>
            <a:endParaRPr lang="en-GB" sz="800" dirty="0"/>
          </a:p>
        </p:txBody>
      </p:sp>
      <p:sp>
        <p:nvSpPr>
          <p:cNvPr id="14" name="Trapezoid 13"/>
          <p:cNvSpPr/>
          <p:nvPr/>
        </p:nvSpPr>
        <p:spPr>
          <a:xfrm rot="5400000">
            <a:off x="2943577" y="3562587"/>
            <a:ext cx="943971" cy="26164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Arrow 14"/>
          <p:cNvSpPr/>
          <p:nvPr/>
        </p:nvSpPr>
        <p:spPr>
          <a:xfrm>
            <a:off x="2786131" y="3221425"/>
            <a:ext cx="380128" cy="38966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ight Arrow 15"/>
          <p:cNvSpPr/>
          <p:nvPr/>
        </p:nvSpPr>
        <p:spPr>
          <a:xfrm>
            <a:off x="2782779" y="3775727"/>
            <a:ext cx="380128" cy="389668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/>
          <p:cNvSpPr/>
          <p:nvPr/>
        </p:nvSpPr>
        <p:spPr>
          <a:xfrm rot="16200000">
            <a:off x="3700883" y="3535439"/>
            <a:ext cx="366214" cy="350239"/>
          </a:xfrm>
          <a:prstGeom prst="downArrow">
            <a:avLst/>
          </a:prstGeom>
          <a:gradFill>
            <a:gsLst>
              <a:gs pos="32000">
                <a:srgbClr val="00B0F0"/>
              </a:gs>
              <a:gs pos="2000">
                <a:schemeClr val="accent1">
                  <a:lumMod val="45000"/>
                  <a:lumOff val="55000"/>
                </a:schemeClr>
              </a:gs>
              <a:gs pos="68000">
                <a:srgbClr val="FFFF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972842" y="1977165"/>
            <a:ext cx="2349549" cy="2345429"/>
          </a:xfrm>
          <a:prstGeom prst="rect">
            <a:avLst/>
          </a:prstGeom>
          <a:noFill/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9" name="Straight Arrow Connector 18"/>
          <p:cNvCxnSpPr>
            <a:endCxn id="13" idx="0"/>
          </p:cNvCxnSpPr>
          <p:nvPr/>
        </p:nvCxnSpPr>
        <p:spPr>
          <a:xfrm>
            <a:off x="4607468" y="2846472"/>
            <a:ext cx="265" cy="5279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14" idx="1"/>
          </p:cNvCxnSpPr>
          <p:nvPr/>
        </p:nvCxnSpPr>
        <p:spPr>
          <a:xfrm>
            <a:off x="3415562" y="2846472"/>
            <a:ext cx="0" cy="411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327550" y="2783380"/>
            <a:ext cx="580088" cy="412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ctrl</a:t>
            </a:r>
            <a:endParaRPr lang="en-GB" sz="800" dirty="0"/>
          </a:p>
        </p:txBody>
      </p:sp>
      <p:sp>
        <p:nvSpPr>
          <p:cNvPr id="22" name="TextBox 21"/>
          <p:cNvSpPr txBox="1"/>
          <p:nvPr/>
        </p:nvSpPr>
        <p:spPr>
          <a:xfrm>
            <a:off x="4904598" y="2840421"/>
            <a:ext cx="974615" cy="412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commas</a:t>
            </a:r>
            <a:endParaRPr lang="en-GB" sz="8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543117" y="2311949"/>
            <a:ext cx="7726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>
            <a:off x="2516048" y="2760778"/>
            <a:ext cx="76869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862577" y="2090674"/>
            <a:ext cx="1252143" cy="412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Ch. request</a:t>
            </a:r>
            <a:endParaRPr lang="en-GB" sz="800" dirty="0"/>
          </a:p>
        </p:txBody>
      </p:sp>
      <p:sp>
        <p:nvSpPr>
          <p:cNvPr id="26" name="TextBox 25"/>
          <p:cNvSpPr txBox="1"/>
          <p:nvPr/>
        </p:nvSpPr>
        <p:spPr>
          <a:xfrm>
            <a:off x="1835119" y="2558958"/>
            <a:ext cx="1306562" cy="412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Flow control</a:t>
            </a:r>
            <a:endParaRPr lang="en-GB" sz="800" dirty="0"/>
          </a:p>
        </p:txBody>
      </p:sp>
      <p:sp>
        <p:nvSpPr>
          <p:cNvPr id="27" name="TextBox 26"/>
          <p:cNvSpPr txBox="1"/>
          <p:nvPr/>
        </p:nvSpPr>
        <p:spPr>
          <a:xfrm>
            <a:off x="3790810" y="1724590"/>
            <a:ext cx="1048078" cy="412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DTCC </a:t>
            </a:r>
            <a:r>
              <a:rPr lang="en-GB" sz="800" dirty="0" err="1" smtClean="0"/>
              <a:t>Tx</a:t>
            </a:r>
            <a:endParaRPr lang="en-GB" sz="800" dirty="0"/>
          </a:p>
        </p:txBody>
      </p:sp>
      <p:sp>
        <p:nvSpPr>
          <p:cNvPr id="28" name="Rectangle 27"/>
          <p:cNvSpPr/>
          <p:nvPr/>
        </p:nvSpPr>
        <p:spPr>
          <a:xfrm>
            <a:off x="6714813" y="3423167"/>
            <a:ext cx="895472" cy="66595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8b/10b</a:t>
            </a:r>
            <a:endParaRPr lang="en-GB" sz="800" dirty="0"/>
          </a:p>
        </p:txBody>
      </p:sp>
      <p:sp>
        <p:nvSpPr>
          <p:cNvPr id="29" name="Down Arrow 28"/>
          <p:cNvSpPr/>
          <p:nvPr/>
        </p:nvSpPr>
        <p:spPr>
          <a:xfrm rot="16200000">
            <a:off x="5753162" y="3483489"/>
            <a:ext cx="482792" cy="491351"/>
          </a:xfrm>
          <a:prstGeom prst="downArrow">
            <a:avLst/>
          </a:prstGeom>
          <a:gradFill>
            <a:gsLst>
              <a:gs pos="32000">
                <a:srgbClr val="00B0F0"/>
              </a:gs>
              <a:gs pos="2000">
                <a:schemeClr val="accent1">
                  <a:lumMod val="45000"/>
                  <a:lumOff val="55000"/>
                </a:schemeClr>
              </a:gs>
              <a:gs pos="68000">
                <a:srgbClr val="FFFF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rapezoid 29"/>
          <p:cNvSpPr/>
          <p:nvPr/>
        </p:nvSpPr>
        <p:spPr>
          <a:xfrm rot="16200000">
            <a:off x="7770547" y="3635544"/>
            <a:ext cx="943971" cy="261646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Down Arrow 30"/>
          <p:cNvSpPr/>
          <p:nvPr/>
        </p:nvSpPr>
        <p:spPr>
          <a:xfrm rot="16200000">
            <a:off x="7664963" y="3567553"/>
            <a:ext cx="366214" cy="350239"/>
          </a:xfrm>
          <a:prstGeom prst="downArrow">
            <a:avLst/>
          </a:prstGeom>
          <a:gradFill>
            <a:gsLst>
              <a:gs pos="32000">
                <a:srgbClr val="00B0F0"/>
              </a:gs>
              <a:gs pos="2000">
                <a:schemeClr val="accent1">
                  <a:lumMod val="45000"/>
                  <a:lumOff val="55000"/>
                </a:schemeClr>
              </a:gs>
              <a:gs pos="68000">
                <a:srgbClr val="FFFF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" name="Straight Arrow Connector 31"/>
          <p:cNvCxnSpPr>
            <a:stCxn id="28" idx="0"/>
          </p:cNvCxnSpPr>
          <p:nvPr/>
        </p:nvCxnSpPr>
        <p:spPr>
          <a:xfrm flipH="1" flipV="1">
            <a:off x="7162548" y="2893996"/>
            <a:ext cx="2" cy="5291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endCxn id="30" idx="3"/>
          </p:cNvCxnSpPr>
          <p:nvPr/>
        </p:nvCxnSpPr>
        <p:spPr>
          <a:xfrm>
            <a:off x="8242475" y="2914399"/>
            <a:ext cx="58" cy="416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ight Arrow 33"/>
          <p:cNvSpPr/>
          <p:nvPr/>
        </p:nvSpPr>
        <p:spPr>
          <a:xfrm>
            <a:off x="8482593" y="3223118"/>
            <a:ext cx="380128" cy="38966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ight Arrow 34"/>
          <p:cNvSpPr/>
          <p:nvPr/>
        </p:nvSpPr>
        <p:spPr>
          <a:xfrm>
            <a:off x="8465735" y="3756147"/>
            <a:ext cx="2056457" cy="34129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6572520" y="2034206"/>
            <a:ext cx="3705621" cy="2345429"/>
          </a:xfrm>
          <a:prstGeom prst="rect">
            <a:avLst/>
          </a:prstGeom>
          <a:noFill/>
          <a:ln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7" name="TextBox 36"/>
          <p:cNvSpPr txBox="1"/>
          <p:nvPr/>
        </p:nvSpPr>
        <p:spPr>
          <a:xfrm>
            <a:off x="7898570" y="1787863"/>
            <a:ext cx="1053520" cy="4125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/>
              <a:t>DTCC </a:t>
            </a:r>
            <a:r>
              <a:rPr lang="en-GB" sz="800" dirty="0"/>
              <a:t>R</a:t>
            </a:r>
            <a:r>
              <a:rPr lang="en-GB" sz="800" dirty="0" smtClean="0"/>
              <a:t>x</a:t>
            </a:r>
            <a:endParaRPr lang="en-GB" sz="800" dirty="0"/>
          </a:p>
        </p:txBody>
      </p:sp>
      <p:sp>
        <p:nvSpPr>
          <p:cNvPr id="38" name="Rectangle 37"/>
          <p:cNvSpPr/>
          <p:nvPr/>
        </p:nvSpPr>
        <p:spPr>
          <a:xfrm>
            <a:off x="8876960" y="3109437"/>
            <a:ext cx="1151873" cy="6332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" dirty="0" smtClean="0"/>
              <a:t>Latency correction</a:t>
            </a:r>
            <a:endParaRPr lang="en-GB" sz="800" dirty="0"/>
          </a:p>
        </p:txBody>
      </p:sp>
      <p:sp>
        <p:nvSpPr>
          <p:cNvPr id="39" name="Right Arrow 38"/>
          <p:cNvSpPr/>
          <p:nvPr/>
        </p:nvSpPr>
        <p:spPr>
          <a:xfrm>
            <a:off x="10142064" y="3236646"/>
            <a:ext cx="380128" cy="389668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TextBox 39"/>
          <p:cNvSpPr txBox="1"/>
          <p:nvPr/>
        </p:nvSpPr>
        <p:spPr>
          <a:xfrm>
            <a:off x="3410377" y="4850615"/>
            <a:ext cx="38906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Time multiplexed DTCC link</a:t>
            </a:r>
          </a:p>
          <a:p>
            <a:r>
              <a:rPr lang="en-GB" sz="1200" dirty="0" smtClean="0"/>
              <a:t>Trigger, Busy,  Clock =  high priority and low latency</a:t>
            </a:r>
          </a:p>
          <a:p>
            <a:r>
              <a:rPr lang="en-GB" sz="1200" dirty="0" smtClean="0"/>
              <a:t>Data = low priority </a:t>
            </a:r>
          </a:p>
          <a:p>
            <a:r>
              <a:rPr lang="en-GB" sz="1200" dirty="0" smtClean="0"/>
              <a:t>Controls = Ethernet frames @low priority</a:t>
            </a: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2192" y="70104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0779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Frontend link </a:t>
            </a:r>
            <a:r>
              <a:rPr lang="en-GB" sz="2800" dirty="0" smtClean="0"/>
              <a:t>(DTCCP)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8136" y="6272784"/>
            <a:ext cx="1985990" cy="365125"/>
          </a:xfrm>
        </p:spPr>
        <p:txBody>
          <a:bodyPr/>
          <a:lstStyle/>
          <a:p>
            <a:r>
              <a:rPr lang="en-GB" dirty="0" smtClean="0"/>
              <a:t>Hans.Muller@cern.ch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28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322" y="2172357"/>
            <a:ext cx="7992361" cy="399618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884300" y="2169638"/>
            <a:ext cx="3357201" cy="40626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SRS uses HDMI cables A-D</a:t>
            </a:r>
          </a:p>
          <a:p>
            <a:r>
              <a:rPr lang="en-GB" dirty="0" smtClean="0"/>
              <a:t>for connection of frontends to </a:t>
            </a:r>
          </a:p>
          <a:p>
            <a:r>
              <a:rPr lang="en-GB" dirty="0" smtClean="0"/>
              <a:t>SRS </a:t>
            </a:r>
          </a:p>
          <a:p>
            <a:endParaRPr lang="en-GB" dirty="0"/>
          </a:p>
          <a:p>
            <a:r>
              <a:rPr lang="en-GB" b="1" dirty="0" smtClean="0"/>
              <a:t>DTCCP = </a:t>
            </a:r>
          </a:p>
          <a:p>
            <a:r>
              <a:rPr lang="en-GB" b="1" dirty="0" smtClean="0"/>
              <a:t>D</a:t>
            </a:r>
            <a:r>
              <a:rPr lang="en-GB" dirty="0" smtClean="0"/>
              <a:t>ata  uplinks</a:t>
            </a:r>
          </a:p>
          <a:p>
            <a:r>
              <a:rPr lang="en-GB" b="1" dirty="0" smtClean="0"/>
              <a:t>T</a:t>
            </a:r>
            <a:r>
              <a:rPr lang="en-GB" dirty="0" smtClean="0"/>
              <a:t>rigger downlink</a:t>
            </a:r>
          </a:p>
          <a:p>
            <a:r>
              <a:rPr lang="en-GB" b="1" dirty="0" smtClean="0"/>
              <a:t>C</a:t>
            </a:r>
            <a:r>
              <a:rPr lang="en-GB" dirty="0" smtClean="0"/>
              <a:t>lock downlink</a:t>
            </a:r>
          </a:p>
          <a:p>
            <a:r>
              <a:rPr lang="en-GB" b="1" dirty="0" smtClean="0"/>
              <a:t>C</a:t>
            </a:r>
            <a:r>
              <a:rPr lang="en-GB" dirty="0" smtClean="0"/>
              <a:t>ontrols  </a:t>
            </a:r>
            <a:r>
              <a:rPr lang="en-GB" dirty="0" err="1" smtClean="0"/>
              <a:t>bidir</a:t>
            </a:r>
            <a:r>
              <a:rPr lang="en-GB" dirty="0" smtClean="0"/>
              <a:t> I2C</a:t>
            </a:r>
          </a:p>
          <a:p>
            <a:r>
              <a:rPr lang="en-GB" b="1" dirty="0" smtClean="0"/>
              <a:t>P</a:t>
            </a:r>
            <a:r>
              <a:rPr lang="en-GB" dirty="0" smtClean="0"/>
              <a:t>ower  5V max. 1A</a:t>
            </a:r>
          </a:p>
          <a:p>
            <a:endParaRPr lang="en-GB" dirty="0"/>
          </a:p>
          <a:p>
            <a:r>
              <a:rPr lang="en-GB" sz="1400" dirty="0" smtClean="0"/>
              <a:t>For distances </a:t>
            </a:r>
            <a:r>
              <a:rPr lang="en-GB" sz="1400" dirty="0"/>
              <a:t> </a:t>
            </a:r>
            <a:r>
              <a:rPr lang="en-GB" sz="1400" dirty="0" smtClean="0"/>
              <a:t>25m&lt; L &lt;150m </a:t>
            </a:r>
          </a:p>
          <a:p>
            <a:r>
              <a:rPr lang="en-GB" sz="1400" dirty="0" smtClean="0">
                <a:sym typeface="Wingdings" panose="05000000000000000000" pitchFamily="2" charset="2"/>
              </a:rPr>
              <a:t> </a:t>
            </a:r>
            <a:r>
              <a:rPr lang="en-GB" sz="1400" dirty="0">
                <a:sym typeface="Wingdings" panose="05000000000000000000" pitchFamily="2" charset="2"/>
              </a:rPr>
              <a:t>a</a:t>
            </a:r>
            <a:r>
              <a:rPr lang="en-GB" sz="1400" dirty="0" smtClean="0"/>
              <a:t>ctive HDMI links</a:t>
            </a:r>
          </a:p>
          <a:p>
            <a:r>
              <a:rPr lang="en-GB" sz="1400" dirty="0" smtClean="0"/>
              <a:t>copper/ fibre  under tests</a:t>
            </a:r>
            <a:endParaRPr lang="en-GB" sz="1400" dirty="0"/>
          </a:p>
          <a:p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5308447" y="2554621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HDMI-A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0092" y="200458"/>
            <a:ext cx="2492955" cy="1787566"/>
          </a:xfrm>
          <a:prstGeom prst="rect">
            <a:avLst/>
          </a:prstGeom>
        </p:spPr>
      </p:pic>
      <p:cxnSp>
        <p:nvCxnSpPr>
          <p:cNvPr id="12" name="Straight Connector 11"/>
          <p:cNvCxnSpPr/>
          <p:nvPr/>
        </p:nvCxnSpPr>
        <p:spPr>
          <a:xfrm>
            <a:off x="6099048" y="2923953"/>
            <a:ext cx="439975" cy="4359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912781" y="2198222"/>
            <a:ext cx="1879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HDMI-D (micro)</a:t>
            </a:r>
            <a:endParaRPr lang="en-GB" dirty="0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3657600" y="2414726"/>
            <a:ext cx="255181" cy="1398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28248" y="65264"/>
            <a:ext cx="1002592" cy="7982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44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8136" y="276065"/>
            <a:ext cx="10058400" cy="160934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Scalable Readout Unit (SRU)</a:t>
            </a:r>
            <a:endParaRPr lang="en-GB" dirty="0"/>
          </a:p>
        </p:txBody>
      </p:sp>
      <p:grpSp>
        <p:nvGrpSpPr>
          <p:cNvPr id="16" name="Group 15"/>
          <p:cNvGrpSpPr>
            <a:grpSpLocks/>
          </p:cNvGrpSpPr>
          <p:nvPr/>
        </p:nvGrpSpPr>
        <p:grpSpPr bwMode="auto">
          <a:xfrm>
            <a:off x="1638314" y="2364081"/>
            <a:ext cx="5777470" cy="3859101"/>
            <a:chOff x="323528" y="837939"/>
            <a:chExt cx="9365180" cy="5887695"/>
          </a:xfrm>
        </p:grpSpPr>
        <p:pic>
          <p:nvPicPr>
            <p:cNvPr id="23566" name="Picture 2" descr="C:\Hans\R&amp;D\rd51\WG52\Production files SRS\SRU\SRU-2 Revision\Views\mounted PCB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1700807"/>
              <a:ext cx="8074852" cy="4898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23567" name="Group 17"/>
            <p:cNvGrpSpPr>
              <a:grpSpLocks/>
            </p:cNvGrpSpPr>
            <p:nvPr/>
          </p:nvGrpSpPr>
          <p:grpSpPr bwMode="auto">
            <a:xfrm>
              <a:off x="323528" y="837939"/>
              <a:ext cx="9365180" cy="5887695"/>
              <a:chOff x="323528" y="837939"/>
              <a:chExt cx="9365180" cy="5887695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1692529" y="4865713"/>
                <a:ext cx="3001718" cy="809998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dirty="0">
                    <a:latin typeface="Arial" charset="0"/>
                    <a:cs typeface="Arial" charset="0"/>
                  </a:rPr>
                  <a:t>40 x DTCC links</a:t>
                </a:r>
              </a:p>
              <a:p>
                <a:pPr>
                  <a:defRPr/>
                </a:pPr>
                <a:r>
                  <a:rPr lang="en-GB" sz="1050" dirty="0">
                    <a:latin typeface="Arial" charset="0"/>
                    <a:cs typeface="Arial" charset="0"/>
                  </a:rPr>
                  <a:t>2 LVDS in, 2 LVDS out </a:t>
                </a:r>
              </a:p>
            </p:txBody>
          </p:sp>
          <p:sp>
            <p:nvSpPr>
              <p:cNvPr id="23569" name="TextBox 19"/>
              <p:cNvSpPr txBox="1">
                <a:spLocks noChangeArrowheads="1"/>
              </p:cNvSpPr>
              <p:nvPr/>
            </p:nvSpPr>
            <p:spPr bwMode="auto">
              <a:xfrm>
                <a:off x="3570031" y="6021288"/>
                <a:ext cx="4497693" cy="704346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GB" altLang="en-US" sz="1200"/>
                  <a:t>4 x LVDS </a:t>
                </a:r>
              </a:p>
              <a:p>
                <a:pPr eaLnBrk="1" hangingPunct="1"/>
                <a:r>
                  <a:rPr lang="en-GB" altLang="en-US" sz="1200"/>
                  <a:t>horizontal synchronization and Trigger</a:t>
                </a:r>
              </a:p>
            </p:txBody>
          </p:sp>
          <p:sp>
            <p:nvSpPr>
              <p:cNvPr id="23570" name="TextBox 20"/>
              <p:cNvSpPr txBox="1">
                <a:spLocks noChangeArrowheads="1"/>
              </p:cNvSpPr>
              <p:nvPr/>
            </p:nvSpPr>
            <p:spPr bwMode="auto">
              <a:xfrm>
                <a:off x="7414553" y="2907192"/>
                <a:ext cx="2274155" cy="516520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GB" altLang="en-US" sz="1600"/>
                  <a:t>TTCrx optical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036277" y="2189411"/>
                <a:ext cx="1414073" cy="633911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GB" sz="1050" dirty="0">
                    <a:latin typeface="Arial" charset="0"/>
                    <a:cs typeface="Arial" charset="0"/>
                  </a:rPr>
                  <a:t>4 x NIM in </a:t>
                </a:r>
              </a:p>
              <a:p>
                <a:pPr>
                  <a:defRPr/>
                </a:pPr>
                <a:r>
                  <a:rPr lang="en-GB" sz="1050" dirty="0">
                    <a:latin typeface="Arial" charset="0"/>
                    <a:cs typeface="Arial" charset="0"/>
                  </a:rPr>
                  <a:t>4 x NIM out</a:t>
                </a:r>
              </a:p>
            </p:txBody>
          </p:sp>
          <p:sp>
            <p:nvSpPr>
              <p:cNvPr id="23572" name="TextBox 22"/>
              <p:cNvSpPr txBox="1">
                <a:spLocks noChangeArrowheads="1"/>
              </p:cNvSpPr>
              <p:nvPr/>
            </p:nvSpPr>
            <p:spPr bwMode="auto">
              <a:xfrm>
                <a:off x="2575699" y="837939"/>
                <a:ext cx="4316813" cy="1268127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GB" altLang="en-US" sz="1600"/>
                  <a:t>4 x SFP+ ports </a:t>
                </a:r>
              </a:p>
              <a:p>
                <a:pPr eaLnBrk="1" hangingPunct="1"/>
                <a:r>
                  <a:rPr lang="en-GB" altLang="en-US" sz="1600"/>
                  <a:t>3 x  3 Gbit</a:t>
                </a:r>
              </a:p>
              <a:p>
                <a:pPr eaLnBrk="1" hangingPunct="1"/>
                <a:r>
                  <a:rPr lang="en-GB" altLang="en-US" sz="1600"/>
                  <a:t>1 x 10 Gbit Ethernet  XAUI </a:t>
                </a:r>
              </a:p>
            </p:txBody>
          </p:sp>
          <p:sp>
            <p:nvSpPr>
              <p:cNvPr id="23573" name="TextBox 23"/>
              <p:cNvSpPr txBox="1">
                <a:spLocks noChangeArrowheads="1"/>
              </p:cNvSpPr>
              <p:nvPr/>
            </p:nvSpPr>
            <p:spPr bwMode="auto">
              <a:xfrm>
                <a:off x="4341489" y="2307789"/>
                <a:ext cx="1614150" cy="422608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GB" altLang="en-US" sz="1200"/>
                  <a:t>2 GB DDR3</a:t>
                </a:r>
              </a:p>
            </p:txBody>
          </p:sp>
          <p:sp>
            <p:nvSpPr>
              <p:cNvPr id="23574" name="TextBox 24"/>
              <p:cNvSpPr txBox="1">
                <a:spLocks noChangeArrowheads="1"/>
              </p:cNvSpPr>
              <p:nvPr/>
            </p:nvSpPr>
            <p:spPr bwMode="auto">
              <a:xfrm>
                <a:off x="899342" y="2631418"/>
                <a:ext cx="1421035" cy="892171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r>
                  <a:rPr lang="en-GB" altLang="en-US" sz="1600"/>
                  <a:t>Virtex 6</a:t>
                </a:r>
              </a:p>
              <a:p>
                <a:pPr eaLnBrk="1" hangingPunct="1"/>
                <a:r>
                  <a:rPr lang="en-GB" altLang="en-US" sz="1600"/>
                  <a:t>FPGA</a:t>
                </a:r>
              </a:p>
            </p:txBody>
          </p:sp>
          <p:sp>
            <p:nvSpPr>
              <p:cNvPr id="23575" name="TextBox 25"/>
              <p:cNvSpPr txBox="1">
                <a:spLocks noChangeArrowheads="1"/>
              </p:cNvSpPr>
              <p:nvPr/>
            </p:nvSpPr>
            <p:spPr bwMode="auto">
              <a:xfrm>
                <a:off x="323528" y="5877272"/>
                <a:ext cx="299466" cy="5636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</p:grpSp>
      </p:grpSp>
      <p:pic>
        <p:nvPicPr>
          <p:cNvPr id="2355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564" y="2500314"/>
            <a:ext cx="2979737" cy="148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7" name="TextBox 6"/>
          <p:cNvSpPr txBox="1">
            <a:spLocks noChangeArrowheads="1"/>
          </p:cNvSpPr>
          <p:nvPr/>
        </p:nvSpPr>
        <p:spPr bwMode="auto">
          <a:xfrm>
            <a:off x="8383589" y="3924300"/>
            <a:ext cx="161678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/>
              <a:t>PHOTO SRU </a:t>
            </a:r>
          </a:p>
        </p:txBody>
      </p:sp>
      <p:sp>
        <p:nvSpPr>
          <p:cNvPr id="23559" name="TextBox 8"/>
          <p:cNvSpPr txBox="1">
            <a:spLocks noChangeArrowheads="1"/>
          </p:cNvSpPr>
          <p:nvPr/>
        </p:nvSpPr>
        <p:spPr bwMode="auto">
          <a:xfrm>
            <a:off x="7032625" y="1998663"/>
            <a:ext cx="359746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400" b="1"/>
              <a:t>designed for  use in magnetic field:</a:t>
            </a:r>
          </a:p>
          <a:p>
            <a:pPr eaLnBrk="1" hangingPunct="1"/>
            <a:r>
              <a:rPr lang="en-GB" altLang="en-US" sz="1400" b="1"/>
              <a:t>Alu chassis, no transformers, no DC-DC</a:t>
            </a:r>
          </a:p>
        </p:txBody>
      </p:sp>
      <p:sp>
        <p:nvSpPr>
          <p:cNvPr id="23560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mtClean="0">
                <a:solidFill>
                  <a:srgbClr val="FFFFFF"/>
                </a:solidFill>
              </a:rPr>
              <a:t>Hans.Muller@cern.ch</a:t>
            </a:r>
          </a:p>
        </p:txBody>
      </p:sp>
      <p:pic>
        <p:nvPicPr>
          <p:cNvPr id="23562" name="Picture 2" descr="C:\Hans\R&amp;D\rd51\WG52\Production files SRS\SRU\SRU-3\Mounting, Jumpers and connectors\SFP plugin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788" y="2193925"/>
            <a:ext cx="1128712" cy="101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63" name="Slide Number Placeholder 9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E17E5B16-E1DD-4F4D-859D-1A2A05E5B965}" type="slidenum">
              <a:rPr lang="en-GB" altLang="en-US">
                <a:solidFill>
                  <a:srgbClr val="FFFFFF"/>
                </a:solidFill>
              </a:rPr>
              <a:pPr eaLnBrk="1" hangingPunct="1"/>
              <a:t>29</a:t>
            </a:fld>
            <a:endParaRPr lang="en-GB" altLang="en-US">
              <a:solidFill>
                <a:srgbClr val="FFFFFF"/>
              </a:solidFill>
            </a:endParaRPr>
          </a:p>
        </p:txBody>
      </p:sp>
      <p:sp>
        <p:nvSpPr>
          <p:cNvPr id="23565" name="TextBox 13"/>
          <p:cNvSpPr txBox="1">
            <a:spLocks noChangeArrowheads="1"/>
          </p:cNvSpPr>
          <p:nvPr/>
        </p:nvSpPr>
        <p:spPr bwMode="auto">
          <a:xfrm>
            <a:off x="5581650" y="4581525"/>
            <a:ext cx="1208088" cy="522288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GB" altLang="en-US" sz="1400"/>
              <a:t>Jitter cleaner</a:t>
            </a:r>
          </a:p>
          <a:p>
            <a:pPr eaLnBrk="1" hangingPunct="1"/>
            <a:r>
              <a:rPr lang="en-GB" altLang="en-US" sz="1400"/>
              <a:t>TTC clock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545470" y="113236"/>
            <a:ext cx="1531315" cy="1219200"/>
          </a:xfrm>
          <a:prstGeom prst="rect">
            <a:avLst/>
          </a:prstGeom>
        </p:spPr>
      </p:pic>
      <p:sp>
        <p:nvSpPr>
          <p:cNvPr id="24" name="Footer Placeholder 4"/>
          <p:cNvSpPr txBox="1">
            <a:spLocks/>
          </p:cNvSpPr>
          <p:nvPr/>
        </p:nvSpPr>
        <p:spPr>
          <a:xfrm>
            <a:off x="1088136" y="6272784"/>
            <a:ext cx="19859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1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mtClean="0"/>
              <a:t>Hans.Muller@cern.ch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5399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8730" y="307375"/>
            <a:ext cx="10058400" cy="1609344"/>
          </a:xfrm>
        </p:spPr>
        <p:txBody>
          <a:bodyPr/>
          <a:lstStyle/>
          <a:p>
            <a:r>
              <a:rPr lang="en-GB" dirty="0" smtClean="0"/>
              <a:t>Scalable readout Architecture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35980" y="6194444"/>
            <a:ext cx="6327648" cy="365125"/>
          </a:xfrm>
        </p:spPr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3</a:t>
            </a:fld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1280437" y="3006004"/>
            <a:ext cx="4920645" cy="176274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788114" y="3081980"/>
            <a:ext cx="2354284" cy="295406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SRU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788114" y="2153826"/>
            <a:ext cx="2354284" cy="5257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PCs with Online SW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88114" y="3647378"/>
            <a:ext cx="2354284" cy="1117130"/>
          </a:xfrm>
          <a:prstGeom prst="rect">
            <a:avLst/>
          </a:prstGeom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/>
          <p:cNvSpPr/>
          <p:nvPr/>
        </p:nvSpPr>
        <p:spPr>
          <a:xfrm>
            <a:off x="2759268" y="5077785"/>
            <a:ext cx="2354284" cy="6724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Detector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64358" y="4760268"/>
            <a:ext cx="513916" cy="337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…..</a:t>
            </a:r>
          </a:p>
        </p:txBody>
      </p:sp>
      <p:sp>
        <p:nvSpPr>
          <p:cNvPr id="15" name="Right Arrow 14"/>
          <p:cNvSpPr/>
          <p:nvPr/>
        </p:nvSpPr>
        <p:spPr>
          <a:xfrm rot="16200000">
            <a:off x="3811378" y="2777769"/>
            <a:ext cx="402446" cy="2059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922644" y="4764508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057175" y="4768748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191705" y="4760268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326236" y="4760268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012531" y="4768748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7585892" y="2083282"/>
            <a:ext cx="1614237" cy="60503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Laptop</a:t>
            </a:r>
          </a:p>
          <a:p>
            <a:pPr algn="ctr"/>
            <a:r>
              <a:rPr lang="en-GB" sz="1400" dirty="0"/>
              <a:t>with Test/Online SW</a:t>
            </a:r>
          </a:p>
        </p:txBody>
      </p:sp>
      <p:sp>
        <p:nvSpPr>
          <p:cNvPr id="22" name="Rectangle 21"/>
          <p:cNvSpPr/>
          <p:nvPr/>
        </p:nvSpPr>
        <p:spPr>
          <a:xfrm>
            <a:off x="8318947" y="3658259"/>
            <a:ext cx="167417" cy="105028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318947" y="5093075"/>
            <a:ext cx="169398" cy="65713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8392058" y="4743569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927543" y="3187383"/>
            <a:ext cx="0" cy="207225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709960" y="3195863"/>
            <a:ext cx="0" cy="206377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4508164" y="3207983"/>
            <a:ext cx="0" cy="205165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292921" y="3207983"/>
            <a:ext cx="0" cy="20391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791328" y="4370227"/>
            <a:ext cx="2351070" cy="1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2795232" y="5247138"/>
            <a:ext cx="2313925" cy="1249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788114" y="3404289"/>
            <a:ext cx="232543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894816" y="4427669"/>
            <a:ext cx="10454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Adapters</a:t>
            </a:r>
            <a:r>
              <a:rPr lang="en-GB" sz="1200" dirty="0" smtClean="0"/>
              <a:t>.)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2949212" y="4065506"/>
            <a:ext cx="573813" cy="280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FECs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2932523" y="4749217"/>
            <a:ext cx="17093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Frontend DTCC  </a:t>
            </a:r>
            <a:r>
              <a:rPr lang="en-GB" sz="1200" dirty="0"/>
              <a:t>links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466972" y="5045786"/>
            <a:ext cx="11162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SRS frontend </a:t>
            </a:r>
            <a:endParaRPr lang="en-GB" sz="12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593412" y="3333467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391616" y="3333467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4795208" y="3333467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012531" y="3333467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971855" y="3357721"/>
            <a:ext cx="18801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Backend DTCC </a:t>
            </a:r>
            <a:r>
              <a:rPr lang="en-GB" sz="1400" dirty="0"/>
              <a:t>links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V="1">
            <a:off x="3718963" y="2688315"/>
            <a:ext cx="0" cy="402447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4190937" y="2649217"/>
            <a:ext cx="1014055" cy="393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high BW data </a:t>
            </a:r>
          </a:p>
          <a:p>
            <a:r>
              <a:rPr lang="en-GB" sz="1100" dirty="0"/>
              <a:t>over UDP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092087" y="2954752"/>
            <a:ext cx="602264" cy="238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trigger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2844515" y="2637663"/>
            <a:ext cx="1003573" cy="393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controls over </a:t>
            </a:r>
          </a:p>
          <a:p>
            <a:r>
              <a:rPr lang="en-GB" sz="1100" dirty="0" err="1"/>
              <a:t>ethernet</a:t>
            </a:r>
            <a:endParaRPr lang="en-GB" sz="1100" dirty="0"/>
          </a:p>
        </p:txBody>
      </p:sp>
      <p:sp>
        <p:nvSpPr>
          <p:cNvPr id="45" name="Rectangle 44"/>
          <p:cNvSpPr/>
          <p:nvPr/>
        </p:nvSpPr>
        <p:spPr>
          <a:xfrm>
            <a:off x="1835536" y="4370228"/>
            <a:ext cx="336326" cy="373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1282194" y="4692432"/>
            <a:ext cx="843348" cy="5477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SRS </a:t>
            </a:r>
          </a:p>
          <a:p>
            <a:r>
              <a:rPr lang="en-GB" sz="1100" dirty="0"/>
              <a:t>service</a:t>
            </a:r>
          </a:p>
          <a:p>
            <a:r>
              <a:rPr lang="en-GB" sz="1100" dirty="0"/>
              <a:t>electronics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928740" y="3428171"/>
            <a:ext cx="896399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USB Device</a:t>
            </a:r>
          </a:p>
          <a:p>
            <a:r>
              <a:rPr lang="en-GB" sz="1050" dirty="0" smtClean="0"/>
              <a:t>Controls</a:t>
            </a:r>
          </a:p>
          <a:p>
            <a:r>
              <a:rPr lang="en-GB" sz="1050" dirty="0"/>
              <a:t>&amp;</a:t>
            </a:r>
            <a:r>
              <a:rPr lang="en-GB" sz="1050" dirty="0" smtClean="0"/>
              <a:t> readout</a:t>
            </a:r>
            <a:endParaRPr lang="en-GB" sz="1050" dirty="0"/>
          </a:p>
        </p:txBody>
      </p:sp>
      <p:cxnSp>
        <p:nvCxnSpPr>
          <p:cNvPr id="49" name="Elbow Connector 48"/>
          <p:cNvCxnSpPr>
            <a:endCxn id="10" idx="1"/>
          </p:cNvCxnSpPr>
          <p:nvPr/>
        </p:nvCxnSpPr>
        <p:spPr>
          <a:xfrm rot="5400000" flipH="1" flipV="1">
            <a:off x="1812254" y="3370520"/>
            <a:ext cx="1116696" cy="835023"/>
          </a:xfrm>
          <a:prstGeom prst="bentConnector2">
            <a:avLst/>
          </a:prstGeom>
          <a:ln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endCxn id="13" idx="1"/>
          </p:cNvCxnSpPr>
          <p:nvPr/>
        </p:nvCxnSpPr>
        <p:spPr>
          <a:xfrm rot="16200000" flipH="1">
            <a:off x="2200332" y="4855062"/>
            <a:ext cx="670429" cy="447443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2355783" y="5357214"/>
            <a:ext cx="376152" cy="252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HV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909561" y="3517822"/>
            <a:ext cx="271256" cy="2282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TextBox 52"/>
          <p:cNvSpPr txBox="1"/>
          <p:nvPr/>
        </p:nvSpPr>
        <p:spPr>
          <a:xfrm>
            <a:off x="5335500" y="3650077"/>
            <a:ext cx="1403589" cy="338554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1 Vertical </a:t>
            </a:r>
            <a:r>
              <a:rPr lang="en-GB" sz="1400" dirty="0">
                <a:solidFill>
                  <a:srgbClr val="FF0000"/>
                </a:solidFill>
              </a:rPr>
              <a:t>Slic</a:t>
            </a:r>
            <a:r>
              <a:rPr lang="en-GB" sz="1600" dirty="0">
                <a:solidFill>
                  <a:srgbClr val="FF0000"/>
                </a:solidFill>
              </a:rPr>
              <a:t>e</a:t>
            </a:r>
          </a:p>
        </p:txBody>
      </p:sp>
      <p:cxnSp>
        <p:nvCxnSpPr>
          <p:cNvPr id="54" name="Straight Arrow Connector 53"/>
          <p:cNvCxnSpPr/>
          <p:nvPr/>
        </p:nvCxnSpPr>
        <p:spPr>
          <a:xfrm>
            <a:off x="8443855" y="2688315"/>
            <a:ext cx="9646" cy="96994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051232" y="1591707"/>
            <a:ext cx="38139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Minimal </a:t>
            </a:r>
            <a:r>
              <a:rPr lang="en-GB" dirty="0" smtClean="0"/>
              <a:t>SRS:  1 or 2  vertical slices</a:t>
            </a:r>
            <a:endParaRPr lang="en-GB" dirty="0"/>
          </a:p>
        </p:txBody>
      </p:sp>
      <p:sp>
        <p:nvSpPr>
          <p:cNvPr id="56" name="TextBox 55"/>
          <p:cNvSpPr txBox="1"/>
          <p:nvPr/>
        </p:nvSpPr>
        <p:spPr>
          <a:xfrm>
            <a:off x="2171862" y="1597801"/>
            <a:ext cx="3631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Full </a:t>
            </a:r>
            <a:r>
              <a:rPr lang="en-GB" dirty="0" smtClean="0"/>
              <a:t>SRS: stacks of  vertical-slices</a:t>
            </a:r>
            <a:endParaRPr lang="en-GB" dirty="0"/>
          </a:p>
        </p:txBody>
      </p:sp>
      <p:sp>
        <p:nvSpPr>
          <p:cNvPr id="57" name="TextBox 56"/>
          <p:cNvSpPr txBox="1"/>
          <p:nvPr/>
        </p:nvSpPr>
        <p:spPr>
          <a:xfrm>
            <a:off x="8501016" y="2718335"/>
            <a:ext cx="1295570" cy="3932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UDP  Ethernet </a:t>
            </a:r>
          </a:p>
          <a:p>
            <a:r>
              <a:rPr lang="en-GB" sz="1100" dirty="0"/>
              <a:t>Data and  Controls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8594871" y="3868523"/>
            <a:ext cx="428563" cy="2387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FEC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594872" y="4427669"/>
            <a:ext cx="207941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Adapter </a:t>
            </a:r>
            <a:r>
              <a:rPr lang="en-GB" sz="1050" dirty="0"/>
              <a:t>(ADC, </a:t>
            </a:r>
            <a:r>
              <a:rPr lang="en-GB" sz="1050" dirty="0" err="1" smtClean="0"/>
              <a:t>DVMcard</a:t>
            </a:r>
            <a:r>
              <a:rPr lang="en-GB" sz="1050" dirty="0"/>
              <a:t>, </a:t>
            </a:r>
            <a:r>
              <a:rPr lang="en-GB" sz="1050" dirty="0" err="1" smtClean="0"/>
              <a:t>etc</a:t>
            </a:r>
            <a:r>
              <a:rPr lang="en-GB" sz="1050" dirty="0"/>
              <a:t>)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8560015" y="4132820"/>
            <a:ext cx="13708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1600" b="1" dirty="0" smtClean="0"/>
              <a:t>(Mini)Crate</a:t>
            </a:r>
            <a:endParaRPr lang="en-GB" sz="1600" b="1" dirty="0"/>
          </a:p>
        </p:txBody>
      </p:sp>
      <p:sp>
        <p:nvSpPr>
          <p:cNvPr id="61" name="TextBox 60"/>
          <p:cNvSpPr txBox="1"/>
          <p:nvPr/>
        </p:nvSpPr>
        <p:spPr>
          <a:xfrm>
            <a:off x="8584418" y="5055306"/>
            <a:ext cx="22635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SRS Frontend (APV,VMM </a:t>
            </a:r>
            <a:r>
              <a:rPr lang="en-GB" sz="1200" dirty="0" err="1" smtClean="0"/>
              <a:t>etc</a:t>
            </a:r>
            <a:r>
              <a:rPr lang="en-GB" sz="1200" dirty="0" smtClean="0"/>
              <a:t>) </a:t>
            </a:r>
            <a:endParaRPr lang="en-GB" sz="1200" dirty="0"/>
          </a:p>
        </p:txBody>
      </p:sp>
      <p:sp>
        <p:nvSpPr>
          <p:cNvPr id="62" name="TextBox 61"/>
          <p:cNvSpPr txBox="1"/>
          <p:nvPr/>
        </p:nvSpPr>
        <p:spPr>
          <a:xfrm>
            <a:off x="8560887" y="5421643"/>
            <a:ext cx="1048795" cy="252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Test Detector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594871" y="4772851"/>
            <a:ext cx="11274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F</a:t>
            </a:r>
            <a:r>
              <a:rPr lang="en-GB" sz="1200" dirty="0" smtClean="0"/>
              <a:t>rontend </a:t>
            </a:r>
            <a:r>
              <a:rPr lang="en-GB" sz="1200" dirty="0"/>
              <a:t>link</a:t>
            </a:r>
          </a:p>
        </p:txBody>
      </p:sp>
      <p:cxnSp>
        <p:nvCxnSpPr>
          <p:cNvPr id="64" name="Straight Arrow Connector 63"/>
          <p:cNvCxnSpPr/>
          <p:nvPr/>
        </p:nvCxnSpPr>
        <p:spPr>
          <a:xfrm flipH="1">
            <a:off x="8497337" y="3777009"/>
            <a:ext cx="913708" cy="0"/>
          </a:xfrm>
          <a:prstGeom prst="straightConnector1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8878092" y="3207549"/>
            <a:ext cx="71686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/>
              <a:t>Trigger </a:t>
            </a:r>
          </a:p>
        </p:txBody>
      </p:sp>
      <p:cxnSp>
        <p:nvCxnSpPr>
          <p:cNvPr id="66" name="Straight Connector 65"/>
          <p:cNvCxnSpPr/>
          <p:nvPr/>
        </p:nvCxnSpPr>
        <p:spPr>
          <a:xfrm>
            <a:off x="8256510" y="4370229"/>
            <a:ext cx="27109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8258544" y="5259637"/>
            <a:ext cx="30234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2207827" y="4369479"/>
            <a:ext cx="336326" cy="373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9077521" y="3601360"/>
            <a:ext cx="336326" cy="373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1857042" y="5674428"/>
            <a:ext cx="1165415" cy="2527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Trigger Pickup</a:t>
            </a:r>
          </a:p>
        </p:txBody>
      </p:sp>
      <p:cxnSp>
        <p:nvCxnSpPr>
          <p:cNvPr id="72" name="Elbow Connector 71"/>
          <p:cNvCxnSpPr/>
          <p:nvPr/>
        </p:nvCxnSpPr>
        <p:spPr>
          <a:xfrm rot="16200000" flipV="1">
            <a:off x="1921311" y="4836472"/>
            <a:ext cx="914039" cy="761874"/>
          </a:xfrm>
          <a:prstGeom prst="bentConnector3">
            <a:avLst>
              <a:gd name="adj1" fmla="val 989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4813190" y="4734959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>
            <a:off x="4602414" y="4743743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>
            <a:off x="4393728" y="4759964"/>
            <a:ext cx="0" cy="32856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ight Arrow 75"/>
          <p:cNvSpPr/>
          <p:nvPr/>
        </p:nvSpPr>
        <p:spPr>
          <a:xfrm rot="10800000">
            <a:off x="6851165" y="3670834"/>
            <a:ext cx="616250" cy="334418"/>
          </a:xfrm>
          <a:prstGeom prst="rightArrow">
            <a:avLst/>
          </a:prstGeom>
          <a:solidFill>
            <a:srgbClr val="00B05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7" name="Rectangle 76"/>
          <p:cNvSpPr/>
          <p:nvPr/>
        </p:nvSpPr>
        <p:spPr>
          <a:xfrm>
            <a:off x="8262205" y="3524912"/>
            <a:ext cx="271256" cy="2282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TextBox 77"/>
          <p:cNvSpPr txBox="1"/>
          <p:nvPr/>
        </p:nvSpPr>
        <p:spPr>
          <a:xfrm>
            <a:off x="7554418" y="3377385"/>
            <a:ext cx="7793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TC </a:t>
            </a:r>
            <a:r>
              <a:rPr lang="en-GB" sz="1400" dirty="0"/>
              <a:t>link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5107513" y="4107265"/>
            <a:ext cx="1093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Crate(s)</a:t>
            </a:r>
            <a:endParaRPr lang="en-GB" b="1" dirty="0"/>
          </a:p>
        </p:txBody>
      </p:sp>
      <p:sp>
        <p:nvSpPr>
          <p:cNvPr id="80" name="Rectangle 79"/>
          <p:cNvSpPr/>
          <p:nvPr/>
        </p:nvSpPr>
        <p:spPr>
          <a:xfrm>
            <a:off x="7646907" y="3090762"/>
            <a:ext cx="758244" cy="242704"/>
          </a:xfrm>
          <a:prstGeom prst="rect">
            <a:avLst/>
          </a:prstGeom>
          <a:solidFill>
            <a:schemeClr val="accent1">
              <a:alpha val="52000"/>
            </a:schemeClr>
          </a:solidFill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CTF</a:t>
            </a:r>
          </a:p>
        </p:txBody>
      </p:sp>
      <p:sp>
        <p:nvSpPr>
          <p:cNvPr id="81" name="Rectangle 80"/>
          <p:cNvSpPr/>
          <p:nvPr/>
        </p:nvSpPr>
        <p:spPr>
          <a:xfrm>
            <a:off x="8056749" y="3657312"/>
            <a:ext cx="167417" cy="1050284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 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056749" y="5092129"/>
            <a:ext cx="169398" cy="657135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83" name="Straight Arrow Connector 82"/>
          <p:cNvCxnSpPr/>
          <p:nvPr/>
        </p:nvCxnSpPr>
        <p:spPr>
          <a:xfrm>
            <a:off x="8129859" y="4742623"/>
            <a:ext cx="0" cy="328568"/>
          </a:xfrm>
          <a:prstGeom prst="straightConnector1">
            <a:avLst/>
          </a:prstGeom>
          <a:ln>
            <a:prstDash val="lg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>
            <a:off x="8127932" y="3313595"/>
            <a:ext cx="0" cy="328568"/>
          </a:xfrm>
          <a:prstGeom prst="straightConnector1">
            <a:avLst/>
          </a:prstGeom>
          <a:ln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>
            <a:off x="8376655" y="3318810"/>
            <a:ext cx="0" cy="328568"/>
          </a:xfrm>
          <a:prstGeom prst="straightConnector1">
            <a:avLst/>
          </a:prstGeom>
          <a:ln>
            <a:prstDash val="sys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85"/>
          <p:cNvCxnSpPr>
            <a:endCxn id="80" idx="3"/>
          </p:cNvCxnSpPr>
          <p:nvPr/>
        </p:nvCxnSpPr>
        <p:spPr>
          <a:xfrm rot="10800000">
            <a:off x="8405150" y="3212114"/>
            <a:ext cx="672370" cy="435264"/>
          </a:xfrm>
          <a:prstGeom prst="bentConnector3">
            <a:avLst/>
          </a:prstGeom>
          <a:ln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7" name="Picture 2" descr="C:\Hans\R&amp;D\RD51\WG52\Production files SRS\SRS Resources\Logo\SRS_RAW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1219" y="4490287"/>
            <a:ext cx="336627" cy="217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0" name="Straight Arrow Connector 89"/>
          <p:cNvCxnSpPr/>
          <p:nvPr/>
        </p:nvCxnSpPr>
        <p:spPr>
          <a:xfrm>
            <a:off x="2094270" y="3962400"/>
            <a:ext cx="0" cy="324465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>
            <a:off x="2355783" y="3959781"/>
            <a:ext cx="0" cy="324465"/>
          </a:xfrm>
          <a:prstGeom prst="straightConnector1">
            <a:avLst/>
          </a:prstGeom>
          <a:ln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flipH="1">
            <a:off x="5170390" y="3819354"/>
            <a:ext cx="2020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1446775" y="4374639"/>
            <a:ext cx="336326" cy="37334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8" name="Picture 8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45470" y="70268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78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2624" y="453919"/>
            <a:ext cx="10058400" cy="1609344"/>
          </a:xfrm>
        </p:spPr>
        <p:txBody>
          <a:bodyPr/>
          <a:lstStyle/>
          <a:p>
            <a:r>
              <a:rPr lang="en-GB" dirty="0" smtClean="0"/>
              <a:t>VMM issues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30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218" y="4027689"/>
            <a:ext cx="6872805" cy="222487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27176" y="1744377"/>
            <a:ext cx="7459606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3x power of APV frontend: direct powering via HDMI is limited in length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GB" sz="1600" dirty="0" smtClean="0"/>
              <a:t>VMM Power and HDMI repeater  box  for long HDMI links is under works  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en-GB" sz="1600" dirty="0"/>
          </a:p>
          <a:p>
            <a:r>
              <a:rPr lang="en-GB" sz="1600" dirty="0" smtClean="0"/>
              <a:t>VMM requires cooling on the detector: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en-GB" sz="1600" dirty="0" smtClean="0"/>
              <a:t>cooling strategies under discussion</a:t>
            </a:r>
          </a:p>
          <a:p>
            <a:endParaRPr lang="en-GB" sz="1600" dirty="0" smtClean="0"/>
          </a:p>
          <a:p>
            <a:r>
              <a:rPr lang="en-GB" sz="1600" dirty="0" smtClean="0"/>
              <a:t>Standard MPGD connector ( Panasonic 130 pin obsolete)</a:t>
            </a:r>
            <a:endParaRPr lang="en-GB" sz="1600" dirty="0"/>
          </a:p>
          <a:p>
            <a:r>
              <a:rPr lang="en-GB" sz="1600" dirty="0" smtClean="0"/>
              <a:t>=&gt; new connector for both  MPGD detector frames and  VMM3 hybrid in 2017</a:t>
            </a:r>
            <a:endParaRPr lang="en-GB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117" y="4064440"/>
            <a:ext cx="3980331" cy="169242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964424" y="3879774"/>
            <a:ext cx="3644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New 140 pin connector for VMM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63107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SRS history RD51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30410" y="1896486"/>
            <a:ext cx="7721977" cy="4376297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SRS,  2009+ standard readout system for MPGD detectors ( GEM, MM, </a:t>
            </a:r>
            <a:r>
              <a:rPr lang="en-GB" dirty="0" err="1" smtClean="0"/>
              <a:t>etc</a:t>
            </a:r>
            <a:r>
              <a:rPr lang="en-GB" dirty="0" smtClean="0"/>
              <a:t>) </a:t>
            </a:r>
          </a:p>
          <a:p>
            <a:endParaRPr lang="en-GB" dirty="0"/>
          </a:p>
          <a:p>
            <a:r>
              <a:rPr lang="en-GB" dirty="0" smtClean="0"/>
              <a:t>CERN made MPGD </a:t>
            </a:r>
            <a:r>
              <a:rPr lang="en-GB" dirty="0"/>
              <a:t>detectors come with SRS </a:t>
            </a:r>
            <a:r>
              <a:rPr lang="en-GB" dirty="0" smtClean="0"/>
              <a:t>connectors for SRS hybrids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2010+  SRS  crates, electronics, accessories available trough CERN store</a:t>
            </a:r>
          </a:p>
          <a:p>
            <a:endParaRPr lang="en-GB" dirty="0"/>
          </a:p>
          <a:p>
            <a:r>
              <a:rPr lang="en-GB" dirty="0" smtClean="0"/>
              <a:t>Firmware, Software and  Manual download from RD51 server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DAQ systems : DATE (default),  </a:t>
            </a:r>
            <a:r>
              <a:rPr lang="en-GB" dirty="0" err="1" smtClean="0"/>
              <a:t>Labview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O(100) deployed small and medium-sized SRS systems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31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45470" y="0"/>
            <a:ext cx="1531315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68354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dirty="0" err="1" smtClean="0"/>
              <a:t>x</a:t>
            </a:r>
            <a:r>
              <a:rPr lang="en-GB" dirty="0" err="1" smtClean="0"/>
              <a:t>TC</a:t>
            </a:r>
            <a:r>
              <a:rPr lang="en-GB" sz="4000" dirty="0" err="1" smtClean="0"/>
              <a:t>X</a:t>
            </a:r>
            <a:r>
              <a:rPr lang="en-GB" dirty="0" smtClean="0"/>
              <a:t>  links  </a:t>
            </a:r>
            <a:r>
              <a:rPr lang="en-GB" sz="2800" dirty="0" smtClean="0"/>
              <a:t>( SRS-specific links )</a:t>
            </a:r>
            <a:endParaRPr lang="en-GB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27/10/2016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Hans.Muller@cern.ch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4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8411" y="1317330"/>
            <a:ext cx="2866447" cy="145002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170965" y="2795856"/>
            <a:ext cx="4067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ALICE </a:t>
            </a:r>
            <a:r>
              <a:rPr lang="en-GB" sz="1200" dirty="0" err="1"/>
              <a:t>D</a:t>
            </a:r>
            <a:r>
              <a:rPr lang="en-GB" sz="1200" dirty="0" err="1" smtClean="0"/>
              <a:t>Cal</a:t>
            </a:r>
            <a:r>
              <a:rPr lang="en-GB" sz="1200" dirty="0" smtClean="0"/>
              <a:t>: DTC links over CAT7 from 40 FEE to 1 SRU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316287" y="3225041"/>
            <a:ext cx="3497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xTCx</a:t>
            </a:r>
            <a:r>
              <a:rPr lang="en-GB" dirty="0" smtClean="0"/>
              <a:t> links  make SRS  scalable</a:t>
            </a:r>
          </a:p>
        </p:txBody>
      </p:sp>
      <p:grpSp>
        <p:nvGrpSpPr>
          <p:cNvPr id="131" name="Group 130"/>
          <p:cNvGrpSpPr/>
          <p:nvPr/>
        </p:nvGrpSpPr>
        <p:grpSpPr>
          <a:xfrm>
            <a:off x="1132168" y="2855066"/>
            <a:ext cx="4456932" cy="3329103"/>
            <a:chOff x="838452" y="2847403"/>
            <a:chExt cx="3437844" cy="2531777"/>
          </a:xfrm>
        </p:grpSpPr>
        <p:sp>
          <p:nvSpPr>
            <p:cNvPr id="61" name="TextBox 60"/>
            <p:cNvSpPr txBox="1"/>
            <p:nvPr/>
          </p:nvSpPr>
          <p:spPr>
            <a:xfrm>
              <a:off x="2179823" y="4898044"/>
              <a:ext cx="1266395" cy="198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/>
                <a:t>DTCCP</a:t>
              </a:r>
              <a:r>
                <a:rPr lang="en-GB" sz="1100" dirty="0" smtClean="0">
                  <a:solidFill>
                    <a:srgbClr val="FF0000"/>
                  </a:solidFill>
                </a:rPr>
                <a:t> frontend links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  <p:grpSp>
          <p:nvGrpSpPr>
            <p:cNvPr id="130" name="Group 129"/>
            <p:cNvGrpSpPr/>
            <p:nvPr/>
          </p:nvGrpSpPr>
          <p:grpSpPr>
            <a:xfrm>
              <a:off x="838452" y="2847403"/>
              <a:ext cx="3437844" cy="2531777"/>
              <a:chOff x="1593326" y="3143914"/>
              <a:chExt cx="3437844" cy="2531777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2981683" y="3143914"/>
                <a:ext cx="443345" cy="34967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200" dirty="0" smtClean="0"/>
                  <a:t>PC</a:t>
                </a:r>
                <a:endParaRPr lang="en-GB" sz="1200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330259" y="3613630"/>
                <a:ext cx="1204572" cy="17554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900" dirty="0" smtClean="0"/>
                  <a:t>10 Gigabit Ethernet / UDP</a:t>
                </a:r>
                <a:endParaRPr lang="en-GB" sz="900" dirty="0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2921647" y="3870428"/>
                <a:ext cx="563418" cy="5226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600" dirty="0" smtClean="0"/>
                  <a:t>SRU</a:t>
                </a:r>
                <a:endParaRPr lang="en-GB" sz="1600" dirty="0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1593326" y="4663588"/>
                <a:ext cx="3364939" cy="157037"/>
              </a:xfrm>
              <a:prstGeom prst="rect">
                <a:avLst/>
              </a:prstGeom>
              <a:noFill/>
              <a:ln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1100" dirty="0" smtClean="0">
                    <a:solidFill>
                      <a:srgbClr val="FF0000"/>
                    </a:solidFill>
                  </a:rPr>
                  <a:t>BUS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3285639" y="5242255"/>
                <a:ext cx="67826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. . . . .</a:t>
                </a:r>
                <a:endParaRPr lang="en-GB" dirty="0"/>
              </a:p>
            </p:txBody>
          </p:sp>
          <p:sp>
            <p:nvSpPr>
              <p:cNvPr id="49" name="Freeform 48"/>
              <p:cNvSpPr/>
              <p:nvPr/>
            </p:nvSpPr>
            <p:spPr>
              <a:xfrm>
                <a:off x="1859592" y="4368795"/>
                <a:ext cx="1139911" cy="544946"/>
              </a:xfrm>
              <a:custGeom>
                <a:avLst/>
                <a:gdLst>
                  <a:gd name="connsiteX0" fmla="*/ 80044 w 1139911"/>
                  <a:gd name="connsiteY0" fmla="*/ 544946 h 544946"/>
                  <a:gd name="connsiteX1" fmla="*/ 89281 w 1139911"/>
                  <a:gd name="connsiteY1" fmla="*/ 147782 h 544946"/>
                  <a:gd name="connsiteX2" fmla="*/ 985208 w 1139911"/>
                  <a:gd name="connsiteY2" fmla="*/ 212437 h 544946"/>
                  <a:gd name="connsiteX3" fmla="*/ 1132990 w 1139911"/>
                  <a:gd name="connsiteY3" fmla="*/ 0 h 5449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39911" h="544946">
                    <a:moveTo>
                      <a:pt x="80044" y="544946"/>
                    </a:moveTo>
                    <a:cubicBezTo>
                      <a:pt x="9232" y="374073"/>
                      <a:pt x="-61580" y="203200"/>
                      <a:pt x="89281" y="147782"/>
                    </a:cubicBezTo>
                    <a:cubicBezTo>
                      <a:pt x="240142" y="92364"/>
                      <a:pt x="811257" y="237067"/>
                      <a:pt x="985208" y="212437"/>
                    </a:cubicBezTo>
                    <a:cubicBezTo>
                      <a:pt x="1159160" y="187807"/>
                      <a:pt x="1146075" y="93903"/>
                      <a:pt x="1132990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Freeform 49"/>
              <p:cNvSpPr/>
              <p:nvPr/>
            </p:nvSpPr>
            <p:spPr>
              <a:xfrm>
                <a:off x="2715491" y="4378032"/>
                <a:ext cx="434109" cy="517236"/>
              </a:xfrm>
              <a:custGeom>
                <a:avLst/>
                <a:gdLst>
                  <a:gd name="connsiteX0" fmla="*/ 0 w 434109"/>
                  <a:gd name="connsiteY0" fmla="*/ 517236 h 517236"/>
                  <a:gd name="connsiteX1" fmla="*/ 332509 w 434109"/>
                  <a:gd name="connsiteY1" fmla="*/ 212436 h 517236"/>
                  <a:gd name="connsiteX2" fmla="*/ 434109 w 434109"/>
                  <a:gd name="connsiteY2" fmla="*/ 0 h 517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34109" h="517236">
                    <a:moveTo>
                      <a:pt x="0" y="517236"/>
                    </a:moveTo>
                    <a:cubicBezTo>
                      <a:pt x="130079" y="407939"/>
                      <a:pt x="260158" y="298642"/>
                      <a:pt x="332509" y="212436"/>
                    </a:cubicBezTo>
                    <a:cubicBezTo>
                      <a:pt x="404860" y="126230"/>
                      <a:pt x="419484" y="63115"/>
                      <a:pt x="434109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Freeform 50"/>
              <p:cNvSpPr/>
              <p:nvPr/>
            </p:nvSpPr>
            <p:spPr>
              <a:xfrm>
                <a:off x="3392262" y="4378031"/>
                <a:ext cx="1295762" cy="526473"/>
              </a:xfrm>
              <a:custGeom>
                <a:avLst/>
                <a:gdLst>
                  <a:gd name="connsiteX0" fmla="*/ 1164005 w 1295762"/>
                  <a:gd name="connsiteY0" fmla="*/ 526473 h 526473"/>
                  <a:gd name="connsiteX1" fmla="*/ 1210187 w 1295762"/>
                  <a:gd name="connsiteY1" fmla="*/ 138545 h 526473"/>
                  <a:gd name="connsiteX2" fmla="*/ 175714 w 1295762"/>
                  <a:gd name="connsiteY2" fmla="*/ 221673 h 526473"/>
                  <a:gd name="connsiteX3" fmla="*/ 9459 w 1295762"/>
                  <a:gd name="connsiteY3" fmla="*/ 0 h 526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95762" h="526473">
                    <a:moveTo>
                      <a:pt x="1164005" y="526473"/>
                    </a:moveTo>
                    <a:cubicBezTo>
                      <a:pt x="1269453" y="357909"/>
                      <a:pt x="1374902" y="189345"/>
                      <a:pt x="1210187" y="138545"/>
                    </a:cubicBezTo>
                    <a:cubicBezTo>
                      <a:pt x="1045472" y="87745"/>
                      <a:pt x="375835" y="244764"/>
                      <a:pt x="175714" y="221673"/>
                    </a:cubicBezTo>
                    <a:cubicBezTo>
                      <a:pt x="-24407" y="198582"/>
                      <a:pt x="-7474" y="99291"/>
                      <a:pt x="9459" y="0"/>
                    </a:cubicBezTo>
                  </a:path>
                </a:pathLst>
              </a:cu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5" name="Straight Connector 54"/>
              <p:cNvCxnSpPr>
                <a:stCxn id="15" idx="2"/>
                <a:endCxn id="17" idx="0"/>
              </p:cNvCxnSpPr>
              <p:nvPr/>
            </p:nvCxnSpPr>
            <p:spPr>
              <a:xfrm>
                <a:off x="3203356" y="3493591"/>
                <a:ext cx="0" cy="376837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3542605" y="4271475"/>
                <a:ext cx="1488565" cy="2340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b="1" dirty="0" smtClean="0"/>
                  <a:t>DTCC</a:t>
                </a:r>
                <a:r>
                  <a:rPr lang="en-GB" sz="1400" dirty="0" smtClean="0">
                    <a:solidFill>
                      <a:srgbClr val="FF0000"/>
                    </a:solidFill>
                  </a:rPr>
                  <a:t> backend links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58" name="Straight Connector 57"/>
              <p:cNvCxnSpPr/>
              <p:nvPr/>
            </p:nvCxnSpPr>
            <p:spPr>
              <a:xfrm>
                <a:off x="3149600" y="4516577"/>
                <a:ext cx="335465" cy="39716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/>
              <p:cNvCxnSpPr/>
              <p:nvPr/>
            </p:nvCxnSpPr>
            <p:spPr>
              <a:xfrm flipV="1">
                <a:off x="3068897" y="4584612"/>
                <a:ext cx="299528" cy="38809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7" name="Group 66"/>
              <p:cNvGrpSpPr/>
              <p:nvPr/>
            </p:nvGrpSpPr>
            <p:grpSpPr>
              <a:xfrm>
                <a:off x="1652610" y="4913741"/>
                <a:ext cx="601899" cy="761950"/>
                <a:chOff x="1652610" y="4913741"/>
                <a:chExt cx="601899" cy="761950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1717303" y="4913741"/>
                  <a:ext cx="445175" cy="29556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800" dirty="0" smtClean="0"/>
                    <a:t>FEC</a:t>
                  </a:r>
                  <a:endParaRPr lang="en-GB" sz="800" dirty="0"/>
                </a:p>
              </p:txBody>
            </p:sp>
            <p:sp>
              <p:nvSpPr>
                <p:cNvPr id="24" name="Rectangle 23"/>
                <p:cNvSpPr/>
                <p:nvPr/>
              </p:nvSpPr>
              <p:spPr>
                <a:xfrm>
                  <a:off x="1652610" y="5400800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" name="Rectangle 24"/>
                <p:cNvSpPr/>
                <p:nvPr/>
              </p:nvSpPr>
              <p:spPr>
                <a:xfrm>
                  <a:off x="1819079" y="5400800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2125123" y="5391563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1919208" y="5460247"/>
                  <a:ext cx="24558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 smtClean="0"/>
                    <a:t>..</a:t>
                  </a:r>
                  <a:endParaRPr lang="en-GB" sz="800" dirty="0"/>
                </a:p>
              </p:txBody>
            </p:sp>
            <p:sp>
              <p:nvSpPr>
                <p:cNvPr id="64" name="Freeform 63"/>
                <p:cNvSpPr/>
                <p:nvPr/>
              </p:nvSpPr>
              <p:spPr>
                <a:xfrm>
                  <a:off x="1706739" y="5222349"/>
                  <a:ext cx="53603" cy="180924"/>
                </a:xfrm>
                <a:custGeom>
                  <a:avLst/>
                  <a:gdLst>
                    <a:gd name="connsiteX0" fmla="*/ 53603 w 53603"/>
                    <a:gd name="connsiteY0" fmla="*/ 0 h 180924"/>
                    <a:gd name="connsiteX1" fmla="*/ 4705 w 53603"/>
                    <a:gd name="connsiteY1" fmla="*/ 78237 h 180924"/>
                    <a:gd name="connsiteX2" fmla="*/ 4705 w 53603"/>
                    <a:gd name="connsiteY2" fmla="*/ 180924 h 180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3603" h="180924">
                      <a:moveTo>
                        <a:pt x="53603" y="0"/>
                      </a:moveTo>
                      <a:cubicBezTo>
                        <a:pt x="33229" y="24041"/>
                        <a:pt x="12855" y="48083"/>
                        <a:pt x="4705" y="78237"/>
                      </a:cubicBezTo>
                      <a:cubicBezTo>
                        <a:pt x="-3445" y="108391"/>
                        <a:pt x="630" y="144657"/>
                        <a:pt x="4705" y="18092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5" name="Freeform 64"/>
                <p:cNvSpPr/>
                <p:nvPr/>
              </p:nvSpPr>
              <p:spPr>
                <a:xfrm>
                  <a:off x="1847539" y="5217459"/>
                  <a:ext cx="44829" cy="171144"/>
                </a:xfrm>
                <a:custGeom>
                  <a:avLst/>
                  <a:gdLst>
                    <a:gd name="connsiteX0" fmla="*/ 20380 w 44829"/>
                    <a:gd name="connsiteY0" fmla="*/ 0 h 171144"/>
                    <a:gd name="connsiteX1" fmla="*/ 820 w 44829"/>
                    <a:gd name="connsiteY1" fmla="*/ 112466 h 171144"/>
                    <a:gd name="connsiteX2" fmla="*/ 44829 w 44829"/>
                    <a:gd name="connsiteY2" fmla="*/ 171144 h 171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829" h="171144">
                      <a:moveTo>
                        <a:pt x="20380" y="0"/>
                      </a:moveTo>
                      <a:cubicBezTo>
                        <a:pt x="8562" y="41971"/>
                        <a:pt x="-3255" y="83942"/>
                        <a:pt x="820" y="112466"/>
                      </a:cubicBezTo>
                      <a:cubicBezTo>
                        <a:pt x="4895" y="140990"/>
                        <a:pt x="24862" y="156067"/>
                        <a:pt x="44829" y="17114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66" name="Freeform 65"/>
                <p:cNvSpPr/>
                <p:nvPr/>
              </p:nvSpPr>
              <p:spPr>
                <a:xfrm>
                  <a:off x="2112411" y="5212569"/>
                  <a:ext cx="102534" cy="185814"/>
                </a:xfrm>
                <a:custGeom>
                  <a:avLst/>
                  <a:gdLst>
                    <a:gd name="connsiteX0" fmla="*/ 0 w 102534"/>
                    <a:gd name="connsiteY0" fmla="*/ 0 h 185814"/>
                    <a:gd name="connsiteX1" fmla="*/ 97796 w 102534"/>
                    <a:gd name="connsiteY1" fmla="*/ 78237 h 185814"/>
                    <a:gd name="connsiteX2" fmla="*/ 78237 w 102534"/>
                    <a:gd name="connsiteY2" fmla="*/ 185814 h 185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2534" h="185814">
                      <a:moveTo>
                        <a:pt x="0" y="0"/>
                      </a:moveTo>
                      <a:cubicBezTo>
                        <a:pt x="42378" y="23634"/>
                        <a:pt x="84757" y="47268"/>
                        <a:pt x="97796" y="78237"/>
                      </a:cubicBezTo>
                      <a:cubicBezTo>
                        <a:pt x="110835" y="109206"/>
                        <a:pt x="94536" y="147510"/>
                        <a:pt x="78237" y="18581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2440987" y="4899219"/>
                <a:ext cx="601899" cy="761950"/>
                <a:chOff x="1652610" y="4913741"/>
                <a:chExt cx="601899" cy="761950"/>
              </a:xfrm>
            </p:grpSpPr>
            <p:sp>
              <p:nvSpPr>
                <p:cNvPr id="69" name="Rectangle 68"/>
                <p:cNvSpPr/>
                <p:nvPr/>
              </p:nvSpPr>
              <p:spPr>
                <a:xfrm>
                  <a:off x="1717303" y="4913741"/>
                  <a:ext cx="445175" cy="29556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800" dirty="0" smtClean="0"/>
                    <a:t>FEC</a:t>
                  </a:r>
                  <a:endParaRPr lang="en-GB" sz="800" dirty="0"/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1652610" y="5400800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1819079" y="5400800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2125123" y="5391563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73" name="TextBox 72"/>
                <p:cNvSpPr txBox="1"/>
                <p:nvPr/>
              </p:nvSpPr>
              <p:spPr>
                <a:xfrm>
                  <a:off x="1919208" y="5460247"/>
                  <a:ext cx="24558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 smtClean="0"/>
                    <a:t>..</a:t>
                  </a:r>
                  <a:endParaRPr lang="en-GB" sz="800" dirty="0"/>
                </a:p>
              </p:txBody>
            </p:sp>
            <p:sp>
              <p:nvSpPr>
                <p:cNvPr id="74" name="Freeform 73"/>
                <p:cNvSpPr/>
                <p:nvPr/>
              </p:nvSpPr>
              <p:spPr>
                <a:xfrm>
                  <a:off x="1706739" y="5222349"/>
                  <a:ext cx="53603" cy="180924"/>
                </a:xfrm>
                <a:custGeom>
                  <a:avLst/>
                  <a:gdLst>
                    <a:gd name="connsiteX0" fmla="*/ 53603 w 53603"/>
                    <a:gd name="connsiteY0" fmla="*/ 0 h 180924"/>
                    <a:gd name="connsiteX1" fmla="*/ 4705 w 53603"/>
                    <a:gd name="connsiteY1" fmla="*/ 78237 h 180924"/>
                    <a:gd name="connsiteX2" fmla="*/ 4705 w 53603"/>
                    <a:gd name="connsiteY2" fmla="*/ 180924 h 180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3603" h="180924">
                      <a:moveTo>
                        <a:pt x="53603" y="0"/>
                      </a:moveTo>
                      <a:cubicBezTo>
                        <a:pt x="33229" y="24041"/>
                        <a:pt x="12855" y="48083"/>
                        <a:pt x="4705" y="78237"/>
                      </a:cubicBezTo>
                      <a:cubicBezTo>
                        <a:pt x="-3445" y="108391"/>
                        <a:pt x="630" y="144657"/>
                        <a:pt x="4705" y="18092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5" name="Freeform 74"/>
                <p:cNvSpPr/>
                <p:nvPr/>
              </p:nvSpPr>
              <p:spPr>
                <a:xfrm>
                  <a:off x="1847539" y="5217459"/>
                  <a:ext cx="44829" cy="171144"/>
                </a:xfrm>
                <a:custGeom>
                  <a:avLst/>
                  <a:gdLst>
                    <a:gd name="connsiteX0" fmla="*/ 20380 w 44829"/>
                    <a:gd name="connsiteY0" fmla="*/ 0 h 171144"/>
                    <a:gd name="connsiteX1" fmla="*/ 820 w 44829"/>
                    <a:gd name="connsiteY1" fmla="*/ 112466 h 171144"/>
                    <a:gd name="connsiteX2" fmla="*/ 44829 w 44829"/>
                    <a:gd name="connsiteY2" fmla="*/ 171144 h 171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829" h="171144">
                      <a:moveTo>
                        <a:pt x="20380" y="0"/>
                      </a:moveTo>
                      <a:cubicBezTo>
                        <a:pt x="8562" y="41971"/>
                        <a:pt x="-3255" y="83942"/>
                        <a:pt x="820" y="112466"/>
                      </a:cubicBezTo>
                      <a:cubicBezTo>
                        <a:pt x="4895" y="140990"/>
                        <a:pt x="24862" y="156067"/>
                        <a:pt x="44829" y="17114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76" name="Freeform 75"/>
                <p:cNvSpPr/>
                <p:nvPr/>
              </p:nvSpPr>
              <p:spPr>
                <a:xfrm>
                  <a:off x="2112411" y="5212569"/>
                  <a:ext cx="102534" cy="185814"/>
                </a:xfrm>
                <a:custGeom>
                  <a:avLst/>
                  <a:gdLst>
                    <a:gd name="connsiteX0" fmla="*/ 0 w 102534"/>
                    <a:gd name="connsiteY0" fmla="*/ 0 h 185814"/>
                    <a:gd name="connsiteX1" fmla="*/ 97796 w 102534"/>
                    <a:gd name="connsiteY1" fmla="*/ 78237 h 185814"/>
                    <a:gd name="connsiteX2" fmla="*/ 78237 w 102534"/>
                    <a:gd name="connsiteY2" fmla="*/ 185814 h 185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2534" h="185814">
                      <a:moveTo>
                        <a:pt x="0" y="0"/>
                      </a:moveTo>
                      <a:cubicBezTo>
                        <a:pt x="42378" y="23634"/>
                        <a:pt x="84757" y="47268"/>
                        <a:pt x="97796" y="78237"/>
                      </a:cubicBezTo>
                      <a:cubicBezTo>
                        <a:pt x="110835" y="109206"/>
                        <a:pt x="94536" y="147510"/>
                        <a:pt x="78237" y="18581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grpSp>
            <p:nvGrpSpPr>
              <p:cNvPr id="77" name="Group 76"/>
              <p:cNvGrpSpPr/>
              <p:nvPr/>
            </p:nvGrpSpPr>
            <p:grpSpPr>
              <a:xfrm>
                <a:off x="4318133" y="4900879"/>
                <a:ext cx="601899" cy="761950"/>
                <a:chOff x="1652610" y="4913741"/>
                <a:chExt cx="601899" cy="76195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1717303" y="4913741"/>
                  <a:ext cx="445175" cy="295563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GB" sz="800" dirty="0" smtClean="0"/>
                    <a:t>FEC</a:t>
                  </a:r>
                  <a:endParaRPr lang="en-GB" sz="800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1652610" y="5400800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1819079" y="5400800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125123" y="5391563"/>
                  <a:ext cx="129386" cy="212631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r"/>
                  <a:endParaRPr lang="en-GB" dirty="0"/>
                </a:p>
              </p:txBody>
            </p:sp>
            <p:sp>
              <p:nvSpPr>
                <p:cNvPr id="82" name="TextBox 81"/>
                <p:cNvSpPr txBox="1"/>
                <p:nvPr/>
              </p:nvSpPr>
              <p:spPr>
                <a:xfrm>
                  <a:off x="1919208" y="5460247"/>
                  <a:ext cx="24558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800" dirty="0" smtClean="0"/>
                    <a:t>..</a:t>
                  </a:r>
                  <a:endParaRPr lang="en-GB" sz="800" dirty="0"/>
                </a:p>
              </p:txBody>
            </p:sp>
            <p:sp>
              <p:nvSpPr>
                <p:cNvPr id="83" name="Freeform 82"/>
                <p:cNvSpPr/>
                <p:nvPr/>
              </p:nvSpPr>
              <p:spPr>
                <a:xfrm>
                  <a:off x="1706739" y="5222349"/>
                  <a:ext cx="53603" cy="180924"/>
                </a:xfrm>
                <a:custGeom>
                  <a:avLst/>
                  <a:gdLst>
                    <a:gd name="connsiteX0" fmla="*/ 53603 w 53603"/>
                    <a:gd name="connsiteY0" fmla="*/ 0 h 180924"/>
                    <a:gd name="connsiteX1" fmla="*/ 4705 w 53603"/>
                    <a:gd name="connsiteY1" fmla="*/ 78237 h 180924"/>
                    <a:gd name="connsiteX2" fmla="*/ 4705 w 53603"/>
                    <a:gd name="connsiteY2" fmla="*/ 180924 h 1809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3603" h="180924">
                      <a:moveTo>
                        <a:pt x="53603" y="0"/>
                      </a:moveTo>
                      <a:cubicBezTo>
                        <a:pt x="33229" y="24041"/>
                        <a:pt x="12855" y="48083"/>
                        <a:pt x="4705" y="78237"/>
                      </a:cubicBezTo>
                      <a:cubicBezTo>
                        <a:pt x="-3445" y="108391"/>
                        <a:pt x="630" y="144657"/>
                        <a:pt x="4705" y="18092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4" name="Freeform 83"/>
                <p:cNvSpPr/>
                <p:nvPr/>
              </p:nvSpPr>
              <p:spPr>
                <a:xfrm>
                  <a:off x="1847539" y="5217459"/>
                  <a:ext cx="44829" cy="171144"/>
                </a:xfrm>
                <a:custGeom>
                  <a:avLst/>
                  <a:gdLst>
                    <a:gd name="connsiteX0" fmla="*/ 20380 w 44829"/>
                    <a:gd name="connsiteY0" fmla="*/ 0 h 171144"/>
                    <a:gd name="connsiteX1" fmla="*/ 820 w 44829"/>
                    <a:gd name="connsiteY1" fmla="*/ 112466 h 171144"/>
                    <a:gd name="connsiteX2" fmla="*/ 44829 w 44829"/>
                    <a:gd name="connsiteY2" fmla="*/ 171144 h 171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4829" h="171144">
                      <a:moveTo>
                        <a:pt x="20380" y="0"/>
                      </a:moveTo>
                      <a:cubicBezTo>
                        <a:pt x="8562" y="41971"/>
                        <a:pt x="-3255" y="83942"/>
                        <a:pt x="820" y="112466"/>
                      </a:cubicBezTo>
                      <a:cubicBezTo>
                        <a:pt x="4895" y="140990"/>
                        <a:pt x="24862" y="156067"/>
                        <a:pt x="44829" y="17114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85" name="Freeform 84"/>
                <p:cNvSpPr/>
                <p:nvPr/>
              </p:nvSpPr>
              <p:spPr>
                <a:xfrm>
                  <a:off x="2112411" y="5212569"/>
                  <a:ext cx="102534" cy="185814"/>
                </a:xfrm>
                <a:custGeom>
                  <a:avLst/>
                  <a:gdLst>
                    <a:gd name="connsiteX0" fmla="*/ 0 w 102534"/>
                    <a:gd name="connsiteY0" fmla="*/ 0 h 185814"/>
                    <a:gd name="connsiteX1" fmla="*/ 97796 w 102534"/>
                    <a:gd name="connsiteY1" fmla="*/ 78237 h 185814"/>
                    <a:gd name="connsiteX2" fmla="*/ 78237 w 102534"/>
                    <a:gd name="connsiteY2" fmla="*/ 185814 h 1858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2534" h="185814">
                      <a:moveTo>
                        <a:pt x="0" y="0"/>
                      </a:moveTo>
                      <a:cubicBezTo>
                        <a:pt x="42378" y="23634"/>
                        <a:pt x="84757" y="47268"/>
                        <a:pt x="97796" y="78237"/>
                      </a:cubicBezTo>
                      <a:cubicBezTo>
                        <a:pt x="110835" y="109206"/>
                        <a:pt x="94536" y="147510"/>
                        <a:pt x="78237" y="185814"/>
                      </a:cubicBezTo>
                    </a:path>
                  </a:pathLst>
                </a:custGeom>
                <a:noFill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</p:grpSp>
      </p:grpSp>
      <p:sp>
        <p:nvSpPr>
          <p:cNvPr id="135" name="TextBox 134"/>
          <p:cNvSpPr txBox="1"/>
          <p:nvPr/>
        </p:nvSpPr>
        <p:spPr>
          <a:xfrm>
            <a:off x="6369414" y="3605247"/>
            <a:ext cx="4321867" cy="203132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b="1" u="sng" dirty="0" smtClean="0"/>
              <a:t>LINK scalability features vs.  parallel Bus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 smtClean="0"/>
              <a:t>Data in parallel over p-p links</a:t>
            </a:r>
          </a:p>
          <a:p>
            <a:r>
              <a:rPr lang="en-GB" sz="1400" dirty="0" smtClean="0"/>
              <a:t>     =&gt;Higher BW &amp; Trigger rates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p</a:t>
            </a:r>
            <a:r>
              <a:rPr lang="en-GB" sz="1400" dirty="0" smtClean="0"/>
              <a:t>oint-point controlled impedance </a:t>
            </a:r>
          </a:p>
          <a:p>
            <a:r>
              <a:rPr lang="en-GB" sz="1400" dirty="0"/>
              <a:t> </a:t>
            </a:r>
            <a:r>
              <a:rPr lang="en-GB" sz="1400" dirty="0" smtClean="0"/>
              <a:t>    =&gt; very high bitrates &amp; lower error rates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o</a:t>
            </a:r>
            <a:r>
              <a:rPr lang="en-GB" sz="1400" dirty="0" smtClean="0"/>
              <a:t>vercome bus length  limit</a:t>
            </a:r>
          </a:p>
          <a:p>
            <a:r>
              <a:rPr lang="en-GB" sz="1400" dirty="0"/>
              <a:t> </a:t>
            </a:r>
            <a:r>
              <a:rPr lang="en-GB" sz="1400" dirty="0" smtClean="0"/>
              <a:t>    =&gt; single point failures = non fatal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/>
              <a:t>l</a:t>
            </a:r>
            <a:r>
              <a:rPr lang="en-GB" sz="1400" dirty="0" smtClean="0"/>
              <a:t>ess wear-out of contacts</a:t>
            </a:r>
          </a:p>
          <a:p>
            <a:r>
              <a:rPr lang="en-GB" sz="1400" dirty="0"/>
              <a:t> </a:t>
            </a:r>
            <a:r>
              <a:rPr lang="en-GB" sz="1400" dirty="0" smtClean="0"/>
              <a:t>    =&gt; more reliable, less cost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970738" y="1648440"/>
            <a:ext cx="64108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u="sng" dirty="0" err="1" smtClean="0"/>
              <a:t>xTCx</a:t>
            </a:r>
            <a:r>
              <a:rPr lang="en-GB" sz="1200" b="1" u="sng" dirty="0" smtClean="0"/>
              <a:t>  link </a:t>
            </a:r>
            <a:r>
              <a:rPr lang="en-GB" sz="1200" b="1" u="sng" dirty="0" err="1" smtClean="0"/>
              <a:t>flavors</a:t>
            </a:r>
            <a:r>
              <a:rPr lang="en-GB" sz="1200" b="1" u="sng" dirty="0"/>
              <a:t> </a:t>
            </a:r>
            <a:r>
              <a:rPr lang="en-GB" sz="1200" b="1" u="sng" dirty="0" smtClean="0"/>
              <a:t>in use so far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D</a:t>
            </a:r>
            <a:r>
              <a:rPr lang="en-GB" sz="1200" b="1" dirty="0" smtClean="0"/>
              <a:t>TC</a:t>
            </a:r>
            <a:r>
              <a:rPr lang="en-GB" sz="1200" dirty="0" smtClean="0"/>
              <a:t>   	</a:t>
            </a:r>
            <a:r>
              <a:rPr lang="en-GB" sz="1200" dirty="0" err="1" smtClean="0"/>
              <a:t>Data+Trigger</a:t>
            </a:r>
            <a:r>
              <a:rPr lang="en-GB" sz="1200" dirty="0" err="1"/>
              <a:t>+</a:t>
            </a:r>
            <a:r>
              <a:rPr lang="en-GB" sz="1200" dirty="0" err="1" smtClean="0"/>
              <a:t>Clock</a:t>
            </a:r>
            <a:r>
              <a:rPr lang="en-GB" sz="1200" dirty="0" smtClean="0"/>
              <a:t> (over CAT7, SRU-FEE ) 2009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/>
              <a:t>D</a:t>
            </a:r>
            <a:r>
              <a:rPr lang="en-GB" sz="1200" b="1" dirty="0"/>
              <a:t>TC</a:t>
            </a:r>
            <a:r>
              <a:rPr lang="en-GB" sz="1200" dirty="0"/>
              <a:t>CP	Data+ Trigger+ Clock +Control + Power ( over HMDI*, FEC-Frontend) </a:t>
            </a:r>
            <a:r>
              <a:rPr lang="en-GB" sz="1200" dirty="0" smtClean="0"/>
              <a:t>2010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b="1" dirty="0" smtClean="0"/>
              <a:t>TC</a:t>
            </a:r>
            <a:r>
              <a:rPr lang="en-GB" sz="1200" dirty="0" smtClean="0"/>
              <a:t>      	Trigger + Clock  ( over CAT7, CTF - FEC) 2010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D</a:t>
            </a:r>
            <a:r>
              <a:rPr lang="en-GB" sz="1200" b="1" dirty="0" smtClean="0"/>
              <a:t>TC</a:t>
            </a:r>
            <a:r>
              <a:rPr lang="en-GB" sz="1200" dirty="0" smtClean="0"/>
              <a:t>C	Data +Trigger+ Clock +Control ( over CAT7,  SRU - FEC) 2011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200" dirty="0" smtClean="0"/>
              <a:t>D</a:t>
            </a:r>
            <a:r>
              <a:rPr lang="en-GB" sz="1200" b="1" dirty="0" smtClean="0"/>
              <a:t>TC</a:t>
            </a:r>
            <a:r>
              <a:rPr lang="en-GB" sz="1200" dirty="0" smtClean="0"/>
              <a:t>CO  Data+ Trigger+ Clock+ Control  over Optical fibre  ( planned , 2017 ) </a:t>
            </a:r>
            <a:endParaRPr lang="en-GB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6341031" y="5911152"/>
            <a:ext cx="15801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* copper or fibre</a:t>
            </a:r>
            <a:endParaRPr lang="en-GB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3899216" y="5881857"/>
            <a:ext cx="68961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>
                <a:solidFill>
                  <a:srgbClr val="FF0000"/>
                </a:solidFill>
              </a:rPr>
              <a:t>hybrids</a:t>
            </a:r>
            <a:endParaRPr lang="en-GB" sz="1100" dirty="0">
              <a:solidFill>
                <a:srgbClr val="FF0000"/>
              </a:solidFill>
            </a:endParaRP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1281" y="151984"/>
            <a:ext cx="1405738" cy="1119218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195305" y="3902159"/>
            <a:ext cx="907428" cy="1831493"/>
            <a:chOff x="458305" y="3021834"/>
            <a:chExt cx="907428" cy="1831493"/>
          </a:xfrm>
        </p:grpSpPr>
        <p:cxnSp>
          <p:nvCxnSpPr>
            <p:cNvPr id="19" name="Straight Arrow Connector 18"/>
            <p:cNvCxnSpPr/>
            <p:nvPr/>
          </p:nvCxnSpPr>
          <p:spPr>
            <a:xfrm>
              <a:off x="989776" y="3303135"/>
              <a:ext cx="9144" cy="152443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1161227" y="3312802"/>
              <a:ext cx="9144" cy="152443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807707" y="3295756"/>
              <a:ext cx="19762" cy="154043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632279" y="3322470"/>
              <a:ext cx="13121" cy="153085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58305" y="3021834"/>
              <a:ext cx="9074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/>
                <a:t>D T C </a:t>
              </a:r>
              <a:r>
                <a:rPr lang="en-GB" sz="1600" dirty="0" err="1" smtClean="0"/>
                <a:t>C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94172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Table-Top SRS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365" y="2120900"/>
            <a:ext cx="6019620" cy="4051300"/>
          </a:xfrm>
        </p:spPr>
      </p:pic>
      <p:sp>
        <p:nvSpPr>
          <p:cNvPr id="5" name="TextBox 4"/>
          <p:cNvSpPr txBox="1"/>
          <p:nvPr/>
        </p:nvSpPr>
        <p:spPr>
          <a:xfrm>
            <a:off x="3374578" y="1751568"/>
            <a:ext cx="5022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Powered SRS crate with FEC / Adapter </a:t>
            </a:r>
            <a:r>
              <a:rPr lang="en-GB" dirty="0" smtClean="0"/>
              <a:t>combo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86582" y="3873910"/>
            <a:ext cx="20520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Detector </a:t>
            </a:r>
          </a:p>
          <a:p>
            <a:r>
              <a:rPr lang="en-GB" dirty="0" smtClean="0"/>
              <a:t>with APV hybrids</a:t>
            </a:r>
          </a:p>
          <a:p>
            <a:endParaRPr lang="en-GB" dirty="0"/>
          </a:p>
          <a:p>
            <a:r>
              <a:rPr lang="en-GB" dirty="0" smtClean="0"/>
              <a:t>Readout &amp; power </a:t>
            </a:r>
          </a:p>
          <a:p>
            <a:r>
              <a:rPr lang="en-GB" dirty="0" smtClean="0"/>
              <a:t>via HDMI link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281652" y="3873910"/>
            <a:ext cx="2523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Laptop connected via </a:t>
            </a:r>
          </a:p>
          <a:p>
            <a:r>
              <a:rPr lang="en-GB" dirty="0" smtClean="0"/>
              <a:t>Ethernet cable to FEC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9281652" y="4798142"/>
            <a:ext cx="3000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Online Readout systems</a:t>
            </a:r>
          </a:p>
          <a:p>
            <a:r>
              <a:rPr lang="en-GB" dirty="0" smtClean="0"/>
              <a:t>DATE, and/or </a:t>
            </a:r>
            <a:r>
              <a:rPr lang="en-GB" dirty="0" err="1" smtClean="0"/>
              <a:t>Labview</a:t>
            </a:r>
            <a:r>
              <a:rPr lang="en-GB" dirty="0" smtClean="0"/>
              <a:t> SRS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5</a:t>
            </a:fld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4762" y="197630"/>
            <a:ext cx="1335140" cy="1066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25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1741" y="127646"/>
            <a:ext cx="10058400" cy="1609344"/>
          </a:xfrm>
        </p:spPr>
        <p:txBody>
          <a:bodyPr/>
          <a:lstStyle/>
          <a:p>
            <a:r>
              <a:rPr lang="en-GB" dirty="0" smtClean="0"/>
              <a:t>SCALABILITY </a:t>
            </a:r>
            <a:r>
              <a:rPr lang="en-GB" sz="2000" dirty="0" smtClean="0"/>
              <a:t>( </a:t>
            </a:r>
            <a:r>
              <a:rPr lang="en-GB" sz="2000" dirty="0" smtClean="0"/>
              <a:t>a. </a:t>
            </a:r>
            <a:r>
              <a:rPr lang="en-GB" sz="2000" dirty="0" smtClean="0">
                <a:solidFill>
                  <a:srgbClr val="FF0000"/>
                </a:solidFill>
              </a:rPr>
              <a:t>over </a:t>
            </a:r>
            <a:r>
              <a:rPr lang="en-GB" sz="2000" dirty="0" smtClean="0">
                <a:solidFill>
                  <a:srgbClr val="FF0000"/>
                </a:solidFill>
              </a:rPr>
              <a:t>types of frontend </a:t>
            </a:r>
            <a:r>
              <a:rPr lang="en-GB" sz="2000" dirty="0" smtClean="0"/>
              <a:t>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6328" y="1738231"/>
            <a:ext cx="4808072" cy="375687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b="1" u="sng" dirty="0" smtClean="0"/>
              <a:t>-general-purpose </a:t>
            </a:r>
            <a:r>
              <a:rPr lang="en-GB" b="1" u="sng" dirty="0"/>
              <a:t>SRS: </a:t>
            </a:r>
          </a:p>
          <a:p>
            <a:endParaRPr lang="en-GB" sz="1400" dirty="0" smtClean="0"/>
          </a:p>
          <a:p>
            <a:r>
              <a:rPr lang="en-GB" sz="1400" dirty="0" smtClean="0"/>
              <a:t>APV frontend = 128 analogue </a:t>
            </a:r>
            <a:r>
              <a:rPr lang="en-GB" sz="1400" dirty="0" err="1" smtClean="0"/>
              <a:t>ch.</a:t>
            </a:r>
            <a:r>
              <a:rPr lang="en-GB" sz="1400" dirty="0" smtClean="0"/>
              <a:t> </a:t>
            </a:r>
            <a:r>
              <a:rPr lang="en-GB" sz="1400" dirty="0"/>
              <a:t>o</a:t>
            </a:r>
            <a:r>
              <a:rPr lang="en-GB" sz="1400" dirty="0" smtClean="0"/>
              <a:t>n </a:t>
            </a:r>
            <a:r>
              <a:rPr lang="en-GB" sz="1400" dirty="0" smtClean="0"/>
              <a:t>hybrid</a:t>
            </a:r>
            <a:endParaRPr lang="en-GB" sz="1400" dirty="0" smtClean="0"/>
          </a:p>
          <a:p>
            <a:endParaRPr lang="en-GB" sz="1400" dirty="0"/>
          </a:p>
          <a:p>
            <a:r>
              <a:rPr lang="en-GB" sz="1400" dirty="0" smtClean="0"/>
              <a:t>VMM frontend= 128 digital </a:t>
            </a:r>
            <a:r>
              <a:rPr lang="en-GB" sz="1400" dirty="0" err="1" smtClean="0"/>
              <a:t>ch.</a:t>
            </a:r>
            <a:r>
              <a:rPr lang="en-GB" sz="1400" dirty="0" smtClean="0"/>
              <a:t> </a:t>
            </a:r>
            <a:r>
              <a:rPr lang="en-GB" sz="1400" dirty="0"/>
              <a:t> o</a:t>
            </a:r>
            <a:r>
              <a:rPr lang="en-GB" sz="1400" dirty="0" smtClean="0"/>
              <a:t>n hybrid</a:t>
            </a:r>
          </a:p>
          <a:p>
            <a:endParaRPr lang="en-GB" sz="1400" dirty="0"/>
          </a:p>
          <a:p>
            <a:pPr marL="0" indent="0">
              <a:buNone/>
            </a:pPr>
            <a:r>
              <a:rPr lang="en-GB" b="1" u="sng" dirty="0" smtClean="0"/>
              <a:t>-experiment –specific SRS: </a:t>
            </a:r>
          </a:p>
          <a:p>
            <a:endParaRPr lang="en-GB" sz="1400" dirty="0" smtClean="0"/>
          </a:p>
          <a:p>
            <a:r>
              <a:rPr lang="en-GB" sz="1400" dirty="0" err="1" smtClean="0"/>
              <a:t>SiPM</a:t>
            </a:r>
            <a:r>
              <a:rPr lang="en-GB" sz="1400" dirty="0" smtClean="0"/>
              <a:t> </a:t>
            </a:r>
            <a:r>
              <a:rPr lang="en-GB" sz="1400" dirty="0"/>
              <a:t>and PM  </a:t>
            </a:r>
            <a:r>
              <a:rPr lang="en-GB" sz="1400" dirty="0" smtClean="0"/>
              <a:t>adapter (NEXT</a:t>
            </a:r>
            <a:r>
              <a:rPr lang="en-GB" sz="1400" dirty="0"/>
              <a:t>)</a:t>
            </a:r>
          </a:p>
          <a:p>
            <a:endParaRPr lang="en-GB" sz="1400" dirty="0" smtClean="0"/>
          </a:p>
          <a:p>
            <a:r>
              <a:rPr lang="en-GB" sz="1400" dirty="0" smtClean="0"/>
              <a:t>Octal Timepix-2 adapter  (Univ. Bonn)</a:t>
            </a:r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599" y="1620689"/>
            <a:ext cx="3973769" cy="17724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964" y="458044"/>
            <a:ext cx="1795520" cy="166251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121351" y="1061726"/>
            <a:ext cx="2799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 ASIC: 128 analogue </a:t>
            </a:r>
            <a:r>
              <a:rPr lang="en-GB" dirty="0" err="1" smtClean="0">
                <a:solidFill>
                  <a:srgbClr val="FF0000"/>
                </a:solidFill>
              </a:rPr>
              <a:t>ch.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089484" y="673003"/>
            <a:ext cx="28895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APV wire-bonded, on SRS hybrid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1263" y="3504281"/>
            <a:ext cx="2609994" cy="15390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8046" y="5105259"/>
            <a:ext cx="2318403" cy="127066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207676" y="4537509"/>
            <a:ext cx="2371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 ASIC: 64 digital </a:t>
            </a:r>
            <a:r>
              <a:rPr lang="en-GB" dirty="0" err="1" smtClean="0">
                <a:solidFill>
                  <a:srgbClr val="FF0000"/>
                </a:solidFill>
              </a:rPr>
              <a:t>ch.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207676" y="3768578"/>
            <a:ext cx="28017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2 x VMM </a:t>
            </a:r>
            <a:r>
              <a:rPr lang="en-GB" sz="1200" dirty="0"/>
              <a:t> </a:t>
            </a:r>
            <a:r>
              <a:rPr lang="en-GB" sz="1200" dirty="0" smtClean="0"/>
              <a:t>wire bonded on SRS hybrid</a:t>
            </a:r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26" name="Slide Number Placeholder 2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6</a:t>
            </a:fld>
            <a:endParaRPr lang="en-GB"/>
          </a:p>
        </p:txBody>
      </p:sp>
      <p:sp>
        <p:nvSpPr>
          <p:cNvPr id="27" name="TextBox 26"/>
          <p:cNvSpPr txBox="1"/>
          <p:nvPr/>
        </p:nvSpPr>
        <p:spPr>
          <a:xfrm>
            <a:off x="10414215" y="2163315"/>
            <a:ext cx="17251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APV channel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0085983" y="5573054"/>
            <a:ext cx="18156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 VMM channel</a:t>
            </a:r>
            <a:endParaRPr lang="en-GB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76074" y="12036"/>
            <a:ext cx="963293" cy="76695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96328" y="5573054"/>
            <a:ext cx="5605066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Example of different frontends combined in a single RO system</a:t>
            </a:r>
            <a:endParaRPr lang="en-GB" dirty="0"/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5625737" y="4711337"/>
            <a:ext cx="278674" cy="861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4450080" y="4537509"/>
            <a:ext cx="1134531" cy="13899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834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Scalability </a:t>
            </a:r>
            <a:r>
              <a:rPr lang="en-GB" sz="1800" dirty="0" smtClean="0"/>
              <a:t>( </a:t>
            </a:r>
            <a:r>
              <a:rPr lang="en-GB" sz="1800" dirty="0" smtClean="0"/>
              <a:t>B.  </a:t>
            </a:r>
            <a:r>
              <a:rPr lang="en-GB" sz="1800" dirty="0" smtClean="0">
                <a:solidFill>
                  <a:srgbClr val="FF0000"/>
                </a:solidFill>
              </a:rPr>
              <a:t># </a:t>
            </a:r>
            <a:r>
              <a:rPr lang="en-GB" sz="1800" dirty="0" smtClean="0">
                <a:solidFill>
                  <a:srgbClr val="FF0000"/>
                </a:solidFill>
              </a:rPr>
              <a:t>channels </a:t>
            </a:r>
            <a:r>
              <a:rPr lang="en-GB" sz="1800" dirty="0" smtClean="0"/>
              <a:t>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SRS channel </a:t>
            </a:r>
            <a:r>
              <a:rPr lang="en-GB" dirty="0"/>
              <a:t>u</a:t>
            </a:r>
            <a:r>
              <a:rPr lang="en-GB" dirty="0" smtClean="0"/>
              <a:t>nit = 1 hybrid 128 channels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DTCCP  readout cable unit = 256 channels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FEC Frontend concentrator unit = 2k </a:t>
            </a:r>
            <a:r>
              <a:rPr lang="en-GB" dirty="0" err="1" smtClean="0"/>
              <a:t>ch.</a:t>
            </a:r>
            <a:r>
              <a:rPr lang="en-GB" dirty="0" smtClean="0"/>
              <a:t> 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Multi-FEC system with SRU = 4k…16 k </a:t>
            </a:r>
            <a:r>
              <a:rPr lang="en-GB" dirty="0" err="1" smtClean="0"/>
              <a:t>ch.</a:t>
            </a: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Multi-Crate with SRU(s)   &gt;  16k </a:t>
            </a:r>
            <a:r>
              <a:rPr lang="en-GB" dirty="0" err="1" smtClean="0"/>
              <a:t>ch</a:t>
            </a:r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472" y="3303808"/>
            <a:ext cx="2285748" cy="133872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158" y="1834616"/>
            <a:ext cx="1635252" cy="19074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409" y="4286145"/>
            <a:ext cx="2194749" cy="1611805"/>
          </a:xfrm>
          <a:prstGeom prst="rect">
            <a:avLst/>
          </a:prstGeom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7</a:t>
            </a:fld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8678530" y="1574954"/>
            <a:ext cx="23026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Table-top minimal SRS system</a:t>
            </a:r>
            <a:endParaRPr lang="en-GB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8189741" y="2101814"/>
            <a:ext cx="2267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 ADC adapter card + 1 FEC  </a:t>
            </a:r>
          </a:p>
          <a:p>
            <a:r>
              <a:rPr lang="en-GB" sz="1200" dirty="0" smtClean="0"/>
              <a:t>8 HDMI ports</a:t>
            </a:r>
            <a:endParaRPr lang="en-GB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9123116" y="2769275"/>
            <a:ext cx="1594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Frontend Hybrids</a:t>
            </a:r>
          </a:p>
          <a:p>
            <a:r>
              <a:rPr lang="en-GB" sz="1200" dirty="0" smtClean="0"/>
              <a:t>along </a:t>
            </a:r>
            <a:r>
              <a:rPr lang="en-GB" sz="1200" dirty="0" err="1" smtClean="0"/>
              <a:t>Detctor</a:t>
            </a:r>
            <a:r>
              <a:rPr lang="en-GB" sz="1200" dirty="0" smtClean="0"/>
              <a:t> frame</a:t>
            </a:r>
            <a:endParaRPr lang="en-GB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8453212" y="5178606"/>
            <a:ext cx="2147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SRS slices (</a:t>
            </a:r>
            <a:r>
              <a:rPr lang="en-GB" sz="1200" dirty="0" err="1" smtClean="0"/>
              <a:t>FEC+Adapter</a:t>
            </a:r>
            <a:r>
              <a:rPr lang="en-GB" sz="1200" dirty="0" smtClean="0"/>
              <a:t>)</a:t>
            </a:r>
          </a:p>
          <a:p>
            <a:r>
              <a:rPr lang="en-GB" sz="1200" dirty="0"/>
              <a:t>i</a:t>
            </a:r>
            <a:r>
              <a:rPr lang="en-GB" sz="1200" dirty="0" smtClean="0"/>
              <a:t>n </a:t>
            </a:r>
            <a:r>
              <a:rPr lang="en-GB" sz="1200" dirty="0" err="1" smtClean="0"/>
              <a:t>Euocrate</a:t>
            </a:r>
            <a:r>
              <a:rPr lang="en-GB" sz="1200" dirty="0" smtClean="0"/>
              <a:t> with SRU below </a:t>
            </a:r>
            <a:endParaRPr lang="en-GB" sz="12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0618" y="371474"/>
            <a:ext cx="2753430" cy="125024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994220" y="46096"/>
            <a:ext cx="1081913" cy="861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04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Frontend links </a:t>
            </a:r>
            <a:r>
              <a:rPr lang="en-GB" sz="2800" dirty="0" smtClean="0"/>
              <a:t>(DTCCP)</a:t>
            </a:r>
            <a:endParaRPr lang="en-GB" sz="28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4342" y="1956390"/>
            <a:ext cx="1951426" cy="124932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Hans.Muller@cern.ch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8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496" y="1590453"/>
            <a:ext cx="2314575" cy="1981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22880" y="1883037"/>
            <a:ext cx="49650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HDMI* cables A-D  (micro) up 5m</a:t>
            </a:r>
          </a:p>
          <a:p>
            <a:r>
              <a:rPr lang="en-GB" dirty="0"/>
              <a:t> </a:t>
            </a:r>
            <a:r>
              <a:rPr lang="en-GB" dirty="0" smtClean="0"/>
              <a:t>HDMI </a:t>
            </a:r>
            <a:r>
              <a:rPr lang="en-GB" dirty="0"/>
              <a:t> </a:t>
            </a:r>
            <a:r>
              <a:rPr lang="en-GB" dirty="0" smtClean="0"/>
              <a:t> cables A-A  coupled to  A-D   up  25m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401574" y="3722122"/>
            <a:ext cx="3348481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200" dirty="0" smtClean="0"/>
              <a:t>NEW (</a:t>
            </a:r>
            <a:r>
              <a:rPr lang="en-GB" sz="1200" dirty="0"/>
              <a:t> </a:t>
            </a:r>
            <a:r>
              <a:rPr lang="en-GB" sz="1200" dirty="0" smtClean="0"/>
              <a:t>tests in preparation ) </a:t>
            </a:r>
          </a:p>
          <a:p>
            <a:endParaRPr lang="en-GB" sz="1200" dirty="0" smtClean="0"/>
          </a:p>
          <a:p>
            <a:r>
              <a:rPr lang="en-GB" sz="1200" dirty="0" smtClean="0"/>
              <a:t>- active HDMI  </a:t>
            </a:r>
            <a:r>
              <a:rPr lang="en-GB" sz="1200" dirty="0" smtClean="0">
                <a:solidFill>
                  <a:srgbClr val="FF0000"/>
                </a:solidFill>
              </a:rPr>
              <a:t>copper</a:t>
            </a:r>
            <a:r>
              <a:rPr lang="en-GB" sz="1200" dirty="0" smtClean="0"/>
              <a:t>  A-A  + A-D   max 50 m</a:t>
            </a:r>
          </a:p>
          <a:p>
            <a:endParaRPr lang="en-GB" sz="1200" dirty="0"/>
          </a:p>
          <a:p>
            <a:endParaRPr lang="en-GB" sz="1200" dirty="0" smtClean="0"/>
          </a:p>
          <a:p>
            <a:r>
              <a:rPr lang="en-GB" sz="1200" dirty="0"/>
              <a:t>-</a:t>
            </a:r>
            <a:r>
              <a:rPr lang="en-GB" sz="1200" dirty="0" smtClean="0"/>
              <a:t> active HMDI  </a:t>
            </a:r>
            <a:r>
              <a:rPr lang="en-GB" sz="1200" dirty="0" smtClean="0">
                <a:solidFill>
                  <a:srgbClr val="FF0000"/>
                </a:solidFill>
              </a:rPr>
              <a:t>fibre</a:t>
            </a:r>
            <a:r>
              <a:rPr lang="en-GB" sz="1200" dirty="0" smtClean="0"/>
              <a:t>  A-A + A-D  max 150 m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7072312" y="5975159"/>
            <a:ext cx="261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* </a:t>
            </a:r>
            <a:r>
              <a:rPr lang="en-GB" sz="1200" dirty="0" smtClean="0"/>
              <a:t>we do NOT use HDMI protocols </a:t>
            </a:r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356" y="3038413"/>
            <a:ext cx="2281963" cy="3042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211347" y="5236977"/>
            <a:ext cx="13086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SRS </a:t>
            </a:r>
            <a:r>
              <a:rPr lang="en-GB" sz="1400" dirty="0" err="1" smtClean="0"/>
              <a:t>Minicrate</a:t>
            </a:r>
            <a:endParaRPr lang="en-GB" sz="1400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3107177" y="4748502"/>
            <a:ext cx="1192284" cy="526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42275" y="4565287"/>
            <a:ext cx="19223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DTCC link HDMI A-A</a:t>
            </a:r>
            <a:endParaRPr lang="en-GB" sz="1400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2255242" y="3076646"/>
            <a:ext cx="2044219" cy="4043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156016" y="2983458"/>
            <a:ext cx="188115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GEM detector with </a:t>
            </a:r>
          </a:p>
          <a:p>
            <a:r>
              <a:rPr lang="en-GB" sz="1400" dirty="0" smtClean="0"/>
              <a:t>SRS APV  hybrid, </a:t>
            </a:r>
          </a:p>
          <a:p>
            <a:r>
              <a:rPr lang="en-GB" sz="1400" dirty="0"/>
              <a:t>p</a:t>
            </a:r>
            <a:r>
              <a:rPr lang="en-GB" sz="1400" dirty="0" smtClean="0"/>
              <a:t>owered over HDMI 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291043" y="2760005"/>
            <a:ext cx="26077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Photo: SRS test with RCDAQ at BNL</a:t>
            </a:r>
            <a:endParaRPr lang="en-GB" sz="1200" dirty="0"/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2322576" y="5404104"/>
            <a:ext cx="1817087" cy="490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2103120" y="4052650"/>
            <a:ext cx="2052896" cy="9150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113266" y="3874582"/>
            <a:ext cx="1828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Laptop with RCDAQ</a:t>
            </a:r>
            <a:endParaRPr lang="en-GB" sz="14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60685" y="107655"/>
            <a:ext cx="1531315" cy="121920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600" y="4459697"/>
            <a:ext cx="1356895" cy="1435361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9960527" y="3874582"/>
            <a:ext cx="151996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Commercial</a:t>
            </a:r>
          </a:p>
          <a:p>
            <a:r>
              <a:rPr lang="en-GB" sz="1100" dirty="0" smtClean="0"/>
              <a:t>100m active, optical </a:t>
            </a:r>
          </a:p>
          <a:p>
            <a:r>
              <a:rPr lang="en-GB" sz="1100" dirty="0" smtClean="0"/>
              <a:t>HDMI cable </a:t>
            </a:r>
            <a:endParaRPr lang="en-GB" sz="1100" dirty="0"/>
          </a:p>
        </p:txBody>
      </p:sp>
      <p:sp>
        <p:nvSpPr>
          <p:cNvPr id="34" name="TextBox 33"/>
          <p:cNvSpPr txBox="1"/>
          <p:nvPr/>
        </p:nvSpPr>
        <p:spPr>
          <a:xfrm>
            <a:off x="8774342" y="1691640"/>
            <a:ext cx="2528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5m HDMI standard A to micro (D)</a:t>
            </a:r>
            <a:endParaRPr lang="en-GB" sz="1200" dirty="0"/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9601200" y="4748502"/>
            <a:ext cx="437526" cy="219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0216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Small  </a:t>
            </a:r>
            <a:r>
              <a:rPr lang="en-GB" dirty="0" smtClean="0"/>
              <a:t>systems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2348" y="167148"/>
            <a:ext cx="1333726" cy="1061884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27/10/2016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Hans.Muller@cern.ch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2177D6-03CE-473B-8B93-399235FD84D7}" type="slidenum">
              <a:rPr lang="en-GB" smtClean="0"/>
              <a:t>9</a:t>
            </a:fld>
            <a:endParaRPr lang="en-GB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801" y="1679898"/>
            <a:ext cx="5419725" cy="245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6582"/>
          <a:stretch/>
        </p:blipFill>
        <p:spPr bwMode="auto">
          <a:xfrm>
            <a:off x="6746533" y="2905448"/>
            <a:ext cx="4212000" cy="2640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6160835" y="5373494"/>
            <a:ext cx="342395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Mini-crate SRS system</a:t>
            </a:r>
          </a:p>
          <a:p>
            <a:r>
              <a:rPr lang="en-GB" dirty="0" smtClean="0"/>
              <a:t> </a:t>
            </a:r>
            <a:r>
              <a:rPr lang="en-GB" sz="1200" dirty="0"/>
              <a:t>&gt;</a:t>
            </a:r>
            <a:r>
              <a:rPr lang="en-GB" sz="1200" dirty="0" smtClean="0"/>
              <a:t> 100 crate systems  in use worldwide</a:t>
            </a:r>
          </a:p>
          <a:p>
            <a:r>
              <a:rPr lang="en-GB" sz="1200" dirty="0"/>
              <a:t>m</a:t>
            </a:r>
            <a:r>
              <a:rPr lang="en-GB" sz="1200" dirty="0" smtClean="0"/>
              <a:t>ainly by members of the RD51 collaboration</a:t>
            </a:r>
            <a:endParaRPr lang="en-GB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4306438" y="3622297"/>
            <a:ext cx="2043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Table-top SRS</a:t>
            </a:r>
          </a:p>
          <a:p>
            <a:r>
              <a:rPr lang="en-GB" dirty="0" smtClean="0"/>
              <a:t>= 1 vertical slice  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535310" y="2170423"/>
            <a:ext cx="33026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omplete</a:t>
            </a:r>
          </a:p>
          <a:p>
            <a:r>
              <a:rPr lang="en-GB" dirty="0"/>
              <a:t>r</a:t>
            </a:r>
            <a:r>
              <a:rPr lang="en-GB" dirty="0" smtClean="0"/>
              <a:t>eadout system from detector</a:t>
            </a:r>
          </a:p>
          <a:p>
            <a:r>
              <a:rPr lang="en-GB" dirty="0"/>
              <a:t>u</a:t>
            </a:r>
            <a:r>
              <a:rPr lang="en-GB" dirty="0" smtClean="0"/>
              <a:t>p to offline Analysis</a:t>
            </a:r>
            <a:endParaRPr lang="en-GB" dirty="0"/>
          </a:p>
        </p:txBody>
      </p:sp>
      <p:cxnSp>
        <p:nvCxnSpPr>
          <p:cNvPr id="18" name="Straight Arrow Connector 17"/>
          <p:cNvCxnSpPr>
            <a:stCxn id="19" idx="0"/>
          </p:cNvCxnSpPr>
          <p:nvPr/>
        </p:nvCxnSpPr>
        <p:spPr>
          <a:xfrm flipV="1">
            <a:off x="2206505" y="3486489"/>
            <a:ext cx="293513" cy="8744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99801" y="4360961"/>
            <a:ext cx="261340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HDMI cables max 25 m</a:t>
            </a:r>
          </a:p>
          <a:p>
            <a:r>
              <a:rPr lang="en-GB" dirty="0" smtClean="0"/>
              <a:t>(active HDMI up 150m)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899801" y="5237255"/>
            <a:ext cx="3200251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Hardware available via CERN store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Firmware included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Software via RD51 database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2017+  commercial SRS sales licences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415784" y="1599087"/>
            <a:ext cx="23160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“SRS Classic”</a:t>
            </a:r>
            <a:endParaRPr lang="en-GB" sz="3200" dirty="0"/>
          </a:p>
        </p:txBody>
      </p:sp>
      <p:sp>
        <p:nvSpPr>
          <p:cNvPr id="22" name="Right Arrow 21"/>
          <p:cNvSpPr/>
          <p:nvPr/>
        </p:nvSpPr>
        <p:spPr>
          <a:xfrm rot="2300770">
            <a:off x="4572962" y="4389788"/>
            <a:ext cx="1063279" cy="3539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196260" y="4850740"/>
            <a:ext cx="2041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Crate –based SRS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50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TM03090434[[fn=Wood Type]]</Template>
  <TotalTime>9100</TotalTime>
  <Words>2924</Words>
  <Application>Microsoft Office PowerPoint</Application>
  <PresentationFormat>Widescreen</PresentationFormat>
  <Paragraphs>671</Paragraphs>
  <Slides>31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Rockwell</vt:lpstr>
      <vt:lpstr>Rockwell Condensed</vt:lpstr>
      <vt:lpstr>Symbol</vt:lpstr>
      <vt:lpstr>Wingdings</vt:lpstr>
      <vt:lpstr>Wood Type</vt:lpstr>
      <vt:lpstr>Scalable Readout System</vt:lpstr>
      <vt:lpstr>SRS concept (since 2009)</vt:lpstr>
      <vt:lpstr>Scalable readout Architecture</vt:lpstr>
      <vt:lpstr>xTCX  links  ( SRS-specific links )</vt:lpstr>
      <vt:lpstr>Table-Top SRS </vt:lpstr>
      <vt:lpstr>SCALABILITY ( a. over types of frontend )</vt:lpstr>
      <vt:lpstr>Scalability ( B.  # channels )</vt:lpstr>
      <vt:lpstr>Frontend links (DTCCP)</vt:lpstr>
      <vt:lpstr>Small  systems</vt:lpstr>
      <vt:lpstr>SRS frontends</vt:lpstr>
      <vt:lpstr>frontend link Adapters</vt:lpstr>
      <vt:lpstr>APV 128  hybrid SRS (CERN store SCEM 07.89.00.005.9 )</vt:lpstr>
      <vt:lpstr>VMM hybrid SRS ( new digital SRS frontend under test )</vt:lpstr>
      <vt:lpstr>APV(analogue)               VMM(digital)</vt:lpstr>
      <vt:lpstr>Eurocrates fOR larger systems</vt:lpstr>
      <vt:lpstr>SRS ATCA</vt:lpstr>
      <vt:lpstr>SRS  ATCA overview</vt:lpstr>
      <vt:lpstr>ATCA - based SRS</vt:lpstr>
      <vt:lpstr>SRS Classic  versus  SRS ATCA</vt:lpstr>
      <vt:lpstr>SRS in Experiments</vt:lpstr>
      <vt:lpstr>SRS service electronics</vt:lpstr>
      <vt:lpstr>Where to GET SRS</vt:lpstr>
      <vt:lpstr>more  possibilities </vt:lpstr>
      <vt:lpstr>SRS Resources and references</vt:lpstr>
      <vt:lpstr>Backup slides</vt:lpstr>
      <vt:lpstr>MPGD-detector-specific hybrids and accessoirs </vt:lpstr>
      <vt:lpstr>DTCC link protocol</vt:lpstr>
      <vt:lpstr>Frontend link (DTCCP)</vt:lpstr>
      <vt:lpstr>Scalable Readout Unit (SRU)</vt:lpstr>
      <vt:lpstr>VMM issues</vt:lpstr>
      <vt:lpstr>SRS history RD51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SRS</dc:title>
  <dc:creator>Hans Muller</dc:creator>
  <cp:lastModifiedBy>Hans Muller</cp:lastModifiedBy>
  <cp:revision>200</cp:revision>
  <dcterms:created xsi:type="dcterms:W3CDTF">2016-10-27T16:09:13Z</dcterms:created>
  <dcterms:modified xsi:type="dcterms:W3CDTF">2016-11-08T19:42:08Z</dcterms:modified>
</cp:coreProperties>
</file>