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2" r:id="rId5"/>
    <p:sldId id="260" r:id="rId6"/>
    <p:sldId id="264" r:id="rId7"/>
    <p:sldId id="273" r:id="rId8"/>
    <p:sldId id="281" r:id="rId9"/>
    <p:sldId id="259" r:id="rId10"/>
    <p:sldId id="262" r:id="rId11"/>
    <p:sldId id="267" r:id="rId12"/>
    <p:sldId id="275" r:id="rId13"/>
    <p:sldId id="276" r:id="rId14"/>
    <p:sldId id="271" r:id="rId15"/>
    <p:sldId id="283" r:id="rId16"/>
    <p:sldId id="287" r:id="rId17"/>
    <p:sldId id="286" r:id="rId18"/>
    <p:sldId id="270" r:id="rId19"/>
    <p:sldId id="285" r:id="rId20"/>
    <p:sldId id="28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11" d="100"/>
          <a:sy n="111" d="100"/>
        </p:scale>
        <p:origin x="1536"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E75DFE-D8A5-4942-9651-2B0B9A6ADA50}" type="datetimeFigureOut">
              <a:rPr lang="en-US" smtClean="0"/>
              <a:t>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F207F-B355-4031-873E-BA80D1E2892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E75DFE-D8A5-4942-9651-2B0B9A6ADA50}" type="datetimeFigureOut">
              <a:rPr lang="en-US" smtClean="0"/>
              <a:t>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F207F-B355-4031-873E-BA80D1E289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E75DFE-D8A5-4942-9651-2B0B9A6ADA50}" type="datetimeFigureOut">
              <a:rPr lang="en-US" smtClean="0"/>
              <a:t>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F207F-B355-4031-873E-BA80D1E289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E75DFE-D8A5-4942-9651-2B0B9A6ADA50}" type="datetimeFigureOut">
              <a:rPr lang="en-US" smtClean="0"/>
              <a:t>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F207F-B355-4031-873E-BA80D1E2892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E75DFE-D8A5-4942-9651-2B0B9A6ADA50}" type="datetimeFigureOut">
              <a:rPr lang="en-US" smtClean="0"/>
              <a:t>11/9/2016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F207F-B355-4031-873E-BA80D1E2892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E75DFE-D8A5-4942-9651-2B0B9A6ADA50}" type="datetimeFigureOut">
              <a:rPr lang="en-US" smtClean="0"/>
              <a:t>11/9/2016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2F207F-B355-4031-873E-BA80D1E2892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E75DFE-D8A5-4942-9651-2B0B9A6ADA50}" type="datetimeFigureOut">
              <a:rPr lang="en-US" smtClean="0"/>
              <a:t>11/9/2016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2F207F-B355-4031-873E-BA80D1E2892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E75DFE-D8A5-4942-9651-2B0B9A6ADA50}" type="datetimeFigureOut">
              <a:rPr lang="en-US" smtClean="0"/>
              <a:t>11/9/2016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2F207F-B355-4031-873E-BA80D1E2892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E75DFE-D8A5-4942-9651-2B0B9A6ADA50}" type="datetimeFigureOut">
              <a:rPr lang="en-US" smtClean="0"/>
              <a:t>11/9/2016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2F207F-B355-4031-873E-BA80D1E289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E75DFE-D8A5-4942-9651-2B0B9A6ADA50}" type="datetimeFigureOut">
              <a:rPr lang="en-US" smtClean="0"/>
              <a:t>11/9/2016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2F207F-B355-4031-873E-BA80D1E2892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E75DFE-D8A5-4942-9651-2B0B9A6ADA50}" type="datetimeFigureOut">
              <a:rPr lang="en-US" smtClean="0"/>
              <a:t>11/9/2016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2F207F-B355-4031-873E-BA80D1E2892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E75DFE-D8A5-4942-9651-2B0B9A6ADA50}" type="datetimeFigureOut">
              <a:rPr lang="en-US" smtClean="0"/>
              <a:t>11/9/2016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2F207F-B355-4031-873E-BA80D1E2892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21" Type="http://schemas.openxmlformats.org/officeDocument/2006/relationships/image" Target="../media/image1.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image" Target="../media/image5.jpeg"/><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jpeg"/><Relationship Id="rId10" Type="http://schemas.openxmlformats.org/officeDocument/2006/relationships/image" Target="../media/image13.png"/><Relationship Id="rId19" Type="http://schemas.openxmlformats.org/officeDocument/2006/relationships/image" Target="../media/image22.jpe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jpeg"/><Relationship Id="rId2" Type="http://schemas.openxmlformats.org/officeDocument/2006/relationships/image" Target="../media/image24.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png"/><Relationship Id="rId4" Type="http://schemas.openxmlformats.org/officeDocument/2006/relationships/hyperlink" Target="http://sba.web.cern.ch/sba/BeamsAndAreas/resultbeam.asp?beamline=H4"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hyperlink" Target="http://ab-div-po-mpc.web.cern.ch/ab-div-po-mpc/Pages/SPS_EA/Spectro/Goliath/Goliath.htm" TargetMode="External"/><Relationship Id="rId11" Type="http://schemas.openxmlformats.org/officeDocument/2006/relationships/image" Target="../media/image2.jpeg"/><Relationship Id="rId5" Type="http://schemas.openxmlformats.org/officeDocument/2006/relationships/image" Target="../media/image29.png"/><Relationship Id="rId10" Type="http://schemas.microsoft.com/office/2007/relationships/hdphoto" Target="../media/hdphoto1.wdp"/><Relationship Id="rId4" Type="http://schemas.openxmlformats.org/officeDocument/2006/relationships/image" Target="../media/image28.png"/><Relationship Id="rId9"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image" Target="../media/image38.jpeg"/><Relationship Id="rId13" Type="http://schemas.openxmlformats.org/officeDocument/2006/relationships/image" Target="../media/image43.png"/><Relationship Id="rId3" Type="http://schemas.openxmlformats.org/officeDocument/2006/relationships/image" Target="../media/image33.png"/><Relationship Id="rId7" Type="http://schemas.openxmlformats.org/officeDocument/2006/relationships/image" Target="../media/image37.jpeg"/><Relationship Id="rId12" Type="http://schemas.openxmlformats.org/officeDocument/2006/relationships/image" Target="../media/image42.png"/><Relationship Id="rId17" Type="http://schemas.openxmlformats.org/officeDocument/2006/relationships/image" Target="../media/image2.jpeg"/><Relationship Id="rId2" Type="http://schemas.openxmlformats.org/officeDocument/2006/relationships/image" Target="../media/image32.png"/><Relationship Id="rId16" Type="http://schemas.microsoft.com/office/2007/relationships/hdphoto" Target="../media/hdphoto1.wdp"/><Relationship Id="rId1" Type="http://schemas.openxmlformats.org/officeDocument/2006/relationships/slideLayout" Target="../slideLayouts/slideLayout2.xml"/><Relationship Id="rId6" Type="http://schemas.openxmlformats.org/officeDocument/2006/relationships/image" Target="../media/image36.jpe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1.png"/><Relationship Id="rId10" Type="http://schemas.openxmlformats.org/officeDocument/2006/relationships/image" Target="../media/image40.jpeg"/><Relationship Id="rId4" Type="http://schemas.openxmlformats.org/officeDocument/2006/relationships/image" Target="../media/image34.png"/><Relationship Id="rId9" Type="http://schemas.openxmlformats.org/officeDocument/2006/relationships/image" Target="../media/image39.jpeg"/><Relationship Id="rId14" Type="http://schemas.openxmlformats.org/officeDocument/2006/relationships/image" Target="../media/image44.jpe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jpe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44775"/>
            <a:ext cx="7772400" cy="1470025"/>
          </a:xfrm>
        </p:spPr>
        <p:txBody>
          <a:bodyPr/>
          <a:lstStyle/>
          <a:p>
            <a:r>
              <a:rPr lang="en-US" dirty="0" smtClean="0"/>
              <a:t>RD51 test facilities</a:t>
            </a:r>
            <a:endParaRPr lang="en-US" dirty="0"/>
          </a:p>
        </p:txBody>
      </p:sp>
      <p:grpSp>
        <p:nvGrpSpPr>
          <p:cNvPr id="3" name="Group 2"/>
          <p:cNvGrpSpPr/>
          <p:nvPr/>
        </p:nvGrpSpPr>
        <p:grpSpPr>
          <a:xfrm>
            <a:off x="0" y="-1"/>
            <a:ext cx="9135475" cy="877824"/>
            <a:chOff x="0" y="-1"/>
            <a:chExt cx="9135475" cy="877824"/>
          </a:xfrm>
        </p:grpSpPr>
        <p:pic>
          <p:nvPicPr>
            <p:cNvPr id="4"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grpSp>
      <p:sp>
        <p:nvSpPr>
          <p:cNvPr id="6" name="TextBox 5"/>
          <p:cNvSpPr txBox="1"/>
          <p:nvPr/>
        </p:nvSpPr>
        <p:spPr>
          <a:xfrm>
            <a:off x="2895600" y="3930134"/>
            <a:ext cx="3515065" cy="369332"/>
          </a:xfrm>
          <a:prstGeom prst="rect">
            <a:avLst/>
          </a:prstGeom>
          <a:noFill/>
        </p:spPr>
        <p:txBody>
          <a:bodyPr wrap="none" rtlCol="0">
            <a:spAutoFit/>
          </a:bodyPr>
          <a:lstStyle/>
          <a:p>
            <a:r>
              <a:rPr lang="en-US" dirty="0" smtClean="0"/>
              <a:t>E. Oliveri (CERN) on behalf of RD51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C:\Users\eoliveri\Desktop\lab\DSCN0929.JPG"/>
          <p:cNvPicPr>
            <a:picLocks noChangeAspect="1" noChangeArrowheads="1"/>
          </p:cNvPicPr>
          <p:nvPr/>
        </p:nvPicPr>
        <p:blipFill>
          <a:blip r:embed="rId2" cstate="print"/>
          <a:srcRect r="17783"/>
          <a:stretch>
            <a:fillRect/>
          </a:stretch>
        </p:blipFill>
        <p:spPr bwMode="auto">
          <a:xfrm>
            <a:off x="2968088" y="3424120"/>
            <a:ext cx="1295400" cy="1280160"/>
          </a:xfrm>
          <a:prstGeom prst="rect">
            <a:avLst/>
          </a:prstGeom>
          <a:ln>
            <a:noFill/>
          </a:ln>
          <a:effectLst>
            <a:outerShdw blurRad="292100" dist="139700" dir="2700000" algn="tl" rotWithShape="0">
              <a:srgbClr val="333333">
                <a:alpha val="65000"/>
              </a:srgbClr>
            </a:outerShdw>
          </a:effectLst>
        </p:spPr>
      </p:pic>
      <p:sp>
        <p:nvSpPr>
          <p:cNvPr id="12" name="Rectangle 11"/>
          <p:cNvSpPr/>
          <p:nvPr/>
        </p:nvSpPr>
        <p:spPr>
          <a:xfrm>
            <a:off x="82195" y="3119110"/>
            <a:ext cx="1059457" cy="307777"/>
          </a:xfrm>
          <a:prstGeom prst="rect">
            <a:avLst/>
          </a:prstGeom>
        </p:spPr>
        <p:txBody>
          <a:bodyPr wrap="none">
            <a:spAutoFit/>
          </a:bodyPr>
          <a:lstStyle/>
          <a:p>
            <a:r>
              <a:rPr lang="en-US" sz="1400" dirty="0" smtClean="0"/>
              <a:t>Clean Room</a:t>
            </a:r>
            <a:endParaRPr lang="en-US" sz="1400" dirty="0"/>
          </a:p>
        </p:txBody>
      </p:sp>
      <p:sp>
        <p:nvSpPr>
          <p:cNvPr id="14" name="Rectangle 13"/>
          <p:cNvSpPr/>
          <p:nvPr/>
        </p:nvSpPr>
        <p:spPr>
          <a:xfrm>
            <a:off x="2596795" y="3116133"/>
            <a:ext cx="1441805" cy="307777"/>
          </a:xfrm>
          <a:prstGeom prst="rect">
            <a:avLst/>
          </a:prstGeom>
        </p:spPr>
        <p:txBody>
          <a:bodyPr wrap="none">
            <a:spAutoFit/>
          </a:bodyPr>
          <a:lstStyle/>
          <a:p>
            <a:r>
              <a:rPr lang="en-US" sz="1400" dirty="0" smtClean="0"/>
              <a:t>Workshop (M&amp;E)</a:t>
            </a:r>
            <a:endParaRPr lang="en-US" sz="1400" dirty="0"/>
          </a:p>
        </p:txBody>
      </p:sp>
      <p:pic>
        <p:nvPicPr>
          <p:cNvPr id="33" name="Picture 2"/>
          <p:cNvPicPr>
            <a:picLocks noChangeAspect="1" noChangeArrowheads="1"/>
          </p:cNvPicPr>
          <p:nvPr/>
        </p:nvPicPr>
        <p:blipFill>
          <a:blip r:embed="rId3" cstate="print"/>
          <a:srcRect l="17098" r="10233"/>
          <a:stretch>
            <a:fillRect/>
          </a:stretch>
        </p:blipFill>
        <p:spPr bwMode="auto">
          <a:xfrm>
            <a:off x="76200" y="1838950"/>
            <a:ext cx="1295400" cy="1280160"/>
          </a:xfrm>
          <a:prstGeom prst="rect">
            <a:avLst/>
          </a:prstGeom>
          <a:noFill/>
          <a:ln w="9525">
            <a:noFill/>
            <a:miter lim="800000"/>
            <a:headEnd/>
            <a:tailEnd/>
          </a:ln>
        </p:spPr>
      </p:pic>
      <p:pic>
        <p:nvPicPr>
          <p:cNvPr id="35" name="Picture 15"/>
          <p:cNvPicPr>
            <a:picLocks noChangeAspect="1" noChangeArrowheads="1"/>
          </p:cNvPicPr>
          <p:nvPr/>
        </p:nvPicPr>
        <p:blipFill>
          <a:blip r:embed="rId4" cstate="print"/>
          <a:srcRect r="28542"/>
          <a:stretch>
            <a:fillRect/>
          </a:stretch>
        </p:blipFill>
        <p:spPr bwMode="auto">
          <a:xfrm>
            <a:off x="4212459" y="1838950"/>
            <a:ext cx="1219200" cy="1280160"/>
          </a:xfrm>
          <a:prstGeom prst="rect">
            <a:avLst/>
          </a:prstGeom>
          <a:noFill/>
          <a:ln w="9525">
            <a:noFill/>
            <a:miter lim="800000"/>
            <a:headEnd/>
            <a:tailEnd/>
          </a:ln>
        </p:spPr>
      </p:pic>
      <p:pic>
        <p:nvPicPr>
          <p:cNvPr id="36" name="Picture 16"/>
          <p:cNvPicPr>
            <a:picLocks noChangeAspect="1" noChangeArrowheads="1"/>
          </p:cNvPicPr>
          <p:nvPr/>
        </p:nvPicPr>
        <p:blipFill>
          <a:blip r:embed="rId5" cstate="print"/>
          <a:srcRect l="5633" r="38569"/>
          <a:stretch>
            <a:fillRect/>
          </a:stretch>
        </p:blipFill>
        <p:spPr bwMode="auto">
          <a:xfrm>
            <a:off x="1480353" y="1838950"/>
            <a:ext cx="990600" cy="1280160"/>
          </a:xfrm>
          <a:prstGeom prst="rect">
            <a:avLst/>
          </a:prstGeom>
          <a:noFill/>
          <a:ln w="9525">
            <a:noFill/>
            <a:miter lim="800000"/>
            <a:headEnd/>
            <a:tailEnd/>
          </a:ln>
        </p:spPr>
      </p:pic>
      <p:sp>
        <p:nvSpPr>
          <p:cNvPr id="37" name="TextBox 36"/>
          <p:cNvSpPr txBox="1"/>
          <p:nvPr/>
        </p:nvSpPr>
        <p:spPr>
          <a:xfrm>
            <a:off x="0" y="1515933"/>
            <a:ext cx="3576044" cy="307777"/>
          </a:xfrm>
          <a:prstGeom prst="rect">
            <a:avLst/>
          </a:prstGeom>
          <a:noFill/>
        </p:spPr>
        <p:txBody>
          <a:bodyPr wrap="none" rtlCol="0">
            <a:spAutoFit/>
          </a:bodyPr>
          <a:lstStyle/>
          <a:p>
            <a:r>
              <a:rPr lang="en-US" sz="1400" dirty="0" smtClean="0"/>
              <a:t>Active (X-Ray) and Passive Radioactive Sources</a:t>
            </a:r>
            <a:endParaRPr lang="en-US" sz="1400" dirty="0"/>
          </a:p>
        </p:txBody>
      </p:sp>
      <p:pic>
        <p:nvPicPr>
          <p:cNvPr id="38" name="Picture 13"/>
          <p:cNvPicPr>
            <a:picLocks noChangeAspect="1" noChangeArrowheads="1"/>
          </p:cNvPicPr>
          <p:nvPr/>
        </p:nvPicPr>
        <p:blipFill>
          <a:blip r:embed="rId6" cstate="print"/>
          <a:srcRect l="-6968" r="-4520"/>
          <a:stretch>
            <a:fillRect/>
          </a:stretch>
        </p:blipFill>
        <p:spPr bwMode="auto">
          <a:xfrm>
            <a:off x="5540412" y="1838950"/>
            <a:ext cx="1219200" cy="1280160"/>
          </a:xfrm>
          <a:prstGeom prst="rect">
            <a:avLst/>
          </a:prstGeom>
          <a:noFill/>
          <a:ln w="9525">
            <a:noFill/>
            <a:miter lim="800000"/>
            <a:headEnd/>
            <a:tailEnd/>
          </a:ln>
        </p:spPr>
      </p:pic>
      <p:sp>
        <p:nvSpPr>
          <p:cNvPr id="39" name="TextBox 38"/>
          <p:cNvSpPr txBox="1"/>
          <p:nvPr/>
        </p:nvSpPr>
        <p:spPr>
          <a:xfrm>
            <a:off x="5410200" y="1479322"/>
            <a:ext cx="1232453" cy="307777"/>
          </a:xfrm>
          <a:prstGeom prst="rect">
            <a:avLst/>
          </a:prstGeom>
          <a:noFill/>
        </p:spPr>
        <p:txBody>
          <a:bodyPr wrap="none" rtlCol="0">
            <a:spAutoFit/>
          </a:bodyPr>
          <a:lstStyle/>
          <a:p>
            <a:r>
              <a:rPr lang="en-US" sz="1400" dirty="0" smtClean="0"/>
              <a:t>Cosmic Stands</a:t>
            </a:r>
            <a:endParaRPr lang="en-US" sz="1400" dirty="0"/>
          </a:p>
        </p:txBody>
      </p:sp>
      <p:pic>
        <p:nvPicPr>
          <p:cNvPr id="40" name="Picture 11"/>
          <p:cNvPicPr>
            <a:picLocks noChangeAspect="1" noChangeArrowheads="1"/>
          </p:cNvPicPr>
          <p:nvPr/>
        </p:nvPicPr>
        <p:blipFill>
          <a:blip r:embed="rId7" cstate="print"/>
          <a:srcRect/>
          <a:stretch>
            <a:fillRect/>
          </a:stretch>
        </p:blipFill>
        <p:spPr bwMode="auto">
          <a:xfrm>
            <a:off x="6868365" y="1823710"/>
            <a:ext cx="1134631" cy="1280160"/>
          </a:xfrm>
          <a:prstGeom prst="rect">
            <a:avLst/>
          </a:prstGeom>
          <a:noFill/>
          <a:ln w="9525">
            <a:noFill/>
            <a:miter lim="800000"/>
            <a:headEnd/>
            <a:tailEnd/>
          </a:ln>
        </p:spPr>
      </p:pic>
      <p:sp>
        <p:nvSpPr>
          <p:cNvPr id="41" name="TextBox 40"/>
          <p:cNvSpPr txBox="1"/>
          <p:nvPr/>
        </p:nvSpPr>
        <p:spPr>
          <a:xfrm>
            <a:off x="6629400" y="1479322"/>
            <a:ext cx="1330685" cy="307777"/>
          </a:xfrm>
          <a:prstGeom prst="rect">
            <a:avLst/>
          </a:prstGeom>
          <a:noFill/>
        </p:spPr>
        <p:txBody>
          <a:bodyPr wrap="none" rtlCol="0">
            <a:spAutoFit/>
          </a:bodyPr>
          <a:lstStyle/>
          <a:p>
            <a:r>
              <a:rPr lang="en-US" sz="1400" dirty="0" smtClean="0"/>
              <a:t>Vacuum System</a:t>
            </a:r>
            <a:endParaRPr lang="en-US" sz="1400" dirty="0"/>
          </a:p>
        </p:txBody>
      </p:sp>
      <p:pic>
        <p:nvPicPr>
          <p:cNvPr id="42" name="Picture 2"/>
          <p:cNvPicPr>
            <a:picLocks noChangeAspect="1" noChangeArrowheads="1"/>
          </p:cNvPicPr>
          <p:nvPr/>
        </p:nvPicPr>
        <p:blipFill>
          <a:blip r:embed="rId8" cstate="print"/>
          <a:srcRect/>
          <a:stretch>
            <a:fillRect/>
          </a:stretch>
        </p:blipFill>
        <p:spPr bwMode="auto">
          <a:xfrm>
            <a:off x="4329519" y="3424120"/>
            <a:ext cx="1177219" cy="1280160"/>
          </a:xfrm>
          <a:prstGeom prst="rect">
            <a:avLst/>
          </a:prstGeom>
          <a:ln>
            <a:noFill/>
          </a:ln>
          <a:effectLst>
            <a:outerShdw blurRad="292100" dist="139700" dir="2700000" algn="tl" rotWithShape="0">
              <a:srgbClr val="333333">
                <a:alpha val="65000"/>
              </a:srgbClr>
            </a:outerShdw>
          </a:effectLst>
        </p:spPr>
      </p:pic>
      <p:pic>
        <p:nvPicPr>
          <p:cNvPr id="43" name="Picture 3"/>
          <p:cNvPicPr>
            <a:picLocks noChangeAspect="1" noChangeArrowheads="1"/>
          </p:cNvPicPr>
          <p:nvPr/>
        </p:nvPicPr>
        <p:blipFill>
          <a:blip r:embed="rId9" cstate="print"/>
          <a:stretch>
            <a:fillRect/>
          </a:stretch>
        </p:blipFill>
        <p:spPr bwMode="auto">
          <a:xfrm>
            <a:off x="5572769" y="3434969"/>
            <a:ext cx="2133600" cy="1258463"/>
          </a:xfrm>
          <a:prstGeom prst="rect">
            <a:avLst/>
          </a:prstGeom>
          <a:ln>
            <a:noFill/>
          </a:ln>
          <a:effectLst>
            <a:outerShdw blurRad="292100" dist="139700" dir="2700000" algn="tl" rotWithShape="0">
              <a:srgbClr val="333333">
                <a:alpha val="65000"/>
              </a:srgbClr>
            </a:outerShdw>
          </a:effectLst>
        </p:spPr>
      </p:pic>
      <p:sp>
        <p:nvSpPr>
          <p:cNvPr id="44" name="TextBox 43"/>
          <p:cNvSpPr txBox="1"/>
          <p:nvPr/>
        </p:nvSpPr>
        <p:spPr>
          <a:xfrm>
            <a:off x="4113392" y="3116133"/>
            <a:ext cx="5097934" cy="307777"/>
          </a:xfrm>
          <a:prstGeom prst="rect">
            <a:avLst/>
          </a:prstGeom>
          <a:noFill/>
        </p:spPr>
        <p:txBody>
          <a:bodyPr wrap="none" rtlCol="0">
            <a:spAutoFit/>
          </a:bodyPr>
          <a:lstStyle/>
          <a:p>
            <a:r>
              <a:rPr lang="en-US" sz="1400" dirty="0" smtClean="0"/>
              <a:t>Electronics Development  (Instrumentation and Readout Front End)</a:t>
            </a:r>
            <a:endParaRPr lang="en-US" sz="1400" dirty="0"/>
          </a:p>
        </p:txBody>
      </p:sp>
      <p:pic>
        <p:nvPicPr>
          <p:cNvPr id="45" name="Picture 2"/>
          <p:cNvPicPr>
            <a:picLocks noChangeAspect="1" noChangeArrowheads="1"/>
          </p:cNvPicPr>
          <p:nvPr/>
        </p:nvPicPr>
        <p:blipFill>
          <a:blip r:embed="rId10" cstate="print"/>
          <a:srcRect l="3925" r="5651" b="13253"/>
          <a:stretch>
            <a:fillRect/>
          </a:stretch>
        </p:blipFill>
        <p:spPr bwMode="auto">
          <a:xfrm>
            <a:off x="7772400" y="3424120"/>
            <a:ext cx="1219200" cy="1280160"/>
          </a:xfrm>
          <a:prstGeom prst="rect">
            <a:avLst/>
          </a:prstGeom>
          <a:noFill/>
          <a:ln w="9525">
            <a:noFill/>
            <a:miter lim="800000"/>
            <a:headEnd/>
            <a:tailEnd/>
          </a:ln>
        </p:spPr>
      </p:pic>
      <p:pic>
        <p:nvPicPr>
          <p:cNvPr id="46" name="Picture 12"/>
          <p:cNvPicPr>
            <a:picLocks noChangeAspect="1" noChangeArrowheads="1"/>
          </p:cNvPicPr>
          <p:nvPr/>
        </p:nvPicPr>
        <p:blipFill>
          <a:blip r:embed="rId11" cstate="print"/>
          <a:srcRect/>
          <a:stretch>
            <a:fillRect/>
          </a:stretch>
        </p:blipFill>
        <p:spPr bwMode="auto">
          <a:xfrm>
            <a:off x="3487819" y="4950887"/>
            <a:ext cx="1739045" cy="1280160"/>
          </a:xfrm>
          <a:prstGeom prst="rect">
            <a:avLst/>
          </a:prstGeom>
          <a:noFill/>
          <a:ln w="9525">
            <a:noFill/>
            <a:miter lim="800000"/>
            <a:headEnd/>
            <a:tailEnd/>
          </a:ln>
        </p:spPr>
      </p:pic>
      <p:pic>
        <p:nvPicPr>
          <p:cNvPr id="47" name="Picture 3"/>
          <p:cNvPicPr>
            <a:picLocks noChangeAspect="1" noChangeArrowheads="1"/>
          </p:cNvPicPr>
          <p:nvPr/>
        </p:nvPicPr>
        <p:blipFill>
          <a:blip r:embed="rId12" cstate="print"/>
          <a:srcRect l="13291" r="6961"/>
          <a:stretch>
            <a:fillRect/>
          </a:stretch>
        </p:blipFill>
        <p:spPr bwMode="auto">
          <a:xfrm>
            <a:off x="2007685" y="4950887"/>
            <a:ext cx="1377449" cy="1280160"/>
          </a:xfrm>
          <a:prstGeom prst="rect">
            <a:avLst/>
          </a:prstGeom>
          <a:ln>
            <a:noFill/>
          </a:ln>
          <a:effectLst>
            <a:outerShdw blurRad="292100" dist="139700" dir="2700000" algn="tl" rotWithShape="0">
              <a:srgbClr val="333333">
                <a:alpha val="65000"/>
              </a:srgbClr>
            </a:outerShdw>
          </a:effectLst>
        </p:spPr>
      </p:pic>
      <p:pic>
        <p:nvPicPr>
          <p:cNvPr id="48" name="Picture 47"/>
          <p:cNvPicPr>
            <a:picLocks noChangeAspect="1" noChangeArrowheads="1"/>
          </p:cNvPicPr>
          <p:nvPr/>
        </p:nvPicPr>
        <p:blipFill>
          <a:blip r:embed="rId13" cstate="print"/>
          <a:srcRect l="14661" t="17310" r="13504"/>
          <a:stretch>
            <a:fillRect/>
          </a:stretch>
        </p:blipFill>
        <p:spPr bwMode="auto">
          <a:xfrm>
            <a:off x="76200" y="4950887"/>
            <a:ext cx="1828800" cy="1280160"/>
          </a:xfrm>
          <a:prstGeom prst="rect">
            <a:avLst/>
          </a:prstGeom>
          <a:ln>
            <a:noFill/>
          </a:ln>
          <a:effectLst>
            <a:outerShdw blurRad="292100" dist="139700" dir="2700000" algn="tl" rotWithShape="0">
              <a:srgbClr val="333333">
                <a:alpha val="65000"/>
              </a:srgbClr>
            </a:outerShdw>
          </a:effectLst>
        </p:spPr>
      </p:pic>
      <p:sp>
        <p:nvSpPr>
          <p:cNvPr id="49" name="TextBox 48"/>
          <p:cNvSpPr txBox="1"/>
          <p:nvPr/>
        </p:nvSpPr>
        <p:spPr>
          <a:xfrm>
            <a:off x="76200" y="4716333"/>
            <a:ext cx="4027513" cy="307777"/>
          </a:xfrm>
          <a:prstGeom prst="rect">
            <a:avLst/>
          </a:prstGeom>
          <a:noFill/>
        </p:spPr>
        <p:txBody>
          <a:bodyPr wrap="none" rtlCol="0">
            <a:spAutoFit/>
          </a:bodyPr>
          <a:lstStyle/>
          <a:p>
            <a:r>
              <a:rPr lang="en-US" sz="1400" dirty="0" smtClean="0"/>
              <a:t>Permanent Users (ALICE, ATLAS, ESS) working station</a:t>
            </a:r>
            <a:endParaRPr lang="en-US" sz="1400" dirty="0"/>
          </a:p>
        </p:txBody>
      </p:sp>
      <p:pic>
        <p:nvPicPr>
          <p:cNvPr id="53" name="Picture 4"/>
          <p:cNvPicPr>
            <a:picLocks noChangeAspect="1" noChangeArrowheads="1"/>
          </p:cNvPicPr>
          <p:nvPr/>
        </p:nvPicPr>
        <p:blipFill>
          <a:blip r:embed="rId14" cstate="print"/>
          <a:srcRect/>
          <a:stretch>
            <a:fillRect/>
          </a:stretch>
        </p:blipFill>
        <p:spPr bwMode="auto">
          <a:xfrm>
            <a:off x="5329549" y="4950887"/>
            <a:ext cx="942080" cy="1280160"/>
          </a:xfrm>
          <a:prstGeom prst="rect">
            <a:avLst/>
          </a:prstGeom>
          <a:ln>
            <a:noFill/>
          </a:ln>
          <a:effectLst>
            <a:outerShdw blurRad="292100" dist="139700" dir="2700000" algn="tl" rotWithShape="0">
              <a:srgbClr val="333333">
                <a:alpha val="65000"/>
              </a:srgbClr>
            </a:outerShdw>
          </a:effectLst>
        </p:spPr>
      </p:pic>
      <p:pic>
        <p:nvPicPr>
          <p:cNvPr id="34" name="Picture 3"/>
          <p:cNvPicPr>
            <a:picLocks noChangeAspect="1" noChangeArrowheads="1"/>
          </p:cNvPicPr>
          <p:nvPr/>
        </p:nvPicPr>
        <p:blipFill>
          <a:blip r:embed="rId15" cstate="print"/>
          <a:srcRect r="11581"/>
          <a:stretch>
            <a:fillRect/>
          </a:stretch>
        </p:blipFill>
        <p:spPr bwMode="auto">
          <a:xfrm>
            <a:off x="2579706" y="1838950"/>
            <a:ext cx="1524000" cy="1280160"/>
          </a:xfrm>
          <a:prstGeom prst="rect">
            <a:avLst/>
          </a:prstGeom>
          <a:noFill/>
          <a:ln w="9525">
            <a:noFill/>
            <a:miter lim="800000"/>
            <a:headEnd/>
            <a:tailEnd/>
          </a:ln>
        </p:spPr>
      </p:pic>
      <p:sp>
        <p:nvSpPr>
          <p:cNvPr id="56" name="TextBox 55"/>
          <p:cNvSpPr txBox="1"/>
          <p:nvPr/>
        </p:nvSpPr>
        <p:spPr>
          <a:xfrm>
            <a:off x="5257800" y="4716333"/>
            <a:ext cx="2611677" cy="307777"/>
          </a:xfrm>
          <a:prstGeom prst="rect">
            <a:avLst/>
          </a:prstGeom>
          <a:noFill/>
        </p:spPr>
        <p:txBody>
          <a:bodyPr wrap="none" rtlCol="0">
            <a:spAutoFit/>
          </a:bodyPr>
          <a:lstStyle/>
          <a:p>
            <a:r>
              <a:rPr lang="en-US" sz="1400" dirty="0" smtClean="0"/>
              <a:t>Temporary Users Working station</a:t>
            </a:r>
            <a:endParaRPr lang="en-US" sz="1400" dirty="0"/>
          </a:p>
        </p:txBody>
      </p:sp>
      <p:pic>
        <p:nvPicPr>
          <p:cNvPr id="57" name="Picture 2"/>
          <p:cNvPicPr>
            <a:picLocks noChangeAspect="1" noChangeArrowheads="1"/>
          </p:cNvPicPr>
          <p:nvPr/>
        </p:nvPicPr>
        <p:blipFill>
          <a:blip r:embed="rId16" cstate="print"/>
          <a:srcRect/>
          <a:stretch>
            <a:fillRect/>
          </a:stretch>
        </p:blipFill>
        <p:spPr bwMode="auto">
          <a:xfrm>
            <a:off x="1285231" y="3424120"/>
            <a:ext cx="1616826" cy="1280160"/>
          </a:xfrm>
          <a:prstGeom prst="rect">
            <a:avLst/>
          </a:prstGeom>
          <a:noFill/>
          <a:ln w="9525">
            <a:noFill/>
            <a:miter lim="800000"/>
            <a:headEnd/>
            <a:tailEnd/>
          </a:ln>
        </p:spPr>
      </p:pic>
      <p:sp>
        <p:nvSpPr>
          <p:cNvPr id="59" name="Rectangle 58"/>
          <p:cNvSpPr/>
          <p:nvPr/>
        </p:nvSpPr>
        <p:spPr>
          <a:xfrm>
            <a:off x="1148995" y="3116133"/>
            <a:ext cx="1354666" cy="307777"/>
          </a:xfrm>
          <a:prstGeom prst="rect">
            <a:avLst/>
          </a:prstGeom>
        </p:spPr>
        <p:txBody>
          <a:bodyPr wrap="none">
            <a:spAutoFit/>
          </a:bodyPr>
          <a:lstStyle/>
          <a:p>
            <a:r>
              <a:rPr lang="en-US" sz="1400" dirty="0" smtClean="0"/>
              <a:t>Working Station</a:t>
            </a:r>
            <a:endParaRPr lang="en-US" sz="1400" dirty="0"/>
          </a:p>
        </p:txBody>
      </p:sp>
      <p:pic>
        <p:nvPicPr>
          <p:cNvPr id="1035" name="Picture 11"/>
          <p:cNvPicPr>
            <a:picLocks noChangeAspect="1" noChangeArrowheads="1"/>
          </p:cNvPicPr>
          <p:nvPr/>
        </p:nvPicPr>
        <p:blipFill>
          <a:blip r:embed="rId17" cstate="print"/>
          <a:srcRect/>
          <a:stretch>
            <a:fillRect/>
          </a:stretch>
        </p:blipFill>
        <p:spPr bwMode="auto">
          <a:xfrm>
            <a:off x="8111751" y="1838950"/>
            <a:ext cx="879849" cy="1280160"/>
          </a:xfrm>
          <a:prstGeom prst="rect">
            <a:avLst/>
          </a:prstGeom>
          <a:noFill/>
          <a:ln w="9525">
            <a:noFill/>
            <a:miter lim="800000"/>
            <a:headEnd/>
            <a:tailEnd/>
          </a:ln>
        </p:spPr>
      </p:pic>
      <p:sp>
        <p:nvSpPr>
          <p:cNvPr id="61" name="TextBox 60"/>
          <p:cNvSpPr txBox="1"/>
          <p:nvPr/>
        </p:nvSpPr>
        <p:spPr>
          <a:xfrm>
            <a:off x="7917267" y="1371600"/>
            <a:ext cx="1074333" cy="523220"/>
          </a:xfrm>
          <a:prstGeom prst="rect">
            <a:avLst/>
          </a:prstGeom>
          <a:noFill/>
        </p:spPr>
        <p:txBody>
          <a:bodyPr wrap="none" rtlCol="0">
            <a:spAutoFit/>
          </a:bodyPr>
          <a:lstStyle/>
          <a:p>
            <a:r>
              <a:rPr lang="en-US" sz="1400" dirty="0" smtClean="0"/>
              <a:t>Gas System </a:t>
            </a:r>
          </a:p>
          <a:p>
            <a:r>
              <a:rPr lang="en-US" sz="1400" dirty="0" smtClean="0"/>
              <a:t>(flammable)</a:t>
            </a:r>
            <a:endParaRPr lang="en-US" sz="1400" dirty="0"/>
          </a:p>
        </p:txBody>
      </p:sp>
      <p:pic>
        <p:nvPicPr>
          <p:cNvPr id="1036" name="Picture 12"/>
          <p:cNvPicPr>
            <a:picLocks noChangeAspect="1" noChangeArrowheads="1"/>
          </p:cNvPicPr>
          <p:nvPr/>
        </p:nvPicPr>
        <p:blipFill>
          <a:blip r:embed="rId18" cstate="print"/>
          <a:srcRect l="9172" r="8282"/>
          <a:stretch>
            <a:fillRect/>
          </a:stretch>
        </p:blipFill>
        <p:spPr bwMode="auto">
          <a:xfrm>
            <a:off x="6374314" y="4947910"/>
            <a:ext cx="1371600" cy="1280160"/>
          </a:xfrm>
          <a:prstGeom prst="rect">
            <a:avLst/>
          </a:prstGeom>
          <a:noFill/>
          <a:ln w="9525">
            <a:noFill/>
            <a:miter lim="800000"/>
            <a:headEnd/>
            <a:tailEnd/>
          </a:ln>
        </p:spPr>
      </p:pic>
      <p:pic>
        <p:nvPicPr>
          <p:cNvPr id="52" name="Picture 26" descr="https://cds.cern.ch/record/1646429/files/rd51_18.jpg?subformat=icon-640"/>
          <p:cNvPicPr>
            <a:picLocks noChangeAspect="1" noChangeArrowheads="1"/>
          </p:cNvPicPr>
          <p:nvPr/>
        </p:nvPicPr>
        <p:blipFill>
          <a:blip r:embed="rId19" cstate="print"/>
          <a:srcRect r="37820"/>
          <a:stretch>
            <a:fillRect/>
          </a:stretch>
        </p:blipFill>
        <p:spPr bwMode="auto">
          <a:xfrm>
            <a:off x="7772400" y="4947909"/>
            <a:ext cx="1295400" cy="1280160"/>
          </a:xfrm>
          <a:prstGeom prst="rect">
            <a:avLst/>
          </a:prstGeom>
          <a:ln>
            <a:noFill/>
          </a:ln>
          <a:effectLst>
            <a:outerShdw blurRad="292100" dist="139700" dir="2700000" algn="tl" rotWithShape="0">
              <a:srgbClr val="333333">
                <a:alpha val="65000"/>
              </a:srgbClr>
            </a:outerShdw>
          </a:effectLst>
        </p:spPr>
      </p:pic>
      <p:sp>
        <p:nvSpPr>
          <p:cNvPr id="54" name="TextBox 53"/>
          <p:cNvSpPr txBox="1"/>
          <p:nvPr/>
        </p:nvSpPr>
        <p:spPr>
          <a:xfrm>
            <a:off x="7838161" y="4719310"/>
            <a:ext cx="737702" cy="307777"/>
          </a:xfrm>
          <a:prstGeom prst="rect">
            <a:avLst/>
          </a:prstGeom>
          <a:noFill/>
        </p:spPr>
        <p:txBody>
          <a:bodyPr wrap="none" rtlCol="0">
            <a:spAutoFit/>
          </a:bodyPr>
          <a:lstStyle/>
          <a:p>
            <a:r>
              <a:rPr lang="en-US" sz="1400" dirty="0" smtClean="0"/>
              <a:t>Schools</a:t>
            </a:r>
            <a:endParaRPr lang="en-US" sz="1400" dirty="0"/>
          </a:p>
        </p:txBody>
      </p:sp>
      <p:pic>
        <p:nvPicPr>
          <p:cNvPr id="58" name="Picture 34"/>
          <p:cNvPicPr>
            <a:picLocks noChangeAspect="1" noChangeArrowheads="1"/>
          </p:cNvPicPr>
          <p:nvPr/>
        </p:nvPicPr>
        <p:blipFill>
          <a:blip r:embed="rId20" cstate="print"/>
          <a:srcRect l="13246" r="20521"/>
          <a:stretch>
            <a:fillRect/>
          </a:stretch>
        </p:blipFill>
        <p:spPr bwMode="auto">
          <a:xfrm>
            <a:off x="76200" y="3439150"/>
            <a:ext cx="1143000" cy="1280160"/>
          </a:xfrm>
          <a:prstGeom prst="rect">
            <a:avLst/>
          </a:prstGeom>
          <a:ln>
            <a:noFill/>
          </a:ln>
          <a:effectLst>
            <a:outerShdw blurRad="292100" dist="139700" dir="2700000" algn="tl" rotWithShape="0">
              <a:srgbClr val="333333">
                <a:alpha val="65000"/>
              </a:srgbClr>
            </a:outerShdw>
          </a:effectLst>
        </p:spPr>
      </p:pic>
      <p:grpSp>
        <p:nvGrpSpPr>
          <p:cNvPr id="2" name="Group 1"/>
          <p:cNvGrpSpPr/>
          <p:nvPr/>
        </p:nvGrpSpPr>
        <p:grpSpPr>
          <a:xfrm>
            <a:off x="0" y="-1"/>
            <a:ext cx="9135475" cy="877824"/>
            <a:chOff x="0" y="-1"/>
            <a:chExt cx="9135475" cy="877824"/>
          </a:xfrm>
        </p:grpSpPr>
        <p:pic>
          <p:nvPicPr>
            <p:cNvPr id="50" name="Picture 32" descr="Banner"/>
            <p:cNvPicPr>
              <a:picLocks noChangeAspect="1" noChangeArrowheads="1"/>
            </p:cNvPicPr>
            <p:nvPr/>
          </p:nvPicPr>
          <p:blipFill>
            <a:blip r:embed="rId21" cstate="print">
              <a:extLst>
                <a:ext uri="{BEBA8EAE-BF5A-486C-A8C5-ECC9F3942E4B}">
                  <a14:imgProps xmlns:a14="http://schemas.microsoft.com/office/drawing/2010/main">
                    <a14:imgLayer r:embed="rId22">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 name="Picture 32" descr="Banner"/>
            <p:cNvPicPr>
              <a:picLocks noChangeAspect="1" noChangeArrowheads="1"/>
            </p:cNvPicPr>
            <p:nvPr/>
          </p:nvPicPr>
          <p:blipFill rotWithShape="1">
            <a:blip r:embed="rId23" cstate="print"/>
            <a:srcRect l="10751" t="43403" r="62557" b="21875"/>
            <a:stretch/>
          </p:blipFill>
          <p:spPr bwMode="auto">
            <a:xfrm>
              <a:off x="990600" y="381000"/>
              <a:ext cx="2438400" cy="304800"/>
            </a:xfrm>
            <a:prstGeom prst="rect">
              <a:avLst/>
            </a:prstGeom>
            <a:ln>
              <a:noFill/>
            </a:ln>
            <a:effectLst/>
          </p:spPr>
        </p:pic>
      </p:grpSp>
    </p:spTree>
    <p:extLst>
      <p:ext uri="{BB962C8B-B14F-4D97-AF65-F5344CB8AC3E}">
        <p14:creationId xmlns:p14="http://schemas.microsoft.com/office/powerpoint/2010/main" val="18656019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2544762"/>
          </a:xfrm>
        </p:spPr>
        <p:txBody>
          <a:bodyPr>
            <a:normAutofit/>
          </a:bodyPr>
          <a:lstStyle/>
          <a:p>
            <a:r>
              <a:rPr lang="en-US" dirty="0" smtClean="0"/>
              <a:t>Test Beam  </a:t>
            </a:r>
            <a:br>
              <a:rPr lang="en-US" dirty="0" smtClean="0"/>
            </a:br>
            <a:r>
              <a:rPr lang="en-US" dirty="0" smtClean="0"/>
              <a:t>North Area (H4) -  Semi permanent Installation</a:t>
            </a:r>
            <a:endParaRPr lang="en-US" dirty="0"/>
          </a:p>
        </p:txBody>
      </p:sp>
      <p:grpSp>
        <p:nvGrpSpPr>
          <p:cNvPr id="3" name="Group 2"/>
          <p:cNvGrpSpPr/>
          <p:nvPr/>
        </p:nvGrpSpPr>
        <p:grpSpPr>
          <a:xfrm>
            <a:off x="0" y="-1"/>
            <a:ext cx="9135475" cy="877824"/>
            <a:chOff x="0" y="-1"/>
            <a:chExt cx="9135475" cy="877824"/>
          </a:xfrm>
        </p:grpSpPr>
        <p:pic>
          <p:nvPicPr>
            <p:cNvPr id="4"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02434" y="3290946"/>
            <a:ext cx="6362748" cy="2957764"/>
          </a:xfrm>
          <a:prstGeom prst="rect">
            <a:avLst/>
          </a:prstGeom>
          <a:noFill/>
          <a:ln w="9525">
            <a:noFill/>
            <a:miter lim="800000"/>
            <a:headEnd/>
            <a:tailEnd/>
          </a:ln>
        </p:spPr>
      </p:pic>
      <p:pic>
        <p:nvPicPr>
          <p:cNvPr id="2050" name="Picture 2"/>
          <p:cNvPicPr>
            <a:picLocks noChangeAspect="1" noChangeArrowheads="1"/>
          </p:cNvPicPr>
          <p:nvPr/>
        </p:nvPicPr>
        <p:blipFill>
          <a:blip r:embed="rId3" cstate="print">
            <a:lum/>
          </a:blip>
          <a:srcRect/>
          <a:stretch>
            <a:fillRect/>
          </a:stretch>
        </p:blipFill>
        <p:spPr bwMode="auto">
          <a:xfrm>
            <a:off x="305780" y="959495"/>
            <a:ext cx="8532440" cy="2223947"/>
          </a:xfrm>
          <a:prstGeom prst="rect">
            <a:avLst/>
          </a:prstGeom>
          <a:noFill/>
          <a:ln w="9525">
            <a:noFill/>
            <a:miter lim="800000"/>
            <a:headEnd/>
            <a:tailEnd/>
          </a:ln>
        </p:spPr>
      </p:pic>
      <p:sp>
        <p:nvSpPr>
          <p:cNvPr id="9" name="Rectangle 8"/>
          <p:cNvSpPr/>
          <p:nvPr/>
        </p:nvSpPr>
        <p:spPr>
          <a:xfrm>
            <a:off x="251520" y="3119735"/>
            <a:ext cx="8136904" cy="461665"/>
          </a:xfrm>
          <a:prstGeom prst="rect">
            <a:avLst/>
          </a:prstGeom>
        </p:spPr>
        <p:txBody>
          <a:bodyPr wrap="square">
            <a:spAutoFit/>
          </a:bodyPr>
          <a:lstStyle/>
          <a:p>
            <a:r>
              <a:rPr lang="en-US" sz="1200" dirty="0" smtClean="0">
                <a:hlinkClick r:id="rId4"/>
              </a:rPr>
              <a:t>http://sba.web.cern.ch/sba/BeamsAndAreas/resultbeam.asp?beamline=H4</a:t>
            </a:r>
            <a:endParaRPr lang="en-US" sz="1200" dirty="0" smtClean="0"/>
          </a:p>
          <a:p>
            <a:endParaRPr lang="en-US" sz="1200" dirty="0"/>
          </a:p>
        </p:txBody>
      </p:sp>
      <p:grpSp>
        <p:nvGrpSpPr>
          <p:cNvPr id="8" name="Group 7"/>
          <p:cNvGrpSpPr/>
          <p:nvPr/>
        </p:nvGrpSpPr>
        <p:grpSpPr>
          <a:xfrm>
            <a:off x="0" y="-51759"/>
            <a:ext cx="9135475" cy="877824"/>
            <a:chOff x="0" y="-1"/>
            <a:chExt cx="9135475" cy="877824"/>
          </a:xfrm>
        </p:grpSpPr>
        <p:pic>
          <p:nvPicPr>
            <p:cNvPr id="10" name="Picture 32" descr="Banner"/>
            <p:cNvPicPr>
              <a:picLocks noChangeAspect="1" noChangeArrowheads="1"/>
            </p:cNvPicPr>
            <p:nvPr/>
          </p:nvPicPr>
          <p:blipFill>
            <a:blip r:embed="rId5" cstate="print">
              <a:extLst>
                <a:ext uri="{BEBA8EAE-BF5A-486C-A8C5-ECC9F3942E4B}">
                  <a14:imgProps xmlns:a14="http://schemas.microsoft.com/office/drawing/2010/main">
                    <a14:imgLayer r:embed="rId6">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32" descr="Banner"/>
            <p:cNvPicPr>
              <a:picLocks noChangeAspect="1" noChangeArrowheads="1"/>
            </p:cNvPicPr>
            <p:nvPr/>
          </p:nvPicPr>
          <p:blipFill rotWithShape="1">
            <a:blip r:embed="rId7" cstate="print"/>
            <a:srcRect l="10751" t="43403" r="62557" b="21875"/>
            <a:stretch/>
          </p:blipFill>
          <p:spPr bwMode="auto">
            <a:xfrm>
              <a:off x="990600" y="381000"/>
              <a:ext cx="2438400" cy="304800"/>
            </a:xfrm>
            <a:prstGeom prst="rect">
              <a:avLst/>
            </a:prstGeom>
            <a:ln>
              <a:noFill/>
            </a:ln>
            <a:effectLst/>
          </p:spPr>
        </p:pic>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cstate="print"/>
          <a:srcRect r="3251"/>
          <a:stretch>
            <a:fillRect/>
          </a:stretch>
        </p:blipFill>
        <p:spPr bwMode="auto">
          <a:xfrm>
            <a:off x="457200" y="1164687"/>
            <a:ext cx="3916288" cy="2611142"/>
          </a:xfrm>
          <a:prstGeom prst="rect">
            <a:avLst/>
          </a:prstGeom>
          <a:noFill/>
          <a:ln w="9525">
            <a:noFill/>
            <a:miter lim="800000"/>
            <a:headEnd/>
            <a:tailEnd/>
          </a:ln>
        </p:spPr>
      </p:pic>
      <p:pic>
        <p:nvPicPr>
          <p:cNvPr id="4098"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52121" y="1177811"/>
            <a:ext cx="1862806" cy="1623582"/>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5364088" y="192317"/>
            <a:ext cx="3672408" cy="276740"/>
          </a:xfrm>
          <a:prstGeom prst="rect">
            <a:avLst/>
          </a:prstGeom>
          <a:noFill/>
          <a:ln w="9525">
            <a:noFill/>
            <a:miter lim="800000"/>
            <a:headEnd/>
            <a:tailEnd/>
          </a:ln>
        </p:spPr>
      </p:pic>
      <p:pic>
        <p:nvPicPr>
          <p:cNvPr id="4100" name="Picture 4"/>
          <p:cNvPicPr>
            <a:picLocks noChangeAspect="1" noChangeArrowheads="1"/>
          </p:cNvPicPr>
          <p:nvPr/>
        </p:nvPicPr>
        <p:blipFill>
          <a:blip r:embed="rId5" cstate="print"/>
          <a:srcRect/>
          <a:stretch>
            <a:fillRect/>
          </a:stretch>
        </p:blipFill>
        <p:spPr bwMode="auto">
          <a:xfrm>
            <a:off x="5652120" y="3019425"/>
            <a:ext cx="2705100" cy="819150"/>
          </a:xfrm>
          <a:prstGeom prst="rect">
            <a:avLst/>
          </a:prstGeom>
          <a:noFill/>
          <a:ln w="9525">
            <a:noFill/>
            <a:miter lim="800000"/>
            <a:headEnd/>
            <a:tailEnd/>
          </a:ln>
        </p:spPr>
      </p:pic>
      <p:sp>
        <p:nvSpPr>
          <p:cNvPr id="11" name="Rectangle 10"/>
          <p:cNvSpPr/>
          <p:nvPr/>
        </p:nvSpPr>
        <p:spPr>
          <a:xfrm>
            <a:off x="323528" y="4221088"/>
            <a:ext cx="2016224" cy="2031325"/>
          </a:xfrm>
          <a:prstGeom prst="rect">
            <a:avLst/>
          </a:prstGeom>
        </p:spPr>
        <p:txBody>
          <a:bodyPr wrap="square">
            <a:spAutoFit/>
          </a:bodyPr>
          <a:lstStyle/>
          <a:p>
            <a:r>
              <a:rPr lang="en-US" dirty="0" smtClean="0">
                <a:hlinkClick r:id="rId6"/>
              </a:rPr>
              <a:t>http://ab-div-po-mpc.web.cern.ch/ab-div-po-mpc/Pages/SPS_EA/Spectro/Goliath/Goliath.htm</a:t>
            </a:r>
            <a:endParaRPr lang="en-US" dirty="0" smtClean="0"/>
          </a:p>
          <a:p>
            <a:endParaRPr lang="en-US" dirty="0"/>
          </a:p>
        </p:txBody>
      </p:sp>
      <p:pic>
        <p:nvPicPr>
          <p:cNvPr id="4101" name="Picture 5"/>
          <p:cNvPicPr>
            <a:picLocks noChangeAspect="1" noChangeArrowheads="1"/>
          </p:cNvPicPr>
          <p:nvPr/>
        </p:nvPicPr>
        <p:blipFill>
          <a:blip r:embed="rId7" cstate="print"/>
          <a:srcRect/>
          <a:stretch>
            <a:fillRect/>
          </a:stretch>
        </p:blipFill>
        <p:spPr bwMode="auto">
          <a:xfrm>
            <a:off x="2915816" y="4149080"/>
            <a:ext cx="1800699" cy="1907282"/>
          </a:xfrm>
          <a:prstGeom prst="rect">
            <a:avLst/>
          </a:prstGeom>
          <a:noFill/>
          <a:ln w="9525">
            <a:noFill/>
            <a:miter lim="800000"/>
            <a:headEnd/>
            <a:tailEnd/>
          </a:ln>
        </p:spPr>
      </p:pic>
      <p:pic>
        <p:nvPicPr>
          <p:cNvPr id="4102" name="Picture 6"/>
          <p:cNvPicPr>
            <a:picLocks noChangeAspect="1" noChangeArrowheads="1"/>
          </p:cNvPicPr>
          <p:nvPr/>
        </p:nvPicPr>
        <p:blipFill>
          <a:blip r:embed="rId8" cstate="print"/>
          <a:srcRect/>
          <a:stretch>
            <a:fillRect/>
          </a:stretch>
        </p:blipFill>
        <p:spPr bwMode="auto">
          <a:xfrm>
            <a:off x="5076056" y="4077072"/>
            <a:ext cx="3744416" cy="1927661"/>
          </a:xfrm>
          <a:prstGeom prst="rect">
            <a:avLst/>
          </a:prstGeom>
          <a:noFill/>
          <a:ln w="9525">
            <a:noFill/>
            <a:miter lim="800000"/>
            <a:headEnd/>
            <a:tailEnd/>
          </a:ln>
        </p:spPr>
      </p:pic>
      <p:grpSp>
        <p:nvGrpSpPr>
          <p:cNvPr id="12" name="Group 11"/>
          <p:cNvGrpSpPr/>
          <p:nvPr/>
        </p:nvGrpSpPr>
        <p:grpSpPr>
          <a:xfrm>
            <a:off x="0" y="-1"/>
            <a:ext cx="9135475" cy="877824"/>
            <a:chOff x="0" y="-1"/>
            <a:chExt cx="9135475" cy="877824"/>
          </a:xfrm>
        </p:grpSpPr>
        <p:pic>
          <p:nvPicPr>
            <p:cNvPr id="13" name="Picture 32" descr="Banner"/>
            <p:cNvPicPr>
              <a:picLocks noChangeAspect="1" noChangeArrowheads="1"/>
            </p:cNvPicPr>
            <p:nvPr/>
          </p:nvPicPr>
          <p:blipFill>
            <a:blip r:embed="rId9" cstate="print">
              <a:extLst>
                <a:ext uri="{BEBA8EAE-BF5A-486C-A8C5-ECC9F3942E4B}">
                  <a14:imgProps xmlns:a14="http://schemas.microsoft.com/office/drawing/2010/main">
                    <a14:imgLayer r:embed="rId10">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32" descr="Banner"/>
            <p:cNvPicPr>
              <a:picLocks noChangeAspect="1" noChangeArrowheads="1"/>
            </p:cNvPicPr>
            <p:nvPr/>
          </p:nvPicPr>
          <p:blipFill rotWithShape="1">
            <a:blip r:embed="rId11" cstate="print"/>
            <a:srcRect l="10751" t="43403" r="62557" b="21875"/>
            <a:stretch/>
          </p:blipFill>
          <p:spPr bwMode="auto">
            <a:xfrm>
              <a:off x="990600" y="381000"/>
              <a:ext cx="2438400" cy="304800"/>
            </a:xfrm>
            <a:prstGeom prst="rect">
              <a:avLst/>
            </a:prstGeom>
            <a:ln>
              <a:noFill/>
            </a:ln>
            <a:effectLst/>
          </p:spPr>
        </p:pic>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p:nvPr/>
        </p:nvGrpSpPr>
        <p:grpSpPr>
          <a:xfrm>
            <a:off x="152400" y="1201634"/>
            <a:ext cx="3535602" cy="1925543"/>
            <a:chOff x="415397" y="276997"/>
            <a:chExt cx="5192740" cy="2618841"/>
          </a:xfrm>
        </p:grpSpPr>
        <p:pic>
          <p:nvPicPr>
            <p:cNvPr id="19" name="Picture 4"/>
            <p:cNvPicPr>
              <a:picLocks noChangeAspect="1" noChangeArrowheads="1"/>
            </p:cNvPicPr>
            <p:nvPr/>
          </p:nvPicPr>
          <p:blipFill>
            <a:blip r:embed="rId2" cstate="print"/>
            <a:srcRect/>
            <a:stretch>
              <a:fillRect/>
            </a:stretch>
          </p:blipFill>
          <p:spPr bwMode="auto">
            <a:xfrm>
              <a:off x="415397" y="1508852"/>
              <a:ext cx="5192740" cy="1386986"/>
            </a:xfrm>
            <a:prstGeom prst="rect">
              <a:avLst/>
            </a:prstGeom>
            <a:noFill/>
            <a:ln w="9525">
              <a:noFill/>
              <a:miter lim="800000"/>
              <a:headEnd/>
              <a:tailEnd/>
            </a:ln>
          </p:spPr>
        </p:pic>
        <p:grpSp>
          <p:nvGrpSpPr>
            <p:cNvPr id="3" name="Group 19"/>
            <p:cNvGrpSpPr/>
            <p:nvPr/>
          </p:nvGrpSpPr>
          <p:grpSpPr>
            <a:xfrm>
              <a:off x="2350596" y="276997"/>
              <a:ext cx="2668877" cy="1250988"/>
              <a:chOff x="255860" y="1786673"/>
              <a:chExt cx="8632279" cy="3946583"/>
            </a:xfrm>
          </p:grpSpPr>
          <p:pic>
            <p:nvPicPr>
              <p:cNvPr id="2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5860" y="1786673"/>
                <a:ext cx="8632279" cy="3946583"/>
              </a:xfrm>
              <a:prstGeom prst="rect">
                <a:avLst/>
              </a:prstGeom>
              <a:noFill/>
              <a:ln w="9525">
                <a:noFill/>
                <a:miter lim="800000"/>
                <a:headEnd/>
                <a:tailEnd/>
              </a:ln>
            </p:spPr>
          </p:pic>
          <p:sp>
            <p:nvSpPr>
              <p:cNvPr id="22" name="Rounded Rectangle 21"/>
              <p:cNvSpPr/>
              <p:nvPr/>
            </p:nvSpPr>
            <p:spPr>
              <a:xfrm>
                <a:off x="1519647" y="2275401"/>
                <a:ext cx="5980934" cy="1675288"/>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 name="Rounded Rectangle 22"/>
              <p:cNvSpPr/>
              <p:nvPr/>
            </p:nvSpPr>
            <p:spPr>
              <a:xfrm>
                <a:off x="5552096" y="4285746"/>
                <a:ext cx="1308698" cy="1256464"/>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pic>
        <p:nvPicPr>
          <p:cNvPr id="27" name="Picture 2"/>
          <p:cNvPicPr>
            <a:picLocks noChangeAspect="1" noChangeArrowheads="1"/>
          </p:cNvPicPr>
          <p:nvPr/>
        </p:nvPicPr>
        <p:blipFill>
          <a:blip r:embed="rId4" cstate="print"/>
          <a:srcRect l="7579" t="1403" r="43275" b="43433"/>
          <a:stretch>
            <a:fillRect/>
          </a:stretch>
        </p:blipFill>
        <p:spPr bwMode="auto">
          <a:xfrm>
            <a:off x="76200" y="3657906"/>
            <a:ext cx="1397000" cy="1260677"/>
          </a:xfrm>
          <a:prstGeom prst="rect">
            <a:avLst/>
          </a:prstGeom>
          <a:noFill/>
          <a:ln w="9525">
            <a:noFill/>
            <a:miter lim="800000"/>
            <a:headEnd/>
            <a:tailEnd/>
          </a:ln>
        </p:spPr>
      </p:pic>
      <p:pic>
        <p:nvPicPr>
          <p:cNvPr id="29" name="Picture 4"/>
          <p:cNvPicPr>
            <a:picLocks noChangeAspect="1" noChangeArrowheads="1"/>
          </p:cNvPicPr>
          <p:nvPr/>
        </p:nvPicPr>
        <p:blipFill rotWithShape="1">
          <a:blip r:embed="rId5" cstate="print"/>
          <a:srcRect t="10768" r="38275" b="10768"/>
          <a:stretch/>
        </p:blipFill>
        <p:spPr bwMode="auto">
          <a:xfrm>
            <a:off x="1591083" y="3657600"/>
            <a:ext cx="1393963" cy="1257300"/>
          </a:xfrm>
          <a:prstGeom prst="rect">
            <a:avLst/>
          </a:prstGeom>
          <a:noFill/>
          <a:ln>
            <a:noFill/>
          </a:ln>
        </p:spPr>
      </p:pic>
      <p:sp>
        <p:nvSpPr>
          <p:cNvPr id="34" name="Rectangle 33"/>
          <p:cNvSpPr/>
          <p:nvPr/>
        </p:nvSpPr>
        <p:spPr>
          <a:xfrm>
            <a:off x="128985" y="76200"/>
            <a:ext cx="5405839" cy="369332"/>
          </a:xfrm>
          <a:prstGeom prst="rect">
            <a:avLst/>
          </a:prstGeom>
        </p:spPr>
        <p:txBody>
          <a:bodyPr wrap="none">
            <a:spAutoFit/>
          </a:bodyPr>
          <a:lstStyle/>
          <a:p>
            <a:r>
              <a:rPr lang="en-US" dirty="0"/>
              <a:t>Semi permanent installation  EHN1-H4 (SPS North Area)</a:t>
            </a:r>
          </a:p>
        </p:txBody>
      </p:sp>
      <p:sp>
        <p:nvSpPr>
          <p:cNvPr id="35" name="TextBox 34"/>
          <p:cNvSpPr txBox="1"/>
          <p:nvPr/>
        </p:nvSpPr>
        <p:spPr>
          <a:xfrm>
            <a:off x="76200" y="609600"/>
            <a:ext cx="7315200" cy="307777"/>
          </a:xfrm>
          <a:prstGeom prst="rect">
            <a:avLst/>
          </a:prstGeom>
          <a:noFill/>
          <a:ln>
            <a:noFill/>
          </a:ln>
        </p:spPr>
        <p:txBody>
          <a:bodyPr wrap="square" rtlCol="0">
            <a:spAutoFit/>
          </a:bodyPr>
          <a:lstStyle/>
          <a:p>
            <a:r>
              <a:rPr lang="en-US" sz="1400" dirty="0" smtClean="0"/>
              <a:t>Three periods of two weeks each per year,  about fifteen-twenty users per year</a:t>
            </a:r>
          </a:p>
        </p:txBody>
      </p:sp>
      <p:sp>
        <p:nvSpPr>
          <p:cNvPr id="36" name="TextBox 35"/>
          <p:cNvSpPr txBox="1"/>
          <p:nvPr/>
        </p:nvSpPr>
        <p:spPr>
          <a:xfrm>
            <a:off x="52079" y="3120516"/>
            <a:ext cx="1366656" cy="523220"/>
          </a:xfrm>
          <a:prstGeom prst="rect">
            <a:avLst/>
          </a:prstGeom>
          <a:noFill/>
        </p:spPr>
        <p:txBody>
          <a:bodyPr wrap="none" rtlCol="0">
            <a:spAutoFit/>
          </a:bodyPr>
          <a:lstStyle/>
          <a:p>
            <a:r>
              <a:rPr lang="en-US" sz="1400" dirty="0" smtClean="0"/>
              <a:t>Goliath Magnet </a:t>
            </a:r>
          </a:p>
          <a:p>
            <a:r>
              <a:rPr lang="en-US" sz="1400" dirty="0" smtClean="0"/>
              <a:t>(1.5T max)</a:t>
            </a:r>
            <a:endParaRPr lang="en-US" sz="1400" dirty="0"/>
          </a:p>
        </p:txBody>
      </p:sp>
      <p:pic>
        <p:nvPicPr>
          <p:cNvPr id="37" name="Picture 2" descr="https://photos-4.dropbox.com/t/2/AACfYMteCilkmJDVo3ccAO8h04D3celUslIAWQ3nVSIkIQ/12/29797719/jpeg/32x32/1/1447257600/0/2/IMG_0009.JPG/EIDog1IYKiACKAI/eRUWDNDAV4LotN_u1YTR2ab2qPUksLByKWtfWOpUFQ0%2CCgasA7bpqDiG4edRoAiFdFlrm_k035-u2bNhYvx7oPU?size_mode=2&amp;size=1024x768"/>
          <p:cNvPicPr>
            <a:picLocks noChangeAspect="1" noChangeArrowheads="1"/>
          </p:cNvPicPr>
          <p:nvPr/>
        </p:nvPicPr>
        <p:blipFill>
          <a:blip r:embed="rId6" cstate="print"/>
          <a:srcRect/>
          <a:stretch>
            <a:fillRect/>
          </a:stretch>
        </p:blipFill>
        <p:spPr bwMode="auto">
          <a:xfrm>
            <a:off x="152400" y="5181600"/>
            <a:ext cx="1803400" cy="1352550"/>
          </a:xfrm>
          <a:prstGeom prst="rect">
            <a:avLst/>
          </a:prstGeom>
          <a:noFill/>
        </p:spPr>
      </p:pic>
      <p:pic>
        <p:nvPicPr>
          <p:cNvPr id="38" name="Picture 8" descr="https://photos-2.dropbox.com/t/2/AAAVr980csf5k4poB2BKhNRKWeVNYcC1CfIlpte9f45uYw/12/29797719/jpeg/32x32/1/1447257600/0/2/IMG_0006.JPG/EIDog1IYKiACKAI/yJTkbD9bYVRGcwhWoJBZAsWCswmYgL9MDShnpsLxF_s%2CWVKfJpteMaKud5L7umgmqF37Qupwify-2hVpFWyu3WQ?size_mode=2&amp;size=1024x768"/>
          <p:cNvPicPr>
            <a:picLocks noChangeAspect="1" noChangeArrowheads="1"/>
          </p:cNvPicPr>
          <p:nvPr/>
        </p:nvPicPr>
        <p:blipFill>
          <a:blip r:embed="rId7" cstate="print"/>
          <a:srcRect/>
          <a:stretch>
            <a:fillRect/>
          </a:stretch>
        </p:blipFill>
        <p:spPr bwMode="auto">
          <a:xfrm>
            <a:off x="2057400" y="5181600"/>
            <a:ext cx="1803400" cy="1352550"/>
          </a:xfrm>
          <a:prstGeom prst="rect">
            <a:avLst/>
          </a:prstGeom>
          <a:noFill/>
        </p:spPr>
      </p:pic>
      <p:pic>
        <p:nvPicPr>
          <p:cNvPr id="39" name="Picture 4" descr="https://photos-2.dropbox.com/t/2/AACaxE6vW4jy4y0M5rYZy1NP7Bg8mes0JKLtEVP8AsjrgQ/12/29797719/jpeg/32x32/1/1447257600/0/2/IMG_0007.JPG/EIDog1IYKiACKAI/yV1By-gi7hJ6ROX2HRMXhxATuiIHh5jQLOUmNx3IPTM%2CVC16zp3Ofyemx0sE4VXyZC2lujxqJJ9uwhnzZDLOn7I?size_mode=2&amp;size=1024x768"/>
          <p:cNvPicPr>
            <a:picLocks noChangeAspect="1" noChangeArrowheads="1"/>
          </p:cNvPicPr>
          <p:nvPr/>
        </p:nvPicPr>
        <p:blipFill>
          <a:blip r:embed="rId8" cstate="print"/>
          <a:srcRect/>
          <a:stretch>
            <a:fillRect/>
          </a:stretch>
        </p:blipFill>
        <p:spPr bwMode="auto">
          <a:xfrm>
            <a:off x="5257800" y="5181600"/>
            <a:ext cx="1828800" cy="1371600"/>
          </a:xfrm>
          <a:prstGeom prst="rect">
            <a:avLst/>
          </a:prstGeom>
          <a:noFill/>
        </p:spPr>
      </p:pic>
      <p:pic>
        <p:nvPicPr>
          <p:cNvPr id="40" name="Picture 6" descr="https://photos-5.dropbox.com/t/2/AAAP1SvBAfLPksYAmMjW0p5fv3HF78SgMxn-XO7B4iYDGg/12/29797719/jpeg/32x32/1/1447257600/0/2/IMG_0013.JPG/EIDog1IYKiACKAI/zbNZCrD3L5WkJhxB0iCUwV3kx0w000zDqtrppJIdiG0%2C-vG96Ji4h0tLSmh1YeBvFmf0Y9nRbywCurYNFft3LCs?size_mode=2&amp;size=1024x768"/>
          <p:cNvPicPr>
            <a:picLocks noChangeAspect="1" noChangeArrowheads="1"/>
          </p:cNvPicPr>
          <p:nvPr/>
        </p:nvPicPr>
        <p:blipFill>
          <a:blip r:embed="rId9" cstate="print"/>
          <a:srcRect/>
          <a:stretch>
            <a:fillRect/>
          </a:stretch>
        </p:blipFill>
        <p:spPr bwMode="auto">
          <a:xfrm>
            <a:off x="7162800" y="5181600"/>
            <a:ext cx="1828800" cy="1371600"/>
          </a:xfrm>
          <a:prstGeom prst="rect">
            <a:avLst/>
          </a:prstGeom>
          <a:noFill/>
        </p:spPr>
      </p:pic>
      <p:pic>
        <p:nvPicPr>
          <p:cNvPr id="41" name="BAB42428-79E5-4B9E-B618-FD49548F4B81" descr="DD93A1B5-DD9D-4D99-8553-EFAE74976264@cern"/>
          <p:cNvPicPr>
            <a:picLocks noChangeAspect="1" noChangeArrowheads="1"/>
          </p:cNvPicPr>
          <p:nvPr/>
        </p:nvPicPr>
        <p:blipFill>
          <a:blip r:embed="rId10" cstate="print"/>
          <a:srcRect b="32263"/>
          <a:stretch>
            <a:fillRect/>
          </a:stretch>
        </p:blipFill>
        <p:spPr bwMode="auto">
          <a:xfrm rot="5400000">
            <a:off x="3876058" y="5247658"/>
            <a:ext cx="1371600" cy="1239483"/>
          </a:xfrm>
          <a:prstGeom prst="rect">
            <a:avLst/>
          </a:prstGeom>
          <a:noFill/>
          <a:ln w="9525">
            <a:noFill/>
            <a:miter lim="800000"/>
            <a:headEnd/>
            <a:tailEnd/>
          </a:ln>
        </p:spPr>
      </p:pic>
      <p:sp>
        <p:nvSpPr>
          <p:cNvPr id="42" name="Rectangle 41"/>
          <p:cNvSpPr/>
          <p:nvPr/>
        </p:nvSpPr>
        <p:spPr>
          <a:xfrm>
            <a:off x="152400" y="6553200"/>
            <a:ext cx="8610600" cy="307777"/>
          </a:xfrm>
          <a:prstGeom prst="rect">
            <a:avLst/>
          </a:prstGeom>
        </p:spPr>
        <p:txBody>
          <a:bodyPr wrap="square">
            <a:spAutoFit/>
          </a:bodyPr>
          <a:lstStyle/>
          <a:p>
            <a:r>
              <a:rPr lang="en-US" sz="1400" dirty="0" smtClean="0"/>
              <a:t>CMS (GEM, FTM), ATLAS (NSW resistive mm), LNF(</a:t>
            </a:r>
            <a:r>
              <a:rPr lang="en-US" sz="1400" dirty="0" err="1" smtClean="0">
                <a:latin typeface="Symbol" pitchFamily="18" charset="2"/>
              </a:rPr>
              <a:t>m</a:t>
            </a:r>
            <a:r>
              <a:rPr lang="en-US" sz="1400" dirty="0" err="1" smtClean="0"/>
              <a:t>ResWELL</a:t>
            </a:r>
            <a:r>
              <a:rPr lang="en-US" sz="1400" dirty="0" smtClean="0"/>
              <a:t>), BES3(GEM), SHIP(emulsions &amp; GEM)</a:t>
            </a:r>
          </a:p>
        </p:txBody>
      </p:sp>
      <p:sp>
        <p:nvSpPr>
          <p:cNvPr id="43" name="Rectangle 42"/>
          <p:cNvSpPr/>
          <p:nvPr/>
        </p:nvSpPr>
        <p:spPr>
          <a:xfrm>
            <a:off x="76200" y="4876800"/>
            <a:ext cx="8610600" cy="523220"/>
          </a:xfrm>
          <a:prstGeom prst="rect">
            <a:avLst/>
          </a:prstGeom>
        </p:spPr>
        <p:txBody>
          <a:bodyPr wrap="square">
            <a:spAutoFit/>
          </a:bodyPr>
          <a:lstStyle/>
          <a:p>
            <a:r>
              <a:rPr lang="en-US" sz="1400" dirty="0" smtClean="0"/>
              <a:t>RD51 test beam, November 2015</a:t>
            </a:r>
          </a:p>
          <a:p>
            <a:r>
              <a:rPr lang="en-US" sz="1400" dirty="0" smtClean="0"/>
              <a:t>,  </a:t>
            </a:r>
          </a:p>
        </p:txBody>
      </p:sp>
      <p:pic>
        <p:nvPicPr>
          <p:cNvPr id="44" name="Picture 3"/>
          <p:cNvPicPr>
            <a:picLocks noChangeAspect="1" noChangeArrowheads="1"/>
          </p:cNvPicPr>
          <p:nvPr/>
        </p:nvPicPr>
        <p:blipFill>
          <a:blip r:embed="rId11" cstate="print"/>
          <a:srcRect l="10698" t="47310" r="56742" b="15106"/>
          <a:stretch>
            <a:fillRect/>
          </a:stretch>
        </p:blipFill>
        <p:spPr bwMode="auto">
          <a:xfrm>
            <a:off x="4730683" y="3657600"/>
            <a:ext cx="1553135" cy="1257300"/>
          </a:xfrm>
          <a:prstGeom prst="rect">
            <a:avLst/>
          </a:prstGeom>
          <a:noFill/>
          <a:ln>
            <a:noFill/>
          </a:ln>
        </p:spPr>
      </p:pic>
      <p:pic>
        <p:nvPicPr>
          <p:cNvPr id="45" name="Picture 3"/>
          <p:cNvPicPr>
            <a:picLocks noChangeAspect="1" noChangeArrowheads="1"/>
          </p:cNvPicPr>
          <p:nvPr/>
        </p:nvPicPr>
        <p:blipFill>
          <a:blip r:embed="rId11" cstate="print"/>
          <a:srcRect l="60159" t="47310" r="10382" b="15106"/>
          <a:stretch>
            <a:fillRect/>
          </a:stretch>
        </p:blipFill>
        <p:spPr bwMode="auto">
          <a:xfrm>
            <a:off x="6401701" y="3657600"/>
            <a:ext cx="1405218" cy="1257300"/>
          </a:xfrm>
          <a:prstGeom prst="rect">
            <a:avLst/>
          </a:prstGeom>
          <a:noFill/>
          <a:ln>
            <a:noFill/>
          </a:ln>
        </p:spPr>
      </p:pic>
      <p:sp>
        <p:nvSpPr>
          <p:cNvPr id="46" name="Rectangle 45"/>
          <p:cNvSpPr/>
          <p:nvPr/>
        </p:nvSpPr>
        <p:spPr>
          <a:xfrm>
            <a:off x="4724400" y="3346139"/>
            <a:ext cx="2795337" cy="307777"/>
          </a:xfrm>
          <a:prstGeom prst="rect">
            <a:avLst/>
          </a:prstGeom>
        </p:spPr>
        <p:txBody>
          <a:bodyPr wrap="square">
            <a:spAutoFit/>
          </a:bodyPr>
          <a:lstStyle/>
          <a:p>
            <a:r>
              <a:rPr lang="en-US" sz="1400" dirty="0" smtClean="0"/>
              <a:t>RD51 Trackers and SRS/APV25 DAQ</a:t>
            </a:r>
          </a:p>
        </p:txBody>
      </p:sp>
      <p:sp>
        <p:nvSpPr>
          <p:cNvPr id="47" name="Rectangle 46"/>
          <p:cNvSpPr/>
          <p:nvPr/>
        </p:nvSpPr>
        <p:spPr>
          <a:xfrm>
            <a:off x="1676400" y="3349116"/>
            <a:ext cx="2819400" cy="307777"/>
          </a:xfrm>
          <a:prstGeom prst="rect">
            <a:avLst/>
          </a:prstGeom>
        </p:spPr>
        <p:txBody>
          <a:bodyPr wrap="square">
            <a:spAutoFit/>
          </a:bodyPr>
          <a:lstStyle/>
          <a:p>
            <a:r>
              <a:rPr lang="en-US" sz="1400" dirty="0" smtClean="0"/>
              <a:t>RD51 DCS (Control and monitoring)</a:t>
            </a:r>
          </a:p>
        </p:txBody>
      </p:sp>
      <p:sp>
        <p:nvSpPr>
          <p:cNvPr id="48" name="TextBox 47"/>
          <p:cNvSpPr txBox="1"/>
          <p:nvPr/>
        </p:nvSpPr>
        <p:spPr>
          <a:xfrm>
            <a:off x="1752600" y="2497034"/>
            <a:ext cx="1532984" cy="523220"/>
          </a:xfrm>
          <a:prstGeom prst="rect">
            <a:avLst/>
          </a:prstGeom>
          <a:noFill/>
        </p:spPr>
        <p:txBody>
          <a:bodyPr wrap="none" rtlCol="0">
            <a:spAutoFit/>
          </a:bodyPr>
          <a:lstStyle/>
          <a:p>
            <a:pPr algn="ctr"/>
            <a:r>
              <a:rPr lang="en-US" sz="1400" dirty="0" smtClean="0"/>
              <a:t>Experimental Area</a:t>
            </a:r>
          </a:p>
          <a:p>
            <a:pPr algn="ctr"/>
            <a:r>
              <a:rPr lang="en-US" sz="1400" dirty="0" smtClean="0"/>
              <a:t>(H4)</a:t>
            </a:r>
            <a:endParaRPr lang="en-US" sz="1400" dirty="0"/>
          </a:p>
        </p:txBody>
      </p:sp>
      <p:sp>
        <p:nvSpPr>
          <p:cNvPr id="49" name="TextBox 48"/>
          <p:cNvSpPr txBox="1"/>
          <p:nvPr/>
        </p:nvSpPr>
        <p:spPr>
          <a:xfrm>
            <a:off x="1600200" y="896834"/>
            <a:ext cx="1191160" cy="307777"/>
          </a:xfrm>
          <a:prstGeom prst="rect">
            <a:avLst/>
          </a:prstGeom>
          <a:noFill/>
        </p:spPr>
        <p:txBody>
          <a:bodyPr wrap="none" rtlCol="0">
            <a:spAutoFit/>
          </a:bodyPr>
          <a:lstStyle/>
          <a:p>
            <a:r>
              <a:rPr lang="en-US" sz="1400" dirty="0" smtClean="0"/>
              <a:t>Control Room</a:t>
            </a:r>
            <a:endParaRPr lang="en-US" sz="1400" dirty="0"/>
          </a:p>
        </p:txBody>
      </p:sp>
      <p:sp>
        <p:nvSpPr>
          <p:cNvPr id="50" name="TextBox 49"/>
          <p:cNvSpPr txBox="1"/>
          <p:nvPr/>
        </p:nvSpPr>
        <p:spPr>
          <a:xfrm>
            <a:off x="838200" y="1735034"/>
            <a:ext cx="855362" cy="307777"/>
          </a:xfrm>
          <a:prstGeom prst="rect">
            <a:avLst/>
          </a:prstGeom>
          <a:noFill/>
        </p:spPr>
        <p:txBody>
          <a:bodyPr wrap="none" rtlCol="0">
            <a:spAutoFit/>
          </a:bodyPr>
          <a:lstStyle/>
          <a:p>
            <a:r>
              <a:rPr lang="en-US" sz="1400" dirty="0" smtClean="0"/>
              <a:t>Gas Zone</a:t>
            </a:r>
            <a:endParaRPr lang="en-US" sz="1400" dirty="0"/>
          </a:p>
        </p:txBody>
      </p:sp>
      <p:sp>
        <p:nvSpPr>
          <p:cNvPr id="51" name="TextBox 50"/>
          <p:cNvSpPr txBox="1"/>
          <p:nvPr/>
        </p:nvSpPr>
        <p:spPr>
          <a:xfrm>
            <a:off x="3200400" y="1752600"/>
            <a:ext cx="1119602" cy="307777"/>
          </a:xfrm>
          <a:prstGeom prst="rect">
            <a:avLst/>
          </a:prstGeom>
          <a:noFill/>
        </p:spPr>
        <p:txBody>
          <a:bodyPr wrap="none" rtlCol="0">
            <a:spAutoFit/>
          </a:bodyPr>
          <a:lstStyle/>
          <a:p>
            <a:r>
              <a:rPr lang="en-US" sz="1400" dirty="0" smtClean="0"/>
              <a:t>Storage Area</a:t>
            </a:r>
            <a:endParaRPr lang="en-US" sz="1400" dirty="0"/>
          </a:p>
        </p:txBody>
      </p:sp>
      <p:pic>
        <p:nvPicPr>
          <p:cNvPr id="52" name="Picture 5"/>
          <p:cNvPicPr>
            <a:picLocks noChangeAspect="1" noChangeArrowheads="1"/>
          </p:cNvPicPr>
          <p:nvPr/>
        </p:nvPicPr>
        <p:blipFill>
          <a:blip r:embed="rId12" cstate="print"/>
          <a:srcRect t="11258" b="7125"/>
          <a:stretch>
            <a:fillRect/>
          </a:stretch>
        </p:blipFill>
        <p:spPr bwMode="auto">
          <a:xfrm>
            <a:off x="4572000" y="917377"/>
            <a:ext cx="3704895" cy="2238375"/>
          </a:xfrm>
          <a:prstGeom prst="rect">
            <a:avLst/>
          </a:prstGeom>
          <a:ln>
            <a:noFill/>
          </a:ln>
          <a:effectLst>
            <a:outerShdw blurRad="292100" dist="139700" dir="2700000" algn="tl" rotWithShape="0">
              <a:srgbClr val="333333">
                <a:alpha val="65000"/>
              </a:srgbClr>
            </a:outerShdw>
          </a:effectLst>
        </p:spPr>
      </p:pic>
      <p:sp>
        <p:nvSpPr>
          <p:cNvPr id="53" name="TextBox 52"/>
          <p:cNvSpPr txBox="1"/>
          <p:nvPr/>
        </p:nvSpPr>
        <p:spPr>
          <a:xfrm rot="5400000">
            <a:off x="7647176" y="1728401"/>
            <a:ext cx="1992868" cy="523220"/>
          </a:xfrm>
          <a:prstGeom prst="rect">
            <a:avLst/>
          </a:prstGeom>
          <a:noFill/>
        </p:spPr>
        <p:txBody>
          <a:bodyPr wrap="square" rtlCol="0">
            <a:spAutoFit/>
          </a:bodyPr>
          <a:lstStyle/>
          <a:p>
            <a:r>
              <a:rPr lang="en-US" sz="1400" dirty="0" smtClean="0"/>
              <a:t>Infrastructures (gas, HV, LV, sensors,…)</a:t>
            </a:r>
            <a:endParaRPr lang="en-US" sz="1400" dirty="0"/>
          </a:p>
        </p:txBody>
      </p:sp>
      <p:pic>
        <p:nvPicPr>
          <p:cNvPr id="2050" name="Picture 2"/>
          <p:cNvPicPr>
            <a:picLocks noChangeAspect="1" noChangeArrowheads="1"/>
          </p:cNvPicPr>
          <p:nvPr/>
        </p:nvPicPr>
        <p:blipFill>
          <a:blip r:embed="rId13" cstate="print"/>
          <a:srcRect/>
          <a:stretch>
            <a:fillRect/>
          </a:stretch>
        </p:blipFill>
        <p:spPr bwMode="auto">
          <a:xfrm>
            <a:off x="3102929" y="3664541"/>
            <a:ext cx="1509871" cy="1293126"/>
          </a:xfrm>
          <a:prstGeom prst="rect">
            <a:avLst/>
          </a:prstGeom>
          <a:noFill/>
          <a:ln w="9525">
            <a:noFill/>
            <a:miter lim="800000"/>
            <a:headEnd/>
            <a:tailEnd/>
          </a:ln>
        </p:spPr>
      </p:pic>
      <p:pic>
        <p:nvPicPr>
          <p:cNvPr id="54" name="Picture 53" descr="DSCN1596.JPG"/>
          <p:cNvPicPr>
            <a:picLocks noGrp="1" noChangeAspect="1"/>
          </p:cNvPicPr>
          <p:nvPr isPhoto="1"/>
        </p:nvPicPr>
        <p:blipFill>
          <a:blip r:embed="rId14" cstate="print">
            <a:lum/>
          </a:blip>
          <a:srcRect l="13636" r="22727"/>
          <a:stretch>
            <a:fillRect/>
          </a:stretch>
        </p:blipFill>
        <p:spPr>
          <a:xfrm>
            <a:off x="7924800" y="3661284"/>
            <a:ext cx="1066800" cy="1257300"/>
          </a:xfrm>
          <a:prstGeom prst="rect">
            <a:avLst/>
          </a:prstGeom>
          <a:noFill/>
          <a:ln>
            <a:noFill/>
          </a:ln>
        </p:spPr>
      </p:pic>
      <p:sp>
        <p:nvSpPr>
          <p:cNvPr id="55" name="Rectangle 54"/>
          <p:cNvSpPr/>
          <p:nvPr/>
        </p:nvSpPr>
        <p:spPr>
          <a:xfrm>
            <a:off x="7848600" y="2971800"/>
            <a:ext cx="1295400" cy="738664"/>
          </a:xfrm>
          <a:prstGeom prst="rect">
            <a:avLst/>
          </a:prstGeom>
        </p:spPr>
        <p:txBody>
          <a:bodyPr wrap="square">
            <a:spAutoFit/>
          </a:bodyPr>
          <a:lstStyle/>
          <a:p>
            <a:r>
              <a:rPr lang="en-US" sz="1400" dirty="0" smtClean="0"/>
              <a:t>Mechanical support (Miranda)</a:t>
            </a:r>
          </a:p>
        </p:txBody>
      </p:sp>
      <p:grpSp>
        <p:nvGrpSpPr>
          <p:cNvPr id="33" name="Group 32"/>
          <p:cNvGrpSpPr/>
          <p:nvPr/>
        </p:nvGrpSpPr>
        <p:grpSpPr>
          <a:xfrm>
            <a:off x="0" y="-1"/>
            <a:ext cx="9135475" cy="877824"/>
            <a:chOff x="0" y="-1"/>
            <a:chExt cx="9135475" cy="877824"/>
          </a:xfrm>
        </p:grpSpPr>
        <p:pic>
          <p:nvPicPr>
            <p:cNvPr id="56" name="Picture 32" descr="Banner"/>
            <p:cNvPicPr>
              <a:picLocks noChangeAspect="1" noChangeArrowheads="1"/>
            </p:cNvPicPr>
            <p:nvPr/>
          </p:nvPicPr>
          <p:blipFill>
            <a:blip r:embed="rId15" cstate="print">
              <a:extLst>
                <a:ext uri="{BEBA8EAE-BF5A-486C-A8C5-ECC9F3942E4B}">
                  <a14:imgProps xmlns:a14="http://schemas.microsoft.com/office/drawing/2010/main">
                    <a14:imgLayer r:embed="rId16">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7" name="Picture 32" descr="Banner"/>
            <p:cNvPicPr>
              <a:picLocks noChangeAspect="1" noChangeArrowheads="1"/>
            </p:cNvPicPr>
            <p:nvPr/>
          </p:nvPicPr>
          <p:blipFill rotWithShape="1">
            <a:blip r:embed="rId17" cstate="print"/>
            <a:srcRect l="10751" t="43403" r="62557" b="21875"/>
            <a:stretch/>
          </p:blipFill>
          <p:spPr bwMode="auto">
            <a:xfrm>
              <a:off x="990600" y="381000"/>
              <a:ext cx="2438400" cy="304800"/>
            </a:xfrm>
            <a:prstGeom prst="rect">
              <a:avLst/>
            </a:prstGeom>
            <a:ln>
              <a:noFill/>
            </a:ln>
            <a:effectLst/>
          </p:spPr>
        </p:pic>
      </p:grpSp>
    </p:spTree>
    <p:extLst>
      <p:ext uri="{BB962C8B-B14F-4D97-AF65-F5344CB8AC3E}">
        <p14:creationId xmlns:p14="http://schemas.microsoft.com/office/powerpoint/2010/main" val="18422850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
            <a:ext cx="9135475" cy="877824"/>
            <a:chOff x="0" y="-1"/>
            <a:chExt cx="9135475" cy="877824"/>
          </a:xfrm>
        </p:grpSpPr>
        <p:pic>
          <p:nvPicPr>
            <p:cNvPr id="5"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grpSp>
      <p:sp>
        <p:nvSpPr>
          <p:cNvPr id="2" name="Title 1"/>
          <p:cNvSpPr>
            <a:spLocks noGrp="1"/>
          </p:cNvSpPr>
          <p:nvPr>
            <p:ph type="title"/>
          </p:nvPr>
        </p:nvSpPr>
        <p:spPr>
          <a:xfrm>
            <a:off x="457200" y="685800"/>
            <a:ext cx="8229600" cy="1143000"/>
          </a:xfrm>
        </p:spPr>
        <p:txBody>
          <a:bodyPr/>
          <a:lstStyle/>
          <a:p>
            <a:r>
              <a:rPr lang="en-US" dirty="0" smtClean="0"/>
              <a:t>How it practically works…</a:t>
            </a:r>
            <a:endParaRPr lang="en-US" dirty="0"/>
          </a:p>
        </p:txBody>
      </p:sp>
      <p:sp>
        <p:nvSpPr>
          <p:cNvPr id="3" name="Content Placeholder 2"/>
          <p:cNvSpPr>
            <a:spLocks noGrp="1"/>
          </p:cNvSpPr>
          <p:nvPr>
            <p:ph idx="1"/>
          </p:nvPr>
        </p:nvSpPr>
        <p:spPr>
          <a:xfrm>
            <a:off x="228600" y="1798638"/>
            <a:ext cx="8763000" cy="4830762"/>
          </a:xfrm>
        </p:spPr>
        <p:txBody>
          <a:bodyPr>
            <a:noAutofit/>
          </a:bodyPr>
          <a:lstStyle/>
          <a:p>
            <a:r>
              <a:rPr lang="en-US" sz="1600" dirty="0" smtClean="0"/>
              <a:t>A common request is sent every year to the SPS coordination based on “expression of interest” from the member of the collaboration.</a:t>
            </a:r>
          </a:p>
          <a:p>
            <a:endParaRPr lang="en-US" sz="1600" dirty="0" smtClean="0"/>
          </a:p>
          <a:p>
            <a:r>
              <a:rPr lang="en-US" sz="1600" dirty="0" smtClean="0"/>
              <a:t>Normally: three periods of two weeks each – spring, summer, fall. Always accepted by the SPS, always used with an average presence of 4 groups per period.</a:t>
            </a:r>
          </a:p>
          <a:p>
            <a:pPr marL="0" indent="0">
              <a:buNone/>
            </a:pPr>
            <a:endParaRPr lang="en-US" sz="1600" dirty="0" smtClean="0"/>
          </a:p>
          <a:p>
            <a:r>
              <a:rPr lang="en-US" sz="1600" dirty="0" smtClean="0"/>
              <a:t>Main user periods are given to each group according to a rotating shift schedule (about 8h shift). The beam condition normally allows each user to run during the main user period of the other groups. Users has to carefully evaluate this point to be sure that they will be ale to complete their measurements in these conditions.</a:t>
            </a:r>
          </a:p>
          <a:p>
            <a:endParaRPr lang="en-US" sz="1600" dirty="0" smtClean="0"/>
          </a:p>
          <a:p>
            <a:r>
              <a:rPr lang="en-US" sz="1600" dirty="0" smtClean="0"/>
              <a:t>The collaboration is ready to provide support for the measurements (gases, triggering and  tracking system, detector slow control, powering system (HV/LV), readout electronics, mechanical support,…) if needed.</a:t>
            </a:r>
            <a:endParaRPr lang="en-US" sz="1600" dirty="0"/>
          </a:p>
          <a:p>
            <a:endParaRPr lang="en-US" sz="1600" dirty="0"/>
          </a:p>
          <a:p>
            <a:r>
              <a:rPr lang="en-US" sz="1600" dirty="0" smtClean="0"/>
              <a:t>Safety, infrastructures, services, handling in the area… everything is managed by the collaboration in a common way, simplifying the efforts for each group and for the facility itself.</a:t>
            </a:r>
            <a:endParaRPr lang="en-US" sz="1600" dirty="0"/>
          </a:p>
        </p:txBody>
      </p:sp>
    </p:spTree>
    <p:extLst>
      <p:ext uri="{BB962C8B-B14F-4D97-AF65-F5344CB8AC3E}">
        <p14:creationId xmlns:p14="http://schemas.microsoft.com/office/powerpoint/2010/main" val="40113545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
            <a:ext cx="9135475" cy="877824"/>
            <a:chOff x="0" y="-1"/>
            <a:chExt cx="9135475" cy="877824"/>
          </a:xfrm>
        </p:grpSpPr>
        <p:pic>
          <p:nvPicPr>
            <p:cNvPr id="5"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grpSp>
      <p:sp>
        <p:nvSpPr>
          <p:cNvPr id="2" name="Title 1"/>
          <p:cNvSpPr>
            <a:spLocks noGrp="1"/>
          </p:cNvSpPr>
          <p:nvPr>
            <p:ph type="title"/>
          </p:nvPr>
        </p:nvSpPr>
        <p:spPr>
          <a:xfrm>
            <a:off x="452937" y="990600"/>
            <a:ext cx="8229600" cy="1143000"/>
          </a:xfrm>
        </p:spPr>
        <p:txBody>
          <a:bodyPr/>
          <a:lstStyle/>
          <a:p>
            <a:r>
              <a:rPr lang="en-US" dirty="0" smtClean="0"/>
              <a:t>What is priceless…</a:t>
            </a:r>
            <a:endParaRPr lang="en-US" dirty="0"/>
          </a:p>
        </p:txBody>
      </p:sp>
      <p:sp>
        <p:nvSpPr>
          <p:cNvPr id="3" name="Content Placeholder 2"/>
          <p:cNvSpPr>
            <a:spLocks noGrp="1"/>
          </p:cNvSpPr>
          <p:nvPr>
            <p:ph idx="1"/>
          </p:nvPr>
        </p:nvSpPr>
        <p:spPr>
          <a:xfrm>
            <a:off x="914400" y="2003832"/>
            <a:ext cx="7543800" cy="4854167"/>
          </a:xfrm>
        </p:spPr>
        <p:txBody>
          <a:bodyPr>
            <a:noAutofit/>
          </a:bodyPr>
          <a:lstStyle/>
          <a:p>
            <a:pPr marL="0" indent="0">
              <a:buNone/>
            </a:pPr>
            <a:r>
              <a:rPr lang="en-US" sz="2400" dirty="0" smtClean="0"/>
              <a:t>Daily meeting and continuous discussion during the beam between the groups on…</a:t>
            </a:r>
          </a:p>
          <a:p>
            <a:pPr marL="0" indent="0">
              <a:buNone/>
            </a:pPr>
            <a:endParaRPr lang="en-US" sz="2400" dirty="0"/>
          </a:p>
          <a:p>
            <a:pPr lvl="2"/>
            <a:r>
              <a:rPr lang="en-US" dirty="0" smtClean="0"/>
              <a:t>Detector physics..</a:t>
            </a:r>
            <a:endParaRPr lang="en-US" dirty="0"/>
          </a:p>
          <a:p>
            <a:pPr lvl="2"/>
            <a:r>
              <a:rPr lang="en-US" dirty="0" smtClean="0"/>
              <a:t>How to perform specific measurement or implement new ones..</a:t>
            </a:r>
          </a:p>
          <a:p>
            <a:pPr lvl="2"/>
            <a:r>
              <a:rPr lang="en-US" dirty="0" smtClean="0"/>
              <a:t>Interpretation of preliminary results..</a:t>
            </a:r>
            <a:endParaRPr lang="en-US" dirty="0"/>
          </a:p>
          <a:p>
            <a:pPr lvl="2"/>
            <a:r>
              <a:rPr lang="en-US" dirty="0" smtClean="0"/>
              <a:t>Trouble shooting..</a:t>
            </a:r>
          </a:p>
          <a:p>
            <a:pPr lvl="2"/>
            <a:r>
              <a:rPr lang="en-US" dirty="0" smtClean="0"/>
              <a:t>A common laboratory @ few km</a:t>
            </a:r>
          </a:p>
          <a:p>
            <a:pPr lvl="2"/>
            <a:endParaRPr lang="en-US" dirty="0"/>
          </a:p>
          <a:p>
            <a:pPr marL="0" indent="0">
              <a:buNone/>
            </a:pPr>
            <a:r>
              <a:rPr lang="en-US" sz="2400" dirty="0" smtClean="0"/>
              <a:t>A large community and expertize available “on-fly”</a:t>
            </a:r>
            <a:endParaRPr lang="en-US" sz="2400" dirty="0"/>
          </a:p>
        </p:txBody>
      </p:sp>
    </p:spTree>
    <p:extLst>
      <p:ext uri="{BB962C8B-B14F-4D97-AF65-F5344CB8AC3E}">
        <p14:creationId xmlns:p14="http://schemas.microsoft.com/office/powerpoint/2010/main" val="22600051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2544762"/>
          </a:xfrm>
        </p:spPr>
        <p:txBody>
          <a:bodyPr>
            <a:normAutofit/>
          </a:bodyPr>
          <a:lstStyle/>
          <a:p>
            <a:r>
              <a:rPr lang="en-US" dirty="0"/>
              <a:t>Access to CERN Facilities</a:t>
            </a:r>
          </a:p>
        </p:txBody>
      </p:sp>
      <p:grpSp>
        <p:nvGrpSpPr>
          <p:cNvPr id="3" name="Group 2"/>
          <p:cNvGrpSpPr/>
          <p:nvPr/>
        </p:nvGrpSpPr>
        <p:grpSpPr>
          <a:xfrm>
            <a:off x="0" y="-1"/>
            <a:ext cx="9135475" cy="877824"/>
            <a:chOff x="0" y="-1"/>
            <a:chExt cx="9135475" cy="877824"/>
          </a:xfrm>
        </p:grpSpPr>
        <p:pic>
          <p:nvPicPr>
            <p:cNvPr id="4"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grpSp>
    </p:spTree>
    <p:extLst>
      <p:ext uri="{BB962C8B-B14F-4D97-AF65-F5344CB8AC3E}">
        <p14:creationId xmlns:p14="http://schemas.microsoft.com/office/powerpoint/2010/main" val="33637464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828800"/>
          </a:xfrm>
        </p:spPr>
        <p:txBody>
          <a:bodyPr>
            <a:normAutofit/>
          </a:bodyPr>
          <a:lstStyle/>
          <a:p>
            <a:r>
              <a:rPr lang="en-US" sz="3200" dirty="0" smtClean="0"/>
              <a:t>CERN Facilities</a:t>
            </a:r>
            <a:br>
              <a:rPr lang="en-US" sz="3200" dirty="0" smtClean="0"/>
            </a:br>
            <a:r>
              <a:rPr lang="en-US" sz="3200" dirty="0" smtClean="0"/>
              <a:t>Contacts and facilitating access</a:t>
            </a:r>
            <a:br>
              <a:rPr lang="en-US" sz="3200" dirty="0" smtClean="0"/>
            </a:br>
            <a:endParaRPr lang="en-US" sz="3200" dirty="0"/>
          </a:p>
        </p:txBody>
      </p:sp>
      <p:grpSp>
        <p:nvGrpSpPr>
          <p:cNvPr id="3" name="Group 2"/>
          <p:cNvGrpSpPr/>
          <p:nvPr/>
        </p:nvGrpSpPr>
        <p:grpSpPr>
          <a:xfrm>
            <a:off x="0" y="-1"/>
            <a:ext cx="9135475" cy="877824"/>
            <a:chOff x="0" y="-1"/>
            <a:chExt cx="9135475" cy="877824"/>
          </a:xfrm>
        </p:grpSpPr>
        <p:pic>
          <p:nvPicPr>
            <p:cNvPr id="4"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grpSp>
      <p:sp>
        <p:nvSpPr>
          <p:cNvPr id="6" name="TextBox 5"/>
          <p:cNvSpPr txBox="1"/>
          <p:nvPr/>
        </p:nvSpPr>
        <p:spPr>
          <a:xfrm>
            <a:off x="914400" y="2590800"/>
            <a:ext cx="6858000" cy="3416320"/>
          </a:xfrm>
          <a:prstGeom prst="rect">
            <a:avLst/>
          </a:prstGeom>
          <a:noFill/>
        </p:spPr>
        <p:txBody>
          <a:bodyPr wrap="square" rtlCol="0">
            <a:spAutoFit/>
          </a:bodyPr>
          <a:lstStyle/>
          <a:p>
            <a:r>
              <a:rPr lang="en-US" dirty="0" smtClean="0"/>
              <a:t>CERN Irradiation Facilities &amp; alternative beam lines…</a:t>
            </a:r>
          </a:p>
          <a:p>
            <a:endParaRPr lang="en-US" dirty="0"/>
          </a:p>
          <a:p>
            <a:r>
              <a:rPr lang="en-US" dirty="0" smtClean="0"/>
              <a:t>CERN gas group…</a:t>
            </a:r>
          </a:p>
          <a:p>
            <a:endParaRPr lang="en-US" dirty="0"/>
          </a:p>
          <a:p>
            <a:r>
              <a:rPr lang="en-US" dirty="0" smtClean="0"/>
              <a:t>Materials and Metrology Services (SEM, EDS,..)…</a:t>
            </a:r>
          </a:p>
          <a:p>
            <a:endParaRPr lang="en-US" dirty="0"/>
          </a:p>
          <a:p>
            <a:r>
              <a:rPr lang="en-US" dirty="0" smtClean="0"/>
              <a:t>Bonding lab…</a:t>
            </a:r>
          </a:p>
          <a:p>
            <a:endParaRPr lang="en-US" dirty="0"/>
          </a:p>
          <a:p>
            <a:r>
              <a:rPr lang="en-US" dirty="0" smtClean="0"/>
              <a:t>Access to specific instrumentation or measurement tools (X-Ray radiography, thermo-camera, chemical analysis,… ) available at CERN</a:t>
            </a:r>
          </a:p>
          <a:p>
            <a:endParaRPr lang="en-US" dirty="0"/>
          </a:p>
          <a:p>
            <a:r>
              <a:rPr lang="en-US" dirty="0" smtClean="0"/>
              <a:t>…..</a:t>
            </a:r>
            <a:endParaRPr lang="en-US" dirty="0"/>
          </a:p>
        </p:txBody>
      </p:sp>
      <p:sp>
        <p:nvSpPr>
          <p:cNvPr id="7" name="TextBox 6"/>
          <p:cNvSpPr txBox="1"/>
          <p:nvPr/>
        </p:nvSpPr>
        <p:spPr>
          <a:xfrm>
            <a:off x="3733800" y="5867400"/>
            <a:ext cx="4800600" cy="369332"/>
          </a:xfrm>
          <a:prstGeom prst="rect">
            <a:avLst/>
          </a:prstGeom>
          <a:noFill/>
        </p:spPr>
        <p:txBody>
          <a:bodyPr wrap="square" rtlCol="0">
            <a:spAutoFit/>
          </a:bodyPr>
          <a:lstStyle/>
          <a:p>
            <a:r>
              <a:rPr lang="en-US" dirty="0" smtClean="0"/>
              <a:t>Very important for groups not familiar with CERN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828800"/>
          </a:xfrm>
        </p:spPr>
        <p:txBody>
          <a:bodyPr>
            <a:normAutofit/>
          </a:bodyPr>
          <a:lstStyle/>
          <a:p>
            <a:r>
              <a:rPr lang="en-US" sz="3200" dirty="0" smtClean="0"/>
              <a:t>And finally….Common “coffee break”</a:t>
            </a:r>
            <a:endParaRPr lang="en-US" sz="3200" dirty="0"/>
          </a:p>
        </p:txBody>
      </p:sp>
      <p:grpSp>
        <p:nvGrpSpPr>
          <p:cNvPr id="3" name="Group 2"/>
          <p:cNvGrpSpPr/>
          <p:nvPr/>
        </p:nvGrpSpPr>
        <p:grpSpPr>
          <a:xfrm>
            <a:off x="0" y="-1"/>
            <a:ext cx="9135475" cy="877824"/>
            <a:chOff x="0" y="-1"/>
            <a:chExt cx="9135475" cy="877824"/>
          </a:xfrm>
        </p:grpSpPr>
        <p:pic>
          <p:nvPicPr>
            <p:cNvPr id="4"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grpSp>
      <p:sp>
        <p:nvSpPr>
          <p:cNvPr id="6" name="TextBox 5"/>
          <p:cNvSpPr txBox="1"/>
          <p:nvPr/>
        </p:nvSpPr>
        <p:spPr>
          <a:xfrm>
            <a:off x="1447800" y="3458170"/>
            <a:ext cx="6858000" cy="923330"/>
          </a:xfrm>
          <a:prstGeom prst="rect">
            <a:avLst/>
          </a:prstGeom>
          <a:noFill/>
        </p:spPr>
        <p:txBody>
          <a:bodyPr wrap="square" rtlCol="0">
            <a:spAutoFit/>
          </a:bodyPr>
          <a:lstStyle/>
          <a:p>
            <a:r>
              <a:rPr lang="en-US" dirty="0" smtClean="0"/>
              <a:t>Most efficient way of knowledge/technical transfer, sharing, troubleshooting, new ideas, start-up of collaborations… </a:t>
            </a:r>
          </a:p>
          <a:p>
            <a:endParaRPr lang="en-US" dirty="0"/>
          </a:p>
        </p:txBody>
      </p:sp>
      <p:sp>
        <p:nvSpPr>
          <p:cNvPr id="7" name="TextBox 6"/>
          <p:cNvSpPr txBox="1"/>
          <p:nvPr/>
        </p:nvSpPr>
        <p:spPr>
          <a:xfrm>
            <a:off x="2662687" y="6019800"/>
            <a:ext cx="6019800" cy="369332"/>
          </a:xfrm>
          <a:prstGeom prst="rect">
            <a:avLst/>
          </a:prstGeom>
          <a:noFill/>
        </p:spPr>
        <p:txBody>
          <a:bodyPr wrap="square" rtlCol="0">
            <a:spAutoFit/>
          </a:bodyPr>
          <a:lstStyle/>
          <a:p>
            <a:r>
              <a:rPr lang="en-US" dirty="0" smtClean="0"/>
              <a:t>Very important for </a:t>
            </a:r>
            <a:r>
              <a:rPr lang="en-US" strike="sngStrike" dirty="0" smtClean="0"/>
              <a:t>groups not familiar with CERN</a:t>
            </a:r>
            <a:r>
              <a:rPr lang="en-US" dirty="0" smtClean="0"/>
              <a:t>  everybody</a:t>
            </a:r>
            <a:endParaRPr lang="en-US" dirty="0"/>
          </a:p>
        </p:txBody>
      </p:sp>
    </p:spTree>
    <p:extLst>
      <p:ext uri="{BB962C8B-B14F-4D97-AF65-F5344CB8AC3E}">
        <p14:creationId xmlns:p14="http://schemas.microsoft.com/office/powerpoint/2010/main" val="29281048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457200" y="1646237"/>
            <a:ext cx="8229600" cy="1143000"/>
          </a:xfrm>
        </p:spPr>
        <p:txBody>
          <a:bodyPr>
            <a:noAutofit/>
          </a:bodyPr>
          <a:lstStyle/>
          <a:p>
            <a:r>
              <a:rPr lang="en-US" sz="3600" dirty="0" smtClean="0"/>
              <a:t>RD51 Common Facilities @ CERN - Outlines</a:t>
            </a:r>
            <a:endParaRPr lang="en-US" sz="3600" dirty="0"/>
          </a:p>
        </p:txBody>
      </p:sp>
      <p:sp>
        <p:nvSpPr>
          <p:cNvPr id="3" name="Content Placeholder 2"/>
          <p:cNvSpPr>
            <a:spLocks noGrp="1"/>
          </p:cNvSpPr>
          <p:nvPr>
            <p:ph idx="1"/>
          </p:nvPr>
        </p:nvSpPr>
        <p:spPr>
          <a:xfrm>
            <a:off x="457200" y="3398837"/>
            <a:ext cx="8229600" cy="2544763"/>
          </a:xfrm>
        </p:spPr>
        <p:txBody>
          <a:bodyPr>
            <a:normAutofit/>
          </a:bodyPr>
          <a:lstStyle/>
          <a:p>
            <a:r>
              <a:rPr lang="en-US" sz="2400" dirty="0" smtClean="0"/>
              <a:t>Common Laboratory</a:t>
            </a:r>
          </a:p>
          <a:p>
            <a:pPr lvl="3"/>
            <a:endParaRPr lang="en-US" sz="2400" dirty="0" smtClean="0"/>
          </a:p>
          <a:p>
            <a:r>
              <a:rPr lang="en-US" sz="2400" dirty="0" smtClean="0"/>
              <a:t>Common Test Beam – Semi-Permanent Installation</a:t>
            </a:r>
          </a:p>
          <a:p>
            <a:pPr lvl="1"/>
            <a:endParaRPr lang="en-US" sz="2400" dirty="0" smtClean="0"/>
          </a:p>
          <a:p>
            <a:r>
              <a:rPr lang="en-US" sz="2400" dirty="0" smtClean="0"/>
              <a:t>Access to CERN Facilities</a:t>
            </a:r>
          </a:p>
        </p:txBody>
      </p:sp>
      <p:pic>
        <p:nvPicPr>
          <p:cNvPr id="5"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937" y="2971800"/>
            <a:ext cx="8229600" cy="1828800"/>
          </a:xfrm>
        </p:spPr>
        <p:txBody>
          <a:bodyPr>
            <a:normAutofit/>
          </a:bodyPr>
          <a:lstStyle/>
          <a:p>
            <a:r>
              <a:rPr lang="en-US" sz="3200" dirty="0" smtClean="0"/>
              <a:t>Thanks</a:t>
            </a:r>
            <a:endParaRPr lang="en-US" sz="3200" dirty="0"/>
          </a:p>
        </p:txBody>
      </p:sp>
      <p:grpSp>
        <p:nvGrpSpPr>
          <p:cNvPr id="3" name="Group 2"/>
          <p:cNvGrpSpPr/>
          <p:nvPr/>
        </p:nvGrpSpPr>
        <p:grpSpPr>
          <a:xfrm>
            <a:off x="0" y="-1"/>
            <a:ext cx="9135475" cy="877824"/>
            <a:chOff x="0" y="-1"/>
            <a:chExt cx="9135475" cy="877824"/>
          </a:xfrm>
        </p:grpSpPr>
        <p:pic>
          <p:nvPicPr>
            <p:cNvPr id="4"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grpSp>
    </p:spTree>
    <p:extLst>
      <p:ext uri="{BB962C8B-B14F-4D97-AF65-F5344CB8AC3E}">
        <p14:creationId xmlns:p14="http://schemas.microsoft.com/office/powerpoint/2010/main" val="4650240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457200" y="1371600"/>
            <a:ext cx="8229600" cy="1143000"/>
          </a:xfrm>
        </p:spPr>
        <p:txBody>
          <a:bodyPr>
            <a:normAutofit/>
          </a:bodyPr>
          <a:lstStyle/>
          <a:p>
            <a:r>
              <a:rPr lang="en-US" dirty="0" smtClean="0"/>
              <a:t>Common Laboratory</a:t>
            </a:r>
            <a:endParaRPr lang="en-US" dirty="0"/>
          </a:p>
        </p:txBody>
      </p:sp>
      <p:sp>
        <p:nvSpPr>
          <p:cNvPr id="3" name="Content Placeholder 2"/>
          <p:cNvSpPr>
            <a:spLocks noGrp="1"/>
          </p:cNvSpPr>
          <p:nvPr>
            <p:ph idx="1"/>
          </p:nvPr>
        </p:nvSpPr>
        <p:spPr>
          <a:xfrm>
            <a:off x="457200" y="3124200"/>
            <a:ext cx="8229600" cy="2667000"/>
          </a:xfrm>
        </p:spPr>
        <p:txBody>
          <a:bodyPr>
            <a:normAutofit fontScale="70000" lnSpcReduction="20000"/>
          </a:bodyPr>
          <a:lstStyle/>
          <a:p>
            <a:pPr marL="0" indent="0">
              <a:buNone/>
            </a:pPr>
            <a:r>
              <a:rPr lang="en-US" dirty="0" smtClean="0"/>
              <a:t>A common place where projects based on different MPGD technologies can perform their activities in close contact.</a:t>
            </a:r>
          </a:p>
          <a:p>
            <a:pPr marL="0" indent="0">
              <a:buNone/>
            </a:pPr>
            <a:endParaRPr lang="en-US" dirty="0"/>
          </a:p>
          <a:p>
            <a:pPr marL="0" indent="0">
              <a:buNone/>
            </a:pPr>
            <a:r>
              <a:rPr lang="en-US" dirty="0" smtClean="0"/>
              <a:t>Fully devoted to detector R&amp;D and measurements, no production activities involved.</a:t>
            </a:r>
          </a:p>
          <a:p>
            <a:pPr marL="0" indent="0">
              <a:buNone/>
            </a:pPr>
            <a:endParaRPr lang="en-US" dirty="0"/>
          </a:p>
          <a:p>
            <a:pPr marL="0" indent="0">
              <a:buNone/>
            </a:pPr>
            <a:endParaRPr lang="en-US" dirty="0"/>
          </a:p>
          <a:p>
            <a:pPr marL="0" indent="0">
              <a:buNone/>
            </a:pPr>
            <a:r>
              <a:rPr lang="en-US" dirty="0"/>
              <a:t>Main subject: Detector Physics</a:t>
            </a:r>
          </a:p>
          <a:p>
            <a:pPr marL="0" indent="0">
              <a:buNone/>
            </a:pPr>
            <a:endParaRPr lang="en-US" dirty="0"/>
          </a:p>
        </p:txBody>
      </p:sp>
      <p:pic>
        <p:nvPicPr>
          <p:cNvPr id="5"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457200" y="1371600"/>
            <a:ext cx="8229600" cy="1143000"/>
          </a:xfrm>
        </p:spPr>
        <p:txBody>
          <a:bodyPr>
            <a:normAutofit/>
          </a:bodyPr>
          <a:lstStyle/>
          <a:p>
            <a:r>
              <a:rPr lang="en-US" dirty="0" smtClean="0"/>
              <a:t>How it is practically used…</a:t>
            </a:r>
            <a:endParaRPr lang="en-US" dirty="0"/>
          </a:p>
        </p:txBody>
      </p:sp>
      <p:sp>
        <p:nvSpPr>
          <p:cNvPr id="3" name="Content Placeholder 2"/>
          <p:cNvSpPr>
            <a:spLocks noGrp="1"/>
          </p:cNvSpPr>
          <p:nvPr>
            <p:ph idx="1"/>
          </p:nvPr>
        </p:nvSpPr>
        <p:spPr>
          <a:xfrm>
            <a:off x="609600" y="2743200"/>
            <a:ext cx="7848600" cy="3316223"/>
          </a:xfrm>
        </p:spPr>
        <p:txBody>
          <a:bodyPr>
            <a:noAutofit/>
          </a:bodyPr>
          <a:lstStyle/>
          <a:p>
            <a:pPr marL="0" indent="0">
              <a:buNone/>
            </a:pPr>
            <a:r>
              <a:rPr lang="en-US" sz="2400" dirty="0" smtClean="0"/>
              <a:t>Two main types of installation:</a:t>
            </a:r>
          </a:p>
          <a:p>
            <a:pPr lvl="2">
              <a:lnSpc>
                <a:spcPct val="150000"/>
              </a:lnSpc>
            </a:pPr>
            <a:r>
              <a:rPr lang="en-US" dirty="0"/>
              <a:t>	</a:t>
            </a:r>
            <a:r>
              <a:rPr lang="en-US" dirty="0" smtClean="0"/>
              <a:t>Permanent (</a:t>
            </a:r>
            <a:r>
              <a:rPr lang="en-US" dirty="0"/>
              <a:t>Long Term Projects</a:t>
            </a:r>
            <a:r>
              <a:rPr lang="en-US" dirty="0" smtClean="0"/>
              <a:t>) </a:t>
            </a:r>
          </a:p>
          <a:p>
            <a:pPr lvl="2">
              <a:lnSpc>
                <a:spcPct val="150000"/>
              </a:lnSpc>
            </a:pPr>
            <a:r>
              <a:rPr lang="en-US" dirty="0"/>
              <a:t>	</a:t>
            </a:r>
            <a:r>
              <a:rPr lang="en-US" dirty="0" smtClean="0"/>
              <a:t>Temporary (on different time scale</a:t>
            </a:r>
            <a:r>
              <a:rPr lang="en-US" dirty="0" smtClean="0"/>
              <a:t>)</a:t>
            </a:r>
          </a:p>
          <a:p>
            <a:pPr lvl="2">
              <a:lnSpc>
                <a:spcPct val="150000"/>
              </a:lnSpc>
            </a:pPr>
            <a:endParaRPr lang="en-US" dirty="0"/>
          </a:p>
          <a:p>
            <a:pPr marL="114300" indent="0">
              <a:lnSpc>
                <a:spcPct val="150000"/>
              </a:lnSpc>
              <a:buNone/>
            </a:pPr>
            <a:r>
              <a:rPr lang="en-US" sz="2000" dirty="0" smtClean="0"/>
              <a:t>Rough averaged occupancy: about 5-10 persons everyday in the lab, one external group every one/two months.. Very rough, just to give some feeling</a:t>
            </a:r>
            <a:endParaRPr lang="en-US" sz="2000" dirty="0" smtClean="0"/>
          </a:p>
          <a:p>
            <a:pPr marL="0" indent="0">
              <a:buNone/>
            </a:pPr>
            <a:endParaRPr lang="en-US" sz="2000" dirty="0"/>
          </a:p>
          <a:p>
            <a:pPr marL="0" indent="0">
              <a:buNone/>
            </a:pPr>
            <a:endParaRPr lang="en-US" sz="2400" dirty="0"/>
          </a:p>
        </p:txBody>
      </p:sp>
      <p:pic>
        <p:nvPicPr>
          <p:cNvPr id="5"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spTree>
    <p:extLst>
      <p:ext uri="{BB962C8B-B14F-4D97-AF65-F5344CB8AC3E}">
        <p14:creationId xmlns:p14="http://schemas.microsoft.com/office/powerpoint/2010/main" val="685219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
            <a:ext cx="9135475" cy="877824"/>
            <a:chOff x="0" y="-1"/>
            <a:chExt cx="9135475" cy="877824"/>
          </a:xfrm>
        </p:grpSpPr>
        <p:pic>
          <p:nvPicPr>
            <p:cNvPr id="5"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grpSp>
      <p:sp>
        <p:nvSpPr>
          <p:cNvPr id="2" name="Title 1"/>
          <p:cNvSpPr>
            <a:spLocks noGrp="1"/>
          </p:cNvSpPr>
          <p:nvPr>
            <p:ph type="title"/>
          </p:nvPr>
        </p:nvSpPr>
        <p:spPr>
          <a:xfrm>
            <a:off x="457200" y="838200"/>
            <a:ext cx="8229600" cy="1143000"/>
          </a:xfrm>
        </p:spPr>
        <p:txBody>
          <a:bodyPr>
            <a:normAutofit/>
          </a:bodyPr>
          <a:lstStyle/>
          <a:p>
            <a:r>
              <a:rPr lang="en-US" sz="3200" dirty="0" smtClean="0"/>
              <a:t>Permanent Installations</a:t>
            </a:r>
            <a:endParaRPr lang="en-US" sz="3200" dirty="0"/>
          </a:p>
        </p:txBody>
      </p:sp>
      <p:sp>
        <p:nvSpPr>
          <p:cNvPr id="3" name="Content Placeholder 2"/>
          <p:cNvSpPr>
            <a:spLocks noGrp="1"/>
          </p:cNvSpPr>
          <p:nvPr>
            <p:ph idx="1"/>
          </p:nvPr>
        </p:nvSpPr>
        <p:spPr>
          <a:xfrm>
            <a:off x="457200" y="1874837"/>
            <a:ext cx="8229600" cy="4525963"/>
          </a:xfrm>
        </p:spPr>
        <p:txBody>
          <a:bodyPr>
            <a:noAutofit/>
          </a:bodyPr>
          <a:lstStyle/>
          <a:p>
            <a:pPr marL="0" indent="0">
              <a:lnSpc>
                <a:spcPct val="150000"/>
              </a:lnSpc>
              <a:buNone/>
            </a:pPr>
            <a:r>
              <a:rPr lang="en-US" sz="2000" dirty="0" smtClean="0"/>
              <a:t>Long Term Projects</a:t>
            </a:r>
          </a:p>
          <a:p>
            <a:pPr lvl="2">
              <a:lnSpc>
                <a:spcPct val="150000"/>
              </a:lnSpc>
            </a:pPr>
            <a:r>
              <a:rPr lang="en-US" sz="2000" dirty="0" smtClean="0"/>
              <a:t>ALICE TPC </a:t>
            </a:r>
            <a:r>
              <a:rPr lang="en-US" sz="2000" dirty="0"/>
              <a:t>(</a:t>
            </a:r>
            <a:r>
              <a:rPr lang="en-US" sz="2000" dirty="0" smtClean="0"/>
              <a:t>GEM)</a:t>
            </a:r>
          </a:p>
          <a:p>
            <a:pPr lvl="2">
              <a:lnSpc>
                <a:spcPct val="150000"/>
              </a:lnSpc>
            </a:pPr>
            <a:r>
              <a:rPr lang="en-US" sz="2000" dirty="0" smtClean="0"/>
              <a:t>ATLAS NSW </a:t>
            </a:r>
            <a:r>
              <a:rPr lang="en-US" sz="2000" dirty="0"/>
              <a:t>(</a:t>
            </a:r>
            <a:r>
              <a:rPr lang="en-US" sz="2000" dirty="0" smtClean="0"/>
              <a:t>mm)</a:t>
            </a:r>
          </a:p>
          <a:p>
            <a:pPr lvl="2">
              <a:lnSpc>
                <a:spcPct val="150000"/>
              </a:lnSpc>
            </a:pPr>
            <a:r>
              <a:rPr lang="en-US" sz="2000" dirty="0" smtClean="0"/>
              <a:t>CMS high eta CMS (GEM) … moved to their own lab few years ago</a:t>
            </a:r>
          </a:p>
          <a:p>
            <a:pPr lvl="2">
              <a:lnSpc>
                <a:spcPct val="150000"/>
              </a:lnSpc>
            </a:pPr>
            <a:r>
              <a:rPr lang="en-US" sz="2000" dirty="0" smtClean="0"/>
              <a:t>ESS  NMX Instrument </a:t>
            </a:r>
            <a:r>
              <a:rPr lang="en-US" sz="2000" dirty="0"/>
              <a:t>(</a:t>
            </a:r>
            <a:r>
              <a:rPr lang="en-US" sz="2000" dirty="0" smtClean="0"/>
              <a:t>GEM)</a:t>
            </a:r>
            <a:endParaRPr lang="en-US" sz="2000" dirty="0"/>
          </a:p>
          <a:p>
            <a:pPr marL="0" indent="0">
              <a:buNone/>
            </a:pPr>
            <a:endParaRPr lang="en-US" sz="2000" dirty="0" smtClean="0"/>
          </a:p>
          <a:p>
            <a:pPr marL="0" indent="0">
              <a:buNone/>
            </a:pPr>
            <a:r>
              <a:rPr lang="en-US" sz="2000" dirty="0" smtClean="0"/>
              <a:t>Workspace, infrastructures and support if needed</a:t>
            </a:r>
          </a:p>
          <a:p>
            <a:pPr marL="0" indent="0">
              <a:buNone/>
            </a:pPr>
            <a:endParaRPr lang="en-US" sz="2000" dirty="0" smtClean="0"/>
          </a:p>
          <a:p>
            <a:pPr marL="0" indent="0">
              <a:buNone/>
            </a:pPr>
            <a:r>
              <a:rPr lang="en-US" sz="2000" dirty="0" smtClean="0"/>
              <a:t>Directly involved in the daily management of the laboratory.</a:t>
            </a:r>
          </a:p>
          <a:p>
            <a:pPr marL="0" indent="0">
              <a:buNone/>
            </a:pPr>
            <a:r>
              <a:rPr lang="en-US" sz="2000" dirty="0" smtClean="0"/>
              <a:t>Completely independent.</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1"/>
            <a:ext cx="9135475" cy="877824"/>
            <a:chOff x="0" y="-1"/>
            <a:chExt cx="9135475" cy="877824"/>
          </a:xfrm>
        </p:grpSpPr>
        <p:pic>
          <p:nvPicPr>
            <p:cNvPr id="7"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grpSp>
      <p:sp>
        <p:nvSpPr>
          <p:cNvPr id="2" name="Title 1"/>
          <p:cNvSpPr>
            <a:spLocks noGrp="1"/>
          </p:cNvSpPr>
          <p:nvPr>
            <p:ph type="title"/>
          </p:nvPr>
        </p:nvSpPr>
        <p:spPr>
          <a:xfrm>
            <a:off x="457200" y="762000"/>
            <a:ext cx="8229600" cy="1143000"/>
          </a:xfrm>
        </p:spPr>
        <p:txBody>
          <a:bodyPr>
            <a:noAutofit/>
          </a:bodyPr>
          <a:lstStyle/>
          <a:p>
            <a:r>
              <a:rPr lang="en-US" sz="3200" dirty="0" smtClean="0"/>
              <a:t>Temporary Installations… different types</a:t>
            </a:r>
            <a:endParaRPr lang="en-US" sz="3200" dirty="0"/>
          </a:p>
        </p:txBody>
      </p:sp>
      <p:sp>
        <p:nvSpPr>
          <p:cNvPr id="3" name="Content Placeholder 2"/>
          <p:cNvSpPr>
            <a:spLocks noGrp="1"/>
          </p:cNvSpPr>
          <p:nvPr>
            <p:ph idx="1"/>
          </p:nvPr>
        </p:nvSpPr>
        <p:spPr>
          <a:xfrm>
            <a:off x="228600" y="1798637"/>
            <a:ext cx="2743200" cy="4525963"/>
          </a:xfrm>
        </p:spPr>
        <p:txBody>
          <a:bodyPr>
            <a:normAutofit/>
          </a:bodyPr>
          <a:lstStyle/>
          <a:p>
            <a:pPr marL="0" indent="0">
              <a:buNone/>
            </a:pPr>
            <a:r>
              <a:rPr lang="en-US" sz="1700" b="1" dirty="0" smtClean="0"/>
              <a:t>Experienced </a:t>
            </a:r>
            <a:r>
              <a:rPr lang="en-US" sz="1700" dirty="0" smtClean="0"/>
              <a:t>groups that have to perform </a:t>
            </a:r>
            <a:r>
              <a:rPr lang="en-US" sz="1700" dirty="0"/>
              <a:t>s</a:t>
            </a:r>
            <a:r>
              <a:rPr lang="en-US" sz="1700" dirty="0" smtClean="0"/>
              <a:t>pecific measurements.</a:t>
            </a:r>
          </a:p>
          <a:p>
            <a:pPr marL="0" indent="0">
              <a:buNone/>
            </a:pPr>
            <a:endParaRPr lang="en-US" sz="1700" dirty="0" smtClean="0"/>
          </a:p>
          <a:p>
            <a:pPr marL="0" indent="0">
              <a:buNone/>
            </a:pPr>
            <a:endParaRPr lang="en-US" sz="1700" dirty="0"/>
          </a:p>
          <a:p>
            <a:pPr marL="0" indent="0">
              <a:buNone/>
            </a:pPr>
            <a:endParaRPr lang="en-US" sz="1700" dirty="0" smtClean="0"/>
          </a:p>
          <a:p>
            <a:pPr marL="0" indent="0">
              <a:buNone/>
            </a:pPr>
            <a:r>
              <a:rPr lang="en-US" sz="1700" dirty="0" smtClean="0"/>
              <a:t>Support during the installation.</a:t>
            </a:r>
          </a:p>
          <a:p>
            <a:pPr marL="0" indent="0">
              <a:buNone/>
            </a:pPr>
            <a:endParaRPr lang="en-US" sz="1700" dirty="0" smtClean="0"/>
          </a:p>
          <a:p>
            <a:pPr marL="0" indent="0">
              <a:buNone/>
            </a:pPr>
            <a:endParaRPr lang="en-US" sz="1700" dirty="0"/>
          </a:p>
          <a:p>
            <a:pPr marL="0" indent="0">
              <a:buNone/>
            </a:pPr>
            <a:r>
              <a:rPr lang="en-US" sz="1700" dirty="0" smtClean="0"/>
              <a:t>Normally </a:t>
            </a:r>
            <a:r>
              <a:rPr lang="en-US" sz="1700" b="1" dirty="0" smtClean="0"/>
              <a:t>one week</a:t>
            </a:r>
            <a:r>
              <a:rPr lang="en-US" sz="1700" dirty="0" smtClean="0"/>
              <a:t>, almost </a:t>
            </a:r>
            <a:r>
              <a:rPr lang="en-US" sz="1700" b="1" dirty="0" smtClean="0"/>
              <a:t>independent</a:t>
            </a:r>
            <a:r>
              <a:rPr lang="en-US" sz="1700" dirty="0" smtClean="0"/>
              <a:t> once familiar with the lab.</a:t>
            </a:r>
            <a:endParaRPr lang="en-US" sz="1700" dirty="0"/>
          </a:p>
        </p:txBody>
      </p:sp>
      <p:sp>
        <p:nvSpPr>
          <p:cNvPr id="4" name="Content Placeholder 2"/>
          <p:cNvSpPr txBox="1">
            <a:spLocks/>
          </p:cNvSpPr>
          <p:nvPr/>
        </p:nvSpPr>
        <p:spPr>
          <a:xfrm>
            <a:off x="3048000" y="1798637"/>
            <a:ext cx="27432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700" dirty="0" smtClean="0"/>
              <a:t>Groups (</a:t>
            </a:r>
            <a:r>
              <a:rPr lang="en-US" sz="1700" b="1" dirty="0" smtClean="0"/>
              <a:t>with different level of MPGD expertize</a:t>
            </a:r>
            <a:r>
              <a:rPr lang="en-US" sz="1700" dirty="0" smtClean="0"/>
              <a:t>) with a well defined ongoing project coming to the laboratory for detector optimization or troubleshooting.</a:t>
            </a:r>
          </a:p>
          <a:p>
            <a:pPr marL="0" indent="0">
              <a:buFont typeface="Arial" pitchFamily="34" charset="0"/>
              <a:buNone/>
            </a:pPr>
            <a:endParaRPr lang="en-US" sz="1700" dirty="0" smtClean="0"/>
          </a:p>
          <a:p>
            <a:pPr marL="0" indent="0">
              <a:buFont typeface="Arial" pitchFamily="34" charset="0"/>
              <a:buNone/>
            </a:pPr>
            <a:r>
              <a:rPr lang="en-US" sz="1700" dirty="0" smtClean="0"/>
              <a:t>Support on defining and performing measurements. Support on detector optimization.</a:t>
            </a:r>
          </a:p>
          <a:p>
            <a:pPr marL="0" indent="0">
              <a:buFont typeface="Arial" pitchFamily="34" charset="0"/>
              <a:buNone/>
            </a:pPr>
            <a:endParaRPr lang="en-US" sz="1700" dirty="0" smtClean="0"/>
          </a:p>
          <a:p>
            <a:pPr marL="0" indent="0">
              <a:buFont typeface="Arial" pitchFamily="34" charset="0"/>
              <a:buNone/>
            </a:pPr>
            <a:endParaRPr lang="en-US" sz="1700" dirty="0" smtClean="0"/>
          </a:p>
          <a:p>
            <a:pPr marL="0" indent="0">
              <a:buFont typeface="Arial" pitchFamily="34" charset="0"/>
              <a:buNone/>
            </a:pPr>
            <a:r>
              <a:rPr lang="en-US" sz="1700" dirty="0" smtClean="0"/>
              <a:t>It can go up to </a:t>
            </a:r>
            <a:r>
              <a:rPr lang="en-US" sz="1700" b="1" dirty="0" smtClean="0"/>
              <a:t>few months</a:t>
            </a:r>
            <a:r>
              <a:rPr lang="en-US" sz="1700" dirty="0" smtClean="0"/>
              <a:t>, with a </a:t>
            </a:r>
            <a:r>
              <a:rPr lang="en-US" sz="1700" b="1" dirty="0" smtClean="0"/>
              <a:t>support</a:t>
            </a:r>
            <a:r>
              <a:rPr lang="en-US" sz="1700" dirty="0" smtClean="0"/>
              <a:t> tat is normally </a:t>
            </a:r>
            <a:r>
              <a:rPr lang="en-US" sz="1700" b="1" dirty="0" smtClean="0"/>
              <a:t>fading out with time</a:t>
            </a:r>
            <a:r>
              <a:rPr lang="en-US" sz="1700" dirty="0" smtClean="0"/>
              <a:t>.</a:t>
            </a:r>
          </a:p>
        </p:txBody>
      </p:sp>
      <p:sp>
        <p:nvSpPr>
          <p:cNvPr id="5" name="Content Placeholder 2"/>
          <p:cNvSpPr txBox="1">
            <a:spLocks/>
          </p:cNvSpPr>
          <p:nvPr/>
        </p:nvSpPr>
        <p:spPr>
          <a:xfrm>
            <a:off x="6096000" y="1798637"/>
            <a:ext cx="2743200" cy="47545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700" dirty="0" smtClean="0"/>
              <a:t>Groups that are </a:t>
            </a:r>
            <a:r>
              <a:rPr lang="en-US" sz="1700" b="1" dirty="0" smtClean="0"/>
              <a:t>approaching</a:t>
            </a:r>
            <a:r>
              <a:rPr lang="en-US" sz="1700" dirty="0" smtClean="0"/>
              <a:t> for the first time MPGD based detectors</a:t>
            </a:r>
          </a:p>
          <a:p>
            <a:pPr marL="0" indent="0">
              <a:buFont typeface="Arial" pitchFamily="34" charset="0"/>
              <a:buNone/>
            </a:pPr>
            <a:endParaRPr lang="en-US" sz="1700" dirty="0" smtClean="0"/>
          </a:p>
          <a:p>
            <a:pPr marL="0" indent="0">
              <a:buFont typeface="Arial" pitchFamily="34" charset="0"/>
              <a:buNone/>
            </a:pPr>
            <a:r>
              <a:rPr lang="en-US" sz="1700" dirty="0" smtClean="0"/>
              <a:t>Introduction and training, </a:t>
            </a:r>
            <a:r>
              <a:rPr lang="en-US" sz="1700" dirty="0" err="1" smtClean="0"/>
              <a:t>det.assembly</a:t>
            </a:r>
            <a:r>
              <a:rPr lang="en-US" sz="1700" dirty="0" smtClean="0"/>
              <a:t>/operation/characterization, support on det. design, on setting up measurements and laboratory.</a:t>
            </a:r>
          </a:p>
          <a:p>
            <a:pPr marL="0" indent="0">
              <a:buFont typeface="Arial" pitchFamily="34" charset="0"/>
              <a:buNone/>
            </a:pPr>
            <a:endParaRPr lang="en-US" sz="1700" dirty="0" smtClean="0"/>
          </a:p>
          <a:p>
            <a:pPr marL="0" indent="0">
              <a:buFont typeface="Arial" pitchFamily="34" charset="0"/>
              <a:buNone/>
            </a:pPr>
            <a:r>
              <a:rPr lang="en-US" sz="1700" dirty="0" smtClean="0"/>
              <a:t>Normally </a:t>
            </a:r>
            <a:r>
              <a:rPr lang="en-US" sz="1700" b="1" dirty="0" smtClean="0"/>
              <a:t>few weeks</a:t>
            </a:r>
            <a:r>
              <a:rPr lang="en-US" sz="1700" dirty="0" smtClean="0"/>
              <a:t>, with the obvious need of </a:t>
            </a:r>
            <a:r>
              <a:rPr lang="en-US" sz="1700" b="1" dirty="0" smtClean="0"/>
              <a:t>constant support</a:t>
            </a:r>
            <a:r>
              <a:rPr lang="en-US" sz="1700" dirty="0" smtClean="0"/>
              <a:t>, that normally evolves into </a:t>
            </a:r>
            <a:r>
              <a:rPr lang="en-US" sz="1700" b="1" dirty="0" smtClean="0"/>
              <a:t>remote</a:t>
            </a:r>
            <a:r>
              <a:rPr lang="en-US" sz="1700" dirty="0" smtClean="0"/>
              <a:t> support.</a:t>
            </a:r>
          </a:p>
        </p:txBody>
      </p:sp>
      <p:sp>
        <p:nvSpPr>
          <p:cNvPr id="9" name="TextBox 8"/>
          <p:cNvSpPr txBox="1"/>
          <p:nvPr/>
        </p:nvSpPr>
        <p:spPr>
          <a:xfrm>
            <a:off x="228600" y="6400800"/>
            <a:ext cx="5639877" cy="369332"/>
          </a:xfrm>
          <a:prstGeom prst="rect">
            <a:avLst/>
          </a:prstGeom>
          <a:noFill/>
        </p:spPr>
        <p:txBody>
          <a:bodyPr wrap="none" rtlCol="0">
            <a:spAutoFit/>
          </a:bodyPr>
          <a:lstStyle/>
          <a:p>
            <a:r>
              <a:rPr lang="en-US" dirty="0" smtClean="0"/>
              <a:t>Important requirement for the lab: flexible and dynamic…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51760"/>
            <a:ext cx="9135475" cy="877824"/>
            <a:chOff x="0" y="-1"/>
            <a:chExt cx="9135475" cy="877824"/>
          </a:xfrm>
        </p:grpSpPr>
        <p:pic>
          <p:nvPicPr>
            <p:cNvPr id="5"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32" descr="Banner"/>
            <p:cNvPicPr>
              <a:picLocks noChangeAspect="1" noChangeArrowheads="1"/>
            </p:cNvPicPr>
            <p:nvPr/>
          </p:nvPicPr>
          <p:blipFill rotWithShape="1">
            <a:blip r:embed="rId4" cstate="print"/>
            <a:srcRect l="10751" t="43403" r="62557" b="21875"/>
            <a:stretch/>
          </p:blipFill>
          <p:spPr bwMode="auto">
            <a:xfrm>
              <a:off x="990600" y="381000"/>
              <a:ext cx="2438400" cy="304800"/>
            </a:xfrm>
            <a:prstGeom prst="rect">
              <a:avLst/>
            </a:prstGeom>
            <a:ln>
              <a:noFill/>
            </a:ln>
            <a:effectLst/>
          </p:spPr>
        </p:pic>
      </p:grpSp>
      <p:sp>
        <p:nvSpPr>
          <p:cNvPr id="2" name="Title 1"/>
          <p:cNvSpPr>
            <a:spLocks noGrp="1"/>
          </p:cNvSpPr>
          <p:nvPr>
            <p:ph type="title"/>
          </p:nvPr>
        </p:nvSpPr>
        <p:spPr>
          <a:xfrm>
            <a:off x="452937" y="914400"/>
            <a:ext cx="8229600" cy="1143000"/>
          </a:xfrm>
        </p:spPr>
        <p:txBody>
          <a:bodyPr>
            <a:normAutofit/>
          </a:bodyPr>
          <a:lstStyle/>
          <a:p>
            <a:r>
              <a:rPr lang="en-US" sz="2800" dirty="0" smtClean="0"/>
              <a:t>Common Developments </a:t>
            </a:r>
            <a:br>
              <a:rPr lang="en-US" sz="2800" dirty="0" smtClean="0"/>
            </a:br>
            <a:r>
              <a:rPr lang="en-US" sz="2800" dirty="0" smtClean="0"/>
              <a:t>(where the laboratory framework is directly involved)</a:t>
            </a:r>
            <a:endParaRPr lang="en-US" sz="2800" dirty="0"/>
          </a:p>
        </p:txBody>
      </p:sp>
      <p:sp>
        <p:nvSpPr>
          <p:cNvPr id="3" name="TextBox 2"/>
          <p:cNvSpPr txBox="1"/>
          <p:nvPr/>
        </p:nvSpPr>
        <p:spPr>
          <a:xfrm>
            <a:off x="762000" y="2134234"/>
            <a:ext cx="7383431" cy="2308324"/>
          </a:xfrm>
          <a:prstGeom prst="rect">
            <a:avLst/>
          </a:prstGeom>
          <a:noFill/>
        </p:spPr>
        <p:txBody>
          <a:bodyPr wrap="none" rtlCol="0">
            <a:spAutoFit/>
          </a:bodyPr>
          <a:lstStyle/>
          <a:p>
            <a:pPr marL="285750" indent="-285750">
              <a:buFont typeface="Arial" panose="020B0604020202020204" pitchFamily="34" charset="0"/>
              <a:buChar char="•"/>
            </a:pPr>
            <a:r>
              <a:rPr lang="en-US" dirty="0" smtClean="0"/>
              <a:t>Internal development - </a:t>
            </a:r>
            <a:r>
              <a:rPr lang="en-US" dirty="0"/>
              <a:t>Coming from members of the collaboration </a:t>
            </a:r>
            <a:endParaRPr lang="en-US" dirty="0" smtClean="0"/>
          </a:p>
          <a:p>
            <a:pPr marL="742950" lvl="1" indent="-285750">
              <a:buFont typeface="Arial" panose="020B0604020202020204" pitchFamily="34" charset="0"/>
              <a:buChar char="•"/>
            </a:pPr>
            <a:r>
              <a:rPr lang="en-US" dirty="0" smtClean="0"/>
              <a:t>Electronics: See H. Muller talk and Working Group 5 related activities</a:t>
            </a:r>
          </a:p>
          <a:p>
            <a:pPr marL="742950" lvl="1" indent="-285750">
              <a:buFont typeface="Arial" panose="020B0604020202020204" pitchFamily="34" charset="0"/>
              <a:buChar char="•"/>
            </a:pPr>
            <a:r>
              <a:rPr lang="en-US" dirty="0" smtClean="0"/>
              <a:t>Software: DAQ, DCS, Instrumentation control and readout,…</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External Development - Interaction with Companies:</a:t>
            </a:r>
          </a:p>
          <a:p>
            <a:pPr marL="742950" lvl="1" indent="-285750">
              <a:buFont typeface="Arial" panose="020B0604020202020204" pitchFamily="34" charset="0"/>
              <a:buChar char="•"/>
            </a:pPr>
            <a:r>
              <a:rPr lang="en-US" dirty="0" smtClean="0"/>
              <a:t>MPGD producer</a:t>
            </a:r>
          </a:p>
          <a:p>
            <a:pPr marL="742950" lvl="1" indent="-285750">
              <a:buFont typeface="Arial" panose="020B0604020202020204" pitchFamily="34" charset="0"/>
              <a:buChar char="•"/>
            </a:pPr>
            <a:r>
              <a:rPr lang="en-US" dirty="0" smtClean="0"/>
              <a:t>Electronics (CAEN, </a:t>
            </a:r>
            <a:r>
              <a:rPr lang="en-US" dirty="0" err="1" smtClean="0"/>
              <a:t>eicSys</a:t>
            </a:r>
            <a:r>
              <a:rPr lang="en-US" dirty="0" smtClean="0"/>
              <a:t>,..)</a:t>
            </a:r>
          </a:p>
        </p:txBody>
      </p:sp>
      <p:sp>
        <p:nvSpPr>
          <p:cNvPr id="7" name="Title 1"/>
          <p:cNvSpPr txBox="1">
            <a:spLocks/>
          </p:cNvSpPr>
          <p:nvPr/>
        </p:nvSpPr>
        <p:spPr>
          <a:xfrm>
            <a:off x="605337" y="439727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t>Knowledge Dissemination</a:t>
            </a:r>
            <a:endParaRPr lang="en-US" sz="2800" dirty="0"/>
          </a:p>
        </p:txBody>
      </p:sp>
      <p:sp>
        <p:nvSpPr>
          <p:cNvPr id="8" name="TextBox 7"/>
          <p:cNvSpPr txBox="1"/>
          <p:nvPr/>
        </p:nvSpPr>
        <p:spPr>
          <a:xfrm>
            <a:off x="914400" y="5464076"/>
            <a:ext cx="3774816" cy="646331"/>
          </a:xfrm>
          <a:prstGeom prst="rect">
            <a:avLst/>
          </a:prstGeom>
          <a:noFill/>
        </p:spPr>
        <p:txBody>
          <a:bodyPr wrap="none" rtlCol="0">
            <a:spAutoFit/>
          </a:bodyPr>
          <a:lstStyle/>
          <a:p>
            <a:pPr marL="285750" indent="-285750">
              <a:buFont typeface="Arial" panose="020B0604020202020204" pitchFamily="34" charset="0"/>
              <a:buChar char="•"/>
            </a:pPr>
            <a:r>
              <a:rPr lang="en-US" dirty="0" smtClean="0"/>
              <a:t>Laboratory equipment copy/paste  </a:t>
            </a:r>
          </a:p>
          <a:p>
            <a:pPr marL="285750" indent="-285750">
              <a:buFont typeface="Arial" panose="020B0604020202020204" pitchFamily="34" charset="0"/>
              <a:buChar char="•"/>
            </a:pPr>
            <a:r>
              <a:rPr lang="en-US" dirty="0" smtClean="0"/>
              <a:t>School &amp; Visits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p:cNvPicPr>
            <a:picLocks noChangeAspect="1" noChangeArrowheads="1"/>
          </p:cNvPicPr>
          <p:nvPr/>
        </p:nvPicPr>
        <p:blipFill>
          <a:blip r:embed="rId2" cstate="screen"/>
          <a:srcRect/>
          <a:stretch>
            <a:fillRect/>
          </a:stretch>
        </p:blipFill>
        <p:spPr bwMode="auto">
          <a:xfrm>
            <a:off x="195087" y="2362200"/>
            <a:ext cx="8753826" cy="2971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Rectangle 3"/>
          <p:cNvSpPr/>
          <p:nvPr/>
        </p:nvSpPr>
        <p:spPr>
          <a:xfrm>
            <a:off x="228600" y="6172200"/>
            <a:ext cx="5817170" cy="369332"/>
          </a:xfrm>
          <a:prstGeom prst="rect">
            <a:avLst/>
          </a:prstGeom>
        </p:spPr>
        <p:txBody>
          <a:bodyPr wrap="none">
            <a:spAutoFit/>
          </a:bodyPr>
          <a:lstStyle/>
          <a:p>
            <a:r>
              <a:rPr lang="en-US" dirty="0" smtClean="0"/>
              <a:t>EP-DT-DD GDD Laboratory (Detector R&amp;D) – </a:t>
            </a:r>
            <a:r>
              <a:rPr lang="en-US" dirty="0" err="1" smtClean="0"/>
              <a:t>Bdg</a:t>
            </a:r>
            <a:r>
              <a:rPr lang="en-US" dirty="0" smtClean="0"/>
              <a:t>. 154/R-007</a:t>
            </a:r>
            <a:endParaRPr lang="en-US" dirty="0"/>
          </a:p>
        </p:txBody>
      </p:sp>
      <p:pic>
        <p:nvPicPr>
          <p:cNvPr id="50" name="Picture 32" descr="Banner"/>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1" name="TextBox 50"/>
          <p:cNvSpPr txBox="1"/>
          <p:nvPr/>
        </p:nvSpPr>
        <p:spPr>
          <a:xfrm>
            <a:off x="556606" y="1295400"/>
            <a:ext cx="8030788" cy="400110"/>
          </a:xfrm>
          <a:prstGeom prst="rect">
            <a:avLst/>
          </a:prstGeom>
          <a:noFill/>
        </p:spPr>
        <p:txBody>
          <a:bodyPr wrap="none" rtlCol="0">
            <a:spAutoFit/>
          </a:bodyPr>
          <a:lstStyle/>
          <a:p>
            <a:r>
              <a:rPr lang="en-US" sz="2000" dirty="0" smtClean="0"/>
              <a:t>Hosted in the CERN EP-DT-DD Gas Detector Development (GDD) laboratory.</a:t>
            </a:r>
            <a:endParaRPr lang="en-US" sz="2000" dirty="0"/>
          </a:p>
        </p:txBody>
      </p:sp>
      <p:pic>
        <p:nvPicPr>
          <p:cNvPr id="6" name="Picture 32" descr="Banner"/>
          <p:cNvPicPr>
            <a:picLocks noChangeAspect="1" noChangeArrowheads="1"/>
          </p:cNvPicPr>
          <p:nvPr/>
        </p:nvPicPr>
        <p:blipFill rotWithShape="1">
          <a:blip r:embed="rId5" cstate="print"/>
          <a:srcRect l="10751" t="43403" r="62557" b="21875"/>
          <a:stretch/>
        </p:blipFill>
        <p:spPr bwMode="auto">
          <a:xfrm>
            <a:off x="990600" y="381000"/>
            <a:ext cx="2438400" cy="304800"/>
          </a:xfrm>
          <a:prstGeom prst="rect">
            <a:avLst/>
          </a:prstGeom>
          <a:ln>
            <a:noFill/>
          </a:ln>
          <a:effectLst/>
        </p:spPr>
      </p:pic>
      <p:sp>
        <p:nvSpPr>
          <p:cNvPr id="2" name="TextBox 1"/>
          <p:cNvSpPr txBox="1"/>
          <p:nvPr/>
        </p:nvSpPr>
        <p:spPr>
          <a:xfrm>
            <a:off x="4953000" y="1758434"/>
            <a:ext cx="3912802" cy="369332"/>
          </a:xfrm>
          <a:prstGeom prst="rect">
            <a:avLst/>
          </a:prstGeom>
          <a:noFill/>
        </p:spPr>
        <p:txBody>
          <a:bodyPr wrap="none" rtlCol="0">
            <a:spAutoFit/>
          </a:bodyPr>
          <a:lstStyle/>
          <a:p>
            <a:r>
              <a:rPr lang="en-US" dirty="0" smtClean="0"/>
              <a:t>[</a:t>
            </a:r>
            <a:r>
              <a:rPr lang="en-US" dirty="0" err="1" smtClean="0"/>
              <a:t>Charpak</a:t>
            </a:r>
            <a:r>
              <a:rPr lang="en-US" dirty="0" err="1" smtClean="0">
                <a:sym typeface="Wingdings" panose="05000000000000000000" pitchFamily="2" charset="2"/>
              </a:rPr>
              <a:t>Sauli</a:t>
            </a:r>
            <a:r>
              <a:rPr lang="en-US" dirty="0" smtClean="0">
                <a:sym typeface="Wingdings" panose="05000000000000000000" pitchFamily="2" charset="2"/>
              </a:rPr>
              <a:t>  Ropelewski Group]</a:t>
            </a:r>
            <a:endParaRPr lang="en-US" dirty="0"/>
          </a:p>
        </p:txBody>
      </p:sp>
    </p:spTree>
    <p:extLst>
      <p:ext uri="{BB962C8B-B14F-4D97-AF65-F5344CB8AC3E}">
        <p14:creationId xmlns:p14="http://schemas.microsoft.com/office/powerpoint/2010/main" val="18656019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32" descr="Banner"/>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aintBrush/>
                    </a14:imgEffect>
                  </a14:imgLayer>
                </a14:imgProps>
              </a:ext>
            </a:extLst>
          </a:blip>
          <a:srcRect/>
          <a:stretch>
            <a:fillRect/>
          </a:stretch>
        </p:blipFill>
        <p:spPr bwMode="auto">
          <a:xfrm>
            <a:off x="0" y="-1"/>
            <a:ext cx="9135475" cy="877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1" name="Picture 7"/>
          <p:cNvPicPr>
            <a:picLocks noChangeAspect="1" noChangeArrowheads="1"/>
          </p:cNvPicPr>
          <p:nvPr/>
        </p:nvPicPr>
        <p:blipFill>
          <a:blip r:embed="rId4" cstate="print"/>
          <a:srcRect/>
          <a:stretch>
            <a:fillRect/>
          </a:stretch>
        </p:blipFill>
        <p:spPr bwMode="auto">
          <a:xfrm>
            <a:off x="1752600" y="3743325"/>
            <a:ext cx="5229225" cy="2962275"/>
          </a:xfrm>
          <a:prstGeom prst="rect">
            <a:avLst/>
          </a:prstGeom>
          <a:noFill/>
          <a:ln w="9525">
            <a:noFill/>
            <a:miter lim="800000"/>
            <a:headEnd/>
            <a:tailEnd/>
          </a:ln>
        </p:spPr>
      </p:pic>
      <p:sp>
        <p:nvSpPr>
          <p:cNvPr id="9" name="TextBox 8"/>
          <p:cNvSpPr txBox="1"/>
          <p:nvPr/>
        </p:nvSpPr>
        <p:spPr>
          <a:xfrm>
            <a:off x="2522978" y="5648325"/>
            <a:ext cx="2049022" cy="369332"/>
          </a:xfrm>
          <a:prstGeom prst="rect">
            <a:avLst/>
          </a:prstGeom>
          <a:noFill/>
        </p:spPr>
        <p:txBody>
          <a:bodyPr wrap="none" rtlCol="0">
            <a:spAutoFit/>
          </a:bodyPr>
          <a:lstStyle/>
          <a:p>
            <a:r>
              <a:rPr lang="en-US" dirty="0" smtClean="0"/>
              <a:t>Laboratory (140m</a:t>
            </a:r>
            <a:r>
              <a:rPr lang="en-US" baseline="30000" dirty="0" smtClean="0"/>
              <a:t>2</a:t>
            </a:r>
            <a:r>
              <a:rPr lang="en-US" dirty="0" smtClean="0"/>
              <a:t>)</a:t>
            </a:r>
            <a:endParaRPr lang="en-US" dirty="0"/>
          </a:p>
        </p:txBody>
      </p:sp>
      <p:sp>
        <p:nvSpPr>
          <p:cNvPr id="10" name="TextBox 9"/>
          <p:cNvSpPr txBox="1"/>
          <p:nvPr/>
        </p:nvSpPr>
        <p:spPr>
          <a:xfrm>
            <a:off x="381000" y="4753818"/>
            <a:ext cx="1697003" cy="646331"/>
          </a:xfrm>
          <a:prstGeom prst="rect">
            <a:avLst/>
          </a:prstGeom>
          <a:noFill/>
        </p:spPr>
        <p:txBody>
          <a:bodyPr wrap="none" rtlCol="0">
            <a:spAutoFit/>
          </a:bodyPr>
          <a:lstStyle/>
          <a:p>
            <a:r>
              <a:rPr lang="en-US" dirty="0" smtClean="0"/>
              <a:t>1</a:t>
            </a:r>
            <a:r>
              <a:rPr lang="en-US" baseline="30000" dirty="0" smtClean="0"/>
              <a:t>st</a:t>
            </a:r>
            <a:r>
              <a:rPr lang="en-US" dirty="0" smtClean="0"/>
              <a:t> Clean Room </a:t>
            </a:r>
          </a:p>
          <a:p>
            <a:r>
              <a:rPr lang="en-US" dirty="0" smtClean="0"/>
              <a:t>(17m2)</a:t>
            </a:r>
          </a:p>
        </p:txBody>
      </p:sp>
      <p:sp>
        <p:nvSpPr>
          <p:cNvPr id="11" name="TextBox 10"/>
          <p:cNvSpPr txBox="1"/>
          <p:nvPr/>
        </p:nvSpPr>
        <p:spPr>
          <a:xfrm>
            <a:off x="3276600" y="6277818"/>
            <a:ext cx="2980624" cy="369332"/>
          </a:xfrm>
          <a:prstGeom prst="rect">
            <a:avLst/>
          </a:prstGeom>
          <a:noFill/>
        </p:spPr>
        <p:txBody>
          <a:bodyPr wrap="none" rtlCol="0">
            <a:spAutoFit/>
          </a:bodyPr>
          <a:lstStyle/>
          <a:p>
            <a:r>
              <a:rPr lang="en-US" dirty="0" smtClean="0"/>
              <a:t>Std. and Flammable Gas Point</a:t>
            </a:r>
            <a:endParaRPr lang="en-US" dirty="0"/>
          </a:p>
        </p:txBody>
      </p:sp>
      <p:sp>
        <p:nvSpPr>
          <p:cNvPr id="12" name="TextBox 11"/>
          <p:cNvSpPr txBox="1"/>
          <p:nvPr/>
        </p:nvSpPr>
        <p:spPr>
          <a:xfrm>
            <a:off x="4649256" y="5668218"/>
            <a:ext cx="4075346" cy="369332"/>
          </a:xfrm>
          <a:prstGeom prst="rect">
            <a:avLst/>
          </a:prstGeom>
          <a:noFill/>
        </p:spPr>
        <p:txBody>
          <a:bodyPr wrap="none" rtlCol="0">
            <a:spAutoFit/>
          </a:bodyPr>
          <a:lstStyle/>
          <a:p>
            <a:r>
              <a:rPr lang="en-US" dirty="0" smtClean="0"/>
              <a:t>Small Workshop (Electronics/Mechanical)</a:t>
            </a:r>
            <a:endParaRPr lang="en-US" dirty="0"/>
          </a:p>
        </p:txBody>
      </p:sp>
      <p:sp>
        <p:nvSpPr>
          <p:cNvPr id="13" name="TextBox 12"/>
          <p:cNvSpPr txBox="1"/>
          <p:nvPr/>
        </p:nvSpPr>
        <p:spPr>
          <a:xfrm>
            <a:off x="6465909" y="4677618"/>
            <a:ext cx="2525691" cy="369332"/>
          </a:xfrm>
          <a:prstGeom prst="rect">
            <a:avLst/>
          </a:prstGeom>
          <a:noFill/>
        </p:spPr>
        <p:txBody>
          <a:bodyPr wrap="none" rtlCol="0">
            <a:spAutoFit/>
          </a:bodyPr>
          <a:lstStyle/>
          <a:p>
            <a:r>
              <a:rPr lang="en-US" dirty="0" smtClean="0"/>
              <a:t>Meeting &amp; Visitors Room</a:t>
            </a:r>
            <a:endParaRPr lang="en-US" dirty="0"/>
          </a:p>
        </p:txBody>
      </p:sp>
      <p:sp>
        <p:nvSpPr>
          <p:cNvPr id="14" name="TextBox 13"/>
          <p:cNvSpPr txBox="1"/>
          <p:nvPr/>
        </p:nvSpPr>
        <p:spPr>
          <a:xfrm>
            <a:off x="0" y="1076980"/>
            <a:ext cx="9163086" cy="523220"/>
          </a:xfrm>
          <a:prstGeom prst="rect">
            <a:avLst/>
          </a:prstGeom>
          <a:noFill/>
        </p:spPr>
        <p:txBody>
          <a:bodyPr wrap="none" rtlCol="0">
            <a:spAutoFit/>
          </a:bodyPr>
          <a:lstStyle/>
          <a:p>
            <a:r>
              <a:rPr lang="en-US" sz="2800" dirty="0" smtClean="0"/>
              <a:t>Strategically located (i.e. @ </a:t>
            </a:r>
            <a:r>
              <a:rPr lang="en-US" sz="2800" dirty="0"/>
              <a:t>CERN) from MPGD point of </a:t>
            </a:r>
            <a:r>
              <a:rPr lang="en-US" sz="2800" dirty="0" smtClean="0"/>
              <a:t>view</a:t>
            </a:r>
            <a:endParaRPr lang="en-US" sz="2800" dirty="0"/>
          </a:p>
        </p:txBody>
      </p:sp>
      <p:cxnSp>
        <p:nvCxnSpPr>
          <p:cNvPr id="16" name="Elbow Connector 15"/>
          <p:cNvCxnSpPr/>
          <p:nvPr/>
        </p:nvCxnSpPr>
        <p:spPr>
          <a:xfrm flipV="1">
            <a:off x="5029200" y="2981325"/>
            <a:ext cx="1676400" cy="762000"/>
          </a:xfrm>
          <a:prstGeom prst="bentConnector3">
            <a:avLst>
              <a:gd name="adj1" fmla="val 337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086600" y="2828925"/>
            <a:ext cx="1828800" cy="923330"/>
          </a:xfrm>
          <a:prstGeom prst="rect">
            <a:avLst/>
          </a:prstGeom>
          <a:noFill/>
        </p:spPr>
        <p:txBody>
          <a:bodyPr wrap="square" rtlCol="0">
            <a:spAutoFit/>
          </a:bodyPr>
          <a:lstStyle/>
          <a:p>
            <a:r>
              <a:rPr lang="en-US" dirty="0" smtClean="0"/>
              <a:t>Micro Pattern Technology Workshop (20m)</a:t>
            </a:r>
            <a:endParaRPr lang="en-US" dirty="0"/>
          </a:p>
        </p:txBody>
      </p:sp>
      <p:sp>
        <p:nvSpPr>
          <p:cNvPr id="32" name="TextBox 31"/>
          <p:cNvSpPr txBox="1"/>
          <p:nvPr/>
        </p:nvSpPr>
        <p:spPr>
          <a:xfrm>
            <a:off x="6324600" y="1990725"/>
            <a:ext cx="2362200" cy="646331"/>
          </a:xfrm>
          <a:prstGeom prst="rect">
            <a:avLst/>
          </a:prstGeom>
          <a:noFill/>
        </p:spPr>
        <p:txBody>
          <a:bodyPr wrap="square" rtlCol="0">
            <a:spAutoFit/>
          </a:bodyPr>
          <a:lstStyle/>
          <a:p>
            <a:r>
              <a:rPr lang="en-US" dirty="0" smtClean="0"/>
              <a:t>Thin Film and Glass Laboratory (100m)</a:t>
            </a:r>
            <a:endParaRPr lang="en-US" dirty="0"/>
          </a:p>
        </p:txBody>
      </p:sp>
      <p:cxnSp>
        <p:nvCxnSpPr>
          <p:cNvPr id="33" name="Elbow Connector 32"/>
          <p:cNvCxnSpPr/>
          <p:nvPr/>
        </p:nvCxnSpPr>
        <p:spPr>
          <a:xfrm rot="5400000" flipH="1" flipV="1">
            <a:off x="4795883" y="2681242"/>
            <a:ext cx="1533435" cy="137160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343400" y="1600200"/>
            <a:ext cx="1693156" cy="646331"/>
          </a:xfrm>
          <a:prstGeom prst="rect">
            <a:avLst/>
          </a:prstGeom>
          <a:noFill/>
        </p:spPr>
        <p:txBody>
          <a:bodyPr wrap="none" rtlCol="0">
            <a:spAutoFit/>
          </a:bodyPr>
          <a:lstStyle/>
          <a:p>
            <a:r>
              <a:rPr lang="en-US" dirty="0" smtClean="0"/>
              <a:t>2</a:t>
            </a:r>
            <a:r>
              <a:rPr lang="en-US" baseline="30000" dirty="0" smtClean="0"/>
              <a:t>nd</a:t>
            </a:r>
            <a:r>
              <a:rPr lang="en-US" dirty="0" smtClean="0"/>
              <a:t> Clean Room </a:t>
            </a:r>
          </a:p>
          <a:p>
            <a:r>
              <a:rPr lang="en-US" dirty="0" smtClean="0"/>
              <a:t>(20m)</a:t>
            </a:r>
          </a:p>
        </p:txBody>
      </p:sp>
      <p:cxnSp>
        <p:nvCxnSpPr>
          <p:cNvPr id="39" name="Straight Arrow Connector 38"/>
          <p:cNvCxnSpPr/>
          <p:nvPr/>
        </p:nvCxnSpPr>
        <p:spPr>
          <a:xfrm flipV="1">
            <a:off x="4724400" y="2286000"/>
            <a:ext cx="0" cy="16097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Elbow Connector 32"/>
          <p:cNvCxnSpPr/>
          <p:nvPr/>
        </p:nvCxnSpPr>
        <p:spPr>
          <a:xfrm rot="10800000">
            <a:off x="2667000" y="2133600"/>
            <a:ext cx="1905000" cy="1838326"/>
          </a:xfrm>
          <a:prstGeom prst="bentConnector3">
            <a:avLst>
              <a:gd name="adj1" fmla="val 2754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457200" y="1828800"/>
            <a:ext cx="2125967" cy="646331"/>
          </a:xfrm>
          <a:prstGeom prst="rect">
            <a:avLst/>
          </a:prstGeom>
          <a:noFill/>
        </p:spPr>
        <p:txBody>
          <a:bodyPr wrap="none" rtlCol="0">
            <a:spAutoFit/>
          </a:bodyPr>
          <a:lstStyle/>
          <a:p>
            <a:r>
              <a:rPr lang="en-US" dirty="0" smtClean="0"/>
              <a:t>NA test beam facility</a:t>
            </a:r>
          </a:p>
          <a:p>
            <a:r>
              <a:rPr lang="en-US" dirty="0" smtClean="0"/>
              <a:t>(~5km)</a:t>
            </a:r>
          </a:p>
        </p:txBody>
      </p:sp>
      <p:pic>
        <p:nvPicPr>
          <p:cNvPr id="19" name="Picture 32" descr="Banner"/>
          <p:cNvPicPr>
            <a:picLocks noChangeAspect="1" noChangeArrowheads="1"/>
          </p:cNvPicPr>
          <p:nvPr/>
        </p:nvPicPr>
        <p:blipFill rotWithShape="1">
          <a:blip r:embed="rId5" cstate="print"/>
          <a:srcRect l="10751" t="43403" r="62557" b="21875"/>
          <a:stretch/>
        </p:blipFill>
        <p:spPr bwMode="auto">
          <a:xfrm>
            <a:off x="990600" y="381000"/>
            <a:ext cx="2438400" cy="304800"/>
          </a:xfrm>
          <a:prstGeom prst="rect">
            <a:avLst/>
          </a:prstGeom>
          <a:ln>
            <a:noFill/>
          </a:ln>
          <a:effectLst/>
        </p:spPr>
      </p:pic>
      <p:sp>
        <p:nvSpPr>
          <p:cNvPr id="2" name="TextBox 1"/>
          <p:cNvSpPr txBox="1"/>
          <p:nvPr/>
        </p:nvSpPr>
        <p:spPr>
          <a:xfrm>
            <a:off x="2660085" y="4820155"/>
            <a:ext cx="1233030" cy="369332"/>
          </a:xfrm>
          <a:prstGeom prst="rect">
            <a:avLst/>
          </a:prstGeom>
          <a:noFill/>
        </p:spPr>
        <p:txBody>
          <a:bodyPr wrap="none" rtlCol="0">
            <a:spAutoFit/>
          </a:bodyPr>
          <a:lstStyle/>
          <a:p>
            <a:r>
              <a:rPr lang="en-US" b="1" dirty="0" smtClean="0"/>
              <a:t>GDD/RD51</a:t>
            </a:r>
            <a:endParaRPr lang="en-US" b="1" dirty="0"/>
          </a:p>
        </p:txBody>
      </p:sp>
      <p:sp>
        <p:nvSpPr>
          <p:cNvPr id="8" name="Freeform 7"/>
          <p:cNvSpPr/>
          <p:nvPr/>
        </p:nvSpPr>
        <p:spPr>
          <a:xfrm>
            <a:off x="1828693" y="4422945"/>
            <a:ext cx="5244982" cy="1882964"/>
          </a:xfrm>
          <a:custGeom>
            <a:avLst/>
            <a:gdLst>
              <a:gd name="connsiteX0" fmla="*/ 629835 w 5244982"/>
              <a:gd name="connsiteY0" fmla="*/ 1770821 h 1882964"/>
              <a:gd name="connsiteX1" fmla="*/ 612582 w 5244982"/>
              <a:gd name="connsiteY1" fmla="*/ 1365380 h 1882964"/>
              <a:gd name="connsiteX2" fmla="*/ 595330 w 5244982"/>
              <a:gd name="connsiteY2" fmla="*/ 1123840 h 1882964"/>
              <a:gd name="connsiteX3" fmla="*/ 578077 w 5244982"/>
              <a:gd name="connsiteY3" fmla="*/ 1063455 h 1882964"/>
              <a:gd name="connsiteX4" fmla="*/ 569450 w 5244982"/>
              <a:gd name="connsiteY4" fmla="*/ 1037576 h 1882964"/>
              <a:gd name="connsiteX5" fmla="*/ 543571 w 5244982"/>
              <a:gd name="connsiteY5" fmla="*/ 1028949 h 1882964"/>
              <a:gd name="connsiteX6" fmla="*/ 327911 w 5244982"/>
              <a:gd name="connsiteY6" fmla="*/ 1020323 h 1882964"/>
              <a:gd name="connsiteX7" fmla="*/ 86371 w 5244982"/>
              <a:gd name="connsiteY7" fmla="*/ 1003070 h 1882964"/>
              <a:gd name="connsiteX8" fmla="*/ 34613 w 5244982"/>
              <a:gd name="connsiteY8" fmla="*/ 985817 h 1882964"/>
              <a:gd name="connsiteX9" fmla="*/ 8733 w 5244982"/>
              <a:gd name="connsiteY9" fmla="*/ 934059 h 1882964"/>
              <a:gd name="connsiteX10" fmla="*/ 17360 w 5244982"/>
              <a:gd name="connsiteY10" fmla="*/ 908180 h 1882964"/>
              <a:gd name="connsiteX11" fmla="*/ 25986 w 5244982"/>
              <a:gd name="connsiteY11" fmla="*/ 873674 h 1882964"/>
              <a:gd name="connsiteX12" fmla="*/ 17360 w 5244982"/>
              <a:gd name="connsiteY12" fmla="*/ 658013 h 1882964"/>
              <a:gd name="connsiteX13" fmla="*/ 107 w 5244982"/>
              <a:gd name="connsiteY13" fmla="*/ 390595 h 1882964"/>
              <a:gd name="connsiteX14" fmla="*/ 8733 w 5244982"/>
              <a:gd name="connsiteY14" fmla="*/ 209440 h 1882964"/>
              <a:gd name="connsiteX15" fmla="*/ 51865 w 5244982"/>
              <a:gd name="connsiteY15" fmla="*/ 183561 h 1882964"/>
              <a:gd name="connsiteX16" fmla="*/ 86371 w 5244982"/>
              <a:gd name="connsiteY16" fmla="*/ 149055 h 1882964"/>
              <a:gd name="connsiteX17" fmla="*/ 138130 w 5244982"/>
              <a:gd name="connsiteY17" fmla="*/ 105923 h 1882964"/>
              <a:gd name="connsiteX18" fmla="*/ 267526 w 5244982"/>
              <a:gd name="connsiteY18" fmla="*/ 80044 h 1882964"/>
              <a:gd name="connsiteX19" fmla="*/ 526318 w 5244982"/>
              <a:gd name="connsiteY19" fmla="*/ 88670 h 1882964"/>
              <a:gd name="connsiteX20" fmla="*/ 629835 w 5244982"/>
              <a:gd name="connsiteY20" fmla="*/ 97297 h 1882964"/>
              <a:gd name="connsiteX21" fmla="*/ 655715 w 5244982"/>
              <a:gd name="connsiteY21" fmla="*/ 114549 h 1882964"/>
              <a:gd name="connsiteX22" fmla="*/ 793737 w 5244982"/>
              <a:gd name="connsiteY22" fmla="*/ 123176 h 1882964"/>
              <a:gd name="connsiteX23" fmla="*/ 1035277 w 5244982"/>
              <a:gd name="connsiteY23" fmla="*/ 131802 h 1882964"/>
              <a:gd name="connsiteX24" fmla="*/ 1302696 w 5244982"/>
              <a:gd name="connsiteY24" fmla="*/ 140429 h 1882964"/>
              <a:gd name="connsiteX25" fmla="*/ 1406213 w 5244982"/>
              <a:gd name="connsiteY25" fmla="*/ 131802 h 1882964"/>
              <a:gd name="connsiteX26" fmla="*/ 1578741 w 5244982"/>
              <a:gd name="connsiteY26" fmla="*/ 123176 h 1882964"/>
              <a:gd name="connsiteX27" fmla="*/ 1716764 w 5244982"/>
              <a:gd name="connsiteY27" fmla="*/ 97297 h 1882964"/>
              <a:gd name="connsiteX28" fmla="*/ 1734016 w 5244982"/>
              <a:gd name="connsiteY28" fmla="*/ 166308 h 1882964"/>
              <a:gd name="connsiteX29" fmla="*/ 1932424 w 5244982"/>
              <a:gd name="connsiteY29" fmla="*/ 157681 h 1882964"/>
              <a:gd name="connsiteX30" fmla="*/ 2148084 w 5244982"/>
              <a:gd name="connsiteY30" fmla="*/ 140429 h 1882964"/>
              <a:gd name="connsiteX31" fmla="*/ 2182590 w 5244982"/>
              <a:gd name="connsiteY31" fmla="*/ 131802 h 1882964"/>
              <a:gd name="connsiteX32" fmla="*/ 2242975 w 5244982"/>
              <a:gd name="connsiteY32" fmla="*/ 114549 h 1882964"/>
              <a:gd name="connsiteX33" fmla="*/ 2294733 w 5244982"/>
              <a:gd name="connsiteY33" fmla="*/ 105923 h 1882964"/>
              <a:gd name="connsiteX34" fmla="*/ 2536273 w 5244982"/>
              <a:gd name="connsiteY34" fmla="*/ 114549 h 1882964"/>
              <a:gd name="connsiteX35" fmla="*/ 2596658 w 5244982"/>
              <a:gd name="connsiteY35" fmla="*/ 140429 h 1882964"/>
              <a:gd name="connsiteX36" fmla="*/ 2657043 w 5244982"/>
              <a:gd name="connsiteY36" fmla="*/ 149055 h 1882964"/>
              <a:gd name="connsiteX37" fmla="*/ 2682922 w 5244982"/>
              <a:gd name="connsiteY37" fmla="*/ 166308 h 1882964"/>
              <a:gd name="connsiteX38" fmla="*/ 2751933 w 5244982"/>
              <a:gd name="connsiteY38" fmla="*/ 192187 h 1882964"/>
              <a:gd name="connsiteX39" fmla="*/ 2760560 w 5244982"/>
              <a:gd name="connsiteY39" fmla="*/ 399221 h 1882964"/>
              <a:gd name="connsiteX40" fmla="*/ 2743307 w 5244982"/>
              <a:gd name="connsiteY40" fmla="*/ 450980 h 1882964"/>
              <a:gd name="connsiteX41" fmla="*/ 2751933 w 5244982"/>
              <a:gd name="connsiteY41" fmla="*/ 589002 h 1882964"/>
              <a:gd name="connsiteX42" fmla="*/ 2760560 w 5244982"/>
              <a:gd name="connsiteY42" fmla="*/ 614881 h 1882964"/>
              <a:gd name="connsiteX43" fmla="*/ 2812318 w 5244982"/>
              <a:gd name="connsiteY43" fmla="*/ 666640 h 1882964"/>
              <a:gd name="connsiteX44" fmla="*/ 2820945 w 5244982"/>
              <a:gd name="connsiteY44" fmla="*/ 692519 h 1882964"/>
              <a:gd name="connsiteX45" fmla="*/ 2846824 w 5244982"/>
              <a:gd name="connsiteY45" fmla="*/ 709772 h 1882964"/>
              <a:gd name="connsiteX46" fmla="*/ 2993473 w 5244982"/>
              <a:gd name="connsiteY46" fmla="*/ 727025 h 1882964"/>
              <a:gd name="connsiteX47" fmla="*/ 3045232 w 5244982"/>
              <a:gd name="connsiteY47" fmla="*/ 735651 h 1882964"/>
              <a:gd name="connsiteX48" fmla="*/ 3105616 w 5244982"/>
              <a:gd name="connsiteY48" fmla="*/ 744278 h 1882964"/>
              <a:gd name="connsiteX49" fmla="*/ 3131496 w 5244982"/>
              <a:gd name="connsiteY49" fmla="*/ 796036 h 1882964"/>
              <a:gd name="connsiteX50" fmla="*/ 3157375 w 5244982"/>
              <a:gd name="connsiteY50" fmla="*/ 821915 h 1882964"/>
              <a:gd name="connsiteX51" fmla="*/ 3355782 w 5244982"/>
              <a:gd name="connsiteY51" fmla="*/ 813289 h 1882964"/>
              <a:gd name="connsiteX52" fmla="*/ 3407541 w 5244982"/>
              <a:gd name="connsiteY52" fmla="*/ 796036 h 1882964"/>
              <a:gd name="connsiteX53" fmla="*/ 3683586 w 5244982"/>
              <a:gd name="connsiteY53" fmla="*/ 787410 h 1882964"/>
              <a:gd name="connsiteX54" fmla="*/ 3718092 w 5244982"/>
              <a:gd name="connsiteY54" fmla="*/ 770157 h 1882964"/>
              <a:gd name="connsiteX55" fmla="*/ 3743971 w 5244982"/>
              <a:gd name="connsiteY55" fmla="*/ 752904 h 1882964"/>
              <a:gd name="connsiteX56" fmla="*/ 3821609 w 5244982"/>
              <a:gd name="connsiteY56" fmla="*/ 727025 h 1882964"/>
              <a:gd name="connsiteX57" fmla="*/ 3881994 w 5244982"/>
              <a:gd name="connsiteY57" fmla="*/ 692519 h 1882964"/>
              <a:gd name="connsiteX58" fmla="*/ 3968258 w 5244982"/>
              <a:gd name="connsiteY58" fmla="*/ 666640 h 1882964"/>
              <a:gd name="connsiteX59" fmla="*/ 4028643 w 5244982"/>
              <a:gd name="connsiteY59" fmla="*/ 658013 h 1882964"/>
              <a:gd name="connsiteX60" fmla="*/ 4045896 w 5244982"/>
              <a:gd name="connsiteY60" fmla="*/ 623508 h 1882964"/>
              <a:gd name="connsiteX61" fmla="*/ 4071775 w 5244982"/>
              <a:gd name="connsiteY61" fmla="*/ 597629 h 1882964"/>
              <a:gd name="connsiteX62" fmla="*/ 4080401 w 5244982"/>
              <a:gd name="connsiteY62" fmla="*/ 511364 h 1882964"/>
              <a:gd name="connsiteX63" fmla="*/ 4054522 w 5244982"/>
              <a:gd name="connsiteY63" fmla="*/ 330210 h 1882964"/>
              <a:gd name="connsiteX64" fmla="*/ 4037269 w 5244982"/>
              <a:gd name="connsiteY64" fmla="*/ 209440 h 1882964"/>
              <a:gd name="connsiteX65" fmla="*/ 4097654 w 5244982"/>
              <a:gd name="connsiteY65" fmla="*/ 36912 h 1882964"/>
              <a:gd name="connsiteX66" fmla="*/ 4175292 w 5244982"/>
              <a:gd name="connsiteY66" fmla="*/ 28285 h 1882964"/>
              <a:gd name="connsiteX67" fmla="*/ 4701503 w 5244982"/>
              <a:gd name="connsiteY67" fmla="*/ 11032 h 1882964"/>
              <a:gd name="connsiteX68" fmla="*/ 4770515 w 5244982"/>
              <a:gd name="connsiteY68" fmla="*/ 11032 h 1882964"/>
              <a:gd name="connsiteX69" fmla="*/ 4934416 w 5244982"/>
              <a:gd name="connsiteY69" fmla="*/ 19659 h 1882964"/>
              <a:gd name="connsiteX70" fmla="*/ 5063813 w 5244982"/>
              <a:gd name="connsiteY70" fmla="*/ 28285 h 1882964"/>
              <a:gd name="connsiteX71" fmla="*/ 5089692 w 5244982"/>
              <a:gd name="connsiteY71" fmla="*/ 36912 h 1882964"/>
              <a:gd name="connsiteX72" fmla="*/ 5124198 w 5244982"/>
              <a:gd name="connsiteY72" fmla="*/ 62791 h 1882964"/>
              <a:gd name="connsiteX73" fmla="*/ 5150077 w 5244982"/>
              <a:gd name="connsiteY73" fmla="*/ 80044 h 1882964"/>
              <a:gd name="connsiteX74" fmla="*/ 5193209 w 5244982"/>
              <a:gd name="connsiteY74" fmla="*/ 174934 h 1882964"/>
              <a:gd name="connsiteX75" fmla="*/ 5201835 w 5244982"/>
              <a:gd name="connsiteY75" fmla="*/ 200813 h 1882964"/>
              <a:gd name="connsiteX76" fmla="*/ 5227715 w 5244982"/>
              <a:gd name="connsiteY76" fmla="*/ 312957 h 1882964"/>
              <a:gd name="connsiteX77" fmla="*/ 5236341 w 5244982"/>
              <a:gd name="connsiteY77" fmla="*/ 373342 h 1882964"/>
              <a:gd name="connsiteX78" fmla="*/ 5236341 w 5244982"/>
              <a:gd name="connsiteY78" fmla="*/ 821915 h 1882964"/>
              <a:gd name="connsiteX79" fmla="*/ 5219088 w 5244982"/>
              <a:gd name="connsiteY79" fmla="*/ 1003070 h 1882964"/>
              <a:gd name="connsiteX80" fmla="*/ 5201835 w 5244982"/>
              <a:gd name="connsiteY80" fmla="*/ 1028949 h 1882964"/>
              <a:gd name="connsiteX81" fmla="*/ 5193209 w 5244982"/>
              <a:gd name="connsiteY81" fmla="*/ 1054829 h 1882964"/>
              <a:gd name="connsiteX82" fmla="*/ 5158703 w 5244982"/>
              <a:gd name="connsiteY82" fmla="*/ 1106587 h 1882964"/>
              <a:gd name="connsiteX83" fmla="*/ 5132824 w 5244982"/>
              <a:gd name="connsiteY83" fmla="*/ 1175598 h 1882964"/>
              <a:gd name="connsiteX84" fmla="*/ 5106945 w 5244982"/>
              <a:gd name="connsiteY84" fmla="*/ 1210104 h 1882964"/>
              <a:gd name="connsiteX85" fmla="*/ 5055186 w 5244982"/>
              <a:gd name="connsiteY85" fmla="*/ 1235983 h 1882964"/>
              <a:gd name="connsiteX86" fmla="*/ 4736009 w 5244982"/>
              <a:gd name="connsiteY86" fmla="*/ 1218730 h 1882964"/>
              <a:gd name="connsiteX87" fmla="*/ 4597986 w 5244982"/>
              <a:gd name="connsiteY87" fmla="*/ 1175598 h 1882964"/>
              <a:gd name="connsiteX88" fmla="*/ 4313315 w 5244982"/>
              <a:gd name="connsiteY88" fmla="*/ 1166972 h 1882964"/>
              <a:gd name="connsiteX89" fmla="*/ 3916499 w 5244982"/>
              <a:gd name="connsiteY89" fmla="*/ 1166972 h 1882964"/>
              <a:gd name="connsiteX90" fmla="*/ 3709465 w 5244982"/>
              <a:gd name="connsiteY90" fmla="*/ 1175598 h 1882964"/>
              <a:gd name="connsiteX91" fmla="*/ 3597322 w 5244982"/>
              <a:gd name="connsiteY91" fmla="*/ 1201478 h 1882964"/>
              <a:gd name="connsiteX92" fmla="*/ 3536937 w 5244982"/>
              <a:gd name="connsiteY92" fmla="*/ 1210104 h 1882964"/>
              <a:gd name="connsiteX93" fmla="*/ 3502432 w 5244982"/>
              <a:gd name="connsiteY93" fmla="*/ 1218730 h 1882964"/>
              <a:gd name="connsiteX94" fmla="*/ 3355782 w 5244982"/>
              <a:gd name="connsiteY94" fmla="*/ 1227357 h 1882964"/>
              <a:gd name="connsiteX95" fmla="*/ 3226386 w 5244982"/>
              <a:gd name="connsiteY95" fmla="*/ 1261863 h 1882964"/>
              <a:gd name="connsiteX96" fmla="*/ 3096990 w 5244982"/>
              <a:gd name="connsiteY96" fmla="*/ 1270489 h 1882964"/>
              <a:gd name="connsiteX97" fmla="*/ 2993473 w 5244982"/>
              <a:gd name="connsiteY97" fmla="*/ 1296368 h 1882964"/>
              <a:gd name="connsiteX98" fmla="*/ 2967594 w 5244982"/>
              <a:gd name="connsiteY98" fmla="*/ 1304995 h 1882964"/>
              <a:gd name="connsiteX99" fmla="*/ 2889956 w 5244982"/>
              <a:gd name="connsiteY99" fmla="*/ 1339500 h 1882964"/>
              <a:gd name="connsiteX100" fmla="*/ 2898582 w 5244982"/>
              <a:gd name="connsiteY100" fmla="*/ 1434391 h 1882964"/>
              <a:gd name="connsiteX101" fmla="*/ 2889956 w 5244982"/>
              <a:gd name="connsiteY101" fmla="*/ 1572413 h 1882964"/>
              <a:gd name="connsiteX102" fmla="*/ 2864077 w 5244982"/>
              <a:gd name="connsiteY102" fmla="*/ 1650051 h 1882964"/>
              <a:gd name="connsiteX103" fmla="*/ 2846824 w 5244982"/>
              <a:gd name="connsiteY103" fmla="*/ 1684557 h 1882964"/>
              <a:gd name="connsiteX104" fmla="*/ 2820945 w 5244982"/>
              <a:gd name="connsiteY104" fmla="*/ 1710436 h 1882964"/>
              <a:gd name="connsiteX105" fmla="*/ 2795065 w 5244982"/>
              <a:gd name="connsiteY105" fmla="*/ 1770821 h 1882964"/>
              <a:gd name="connsiteX106" fmla="*/ 2751933 w 5244982"/>
              <a:gd name="connsiteY106" fmla="*/ 1839832 h 1882964"/>
              <a:gd name="connsiteX107" fmla="*/ 2726054 w 5244982"/>
              <a:gd name="connsiteY107" fmla="*/ 1848459 h 1882964"/>
              <a:gd name="connsiteX108" fmla="*/ 2484515 w 5244982"/>
              <a:gd name="connsiteY108" fmla="*/ 1882964 h 1882964"/>
              <a:gd name="connsiteX109" fmla="*/ 2079073 w 5244982"/>
              <a:gd name="connsiteY109" fmla="*/ 1865712 h 1882964"/>
              <a:gd name="connsiteX110" fmla="*/ 2018688 w 5244982"/>
              <a:gd name="connsiteY110" fmla="*/ 1848459 h 1882964"/>
              <a:gd name="connsiteX111" fmla="*/ 1941050 w 5244982"/>
              <a:gd name="connsiteY111" fmla="*/ 1839832 h 1882964"/>
              <a:gd name="connsiteX112" fmla="*/ 1716764 w 5244982"/>
              <a:gd name="connsiteY112" fmla="*/ 1822580 h 1882964"/>
              <a:gd name="connsiteX113" fmla="*/ 1682258 w 5244982"/>
              <a:gd name="connsiteY113" fmla="*/ 1813953 h 1882964"/>
              <a:gd name="connsiteX114" fmla="*/ 1647752 w 5244982"/>
              <a:gd name="connsiteY114" fmla="*/ 1796700 h 1882964"/>
              <a:gd name="connsiteX115" fmla="*/ 992145 w 5244982"/>
              <a:gd name="connsiteY115" fmla="*/ 1857085 h 1882964"/>
              <a:gd name="connsiteX116" fmla="*/ 923133 w 5244982"/>
              <a:gd name="connsiteY116" fmla="*/ 1822580 h 1882964"/>
              <a:gd name="connsiteX117" fmla="*/ 880001 w 5244982"/>
              <a:gd name="connsiteY117" fmla="*/ 1813953 h 1882964"/>
              <a:gd name="connsiteX118" fmla="*/ 845496 w 5244982"/>
              <a:gd name="connsiteY118" fmla="*/ 1805327 h 1882964"/>
              <a:gd name="connsiteX119" fmla="*/ 819616 w 5244982"/>
              <a:gd name="connsiteY119" fmla="*/ 1796700 h 1882964"/>
              <a:gd name="connsiteX120" fmla="*/ 776484 w 5244982"/>
              <a:gd name="connsiteY120" fmla="*/ 1788074 h 1882964"/>
              <a:gd name="connsiteX121" fmla="*/ 690220 w 5244982"/>
              <a:gd name="connsiteY121" fmla="*/ 1779447 h 1882964"/>
              <a:gd name="connsiteX122" fmla="*/ 629835 w 5244982"/>
              <a:gd name="connsiteY122" fmla="*/ 1770821 h 1882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5244982" h="1882964">
                <a:moveTo>
                  <a:pt x="629835" y="1770821"/>
                </a:moveTo>
                <a:cubicBezTo>
                  <a:pt x="616895" y="1701810"/>
                  <a:pt x="631823" y="1801503"/>
                  <a:pt x="612582" y="1365380"/>
                </a:cubicBezTo>
                <a:cubicBezTo>
                  <a:pt x="609024" y="1284740"/>
                  <a:pt x="617505" y="1201453"/>
                  <a:pt x="595330" y="1123840"/>
                </a:cubicBezTo>
                <a:cubicBezTo>
                  <a:pt x="589579" y="1103712"/>
                  <a:pt x="584092" y="1083506"/>
                  <a:pt x="578077" y="1063455"/>
                </a:cubicBezTo>
                <a:cubicBezTo>
                  <a:pt x="575464" y="1054745"/>
                  <a:pt x="575880" y="1044006"/>
                  <a:pt x="569450" y="1037576"/>
                </a:cubicBezTo>
                <a:cubicBezTo>
                  <a:pt x="563020" y="1031146"/>
                  <a:pt x="552641" y="1029597"/>
                  <a:pt x="543571" y="1028949"/>
                </a:cubicBezTo>
                <a:cubicBezTo>
                  <a:pt x="471810" y="1023823"/>
                  <a:pt x="399798" y="1023198"/>
                  <a:pt x="327911" y="1020323"/>
                </a:cubicBezTo>
                <a:cubicBezTo>
                  <a:pt x="226961" y="986674"/>
                  <a:pt x="365061" y="1030041"/>
                  <a:pt x="86371" y="1003070"/>
                </a:cubicBezTo>
                <a:cubicBezTo>
                  <a:pt x="68270" y="1001318"/>
                  <a:pt x="34613" y="985817"/>
                  <a:pt x="34613" y="985817"/>
                </a:cubicBezTo>
                <a:cubicBezTo>
                  <a:pt x="25891" y="972734"/>
                  <a:pt x="8733" y="951915"/>
                  <a:pt x="8733" y="934059"/>
                </a:cubicBezTo>
                <a:cubicBezTo>
                  <a:pt x="8733" y="924966"/>
                  <a:pt x="14862" y="916923"/>
                  <a:pt x="17360" y="908180"/>
                </a:cubicBezTo>
                <a:cubicBezTo>
                  <a:pt x="20617" y="896780"/>
                  <a:pt x="23111" y="885176"/>
                  <a:pt x="25986" y="873674"/>
                </a:cubicBezTo>
                <a:cubicBezTo>
                  <a:pt x="23111" y="801787"/>
                  <a:pt x="20782" y="729876"/>
                  <a:pt x="17360" y="658013"/>
                </a:cubicBezTo>
                <a:cubicBezTo>
                  <a:pt x="12649" y="559086"/>
                  <a:pt x="7041" y="487668"/>
                  <a:pt x="107" y="390595"/>
                </a:cubicBezTo>
                <a:cubicBezTo>
                  <a:pt x="2982" y="330210"/>
                  <a:pt x="-5929" y="268088"/>
                  <a:pt x="8733" y="209440"/>
                </a:cubicBezTo>
                <a:cubicBezTo>
                  <a:pt x="12799" y="193174"/>
                  <a:pt x="40009" y="195417"/>
                  <a:pt x="51865" y="183561"/>
                </a:cubicBezTo>
                <a:cubicBezTo>
                  <a:pt x="97872" y="137554"/>
                  <a:pt x="17362" y="172057"/>
                  <a:pt x="86371" y="149055"/>
                </a:cubicBezTo>
                <a:cubicBezTo>
                  <a:pt x="102624" y="132802"/>
                  <a:pt x="116511" y="115532"/>
                  <a:pt x="138130" y="105923"/>
                </a:cubicBezTo>
                <a:cubicBezTo>
                  <a:pt x="189105" y="83267"/>
                  <a:pt x="208303" y="86624"/>
                  <a:pt x="267526" y="80044"/>
                </a:cubicBezTo>
                <a:lnTo>
                  <a:pt x="526318" y="88670"/>
                </a:lnTo>
                <a:cubicBezTo>
                  <a:pt x="560904" y="90317"/>
                  <a:pt x="595882" y="90507"/>
                  <a:pt x="629835" y="97297"/>
                </a:cubicBezTo>
                <a:cubicBezTo>
                  <a:pt x="640001" y="99330"/>
                  <a:pt x="645474" y="112932"/>
                  <a:pt x="655715" y="114549"/>
                </a:cubicBezTo>
                <a:cubicBezTo>
                  <a:pt x="701248" y="121738"/>
                  <a:pt x="747730" y="120300"/>
                  <a:pt x="793737" y="123176"/>
                </a:cubicBezTo>
                <a:cubicBezTo>
                  <a:pt x="930833" y="150595"/>
                  <a:pt x="850722" y="142056"/>
                  <a:pt x="1035277" y="131802"/>
                </a:cubicBezTo>
                <a:cubicBezTo>
                  <a:pt x="1124417" y="134678"/>
                  <a:pt x="1213510" y="140429"/>
                  <a:pt x="1302696" y="140429"/>
                </a:cubicBezTo>
                <a:cubicBezTo>
                  <a:pt x="1337321" y="140429"/>
                  <a:pt x="1371655" y="133962"/>
                  <a:pt x="1406213" y="131802"/>
                </a:cubicBezTo>
                <a:cubicBezTo>
                  <a:pt x="1463682" y="128210"/>
                  <a:pt x="1521232" y="126051"/>
                  <a:pt x="1578741" y="123176"/>
                </a:cubicBezTo>
                <a:cubicBezTo>
                  <a:pt x="1588047" y="120849"/>
                  <a:pt x="1704587" y="88773"/>
                  <a:pt x="1716764" y="97297"/>
                </a:cubicBezTo>
                <a:cubicBezTo>
                  <a:pt x="1736189" y="110895"/>
                  <a:pt x="1728265" y="143304"/>
                  <a:pt x="1734016" y="166308"/>
                </a:cubicBezTo>
                <a:lnTo>
                  <a:pt x="1932424" y="157681"/>
                </a:lnTo>
                <a:cubicBezTo>
                  <a:pt x="2013013" y="153325"/>
                  <a:pt x="2069551" y="147568"/>
                  <a:pt x="2148084" y="140429"/>
                </a:cubicBezTo>
                <a:cubicBezTo>
                  <a:pt x="2159586" y="137553"/>
                  <a:pt x="2171152" y="134922"/>
                  <a:pt x="2182590" y="131802"/>
                </a:cubicBezTo>
                <a:cubicBezTo>
                  <a:pt x="2202786" y="126294"/>
                  <a:pt x="2222577" y="119256"/>
                  <a:pt x="2242975" y="114549"/>
                </a:cubicBezTo>
                <a:cubicBezTo>
                  <a:pt x="2260018" y="110616"/>
                  <a:pt x="2277480" y="108798"/>
                  <a:pt x="2294733" y="105923"/>
                </a:cubicBezTo>
                <a:cubicBezTo>
                  <a:pt x="2375246" y="108798"/>
                  <a:pt x="2455865" y="109523"/>
                  <a:pt x="2536273" y="114549"/>
                </a:cubicBezTo>
                <a:cubicBezTo>
                  <a:pt x="2608761" y="119080"/>
                  <a:pt x="2536496" y="122381"/>
                  <a:pt x="2596658" y="140429"/>
                </a:cubicBezTo>
                <a:cubicBezTo>
                  <a:pt x="2616133" y="146272"/>
                  <a:pt x="2636915" y="146180"/>
                  <a:pt x="2657043" y="149055"/>
                </a:cubicBezTo>
                <a:cubicBezTo>
                  <a:pt x="2665669" y="154806"/>
                  <a:pt x="2673649" y="161671"/>
                  <a:pt x="2682922" y="166308"/>
                </a:cubicBezTo>
                <a:cubicBezTo>
                  <a:pt x="2703555" y="176625"/>
                  <a:pt x="2729533" y="184721"/>
                  <a:pt x="2751933" y="192187"/>
                </a:cubicBezTo>
                <a:cubicBezTo>
                  <a:pt x="2792738" y="273796"/>
                  <a:pt x="2779676" y="233546"/>
                  <a:pt x="2760560" y="399221"/>
                </a:cubicBezTo>
                <a:cubicBezTo>
                  <a:pt x="2758475" y="417287"/>
                  <a:pt x="2743307" y="450980"/>
                  <a:pt x="2743307" y="450980"/>
                </a:cubicBezTo>
                <a:cubicBezTo>
                  <a:pt x="2746182" y="496987"/>
                  <a:pt x="2747107" y="543158"/>
                  <a:pt x="2751933" y="589002"/>
                </a:cubicBezTo>
                <a:cubicBezTo>
                  <a:pt x="2752885" y="598045"/>
                  <a:pt x="2754977" y="607703"/>
                  <a:pt x="2760560" y="614881"/>
                </a:cubicBezTo>
                <a:cubicBezTo>
                  <a:pt x="2775540" y="634141"/>
                  <a:pt x="2812318" y="666640"/>
                  <a:pt x="2812318" y="666640"/>
                </a:cubicBezTo>
                <a:cubicBezTo>
                  <a:pt x="2815194" y="675266"/>
                  <a:pt x="2815265" y="685419"/>
                  <a:pt x="2820945" y="692519"/>
                </a:cubicBezTo>
                <a:cubicBezTo>
                  <a:pt x="2827422" y="700615"/>
                  <a:pt x="2837295" y="705688"/>
                  <a:pt x="2846824" y="709772"/>
                </a:cubicBezTo>
                <a:cubicBezTo>
                  <a:pt x="2881706" y="724721"/>
                  <a:pt x="2983337" y="726245"/>
                  <a:pt x="2993473" y="727025"/>
                </a:cubicBezTo>
                <a:lnTo>
                  <a:pt x="3045232" y="735651"/>
                </a:lnTo>
                <a:cubicBezTo>
                  <a:pt x="3065328" y="738743"/>
                  <a:pt x="3088959" y="732618"/>
                  <a:pt x="3105616" y="744278"/>
                </a:cubicBezTo>
                <a:cubicBezTo>
                  <a:pt x="3121418" y="755340"/>
                  <a:pt x="3120796" y="779986"/>
                  <a:pt x="3131496" y="796036"/>
                </a:cubicBezTo>
                <a:cubicBezTo>
                  <a:pt x="3138263" y="806187"/>
                  <a:pt x="3148749" y="813289"/>
                  <a:pt x="3157375" y="821915"/>
                </a:cubicBezTo>
                <a:cubicBezTo>
                  <a:pt x="3223511" y="819040"/>
                  <a:pt x="3289935" y="820101"/>
                  <a:pt x="3355782" y="813289"/>
                </a:cubicBezTo>
                <a:cubicBezTo>
                  <a:pt x="3373872" y="811418"/>
                  <a:pt x="3389411" y="797467"/>
                  <a:pt x="3407541" y="796036"/>
                </a:cubicBezTo>
                <a:cubicBezTo>
                  <a:pt x="3499315" y="788791"/>
                  <a:pt x="3591571" y="790285"/>
                  <a:pt x="3683586" y="787410"/>
                </a:cubicBezTo>
                <a:cubicBezTo>
                  <a:pt x="3695088" y="781659"/>
                  <a:pt x="3706927" y="776537"/>
                  <a:pt x="3718092" y="770157"/>
                </a:cubicBezTo>
                <a:cubicBezTo>
                  <a:pt x="3727094" y="765013"/>
                  <a:pt x="3734698" y="757541"/>
                  <a:pt x="3743971" y="752904"/>
                </a:cubicBezTo>
                <a:cubicBezTo>
                  <a:pt x="3776456" y="736661"/>
                  <a:pt x="3788660" y="735262"/>
                  <a:pt x="3821609" y="727025"/>
                </a:cubicBezTo>
                <a:cubicBezTo>
                  <a:pt x="3841737" y="715523"/>
                  <a:pt x="3860945" y="702234"/>
                  <a:pt x="3881994" y="692519"/>
                </a:cubicBezTo>
                <a:cubicBezTo>
                  <a:pt x="3896629" y="685764"/>
                  <a:pt x="3947643" y="670388"/>
                  <a:pt x="3968258" y="666640"/>
                </a:cubicBezTo>
                <a:cubicBezTo>
                  <a:pt x="3988263" y="663003"/>
                  <a:pt x="4008515" y="660889"/>
                  <a:pt x="4028643" y="658013"/>
                </a:cubicBezTo>
                <a:cubicBezTo>
                  <a:pt x="4034394" y="646511"/>
                  <a:pt x="4038422" y="633972"/>
                  <a:pt x="4045896" y="623508"/>
                </a:cubicBezTo>
                <a:cubicBezTo>
                  <a:pt x="4052987" y="613581"/>
                  <a:pt x="4068187" y="609289"/>
                  <a:pt x="4071775" y="597629"/>
                </a:cubicBezTo>
                <a:cubicBezTo>
                  <a:pt x="4080273" y="570008"/>
                  <a:pt x="4077526" y="540119"/>
                  <a:pt x="4080401" y="511364"/>
                </a:cubicBezTo>
                <a:cubicBezTo>
                  <a:pt x="4042240" y="263310"/>
                  <a:pt x="4078496" y="506013"/>
                  <a:pt x="4054522" y="330210"/>
                </a:cubicBezTo>
                <a:cubicBezTo>
                  <a:pt x="4049027" y="289918"/>
                  <a:pt x="4037269" y="209440"/>
                  <a:pt x="4037269" y="209440"/>
                </a:cubicBezTo>
                <a:cubicBezTo>
                  <a:pt x="4042927" y="118921"/>
                  <a:pt x="4009458" y="66311"/>
                  <a:pt x="4097654" y="36912"/>
                </a:cubicBezTo>
                <a:cubicBezTo>
                  <a:pt x="4122356" y="28678"/>
                  <a:pt x="4149277" y="29400"/>
                  <a:pt x="4175292" y="28285"/>
                </a:cubicBezTo>
                <a:cubicBezTo>
                  <a:pt x="4350629" y="20770"/>
                  <a:pt x="4701503" y="11032"/>
                  <a:pt x="4701503" y="11032"/>
                </a:cubicBezTo>
                <a:cubicBezTo>
                  <a:pt x="4807012" y="-10069"/>
                  <a:pt x="4697570" y="4401"/>
                  <a:pt x="4770515" y="11032"/>
                </a:cubicBezTo>
                <a:cubicBezTo>
                  <a:pt x="4825000" y="15985"/>
                  <a:pt x="4879801" y="16446"/>
                  <a:pt x="4934416" y="19659"/>
                </a:cubicBezTo>
                <a:lnTo>
                  <a:pt x="5063813" y="28285"/>
                </a:lnTo>
                <a:cubicBezTo>
                  <a:pt x="5072439" y="31161"/>
                  <a:pt x="5081797" y="32401"/>
                  <a:pt x="5089692" y="36912"/>
                </a:cubicBezTo>
                <a:cubicBezTo>
                  <a:pt x="5102175" y="44045"/>
                  <a:pt x="5112499" y="54434"/>
                  <a:pt x="5124198" y="62791"/>
                </a:cubicBezTo>
                <a:cubicBezTo>
                  <a:pt x="5132634" y="68817"/>
                  <a:pt x="5141451" y="74293"/>
                  <a:pt x="5150077" y="80044"/>
                </a:cubicBezTo>
                <a:cubicBezTo>
                  <a:pt x="5185312" y="138769"/>
                  <a:pt x="5170655" y="107271"/>
                  <a:pt x="5193209" y="174934"/>
                </a:cubicBezTo>
                <a:lnTo>
                  <a:pt x="5201835" y="200813"/>
                </a:lnTo>
                <a:cubicBezTo>
                  <a:pt x="5226276" y="371891"/>
                  <a:pt x="5192188" y="159004"/>
                  <a:pt x="5227715" y="312957"/>
                </a:cubicBezTo>
                <a:cubicBezTo>
                  <a:pt x="5232287" y="332769"/>
                  <a:pt x="5233466" y="353214"/>
                  <a:pt x="5236341" y="373342"/>
                </a:cubicBezTo>
                <a:cubicBezTo>
                  <a:pt x="5246884" y="647471"/>
                  <a:pt x="5248801" y="547787"/>
                  <a:pt x="5236341" y="821915"/>
                </a:cubicBezTo>
                <a:cubicBezTo>
                  <a:pt x="5236167" y="825738"/>
                  <a:pt x="5242538" y="956172"/>
                  <a:pt x="5219088" y="1003070"/>
                </a:cubicBezTo>
                <a:cubicBezTo>
                  <a:pt x="5214451" y="1012343"/>
                  <a:pt x="5207586" y="1020323"/>
                  <a:pt x="5201835" y="1028949"/>
                </a:cubicBezTo>
                <a:cubicBezTo>
                  <a:pt x="5198960" y="1037576"/>
                  <a:pt x="5197625" y="1046880"/>
                  <a:pt x="5193209" y="1054829"/>
                </a:cubicBezTo>
                <a:cubicBezTo>
                  <a:pt x="5183139" y="1072955"/>
                  <a:pt x="5158703" y="1106587"/>
                  <a:pt x="5158703" y="1106587"/>
                </a:cubicBezTo>
                <a:cubicBezTo>
                  <a:pt x="5152246" y="1125959"/>
                  <a:pt x="5141422" y="1160122"/>
                  <a:pt x="5132824" y="1175598"/>
                </a:cubicBezTo>
                <a:cubicBezTo>
                  <a:pt x="5125842" y="1188166"/>
                  <a:pt x="5117111" y="1199938"/>
                  <a:pt x="5106945" y="1210104"/>
                </a:cubicBezTo>
                <a:cubicBezTo>
                  <a:pt x="5090222" y="1226827"/>
                  <a:pt x="5076234" y="1228967"/>
                  <a:pt x="5055186" y="1235983"/>
                </a:cubicBezTo>
                <a:cubicBezTo>
                  <a:pt x="4948794" y="1230232"/>
                  <a:pt x="4841933" y="1230243"/>
                  <a:pt x="4736009" y="1218730"/>
                </a:cubicBezTo>
                <a:cubicBezTo>
                  <a:pt x="4694369" y="1214204"/>
                  <a:pt x="4641736" y="1178879"/>
                  <a:pt x="4597986" y="1175598"/>
                </a:cubicBezTo>
                <a:cubicBezTo>
                  <a:pt x="4503318" y="1168498"/>
                  <a:pt x="4408205" y="1169847"/>
                  <a:pt x="4313315" y="1166972"/>
                </a:cubicBezTo>
                <a:cubicBezTo>
                  <a:pt x="4144138" y="1142805"/>
                  <a:pt x="4260782" y="1156043"/>
                  <a:pt x="3916499" y="1166972"/>
                </a:cubicBezTo>
                <a:lnTo>
                  <a:pt x="3709465" y="1175598"/>
                </a:lnTo>
                <a:cubicBezTo>
                  <a:pt x="3660194" y="1192023"/>
                  <a:pt x="3678225" y="1187201"/>
                  <a:pt x="3597322" y="1201478"/>
                </a:cubicBezTo>
                <a:cubicBezTo>
                  <a:pt x="3577299" y="1205011"/>
                  <a:pt x="3556942" y="1206467"/>
                  <a:pt x="3536937" y="1210104"/>
                </a:cubicBezTo>
                <a:cubicBezTo>
                  <a:pt x="3525273" y="1212225"/>
                  <a:pt x="3514234" y="1217606"/>
                  <a:pt x="3502432" y="1218730"/>
                </a:cubicBezTo>
                <a:cubicBezTo>
                  <a:pt x="3453685" y="1223373"/>
                  <a:pt x="3404665" y="1224481"/>
                  <a:pt x="3355782" y="1227357"/>
                </a:cubicBezTo>
                <a:cubicBezTo>
                  <a:pt x="3309411" y="1242814"/>
                  <a:pt x="3277262" y="1255504"/>
                  <a:pt x="3226386" y="1261863"/>
                </a:cubicBezTo>
                <a:cubicBezTo>
                  <a:pt x="3183492" y="1267225"/>
                  <a:pt x="3140122" y="1267614"/>
                  <a:pt x="3096990" y="1270489"/>
                </a:cubicBezTo>
                <a:cubicBezTo>
                  <a:pt x="3033648" y="1302160"/>
                  <a:pt x="3089849" y="1278845"/>
                  <a:pt x="2993473" y="1296368"/>
                </a:cubicBezTo>
                <a:cubicBezTo>
                  <a:pt x="2984527" y="1297995"/>
                  <a:pt x="2976108" y="1301802"/>
                  <a:pt x="2967594" y="1304995"/>
                </a:cubicBezTo>
                <a:cubicBezTo>
                  <a:pt x="2923529" y="1321519"/>
                  <a:pt x="2929171" y="1319892"/>
                  <a:pt x="2889956" y="1339500"/>
                </a:cubicBezTo>
                <a:cubicBezTo>
                  <a:pt x="2868305" y="1404458"/>
                  <a:pt x="2893537" y="1313317"/>
                  <a:pt x="2898582" y="1434391"/>
                </a:cubicBezTo>
                <a:cubicBezTo>
                  <a:pt x="2900501" y="1480448"/>
                  <a:pt x="2894129" y="1526505"/>
                  <a:pt x="2889956" y="1572413"/>
                </a:cubicBezTo>
                <a:cubicBezTo>
                  <a:pt x="2883980" y="1638147"/>
                  <a:pt x="2888451" y="1607397"/>
                  <a:pt x="2864077" y="1650051"/>
                </a:cubicBezTo>
                <a:cubicBezTo>
                  <a:pt x="2857697" y="1661216"/>
                  <a:pt x="2854298" y="1674093"/>
                  <a:pt x="2846824" y="1684557"/>
                </a:cubicBezTo>
                <a:cubicBezTo>
                  <a:pt x="2839733" y="1694484"/>
                  <a:pt x="2828036" y="1700509"/>
                  <a:pt x="2820945" y="1710436"/>
                </a:cubicBezTo>
                <a:cubicBezTo>
                  <a:pt x="2800513" y="1739041"/>
                  <a:pt x="2807131" y="1742666"/>
                  <a:pt x="2795065" y="1770821"/>
                </a:cubicBezTo>
                <a:cubicBezTo>
                  <a:pt x="2786660" y="1790434"/>
                  <a:pt x="2768450" y="1826068"/>
                  <a:pt x="2751933" y="1839832"/>
                </a:cubicBezTo>
                <a:cubicBezTo>
                  <a:pt x="2744948" y="1845653"/>
                  <a:pt x="2734970" y="1846676"/>
                  <a:pt x="2726054" y="1848459"/>
                </a:cubicBezTo>
                <a:cubicBezTo>
                  <a:pt x="2643135" y="1865043"/>
                  <a:pt x="2569330" y="1872363"/>
                  <a:pt x="2484515" y="1882964"/>
                </a:cubicBezTo>
                <a:cubicBezTo>
                  <a:pt x="2477699" y="1882751"/>
                  <a:pt x="2153618" y="1875877"/>
                  <a:pt x="2079073" y="1865712"/>
                </a:cubicBezTo>
                <a:cubicBezTo>
                  <a:pt x="2058331" y="1862884"/>
                  <a:pt x="2039263" y="1852317"/>
                  <a:pt x="2018688" y="1848459"/>
                </a:cubicBezTo>
                <a:cubicBezTo>
                  <a:pt x="1993095" y="1843660"/>
                  <a:pt x="1966860" y="1843273"/>
                  <a:pt x="1941050" y="1839832"/>
                </a:cubicBezTo>
                <a:cubicBezTo>
                  <a:pt x="1789084" y="1819570"/>
                  <a:pt x="2049671" y="1839225"/>
                  <a:pt x="1716764" y="1822580"/>
                </a:cubicBezTo>
                <a:cubicBezTo>
                  <a:pt x="1705262" y="1819704"/>
                  <a:pt x="1693359" y="1818116"/>
                  <a:pt x="1682258" y="1813953"/>
                </a:cubicBezTo>
                <a:cubicBezTo>
                  <a:pt x="1670217" y="1809438"/>
                  <a:pt x="1660587" y="1795898"/>
                  <a:pt x="1647752" y="1796700"/>
                </a:cubicBezTo>
                <a:cubicBezTo>
                  <a:pt x="1428719" y="1810390"/>
                  <a:pt x="1210681" y="1836957"/>
                  <a:pt x="992145" y="1857085"/>
                </a:cubicBezTo>
                <a:cubicBezTo>
                  <a:pt x="886694" y="1830724"/>
                  <a:pt x="1036242" y="1872851"/>
                  <a:pt x="923133" y="1822580"/>
                </a:cubicBezTo>
                <a:cubicBezTo>
                  <a:pt x="909735" y="1816625"/>
                  <a:pt x="894314" y="1817134"/>
                  <a:pt x="880001" y="1813953"/>
                </a:cubicBezTo>
                <a:cubicBezTo>
                  <a:pt x="868428" y="1811381"/>
                  <a:pt x="856895" y="1808584"/>
                  <a:pt x="845496" y="1805327"/>
                </a:cubicBezTo>
                <a:cubicBezTo>
                  <a:pt x="836753" y="1802829"/>
                  <a:pt x="828438" y="1798905"/>
                  <a:pt x="819616" y="1796700"/>
                </a:cubicBezTo>
                <a:cubicBezTo>
                  <a:pt x="805392" y="1793144"/>
                  <a:pt x="791017" y="1790012"/>
                  <a:pt x="776484" y="1788074"/>
                </a:cubicBezTo>
                <a:cubicBezTo>
                  <a:pt x="747839" y="1784255"/>
                  <a:pt x="718975" y="1782323"/>
                  <a:pt x="690220" y="1779447"/>
                </a:cubicBezTo>
                <a:cubicBezTo>
                  <a:pt x="647999" y="1758337"/>
                  <a:pt x="642775" y="1839832"/>
                  <a:pt x="629835" y="1770821"/>
                </a:cubicBezTo>
                <a:close/>
              </a:path>
            </a:pathLst>
          </a:custGeom>
          <a:noFill/>
          <a:ln>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918</TotalTime>
  <Words>936</Words>
  <Application>Microsoft Office PowerPoint</Application>
  <PresentationFormat>On-screen Show (4:3)</PresentationFormat>
  <Paragraphs>151</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Symbol</vt:lpstr>
      <vt:lpstr>Wingdings</vt:lpstr>
      <vt:lpstr>Office Theme</vt:lpstr>
      <vt:lpstr>RD51 test facilities</vt:lpstr>
      <vt:lpstr>RD51 Common Facilities @ CERN - Outlines</vt:lpstr>
      <vt:lpstr>Common Laboratory</vt:lpstr>
      <vt:lpstr>How it is practically used…</vt:lpstr>
      <vt:lpstr>Permanent Installations</vt:lpstr>
      <vt:lpstr>Temporary Installations… different types</vt:lpstr>
      <vt:lpstr>Common Developments  (where the laboratory framework is directly involved)</vt:lpstr>
      <vt:lpstr>PowerPoint Presentation</vt:lpstr>
      <vt:lpstr>PowerPoint Presentation</vt:lpstr>
      <vt:lpstr>PowerPoint Presentation</vt:lpstr>
      <vt:lpstr>Test Beam   North Area (H4) -  Semi permanent Installation</vt:lpstr>
      <vt:lpstr>PowerPoint Presentation</vt:lpstr>
      <vt:lpstr>PowerPoint Presentation</vt:lpstr>
      <vt:lpstr>PowerPoint Presentation</vt:lpstr>
      <vt:lpstr>How it practically works…</vt:lpstr>
      <vt:lpstr>What is priceless…</vt:lpstr>
      <vt:lpstr>Access to CERN Facilities</vt:lpstr>
      <vt:lpstr>CERN Facilities Contacts and facilitating access </vt:lpstr>
      <vt:lpstr>And finally….Common “coffee break”</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RD51 test facilities</dc:title>
  <dc:creator>eoliveri</dc:creator>
  <cp:lastModifiedBy>Eraldo Oliveri</cp:lastModifiedBy>
  <cp:revision>48</cp:revision>
  <dcterms:created xsi:type="dcterms:W3CDTF">2016-11-08T15:03:04Z</dcterms:created>
  <dcterms:modified xsi:type="dcterms:W3CDTF">2016-11-09T07:58:00Z</dcterms:modified>
</cp:coreProperties>
</file>