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44.jpg" ContentType="image/jpg"/>
  <Override PartName="/ppt/media/image45.jpg" ContentType="image/jpg"/>
  <Override PartName="/ppt/media/image78.jpg" ContentType="image/jpg"/>
  <Override PartName="/ppt/media/image79.jpg" ContentType="image/jpg"/>
  <Override PartName="/ppt/media/image80.jpg" ContentType="image/jpg"/>
  <Override PartName="/ppt/media/image81.jpg" ContentType="image/jpg"/>
  <Override PartName="/ppt/media/image82.jpg" ContentType="image/jpg"/>
  <Override PartName="/ppt/media/image83.jpg" ContentType="image/jpg"/>
  <Override PartName="/ppt/media/image85.jpg" ContentType="image/jpg"/>
  <Override PartName="/ppt/media/image86.jpg" ContentType="image/jpg"/>
  <Override PartName="/ppt/media/image87.jpg" ContentType="image/jpg"/>
  <Override PartName="/ppt/media/image88.jpg" ContentType="image/jpg"/>
  <Override PartName="/ppt/media/image89.jpg" ContentType="image/jpg"/>
  <Override PartName="/ppt/media/image90.jpg" ContentType="image/jpg"/>
  <Override PartName="/ppt/media/image91.jpg" ContentType="image/jpg"/>
  <Override PartName="/ppt/media/image92.jpg" ContentType="image/jpg"/>
  <Override PartName="/ppt/media/image93.jpg" ContentType="image/jpg"/>
  <Override PartName="/ppt/media/image94.jpg" ContentType="image/jpg"/>
  <Override PartName="/ppt/media/image95.jpg" ContentType="image/jpg"/>
  <Override PartName="/ppt/media/image96.jpg" ContentType="image/jpg"/>
  <Override PartName="/ppt/media/image98.jpg" ContentType="image/jpg"/>
  <Override PartName="/ppt/media/image100.jpg" ContentType="image/jpg"/>
  <Override PartName="/ppt/media/image101.jpg" ContentType="image/jpg"/>
  <Override PartName="/ppt/media/image102.jpg" ContentType="image/jpg"/>
  <Override PartName="/ppt/media/image103.jpg" ContentType="image/jpg"/>
  <Override PartName="/ppt/media/image106.jpg" ContentType="image/jpg"/>
  <Override PartName="/ppt/media/image110.jpg" ContentType="image/jpg"/>
  <Override PartName="/ppt/media/image111.jpg" ContentType="image/jpg"/>
  <Override PartName="/ppt/media/image112.jpg" ContentType="image/jpg"/>
  <Override PartName="/ppt/media/image113.jpg" ContentType="image/jpg"/>
  <Override PartName="/ppt/media/image114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07" r:id="rId2"/>
    <p:sldId id="341" r:id="rId3"/>
    <p:sldId id="358" r:id="rId4"/>
    <p:sldId id="395" r:id="rId5"/>
    <p:sldId id="316" r:id="rId6"/>
    <p:sldId id="359" r:id="rId7"/>
    <p:sldId id="360" r:id="rId8"/>
    <p:sldId id="361" r:id="rId9"/>
    <p:sldId id="317" r:id="rId10"/>
    <p:sldId id="350" r:id="rId11"/>
    <p:sldId id="393" r:id="rId12"/>
    <p:sldId id="362" r:id="rId13"/>
    <p:sldId id="387" r:id="rId14"/>
    <p:sldId id="388" r:id="rId15"/>
    <p:sldId id="389" r:id="rId16"/>
    <p:sldId id="390" r:id="rId17"/>
    <p:sldId id="392" r:id="rId18"/>
    <p:sldId id="382" r:id="rId19"/>
    <p:sldId id="318" r:id="rId20"/>
    <p:sldId id="39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1D800D"/>
    <a:srgbClr val="5C8040"/>
    <a:srgbClr val="718078"/>
    <a:srgbClr val="FF2B2E"/>
    <a:srgbClr val="FF0709"/>
    <a:srgbClr val="FF5103"/>
    <a:srgbClr val="FFD574"/>
    <a:srgbClr val="FF3733"/>
    <a:srgbClr val="CDB6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944" autoAdjust="0"/>
  </p:normalViewPr>
  <p:slideViewPr>
    <p:cSldViewPr snapToGrid="0" snapToObjects="1">
      <p:cViewPr varScale="1">
        <p:scale>
          <a:sx n="85" d="100"/>
          <a:sy n="85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0AB02-E00E-154F-9DE7-CF7E7002F825}" type="datetimeFigureOut">
              <a:rPr lang="en-US" smtClean="0"/>
              <a:t>11/9/16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2A85C-48AD-D44F-B222-2FF65566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219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5A8E5-E177-9B40-8AA5-D8651352E5ED}" type="datetimeFigureOut">
              <a:rPr lang="en-US" smtClean="0"/>
              <a:t>11/9/16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8346E-3C36-8044-8D05-3936069CB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047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8A0C1-8D5A-4692-BA0D-846D5A85BD88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712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9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2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24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48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73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13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4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08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4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7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48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46996-1F9A-BD4D-9EEB-780680828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2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9" Type="http://schemas.openxmlformats.org/officeDocument/2006/relationships/image" Target="../media/image7.jpg"/><Relationship Id="rId10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6.jpeg"/><Relationship Id="rId20" Type="http://schemas.openxmlformats.org/officeDocument/2006/relationships/image" Target="../media/image77.png"/><Relationship Id="rId10" Type="http://schemas.openxmlformats.org/officeDocument/2006/relationships/image" Target="../media/image67.png"/><Relationship Id="rId11" Type="http://schemas.openxmlformats.org/officeDocument/2006/relationships/image" Target="../media/image68.png"/><Relationship Id="rId12" Type="http://schemas.openxmlformats.org/officeDocument/2006/relationships/image" Target="../media/image69.png"/><Relationship Id="rId13" Type="http://schemas.openxmlformats.org/officeDocument/2006/relationships/image" Target="../media/image70.png"/><Relationship Id="rId14" Type="http://schemas.openxmlformats.org/officeDocument/2006/relationships/image" Target="../media/image71.png"/><Relationship Id="rId15" Type="http://schemas.openxmlformats.org/officeDocument/2006/relationships/image" Target="../media/image72.png"/><Relationship Id="rId16" Type="http://schemas.openxmlformats.org/officeDocument/2006/relationships/image" Target="../media/image73.png"/><Relationship Id="rId17" Type="http://schemas.openxmlformats.org/officeDocument/2006/relationships/image" Target="../media/image74.png"/><Relationship Id="rId18" Type="http://schemas.openxmlformats.org/officeDocument/2006/relationships/image" Target="../media/image75.png"/><Relationship Id="rId19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image" Target="../media/image6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4" Type="http://schemas.openxmlformats.org/officeDocument/2006/relationships/image" Target="../media/image80.jpg"/><Relationship Id="rId5" Type="http://schemas.openxmlformats.org/officeDocument/2006/relationships/image" Target="../media/image8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83.jp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4" Type="http://schemas.openxmlformats.org/officeDocument/2006/relationships/image" Target="../media/image87.jpg"/><Relationship Id="rId5" Type="http://schemas.openxmlformats.org/officeDocument/2006/relationships/image" Target="../media/image88.jpg"/><Relationship Id="rId6" Type="http://schemas.openxmlformats.org/officeDocument/2006/relationships/image" Target="../media/image89.jpg"/><Relationship Id="rId7" Type="http://schemas.openxmlformats.org/officeDocument/2006/relationships/image" Target="../media/image90.jpg"/><Relationship Id="rId8" Type="http://schemas.openxmlformats.org/officeDocument/2006/relationships/image" Target="../media/image9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4" Type="http://schemas.openxmlformats.org/officeDocument/2006/relationships/image" Target="../media/image94.jpg"/><Relationship Id="rId5" Type="http://schemas.openxmlformats.org/officeDocument/2006/relationships/image" Target="../media/image9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g"/><Relationship Id="rId4" Type="http://schemas.openxmlformats.org/officeDocument/2006/relationships/image" Target="../media/image101.jpg"/><Relationship Id="rId5" Type="http://schemas.openxmlformats.org/officeDocument/2006/relationships/image" Target="../media/image102.jpg"/><Relationship Id="rId6" Type="http://schemas.openxmlformats.org/officeDocument/2006/relationships/image" Target="../media/image103.jpg"/><Relationship Id="rId7" Type="http://schemas.openxmlformats.org/officeDocument/2006/relationships/image" Target="../media/image104.png"/><Relationship Id="rId8" Type="http://schemas.openxmlformats.org/officeDocument/2006/relationships/image" Target="../media/image105.png"/><Relationship Id="rId9" Type="http://schemas.openxmlformats.org/officeDocument/2006/relationships/image" Target="../media/image106.jpg"/><Relationship Id="rId10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jpg"/><Relationship Id="rId5" Type="http://schemas.openxmlformats.org/officeDocument/2006/relationships/image" Target="../media/image111.jpg"/><Relationship Id="rId6" Type="http://schemas.openxmlformats.org/officeDocument/2006/relationships/image" Target="../media/image112.jpg"/><Relationship Id="rId7" Type="http://schemas.openxmlformats.org/officeDocument/2006/relationships/image" Target="../media/image113.jpg"/><Relationship Id="rId8" Type="http://schemas.openxmlformats.org/officeDocument/2006/relationships/image" Target="../media/image11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8.jp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hyperlink" Target="http://collspotting.web.cern.ch/" TargetMode="External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jpeg"/><Relationship Id="rId15" Type="http://schemas.openxmlformats.org/officeDocument/2006/relationships/image" Target="../media/image34.png"/><Relationship Id="rId16" Type="http://schemas.openxmlformats.org/officeDocument/2006/relationships/image" Target="../media/image35.png"/><Relationship Id="rId17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8" Type="http://schemas.openxmlformats.org/officeDocument/2006/relationships/image" Target="../media/image27.jpg"/><Relationship Id="rId9" Type="http://schemas.openxmlformats.org/officeDocument/2006/relationships/image" Target="../media/image28.jpeg"/><Relationship Id="rId10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g"/><Relationship Id="rId5" Type="http://schemas.openxmlformats.org/officeDocument/2006/relationships/image" Target="../media/image4.jpg"/><Relationship Id="rId6" Type="http://schemas.openxmlformats.org/officeDocument/2006/relationships/image" Target="../media/image45.jpg"/><Relationship Id="rId7" Type="http://schemas.openxmlformats.org/officeDocument/2006/relationships/image" Target="../media/image46.jpg"/><Relationship Id="rId8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9994" y="239056"/>
            <a:ext cx="8254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Bookman Old Style" pitchFamily="18" charset="0"/>
              </a:rPr>
              <a:t>Introduction to the RD51 Collaboration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44823" y="5234057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Bookman Old Style" pitchFamily="18" charset="0"/>
              </a:rPr>
              <a:t>Workshop on Neutrino </a:t>
            </a:r>
            <a:r>
              <a:rPr lang="en-US" b="1" i="1" dirty="0">
                <a:latin typeface="Bookman Old Style" pitchFamily="18" charset="0"/>
              </a:rPr>
              <a:t>N</a:t>
            </a:r>
            <a:r>
              <a:rPr lang="en-US" b="1" i="1" dirty="0" smtClean="0">
                <a:latin typeface="Bookman Old Style" pitchFamily="18" charset="0"/>
              </a:rPr>
              <a:t>ear Detectors based on gas TPCs</a:t>
            </a:r>
          </a:p>
          <a:p>
            <a:pPr algn="ctr"/>
            <a:r>
              <a:rPr lang="en-US" b="1" i="1" dirty="0" smtClean="0">
                <a:latin typeface="Bookman Old Style" pitchFamily="18" charset="0"/>
              </a:rPr>
              <a:t>CERN, 8-9 Nov. 2016</a:t>
            </a:r>
            <a:endParaRPr lang="en-US" b="1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l-GR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FDEA-2208-403E-A31F-51974303E7CA}" type="slidenum">
              <a:rPr lang="el-GR" smtClean="0"/>
              <a:pPr/>
              <a:t>1</a:t>
            </a:fld>
            <a:endParaRPr lang="el-G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550484" y="6226626"/>
            <a:ext cx="2895600" cy="365125"/>
          </a:xfrm>
        </p:spPr>
        <p:txBody>
          <a:bodyPr/>
          <a:lstStyle/>
          <a:p>
            <a:r>
              <a:rPr lang="en-US" dirty="0" smtClean="0"/>
              <a:t>Theo Geralis</a:t>
            </a:r>
            <a:endParaRPr lang="el-GR" dirty="0"/>
          </a:p>
        </p:txBody>
      </p:sp>
      <p:pic>
        <p:nvPicPr>
          <p:cNvPr id="10" name="Picture 7" descr="Demokrito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52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2" descr="Ban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71466"/>
            <a:ext cx="9014375" cy="938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 descr="Micromega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549" y="5839955"/>
            <a:ext cx="1367659" cy="1028480"/>
          </a:xfrm>
          <a:prstGeom prst="rect">
            <a:avLst/>
          </a:prstGeom>
        </p:spPr>
      </p:pic>
      <p:pic>
        <p:nvPicPr>
          <p:cNvPr id="3" name="Picture 2" descr="GE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207" y="5839955"/>
            <a:ext cx="1375159" cy="1028480"/>
          </a:xfrm>
          <a:prstGeom prst="rect">
            <a:avLst/>
          </a:prstGeom>
        </p:spPr>
      </p:pic>
      <p:pic>
        <p:nvPicPr>
          <p:cNvPr id="5" name="Picture 4" descr="THGEM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6" y="5854066"/>
            <a:ext cx="1397391" cy="1028480"/>
          </a:xfrm>
          <a:prstGeom prst="rect">
            <a:avLst/>
          </a:prstGeom>
        </p:spPr>
      </p:pic>
      <p:pic>
        <p:nvPicPr>
          <p:cNvPr id="6" name="Picture 5" descr="MHSP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757" y="5839955"/>
            <a:ext cx="1513830" cy="1028480"/>
          </a:xfrm>
          <a:prstGeom prst="rect">
            <a:avLst/>
          </a:prstGeom>
        </p:spPr>
      </p:pic>
      <p:pic>
        <p:nvPicPr>
          <p:cNvPr id="7" name="Picture 6" descr="microPIC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587" y="5839955"/>
            <a:ext cx="1513830" cy="1028480"/>
          </a:xfrm>
          <a:prstGeom prst="rect">
            <a:avLst/>
          </a:prstGeom>
        </p:spPr>
      </p:pic>
      <p:pic>
        <p:nvPicPr>
          <p:cNvPr id="8" name="Picture 7" descr="Ingrid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417" y="5839955"/>
            <a:ext cx="1352366" cy="10284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855530" y="1909836"/>
            <a:ext cx="3506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Bookman Old Style" pitchFamily="18" charset="0"/>
              </a:rPr>
              <a:t>Theodoros Geralis, </a:t>
            </a:r>
          </a:p>
          <a:p>
            <a:r>
              <a:rPr lang="en-US" b="1" i="1" dirty="0" smtClean="0">
                <a:latin typeface="Bookman Old Style" pitchFamily="18" charset="0"/>
              </a:rPr>
              <a:t>NCSR Demokritos, Greece</a:t>
            </a:r>
          </a:p>
          <a:p>
            <a:r>
              <a:rPr lang="en-US" b="1" i="1" dirty="0" smtClean="0">
                <a:latin typeface="Bookman Old Style" pitchFamily="18" charset="0"/>
              </a:rPr>
              <a:t>On behalf of the </a:t>
            </a:r>
          </a:p>
          <a:p>
            <a:r>
              <a:rPr lang="en-US" b="1" i="1" dirty="0" smtClean="0">
                <a:latin typeface="Bookman Old Style" pitchFamily="18" charset="0"/>
              </a:rPr>
              <a:t>RD51 collaboration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40527" y="2370667"/>
            <a:ext cx="3954929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/>
                <a:cs typeface="Bookman Old Style"/>
              </a:rPr>
              <a:t>OUTLINE</a:t>
            </a:r>
          </a:p>
          <a:p>
            <a:endParaRPr lang="en-US" b="1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latin typeface="Bookman Old Style"/>
                <a:cs typeface="Bookman Old Style"/>
              </a:rPr>
              <a:t>RD51/MPGD history</a:t>
            </a:r>
          </a:p>
          <a:p>
            <a:pPr marL="285750" indent="-285750">
              <a:buFont typeface="Arial"/>
              <a:buChar char="•"/>
            </a:pPr>
            <a:endParaRPr lang="en-US" b="1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latin typeface="Bookman Old Style"/>
                <a:cs typeface="Bookman Old Style"/>
              </a:rPr>
              <a:t>Organization/Infrastructures</a:t>
            </a:r>
          </a:p>
          <a:p>
            <a:pPr marL="285750" indent="-285750">
              <a:buFont typeface="Arial"/>
              <a:buChar char="•"/>
            </a:pPr>
            <a:endParaRPr lang="en-US" b="1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latin typeface="Bookman Old Style"/>
                <a:cs typeface="Bookman Old Style"/>
              </a:rPr>
              <a:t>Technological achievements</a:t>
            </a:r>
          </a:p>
          <a:p>
            <a:pPr marL="285750" indent="-285750">
              <a:buFont typeface="Arial"/>
              <a:buChar char="•"/>
            </a:pPr>
            <a:endParaRPr lang="en-US" b="1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latin typeface="Bookman Old Style"/>
                <a:cs typeface="Bookman Old Style"/>
              </a:rPr>
              <a:t>Applications</a:t>
            </a:r>
            <a:endParaRPr lang="en-US" b="1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659630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02D9-91A6-8F42-8890-30DC6EFB6E3B}" type="slidenum">
              <a:rPr lang="en-US" smtClean="0"/>
              <a:t>10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5979" y="185937"/>
            <a:ext cx="8583439" cy="5478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MPGD 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cs typeface="Times New Roman"/>
              </a:rPr>
              <a:t>Technologies for Present and Future: </a:t>
            </a:r>
          </a:p>
          <a:p>
            <a:endParaRPr lang="en-US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/>
              <a:cs typeface="Times New Roman"/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400" b="1" dirty="0" smtClean="0">
                <a:latin typeface="Times New Roman"/>
                <a:cs typeface="Times New Roman"/>
              </a:rPr>
              <a:t>Hadron </a:t>
            </a:r>
            <a:r>
              <a:rPr lang="en-US" sz="2400" b="1" dirty="0">
                <a:latin typeface="Times New Roman"/>
                <a:cs typeface="Times New Roman"/>
              </a:rPr>
              <a:t>/ Nuclear Physics Experiments-Heavy Ion </a:t>
            </a:r>
            <a:r>
              <a:rPr lang="en-US" sz="2400" b="1" dirty="0" smtClean="0">
                <a:latin typeface="Times New Roman"/>
                <a:cs typeface="Times New Roman"/>
              </a:rPr>
              <a:t>Facilities</a:t>
            </a:r>
            <a:endParaRPr lang="en-US" sz="2400" b="1" dirty="0">
              <a:latin typeface="Times New Roman"/>
              <a:cs typeface="Times New Roman"/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400" b="1" dirty="0" smtClean="0">
                <a:latin typeface="Times New Roman"/>
                <a:cs typeface="Times New Roman"/>
              </a:rPr>
              <a:t>High </a:t>
            </a:r>
            <a:r>
              <a:rPr lang="en-US" sz="2400" b="1" dirty="0">
                <a:latin typeface="Times New Roman"/>
                <a:cs typeface="Times New Roman"/>
              </a:rPr>
              <a:t>Energy </a:t>
            </a:r>
            <a:r>
              <a:rPr lang="en-US" sz="2400" b="1" dirty="0" smtClean="0">
                <a:latin typeface="Times New Roman"/>
                <a:cs typeface="Times New Roman"/>
              </a:rPr>
              <a:t>Physics</a:t>
            </a:r>
            <a:endParaRPr lang="en-US" sz="2400" b="1" dirty="0">
              <a:latin typeface="Times New Roman"/>
              <a:cs typeface="Times New Roman"/>
            </a:endParaRP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400" b="1" dirty="0">
                <a:latin typeface="Times New Roman"/>
                <a:cs typeface="Times New Roman"/>
              </a:rPr>
              <a:t>Hadron / Lepton Colliders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400" b="1" dirty="0" smtClean="0">
                <a:latin typeface="Times New Roman"/>
                <a:cs typeface="Times New Roman"/>
              </a:rPr>
              <a:t>Photon </a:t>
            </a:r>
            <a:r>
              <a:rPr lang="en-US" sz="2400" b="1" dirty="0">
                <a:latin typeface="Times New Roman"/>
                <a:cs typeface="Times New Roman"/>
              </a:rPr>
              <a:t>/ Neutron Detection 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400" b="1" dirty="0" smtClean="0">
                <a:latin typeface="Times New Roman"/>
                <a:cs typeface="Times New Roman"/>
              </a:rPr>
              <a:t>Neutrino </a:t>
            </a:r>
            <a:r>
              <a:rPr lang="en-US" sz="2400" b="1" dirty="0">
                <a:latin typeface="Times New Roman"/>
                <a:cs typeface="Times New Roman"/>
              </a:rPr>
              <a:t>Physics / Dark Matters Detection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400" b="1" dirty="0" smtClean="0"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-Ray Detection and </a:t>
            </a:r>
            <a:r>
              <a:rPr lang="en-US" sz="2400" b="1" dirty="0" err="1">
                <a:latin typeface="Times New Roman"/>
                <a:cs typeface="Times New Roman"/>
              </a:rPr>
              <a:t>γ</a:t>
            </a:r>
            <a:r>
              <a:rPr lang="en-US" sz="2400" b="1" dirty="0">
                <a:latin typeface="Times New Roman"/>
                <a:cs typeface="Times New Roman"/>
              </a:rPr>
              <a:t>-Ray </a:t>
            </a:r>
            <a:r>
              <a:rPr lang="en-US" sz="2400" b="1" dirty="0" err="1" smtClean="0">
                <a:latin typeface="Times New Roman"/>
                <a:cs typeface="Times New Roman"/>
              </a:rPr>
              <a:t>Polarimetry</a:t>
            </a:r>
            <a:endParaRPr lang="en-US" sz="24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9768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127" y="27031"/>
            <a:ext cx="8583439" cy="20928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Bookman Old Style"/>
                <a:cs typeface="Bookman Old Style"/>
              </a:rPr>
              <a:t>MPGD Technologies: 	LHC experiments Upgrades</a:t>
            </a:r>
            <a:endParaRPr lang="en-US" sz="1600" b="1" dirty="0" smtClean="0">
              <a:latin typeface="Bookman Old Style"/>
              <a:cs typeface="Bookman Old Style"/>
            </a:endParaRPr>
          </a:p>
          <a:p>
            <a:r>
              <a:rPr lang="en-US" sz="1600" b="1" dirty="0" smtClean="0">
                <a:latin typeface="Bookman Old Style"/>
                <a:cs typeface="Bookman Old Style"/>
              </a:rPr>
              <a:t>Challenges: Ultra high rates, radiation harsh environment, longevity, large area detectors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Present: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TOTEM (GEM), </a:t>
            </a:r>
            <a:r>
              <a:rPr lang="en-US" sz="1600" dirty="0" err="1" smtClean="0">
                <a:latin typeface="Bookman Old Style"/>
                <a:cs typeface="Bookman Old Style"/>
              </a:rPr>
              <a:t>LHCb</a:t>
            </a:r>
            <a:r>
              <a:rPr lang="en-US" sz="1600" dirty="0" smtClean="0">
                <a:latin typeface="Bookman Old Style"/>
                <a:cs typeface="Bookman Old Style"/>
              </a:rPr>
              <a:t> (GEM)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Future: </a:t>
            </a:r>
            <a:endParaRPr lang="en-US" sz="1600" dirty="0" smtClean="0">
              <a:latin typeface="Bookman Old Style"/>
              <a:cs typeface="Bookman Old Style"/>
            </a:endParaRPr>
          </a:p>
          <a:p>
            <a:r>
              <a:rPr lang="en-US" sz="1600" dirty="0" smtClean="0">
                <a:latin typeface="Bookman Old Style"/>
                <a:cs typeface="Bookman Old Style"/>
              </a:rPr>
              <a:t>ATLAS </a:t>
            </a:r>
            <a:r>
              <a:rPr lang="en-US" sz="1600" dirty="0" err="1" smtClean="0">
                <a:latin typeface="Bookman Old Style"/>
                <a:cs typeface="Bookman Old Style"/>
              </a:rPr>
              <a:t>Muon</a:t>
            </a:r>
            <a:r>
              <a:rPr lang="en-US" sz="1600" dirty="0" smtClean="0">
                <a:latin typeface="Bookman Old Style"/>
                <a:cs typeface="Bookman Old Style"/>
              </a:rPr>
              <a:t> System NSW (</a:t>
            </a:r>
            <a:r>
              <a:rPr lang="el-GR" sz="1600" dirty="0" smtClean="0">
                <a:latin typeface="Bookman Old Style"/>
                <a:cs typeface="Bookman Old Style"/>
              </a:rPr>
              <a:t>μΜ), </a:t>
            </a:r>
            <a:r>
              <a:rPr lang="en-US" sz="1600" dirty="0" err="1" smtClean="0">
                <a:latin typeface="Bookman Old Style"/>
                <a:cs typeface="Bookman Old Style"/>
              </a:rPr>
              <a:t>Muon</a:t>
            </a:r>
            <a:r>
              <a:rPr lang="en-US" sz="1600" dirty="0" smtClean="0">
                <a:latin typeface="Bookman Old Style"/>
                <a:cs typeface="Bookman Old Style"/>
              </a:rPr>
              <a:t> tagger </a:t>
            </a:r>
            <a:r>
              <a:rPr lang="el-GR" sz="1600" dirty="0" smtClean="0">
                <a:latin typeface="Bookman Old Style"/>
                <a:cs typeface="Bookman Old Style"/>
              </a:rPr>
              <a:t>μ</a:t>
            </a:r>
            <a:r>
              <a:rPr lang="en-US" sz="1600" dirty="0" smtClean="0">
                <a:latin typeface="Bookman Old Style"/>
                <a:cs typeface="Bookman Old Style"/>
              </a:rPr>
              <a:t>-PIC, CMS </a:t>
            </a:r>
            <a:r>
              <a:rPr lang="en-US" sz="1600" dirty="0" err="1" smtClean="0">
                <a:latin typeface="Bookman Old Style"/>
                <a:cs typeface="Bookman Old Style"/>
              </a:rPr>
              <a:t>Muon</a:t>
            </a:r>
            <a:r>
              <a:rPr lang="en-US" sz="1600" dirty="0" smtClean="0">
                <a:latin typeface="Bookman Old Style"/>
                <a:cs typeface="Bookman Old Style"/>
              </a:rPr>
              <a:t> System (GEM), ALICE (GEM TPC), FCC Collider (GEM, THGEN, Micromegas, </a:t>
            </a:r>
            <a:r>
              <a:rPr lang="el-GR" sz="1600" dirty="0" smtClean="0">
                <a:latin typeface="Bookman Old Style"/>
                <a:cs typeface="Bookman Old Style"/>
              </a:rPr>
              <a:t>μ-</a:t>
            </a:r>
            <a:r>
              <a:rPr lang="en-US" sz="1600" dirty="0" smtClean="0">
                <a:latin typeface="Bookman Old Style"/>
                <a:cs typeface="Bookman Old Style"/>
              </a:rPr>
              <a:t>PIC, </a:t>
            </a:r>
            <a:r>
              <a:rPr lang="en-US" sz="1600" dirty="0" err="1" smtClean="0">
                <a:latin typeface="Bookman Old Style"/>
                <a:cs typeface="Bookman Old Style"/>
              </a:rPr>
              <a:t>InGrid</a:t>
            </a:r>
            <a:r>
              <a:rPr lang="en-US" sz="1600" dirty="0" smtClean="0">
                <a:latin typeface="Bookman Old Style"/>
                <a:cs typeface="Bookman Old Style"/>
              </a:rPr>
              <a:t>)</a:t>
            </a: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102035" y="2384283"/>
            <a:ext cx="2952440" cy="3972067"/>
            <a:chOff x="3315856" y="2411594"/>
            <a:chExt cx="2284199" cy="2836658"/>
          </a:xfrm>
        </p:grpSpPr>
        <p:sp>
          <p:nvSpPr>
            <p:cNvPr id="20" name="Rectangle 19"/>
            <p:cNvSpPr/>
            <p:nvPr/>
          </p:nvSpPr>
          <p:spPr>
            <a:xfrm>
              <a:off x="3315856" y="2411594"/>
              <a:ext cx="959431" cy="1809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</a:rPr>
                <a:t>ATLAS NSW (mm)</a:t>
              </a:r>
              <a:endParaRPr lang="en-US" sz="1600" dirty="0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7490" y="2616086"/>
              <a:ext cx="1371600" cy="990215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1560" y="3692748"/>
              <a:ext cx="1063755" cy="75795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1560" y="4490299"/>
              <a:ext cx="1068626" cy="757953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6249" y="3692748"/>
              <a:ext cx="1065290" cy="757953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2113" y="4492203"/>
              <a:ext cx="1065492" cy="756049"/>
            </a:xfrm>
            <a:prstGeom prst="rect">
              <a:avLst/>
            </a:prstGeom>
          </p:spPr>
        </p:pic>
        <p:pic>
          <p:nvPicPr>
            <p:cNvPr id="28" name="Picture 4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76801" y="2622015"/>
              <a:ext cx="673802" cy="5298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43749" y="3169184"/>
              <a:ext cx="756306" cy="435063"/>
            </a:xfrm>
            <a:prstGeom prst="rect">
              <a:avLst/>
            </a:prstGeom>
          </p:spPr>
        </p:pic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3126311" y="2372427"/>
            <a:ext cx="2885030" cy="4002737"/>
            <a:chOff x="6175954" y="2667347"/>
            <a:chExt cx="2206889" cy="2826343"/>
          </a:xfrm>
        </p:grpSpPr>
        <p:pic>
          <p:nvPicPr>
            <p:cNvPr id="38" name="Picture 8" descr="Full-size image (25 K)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7524982" y="2893576"/>
              <a:ext cx="857861" cy="9780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9" name="Rectangle 38"/>
            <p:cNvSpPr/>
            <p:nvPr/>
          </p:nvSpPr>
          <p:spPr>
            <a:xfrm>
              <a:off x="6178009" y="2667347"/>
              <a:ext cx="669990" cy="183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</a:rPr>
                <a:t>CMS (GEM)</a:t>
              </a:r>
              <a:endParaRPr lang="en-US" sz="1600" dirty="0"/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5954" y="2893576"/>
              <a:ext cx="1294948" cy="968043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03352" y="3942345"/>
              <a:ext cx="1011927" cy="757953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7515" y="4745361"/>
              <a:ext cx="999729" cy="748329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4934" y="4739896"/>
              <a:ext cx="1002762" cy="753793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15642" y="4024882"/>
              <a:ext cx="1067201" cy="666870"/>
            </a:xfrm>
            <a:prstGeom prst="rect">
              <a:avLst/>
            </a:prstGeom>
          </p:spPr>
        </p:pic>
      </p:grp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6126675" y="2463027"/>
            <a:ext cx="2759891" cy="4003920"/>
            <a:chOff x="658693" y="2572769"/>
            <a:chExt cx="2102769" cy="2815936"/>
          </a:xfrm>
        </p:grpSpPr>
        <p:sp>
          <p:nvSpPr>
            <p:cNvPr id="46" name="Rectangle 45"/>
            <p:cNvSpPr/>
            <p:nvPr/>
          </p:nvSpPr>
          <p:spPr>
            <a:xfrm>
              <a:off x="658693" y="2572769"/>
              <a:ext cx="728109" cy="1854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</a:rPr>
                <a:t>ALICE (GEM)</a:t>
              </a:r>
              <a:endParaRPr lang="en-US" sz="1600" dirty="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4973" y="3830287"/>
              <a:ext cx="1013760" cy="771485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54437" y="3830286"/>
              <a:ext cx="1007025" cy="757953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919" y="4662633"/>
              <a:ext cx="949883" cy="726072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0525" y="4627837"/>
              <a:ext cx="930937" cy="719966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3776" y="2750957"/>
              <a:ext cx="607686" cy="100392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102" y="2750957"/>
              <a:ext cx="1336164" cy="10038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8503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02D9-91A6-8F42-8890-30DC6EFB6E3B}" type="slidenum">
              <a:rPr lang="en-US" smtClean="0"/>
              <a:t>12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03127" y="27031"/>
            <a:ext cx="8583439" cy="26161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Bookman Old Style"/>
                <a:cs typeface="Bookman Old Style"/>
              </a:rPr>
              <a:t>MPGD Technologies: 	Hadron and </a:t>
            </a:r>
            <a:r>
              <a:rPr lang="en-US" b="1" dirty="0">
                <a:latin typeface="Bookman Old Style"/>
                <a:cs typeface="Bookman Old Style"/>
              </a:rPr>
              <a:t>Nuclear </a:t>
            </a:r>
            <a:r>
              <a:rPr lang="en-US" b="1" dirty="0" smtClean="0">
                <a:latin typeface="Bookman Old Style"/>
                <a:cs typeface="Bookman Old Style"/>
              </a:rPr>
              <a:t>and Heavy Ion Physics 						experiments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Challenges: Ultra High rates, IBF 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Present: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COMPASS (GEM, </a:t>
            </a:r>
            <a:r>
              <a:rPr lang="el-GR" sz="1600" dirty="0" smtClean="0">
                <a:latin typeface="Bookman Old Style"/>
                <a:cs typeface="Bookman Old Style"/>
              </a:rPr>
              <a:t>μ</a:t>
            </a:r>
            <a:r>
              <a:rPr lang="en-US" sz="1600" dirty="0" err="1" smtClean="0">
                <a:latin typeface="Bookman Old Style"/>
                <a:cs typeface="Bookman Old Style"/>
              </a:rPr>
              <a:t>Megas</a:t>
            </a:r>
            <a:r>
              <a:rPr lang="en-US" sz="1600" dirty="0" smtClean="0">
                <a:latin typeface="Bookman Old Style"/>
                <a:cs typeface="Bookman Old Style"/>
              </a:rPr>
              <a:t>, THGEM RICH), rates: 100kHz/mm</a:t>
            </a:r>
            <a:r>
              <a:rPr lang="en-US" sz="1600" baseline="30000" dirty="0" smtClean="0">
                <a:latin typeface="Bookman Old Style"/>
                <a:cs typeface="Bookman Old Style"/>
              </a:rPr>
              <a:t>2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		First experiment to use MPGDs (GEM, Micromegas and recently THGEM)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KEDR (GEM), Rates: 1MHz/mm</a:t>
            </a:r>
            <a:r>
              <a:rPr lang="en-US" sz="1600" baseline="30000" dirty="0" smtClean="0">
                <a:latin typeface="Bookman Old Style"/>
                <a:cs typeface="Bookman Old Style"/>
              </a:rPr>
              <a:t>2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CLAS12: Cylindrical MM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Future: </a:t>
            </a:r>
            <a:r>
              <a:rPr lang="en-US" sz="1600" dirty="0" smtClean="0">
                <a:latin typeface="Bookman Old Style"/>
                <a:cs typeface="Bookman Old Style"/>
              </a:rPr>
              <a:t>JLAB: SBS, </a:t>
            </a:r>
            <a:r>
              <a:rPr lang="en-US" sz="1600" dirty="0" err="1" smtClean="0">
                <a:latin typeface="Bookman Old Style"/>
                <a:cs typeface="Bookman Old Style"/>
              </a:rPr>
              <a:t>pRad</a:t>
            </a:r>
            <a:r>
              <a:rPr lang="en-US" sz="1600" dirty="0" smtClean="0">
                <a:latin typeface="Bookman Old Style"/>
                <a:cs typeface="Bookman Old Style"/>
              </a:rPr>
              <a:t>, </a:t>
            </a:r>
            <a:r>
              <a:rPr lang="en-US" sz="1600" dirty="0" err="1" smtClean="0">
                <a:latin typeface="Bookman Old Style"/>
                <a:cs typeface="Bookman Old Style"/>
              </a:rPr>
              <a:t>SoLID</a:t>
            </a:r>
            <a:r>
              <a:rPr lang="en-US" sz="1600" dirty="0">
                <a:latin typeface="Bookman Old Style"/>
                <a:cs typeface="Bookman Old Style"/>
              </a:rPr>
              <a:t> </a:t>
            </a:r>
            <a:r>
              <a:rPr lang="en-US" sz="1600" dirty="0" smtClean="0">
                <a:latin typeface="Bookman Old Style"/>
                <a:cs typeface="Bookman Old Style"/>
              </a:rPr>
              <a:t>(GEM, NP, tracking), JPARC: E42, E45 (Hadron Physics, ACTAR TPC </a:t>
            </a:r>
          </a:p>
        </p:txBody>
      </p:sp>
      <p:sp>
        <p:nvSpPr>
          <p:cNvPr id="8" name="object 23"/>
          <p:cNvSpPr/>
          <p:nvPr/>
        </p:nvSpPr>
        <p:spPr>
          <a:xfrm>
            <a:off x="76200" y="3129221"/>
            <a:ext cx="4495800" cy="3023870"/>
          </a:xfrm>
          <a:custGeom>
            <a:avLst/>
            <a:gdLst/>
            <a:ahLst/>
            <a:cxnLst/>
            <a:rect l="l" t="t" r="r" b="b"/>
            <a:pathLst>
              <a:path w="4495800" h="3023870">
                <a:moveTo>
                  <a:pt x="0" y="0"/>
                </a:moveTo>
                <a:lnTo>
                  <a:pt x="4495800" y="0"/>
                </a:lnTo>
                <a:lnTo>
                  <a:pt x="4495800" y="3023616"/>
                </a:lnTo>
                <a:lnTo>
                  <a:pt x="0" y="30236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5"/>
          <p:cNvSpPr/>
          <p:nvPr/>
        </p:nvSpPr>
        <p:spPr>
          <a:xfrm>
            <a:off x="211836" y="4095437"/>
            <a:ext cx="1767839" cy="19857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26"/>
          <p:cNvSpPr/>
          <p:nvPr/>
        </p:nvSpPr>
        <p:spPr>
          <a:xfrm>
            <a:off x="1845564" y="4156397"/>
            <a:ext cx="2682951" cy="18649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27"/>
          <p:cNvSpPr txBox="1"/>
          <p:nvPr/>
        </p:nvSpPr>
        <p:spPr>
          <a:xfrm>
            <a:off x="2382481" y="5876257"/>
            <a:ext cx="1219835" cy="240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baseline="24691" dirty="0">
                <a:latin typeface="Palatino Linotype"/>
                <a:cs typeface="Palatino Linotype"/>
              </a:rPr>
              <a:t>4</a:t>
            </a:r>
            <a:r>
              <a:rPr sz="1400" dirty="0">
                <a:latin typeface="Palatino Linotype"/>
                <a:cs typeface="Palatino Linotype"/>
              </a:rPr>
              <a:t>He(</a:t>
            </a:r>
            <a:r>
              <a:rPr sz="1350" baseline="24691" dirty="0">
                <a:latin typeface="Palatino Linotype"/>
                <a:cs typeface="Palatino Linotype"/>
              </a:rPr>
              <a:t>12</a:t>
            </a:r>
            <a:r>
              <a:rPr sz="1400" dirty="0">
                <a:latin typeface="Palatino Linotype"/>
                <a:cs typeface="Palatino Linotype"/>
              </a:rPr>
              <a:t>C,3</a:t>
            </a:r>
            <a:r>
              <a:rPr sz="1400" dirty="0">
                <a:latin typeface="Symbol"/>
                <a:cs typeface="Symbol"/>
              </a:rPr>
              <a:t></a:t>
            </a:r>
            <a:r>
              <a:rPr sz="1400" dirty="0">
                <a:latin typeface="Palatino Linotype"/>
                <a:cs typeface="Palatino Linotype"/>
              </a:rPr>
              <a:t>)</a:t>
            </a:r>
            <a:r>
              <a:rPr sz="1350" baseline="24691" dirty="0">
                <a:latin typeface="Palatino Linotype"/>
                <a:cs typeface="Palatino Linotype"/>
              </a:rPr>
              <a:t>4</a:t>
            </a:r>
            <a:r>
              <a:rPr sz="1400" dirty="0">
                <a:latin typeface="Palatino Linotype"/>
                <a:cs typeface="Palatino Linotype"/>
              </a:rPr>
              <a:t>He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2" name="object 28"/>
          <p:cNvSpPr txBox="1"/>
          <p:nvPr/>
        </p:nvSpPr>
        <p:spPr>
          <a:xfrm>
            <a:off x="186677" y="3436854"/>
            <a:ext cx="4408170" cy="946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034">
              <a:lnSpc>
                <a:spcPct val="100000"/>
              </a:lnSpc>
            </a:pPr>
            <a:r>
              <a:rPr sz="1400" dirty="0">
                <a:solidFill>
                  <a:srgbClr val="0000CC"/>
                </a:solidFill>
                <a:latin typeface="Palatino Linotype"/>
                <a:cs typeface="Palatino Linotype"/>
              </a:rPr>
              <a:t>(gas </a:t>
            </a:r>
            <a:r>
              <a:rPr sz="14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is </a:t>
            </a:r>
            <a:r>
              <a:rPr sz="1400" dirty="0">
                <a:solidFill>
                  <a:srgbClr val="0000CC"/>
                </a:solidFill>
                <a:latin typeface="Palatino Linotype"/>
                <a:cs typeface="Palatino Linotype"/>
              </a:rPr>
              <a:t>used as a </a:t>
            </a:r>
            <a:r>
              <a:rPr sz="14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secondary target </a:t>
            </a:r>
            <a:r>
              <a:rPr sz="1400" dirty="0">
                <a:solidFill>
                  <a:srgbClr val="0000CC"/>
                </a:solidFill>
                <a:latin typeface="Palatino Linotype"/>
                <a:cs typeface="Palatino Linotype"/>
              </a:rPr>
              <a:t>for nuclear</a:t>
            </a:r>
            <a:r>
              <a:rPr sz="1400" spc="-120" dirty="0">
                <a:solidFill>
                  <a:srgbClr val="0000CC"/>
                </a:solidFill>
                <a:latin typeface="Palatino Linotype"/>
                <a:cs typeface="Palatino Linotype"/>
              </a:rPr>
              <a:t> </a:t>
            </a:r>
            <a:r>
              <a:rPr sz="1400" dirty="0">
                <a:solidFill>
                  <a:srgbClr val="0000CC"/>
                </a:solidFill>
                <a:latin typeface="Palatino Linotype"/>
                <a:cs typeface="Palatino Linotype"/>
              </a:rPr>
              <a:t>reactions):</a:t>
            </a:r>
            <a:endParaRPr sz="1400" dirty="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Goal: </a:t>
            </a:r>
            <a:r>
              <a:rPr sz="1400" dirty="0">
                <a:latin typeface="Palatino Linotype"/>
                <a:cs typeface="Palatino Linotype"/>
              </a:rPr>
              <a:t>Nuclear structure with rare-isotope</a:t>
            </a:r>
            <a:r>
              <a:rPr sz="1400" spc="-130" dirty="0">
                <a:latin typeface="Palatino Linotype"/>
                <a:cs typeface="Palatino Linotype"/>
              </a:rPr>
              <a:t> </a:t>
            </a:r>
            <a:r>
              <a:rPr sz="1400" dirty="0">
                <a:latin typeface="Palatino Linotype"/>
                <a:cs typeface="Palatino Linotype"/>
              </a:rPr>
              <a:t>beams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 dirty="0">
              <a:latin typeface="Times New Roman"/>
              <a:cs typeface="Times New Roman"/>
            </a:endParaRPr>
          </a:p>
          <a:p>
            <a:pPr marL="2795270">
              <a:lnSpc>
                <a:spcPct val="100000"/>
              </a:lnSpc>
            </a:pPr>
            <a:r>
              <a:rPr sz="1350" spc="15" baseline="24691" dirty="0">
                <a:latin typeface="Palatino Linotype"/>
                <a:cs typeface="Palatino Linotype"/>
              </a:rPr>
              <a:t>12</a:t>
            </a:r>
            <a:r>
              <a:rPr sz="1400" spc="10" dirty="0">
                <a:latin typeface="Palatino Linotype"/>
                <a:cs typeface="Palatino Linotype"/>
              </a:rPr>
              <a:t>C</a:t>
            </a:r>
            <a:r>
              <a:rPr sz="1400" spc="-95" dirty="0">
                <a:latin typeface="Palatino Linotype"/>
                <a:cs typeface="Palatino Linotype"/>
              </a:rPr>
              <a:t> </a:t>
            </a:r>
            <a:r>
              <a:rPr sz="1400" dirty="0">
                <a:latin typeface="Palatino Linotype"/>
                <a:cs typeface="Palatino Linotype"/>
              </a:rPr>
              <a:t>breakup</a:t>
            </a:r>
          </a:p>
        </p:txBody>
      </p:sp>
      <p:sp>
        <p:nvSpPr>
          <p:cNvPr id="13" name="object 29"/>
          <p:cNvSpPr txBox="1"/>
          <p:nvPr/>
        </p:nvSpPr>
        <p:spPr>
          <a:xfrm>
            <a:off x="1723644" y="5369502"/>
            <a:ext cx="967740" cy="338455"/>
          </a:xfrm>
          <a:prstGeom prst="rect">
            <a:avLst/>
          </a:prstGeom>
          <a:solidFill>
            <a:srgbClr val="006600"/>
          </a:solidFill>
        </p:spPr>
        <p:txBody>
          <a:bodyPr vert="horz" wrap="square" lIns="0" tIns="32384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54"/>
              </a:spcBef>
            </a:pPr>
            <a:r>
              <a:rPr sz="16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J.</a:t>
            </a:r>
            <a:r>
              <a:rPr sz="1600" spc="-7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Pancin</a:t>
            </a:r>
            <a:endParaRPr sz="1600" dirty="0">
              <a:latin typeface="Palatino Linotype"/>
              <a:cs typeface="Palatino Linotype"/>
            </a:endParaRPr>
          </a:p>
        </p:txBody>
      </p:sp>
      <p:sp>
        <p:nvSpPr>
          <p:cNvPr id="18" name="object 38"/>
          <p:cNvSpPr txBox="1"/>
          <p:nvPr/>
        </p:nvSpPr>
        <p:spPr>
          <a:xfrm>
            <a:off x="140207" y="5773361"/>
            <a:ext cx="1752600" cy="307975"/>
          </a:xfrm>
          <a:prstGeom prst="rect">
            <a:avLst/>
          </a:prstGeom>
          <a:solidFill>
            <a:srgbClr val="FFFFCC"/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65"/>
              </a:spcBef>
            </a:pPr>
            <a:r>
              <a:rPr sz="1400" b="1" dirty="0">
                <a:solidFill>
                  <a:srgbClr val="006600"/>
                </a:solidFill>
                <a:latin typeface="Palatino Linotype"/>
                <a:cs typeface="Palatino Linotype"/>
              </a:rPr>
              <a:t>MM-based</a:t>
            </a:r>
            <a:r>
              <a:rPr sz="1400" b="1" spc="-120" dirty="0">
                <a:solidFill>
                  <a:srgbClr val="006600"/>
                </a:solidFill>
                <a:latin typeface="Palatino Linotype"/>
                <a:cs typeface="Palatino Linotype"/>
              </a:rPr>
              <a:t> </a:t>
            </a:r>
            <a:r>
              <a:rPr sz="1400" b="1" dirty="0">
                <a:solidFill>
                  <a:srgbClr val="006600"/>
                </a:solidFill>
                <a:latin typeface="Palatino Linotype"/>
                <a:cs typeface="Palatino Linotype"/>
              </a:rPr>
              <a:t>readout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1" name="object 35"/>
          <p:cNvSpPr txBox="1"/>
          <p:nvPr/>
        </p:nvSpPr>
        <p:spPr>
          <a:xfrm>
            <a:off x="5183481" y="2879674"/>
            <a:ext cx="385703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b="1" spc="-5" dirty="0">
                <a:solidFill>
                  <a:srgbClr val="FF0000"/>
                </a:solidFill>
                <a:latin typeface="Bookman Old Style"/>
                <a:cs typeface="Bookman Old Style"/>
              </a:rPr>
              <a:t>Cylindrical </a:t>
            </a:r>
            <a:r>
              <a:rPr sz="1600" b="1" dirty="0">
                <a:solidFill>
                  <a:srgbClr val="FF0000"/>
                </a:solidFill>
                <a:latin typeface="Bookman Old Style"/>
                <a:cs typeface="Bookman Old Style"/>
              </a:rPr>
              <a:t>GEM </a:t>
            </a:r>
            <a:r>
              <a:rPr sz="1600" b="1" spc="-5" dirty="0">
                <a:solidFill>
                  <a:srgbClr val="FF0000"/>
                </a:solidFill>
                <a:latin typeface="Bookman Old Style"/>
                <a:cs typeface="Bookman Old Style"/>
              </a:rPr>
              <a:t>for</a:t>
            </a:r>
            <a:r>
              <a:rPr sz="1600" b="1" spc="-45" dirty="0">
                <a:solidFill>
                  <a:srgbClr val="FF0000"/>
                </a:solidFill>
                <a:latin typeface="Bookman Old Style"/>
                <a:cs typeface="Bookman Old Style"/>
              </a:rPr>
              <a:t> </a:t>
            </a:r>
            <a:r>
              <a:rPr sz="1600" b="1" dirty="0">
                <a:solidFill>
                  <a:srgbClr val="FF0000"/>
                </a:solidFill>
                <a:latin typeface="Bookman Old Style"/>
                <a:cs typeface="Bookman Old Style"/>
              </a:rPr>
              <a:t>BESIII  </a:t>
            </a:r>
            <a:r>
              <a:rPr sz="1600" b="1" spc="-5" dirty="0" smtClean="0">
                <a:solidFill>
                  <a:srgbClr val="FF0000"/>
                </a:solidFill>
                <a:latin typeface="Bookman Old Style"/>
                <a:cs typeface="Bookman Old Style"/>
              </a:rPr>
              <a:t>Experiment</a:t>
            </a:r>
            <a:r>
              <a:rPr lang="en-US" sz="1600" dirty="0">
                <a:latin typeface="Bookman Old Style"/>
                <a:cs typeface="Bookman Old Style"/>
              </a:rPr>
              <a:t> </a:t>
            </a:r>
            <a:r>
              <a:rPr sz="1600" b="1" spc="-5" dirty="0" smtClean="0">
                <a:solidFill>
                  <a:srgbClr val="FF0000"/>
                </a:solidFill>
                <a:latin typeface="Bookman Old Style"/>
                <a:cs typeface="Bookman Old Style"/>
              </a:rPr>
              <a:t>@ </a:t>
            </a:r>
            <a:r>
              <a:rPr sz="1600" b="1" spc="-5" dirty="0">
                <a:solidFill>
                  <a:srgbClr val="FF0000"/>
                </a:solidFill>
                <a:latin typeface="Bookman Old Style"/>
                <a:cs typeface="Bookman Old Style"/>
              </a:rPr>
              <a:t>e+e- </a:t>
            </a:r>
            <a:r>
              <a:rPr sz="1600" b="1" dirty="0">
                <a:solidFill>
                  <a:srgbClr val="FF0000"/>
                </a:solidFill>
                <a:latin typeface="Bookman Old Style"/>
                <a:cs typeface="Bookman Old Style"/>
              </a:rPr>
              <a:t>collider</a:t>
            </a:r>
            <a:r>
              <a:rPr sz="1600" b="1" spc="-100" dirty="0">
                <a:solidFill>
                  <a:srgbClr val="FF0000"/>
                </a:solidFill>
                <a:latin typeface="Bookman Old Style"/>
                <a:cs typeface="Bookman Old Style"/>
              </a:rPr>
              <a:t> </a:t>
            </a:r>
            <a:r>
              <a:rPr sz="1600" b="1" dirty="0" smtClean="0">
                <a:solidFill>
                  <a:srgbClr val="FF0000"/>
                </a:solidFill>
                <a:latin typeface="Bookman Old Style"/>
                <a:cs typeface="Bookman Old Style"/>
              </a:rPr>
              <a:t>Beijing</a:t>
            </a:r>
            <a:endParaRPr sz="1600" dirty="0">
              <a:latin typeface="Bookman Old Style"/>
              <a:cs typeface="Bookman Old Style"/>
            </a:endParaRPr>
          </a:p>
        </p:txBody>
      </p:sp>
      <p:sp>
        <p:nvSpPr>
          <p:cNvPr id="22" name="object 21"/>
          <p:cNvSpPr/>
          <p:nvPr/>
        </p:nvSpPr>
        <p:spPr>
          <a:xfrm>
            <a:off x="4981235" y="3587123"/>
            <a:ext cx="1593616" cy="2166843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36"/>
          <p:cNvSpPr/>
          <p:nvPr/>
        </p:nvSpPr>
        <p:spPr>
          <a:xfrm>
            <a:off x="6641630" y="3887373"/>
            <a:ext cx="2502370" cy="1116653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737429" y="2944555"/>
            <a:ext cx="305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733"/>
                </a:solidFill>
                <a:latin typeface="Bookman Old Style"/>
                <a:cs typeface="Bookman Old Style"/>
              </a:rPr>
              <a:t>The ACTAR TPC Project</a:t>
            </a:r>
            <a:endParaRPr lang="en-US" b="1" dirty="0">
              <a:solidFill>
                <a:srgbClr val="FF3733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435210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02D9-91A6-8F42-8890-30DC6EFB6E3B}" type="slidenum">
              <a:rPr lang="en-US" smtClean="0"/>
              <a:t>13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03127" y="27031"/>
            <a:ext cx="8583439" cy="1600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Bookman Old Style"/>
                <a:cs typeface="Bookman Old Style"/>
              </a:rPr>
              <a:t>MPGD Technologies: 	Photon detection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Challenges: IBF photocathode protection</a:t>
            </a:r>
            <a:endParaRPr lang="el-GR" sz="1600" b="1" dirty="0" smtClean="0">
              <a:latin typeface="Bookman Old Style"/>
              <a:cs typeface="Bookman Old Style"/>
            </a:endParaRPr>
          </a:p>
          <a:p>
            <a:r>
              <a:rPr lang="en-US" sz="1600" b="1" dirty="0" smtClean="0">
                <a:latin typeface="Bookman Old Style"/>
                <a:cs typeface="Bookman Old Style"/>
              </a:rPr>
              <a:t>Present: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COMPASS (THGEM RICH)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Future: </a:t>
            </a:r>
            <a:r>
              <a:rPr lang="en-US" sz="1600" dirty="0" smtClean="0">
                <a:latin typeface="Bookman Old Style"/>
                <a:cs typeface="Bookman Old Style"/>
              </a:rPr>
              <a:t>JLAB: SBS, </a:t>
            </a:r>
            <a:r>
              <a:rPr lang="en-US" sz="1600" dirty="0" err="1" smtClean="0">
                <a:latin typeface="Bookman Old Style"/>
                <a:cs typeface="Bookman Old Style"/>
              </a:rPr>
              <a:t>pRad</a:t>
            </a:r>
            <a:r>
              <a:rPr lang="en-US" sz="1600" dirty="0" smtClean="0">
                <a:latin typeface="Bookman Old Style"/>
                <a:cs typeface="Bookman Old Style"/>
              </a:rPr>
              <a:t>, </a:t>
            </a:r>
            <a:r>
              <a:rPr lang="en-US" sz="1600" dirty="0" err="1" smtClean="0">
                <a:latin typeface="Bookman Old Style"/>
                <a:cs typeface="Bookman Old Style"/>
              </a:rPr>
              <a:t>SoLID</a:t>
            </a:r>
            <a:r>
              <a:rPr lang="en-US" sz="1600" dirty="0">
                <a:latin typeface="Bookman Old Style"/>
                <a:cs typeface="Bookman Old Style"/>
              </a:rPr>
              <a:t> </a:t>
            </a:r>
            <a:r>
              <a:rPr lang="en-US" sz="1600" dirty="0" smtClean="0">
                <a:latin typeface="Bookman Old Style"/>
                <a:cs typeface="Bookman Old Style"/>
              </a:rPr>
              <a:t>(GEM, NP, tracking), JPARC: E42, E45 (Hadron Physics, ACTAR TPC </a:t>
            </a:r>
          </a:p>
        </p:txBody>
      </p:sp>
      <p:sp>
        <p:nvSpPr>
          <p:cNvPr id="17" name="object 5"/>
          <p:cNvSpPr/>
          <p:nvPr/>
        </p:nvSpPr>
        <p:spPr>
          <a:xfrm>
            <a:off x="0" y="2260714"/>
            <a:ext cx="9144000" cy="3802379"/>
          </a:xfrm>
          <a:custGeom>
            <a:avLst/>
            <a:gdLst/>
            <a:ahLst/>
            <a:cxnLst/>
            <a:rect l="l" t="t" r="r" b="b"/>
            <a:pathLst>
              <a:path w="9144000" h="3802379">
                <a:moveTo>
                  <a:pt x="0" y="3802379"/>
                </a:moveTo>
                <a:lnTo>
                  <a:pt x="9144000" y="3802379"/>
                </a:lnTo>
                <a:lnTo>
                  <a:pt x="9144000" y="0"/>
                </a:lnTo>
                <a:lnTo>
                  <a:pt x="0" y="0"/>
                </a:lnTo>
                <a:lnTo>
                  <a:pt x="0" y="38023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7"/>
          <p:cNvSpPr/>
          <p:nvPr/>
        </p:nvSpPr>
        <p:spPr>
          <a:xfrm>
            <a:off x="35051" y="2649334"/>
            <a:ext cx="2820924" cy="27081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8"/>
          <p:cNvSpPr txBox="1"/>
          <p:nvPr/>
        </p:nvSpPr>
        <p:spPr>
          <a:xfrm>
            <a:off x="42049" y="5391137"/>
            <a:ext cx="4755515" cy="667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88620">
              <a:lnSpc>
                <a:spcPct val="100000"/>
              </a:lnSpc>
            </a:pPr>
            <a:r>
              <a:rPr sz="1400" dirty="0">
                <a:latin typeface="Palatino Linotype"/>
                <a:cs typeface="Palatino Linotype"/>
              </a:rPr>
              <a:t>After a </a:t>
            </a:r>
            <a:r>
              <a:rPr sz="1400" spc="-5" dirty="0">
                <a:latin typeface="Palatino Linotype"/>
                <a:cs typeface="Palatino Linotype"/>
              </a:rPr>
              <a:t>long-term fight </a:t>
            </a:r>
            <a:r>
              <a:rPr sz="1400" dirty="0">
                <a:latin typeface="Palatino Linotype"/>
                <a:cs typeface="Palatino Linotype"/>
              </a:rPr>
              <a:t>for </a:t>
            </a:r>
            <a:r>
              <a:rPr sz="1400" spc="-5" dirty="0">
                <a:latin typeface="Palatino Linotype"/>
                <a:cs typeface="Palatino Linotype"/>
              </a:rPr>
              <a:t>increasing </a:t>
            </a:r>
            <a:r>
              <a:rPr sz="1400" dirty="0">
                <a:latin typeface="Palatino Linotype"/>
                <a:cs typeface="Palatino Linotype"/>
              </a:rPr>
              <a:t>electrical stability  at </a:t>
            </a:r>
            <a:r>
              <a:rPr sz="1400" spc="-5" dirty="0">
                <a:latin typeface="Palatino Linotype"/>
                <a:cs typeface="Palatino Linotype"/>
              </a:rPr>
              <a:t>high </a:t>
            </a:r>
            <a:r>
              <a:rPr sz="1400" dirty="0">
                <a:latin typeface="Palatino Linotype"/>
                <a:cs typeface="Palatino Linotype"/>
              </a:rPr>
              <a:t>rates: MWPC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robust operation is not possible</a:t>
            </a:r>
            <a:r>
              <a:rPr sz="1400" spc="-16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at</a:t>
            </a:r>
            <a:endParaRPr sz="140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gain~10</a:t>
            </a:r>
            <a:r>
              <a:rPr sz="1350" baseline="24691" dirty="0">
                <a:solidFill>
                  <a:srgbClr val="FF0000"/>
                </a:solidFill>
                <a:latin typeface="Palatino Linotype"/>
                <a:cs typeface="Palatino Linotype"/>
              </a:rPr>
              <a:t>5 </a:t>
            </a:r>
            <a:r>
              <a:rPr sz="1400" dirty="0">
                <a:latin typeface="Palatino Linotype"/>
                <a:cs typeface="Palatino Linotype"/>
              </a:rPr>
              <a:t>because of </a:t>
            </a:r>
            <a:r>
              <a:rPr sz="1400" spc="-5" dirty="0">
                <a:latin typeface="Palatino Linotype"/>
                <a:cs typeface="Palatino Linotype"/>
              </a:rPr>
              <a:t>photon </a:t>
            </a:r>
            <a:r>
              <a:rPr sz="1400" dirty="0">
                <a:latin typeface="Palatino Linotype"/>
                <a:cs typeface="Palatino Linotype"/>
              </a:rPr>
              <a:t>feedback, space charge &amp;</a:t>
            </a:r>
            <a:r>
              <a:rPr sz="1400" spc="-100" dirty="0">
                <a:latin typeface="Palatino Linotype"/>
                <a:cs typeface="Palatino Linotype"/>
              </a:rPr>
              <a:t> </a:t>
            </a:r>
            <a:r>
              <a:rPr sz="1400" dirty="0">
                <a:latin typeface="Palatino Linotype"/>
                <a:cs typeface="Palatino Linotype"/>
              </a:rPr>
              <a:t>sparks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4" name="object 9"/>
          <p:cNvSpPr/>
          <p:nvPr/>
        </p:nvSpPr>
        <p:spPr>
          <a:xfrm>
            <a:off x="4908803" y="5464174"/>
            <a:ext cx="4231005" cy="524510"/>
          </a:xfrm>
          <a:custGeom>
            <a:avLst/>
            <a:gdLst/>
            <a:ahLst/>
            <a:cxnLst/>
            <a:rect l="l" t="t" r="r" b="b"/>
            <a:pathLst>
              <a:path w="4231005" h="524510">
                <a:moveTo>
                  <a:pt x="0" y="524243"/>
                </a:moveTo>
                <a:lnTo>
                  <a:pt x="4230624" y="524243"/>
                </a:lnTo>
                <a:lnTo>
                  <a:pt x="4230624" y="0"/>
                </a:lnTo>
                <a:lnTo>
                  <a:pt x="0" y="0"/>
                </a:lnTo>
                <a:lnTo>
                  <a:pt x="0" y="524243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0"/>
          <p:cNvSpPr txBox="1"/>
          <p:nvPr/>
        </p:nvSpPr>
        <p:spPr>
          <a:xfrm>
            <a:off x="5043296" y="5508510"/>
            <a:ext cx="3961129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1460" marR="5080" indent="-239395">
              <a:lnSpc>
                <a:spcPts val="1670"/>
              </a:lnSpc>
            </a:pPr>
            <a:r>
              <a:rPr sz="1400" spc="-25" dirty="0">
                <a:solidFill>
                  <a:srgbClr val="FF0000"/>
                </a:solidFill>
                <a:latin typeface="Palatino Linotype"/>
                <a:cs typeface="Palatino Linotype"/>
              </a:rPr>
              <a:t>PMTs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not adequate </a:t>
            </a:r>
            <a:r>
              <a:rPr sz="1400" dirty="0">
                <a:solidFill>
                  <a:srgbClr val="FF0000"/>
                </a:solidFill>
                <a:latin typeface="Wingdings"/>
                <a:cs typeface="Wingdings"/>
              </a:rPr>
              <a:t>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only small demagnification  factor </a:t>
            </a:r>
            <a:r>
              <a:rPr sz="14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allowed;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5 </a:t>
            </a:r>
            <a:r>
              <a:rPr sz="1400" spc="5" dirty="0">
                <a:solidFill>
                  <a:srgbClr val="FF0000"/>
                </a:solidFill>
                <a:latin typeface="Palatino Linotype"/>
                <a:cs typeface="Palatino Linotype"/>
              </a:rPr>
              <a:t>m</a:t>
            </a:r>
            <a:r>
              <a:rPr sz="1350" spc="7" baseline="24691" dirty="0">
                <a:solidFill>
                  <a:srgbClr val="FF0000"/>
                </a:solidFill>
                <a:latin typeface="Palatino Linotype"/>
                <a:cs typeface="Palatino Linotype"/>
              </a:rPr>
              <a:t>2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of </a:t>
            </a:r>
            <a:r>
              <a:rPr sz="1400" spc="-25" dirty="0">
                <a:solidFill>
                  <a:srgbClr val="FF0000"/>
                </a:solidFill>
                <a:latin typeface="Palatino Linotype"/>
                <a:cs typeface="Palatino Linotype"/>
              </a:rPr>
              <a:t>PMTs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not</a:t>
            </a:r>
            <a:r>
              <a:rPr sz="1400" spc="-9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affordable.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6" name="object 11"/>
          <p:cNvSpPr txBox="1"/>
          <p:nvPr/>
        </p:nvSpPr>
        <p:spPr>
          <a:xfrm>
            <a:off x="3525011" y="4845418"/>
            <a:ext cx="1170940" cy="307975"/>
          </a:xfrm>
          <a:prstGeom prst="rect">
            <a:avLst/>
          </a:prstGeom>
          <a:solidFill>
            <a:srgbClr val="006600"/>
          </a:solidFill>
        </p:spPr>
        <p:txBody>
          <a:bodyPr vert="horz" wrap="square" lIns="0" tIns="3429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70"/>
              </a:spcBef>
            </a:pPr>
            <a:r>
              <a:rPr sz="1400" spc="-50" dirty="0">
                <a:solidFill>
                  <a:srgbClr val="FFFFFF"/>
                </a:solidFill>
                <a:latin typeface="Palatino Linotype"/>
                <a:cs typeface="Palatino Linotype"/>
              </a:rPr>
              <a:t>F.</a:t>
            </a:r>
            <a:r>
              <a:rPr sz="1400" spc="-5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Palatino Linotype"/>
                <a:cs typeface="Palatino Linotype"/>
              </a:rPr>
              <a:t>Tessarotto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7" name="object 12"/>
          <p:cNvSpPr/>
          <p:nvPr/>
        </p:nvSpPr>
        <p:spPr>
          <a:xfrm>
            <a:off x="6300215" y="2826118"/>
            <a:ext cx="2258567" cy="19552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3"/>
          <p:cNvSpPr txBox="1"/>
          <p:nvPr/>
        </p:nvSpPr>
        <p:spPr>
          <a:xfrm>
            <a:off x="6883196" y="2921405"/>
            <a:ext cx="814069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655" marR="5080" indent="-21590">
              <a:lnSpc>
                <a:spcPct val="100000"/>
              </a:lnSpc>
            </a:pPr>
            <a:r>
              <a:rPr sz="12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St</a:t>
            </a:r>
            <a:r>
              <a:rPr sz="1200" spc="5" dirty="0">
                <a:solidFill>
                  <a:srgbClr val="0000CC"/>
                </a:solidFill>
                <a:latin typeface="Palatino Linotype"/>
                <a:cs typeface="Palatino Linotype"/>
              </a:rPr>
              <a:t>a</a:t>
            </a:r>
            <a:r>
              <a:rPr sz="12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ggere</a:t>
            </a:r>
            <a:r>
              <a:rPr sz="1200" dirty="0">
                <a:solidFill>
                  <a:srgbClr val="0000CC"/>
                </a:solidFill>
                <a:latin typeface="Palatino Linotype"/>
                <a:cs typeface="Palatino Linotype"/>
              </a:rPr>
              <a:t>d  </a:t>
            </a:r>
            <a:r>
              <a:rPr sz="12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THGEMs</a:t>
            </a:r>
            <a:endParaRPr sz="1200" dirty="0">
              <a:latin typeface="Palatino Linotype"/>
              <a:cs typeface="Palatino Linotype"/>
            </a:endParaRPr>
          </a:p>
        </p:txBody>
      </p:sp>
      <p:sp>
        <p:nvSpPr>
          <p:cNvPr id="29" name="object 14"/>
          <p:cNvSpPr/>
          <p:nvPr/>
        </p:nvSpPr>
        <p:spPr>
          <a:xfrm>
            <a:off x="7311390" y="3919588"/>
            <a:ext cx="445770" cy="0"/>
          </a:xfrm>
          <a:custGeom>
            <a:avLst/>
            <a:gdLst/>
            <a:ahLst/>
            <a:cxnLst/>
            <a:rect l="l" t="t" r="r" b="b"/>
            <a:pathLst>
              <a:path w="445770">
                <a:moveTo>
                  <a:pt x="0" y="0"/>
                </a:moveTo>
                <a:lnTo>
                  <a:pt x="445503" y="0"/>
                </a:lnTo>
              </a:path>
            </a:pathLst>
          </a:custGeom>
          <a:ln w="28956">
            <a:solidFill>
              <a:srgbClr val="93C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5"/>
          <p:cNvSpPr/>
          <p:nvPr/>
        </p:nvSpPr>
        <p:spPr>
          <a:xfrm>
            <a:off x="7968233" y="3919588"/>
            <a:ext cx="444500" cy="0"/>
          </a:xfrm>
          <a:custGeom>
            <a:avLst/>
            <a:gdLst/>
            <a:ahLst/>
            <a:cxnLst/>
            <a:rect l="l" t="t" r="r" b="b"/>
            <a:pathLst>
              <a:path w="444500">
                <a:moveTo>
                  <a:pt x="0" y="0"/>
                </a:moveTo>
                <a:lnTo>
                  <a:pt x="444055" y="0"/>
                </a:lnTo>
              </a:path>
            </a:pathLst>
          </a:custGeom>
          <a:ln w="28956">
            <a:solidFill>
              <a:srgbClr val="93C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6"/>
          <p:cNvSpPr/>
          <p:nvPr/>
        </p:nvSpPr>
        <p:spPr>
          <a:xfrm>
            <a:off x="6892290" y="3919588"/>
            <a:ext cx="225425" cy="0"/>
          </a:xfrm>
          <a:custGeom>
            <a:avLst/>
            <a:gdLst/>
            <a:ahLst/>
            <a:cxnLst/>
            <a:rect l="l" t="t" r="r" b="b"/>
            <a:pathLst>
              <a:path w="225425">
                <a:moveTo>
                  <a:pt x="0" y="0"/>
                </a:moveTo>
                <a:lnTo>
                  <a:pt x="224917" y="0"/>
                </a:lnTo>
              </a:path>
            </a:pathLst>
          </a:custGeom>
          <a:ln w="28956">
            <a:solidFill>
              <a:srgbClr val="93C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7"/>
          <p:cNvSpPr/>
          <p:nvPr/>
        </p:nvSpPr>
        <p:spPr>
          <a:xfrm>
            <a:off x="8611361" y="3919588"/>
            <a:ext cx="210185" cy="0"/>
          </a:xfrm>
          <a:custGeom>
            <a:avLst/>
            <a:gdLst/>
            <a:ahLst/>
            <a:cxnLst/>
            <a:rect l="l" t="t" r="r" b="b"/>
            <a:pathLst>
              <a:path w="210184">
                <a:moveTo>
                  <a:pt x="0" y="0"/>
                </a:moveTo>
                <a:lnTo>
                  <a:pt x="209842" y="0"/>
                </a:lnTo>
              </a:path>
            </a:pathLst>
          </a:custGeom>
          <a:ln w="28956">
            <a:solidFill>
              <a:srgbClr val="93CD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18"/>
          <p:cNvSpPr/>
          <p:nvPr/>
        </p:nvSpPr>
        <p:spPr>
          <a:xfrm>
            <a:off x="7884414" y="3185782"/>
            <a:ext cx="0" cy="1151255"/>
          </a:xfrm>
          <a:custGeom>
            <a:avLst/>
            <a:gdLst/>
            <a:ahLst/>
            <a:cxnLst/>
            <a:rect l="l" t="t" r="r" b="b"/>
            <a:pathLst>
              <a:path h="1151255">
                <a:moveTo>
                  <a:pt x="0" y="1150670"/>
                </a:moveTo>
                <a:lnTo>
                  <a:pt x="0" y="0"/>
                </a:lnTo>
              </a:path>
            </a:pathLst>
          </a:custGeom>
          <a:ln w="289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9"/>
          <p:cNvSpPr/>
          <p:nvPr/>
        </p:nvSpPr>
        <p:spPr>
          <a:xfrm>
            <a:off x="7840980" y="3113391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5" h="86994">
                <a:moveTo>
                  <a:pt x="43434" y="0"/>
                </a:moveTo>
                <a:lnTo>
                  <a:pt x="0" y="86867"/>
                </a:lnTo>
                <a:lnTo>
                  <a:pt x="86868" y="86867"/>
                </a:lnTo>
                <a:lnTo>
                  <a:pt x="434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20"/>
          <p:cNvSpPr/>
          <p:nvPr/>
        </p:nvSpPr>
        <p:spPr>
          <a:xfrm>
            <a:off x="8166354" y="3185782"/>
            <a:ext cx="0" cy="707390"/>
          </a:xfrm>
          <a:custGeom>
            <a:avLst/>
            <a:gdLst/>
            <a:ahLst/>
            <a:cxnLst/>
            <a:rect l="l" t="t" r="r" b="b"/>
            <a:pathLst>
              <a:path h="707389">
                <a:moveTo>
                  <a:pt x="0" y="707034"/>
                </a:moveTo>
                <a:lnTo>
                  <a:pt x="0" y="0"/>
                </a:lnTo>
              </a:path>
            </a:pathLst>
          </a:custGeom>
          <a:ln w="289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21"/>
          <p:cNvSpPr/>
          <p:nvPr/>
        </p:nvSpPr>
        <p:spPr>
          <a:xfrm>
            <a:off x="8122919" y="3113391"/>
            <a:ext cx="86995" cy="86995"/>
          </a:xfrm>
          <a:custGeom>
            <a:avLst/>
            <a:gdLst/>
            <a:ahLst/>
            <a:cxnLst/>
            <a:rect l="l" t="t" r="r" b="b"/>
            <a:pathLst>
              <a:path w="86995" h="86994">
                <a:moveTo>
                  <a:pt x="43434" y="0"/>
                </a:moveTo>
                <a:lnTo>
                  <a:pt x="0" y="86867"/>
                </a:lnTo>
                <a:lnTo>
                  <a:pt x="86868" y="86867"/>
                </a:lnTo>
                <a:lnTo>
                  <a:pt x="434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22"/>
          <p:cNvSpPr/>
          <p:nvPr/>
        </p:nvSpPr>
        <p:spPr>
          <a:xfrm>
            <a:off x="2988564" y="3146157"/>
            <a:ext cx="2811780" cy="156438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23"/>
          <p:cNvSpPr/>
          <p:nvPr/>
        </p:nvSpPr>
        <p:spPr>
          <a:xfrm>
            <a:off x="5148834" y="2621140"/>
            <a:ext cx="398145" cy="277495"/>
          </a:xfrm>
          <a:custGeom>
            <a:avLst/>
            <a:gdLst/>
            <a:ahLst/>
            <a:cxnLst/>
            <a:rect l="l" t="t" r="r" b="b"/>
            <a:pathLst>
              <a:path w="398145" h="277494">
                <a:moveTo>
                  <a:pt x="259079" y="0"/>
                </a:moveTo>
                <a:lnTo>
                  <a:pt x="259079" y="69341"/>
                </a:lnTo>
                <a:lnTo>
                  <a:pt x="0" y="69341"/>
                </a:lnTo>
                <a:lnTo>
                  <a:pt x="0" y="208025"/>
                </a:lnTo>
                <a:lnTo>
                  <a:pt x="259079" y="208025"/>
                </a:lnTo>
                <a:lnTo>
                  <a:pt x="259079" y="277367"/>
                </a:lnTo>
                <a:lnTo>
                  <a:pt x="397764" y="138683"/>
                </a:lnTo>
                <a:lnTo>
                  <a:pt x="259079" y="0"/>
                </a:lnTo>
                <a:close/>
              </a:path>
            </a:pathLst>
          </a:custGeom>
          <a:solidFill>
            <a:srgbClr val="4F81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24"/>
          <p:cNvSpPr/>
          <p:nvPr/>
        </p:nvSpPr>
        <p:spPr>
          <a:xfrm>
            <a:off x="5148834" y="2621140"/>
            <a:ext cx="398145" cy="277495"/>
          </a:xfrm>
          <a:custGeom>
            <a:avLst/>
            <a:gdLst/>
            <a:ahLst/>
            <a:cxnLst/>
            <a:rect l="l" t="t" r="r" b="b"/>
            <a:pathLst>
              <a:path w="398145" h="277494">
                <a:moveTo>
                  <a:pt x="0" y="69341"/>
                </a:moveTo>
                <a:lnTo>
                  <a:pt x="259079" y="69341"/>
                </a:lnTo>
                <a:lnTo>
                  <a:pt x="259079" y="0"/>
                </a:lnTo>
                <a:lnTo>
                  <a:pt x="397764" y="138683"/>
                </a:lnTo>
                <a:lnTo>
                  <a:pt x="259079" y="277367"/>
                </a:lnTo>
                <a:lnTo>
                  <a:pt x="259079" y="208025"/>
                </a:lnTo>
                <a:lnTo>
                  <a:pt x="0" y="208025"/>
                </a:lnTo>
                <a:lnTo>
                  <a:pt x="0" y="69341"/>
                </a:lnTo>
                <a:close/>
              </a:path>
            </a:pathLst>
          </a:custGeom>
          <a:ln w="25908">
            <a:solidFill>
              <a:srgbClr val="385D8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25"/>
          <p:cNvSpPr/>
          <p:nvPr/>
        </p:nvSpPr>
        <p:spPr>
          <a:xfrm>
            <a:off x="5795771" y="2570085"/>
            <a:ext cx="3238500" cy="338455"/>
          </a:xfrm>
          <a:custGeom>
            <a:avLst/>
            <a:gdLst/>
            <a:ahLst/>
            <a:cxnLst/>
            <a:rect l="l" t="t" r="r" b="b"/>
            <a:pathLst>
              <a:path w="3238500" h="338455">
                <a:moveTo>
                  <a:pt x="0" y="0"/>
                </a:moveTo>
                <a:lnTo>
                  <a:pt x="3238500" y="0"/>
                </a:lnTo>
                <a:lnTo>
                  <a:pt x="3238500" y="338327"/>
                </a:lnTo>
                <a:lnTo>
                  <a:pt x="0" y="338327"/>
                </a:lnTo>
                <a:lnTo>
                  <a:pt x="0" y="0"/>
                </a:lnTo>
                <a:close/>
              </a:path>
            </a:pathLst>
          </a:custGeom>
          <a:solidFill>
            <a:srgbClr val="FCD5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26"/>
          <p:cNvSpPr txBox="1"/>
          <p:nvPr/>
        </p:nvSpPr>
        <p:spPr>
          <a:xfrm>
            <a:off x="5874880" y="2603296"/>
            <a:ext cx="2931795" cy="273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5" dirty="0">
                <a:latin typeface="Palatino Linotype"/>
                <a:cs typeface="Palatino Linotype"/>
              </a:rPr>
              <a:t>Hybrid: THGEM+ </a:t>
            </a:r>
            <a:r>
              <a:rPr sz="1600" b="1" spc="-10" dirty="0">
                <a:latin typeface="Palatino Linotype"/>
                <a:cs typeface="Palatino Linotype"/>
              </a:rPr>
              <a:t>CsI </a:t>
            </a:r>
            <a:r>
              <a:rPr sz="1600" b="1" spc="-5" dirty="0">
                <a:latin typeface="Palatino Linotype"/>
                <a:cs typeface="Palatino Linotype"/>
              </a:rPr>
              <a:t>and</a:t>
            </a:r>
            <a:r>
              <a:rPr sz="1600" b="1" dirty="0">
                <a:latin typeface="Palatino Linotype"/>
                <a:cs typeface="Palatino Linotype"/>
              </a:rPr>
              <a:t> </a:t>
            </a:r>
            <a:r>
              <a:rPr sz="1600" b="1" spc="-5" dirty="0">
                <a:latin typeface="Palatino Linotype"/>
                <a:cs typeface="Palatino Linotype"/>
              </a:rPr>
              <a:t>MM</a:t>
            </a:r>
            <a:endParaRPr sz="1600" dirty="0">
              <a:latin typeface="Palatino Linotype"/>
              <a:cs typeface="Palatino Linotype"/>
            </a:endParaRPr>
          </a:p>
        </p:txBody>
      </p:sp>
      <p:sp>
        <p:nvSpPr>
          <p:cNvPr id="42" name="object 27"/>
          <p:cNvSpPr/>
          <p:nvPr/>
        </p:nvSpPr>
        <p:spPr>
          <a:xfrm>
            <a:off x="3060192" y="2641713"/>
            <a:ext cx="1786255" cy="338455"/>
          </a:xfrm>
          <a:custGeom>
            <a:avLst/>
            <a:gdLst/>
            <a:ahLst/>
            <a:cxnLst/>
            <a:rect l="l" t="t" r="r" b="b"/>
            <a:pathLst>
              <a:path w="1786254" h="338455">
                <a:moveTo>
                  <a:pt x="0" y="0"/>
                </a:moveTo>
                <a:lnTo>
                  <a:pt x="1786128" y="0"/>
                </a:lnTo>
                <a:lnTo>
                  <a:pt x="1786128" y="338327"/>
                </a:lnTo>
                <a:lnTo>
                  <a:pt x="0" y="338327"/>
                </a:lnTo>
                <a:lnTo>
                  <a:pt x="0" y="0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8"/>
          <p:cNvSpPr txBox="1"/>
          <p:nvPr/>
        </p:nvSpPr>
        <p:spPr>
          <a:xfrm>
            <a:off x="3060192" y="2641713"/>
            <a:ext cx="1786255" cy="33845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4"/>
              </a:spcBef>
            </a:pPr>
            <a:r>
              <a:rPr sz="1600" b="1" spc="-20" dirty="0">
                <a:latin typeface="Palatino Linotype"/>
                <a:cs typeface="Palatino Linotype"/>
              </a:rPr>
              <a:t>MWPC’s </a:t>
            </a:r>
            <a:r>
              <a:rPr sz="1600" b="1" spc="-5" dirty="0">
                <a:latin typeface="Palatino Linotype"/>
                <a:cs typeface="Palatino Linotype"/>
              </a:rPr>
              <a:t>+</a:t>
            </a:r>
            <a:r>
              <a:rPr sz="1600" b="1" spc="-40" dirty="0">
                <a:latin typeface="Palatino Linotype"/>
                <a:cs typeface="Palatino Linotype"/>
              </a:rPr>
              <a:t> </a:t>
            </a:r>
            <a:r>
              <a:rPr sz="1600" b="1" spc="-10" dirty="0">
                <a:latin typeface="Palatino Linotype"/>
                <a:cs typeface="Palatino Linotype"/>
              </a:rPr>
              <a:t>CsI</a:t>
            </a:r>
            <a:endParaRPr sz="1600">
              <a:latin typeface="Palatino Linotype"/>
              <a:cs typeface="Palatino Linotype"/>
            </a:endParaRPr>
          </a:p>
        </p:txBody>
      </p:sp>
      <p:sp>
        <p:nvSpPr>
          <p:cNvPr id="44" name="object 29"/>
          <p:cNvSpPr/>
          <p:nvPr/>
        </p:nvSpPr>
        <p:spPr>
          <a:xfrm>
            <a:off x="1148016" y="2922891"/>
            <a:ext cx="2098675" cy="936625"/>
          </a:xfrm>
          <a:custGeom>
            <a:avLst/>
            <a:gdLst/>
            <a:ahLst/>
            <a:cxnLst/>
            <a:rect l="l" t="t" r="r" b="b"/>
            <a:pathLst>
              <a:path w="2098675" h="936625">
                <a:moveTo>
                  <a:pt x="2098484" y="0"/>
                </a:moveTo>
                <a:lnTo>
                  <a:pt x="0" y="936599"/>
                </a:lnTo>
              </a:path>
            </a:pathLst>
          </a:custGeom>
          <a:ln w="35052">
            <a:solidFill>
              <a:srgbClr val="4A7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30"/>
          <p:cNvSpPr/>
          <p:nvPr/>
        </p:nvSpPr>
        <p:spPr>
          <a:xfrm>
            <a:off x="1148020" y="3760609"/>
            <a:ext cx="121285" cy="112395"/>
          </a:xfrm>
          <a:custGeom>
            <a:avLst/>
            <a:gdLst/>
            <a:ahLst/>
            <a:cxnLst/>
            <a:rect l="l" t="t" r="r" b="b"/>
            <a:pathLst>
              <a:path w="121284" h="112394">
                <a:moveTo>
                  <a:pt x="71018" y="0"/>
                </a:moveTo>
                <a:lnTo>
                  <a:pt x="0" y="98882"/>
                </a:lnTo>
                <a:lnTo>
                  <a:pt x="121030" y="112026"/>
                </a:lnTo>
              </a:path>
            </a:pathLst>
          </a:custGeom>
          <a:ln w="35052">
            <a:solidFill>
              <a:srgbClr val="4A7E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31"/>
          <p:cNvSpPr txBox="1"/>
          <p:nvPr/>
        </p:nvSpPr>
        <p:spPr>
          <a:xfrm>
            <a:off x="5625084" y="4874374"/>
            <a:ext cx="2910840" cy="399415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2857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25"/>
              </a:spcBef>
            </a:pPr>
            <a:r>
              <a:rPr sz="2000" b="1" spc="-5" dirty="0">
                <a:latin typeface="Calibri"/>
                <a:cs typeface="Calibri"/>
              </a:rPr>
              <a:t>mass production</a:t>
            </a:r>
            <a:r>
              <a:rPr sz="2000" b="1" spc="-7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ongoing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7" name="object 11"/>
          <p:cNvSpPr/>
          <p:nvPr/>
        </p:nvSpPr>
        <p:spPr>
          <a:xfrm>
            <a:off x="7352290" y="36125"/>
            <a:ext cx="1514095" cy="1031113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7850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14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127" y="27031"/>
            <a:ext cx="8583439" cy="21544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Bookman Old Style"/>
                <a:cs typeface="Bookman Old Style"/>
              </a:rPr>
              <a:t>MPGD Technologies: 	Neutron detectors (ITER spallation sources</a:t>
            </a:r>
            <a:r>
              <a:rPr lang="en-US" b="1" dirty="0" smtClean="0">
                <a:latin typeface="Bookman Old Style"/>
                <a:cs typeface="Bookman Old Style"/>
              </a:rPr>
              <a:t>,</a:t>
            </a:r>
          </a:p>
          <a:p>
            <a:r>
              <a:rPr lang="en-US" b="1" dirty="0">
                <a:latin typeface="Bookman Old Style"/>
                <a:cs typeface="Bookman Old Style"/>
              </a:rPr>
              <a:t>	</a:t>
            </a:r>
            <a:r>
              <a:rPr lang="en-US" b="1" dirty="0" smtClean="0">
                <a:latin typeface="Bookman Old Style"/>
                <a:cs typeface="Bookman Old Style"/>
              </a:rPr>
              <a:t>									Macromolecular Crystallography</a:t>
            </a:r>
            <a:r>
              <a:rPr lang="en-US" b="1" dirty="0" smtClean="0">
                <a:latin typeface="Bookman Old Style"/>
                <a:cs typeface="Bookman Old Style"/>
              </a:rPr>
              <a:t> </a:t>
            </a:r>
            <a:endParaRPr lang="en-US" b="1" dirty="0" smtClean="0">
              <a:latin typeface="Bookman Old Style"/>
              <a:cs typeface="Bookman Old Style"/>
            </a:endParaRPr>
          </a:p>
          <a:p>
            <a:r>
              <a:rPr lang="en-US" b="1" dirty="0">
                <a:latin typeface="Bookman Old Style"/>
                <a:cs typeface="Bookman Old Style"/>
              </a:rPr>
              <a:t>	</a:t>
            </a:r>
            <a:r>
              <a:rPr lang="en-US" b="1" dirty="0" smtClean="0">
                <a:latin typeface="Bookman Old Style"/>
                <a:cs typeface="Bookman Old Style"/>
              </a:rPr>
              <a:t>									</a:t>
            </a:r>
            <a:r>
              <a:rPr lang="en-US" b="1" dirty="0" smtClean="0">
                <a:latin typeface="Bookman Old Style"/>
                <a:cs typeface="Bookman Old Style"/>
              </a:rPr>
              <a:t>Beam </a:t>
            </a:r>
            <a:r>
              <a:rPr lang="en-US" b="1" dirty="0" smtClean="0">
                <a:latin typeface="Bookman Old Style"/>
                <a:cs typeface="Bookman Old Style"/>
              </a:rPr>
              <a:t>diagnostics) </a:t>
            </a:r>
            <a:endParaRPr lang="el-GR" sz="1600" b="1" dirty="0" smtClean="0">
              <a:latin typeface="Bookman Old Style"/>
              <a:cs typeface="Bookman Old Style"/>
            </a:endParaRPr>
          </a:p>
          <a:p>
            <a:r>
              <a:rPr lang="en-US" sz="1600" b="1" dirty="0" smtClean="0">
                <a:latin typeface="Bookman Old Style"/>
                <a:cs typeface="Bookman Old Style"/>
              </a:rPr>
              <a:t>Challenges: Low mass detectors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Present:</a:t>
            </a:r>
          </a:p>
          <a:p>
            <a:r>
              <a:rPr lang="en-US" sz="1600" dirty="0" err="1" smtClean="0">
                <a:latin typeface="Bookman Old Style"/>
                <a:cs typeface="Bookman Old Style"/>
              </a:rPr>
              <a:t>nTOF</a:t>
            </a:r>
            <a:endParaRPr lang="en-US" sz="1600" dirty="0" smtClean="0">
              <a:latin typeface="Bookman Old Style"/>
              <a:cs typeface="Bookman Old Style"/>
            </a:endParaRPr>
          </a:p>
          <a:p>
            <a:r>
              <a:rPr lang="en-US" sz="1600" b="1" dirty="0" smtClean="0">
                <a:latin typeface="Bookman Old Style"/>
                <a:cs typeface="Bookman Old Style"/>
              </a:rPr>
              <a:t>Future: </a:t>
            </a:r>
            <a:endParaRPr lang="en-US" sz="1600" dirty="0" smtClean="0">
              <a:latin typeface="Bookman Old Style"/>
              <a:cs typeface="Bookman Old Style"/>
            </a:endParaRPr>
          </a:p>
          <a:p>
            <a:r>
              <a:rPr lang="en-US" sz="1600" dirty="0" smtClean="0">
                <a:latin typeface="Bookman Old Style"/>
                <a:cs typeface="Bookman Old Style"/>
              </a:rPr>
              <a:t>ESS (macromolecular </a:t>
            </a:r>
            <a:r>
              <a:rPr lang="en-US" sz="1600" dirty="0" smtClean="0">
                <a:latin typeface="Bookman Old Style"/>
                <a:cs typeface="Bookman Old Style"/>
              </a:rPr>
              <a:t>crystallography</a:t>
            </a:r>
            <a:r>
              <a:rPr lang="en-US" sz="1600" dirty="0" smtClean="0">
                <a:latin typeface="Bookman Old Style"/>
                <a:cs typeface="Bookman Old Style"/>
              </a:rPr>
              <a:t>, neutron scattering)</a:t>
            </a:r>
          </a:p>
        </p:txBody>
      </p:sp>
      <p:sp>
        <p:nvSpPr>
          <p:cNvPr id="8" name="object 2"/>
          <p:cNvSpPr/>
          <p:nvPr/>
        </p:nvSpPr>
        <p:spPr>
          <a:xfrm>
            <a:off x="4643628" y="2428130"/>
            <a:ext cx="4429125" cy="4057269"/>
          </a:xfrm>
          <a:custGeom>
            <a:avLst/>
            <a:gdLst/>
            <a:ahLst/>
            <a:cxnLst/>
            <a:rect l="l" t="t" r="r" b="b"/>
            <a:pathLst>
              <a:path w="4429125" h="4985384">
                <a:moveTo>
                  <a:pt x="0" y="4985016"/>
                </a:moveTo>
                <a:lnTo>
                  <a:pt x="4428731" y="4985016"/>
                </a:lnTo>
                <a:lnTo>
                  <a:pt x="4428731" y="0"/>
                </a:lnTo>
                <a:lnTo>
                  <a:pt x="0" y="0"/>
                </a:lnTo>
                <a:lnTo>
                  <a:pt x="0" y="49850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13"/>
          <p:cNvSpPr/>
          <p:nvPr/>
        </p:nvSpPr>
        <p:spPr>
          <a:xfrm>
            <a:off x="6876289" y="2615275"/>
            <a:ext cx="1810512" cy="1548764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4"/>
          <p:cNvSpPr/>
          <p:nvPr/>
        </p:nvSpPr>
        <p:spPr>
          <a:xfrm>
            <a:off x="5286655" y="2872423"/>
            <a:ext cx="1094536" cy="1191288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5"/>
          <p:cNvSpPr/>
          <p:nvPr/>
        </p:nvSpPr>
        <p:spPr>
          <a:xfrm>
            <a:off x="4715255" y="4063711"/>
            <a:ext cx="2020824" cy="20269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6"/>
          <p:cNvSpPr/>
          <p:nvPr/>
        </p:nvSpPr>
        <p:spPr>
          <a:xfrm>
            <a:off x="6876288" y="4110746"/>
            <a:ext cx="2087879" cy="19918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7"/>
          <p:cNvSpPr txBox="1"/>
          <p:nvPr/>
        </p:nvSpPr>
        <p:spPr>
          <a:xfrm>
            <a:off x="5069281" y="6013205"/>
            <a:ext cx="1311910" cy="4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44780">
              <a:lnSpc>
                <a:spcPct val="100000"/>
              </a:lnSpc>
            </a:pPr>
            <a:r>
              <a:rPr sz="1400" spc="5" dirty="0">
                <a:latin typeface="Palatino Linotype"/>
                <a:cs typeface="Palatino Linotype"/>
              </a:rPr>
              <a:t>2D </a:t>
            </a:r>
            <a:r>
              <a:rPr sz="1400" dirty="0">
                <a:latin typeface="Palatino Linotype"/>
                <a:cs typeface="Palatino Linotype"/>
              </a:rPr>
              <a:t>image of  </a:t>
            </a:r>
            <a:r>
              <a:rPr sz="1400" spc="-5" dirty="0">
                <a:solidFill>
                  <a:srgbClr val="0070C0"/>
                </a:solidFill>
                <a:latin typeface="Palatino Linotype"/>
                <a:cs typeface="Palatino Linotype"/>
              </a:rPr>
              <a:t>thermal</a:t>
            </a:r>
            <a:r>
              <a:rPr sz="1400" spc="-45" dirty="0">
                <a:solidFill>
                  <a:srgbClr val="0070C0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0070C0"/>
                </a:solidFill>
                <a:latin typeface="Palatino Linotype"/>
                <a:cs typeface="Palatino Linotype"/>
              </a:rPr>
              <a:t>neutron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4" name="object 18"/>
          <p:cNvSpPr txBox="1"/>
          <p:nvPr/>
        </p:nvSpPr>
        <p:spPr>
          <a:xfrm>
            <a:off x="7603045" y="5996266"/>
            <a:ext cx="981075" cy="4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400" spc="5" dirty="0">
                <a:latin typeface="Palatino Linotype"/>
                <a:cs typeface="Palatino Linotype"/>
              </a:rPr>
              <a:t>2D </a:t>
            </a:r>
            <a:r>
              <a:rPr sz="1400" dirty="0">
                <a:latin typeface="Palatino Linotype"/>
                <a:cs typeface="Palatino Linotype"/>
              </a:rPr>
              <a:t>image</a:t>
            </a:r>
            <a:r>
              <a:rPr sz="1400" spc="-110" dirty="0">
                <a:latin typeface="Palatino Linotype"/>
                <a:cs typeface="Palatino Linotype"/>
              </a:rPr>
              <a:t> </a:t>
            </a:r>
            <a:r>
              <a:rPr sz="1400" dirty="0">
                <a:latin typeface="Palatino Linotype"/>
                <a:cs typeface="Palatino Linotype"/>
              </a:rPr>
              <a:t>of 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fast</a:t>
            </a:r>
            <a:r>
              <a:rPr sz="1400" spc="-7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neutron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5" name="object 20"/>
          <p:cNvSpPr txBox="1"/>
          <p:nvPr/>
        </p:nvSpPr>
        <p:spPr>
          <a:xfrm>
            <a:off x="4952923" y="3560322"/>
            <a:ext cx="1102360" cy="240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Pixel</a:t>
            </a:r>
            <a:r>
              <a:rPr sz="1400" spc="-60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detector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6" name="object 21"/>
          <p:cNvSpPr/>
          <p:nvPr/>
        </p:nvSpPr>
        <p:spPr>
          <a:xfrm>
            <a:off x="67056" y="2428130"/>
            <a:ext cx="4427220" cy="4057015"/>
          </a:xfrm>
          <a:custGeom>
            <a:avLst/>
            <a:gdLst/>
            <a:ahLst/>
            <a:cxnLst/>
            <a:rect l="l" t="t" r="r" b="b"/>
            <a:pathLst>
              <a:path w="4427220" h="4057015">
                <a:moveTo>
                  <a:pt x="0" y="4056900"/>
                </a:moveTo>
                <a:lnTo>
                  <a:pt x="4427220" y="4056900"/>
                </a:lnTo>
                <a:lnTo>
                  <a:pt x="4427220" y="0"/>
                </a:lnTo>
                <a:lnTo>
                  <a:pt x="0" y="0"/>
                </a:lnTo>
                <a:lnTo>
                  <a:pt x="0" y="40569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2"/>
          <p:cNvSpPr/>
          <p:nvPr/>
        </p:nvSpPr>
        <p:spPr>
          <a:xfrm>
            <a:off x="128015" y="2775200"/>
            <a:ext cx="1593541" cy="13796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3"/>
          <p:cNvSpPr/>
          <p:nvPr/>
        </p:nvSpPr>
        <p:spPr>
          <a:xfrm>
            <a:off x="163068" y="4423059"/>
            <a:ext cx="1908048" cy="193700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4"/>
          <p:cNvSpPr/>
          <p:nvPr/>
        </p:nvSpPr>
        <p:spPr>
          <a:xfrm>
            <a:off x="2106167" y="2775200"/>
            <a:ext cx="2035861" cy="137963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5"/>
          <p:cNvSpPr txBox="1"/>
          <p:nvPr/>
        </p:nvSpPr>
        <p:spPr>
          <a:xfrm>
            <a:off x="196825" y="4196808"/>
            <a:ext cx="1702435" cy="240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latin typeface="Palatino Linotype"/>
                <a:cs typeface="Palatino Linotype"/>
              </a:rPr>
              <a:t>Installation on</a:t>
            </a:r>
            <a:r>
              <a:rPr sz="1400" spc="-114" dirty="0">
                <a:latin typeface="Palatino Linotype"/>
                <a:cs typeface="Palatino Linotype"/>
              </a:rPr>
              <a:t> </a:t>
            </a:r>
            <a:r>
              <a:rPr sz="1400" dirty="0">
                <a:latin typeface="Palatino Linotype"/>
                <a:cs typeface="Palatino Linotype"/>
              </a:rPr>
              <a:t>NTOF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1" name="object 26"/>
          <p:cNvSpPr txBox="1"/>
          <p:nvPr/>
        </p:nvSpPr>
        <p:spPr>
          <a:xfrm>
            <a:off x="2138603" y="4209114"/>
            <a:ext cx="2003425" cy="911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2100" algn="ctr">
              <a:lnSpc>
                <a:spcPct val="100000"/>
              </a:lnSpc>
            </a:pPr>
            <a:r>
              <a:rPr sz="1400" dirty="0">
                <a:latin typeface="Palatino Linotype"/>
                <a:cs typeface="Palatino Linotype"/>
              </a:rPr>
              <a:t>4 pad</a:t>
            </a:r>
            <a:r>
              <a:rPr sz="1400" spc="-90" dirty="0">
                <a:latin typeface="Palatino Linotype"/>
                <a:cs typeface="Palatino Linotype"/>
              </a:rPr>
              <a:t> </a:t>
            </a:r>
            <a:r>
              <a:rPr sz="1400" spc="-5" dirty="0">
                <a:latin typeface="Palatino Linotype"/>
                <a:cs typeface="Palatino Linotype"/>
              </a:rPr>
              <a:t>detector</a:t>
            </a:r>
            <a:endParaRPr sz="1400">
              <a:latin typeface="Palatino Linotype"/>
              <a:cs typeface="Palatino Linotype"/>
            </a:endParaRPr>
          </a:p>
          <a:p>
            <a:pPr marL="329565" algn="ctr">
              <a:lnSpc>
                <a:spcPct val="100000"/>
              </a:lnSpc>
              <a:spcBef>
                <a:spcPts val="690"/>
              </a:spcBef>
            </a:pPr>
            <a:r>
              <a:rPr sz="1800" spc="-10" dirty="0">
                <a:solidFill>
                  <a:srgbClr val="FF0000"/>
                </a:solidFill>
                <a:latin typeface="Symbol"/>
                <a:cs typeface="Symbol"/>
              </a:rPr>
              <a:t>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Megas</a:t>
            </a:r>
            <a:r>
              <a:rPr sz="1800" spc="-7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detector: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1400" dirty="0">
                <a:latin typeface="Palatino Linotype"/>
                <a:cs typeface="Palatino Linotype"/>
              </a:rPr>
              <a:t>2 D </a:t>
            </a:r>
            <a:r>
              <a:rPr sz="1400" spc="-5" dirty="0">
                <a:latin typeface="Palatino Linotype"/>
                <a:cs typeface="Palatino Linotype"/>
              </a:rPr>
              <a:t>reconstructed</a:t>
            </a:r>
            <a:r>
              <a:rPr sz="1400" spc="-55" dirty="0">
                <a:latin typeface="Palatino Linotype"/>
                <a:cs typeface="Palatino Linotype"/>
              </a:rPr>
              <a:t> </a:t>
            </a:r>
            <a:r>
              <a:rPr sz="1400" dirty="0">
                <a:latin typeface="Palatino Linotype"/>
                <a:cs typeface="Palatino Linotype"/>
              </a:rPr>
              <a:t>image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2" name="object 27"/>
          <p:cNvSpPr txBox="1"/>
          <p:nvPr/>
        </p:nvSpPr>
        <p:spPr>
          <a:xfrm>
            <a:off x="2246972" y="5795718"/>
            <a:ext cx="1978660" cy="515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>
              <a:lnSpc>
                <a:spcPct val="100000"/>
              </a:lnSpc>
            </a:pPr>
            <a:r>
              <a:rPr sz="1800" dirty="0">
                <a:latin typeface="Symbol"/>
                <a:cs typeface="Symbol"/>
              </a:rPr>
              <a:t></a:t>
            </a:r>
            <a:r>
              <a:rPr sz="1800" dirty="0">
                <a:latin typeface="Calibri"/>
                <a:cs typeface="Calibri"/>
              </a:rPr>
              <a:t>M </a:t>
            </a:r>
            <a:r>
              <a:rPr sz="1400" dirty="0">
                <a:latin typeface="Palatino Linotype"/>
                <a:cs typeface="Palatino Linotype"/>
              </a:rPr>
              <a:t>Neutron Monitor  applied </a:t>
            </a:r>
            <a:r>
              <a:rPr sz="1400" spc="-5" dirty="0">
                <a:latin typeface="Palatino Linotype"/>
                <a:cs typeface="Palatino Linotype"/>
              </a:rPr>
              <a:t>to </a:t>
            </a:r>
            <a:r>
              <a:rPr sz="1400" dirty="0">
                <a:latin typeface="Palatino Linotype"/>
                <a:cs typeface="Palatino Linotype"/>
              </a:rPr>
              <a:t>fission</a:t>
            </a:r>
            <a:r>
              <a:rPr sz="1400" spc="-100" dirty="0">
                <a:latin typeface="Palatino Linotype"/>
                <a:cs typeface="Palatino Linotype"/>
              </a:rPr>
              <a:t> </a:t>
            </a:r>
            <a:r>
              <a:rPr sz="1400" dirty="0">
                <a:latin typeface="Palatino Linotype"/>
                <a:cs typeface="Palatino Linotype"/>
              </a:rPr>
              <a:t>reactor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23" name="object 28"/>
          <p:cNvSpPr/>
          <p:nvPr/>
        </p:nvSpPr>
        <p:spPr>
          <a:xfrm>
            <a:off x="6531864" y="6050691"/>
            <a:ext cx="1042669" cy="338455"/>
          </a:xfrm>
          <a:custGeom>
            <a:avLst/>
            <a:gdLst/>
            <a:ahLst/>
            <a:cxnLst/>
            <a:rect l="l" t="t" r="r" b="b"/>
            <a:pathLst>
              <a:path w="1042670" h="338454">
                <a:moveTo>
                  <a:pt x="0" y="0"/>
                </a:moveTo>
                <a:lnTo>
                  <a:pt x="1042416" y="0"/>
                </a:lnTo>
                <a:lnTo>
                  <a:pt x="1042416" y="338328"/>
                </a:lnTo>
                <a:lnTo>
                  <a:pt x="0" y="338328"/>
                </a:lnTo>
                <a:lnTo>
                  <a:pt x="0" y="0"/>
                </a:lnTo>
                <a:close/>
              </a:path>
            </a:pathLst>
          </a:custGeom>
          <a:solidFill>
            <a:srgbClr val="006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9"/>
          <p:cNvSpPr txBox="1"/>
          <p:nvPr/>
        </p:nvSpPr>
        <p:spPr>
          <a:xfrm>
            <a:off x="6611086" y="6083618"/>
            <a:ext cx="874394" cy="273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60" dirty="0">
                <a:solidFill>
                  <a:srgbClr val="FFFFFF"/>
                </a:solidFill>
                <a:latin typeface="Palatino Linotype"/>
                <a:cs typeface="Palatino Linotype"/>
              </a:rPr>
              <a:t>F.</a:t>
            </a:r>
            <a:r>
              <a:rPr sz="1600" spc="-8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Palatino Linotype"/>
                <a:cs typeface="Palatino Linotype"/>
              </a:rPr>
              <a:t>Murtas</a:t>
            </a:r>
            <a:endParaRPr sz="1600" dirty="0">
              <a:latin typeface="Palatino Linotype"/>
              <a:cs typeface="Palatino Linotype"/>
            </a:endParaRPr>
          </a:p>
        </p:txBody>
      </p:sp>
      <p:sp>
        <p:nvSpPr>
          <p:cNvPr id="25" name="object 30"/>
          <p:cNvSpPr txBox="1"/>
          <p:nvPr/>
        </p:nvSpPr>
        <p:spPr>
          <a:xfrm>
            <a:off x="2279904" y="5268879"/>
            <a:ext cx="1780539" cy="338455"/>
          </a:xfrm>
          <a:prstGeom prst="rect">
            <a:avLst/>
          </a:prstGeom>
          <a:solidFill>
            <a:srgbClr val="006600"/>
          </a:solidFill>
        </p:spPr>
        <p:txBody>
          <a:bodyPr vert="horz" wrap="square" lIns="0" tIns="32384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54"/>
              </a:spcBef>
            </a:pPr>
            <a:r>
              <a:rPr sz="1600" spc="-60" dirty="0">
                <a:solidFill>
                  <a:srgbClr val="FFFFFF"/>
                </a:solidFill>
                <a:latin typeface="Palatino Linotype"/>
                <a:cs typeface="Palatino Linotype"/>
              </a:rPr>
              <a:t>T.</a:t>
            </a:r>
            <a:r>
              <a:rPr sz="1600" spc="-10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Palatino Linotype"/>
                <a:cs typeface="Palatino Linotype"/>
              </a:rPr>
              <a:t>Papaevangelou</a:t>
            </a:r>
            <a:endParaRPr sz="1600">
              <a:latin typeface="Palatino Linotype"/>
              <a:cs typeface="Palatino Linotype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06295" y="2449388"/>
            <a:ext cx="149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3733"/>
                </a:solidFill>
              </a:rPr>
              <a:t>GEM detector</a:t>
            </a:r>
            <a:endParaRPr lang="en-US" dirty="0">
              <a:solidFill>
                <a:srgbClr val="FF373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77198" y="2405868"/>
            <a:ext cx="192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Bookman Old Style"/>
                <a:cs typeface="Bookman Old Style"/>
              </a:rPr>
              <a:t>nTOF</a:t>
            </a:r>
            <a:r>
              <a:rPr lang="en-US" b="1" dirty="0" smtClean="0">
                <a:latin typeface="Bookman Old Style"/>
                <a:cs typeface="Bookman Old Style"/>
              </a:rPr>
              <a:t> at CERN</a:t>
            </a:r>
            <a:endParaRPr lang="en-US" b="1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067234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127" y="27031"/>
            <a:ext cx="8583439" cy="20928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Bookman Old Style"/>
                <a:cs typeface="Bookman Old Style"/>
              </a:rPr>
              <a:t>MPGD Technologies: 	Neutrino Physics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Challenges: Large area TPCs</a:t>
            </a:r>
            <a:endParaRPr lang="el-GR" sz="1600" b="1" dirty="0" smtClean="0">
              <a:latin typeface="Bookman Old Style"/>
              <a:cs typeface="Bookman Old Style"/>
            </a:endParaRPr>
          </a:p>
          <a:p>
            <a:r>
              <a:rPr lang="en-US" sz="1600" b="1" dirty="0" smtClean="0">
                <a:latin typeface="Bookman Old Style"/>
                <a:cs typeface="Bookman Old Style"/>
              </a:rPr>
              <a:t>Present: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T2K (Japan), first large scale neutrino experiment with MPGD (9 m</a:t>
            </a:r>
            <a:r>
              <a:rPr lang="en-US" sz="1600" baseline="30000" dirty="0" smtClean="0">
                <a:latin typeface="Bookman Old Style"/>
                <a:cs typeface="Bookman Old Style"/>
              </a:rPr>
              <a:t>2</a:t>
            </a:r>
            <a:r>
              <a:rPr lang="en-US" sz="1600" dirty="0" smtClean="0">
                <a:latin typeface="Bookman Old Style"/>
                <a:cs typeface="Bookman Old Style"/>
              </a:rPr>
              <a:t> TPC with </a:t>
            </a:r>
            <a:r>
              <a:rPr lang="en-US" sz="1600" dirty="0" err="1" smtClean="0">
                <a:latin typeface="Bookman Old Style"/>
                <a:cs typeface="Bookman Old Style"/>
              </a:rPr>
              <a:t>micromegas</a:t>
            </a:r>
            <a:r>
              <a:rPr lang="en-US" sz="1600" dirty="0" smtClean="0">
                <a:latin typeface="Bookman Old Style"/>
                <a:cs typeface="Bookman Old Style"/>
              </a:rPr>
              <a:t>)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Future: </a:t>
            </a:r>
            <a:endParaRPr lang="en-US" sz="1600" dirty="0" smtClean="0">
              <a:latin typeface="Bookman Old Style"/>
              <a:cs typeface="Bookman Old Style"/>
            </a:endParaRPr>
          </a:p>
          <a:p>
            <a:r>
              <a:rPr lang="en-US" sz="1600" dirty="0" smtClean="0">
                <a:latin typeface="Bookman Old Style"/>
                <a:cs typeface="Bookman Old Style"/>
              </a:rPr>
              <a:t>LBNO</a:t>
            </a:r>
            <a:r>
              <a:rPr lang="en-US" sz="1600" dirty="0">
                <a:latin typeface="Bookman Old Style"/>
                <a:cs typeface="Bookman Old Style"/>
              </a:rPr>
              <a:t>-DEMO </a:t>
            </a:r>
            <a:r>
              <a:rPr lang="en-US" sz="1600" dirty="0" smtClean="0">
                <a:latin typeface="Bookman Old Style"/>
                <a:cs typeface="Bookman Old Style"/>
              </a:rPr>
              <a:t>(</a:t>
            </a:r>
            <a:r>
              <a:rPr lang="en-US" sz="1600" dirty="0" err="1" smtClean="0">
                <a:latin typeface="Bookman Old Style"/>
                <a:cs typeface="Bookman Old Style"/>
              </a:rPr>
              <a:t>LAr</a:t>
            </a:r>
            <a:r>
              <a:rPr lang="en-US" sz="1600" dirty="0" smtClean="0">
                <a:latin typeface="Bookman Old Style"/>
                <a:cs typeface="Bookman Old Style"/>
              </a:rPr>
              <a:t> </a:t>
            </a:r>
            <a:r>
              <a:rPr lang="en-US" sz="1600" dirty="0">
                <a:latin typeface="Bookman Old Style"/>
                <a:cs typeface="Bookman Old Style"/>
              </a:rPr>
              <a:t>TPC THGEM), </a:t>
            </a:r>
            <a:r>
              <a:rPr lang="en-US" sz="1600" dirty="0" smtClean="0">
                <a:latin typeface="Bookman Old Style"/>
                <a:cs typeface="Bookman Old Style"/>
              </a:rPr>
              <a:t>DUNE 720 m</a:t>
            </a:r>
            <a:r>
              <a:rPr lang="en-US" sz="1600" baseline="30000" dirty="0" smtClean="0">
                <a:latin typeface="Bookman Old Style"/>
                <a:cs typeface="Bookman Old Style"/>
              </a:rPr>
              <a:t>2</a:t>
            </a:r>
            <a:r>
              <a:rPr lang="en-US" sz="1600" dirty="0" smtClean="0">
                <a:latin typeface="Bookman Old Style"/>
                <a:cs typeface="Bookman Old Style"/>
              </a:rPr>
              <a:t> (</a:t>
            </a:r>
            <a:r>
              <a:rPr lang="en-US" sz="1600" dirty="0" err="1" smtClean="0">
                <a:latin typeface="Bookman Old Style"/>
                <a:cs typeface="Bookman Old Style"/>
              </a:rPr>
              <a:t>LAr</a:t>
            </a:r>
            <a:r>
              <a:rPr lang="en-US" sz="1600" dirty="0" smtClean="0">
                <a:latin typeface="Bookman Old Style"/>
                <a:cs typeface="Bookman Old Style"/>
              </a:rPr>
              <a:t> TPC THGEM), Ship (26 m</a:t>
            </a:r>
            <a:r>
              <a:rPr lang="en-US" sz="1600" baseline="30000" dirty="0" smtClean="0">
                <a:latin typeface="Bookman Old Style"/>
                <a:cs typeface="Bookman Old Style"/>
              </a:rPr>
              <a:t>2</a:t>
            </a:r>
            <a:r>
              <a:rPr lang="en-US" sz="1600" dirty="0" smtClean="0">
                <a:latin typeface="Bookman Old Style"/>
                <a:cs typeface="Bookman Old Style"/>
              </a:rPr>
              <a:t> </a:t>
            </a:r>
            <a:r>
              <a:rPr lang="en-US" sz="1600" dirty="0" err="1" smtClean="0">
                <a:latin typeface="Bookman Old Style"/>
                <a:cs typeface="Bookman Old Style"/>
              </a:rPr>
              <a:t>micromegas</a:t>
            </a:r>
            <a:r>
              <a:rPr lang="en-US" sz="1600" dirty="0" smtClean="0">
                <a:latin typeface="Bookman Old Style"/>
                <a:cs typeface="Bookman Old Style"/>
              </a:rPr>
              <a:t>, GEM, </a:t>
            </a:r>
            <a:r>
              <a:rPr lang="en-US" sz="1600" dirty="0" err="1" smtClean="0">
                <a:latin typeface="Bookman Old Style"/>
                <a:cs typeface="Bookman Old Style"/>
              </a:rPr>
              <a:t>mRWELL</a:t>
            </a:r>
            <a:r>
              <a:rPr lang="en-US" sz="1600" dirty="0" smtClean="0">
                <a:latin typeface="Bookman Old Style"/>
                <a:cs typeface="Bookman Old Style"/>
              </a:rPr>
              <a:t>)</a:t>
            </a:r>
          </a:p>
        </p:txBody>
      </p:sp>
      <p:sp>
        <p:nvSpPr>
          <p:cNvPr id="26" name="object 2"/>
          <p:cNvSpPr/>
          <p:nvPr/>
        </p:nvSpPr>
        <p:spPr>
          <a:xfrm>
            <a:off x="162022" y="3029185"/>
            <a:ext cx="1634793" cy="22026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457200" y="2198891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T2K experiment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77926" y="25305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7679" y="5241238"/>
            <a:ext cx="363432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6363" indent="-106363">
              <a:buFont typeface="Arial"/>
              <a:buChar char="•"/>
              <a:tabLst>
                <a:tab pos="179388" algn="l"/>
              </a:tabLst>
            </a:pPr>
            <a:r>
              <a:rPr lang="en-US" sz="1400" dirty="0" smtClean="0">
                <a:solidFill>
                  <a:srgbClr val="0000CC"/>
                </a:solidFill>
                <a:latin typeface="Palatino Linotype"/>
                <a:cs typeface="Palatino Linotype"/>
              </a:rPr>
              <a:t>72 </a:t>
            </a:r>
            <a:r>
              <a:rPr lang="en-US" sz="1400" spc="-5" dirty="0" smtClean="0">
                <a:solidFill>
                  <a:srgbClr val="0000CC"/>
                </a:solidFill>
                <a:latin typeface="Palatino Linotype"/>
                <a:cs typeface="Palatino Linotype"/>
              </a:rPr>
              <a:t>Micromegas,</a:t>
            </a:r>
            <a:r>
              <a:rPr lang="en-US" sz="1400" dirty="0" smtClean="0">
                <a:solidFill>
                  <a:srgbClr val="0000CC"/>
                </a:solidFill>
                <a:latin typeface="Palatino Linotype"/>
                <a:cs typeface="Palatino Linotype"/>
              </a:rPr>
              <a:t>120k </a:t>
            </a:r>
            <a:r>
              <a:rPr lang="en-US" sz="1400" spc="-5" dirty="0" smtClean="0">
                <a:solidFill>
                  <a:srgbClr val="0000CC"/>
                </a:solidFill>
                <a:latin typeface="Palatino Linotype"/>
                <a:cs typeface="Palatino Linotype"/>
              </a:rPr>
              <a:t>channels (since 2009)</a:t>
            </a:r>
            <a:endParaRPr lang="en-US" sz="1400" dirty="0">
              <a:latin typeface="Palatino Linotype"/>
              <a:cs typeface="Palatino Linotype"/>
            </a:endParaRPr>
          </a:p>
          <a:p>
            <a:pPr marL="106363" indent="-106363">
              <a:buFont typeface="Arial"/>
              <a:buChar char="•"/>
              <a:tabLst>
                <a:tab pos="179388" algn="l"/>
              </a:tabLst>
            </a:pPr>
            <a:r>
              <a:rPr lang="en-US" sz="1400" spc="-5" dirty="0" smtClean="0">
                <a:solidFill>
                  <a:srgbClr val="0000CC"/>
                </a:solidFill>
                <a:latin typeface="Palatino Linotype"/>
                <a:cs typeface="Palatino Linotype"/>
              </a:rPr>
              <a:t>Charge</a:t>
            </a:r>
            <a:r>
              <a:rPr lang="en-US" sz="14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, </a:t>
            </a:r>
            <a:r>
              <a:rPr lang="en-US" sz="1400" spc="-10" dirty="0">
                <a:solidFill>
                  <a:srgbClr val="0000CC"/>
                </a:solidFill>
                <a:latin typeface="Palatino Linotype"/>
                <a:cs typeface="Palatino Linotype"/>
              </a:rPr>
              <a:t>momentum </a:t>
            </a:r>
            <a:r>
              <a:rPr lang="en-US" sz="14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and </a:t>
            </a:r>
            <a:r>
              <a:rPr lang="en-US" sz="1400" spc="-10" dirty="0" err="1">
                <a:solidFill>
                  <a:srgbClr val="0000CC"/>
                </a:solidFill>
                <a:latin typeface="Palatino Linotype"/>
                <a:cs typeface="Palatino Linotype"/>
              </a:rPr>
              <a:t>dE</a:t>
            </a:r>
            <a:r>
              <a:rPr lang="en-US" sz="1400" spc="-10" dirty="0">
                <a:solidFill>
                  <a:srgbClr val="0000CC"/>
                </a:solidFill>
                <a:latin typeface="Palatino Linotype"/>
                <a:cs typeface="Palatino Linotype"/>
              </a:rPr>
              <a:t>/dx</a:t>
            </a:r>
            <a:r>
              <a:rPr lang="en-US" sz="1400" spc="155" dirty="0">
                <a:solidFill>
                  <a:srgbClr val="0000CC"/>
                </a:solidFill>
                <a:latin typeface="Palatino Linotype"/>
                <a:cs typeface="Palatino Linotype"/>
              </a:rPr>
              <a:t> </a:t>
            </a:r>
            <a:r>
              <a:rPr lang="en-US" sz="14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PID</a:t>
            </a:r>
            <a:r>
              <a:rPr lang="en-US" sz="1400" spc="-5" dirty="0" smtClean="0">
                <a:solidFill>
                  <a:srgbClr val="0000CC"/>
                </a:solidFill>
                <a:latin typeface="Palatino Linotype"/>
                <a:cs typeface="Palatino Linotype"/>
              </a:rPr>
              <a:t>)</a:t>
            </a:r>
          </a:p>
          <a:p>
            <a:pPr marL="106363" indent="-106363">
              <a:buFont typeface="Arial"/>
              <a:buChar char="•"/>
              <a:tabLst>
                <a:tab pos="179388" algn="l"/>
              </a:tabLst>
            </a:pPr>
            <a:r>
              <a:rPr lang="en-US" sz="14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Spatial resolution : </a:t>
            </a:r>
            <a:r>
              <a:rPr lang="en-US"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0.6</a:t>
            </a:r>
            <a:r>
              <a:rPr lang="en-US" sz="1400" spc="-15" dirty="0">
                <a:solidFill>
                  <a:srgbClr val="663300"/>
                </a:solidFill>
                <a:latin typeface="Palatino Linotype"/>
                <a:cs typeface="Palatino Linotype"/>
              </a:rPr>
              <a:t> </a:t>
            </a:r>
            <a:r>
              <a:rPr lang="en-US" sz="1400" spc="-10" dirty="0" smtClean="0">
                <a:solidFill>
                  <a:srgbClr val="663300"/>
                </a:solidFill>
                <a:latin typeface="Palatino Linotype"/>
                <a:cs typeface="Palatino Linotype"/>
              </a:rPr>
              <a:t>mm</a:t>
            </a:r>
          </a:p>
          <a:p>
            <a:pPr marL="106363" indent="-106363">
              <a:buFont typeface="Arial"/>
              <a:buChar char="•"/>
              <a:tabLst>
                <a:tab pos="179388" algn="l"/>
              </a:tabLst>
            </a:pPr>
            <a:r>
              <a:rPr lang="en-US" sz="1400" spc="-10" dirty="0">
                <a:solidFill>
                  <a:srgbClr val="0000CC"/>
                </a:solidFill>
                <a:latin typeface="Palatino Linotype"/>
                <a:cs typeface="Palatino Linotype"/>
              </a:rPr>
              <a:t>Momentum </a:t>
            </a:r>
            <a:r>
              <a:rPr lang="en-US" sz="14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res.: </a:t>
            </a:r>
            <a:r>
              <a:rPr lang="en-US"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9% </a:t>
            </a:r>
            <a:r>
              <a:rPr lang="en-US" sz="1400" dirty="0">
                <a:solidFill>
                  <a:srgbClr val="663300"/>
                </a:solidFill>
                <a:latin typeface="Palatino Linotype"/>
                <a:cs typeface="Palatino Linotype"/>
              </a:rPr>
              <a:t>at </a:t>
            </a:r>
            <a:r>
              <a:rPr lang="en-US"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1 </a:t>
            </a:r>
            <a:r>
              <a:rPr lang="en-US" sz="1400" spc="-5" dirty="0" err="1" smtClean="0">
                <a:solidFill>
                  <a:srgbClr val="663300"/>
                </a:solidFill>
                <a:latin typeface="Palatino Linotype"/>
                <a:cs typeface="Palatino Linotype"/>
              </a:rPr>
              <a:t>GeV</a:t>
            </a:r>
            <a:endParaRPr lang="en-US" sz="1400" dirty="0">
              <a:latin typeface="Palatino Linotype"/>
              <a:cs typeface="Palatino Linotype"/>
            </a:endParaRPr>
          </a:p>
          <a:p>
            <a:pPr marL="106363" indent="-106363">
              <a:buFont typeface="Arial"/>
              <a:buChar char="•"/>
              <a:tabLst>
                <a:tab pos="179388" algn="l"/>
              </a:tabLst>
            </a:pPr>
            <a:r>
              <a:rPr lang="en-US" sz="1400" spc="-5" dirty="0" err="1">
                <a:solidFill>
                  <a:srgbClr val="0000CC"/>
                </a:solidFill>
                <a:latin typeface="Palatino Linotype"/>
                <a:cs typeface="Palatino Linotype"/>
              </a:rPr>
              <a:t>dE</a:t>
            </a:r>
            <a:r>
              <a:rPr lang="en-US" sz="1400" spc="-5" dirty="0">
                <a:solidFill>
                  <a:srgbClr val="0000CC"/>
                </a:solidFill>
                <a:latin typeface="Palatino Linotype"/>
                <a:cs typeface="Palatino Linotype"/>
              </a:rPr>
              <a:t>/dx: 7.8 % </a:t>
            </a:r>
            <a:r>
              <a:rPr lang="en-US" sz="1400" dirty="0" smtClean="0">
                <a:solidFill>
                  <a:srgbClr val="663300"/>
                </a:solidFill>
                <a:latin typeface="Palatino Linotype"/>
                <a:cs typeface="Palatino Linotype"/>
              </a:rPr>
              <a:t>(</a:t>
            </a:r>
            <a:r>
              <a:rPr lang="en-US" sz="1400" spc="-5" dirty="0" smtClean="0">
                <a:solidFill>
                  <a:srgbClr val="663300"/>
                </a:solidFill>
                <a:latin typeface="Palatino Linotype"/>
                <a:cs typeface="Palatino Linotype"/>
              </a:rPr>
              <a:t>distinguish </a:t>
            </a:r>
            <a:r>
              <a:rPr lang="en-US" sz="1400" spc="-10" dirty="0">
                <a:solidFill>
                  <a:srgbClr val="663300"/>
                </a:solidFill>
                <a:latin typeface="Symbol"/>
                <a:cs typeface="Symbol"/>
              </a:rPr>
              <a:t></a:t>
            </a:r>
            <a:r>
              <a:rPr lang="en-US" sz="1400" spc="-10" dirty="0">
                <a:solidFill>
                  <a:srgbClr val="663300"/>
                </a:solidFill>
                <a:latin typeface="Palatino Linotype"/>
                <a:cs typeface="Palatino Linotype"/>
              </a:rPr>
              <a:t>/e</a:t>
            </a:r>
            <a:r>
              <a:rPr lang="en-US" sz="1400" spc="-10" dirty="0" smtClean="0">
                <a:solidFill>
                  <a:srgbClr val="663300"/>
                </a:solidFill>
                <a:latin typeface="Palatino Linotype"/>
                <a:cs typeface="Palatino Linotype"/>
              </a:rPr>
              <a:t>, identify</a:t>
            </a:r>
            <a:r>
              <a:rPr lang="en-US" sz="1400" dirty="0" smtClean="0">
                <a:solidFill>
                  <a:srgbClr val="663300"/>
                </a:solidFill>
                <a:latin typeface="Palatino Linotype"/>
                <a:cs typeface="Palatino Linotype"/>
              </a:rPr>
              <a:t> </a:t>
            </a:r>
            <a:r>
              <a:rPr lang="el-GR" sz="1400" dirty="0" smtClean="0">
                <a:solidFill>
                  <a:srgbClr val="663300"/>
                </a:solidFill>
                <a:latin typeface="Palatino Linotype"/>
                <a:cs typeface="Palatino Linotype"/>
              </a:rPr>
              <a:t>ν</a:t>
            </a:r>
            <a:r>
              <a:rPr lang="en-US" sz="1400" baseline="-25000" dirty="0" smtClean="0">
                <a:solidFill>
                  <a:srgbClr val="663300"/>
                </a:solidFill>
                <a:latin typeface="Palatino Linotype"/>
                <a:cs typeface="Palatino Linotype"/>
              </a:rPr>
              <a:t>e</a:t>
            </a:r>
            <a:r>
              <a:rPr lang="en-US" sz="1400" spc="-5" dirty="0" smtClean="0">
                <a:solidFill>
                  <a:srgbClr val="663300"/>
                </a:solidFill>
                <a:latin typeface="Palatino Linotype"/>
                <a:cs typeface="Palatino Linotype"/>
              </a:rPr>
              <a:t>)</a:t>
            </a:r>
            <a:endParaRPr lang="en-US" sz="1400" dirty="0">
              <a:latin typeface="Palatino Linotype"/>
              <a:cs typeface="Palatino Linotype"/>
            </a:endParaRPr>
          </a:p>
        </p:txBody>
      </p:sp>
      <p:sp>
        <p:nvSpPr>
          <p:cNvPr id="31" name="object 5"/>
          <p:cNvSpPr/>
          <p:nvPr/>
        </p:nvSpPr>
        <p:spPr>
          <a:xfrm>
            <a:off x="1796815" y="3935415"/>
            <a:ext cx="1994370" cy="13058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4"/>
          <p:cNvSpPr/>
          <p:nvPr/>
        </p:nvSpPr>
        <p:spPr>
          <a:xfrm>
            <a:off x="1871340" y="2530593"/>
            <a:ext cx="1919845" cy="138661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8"/>
          <p:cNvSpPr/>
          <p:nvPr/>
        </p:nvSpPr>
        <p:spPr>
          <a:xfrm>
            <a:off x="4769555" y="2899925"/>
            <a:ext cx="3216656" cy="28799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3343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16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127" y="27031"/>
            <a:ext cx="8583439" cy="18466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Bookman Old Style"/>
                <a:cs typeface="Bookman Old Style"/>
              </a:rPr>
              <a:t>MPGD Technologies: 	Dark Matter detection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Challenges: Ultra low background detectors &lt; 10</a:t>
            </a:r>
            <a:r>
              <a:rPr lang="en-US" sz="1600" b="1" baseline="30000" dirty="0" smtClean="0">
                <a:latin typeface="Bookman Old Style"/>
                <a:cs typeface="Bookman Old Style"/>
              </a:rPr>
              <a:t>-7</a:t>
            </a:r>
            <a:r>
              <a:rPr lang="en-US" sz="1600" b="1" dirty="0" smtClean="0">
                <a:latin typeface="Bookman Old Style"/>
                <a:cs typeface="Bookman Old Style"/>
              </a:rPr>
              <a:t>cnts/</a:t>
            </a:r>
            <a:r>
              <a:rPr lang="en-US" sz="1600" b="1" dirty="0" err="1" smtClean="0">
                <a:latin typeface="Bookman Old Style"/>
                <a:cs typeface="Bookman Old Style"/>
              </a:rPr>
              <a:t>keV</a:t>
            </a:r>
            <a:r>
              <a:rPr lang="en-US" sz="1600" b="1" dirty="0" smtClean="0">
                <a:latin typeface="Bookman Old Style"/>
                <a:cs typeface="Bookman Old Style"/>
              </a:rPr>
              <a:t>/cm</a:t>
            </a:r>
            <a:r>
              <a:rPr lang="en-US" sz="1600" b="1" baseline="30000" dirty="0" smtClean="0">
                <a:latin typeface="Bookman Old Style"/>
                <a:cs typeface="Bookman Old Style"/>
              </a:rPr>
              <a:t>2</a:t>
            </a:r>
            <a:endParaRPr lang="el-GR" sz="1600" b="1" baseline="30000" dirty="0" smtClean="0">
              <a:latin typeface="Bookman Old Style"/>
              <a:cs typeface="Bookman Old Style"/>
            </a:endParaRPr>
          </a:p>
          <a:p>
            <a:r>
              <a:rPr lang="en-US" sz="1600" b="1" dirty="0" smtClean="0">
                <a:latin typeface="Bookman Old Style"/>
                <a:cs typeface="Bookman Old Style"/>
              </a:rPr>
              <a:t>Present: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CAST (Micromegas</a:t>
            </a:r>
            <a:r>
              <a:rPr lang="el-GR" sz="1600" dirty="0" smtClean="0">
                <a:latin typeface="Bookman Old Style"/>
                <a:cs typeface="Bookman Old Style"/>
              </a:rPr>
              <a:t>μ</a:t>
            </a:r>
            <a:r>
              <a:rPr lang="en-US" sz="1600" dirty="0" smtClean="0">
                <a:latin typeface="Bookman Old Style"/>
                <a:cs typeface="Bookman Old Style"/>
              </a:rPr>
              <a:t>bulk and Ingrid), NEWAGE (</a:t>
            </a:r>
            <a:r>
              <a:rPr lang="en-US" sz="1600" dirty="0" err="1">
                <a:latin typeface="Bookman Old Style"/>
                <a:cs typeface="Bookman Old Style"/>
              </a:rPr>
              <a:t>K</a:t>
            </a:r>
            <a:r>
              <a:rPr lang="en-US" sz="1600" dirty="0" err="1" smtClean="0">
                <a:latin typeface="Bookman Old Style"/>
                <a:cs typeface="Bookman Old Style"/>
              </a:rPr>
              <a:t>amioka</a:t>
            </a:r>
            <a:r>
              <a:rPr lang="en-US" sz="1600" dirty="0" smtClean="0">
                <a:latin typeface="Bookman Old Style"/>
                <a:cs typeface="Bookman Old Style"/>
              </a:rPr>
              <a:t>, TPC GEM, </a:t>
            </a:r>
            <a:r>
              <a:rPr lang="el-GR" sz="1600" dirty="0" smtClean="0">
                <a:latin typeface="Bookman Old Style"/>
                <a:cs typeface="Bookman Old Style"/>
              </a:rPr>
              <a:t>μ</a:t>
            </a:r>
            <a:r>
              <a:rPr lang="en-US" sz="1600" dirty="0" smtClean="0">
                <a:latin typeface="Bookman Old Style"/>
                <a:cs typeface="Bookman Old Style"/>
              </a:rPr>
              <a:t>PIC)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Future: </a:t>
            </a:r>
            <a:endParaRPr lang="en-US" sz="1600" dirty="0" smtClean="0">
              <a:latin typeface="Bookman Old Style"/>
              <a:cs typeface="Bookman Old Style"/>
            </a:endParaRPr>
          </a:p>
          <a:p>
            <a:r>
              <a:rPr lang="en-US" sz="1600" dirty="0" smtClean="0">
                <a:latin typeface="Bookman Old Style"/>
                <a:cs typeface="Bookman Old Style"/>
              </a:rPr>
              <a:t>PANDA-X(TPC </a:t>
            </a:r>
            <a:r>
              <a:rPr lang="el-GR" sz="1600" dirty="0" smtClean="0">
                <a:latin typeface="Bookman Old Style"/>
                <a:cs typeface="Bookman Old Style"/>
              </a:rPr>
              <a:t>μ</a:t>
            </a:r>
            <a:r>
              <a:rPr lang="en-US" sz="1600" dirty="0" smtClean="0">
                <a:latin typeface="Bookman Old Style"/>
                <a:cs typeface="Bookman Old Style"/>
              </a:rPr>
              <a:t>bulk </a:t>
            </a:r>
            <a:r>
              <a:rPr lang="en-US" sz="1600" dirty="0" err="1" smtClean="0">
                <a:latin typeface="Bookman Old Style"/>
                <a:cs typeface="Bookman Old Style"/>
              </a:rPr>
              <a:t>micromegas</a:t>
            </a:r>
            <a:r>
              <a:rPr lang="en-US" sz="1600" dirty="0" smtClean="0">
                <a:latin typeface="Bookman Old Style"/>
                <a:cs typeface="Bookman Old Style"/>
              </a:rPr>
              <a:t>, DARWIN (THGEM GMPT), IAXO (</a:t>
            </a:r>
            <a:r>
              <a:rPr lang="el-GR" sz="1600" dirty="0" smtClean="0">
                <a:latin typeface="Bookman Old Style"/>
                <a:cs typeface="Bookman Old Style"/>
              </a:rPr>
              <a:t>μ</a:t>
            </a:r>
            <a:r>
              <a:rPr lang="en-US" sz="1600" dirty="0" smtClean="0">
                <a:latin typeface="Bookman Old Style"/>
                <a:cs typeface="Bookman Old Style"/>
              </a:rPr>
              <a:t>bulk </a:t>
            </a:r>
            <a:r>
              <a:rPr lang="en-US" sz="1600" dirty="0" err="1" smtClean="0">
                <a:latin typeface="Bookman Old Style"/>
                <a:cs typeface="Bookman Old Style"/>
              </a:rPr>
              <a:t>micromegas</a:t>
            </a:r>
            <a:r>
              <a:rPr lang="en-US" sz="1600" dirty="0" smtClean="0">
                <a:latin typeface="Bookman Old Style"/>
                <a:cs typeface="Bookman Old Style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7926" y="25305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object 7"/>
          <p:cNvSpPr/>
          <p:nvPr/>
        </p:nvSpPr>
        <p:spPr>
          <a:xfrm>
            <a:off x="3903128" y="2671703"/>
            <a:ext cx="3574815" cy="29633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8"/>
          <p:cNvSpPr/>
          <p:nvPr/>
        </p:nvSpPr>
        <p:spPr>
          <a:xfrm>
            <a:off x="6553200" y="3979333"/>
            <a:ext cx="2590800" cy="23770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7013262" y="3794667"/>
            <a:ext cx="187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μ</a:t>
            </a:r>
            <a:r>
              <a:rPr lang="en-US" dirty="0" smtClean="0"/>
              <a:t>bulk</a:t>
            </a:r>
            <a:r>
              <a:rPr lang="el-GR" dirty="0" smtClean="0"/>
              <a:t> </a:t>
            </a:r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16" name="object 6"/>
          <p:cNvSpPr txBox="1"/>
          <p:nvPr/>
        </p:nvSpPr>
        <p:spPr>
          <a:xfrm>
            <a:off x="263555" y="2984694"/>
            <a:ext cx="3380740" cy="7609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5880">
              <a:lnSpc>
                <a:spcPct val="103200"/>
              </a:lnSpc>
            </a:pPr>
            <a:r>
              <a:rPr lang="en-US" sz="1600" spc="-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NEWAGE</a:t>
            </a:r>
          </a:p>
          <a:p>
            <a:pPr marL="12700" marR="5080" indent="55880">
              <a:lnSpc>
                <a:spcPct val="103200"/>
              </a:lnSpc>
            </a:pPr>
            <a:r>
              <a:rPr sz="1600" spc="-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µ</a:t>
            </a:r>
            <a:r>
              <a:rPr sz="16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-PIC based TPC with electronics  Only DM experiment with 3-D</a:t>
            </a:r>
            <a:r>
              <a:rPr sz="1600" spc="25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tracks</a:t>
            </a:r>
            <a:endParaRPr sz="1600" dirty="0">
              <a:latin typeface="Palatino Linotype"/>
              <a:cs typeface="Palatino Linotype"/>
            </a:endParaRPr>
          </a:p>
        </p:txBody>
      </p:sp>
      <p:sp>
        <p:nvSpPr>
          <p:cNvPr id="17" name="object 7"/>
          <p:cNvSpPr/>
          <p:nvPr/>
        </p:nvSpPr>
        <p:spPr>
          <a:xfrm>
            <a:off x="213481" y="3880913"/>
            <a:ext cx="2799461" cy="17541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8"/>
          <p:cNvSpPr/>
          <p:nvPr/>
        </p:nvSpPr>
        <p:spPr>
          <a:xfrm>
            <a:off x="1861686" y="4858558"/>
            <a:ext cx="1910080" cy="966469"/>
          </a:xfrm>
          <a:custGeom>
            <a:avLst/>
            <a:gdLst/>
            <a:ahLst/>
            <a:cxnLst/>
            <a:rect l="l" t="t" r="r" b="b"/>
            <a:pathLst>
              <a:path w="1910079" h="966470">
                <a:moveTo>
                  <a:pt x="0" y="0"/>
                </a:moveTo>
                <a:lnTo>
                  <a:pt x="1909572" y="0"/>
                </a:lnTo>
                <a:lnTo>
                  <a:pt x="1909572" y="966215"/>
                </a:lnTo>
                <a:lnTo>
                  <a:pt x="0" y="96621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9"/>
          <p:cNvSpPr/>
          <p:nvPr/>
        </p:nvSpPr>
        <p:spPr>
          <a:xfrm>
            <a:off x="1861686" y="4858558"/>
            <a:ext cx="1910080" cy="966469"/>
          </a:xfrm>
          <a:custGeom>
            <a:avLst/>
            <a:gdLst/>
            <a:ahLst/>
            <a:cxnLst/>
            <a:rect l="l" t="t" r="r" b="b"/>
            <a:pathLst>
              <a:path w="1910079" h="966470">
                <a:moveTo>
                  <a:pt x="0" y="0"/>
                </a:moveTo>
                <a:lnTo>
                  <a:pt x="1909572" y="0"/>
                </a:lnTo>
                <a:lnTo>
                  <a:pt x="1909572" y="966215"/>
                </a:lnTo>
                <a:lnTo>
                  <a:pt x="0" y="966215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8064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0"/>
          <p:cNvSpPr txBox="1"/>
          <p:nvPr/>
        </p:nvSpPr>
        <p:spPr>
          <a:xfrm>
            <a:off x="1939868" y="4913359"/>
            <a:ext cx="1558290" cy="8585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GEM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315"/>
              </a:lnSpc>
              <a:spcBef>
                <a:spcPts val="20"/>
              </a:spcBef>
            </a:pPr>
            <a:r>
              <a:rPr sz="1100" dirty="0">
                <a:latin typeface="Calibri"/>
                <a:cs typeface="Calibri"/>
              </a:rPr>
              <a:t>-31</a:t>
            </a:r>
            <a:r>
              <a:rPr sz="1100" dirty="0">
                <a:latin typeface="MS PGothic"/>
                <a:cs typeface="MS PGothic"/>
              </a:rPr>
              <a:t>×</a:t>
            </a:r>
            <a:r>
              <a:rPr sz="1100" dirty="0">
                <a:latin typeface="Calibri"/>
                <a:cs typeface="Calibri"/>
              </a:rPr>
              <a:t>32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5" dirty="0">
                <a:latin typeface="Calibri"/>
                <a:cs typeface="Calibri"/>
              </a:rPr>
              <a:t>cm</a:t>
            </a:r>
            <a:r>
              <a:rPr sz="1050" spc="7" baseline="27777" dirty="0">
                <a:latin typeface="Calibri"/>
                <a:cs typeface="Calibri"/>
              </a:rPr>
              <a:t>2</a:t>
            </a:r>
            <a:endParaRPr sz="1050" baseline="27777">
              <a:latin typeface="Calibri"/>
              <a:cs typeface="Calibri"/>
            </a:endParaRPr>
          </a:p>
          <a:p>
            <a:pPr marL="12700">
              <a:lnSpc>
                <a:spcPts val="1315"/>
              </a:lnSpc>
            </a:pPr>
            <a:r>
              <a:rPr sz="1100" dirty="0">
                <a:latin typeface="Calibri"/>
                <a:cs typeface="Calibri"/>
              </a:rPr>
              <a:t>-</a:t>
            </a:r>
            <a:r>
              <a:rPr sz="1100" spc="-8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70μm/140</a:t>
            </a:r>
            <a:r>
              <a:rPr sz="1100" dirty="0">
                <a:latin typeface="Symbol"/>
                <a:cs typeface="Symbol"/>
              </a:rPr>
              <a:t></a:t>
            </a:r>
            <a:r>
              <a:rPr sz="1100" dirty="0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  <a:p>
            <a:pPr marL="86995" indent="-74295">
              <a:lnSpc>
                <a:spcPts val="1315"/>
              </a:lnSpc>
              <a:buChar char="-"/>
              <a:tabLst>
                <a:tab pos="87630" algn="l"/>
              </a:tabLst>
            </a:pPr>
            <a:r>
              <a:rPr sz="1100" dirty="0">
                <a:latin typeface="Calibri"/>
                <a:cs typeface="Calibri"/>
              </a:rPr>
              <a:t>LCP</a:t>
            </a:r>
            <a:r>
              <a:rPr sz="1100" spc="-95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100</a:t>
            </a:r>
            <a:r>
              <a:rPr sz="1100" spc="-5" dirty="0">
                <a:latin typeface="Symbol"/>
                <a:cs typeface="Symbol"/>
              </a:rPr>
              <a:t></a:t>
            </a:r>
            <a:r>
              <a:rPr sz="1100" spc="-5" dirty="0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  <a:p>
            <a:pPr marL="87630" indent="-74930">
              <a:lnSpc>
                <a:spcPts val="1315"/>
              </a:lnSpc>
              <a:buChar char="-"/>
              <a:tabLst>
                <a:tab pos="88265" algn="l"/>
              </a:tabLst>
            </a:pPr>
            <a:r>
              <a:rPr sz="1100" dirty="0">
                <a:latin typeface="Calibri"/>
                <a:cs typeface="Calibri"/>
              </a:rPr>
              <a:t>made </a:t>
            </a:r>
            <a:r>
              <a:rPr sz="1100" spc="-5" dirty="0">
                <a:latin typeface="Calibri"/>
                <a:cs typeface="Calibri"/>
              </a:rPr>
              <a:t>by Scienergy,</a:t>
            </a:r>
            <a:r>
              <a:rPr sz="1100" spc="-7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Japan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11"/>
          <p:cNvSpPr/>
          <p:nvPr/>
        </p:nvSpPr>
        <p:spPr>
          <a:xfrm>
            <a:off x="16122" y="5064298"/>
            <a:ext cx="1727200" cy="680085"/>
          </a:xfrm>
          <a:custGeom>
            <a:avLst/>
            <a:gdLst/>
            <a:ahLst/>
            <a:cxnLst/>
            <a:rect l="l" t="t" r="r" b="b"/>
            <a:pathLst>
              <a:path w="1727200" h="680085">
                <a:moveTo>
                  <a:pt x="0" y="0"/>
                </a:moveTo>
                <a:lnTo>
                  <a:pt x="1726692" y="0"/>
                </a:lnTo>
                <a:lnTo>
                  <a:pt x="1726692" y="679703"/>
                </a:lnTo>
                <a:lnTo>
                  <a:pt x="0" y="679703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2"/>
          <p:cNvSpPr/>
          <p:nvPr/>
        </p:nvSpPr>
        <p:spPr>
          <a:xfrm>
            <a:off x="16122" y="5064298"/>
            <a:ext cx="1727200" cy="680085"/>
          </a:xfrm>
          <a:custGeom>
            <a:avLst/>
            <a:gdLst/>
            <a:ahLst/>
            <a:cxnLst/>
            <a:rect l="l" t="t" r="r" b="b"/>
            <a:pathLst>
              <a:path w="1727200" h="680085">
                <a:moveTo>
                  <a:pt x="0" y="0"/>
                </a:moveTo>
                <a:lnTo>
                  <a:pt x="1726692" y="0"/>
                </a:lnTo>
                <a:lnTo>
                  <a:pt x="1726692" y="679703"/>
                </a:lnTo>
                <a:lnTo>
                  <a:pt x="0" y="679703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8064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3"/>
          <p:cNvSpPr txBox="1"/>
          <p:nvPr/>
        </p:nvSpPr>
        <p:spPr>
          <a:xfrm>
            <a:off x="93206" y="5145388"/>
            <a:ext cx="1261110" cy="5213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-5" dirty="0">
                <a:latin typeface="Symbol"/>
                <a:cs typeface="Symbol"/>
              </a:rPr>
              <a:t></a:t>
            </a:r>
            <a:r>
              <a:rPr sz="1100" spc="-5" dirty="0">
                <a:latin typeface="Calibri"/>
                <a:cs typeface="Calibri"/>
              </a:rPr>
              <a:t>-PIC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310"/>
              </a:lnSpc>
              <a:spcBef>
                <a:spcPts val="10"/>
              </a:spcBef>
            </a:pPr>
            <a:r>
              <a:rPr sz="1100" dirty="0">
                <a:latin typeface="Calibri"/>
                <a:cs typeface="Calibri"/>
              </a:rPr>
              <a:t>-</a:t>
            </a:r>
            <a:r>
              <a:rPr sz="1100" spc="-6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31</a:t>
            </a:r>
            <a:r>
              <a:rPr sz="1100" dirty="0">
                <a:latin typeface="MS PGothic"/>
                <a:cs typeface="MS PGothic"/>
              </a:rPr>
              <a:t>×</a:t>
            </a:r>
            <a:r>
              <a:rPr sz="1100" dirty="0">
                <a:latin typeface="Calibri"/>
                <a:cs typeface="Calibri"/>
              </a:rPr>
              <a:t>31cm</a:t>
            </a:r>
            <a:r>
              <a:rPr sz="1050" baseline="27777" dirty="0">
                <a:latin typeface="Calibri"/>
                <a:cs typeface="Calibri"/>
              </a:rPr>
              <a:t>2</a:t>
            </a:r>
            <a:endParaRPr sz="1050" baseline="27777">
              <a:latin typeface="Calibri"/>
              <a:cs typeface="Calibri"/>
            </a:endParaRPr>
          </a:p>
          <a:p>
            <a:pPr marL="12700">
              <a:lnSpc>
                <a:spcPts val="1310"/>
              </a:lnSpc>
            </a:pPr>
            <a:r>
              <a:rPr sz="1100" dirty="0">
                <a:latin typeface="Calibri"/>
                <a:cs typeface="Calibri"/>
              </a:rPr>
              <a:t>- made </a:t>
            </a:r>
            <a:r>
              <a:rPr sz="1100" spc="-5" dirty="0">
                <a:latin typeface="Calibri"/>
                <a:cs typeface="Calibri"/>
              </a:rPr>
              <a:t>by </a:t>
            </a:r>
            <a:r>
              <a:rPr sz="1100" dirty="0">
                <a:latin typeface="Calibri"/>
                <a:cs typeface="Calibri"/>
              </a:rPr>
              <a:t>DNP,</a:t>
            </a:r>
            <a:r>
              <a:rPr sz="1100" spc="-10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Japan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15"/>
          <p:cNvSpPr/>
          <p:nvPr/>
        </p:nvSpPr>
        <p:spPr>
          <a:xfrm>
            <a:off x="-12071" y="3876341"/>
            <a:ext cx="1282065" cy="288290"/>
          </a:xfrm>
          <a:custGeom>
            <a:avLst/>
            <a:gdLst/>
            <a:ahLst/>
            <a:cxnLst/>
            <a:rect l="l" t="t" r="r" b="b"/>
            <a:pathLst>
              <a:path w="1282065" h="288289">
                <a:moveTo>
                  <a:pt x="0" y="0"/>
                </a:moveTo>
                <a:lnTo>
                  <a:pt x="1281684" y="0"/>
                </a:lnTo>
                <a:lnTo>
                  <a:pt x="1281684" y="288036"/>
                </a:lnTo>
                <a:lnTo>
                  <a:pt x="0" y="28803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6"/>
          <p:cNvSpPr txBox="1"/>
          <p:nvPr/>
        </p:nvSpPr>
        <p:spPr>
          <a:xfrm>
            <a:off x="66465" y="3919431"/>
            <a:ext cx="96139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663300"/>
                </a:solidFill>
                <a:latin typeface="Calibri"/>
                <a:cs typeface="Calibri"/>
              </a:rPr>
              <a:t>NEWAGE-0.3b’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3"/>
          <p:cNvSpPr txBox="1"/>
          <p:nvPr/>
        </p:nvSpPr>
        <p:spPr>
          <a:xfrm>
            <a:off x="2223636" y="3876341"/>
            <a:ext cx="1664335" cy="307975"/>
          </a:xfrm>
          <a:prstGeom prst="rect">
            <a:avLst/>
          </a:prstGeom>
          <a:solidFill>
            <a:srgbClr val="006600"/>
          </a:solidFill>
        </p:spPr>
        <p:txBody>
          <a:bodyPr vert="horz" wrap="square" lIns="0" tIns="3365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65"/>
              </a:spcBef>
            </a:pP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K. Miuchi, A.</a:t>
            </a:r>
            <a:r>
              <a:rPr sz="1400" spc="-155" dirty="0">
                <a:solidFill>
                  <a:srgbClr val="FFFFFF"/>
                </a:solidFill>
                <a:latin typeface="Palatino Linotype"/>
                <a:cs typeface="Palatino Linotype"/>
              </a:rPr>
              <a:t> </a:t>
            </a:r>
            <a:r>
              <a:rPr sz="1400" dirty="0">
                <a:solidFill>
                  <a:srgbClr val="FFFFFF"/>
                </a:solidFill>
                <a:latin typeface="Palatino Linotype"/>
                <a:cs typeface="Palatino Linotype"/>
              </a:rPr>
              <a:t>Ochi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38074" y="2345927"/>
            <a:ext cx="2164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IAXO: </a:t>
            </a:r>
            <a:r>
              <a:rPr lang="en-US" dirty="0" err="1" smtClean="0"/>
              <a:t>Axion</a:t>
            </a:r>
            <a:r>
              <a:rPr lang="en-US" dirty="0" smtClean="0"/>
              <a:t> searches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567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127" y="27031"/>
            <a:ext cx="8583439" cy="23391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latin typeface="Bookman Old Style"/>
                <a:cs typeface="Bookman Old Style"/>
              </a:rPr>
              <a:t>MPGD Technologies: 	X and </a:t>
            </a:r>
            <a:r>
              <a:rPr lang="el-GR" b="1" dirty="0" smtClean="0">
                <a:latin typeface="Bookman Old Style"/>
                <a:cs typeface="Bookman Old Style"/>
              </a:rPr>
              <a:t>γ </a:t>
            </a:r>
            <a:r>
              <a:rPr lang="en-US" b="1" dirty="0" smtClean="0">
                <a:latin typeface="Bookman Old Style"/>
                <a:cs typeface="Bookman Old Style"/>
              </a:rPr>
              <a:t>ray detection and </a:t>
            </a:r>
            <a:r>
              <a:rPr lang="en-US" b="1" dirty="0" err="1" smtClean="0">
                <a:latin typeface="Bookman Old Style"/>
                <a:cs typeface="Bookman Old Style"/>
              </a:rPr>
              <a:t>polarimetry</a:t>
            </a:r>
            <a:endParaRPr lang="en-US" b="1" dirty="0" smtClean="0">
              <a:latin typeface="Bookman Old Style"/>
              <a:cs typeface="Bookman Old Style"/>
            </a:endParaRPr>
          </a:p>
          <a:p>
            <a:r>
              <a:rPr lang="en-US" sz="1600" b="1" dirty="0" smtClean="0">
                <a:latin typeface="Bookman Old Style"/>
                <a:cs typeface="Bookman Old Style"/>
              </a:rPr>
              <a:t>		Astrophysics and fusion plasma monitor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Challenges: Track photoelectrons and low energy e</a:t>
            </a:r>
            <a:endParaRPr lang="el-GR" sz="1600" b="1" baseline="30000" dirty="0" smtClean="0">
              <a:latin typeface="Bookman Old Style"/>
              <a:cs typeface="Bookman Old Style"/>
            </a:endParaRPr>
          </a:p>
          <a:p>
            <a:r>
              <a:rPr lang="en-US" sz="1600" b="1" dirty="0" smtClean="0">
                <a:latin typeface="Bookman Old Style"/>
                <a:cs typeface="Bookman Old Style"/>
              </a:rPr>
              <a:t>Present:</a:t>
            </a:r>
          </a:p>
          <a:p>
            <a:r>
              <a:rPr lang="en-US" sz="1600" dirty="0" smtClean="0">
                <a:latin typeface="Bookman Old Style"/>
                <a:cs typeface="Bookman Old Style"/>
              </a:rPr>
              <a:t>KSTAR Korea (Plasma monitor), SMILE II (</a:t>
            </a:r>
            <a:r>
              <a:rPr lang="el-GR" sz="1600" dirty="0" smtClean="0">
                <a:latin typeface="Bookman Old Style"/>
                <a:cs typeface="Bookman Old Style"/>
              </a:rPr>
              <a:t>γ-</a:t>
            </a:r>
            <a:r>
              <a:rPr lang="en-US" sz="1600" dirty="0" smtClean="0">
                <a:latin typeface="Bookman Old Style"/>
                <a:cs typeface="Bookman Old Style"/>
              </a:rPr>
              <a:t>ray imaging, GEM and </a:t>
            </a:r>
            <a:r>
              <a:rPr lang="el-GR" sz="1600" dirty="0" smtClean="0">
                <a:latin typeface="Bookman Old Style"/>
                <a:cs typeface="Bookman Old Style"/>
              </a:rPr>
              <a:t>μ</a:t>
            </a:r>
            <a:r>
              <a:rPr lang="en-US" sz="1600" dirty="0" smtClean="0">
                <a:latin typeface="Bookman Old Style"/>
                <a:cs typeface="Bookman Old Style"/>
              </a:rPr>
              <a:t>PIC) , ETCC camera (GEM and </a:t>
            </a:r>
            <a:r>
              <a:rPr lang="el-GR" sz="1600" dirty="0" smtClean="0">
                <a:latin typeface="Bookman Old Style"/>
                <a:cs typeface="Bookman Old Style"/>
              </a:rPr>
              <a:t>μ</a:t>
            </a:r>
            <a:r>
              <a:rPr lang="en-US" sz="1600" dirty="0" smtClean="0">
                <a:latin typeface="Bookman Old Style"/>
                <a:cs typeface="Bookman Old Style"/>
              </a:rPr>
              <a:t>PIC) environmental </a:t>
            </a:r>
            <a:r>
              <a:rPr lang="el-GR" sz="1600" dirty="0" smtClean="0">
                <a:latin typeface="Bookman Old Style"/>
                <a:cs typeface="Bookman Old Style"/>
              </a:rPr>
              <a:t>γ</a:t>
            </a:r>
            <a:r>
              <a:rPr lang="en-US" sz="1600" dirty="0" smtClean="0">
                <a:latin typeface="Bookman Old Style"/>
                <a:cs typeface="Bookman Old Style"/>
              </a:rPr>
              <a:t>ray monitoring</a:t>
            </a:r>
          </a:p>
          <a:p>
            <a:r>
              <a:rPr lang="en-US" sz="1600" b="1" dirty="0" smtClean="0">
                <a:latin typeface="Bookman Old Style"/>
                <a:cs typeface="Bookman Old Style"/>
              </a:rPr>
              <a:t>Future: </a:t>
            </a:r>
            <a:endParaRPr lang="en-US" sz="1600" dirty="0" smtClean="0">
              <a:latin typeface="Bookman Old Style"/>
              <a:cs typeface="Bookman Old Style"/>
            </a:endParaRPr>
          </a:p>
          <a:p>
            <a:r>
              <a:rPr lang="en-US" sz="1600" dirty="0" err="1" smtClean="0">
                <a:latin typeface="Bookman Old Style"/>
                <a:cs typeface="Bookman Old Style"/>
              </a:rPr>
              <a:t>PRAXyS</a:t>
            </a:r>
            <a:r>
              <a:rPr lang="en-US" sz="1600" dirty="0" smtClean="0">
                <a:latin typeface="Bookman Old Style"/>
                <a:cs typeface="Bookman Old Style"/>
              </a:rPr>
              <a:t> (TPC GEM x-ray </a:t>
            </a:r>
            <a:r>
              <a:rPr lang="en-US" sz="1600" dirty="0" err="1" smtClean="0">
                <a:latin typeface="Bookman Old Style"/>
                <a:cs typeface="Bookman Old Style"/>
              </a:rPr>
              <a:t>polarimetry</a:t>
            </a:r>
            <a:r>
              <a:rPr lang="en-US" sz="1600" dirty="0" smtClean="0">
                <a:latin typeface="Bookman Old Style"/>
                <a:cs typeface="Bookman Old Style"/>
              </a:rPr>
              <a:t>), CALISTE (piggy back </a:t>
            </a:r>
            <a:r>
              <a:rPr lang="en-US" sz="1600" dirty="0" err="1" smtClean="0">
                <a:latin typeface="Bookman Old Style"/>
                <a:cs typeface="Bookman Old Style"/>
              </a:rPr>
              <a:t>micromegas</a:t>
            </a:r>
            <a:r>
              <a:rPr lang="en-US" sz="1600" dirty="0" smtClean="0">
                <a:latin typeface="Bookman Old Style"/>
                <a:cs typeface="Bookman Old Style"/>
              </a:rPr>
              <a:t>, X-ray </a:t>
            </a:r>
            <a:r>
              <a:rPr lang="en-US" sz="1600" dirty="0" err="1" smtClean="0">
                <a:latin typeface="Bookman Old Style"/>
                <a:cs typeface="Bookman Old Style"/>
              </a:rPr>
              <a:t>polarimetry</a:t>
            </a:r>
            <a:r>
              <a:rPr lang="en-US" sz="1600" dirty="0">
                <a:latin typeface="Bookman Old Style"/>
                <a:cs typeface="Bookman Old Style"/>
              </a:rPr>
              <a:t>)</a:t>
            </a:r>
            <a:endParaRPr lang="en-US" sz="1600" dirty="0" smtClean="0">
              <a:latin typeface="Bookman Old Style"/>
              <a:cs typeface="Bookman Old Style"/>
            </a:endParaRPr>
          </a:p>
        </p:txBody>
      </p:sp>
      <p:sp>
        <p:nvSpPr>
          <p:cNvPr id="26" name="object 10"/>
          <p:cNvSpPr/>
          <p:nvPr/>
        </p:nvSpPr>
        <p:spPr>
          <a:xfrm>
            <a:off x="4307" y="2944519"/>
            <a:ext cx="1484752" cy="1203038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6"/>
          <p:cNvSpPr/>
          <p:nvPr/>
        </p:nvSpPr>
        <p:spPr>
          <a:xfrm>
            <a:off x="1489060" y="2944520"/>
            <a:ext cx="1664640" cy="1203038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7"/>
          <p:cNvSpPr txBox="1"/>
          <p:nvPr/>
        </p:nvSpPr>
        <p:spPr>
          <a:xfrm>
            <a:off x="1522987" y="4102756"/>
            <a:ext cx="184707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GEMPIX (GEM +</a:t>
            </a:r>
            <a:r>
              <a:rPr sz="1400" spc="-3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Timepix</a:t>
            </a:r>
            <a:r>
              <a:rPr sz="1400" spc="-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)</a:t>
            </a:r>
            <a:r>
              <a:rPr lang="en-US" sz="14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lang="en-US" sz="1400" spc="-5" dirty="0" smtClean="0">
                <a:solidFill>
                  <a:srgbClr val="FF0000"/>
                </a:solidFill>
                <a:latin typeface="Palatino Linotype"/>
                <a:cs typeface="Palatino Linotype"/>
              </a:rPr>
              <a:t>for fusion</a:t>
            </a:r>
            <a:endParaRPr sz="1400" dirty="0">
              <a:latin typeface="Palatino Linotype"/>
              <a:cs typeface="Palatino Linotyp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9763" y="4092233"/>
            <a:ext cx="1672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Bookman Old Style"/>
                <a:cs typeface="Bookman Old Style"/>
              </a:rPr>
              <a:t>KSTAR </a:t>
            </a:r>
            <a:r>
              <a:rPr lang="en-US" sz="1400" dirty="0" err="1" smtClean="0">
                <a:latin typeface="Bookman Old Style"/>
                <a:cs typeface="Bookman Old Style"/>
              </a:rPr>
              <a:t>Tokamak</a:t>
            </a:r>
            <a:endParaRPr lang="en-US" sz="1400" dirty="0">
              <a:latin typeface="Bookman Old Style"/>
              <a:cs typeface="Bookman Old Style"/>
            </a:endParaRPr>
          </a:p>
        </p:txBody>
      </p:sp>
      <p:sp>
        <p:nvSpPr>
          <p:cNvPr id="30" name="object 11"/>
          <p:cNvSpPr/>
          <p:nvPr/>
        </p:nvSpPr>
        <p:spPr>
          <a:xfrm>
            <a:off x="377835" y="4533643"/>
            <a:ext cx="2447545" cy="1645826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3"/>
          <p:cNvSpPr/>
          <p:nvPr/>
        </p:nvSpPr>
        <p:spPr>
          <a:xfrm>
            <a:off x="3409631" y="3922182"/>
            <a:ext cx="1247988" cy="1085016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6"/>
          <p:cNvSpPr/>
          <p:nvPr/>
        </p:nvSpPr>
        <p:spPr>
          <a:xfrm>
            <a:off x="3409631" y="2859852"/>
            <a:ext cx="3223712" cy="103192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45"/>
          <p:cNvSpPr/>
          <p:nvPr/>
        </p:nvSpPr>
        <p:spPr>
          <a:xfrm>
            <a:off x="5287519" y="3922182"/>
            <a:ext cx="1345824" cy="1384126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594750" y="2552075"/>
            <a:ext cx="2665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Bookman Old Style"/>
                <a:cs typeface="Bookman Old Style"/>
              </a:rPr>
              <a:t>PRAXyS</a:t>
            </a:r>
            <a:r>
              <a:rPr lang="en-US" sz="1400" b="1" dirty="0" smtClean="0">
                <a:latin typeface="Bookman Old Style"/>
                <a:cs typeface="Bookman Old Style"/>
              </a:rPr>
              <a:t> X-ray </a:t>
            </a:r>
            <a:r>
              <a:rPr lang="en-US" sz="1400" b="1" dirty="0" err="1" smtClean="0">
                <a:latin typeface="Bookman Old Style"/>
                <a:cs typeface="Bookman Old Style"/>
              </a:rPr>
              <a:t>polarimetry</a:t>
            </a:r>
            <a:endParaRPr lang="en-US" sz="1400" b="1" dirty="0">
              <a:latin typeface="Bookman Old Style"/>
              <a:cs typeface="Bookman Old Style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1491" y="2869259"/>
            <a:ext cx="1574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Bookman Old Style"/>
                <a:cs typeface="Bookman Old Style"/>
              </a:rPr>
              <a:t>GEM + Readout</a:t>
            </a:r>
            <a:endParaRPr lang="en-US" sz="1400" dirty="0">
              <a:latin typeface="Bookman Old Style"/>
              <a:cs typeface="Bookman Old Style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17805" y="3891780"/>
            <a:ext cx="71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Bookman Old Style"/>
                <a:cs typeface="Bookman Old Style"/>
              </a:rPr>
              <a:t>GEMs</a:t>
            </a:r>
            <a:endParaRPr lang="en-US" sz="1400" dirty="0">
              <a:latin typeface="Bookman Old Style"/>
              <a:cs typeface="Bookman Old Style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7802" y="3948867"/>
            <a:ext cx="121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Bookman Old Style"/>
                <a:cs typeface="Bookman Old Style"/>
              </a:rPr>
              <a:t>Photoelectron</a:t>
            </a:r>
          </a:p>
          <a:p>
            <a:r>
              <a:rPr lang="en-US" sz="1200" dirty="0" smtClean="0">
                <a:latin typeface="Bookman Old Style"/>
                <a:cs typeface="Bookman Old Style"/>
              </a:rPr>
              <a:t>track</a:t>
            </a:r>
            <a:endParaRPr lang="en-US" sz="1200" dirty="0">
              <a:latin typeface="Bookman Old Style"/>
              <a:cs typeface="Bookman Old Style"/>
            </a:endParaRPr>
          </a:p>
        </p:txBody>
      </p:sp>
      <p:sp>
        <p:nvSpPr>
          <p:cNvPr id="37" name="object 27"/>
          <p:cNvSpPr txBox="1"/>
          <p:nvPr/>
        </p:nvSpPr>
        <p:spPr>
          <a:xfrm>
            <a:off x="3015390" y="5201169"/>
            <a:ext cx="4201202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marR="941069" indent="-28575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400" spc="-5" dirty="0">
                <a:latin typeface="Bookman Old Style"/>
                <a:cs typeface="Bookman Old Style"/>
              </a:rPr>
              <a:t>The first dedicated mission </a:t>
            </a:r>
            <a:r>
              <a:rPr sz="1400" spc="-5" dirty="0" smtClean="0">
                <a:latin typeface="Bookman Old Style"/>
                <a:cs typeface="Bookman Old Style"/>
              </a:rPr>
              <a:t>fo</a:t>
            </a:r>
            <a:r>
              <a:rPr lang="en-US" sz="1400" spc="-5" dirty="0" smtClean="0">
                <a:latin typeface="Bookman Old Style"/>
                <a:cs typeface="Bookman Old Style"/>
              </a:rPr>
              <a:t>r </a:t>
            </a:r>
            <a:r>
              <a:rPr sz="1400" dirty="0" smtClean="0">
                <a:latin typeface="Bookman Old Style"/>
                <a:cs typeface="Bookman Old Style"/>
              </a:rPr>
              <a:t>X</a:t>
            </a:r>
            <a:r>
              <a:rPr sz="1400" dirty="0">
                <a:latin typeface="Bookman Old Style"/>
                <a:cs typeface="Bookman Old Style"/>
              </a:rPr>
              <a:t>-</a:t>
            </a:r>
            <a:r>
              <a:rPr sz="1400" dirty="0" smtClean="0">
                <a:latin typeface="Bookman Old Style"/>
                <a:cs typeface="Bookman Old Style"/>
              </a:rPr>
              <a:t>ray</a:t>
            </a:r>
            <a:r>
              <a:rPr lang="en-US" sz="1400" dirty="0" smtClean="0">
                <a:latin typeface="Bookman Old Style"/>
                <a:cs typeface="Bookman Old Style"/>
              </a:rPr>
              <a:t> </a:t>
            </a:r>
            <a:r>
              <a:rPr sz="1400" spc="-5" dirty="0" smtClean="0">
                <a:latin typeface="Bookman Old Style"/>
                <a:cs typeface="Bookman Old Style"/>
              </a:rPr>
              <a:t>polarimetry </a:t>
            </a:r>
            <a:r>
              <a:rPr sz="1400" spc="-5" dirty="0">
                <a:latin typeface="Bookman Old Style"/>
                <a:cs typeface="Bookman Old Style"/>
              </a:rPr>
              <a:t>in</a:t>
            </a:r>
            <a:r>
              <a:rPr sz="1400" spc="-35" dirty="0">
                <a:latin typeface="Bookman Old Style"/>
                <a:cs typeface="Bookman Old Style"/>
              </a:rPr>
              <a:t> </a:t>
            </a:r>
            <a:r>
              <a:rPr sz="1400" spc="-5" dirty="0">
                <a:latin typeface="Bookman Old Style"/>
                <a:cs typeface="Bookman Old Style"/>
              </a:rPr>
              <a:t>astrophysics</a:t>
            </a:r>
            <a:endParaRPr sz="1400" dirty="0">
              <a:latin typeface="Bookman Old Style"/>
              <a:cs typeface="Bookman Old Style"/>
            </a:endParaRPr>
          </a:p>
          <a:p>
            <a:pPr marL="298450" indent="-28575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400" spc="-5" dirty="0">
                <a:latin typeface="Bookman Old Style"/>
                <a:cs typeface="Bookman Old Style"/>
              </a:rPr>
              <a:t>US-Japan joint mission (NASA</a:t>
            </a:r>
            <a:r>
              <a:rPr sz="1400" spc="-65" dirty="0">
                <a:latin typeface="Bookman Old Style"/>
                <a:cs typeface="Bookman Old Style"/>
              </a:rPr>
              <a:t> </a:t>
            </a:r>
            <a:r>
              <a:rPr sz="1400" spc="-5" dirty="0">
                <a:latin typeface="Bookman Old Style"/>
                <a:cs typeface="Bookman Old Style"/>
              </a:rPr>
              <a:t>lead)</a:t>
            </a:r>
            <a:endParaRPr sz="1400" dirty="0">
              <a:latin typeface="Bookman Old Style"/>
              <a:cs typeface="Bookman Old Style"/>
            </a:endParaRPr>
          </a:p>
          <a:p>
            <a:pPr marL="298450" indent="-28575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400" spc="-5" dirty="0">
                <a:latin typeface="Bookman Old Style"/>
                <a:cs typeface="Bookman Old Style"/>
              </a:rPr>
              <a:t>The space craft carries </a:t>
            </a:r>
            <a:r>
              <a:rPr sz="1400" spc="-15" dirty="0">
                <a:latin typeface="Bookman Old Style"/>
                <a:cs typeface="Bookman Old Style"/>
              </a:rPr>
              <a:t>two </a:t>
            </a:r>
            <a:r>
              <a:rPr sz="1400" spc="-5" dirty="0" smtClean="0">
                <a:latin typeface="Bookman Old Style"/>
                <a:cs typeface="Bookman Old Style"/>
              </a:rPr>
              <a:t>identical</a:t>
            </a:r>
            <a:endParaRPr lang="en-US" sz="1400" spc="-5" dirty="0" smtClean="0">
              <a:latin typeface="Bookman Old Style"/>
              <a:cs typeface="Bookman Old Style"/>
            </a:endParaRPr>
          </a:p>
          <a:p>
            <a:pPr marL="298450" indent="-28575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400" spc="40" dirty="0" smtClean="0">
                <a:latin typeface="Bookman Old Style"/>
                <a:cs typeface="Bookman Old Style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Bookman Old Style"/>
                <a:cs typeface="Bookman Old Style"/>
              </a:rPr>
              <a:t>GEM-TPC</a:t>
            </a:r>
            <a:endParaRPr sz="1400" dirty="0">
              <a:latin typeface="Bookman Old Style"/>
              <a:cs typeface="Bookman Old Style"/>
            </a:endParaRPr>
          </a:p>
        </p:txBody>
      </p:sp>
      <p:sp>
        <p:nvSpPr>
          <p:cNvPr id="19" name="object 2"/>
          <p:cNvSpPr/>
          <p:nvPr/>
        </p:nvSpPr>
        <p:spPr>
          <a:xfrm>
            <a:off x="6819154" y="3531048"/>
            <a:ext cx="2429435" cy="93744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2"/>
          <p:cNvSpPr txBox="1"/>
          <p:nvPr/>
        </p:nvSpPr>
        <p:spPr>
          <a:xfrm>
            <a:off x="7088093" y="2689286"/>
            <a:ext cx="17780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CALIST-MM: </a:t>
            </a:r>
            <a:endParaRPr lang="en-US" sz="1600" b="1" spc="-15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 smtClean="0"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-ray</a:t>
            </a:r>
            <a:r>
              <a:rPr sz="1600" b="1" spc="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Arial"/>
                <a:cs typeface="Arial"/>
              </a:rPr>
              <a:t>polarimetry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1" name="object 17"/>
          <p:cNvSpPr txBox="1"/>
          <p:nvPr/>
        </p:nvSpPr>
        <p:spPr>
          <a:xfrm>
            <a:off x="6980517" y="3236800"/>
            <a:ext cx="238760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5" dirty="0">
                <a:solidFill>
                  <a:srgbClr val="292934"/>
                </a:solidFill>
                <a:latin typeface="Arial"/>
                <a:cs typeface="Arial"/>
              </a:rPr>
              <a:t>Piggyback</a:t>
            </a:r>
            <a:r>
              <a:rPr sz="1600" spc="-3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292934"/>
                </a:solidFill>
                <a:latin typeface="Arial"/>
                <a:cs typeface="Arial"/>
              </a:rPr>
              <a:t>Micromegas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2" name="object 13"/>
          <p:cNvSpPr/>
          <p:nvPr/>
        </p:nvSpPr>
        <p:spPr>
          <a:xfrm>
            <a:off x="6920753" y="4448926"/>
            <a:ext cx="863602" cy="1308100"/>
          </a:xfrm>
          <a:prstGeom prst="rect">
            <a:avLst/>
          </a:prstGeom>
          <a:blipFill>
            <a:blip r:embed="rId9" cstate="print"/>
            <a:srcRect/>
            <a:stretch>
              <a:fillRect l="-18685" r="-16609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6"/>
          <p:cNvSpPr/>
          <p:nvPr/>
        </p:nvSpPr>
        <p:spPr>
          <a:xfrm>
            <a:off x="7813871" y="4448926"/>
            <a:ext cx="1434718" cy="143471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4"/>
          <p:cNvSpPr txBox="1"/>
          <p:nvPr/>
        </p:nvSpPr>
        <p:spPr>
          <a:xfrm>
            <a:off x="6804213" y="5728859"/>
            <a:ext cx="2324845" cy="11630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7329">
              <a:lnSpc>
                <a:spcPct val="100000"/>
              </a:lnSpc>
            </a:pPr>
            <a:r>
              <a:rPr sz="1000" b="1" spc="-10" dirty="0">
                <a:solidFill>
                  <a:srgbClr val="0000FF"/>
                </a:solidFill>
                <a:latin typeface="Arial"/>
                <a:cs typeface="Arial"/>
              </a:rPr>
              <a:t>CALIST</a:t>
            </a:r>
            <a:endParaRPr sz="10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110"/>
              </a:spcBef>
              <a:buClr>
                <a:srgbClr val="92A199"/>
              </a:buClr>
              <a:buSzPct val="83333"/>
              <a:buChar char="•"/>
              <a:tabLst>
                <a:tab pos="194945" algn="l"/>
                <a:tab pos="195580" algn="l"/>
              </a:tabLst>
            </a:pP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10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x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10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x 20,7 mm</a:t>
            </a:r>
            <a:r>
              <a:rPr sz="900" baseline="27777" dirty="0">
                <a:solidFill>
                  <a:srgbClr val="292934"/>
                </a:solidFill>
                <a:latin typeface="Arial"/>
                <a:cs typeface="Arial"/>
              </a:rPr>
              <a:t>3</a:t>
            </a:r>
            <a:r>
              <a:rPr sz="900" spc="-7" baseline="27777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(Compact)</a:t>
            </a:r>
            <a:endParaRPr sz="900" dirty="0">
              <a:latin typeface="Arial"/>
              <a:cs typeface="Arial"/>
            </a:endParaRPr>
          </a:p>
          <a:p>
            <a:pPr marL="195580" marR="203835" indent="-182880">
              <a:lnSpc>
                <a:spcPts val="969"/>
              </a:lnSpc>
              <a:spcBef>
                <a:spcPts val="229"/>
              </a:spcBef>
              <a:buClr>
                <a:srgbClr val="92A199"/>
              </a:buClr>
              <a:buSzPct val="83333"/>
              <a:buChar char="•"/>
              <a:tabLst>
                <a:tab pos="194945" algn="l"/>
                <a:tab pos="195580" algn="l"/>
              </a:tabLst>
            </a:pP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16x16 pixels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: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8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ASICs of</a:t>
            </a:r>
            <a:r>
              <a:rPr sz="900" spc="-6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32 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channels</a:t>
            </a:r>
            <a:endParaRPr sz="900" dirty="0">
              <a:latin typeface="Arial"/>
              <a:cs typeface="Arial"/>
            </a:endParaRPr>
          </a:p>
          <a:p>
            <a:pPr marL="195580" marR="33020" indent="-182880">
              <a:lnSpc>
                <a:spcPts val="969"/>
              </a:lnSpc>
              <a:spcBef>
                <a:spcPts val="215"/>
              </a:spcBef>
              <a:buClr>
                <a:srgbClr val="92A199"/>
              </a:buClr>
              <a:buSzPct val="83333"/>
              <a:buChar char="•"/>
              <a:tabLst>
                <a:tab pos="194945" algn="l"/>
                <a:tab pos="195580" algn="l"/>
              </a:tabLst>
            </a:pP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Pixel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Ø =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500 μm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;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Pixel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Pitch</a:t>
            </a:r>
            <a:r>
              <a:rPr sz="900" spc="-7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= 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580</a:t>
            </a:r>
            <a:r>
              <a:rPr sz="900" spc="-10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μm</a:t>
            </a:r>
            <a:endParaRPr sz="900" dirty="0">
              <a:latin typeface="Arial"/>
              <a:cs typeface="Arial"/>
            </a:endParaRPr>
          </a:p>
          <a:p>
            <a:pPr marL="195580" marR="5080" indent="-182880">
              <a:lnSpc>
                <a:spcPts val="969"/>
              </a:lnSpc>
              <a:spcBef>
                <a:spcPts val="215"/>
              </a:spcBef>
              <a:buClr>
                <a:srgbClr val="92A199"/>
              </a:buClr>
              <a:buSzPct val="83333"/>
              <a:buChar char="•"/>
              <a:tabLst>
                <a:tab pos="194945" algn="l"/>
                <a:tab pos="195580" algn="l"/>
              </a:tabLst>
            </a:pP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Consumption =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850</a:t>
            </a:r>
            <a:r>
              <a:rPr sz="900" spc="-110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μW/channel 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(218 mW in</a:t>
            </a:r>
            <a:r>
              <a:rPr sz="900" spc="-85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total)</a:t>
            </a:r>
            <a:endParaRPr sz="9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95"/>
              </a:spcBef>
              <a:buClr>
                <a:srgbClr val="92A199"/>
              </a:buClr>
              <a:buSzPct val="83333"/>
              <a:buChar char="•"/>
              <a:tabLst>
                <a:tab pos="194945" algn="l"/>
                <a:tab pos="195580" algn="l"/>
              </a:tabLst>
            </a:pP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Low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Noise (ENC = </a:t>
            </a:r>
            <a:r>
              <a:rPr sz="900" spc="-5" dirty="0">
                <a:solidFill>
                  <a:srgbClr val="292934"/>
                </a:solidFill>
                <a:latin typeface="Arial"/>
                <a:cs typeface="Arial"/>
              </a:rPr>
              <a:t>50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e</a:t>
            </a:r>
            <a:r>
              <a:rPr sz="900" baseline="27777" dirty="0">
                <a:solidFill>
                  <a:srgbClr val="292934"/>
                </a:solidFill>
                <a:latin typeface="Arial"/>
                <a:cs typeface="Arial"/>
              </a:rPr>
              <a:t>-</a:t>
            </a:r>
            <a:r>
              <a:rPr sz="900" spc="-7" baseline="27777" dirty="0">
                <a:solidFill>
                  <a:srgbClr val="292934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92934"/>
                </a:solidFill>
                <a:latin typeface="Arial"/>
                <a:cs typeface="Arial"/>
              </a:rPr>
              <a:t>rms)</a:t>
            </a:r>
            <a:endParaRPr sz="9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132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9146" y="614337"/>
          <a:ext cx="9036492" cy="27165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2208"/>
                <a:gridCol w="1512163"/>
                <a:gridCol w="1080122"/>
                <a:gridCol w="1512163"/>
                <a:gridCol w="1553756"/>
                <a:gridCol w="1506080"/>
              </a:tblGrid>
              <a:tr h="731520">
                <a:tc>
                  <a:txBody>
                    <a:bodyPr/>
                    <a:lstStyle/>
                    <a:p>
                      <a:pPr marL="84455" marR="73279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Experiment</a:t>
                      </a:r>
                      <a:r>
                        <a:rPr sz="1400" b="1" spc="-114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/ 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Timescale</a:t>
                      </a:r>
                      <a:endParaRPr sz="14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43815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A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pp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lic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a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ti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o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n  Domain</a:t>
                      </a:r>
                      <a:endParaRPr sz="14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300" b="1" spc="-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MPGD</a:t>
                      </a:r>
                      <a:endParaRPr sz="1300">
                        <a:latin typeface="Palatino Linotype"/>
                        <a:cs typeface="Palatino Linotype"/>
                      </a:endParaRPr>
                    </a:p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300" b="1" spc="-1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Technology</a:t>
                      </a:r>
                      <a:endParaRPr sz="13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29972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400" b="1" spc="-30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Total</a:t>
                      </a:r>
                      <a:r>
                        <a:rPr sz="1400" b="1" spc="-80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detector  size /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Single  module</a:t>
                      </a:r>
                      <a:r>
                        <a:rPr sz="1400" b="1" spc="-100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size</a:t>
                      </a:r>
                      <a:endParaRPr sz="14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154940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Operation  Characteristics</a:t>
                      </a:r>
                      <a:r>
                        <a:rPr sz="1400" b="1" spc="-100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/  Performance</a:t>
                      </a:r>
                      <a:endParaRPr sz="14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200025"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Special  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Re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qu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i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re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m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e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n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Palatino Linotype"/>
                          <a:cs typeface="Palatino Linotype"/>
                        </a:rPr>
                        <a:t>ts/  Remarks</a:t>
                      </a:r>
                      <a:endParaRPr sz="14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D"/>
                    </a:solidFill>
                  </a:tcPr>
                </a:tc>
              </a:tr>
              <a:tr h="1055369">
                <a:tc>
                  <a:txBody>
                    <a:bodyPr/>
                    <a:lstStyle/>
                    <a:p>
                      <a:pPr marL="252729" marR="24447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ILC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Time</a:t>
                      </a:r>
                      <a:r>
                        <a:rPr sz="1200" spc="-45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Projection 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Chamber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for</a:t>
                      </a:r>
                      <a:r>
                        <a:rPr sz="1200" spc="-75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200" spc="-5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ILD:</a:t>
                      </a:r>
                      <a:endParaRPr sz="1200">
                        <a:latin typeface="Palatino Linotype"/>
                        <a:cs typeface="Palatino Linotype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Palatino Linotype"/>
                          <a:cs typeface="Palatino Linotype"/>
                        </a:rPr>
                        <a:t>Start: &gt;</a:t>
                      </a:r>
                      <a:r>
                        <a:rPr sz="1200" spc="-13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200" dirty="0">
                          <a:latin typeface="Palatino Linotype"/>
                          <a:cs typeface="Palatino Linotype"/>
                        </a:rPr>
                        <a:t>2030</a:t>
                      </a:r>
                      <a:endParaRPr sz="12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444500" marR="92710" indent="-34480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High Energy</a:t>
                      </a:r>
                      <a:r>
                        <a:rPr sz="1100" spc="-95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Physics  (tracking)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149225" marR="142240"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100" spc="-5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M</a:t>
                      </a: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ic</a:t>
                      </a:r>
                      <a:r>
                        <a:rPr sz="1100" spc="5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r</a:t>
                      </a:r>
                      <a:r>
                        <a:rPr sz="1100" spc="-5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om</a:t>
                      </a:r>
                      <a:r>
                        <a:rPr sz="1100" spc="1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e</a:t>
                      </a:r>
                      <a:r>
                        <a:rPr sz="1100" spc="-5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g</a:t>
                      </a: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as  </a:t>
                      </a:r>
                      <a:r>
                        <a:rPr sz="1100" spc="-5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GEM</a:t>
                      </a:r>
                      <a:r>
                        <a:rPr sz="1100" spc="-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(pads)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302895" marR="296545" indent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InGrid  (</a:t>
                      </a:r>
                      <a:r>
                        <a:rPr sz="1100" spc="-5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p</a:t>
                      </a: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i</a:t>
                      </a:r>
                      <a:r>
                        <a:rPr sz="1100" spc="-1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x</a:t>
                      </a:r>
                      <a:r>
                        <a:rPr sz="1100" spc="1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e</a:t>
                      </a: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ls)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100" spc="-5" dirty="0">
                          <a:latin typeface="Palatino Linotype"/>
                          <a:cs typeface="Palatino Linotype"/>
                        </a:rPr>
                        <a:t>Total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area: ~ 20</a:t>
                      </a:r>
                      <a:r>
                        <a:rPr sz="1100" spc="-9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spc="5" dirty="0">
                          <a:latin typeface="Palatino Linotype"/>
                          <a:cs typeface="Palatino Linotype"/>
                        </a:rPr>
                        <a:t>m</a:t>
                      </a:r>
                      <a:r>
                        <a:rPr sz="1050" spc="7" baseline="27777" dirty="0">
                          <a:latin typeface="Palatino Linotype"/>
                          <a:cs typeface="Palatino Linotype"/>
                        </a:rPr>
                        <a:t>2</a:t>
                      </a:r>
                      <a:endParaRPr sz="1050" baseline="27777">
                        <a:latin typeface="Palatino Linotype"/>
                        <a:cs typeface="Palatino Linotype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Single unit</a:t>
                      </a:r>
                      <a:r>
                        <a:rPr sz="1100" spc="-114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detect: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~ 400 </a:t>
                      </a:r>
                      <a:r>
                        <a:rPr sz="1100" spc="5" dirty="0">
                          <a:latin typeface="Palatino Linotype"/>
                          <a:cs typeface="Palatino Linotype"/>
                        </a:rPr>
                        <a:t>cm</a:t>
                      </a:r>
                      <a:r>
                        <a:rPr sz="1050" spc="7" baseline="27777" dirty="0">
                          <a:latin typeface="Palatino Linotype"/>
                          <a:cs typeface="Palatino Linotype"/>
                        </a:rPr>
                        <a:t>2</a:t>
                      </a:r>
                      <a:r>
                        <a:rPr sz="1050" spc="37" baseline="27777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(pads)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~  130 cm²</a:t>
                      </a:r>
                      <a:r>
                        <a:rPr sz="1100" spc="-105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(pixels)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85090" marR="178435">
                        <a:lnSpc>
                          <a:spcPct val="114999"/>
                        </a:lnSpc>
                        <a:spcBef>
                          <a:spcPts val="50"/>
                        </a:spcBef>
                      </a:pPr>
                      <a:r>
                        <a:rPr sz="1100" b="1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Max. rate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: &lt; 1 kHz  </a:t>
                      </a:r>
                      <a:r>
                        <a:rPr sz="1100" b="1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Spatial res.:</a:t>
                      </a:r>
                      <a:r>
                        <a:rPr sz="1100" b="1" spc="-114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&lt;150µm  </a:t>
                      </a:r>
                      <a:r>
                        <a:rPr sz="1100" b="1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Time res.: 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~ 15 ns  </a:t>
                      </a:r>
                      <a:r>
                        <a:rPr sz="1100" b="1" spc="-5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dE/dx: 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5 % (Fe55)  </a:t>
                      </a:r>
                      <a:r>
                        <a:rPr sz="1100" b="1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Rad. Hard.:</a:t>
                      </a:r>
                      <a:r>
                        <a:rPr sz="1100" b="1" spc="-114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spc="5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no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10604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100" spc="-5" dirty="0">
                          <a:latin typeface="Palatino Linotype"/>
                          <a:cs typeface="Palatino Linotype"/>
                        </a:rPr>
                        <a:t>Si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+ TPC</a:t>
                      </a:r>
                      <a:r>
                        <a:rPr sz="1100" spc="-8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Momentum  resolution</a:t>
                      </a:r>
                      <a:r>
                        <a:rPr sz="1100" spc="-12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: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Palatino Linotype"/>
                          <a:cs typeface="Palatino Linotype"/>
                        </a:rPr>
                        <a:t>dp/p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&lt; 9*10-</a:t>
                      </a:r>
                      <a:r>
                        <a:rPr sz="1050" baseline="27777" dirty="0">
                          <a:latin typeface="Palatino Linotype"/>
                          <a:cs typeface="Palatino Linotype"/>
                        </a:rPr>
                        <a:t>5</a:t>
                      </a:r>
                      <a:r>
                        <a:rPr sz="1050" spc="-104" baseline="27777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1/GeV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Power-pulsing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</a:tr>
              <a:tr h="929640">
                <a:tc>
                  <a:txBody>
                    <a:bodyPr/>
                    <a:lstStyle/>
                    <a:p>
                      <a:pPr marL="92710" marR="86360" algn="ctr"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ILC Hadronic (DHCAL)  Calorimetry </a:t>
                      </a:r>
                      <a:r>
                        <a:rPr sz="1200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for</a:t>
                      </a:r>
                      <a:r>
                        <a:rPr sz="1200" spc="-35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200" spc="-10" dirty="0">
                          <a:solidFill>
                            <a:srgbClr val="FF0000"/>
                          </a:solidFill>
                          <a:latin typeface="Palatino Linotype"/>
                          <a:cs typeface="Palatino Linotype"/>
                        </a:rPr>
                        <a:t>ILD/SiD</a:t>
                      </a:r>
                      <a:endParaRPr sz="1200">
                        <a:latin typeface="Palatino Linotype"/>
                        <a:cs typeface="Palatino Linotype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dirty="0">
                          <a:latin typeface="Palatino Linotype"/>
                          <a:cs typeface="Palatino Linotype"/>
                        </a:rPr>
                        <a:t>Start &gt;</a:t>
                      </a:r>
                      <a:r>
                        <a:rPr sz="1200" spc="-125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200" dirty="0">
                          <a:latin typeface="Palatino Linotype"/>
                          <a:cs typeface="Palatino Linotype"/>
                        </a:rPr>
                        <a:t>2030</a:t>
                      </a:r>
                      <a:endParaRPr sz="12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265" marR="92710" indent="-2425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High Energy</a:t>
                      </a:r>
                      <a:r>
                        <a:rPr sz="1100" spc="-10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Physics  (calorimetry)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227965" marR="22161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GEM,  THGEM  </a:t>
                      </a:r>
                      <a:r>
                        <a:rPr sz="1100" spc="-1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R</a:t>
                      </a:r>
                      <a:r>
                        <a:rPr sz="1100" spc="5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P</a:t>
                      </a: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W</a:t>
                      </a:r>
                      <a:r>
                        <a:rPr sz="1100" spc="-5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ELL,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dirty="0">
                          <a:solidFill>
                            <a:srgbClr val="0000CC"/>
                          </a:solidFill>
                          <a:latin typeface="Palatino Linotype"/>
                          <a:cs typeface="Palatino Linotype"/>
                        </a:rPr>
                        <a:t>Micromegas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100" spc="-5" dirty="0">
                          <a:latin typeface="Palatino Linotype"/>
                          <a:cs typeface="Palatino Linotype"/>
                        </a:rPr>
                        <a:t>Total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area: ~ 4000</a:t>
                      </a:r>
                      <a:r>
                        <a:rPr sz="1100" spc="-85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spc="5" dirty="0">
                          <a:latin typeface="Palatino Linotype"/>
                          <a:cs typeface="Palatino Linotype"/>
                        </a:rPr>
                        <a:t>m</a:t>
                      </a:r>
                      <a:r>
                        <a:rPr sz="1050" spc="7" baseline="27777" dirty="0">
                          <a:latin typeface="Palatino Linotype"/>
                          <a:cs typeface="Palatino Linotype"/>
                        </a:rPr>
                        <a:t>2</a:t>
                      </a:r>
                      <a:endParaRPr sz="1050" baseline="27777">
                        <a:latin typeface="Palatino Linotype"/>
                        <a:cs typeface="Palatino Linotype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120014" marR="292735" indent="-355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Single unit</a:t>
                      </a:r>
                      <a:r>
                        <a:rPr sz="1100" spc="-105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detect:  0.5 - 1</a:t>
                      </a:r>
                      <a:r>
                        <a:rPr sz="1100" spc="-114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spc="5" dirty="0">
                          <a:latin typeface="Palatino Linotype"/>
                          <a:cs typeface="Palatino Linotype"/>
                        </a:rPr>
                        <a:t>m</a:t>
                      </a:r>
                      <a:r>
                        <a:rPr sz="1050" spc="7" baseline="27777" dirty="0">
                          <a:latin typeface="Palatino Linotype"/>
                          <a:cs typeface="Palatino Linotype"/>
                        </a:rPr>
                        <a:t>2</a:t>
                      </a:r>
                      <a:endParaRPr sz="1050" baseline="27777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212725">
                        <a:lnSpc>
                          <a:spcPct val="114799"/>
                        </a:lnSpc>
                        <a:spcBef>
                          <a:spcPts val="155"/>
                        </a:spcBef>
                      </a:pPr>
                      <a:r>
                        <a:rPr sz="1100" b="1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Max.rate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:1</a:t>
                      </a:r>
                      <a:r>
                        <a:rPr sz="1100" spc="-95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kHz/cm</a:t>
                      </a:r>
                      <a:r>
                        <a:rPr sz="1050" baseline="27777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2  </a:t>
                      </a:r>
                      <a:r>
                        <a:rPr sz="1100" b="1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Spatial res.: 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~ 1cm  </a:t>
                      </a:r>
                      <a:r>
                        <a:rPr sz="1100" b="1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Time res.: 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~ 300 ns  </a:t>
                      </a:r>
                      <a:r>
                        <a:rPr sz="1100" b="1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Rad. Hard.:</a:t>
                      </a:r>
                      <a:r>
                        <a:rPr sz="1100" b="1" spc="165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solidFill>
                            <a:srgbClr val="663300"/>
                          </a:solidFill>
                          <a:latin typeface="Palatino Linotype"/>
                          <a:cs typeface="Palatino Linotype"/>
                        </a:rPr>
                        <a:t>no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15430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Jet Energy  resolution: 3-4</a:t>
                      </a:r>
                      <a:r>
                        <a:rPr sz="1100" spc="-135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%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85090" marR="154305" indent="-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Palatino Linotype"/>
                          <a:cs typeface="Palatino Linotype"/>
                        </a:rPr>
                        <a:t>Power-pulsing,</a:t>
                      </a:r>
                      <a:r>
                        <a:rPr sz="1100" spc="-105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self-  triggering</a:t>
                      </a:r>
                      <a:r>
                        <a:rPr sz="1100" spc="-100" dirty="0">
                          <a:latin typeface="Palatino Linotype"/>
                          <a:cs typeface="Palatino Linotype"/>
                        </a:rPr>
                        <a:t> </a:t>
                      </a:r>
                      <a:r>
                        <a:rPr sz="1100" dirty="0">
                          <a:latin typeface="Palatino Linotype"/>
                          <a:cs typeface="Palatino Linotype"/>
                        </a:rPr>
                        <a:t>readout</a:t>
                      </a:r>
                      <a:endParaRPr sz="1100">
                        <a:latin typeface="Palatino Linotype"/>
                        <a:cs typeface="Palatino Linotype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428244" y="71627"/>
            <a:ext cx="8031480" cy="477520"/>
          </a:xfrm>
          <a:custGeom>
            <a:avLst/>
            <a:gdLst/>
            <a:ahLst/>
            <a:cxnLst/>
            <a:rect l="l" t="t" r="r" b="b"/>
            <a:pathLst>
              <a:path w="8031480" h="477520">
                <a:moveTo>
                  <a:pt x="0" y="0"/>
                </a:moveTo>
                <a:lnTo>
                  <a:pt x="8031480" y="0"/>
                </a:lnTo>
                <a:lnTo>
                  <a:pt x="8031480" y="477012"/>
                </a:lnTo>
                <a:lnTo>
                  <a:pt x="0" y="47701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9477" y="137909"/>
            <a:ext cx="3594188" cy="3550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52429" y="137921"/>
            <a:ext cx="3608374" cy="2826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30915" y="462089"/>
            <a:ext cx="3620770" cy="0"/>
          </a:xfrm>
          <a:custGeom>
            <a:avLst/>
            <a:gdLst/>
            <a:ahLst/>
            <a:cxnLst/>
            <a:rect l="l" t="t" r="r" b="b"/>
            <a:pathLst>
              <a:path w="3620770">
                <a:moveTo>
                  <a:pt x="0" y="0"/>
                </a:moveTo>
                <a:lnTo>
                  <a:pt x="3620338" y="0"/>
                </a:lnTo>
              </a:path>
            </a:pathLst>
          </a:custGeom>
          <a:ln w="27406">
            <a:solidFill>
              <a:srgbClr val="B3B3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30915" y="448386"/>
            <a:ext cx="3620770" cy="27940"/>
          </a:xfrm>
          <a:custGeom>
            <a:avLst/>
            <a:gdLst/>
            <a:ahLst/>
            <a:cxnLst/>
            <a:rect l="l" t="t" r="r" b="b"/>
            <a:pathLst>
              <a:path w="3620770" h="27940">
                <a:moveTo>
                  <a:pt x="0" y="0"/>
                </a:moveTo>
                <a:lnTo>
                  <a:pt x="1206779" y="0"/>
                </a:lnTo>
                <a:lnTo>
                  <a:pt x="2413558" y="0"/>
                </a:lnTo>
                <a:lnTo>
                  <a:pt x="3620338" y="0"/>
                </a:lnTo>
                <a:lnTo>
                  <a:pt x="3620338" y="27406"/>
                </a:lnTo>
                <a:lnTo>
                  <a:pt x="2413558" y="27406"/>
                </a:lnTo>
                <a:lnTo>
                  <a:pt x="1206779" y="27406"/>
                </a:lnTo>
                <a:lnTo>
                  <a:pt x="0" y="27406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3333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82311" y="4120896"/>
            <a:ext cx="4326636" cy="26929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298808" y="3653561"/>
            <a:ext cx="3314700" cy="273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0000"/>
                </a:solidFill>
                <a:latin typeface="Palatino Linotype"/>
                <a:cs typeface="Palatino Linotype"/>
              </a:rPr>
              <a:t>Particle </a:t>
            </a:r>
            <a:r>
              <a:rPr sz="16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Flow Calorimetry</a:t>
            </a:r>
            <a:r>
              <a:rPr sz="1600" spc="-2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16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(ILD/SiD):</a:t>
            </a:r>
            <a:endParaRPr sz="1600">
              <a:latin typeface="Palatino Linotype"/>
              <a:cs typeface="Palatino Linotype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051" y="3429000"/>
            <a:ext cx="2627376" cy="20619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8204" y="3500628"/>
            <a:ext cx="935990" cy="524510"/>
          </a:xfrm>
          <a:custGeom>
            <a:avLst/>
            <a:gdLst/>
            <a:ahLst/>
            <a:cxnLst/>
            <a:rect l="l" t="t" r="r" b="b"/>
            <a:pathLst>
              <a:path w="935990" h="524510">
                <a:moveTo>
                  <a:pt x="0" y="0"/>
                </a:moveTo>
                <a:lnTo>
                  <a:pt x="935736" y="0"/>
                </a:lnTo>
                <a:lnTo>
                  <a:pt x="935736" y="524256"/>
                </a:lnTo>
                <a:lnTo>
                  <a:pt x="0" y="52425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12481" y="3535045"/>
            <a:ext cx="727075" cy="4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00" spc="-10" dirty="0">
                <a:solidFill>
                  <a:srgbClr val="663300"/>
                </a:solidFill>
                <a:latin typeface="Palatino Linotype"/>
                <a:cs typeface="Palatino Linotype"/>
              </a:rPr>
              <a:t>ILD</a:t>
            </a:r>
            <a:endParaRPr sz="140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</a:pPr>
            <a:r>
              <a:rPr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Concept: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051304" y="4652771"/>
            <a:ext cx="2731008" cy="21107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23715" y="4724400"/>
            <a:ext cx="891540" cy="524510"/>
          </a:xfrm>
          <a:custGeom>
            <a:avLst/>
            <a:gdLst/>
            <a:ahLst/>
            <a:cxnLst/>
            <a:rect l="l" t="t" r="r" b="b"/>
            <a:pathLst>
              <a:path w="891539" h="524510">
                <a:moveTo>
                  <a:pt x="0" y="0"/>
                </a:moveTo>
                <a:lnTo>
                  <a:pt x="891539" y="0"/>
                </a:lnTo>
                <a:lnTo>
                  <a:pt x="891539" y="524256"/>
                </a:lnTo>
                <a:lnTo>
                  <a:pt x="0" y="52425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3906570" y="4759185"/>
            <a:ext cx="727075" cy="4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08279">
              <a:lnSpc>
                <a:spcPct val="100000"/>
              </a:lnSpc>
            </a:pPr>
            <a:r>
              <a:rPr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SiD  </a:t>
            </a:r>
            <a:r>
              <a:rPr sz="1400" dirty="0">
                <a:solidFill>
                  <a:srgbClr val="663300"/>
                </a:solidFill>
                <a:latin typeface="Palatino Linotype"/>
                <a:cs typeface="Palatino Linotype"/>
              </a:rPr>
              <a:t>Co</a:t>
            </a:r>
            <a:r>
              <a:rPr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n</a:t>
            </a:r>
            <a:r>
              <a:rPr sz="1400" dirty="0">
                <a:solidFill>
                  <a:srgbClr val="663300"/>
                </a:solidFill>
                <a:latin typeface="Palatino Linotype"/>
                <a:cs typeface="Palatino Linotype"/>
              </a:rPr>
              <a:t>c</a:t>
            </a:r>
            <a:r>
              <a:rPr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ept: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79831" y="5644896"/>
            <a:ext cx="1728216" cy="11186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772155" y="3429000"/>
            <a:ext cx="1858771" cy="12176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02D9-91A6-8F42-8890-30DC6EFB6E3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42" y="894645"/>
            <a:ext cx="5735144" cy="2415018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 smtClean="0">
                <a:latin typeface="Bookman Old Style"/>
                <a:cs typeface="Bookman Old Style"/>
              </a:rPr>
              <a:t>MPGD Conferences since 2009:</a:t>
            </a:r>
            <a:br>
              <a:rPr lang="en-US" sz="1800" b="1" dirty="0" smtClean="0">
                <a:latin typeface="Bookman Old Style"/>
                <a:cs typeface="Bookman Old Style"/>
              </a:rPr>
            </a:br>
            <a:r>
              <a:rPr lang="en-US" sz="1800" dirty="0" smtClean="0">
                <a:latin typeface="Bookman Old Style"/>
                <a:cs typeface="Bookman Old Style"/>
              </a:rPr>
              <a:t>1</a:t>
            </a:r>
            <a:r>
              <a:rPr lang="en-US" sz="1800" baseline="30000" dirty="0" smtClean="0">
                <a:latin typeface="Bookman Old Style"/>
                <a:cs typeface="Bookman Old Style"/>
              </a:rPr>
              <a:t>st</a:t>
            </a:r>
            <a:r>
              <a:rPr lang="en-US" sz="1800" dirty="0" smtClean="0">
                <a:latin typeface="Bookman Old Style"/>
                <a:cs typeface="Bookman Old Style"/>
              </a:rPr>
              <a:t> MPGD2009, Crete, Greece</a:t>
            </a:r>
            <a:br>
              <a:rPr lang="en-US" sz="1800" dirty="0" smtClean="0">
                <a:latin typeface="Bookman Old Style"/>
                <a:cs typeface="Bookman Old Style"/>
              </a:rPr>
            </a:br>
            <a:r>
              <a:rPr lang="en-US" sz="1800" dirty="0" smtClean="0">
                <a:latin typeface="Bookman Old Style"/>
                <a:cs typeface="Bookman Old Style"/>
              </a:rPr>
              <a:t>2</a:t>
            </a:r>
            <a:r>
              <a:rPr lang="en-US" sz="1800" baseline="30000" dirty="0" smtClean="0">
                <a:latin typeface="Bookman Old Style"/>
                <a:cs typeface="Bookman Old Style"/>
              </a:rPr>
              <a:t>nd</a:t>
            </a:r>
            <a:r>
              <a:rPr lang="en-US" sz="1800" dirty="0" smtClean="0">
                <a:latin typeface="Bookman Old Style"/>
                <a:cs typeface="Bookman Old Style"/>
              </a:rPr>
              <a:t> MPGD2011, Kobe, Japan</a:t>
            </a:r>
            <a:br>
              <a:rPr lang="en-US" sz="1800" dirty="0" smtClean="0">
                <a:latin typeface="Bookman Old Style"/>
                <a:cs typeface="Bookman Old Style"/>
              </a:rPr>
            </a:br>
            <a:r>
              <a:rPr lang="en-US" sz="1800" dirty="0" smtClean="0">
                <a:latin typeface="Bookman Old Style"/>
                <a:cs typeface="Bookman Old Style"/>
              </a:rPr>
              <a:t>3</a:t>
            </a:r>
            <a:r>
              <a:rPr lang="en-US" sz="1800" baseline="30000" dirty="0" smtClean="0">
                <a:latin typeface="Bookman Old Style"/>
                <a:cs typeface="Bookman Old Style"/>
              </a:rPr>
              <a:t>rd</a:t>
            </a:r>
            <a:r>
              <a:rPr lang="en-US" sz="1800" dirty="0" smtClean="0">
                <a:latin typeface="Bookman Old Style"/>
                <a:cs typeface="Bookman Old Style"/>
              </a:rPr>
              <a:t> MPGD2013, Zaragoza, Spain</a:t>
            </a:r>
            <a:br>
              <a:rPr lang="en-US" sz="1800" dirty="0" smtClean="0">
                <a:latin typeface="Bookman Old Style"/>
                <a:cs typeface="Bookman Old Style"/>
              </a:rPr>
            </a:br>
            <a:r>
              <a:rPr lang="en-US" sz="1800" dirty="0" smtClean="0">
                <a:latin typeface="Bookman Old Style"/>
                <a:cs typeface="Bookman Old Style"/>
              </a:rPr>
              <a:t>4</a:t>
            </a:r>
            <a:r>
              <a:rPr lang="en-US" sz="1800" baseline="30000" dirty="0" smtClean="0">
                <a:latin typeface="Bookman Old Style"/>
                <a:cs typeface="Bookman Old Style"/>
              </a:rPr>
              <a:t>th</a:t>
            </a:r>
            <a:r>
              <a:rPr lang="en-US" sz="1800" dirty="0" smtClean="0">
                <a:latin typeface="Bookman Old Style"/>
                <a:cs typeface="Bookman Old Style"/>
              </a:rPr>
              <a:t> MPGD2015, Trieste, Italy</a:t>
            </a:r>
            <a:br>
              <a:rPr lang="en-US" sz="1800" dirty="0" smtClean="0">
                <a:latin typeface="Bookman Old Style"/>
                <a:cs typeface="Bookman Old Style"/>
              </a:rPr>
            </a:br>
            <a:r>
              <a:rPr lang="en-US" sz="1800" dirty="0">
                <a:latin typeface="Bookman Old Style"/>
                <a:cs typeface="Bookman Old Style"/>
              </a:rPr>
              <a:t/>
            </a:r>
            <a:br>
              <a:rPr lang="en-US" sz="1800" dirty="0">
                <a:latin typeface="Bookman Old Style"/>
                <a:cs typeface="Bookman Old Style"/>
              </a:rPr>
            </a:br>
            <a:r>
              <a:rPr lang="en-US" sz="18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NEXT: 5</a:t>
            </a:r>
            <a:r>
              <a:rPr lang="en-US" sz="1800" b="1" baseline="30000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th</a:t>
            </a:r>
            <a:r>
              <a:rPr lang="en-US" sz="18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 MPGD2017, Temple University, USA</a:t>
            </a:r>
            <a:br>
              <a:rPr lang="en-US" sz="18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</a:br>
            <a:r>
              <a:rPr lang="en-US" sz="1800" b="1" dirty="0">
                <a:solidFill>
                  <a:srgbClr val="0000FF"/>
                </a:solidFill>
                <a:latin typeface="Bookman Old Style"/>
                <a:cs typeface="Bookman Old Style"/>
              </a:rPr>
              <a:t>	</a:t>
            </a:r>
            <a:r>
              <a:rPr lang="en-US" sz="18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	May 22 – 26,  2017</a:t>
            </a:r>
            <a:endParaRPr lang="en-US" sz="1400" b="1" dirty="0">
              <a:solidFill>
                <a:srgbClr val="0000FF"/>
              </a:solidFill>
            </a:endParaRPr>
          </a:p>
        </p:txBody>
      </p:sp>
      <p:pic>
        <p:nvPicPr>
          <p:cNvPr id="4" name="Picture 3" descr="MPGD2015 phot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7516" y="1091233"/>
            <a:ext cx="2856059" cy="14535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0422" y="2498953"/>
            <a:ext cx="2749461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r>
              <a:rPr lang="en-US" sz="1600" b="1" dirty="0" smtClean="0"/>
              <a:t>4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MPGD2015, Trieste, Italy</a:t>
            </a:r>
            <a:endParaRPr lang="en-US" sz="1600" dirty="0"/>
          </a:p>
          <a:p>
            <a:r>
              <a:rPr lang="en-US" sz="1600" dirty="0"/>
              <a:t>140 </a:t>
            </a:r>
            <a:r>
              <a:rPr lang="en-US" sz="1600" dirty="0" smtClean="0"/>
              <a:t>participants, 120 abstracts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096599" y="5213167"/>
            <a:ext cx="72135" cy="331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7" tIns="35717" rIns="35717" bIns="35717" numCol="1" spcCol="26788" rtlCol="0" anchor="ctr">
            <a:spAutoFit/>
          </a:bodyPr>
          <a:lstStyle/>
          <a:p>
            <a:pPr defTabSz="178587" latinLnBrk="1" hangingPunct="0"/>
            <a:endParaRPr lang="en-US" sz="1700" dirty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79052" y="6479179"/>
            <a:ext cx="533400" cy="365125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61888546-7AC5-46E9-927F-045826FB854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4894" y="3281853"/>
            <a:ext cx="9042026" cy="2553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b="1" dirty="0" smtClean="0">
                <a:latin typeface="Bookman Old Style"/>
                <a:cs typeface="Bookman Old Style"/>
              </a:rPr>
              <a:t>Special focus MPGD events. Most recent :</a:t>
            </a:r>
            <a:br>
              <a:rPr lang="en-US" sz="1800" b="1" dirty="0" smtClean="0">
                <a:latin typeface="Bookman Old Style"/>
                <a:cs typeface="Bookman Old Style"/>
              </a:rPr>
            </a:br>
            <a:r>
              <a:rPr lang="en-US" sz="1600" dirty="0" smtClean="0">
                <a:latin typeface="Bookman Old Style"/>
                <a:cs typeface="Bookman Old Style"/>
              </a:rPr>
              <a:t>-   Academia-Industry Matching event: </a:t>
            </a:r>
          </a:p>
          <a:p>
            <a:pPr algn="l"/>
            <a:r>
              <a:rPr lang="en-US" sz="1600" b="1" dirty="0">
                <a:solidFill>
                  <a:srgbClr val="0000FF"/>
                </a:solidFill>
                <a:latin typeface="Bookman Old Style"/>
                <a:cs typeface="Bookman Old Style"/>
              </a:rPr>
              <a:t>	</a:t>
            </a:r>
            <a:r>
              <a:rPr lang="en-US" sz="1600" dirty="0" smtClean="0">
                <a:latin typeface="Bookman Old Style"/>
                <a:cs typeface="Bookman Old Style"/>
              </a:rPr>
              <a:t>Second special workshop on </a:t>
            </a:r>
            <a:r>
              <a:rPr lang="en-US" sz="1600" b="1" dirty="0" smtClean="0">
                <a:solidFill>
                  <a:srgbClr val="FF3733"/>
                </a:solidFill>
                <a:latin typeface="Bookman Old Style"/>
                <a:cs typeface="Bookman Old Style"/>
              </a:rPr>
              <a:t>neutron detection </a:t>
            </a:r>
            <a:r>
              <a:rPr lang="en-US" sz="1600" dirty="0" smtClean="0">
                <a:latin typeface="Bookman Old Style"/>
                <a:cs typeface="Bookman Old Style"/>
              </a:rPr>
              <a:t>with MPGDs, CERN, March 2015</a:t>
            </a:r>
          </a:p>
          <a:p>
            <a:pPr marL="285750" indent="-285750" algn="l">
              <a:buFontTx/>
              <a:buChar char="-"/>
            </a:pPr>
            <a:r>
              <a:rPr lang="en-US" sz="1600" dirty="0" smtClean="0">
                <a:latin typeface="Bookman Old Style"/>
                <a:cs typeface="Bookman Old Style"/>
              </a:rPr>
              <a:t>Rd51 Academia-Industry Matching event:</a:t>
            </a:r>
          </a:p>
          <a:p>
            <a:pPr algn="l"/>
            <a:r>
              <a:rPr lang="en-US" sz="1600" dirty="0">
                <a:latin typeface="Bookman Old Style"/>
                <a:cs typeface="Bookman Old Style"/>
              </a:rPr>
              <a:t>	</a:t>
            </a:r>
            <a:r>
              <a:rPr lang="en-US" sz="1600" dirty="0" smtClean="0">
                <a:latin typeface="Bookman Old Style"/>
                <a:cs typeface="Bookman Old Style"/>
              </a:rPr>
              <a:t>Special workshop on </a:t>
            </a:r>
            <a:r>
              <a:rPr lang="en-US" sz="1600" b="1" dirty="0" smtClean="0">
                <a:solidFill>
                  <a:srgbClr val="FF3733"/>
                </a:solidFill>
                <a:latin typeface="Bookman Old Style"/>
                <a:cs typeface="Bookman Old Style"/>
              </a:rPr>
              <a:t>photon detection </a:t>
            </a:r>
            <a:r>
              <a:rPr lang="en-US" sz="1600" dirty="0" smtClean="0">
                <a:latin typeface="Bookman Old Style"/>
                <a:cs typeface="Bookman Old Style"/>
              </a:rPr>
              <a:t>with MPGDs, CERN, June 2015</a:t>
            </a:r>
          </a:p>
          <a:p>
            <a:pPr marL="285750" indent="-285750" algn="l">
              <a:buFontTx/>
              <a:buChar char="-"/>
            </a:pPr>
            <a:r>
              <a:rPr lang="en-US" sz="1600" dirty="0" smtClean="0">
                <a:latin typeface="Bookman Old Style"/>
                <a:cs typeface="Bookman Old Style"/>
              </a:rPr>
              <a:t>Topical workshop on </a:t>
            </a:r>
            <a:r>
              <a:rPr lang="en-US" sz="1600" b="1" dirty="0" smtClean="0">
                <a:solidFill>
                  <a:srgbClr val="FF3733"/>
                </a:solidFill>
                <a:latin typeface="Bookman Old Style"/>
                <a:cs typeface="Bookman Old Style"/>
              </a:rPr>
              <a:t>resistive electrodes</a:t>
            </a:r>
            <a:r>
              <a:rPr lang="en-US" sz="1600" dirty="0" smtClean="0">
                <a:latin typeface="Bookman Old Style"/>
                <a:cs typeface="Bookman Old Style"/>
              </a:rPr>
              <a:t>, CERN, Dec. 2015</a:t>
            </a:r>
          </a:p>
          <a:p>
            <a:pPr marL="285750" indent="-285750" algn="l">
              <a:buFontTx/>
              <a:buChar char="-"/>
            </a:pPr>
            <a:r>
              <a:rPr lang="en-US" sz="1600" dirty="0" smtClean="0">
                <a:latin typeface="Bookman Old Style"/>
                <a:cs typeface="Bookman Old Style"/>
              </a:rPr>
              <a:t>Topical workshop on </a:t>
            </a:r>
            <a:r>
              <a:rPr lang="en-US" sz="1600" b="1" dirty="0" smtClean="0">
                <a:solidFill>
                  <a:srgbClr val="FF3733"/>
                </a:solidFill>
                <a:latin typeface="Bookman Old Style"/>
                <a:cs typeface="Bookman Old Style"/>
              </a:rPr>
              <a:t>discharges</a:t>
            </a:r>
            <a:r>
              <a:rPr lang="en-US" sz="1600" dirty="0" smtClean="0">
                <a:latin typeface="Bookman Old Style"/>
                <a:cs typeface="Bookman Old Style"/>
              </a:rPr>
              <a:t> in MPGDs, CERN, March 2016</a:t>
            </a:r>
          </a:p>
          <a:p>
            <a:pPr marL="285750" indent="-285750" algn="l">
              <a:buFontTx/>
              <a:buChar char="-"/>
            </a:pPr>
            <a:r>
              <a:rPr lang="en-US" sz="1600" dirty="0" smtClean="0">
                <a:latin typeface="Bookman Old Style"/>
                <a:cs typeface="Bookman Old Style"/>
              </a:rPr>
              <a:t>MPGD </a:t>
            </a:r>
            <a:r>
              <a:rPr lang="en-US" sz="1600" b="1" dirty="0" smtClean="0">
                <a:solidFill>
                  <a:srgbClr val="FF3733"/>
                </a:solidFill>
                <a:latin typeface="Bookman Old Style"/>
                <a:cs typeface="Bookman Old Style"/>
              </a:rPr>
              <a:t>Applications Beyond </a:t>
            </a:r>
            <a:r>
              <a:rPr lang="en-US" sz="1600" b="1" dirty="0">
                <a:solidFill>
                  <a:srgbClr val="FF3733"/>
                </a:solidFill>
                <a:latin typeface="Bookman Old Style"/>
                <a:cs typeface="Bookman Old Style"/>
              </a:rPr>
              <a:t>F</a:t>
            </a:r>
            <a:r>
              <a:rPr lang="en-US" sz="1600" b="1" dirty="0" smtClean="0">
                <a:solidFill>
                  <a:srgbClr val="FF3733"/>
                </a:solidFill>
                <a:latin typeface="Bookman Old Style"/>
                <a:cs typeface="Bookman Old Style"/>
              </a:rPr>
              <a:t>undamental </a:t>
            </a:r>
            <a:r>
              <a:rPr lang="en-US" sz="1600" b="1" dirty="0">
                <a:solidFill>
                  <a:srgbClr val="FF3733"/>
                </a:solidFill>
                <a:latin typeface="Bookman Old Style"/>
                <a:cs typeface="Bookman Old Style"/>
              </a:rPr>
              <a:t>S</a:t>
            </a:r>
            <a:r>
              <a:rPr lang="en-US" sz="1600" b="1" dirty="0" smtClean="0">
                <a:solidFill>
                  <a:srgbClr val="FF3733"/>
                </a:solidFill>
                <a:latin typeface="Bookman Old Style"/>
                <a:cs typeface="Bookman Old Style"/>
              </a:rPr>
              <a:t>cience </a:t>
            </a:r>
            <a:r>
              <a:rPr lang="en-US" sz="1600" dirty="0" smtClean="0">
                <a:latin typeface="Bookman Old Style"/>
                <a:cs typeface="Bookman Old Style"/>
              </a:rPr>
              <a:t>Workshop, </a:t>
            </a:r>
            <a:r>
              <a:rPr lang="en-US" sz="1600" dirty="0" err="1" smtClean="0">
                <a:latin typeface="Bookman Old Style"/>
                <a:cs typeface="Bookman Old Style"/>
              </a:rPr>
              <a:t>Aveiro</a:t>
            </a:r>
            <a:r>
              <a:rPr lang="en-US" sz="1600" dirty="0" smtClean="0">
                <a:latin typeface="Bookman Old Style"/>
                <a:cs typeface="Bookman Old Style"/>
              </a:rPr>
              <a:t>, Portugal, Sept. 2016</a:t>
            </a:r>
          </a:p>
          <a:p>
            <a:pPr marL="285750" indent="-285750" algn="l">
              <a:buFontTx/>
              <a:buChar char="-"/>
            </a:pPr>
            <a:endParaRPr lang="en-US" sz="1600" dirty="0">
              <a:latin typeface="Bookman Old Style"/>
              <a:cs typeface="Bookman Old Style"/>
            </a:endParaRPr>
          </a:p>
          <a:p>
            <a:pPr algn="l"/>
            <a:r>
              <a:rPr lang="en-US" sz="1600" dirty="0" smtClean="0">
                <a:latin typeface="Bookman Old Style"/>
                <a:cs typeface="Bookman Old Style"/>
              </a:rPr>
              <a:t>- Schools, visits, events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309" y="101978"/>
            <a:ext cx="847226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MPGD Conferences and Special focus events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/>
              <a:cs typeface="Bookman Old Style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18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CCrd51_08_1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4744" y="2793569"/>
            <a:ext cx="5415932" cy="14767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127" y="1040092"/>
            <a:ext cx="1545986" cy="15459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684" y="4443341"/>
            <a:ext cx="1714965" cy="15646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4466" y="4473338"/>
            <a:ext cx="2035334" cy="17501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4110" y="1040092"/>
            <a:ext cx="2061315" cy="1545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5044" y="944134"/>
            <a:ext cx="1625036" cy="1781958"/>
          </a:xfrm>
          <a:prstGeom prst="rect">
            <a:avLst/>
          </a:prstGeom>
        </p:spPr>
      </p:pic>
      <p:pic>
        <p:nvPicPr>
          <p:cNvPr id="12" name="Picture 11" descr="Ingrid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009" y="4637185"/>
            <a:ext cx="1647916" cy="12532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95226" y="623197"/>
            <a:ext cx="1990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MSGC: </a:t>
            </a:r>
            <a:r>
              <a:rPr lang="en-US" sz="1600" b="1" dirty="0" err="1" smtClean="0">
                <a:solidFill>
                  <a:srgbClr val="0000FF"/>
                </a:solidFill>
                <a:latin typeface="Bookman Old Style"/>
                <a:cs typeface="Bookman Old Style"/>
              </a:rPr>
              <a:t>Oed</a:t>
            </a: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 1988</a:t>
            </a:r>
            <a:endParaRPr lang="en-US" sz="1600" b="1" dirty="0">
              <a:solidFill>
                <a:srgbClr val="0000FF"/>
              </a:solidFill>
              <a:latin typeface="Bookman Old Style"/>
              <a:cs typeface="Bookman Old Styl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7677" y="605580"/>
            <a:ext cx="1900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0000FF"/>
                </a:solidFill>
                <a:latin typeface="Bookman Old Style"/>
                <a:cs typeface="Bookman Old Style"/>
              </a:rPr>
              <a:t>GEM:Sauli</a:t>
            </a: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 1997</a:t>
            </a:r>
            <a:endParaRPr lang="en-US" sz="1600" b="1" dirty="0">
              <a:solidFill>
                <a:srgbClr val="0000FF"/>
              </a:solidFill>
              <a:latin typeface="Bookman Old Style"/>
              <a:cs typeface="Bookman Old Style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4323" y="6015444"/>
            <a:ext cx="19698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Micromegas:</a:t>
            </a:r>
          </a:p>
          <a:p>
            <a:r>
              <a:rPr lang="en-US" sz="1600" b="1" dirty="0" err="1" smtClean="0">
                <a:solidFill>
                  <a:srgbClr val="0000FF"/>
                </a:solidFill>
                <a:latin typeface="Bookman Old Style"/>
                <a:cs typeface="Bookman Old Style"/>
              </a:rPr>
              <a:t>Giomataris</a:t>
            </a: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 1996</a:t>
            </a:r>
            <a:endParaRPr lang="en-US" sz="1600" b="1" dirty="0">
              <a:solidFill>
                <a:srgbClr val="0000FF"/>
              </a:solidFill>
              <a:latin typeface="Bookman Old Style"/>
              <a:cs typeface="Bookman Old Style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60057" y="2470182"/>
            <a:ext cx="310009" cy="580042"/>
          </a:xfrm>
          <a:prstGeom prst="straightConnector1">
            <a:avLst/>
          </a:prstGeom>
          <a:ln w="38100" cmpd="sng">
            <a:solidFill>
              <a:srgbClr val="FF070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634167" y="4130304"/>
            <a:ext cx="1105939" cy="313037"/>
          </a:xfrm>
          <a:prstGeom prst="straightConnector1">
            <a:avLst/>
          </a:prstGeom>
          <a:ln w="38100" cmpd="sng">
            <a:solidFill>
              <a:srgbClr val="FF070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912506" y="2566076"/>
            <a:ext cx="76614" cy="494149"/>
          </a:xfrm>
          <a:prstGeom prst="straightConnector1">
            <a:avLst/>
          </a:prstGeom>
          <a:ln w="38100" cmpd="sng">
            <a:solidFill>
              <a:srgbClr val="FF070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8" idx="0"/>
          </p:cNvCxnSpPr>
          <p:nvPr/>
        </p:nvCxnSpPr>
        <p:spPr>
          <a:xfrm flipH="1" flipV="1">
            <a:off x="4502506" y="4005063"/>
            <a:ext cx="359627" cy="468275"/>
          </a:xfrm>
          <a:prstGeom prst="straightConnector1">
            <a:avLst/>
          </a:prstGeom>
          <a:ln w="38100" cmpd="sng">
            <a:solidFill>
              <a:srgbClr val="FF070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2" idx="0"/>
          </p:cNvCxnSpPr>
          <p:nvPr/>
        </p:nvCxnSpPr>
        <p:spPr>
          <a:xfrm flipH="1" flipV="1">
            <a:off x="5479664" y="4005063"/>
            <a:ext cx="1343303" cy="632122"/>
          </a:xfrm>
          <a:prstGeom prst="straightConnector1">
            <a:avLst/>
          </a:prstGeom>
          <a:ln w="38100" cmpd="sng">
            <a:solidFill>
              <a:srgbClr val="FF070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3245244" y="1281025"/>
            <a:ext cx="743876" cy="309093"/>
            <a:chOff x="6403200" y="300951"/>
            <a:chExt cx="743876" cy="309093"/>
          </a:xfrm>
        </p:grpSpPr>
        <p:sp>
          <p:nvSpPr>
            <p:cNvPr id="35" name="TextBox 34"/>
            <p:cNvSpPr txBox="1"/>
            <p:nvPr/>
          </p:nvSpPr>
          <p:spPr>
            <a:xfrm>
              <a:off x="6403200" y="300951"/>
              <a:ext cx="743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~50 </a:t>
              </a:r>
              <a:r>
                <a:rPr lang="el-GR" sz="1400" b="1" dirty="0" smtClean="0"/>
                <a:t>μ</a:t>
              </a:r>
              <a:r>
                <a:rPr lang="en-US" sz="1400" b="1" dirty="0" smtClean="0"/>
                <a:t>m</a:t>
              </a:r>
              <a:endParaRPr lang="en-US" sz="1400" b="1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6553200" y="600043"/>
              <a:ext cx="376989" cy="10001"/>
            </a:xfrm>
            <a:prstGeom prst="straightConnector1">
              <a:avLst/>
            </a:prstGeom>
            <a:ln>
              <a:solidFill>
                <a:srgbClr val="1D80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 rot="5400000">
            <a:off x="1612766" y="5444120"/>
            <a:ext cx="834872" cy="307777"/>
            <a:chOff x="6403200" y="300951"/>
            <a:chExt cx="834872" cy="307777"/>
          </a:xfrm>
        </p:grpSpPr>
        <p:sp>
          <p:nvSpPr>
            <p:cNvPr id="40" name="TextBox 39"/>
            <p:cNvSpPr txBox="1"/>
            <p:nvPr/>
          </p:nvSpPr>
          <p:spPr>
            <a:xfrm>
              <a:off x="6403200" y="300951"/>
              <a:ext cx="8348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~100 </a:t>
              </a:r>
              <a:r>
                <a:rPr lang="el-GR" sz="1400" b="1" dirty="0" smtClean="0"/>
                <a:t>μ</a:t>
              </a:r>
              <a:r>
                <a:rPr lang="en-US" sz="1400" b="1" dirty="0" smtClean="0"/>
                <a:t>m</a:t>
              </a:r>
              <a:endParaRPr lang="en-US" sz="1400" b="1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16200000" flipH="1">
              <a:off x="6852289" y="300953"/>
              <a:ext cx="1" cy="598178"/>
            </a:xfrm>
            <a:prstGeom prst="straightConnector1">
              <a:avLst/>
            </a:prstGeom>
            <a:ln>
              <a:solidFill>
                <a:srgbClr val="1D80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rot="16200000">
            <a:off x="2616628" y="1616621"/>
            <a:ext cx="743876" cy="307777"/>
            <a:chOff x="6403200" y="300951"/>
            <a:chExt cx="743876" cy="307777"/>
          </a:xfrm>
        </p:grpSpPr>
        <p:sp>
          <p:nvSpPr>
            <p:cNvPr id="43" name="TextBox 42"/>
            <p:cNvSpPr txBox="1"/>
            <p:nvPr/>
          </p:nvSpPr>
          <p:spPr>
            <a:xfrm>
              <a:off x="6403200" y="300951"/>
              <a:ext cx="743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~50 </a:t>
              </a:r>
              <a:r>
                <a:rPr lang="el-GR" sz="1400" b="1" dirty="0" smtClean="0"/>
                <a:t>μ</a:t>
              </a:r>
              <a:r>
                <a:rPr lang="en-US" sz="1400" b="1" dirty="0" smtClean="0"/>
                <a:t>m</a:t>
              </a:r>
              <a:endParaRPr lang="en-US" sz="1400" b="1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5400000" flipV="1">
              <a:off x="6741693" y="411548"/>
              <a:ext cx="0" cy="376990"/>
            </a:xfrm>
            <a:prstGeom prst="straightConnector1">
              <a:avLst/>
            </a:prstGeom>
            <a:ln>
              <a:solidFill>
                <a:srgbClr val="1D80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1956313" y="4871479"/>
            <a:ext cx="743876" cy="309093"/>
            <a:chOff x="6403200" y="300951"/>
            <a:chExt cx="743876" cy="309093"/>
          </a:xfrm>
        </p:grpSpPr>
        <p:sp>
          <p:nvSpPr>
            <p:cNvPr id="50" name="TextBox 49"/>
            <p:cNvSpPr txBox="1"/>
            <p:nvPr/>
          </p:nvSpPr>
          <p:spPr>
            <a:xfrm>
              <a:off x="6403200" y="300951"/>
              <a:ext cx="743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~50 </a:t>
              </a:r>
              <a:r>
                <a:rPr lang="el-GR" sz="1400" b="1" dirty="0" smtClean="0"/>
                <a:t>μ</a:t>
              </a:r>
              <a:r>
                <a:rPr lang="en-US" sz="1400" b="1" dirty="0" smtClean="0"/>
                <a:t>m</a:t>
              </a:r>
              <a:endParaRPr lang="en-US" sz="1400" b="1" dirty="0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6553200" y="600043"/>
              <a:ext cx="376989" cy="10001"/>
            </a:xfrm>
            <a:prstGeom prst="straightConnector1">
              <a:avLst/>
            </a:prstGeom>
            <a:ln>
              <a:solidFill>
                <a:srgbClr val="1D800D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4160106" y="6124258"/>
            <a:ext cx="838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μ-</a:t>
            </a: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PIC</a:t>
            </a:r>
            <a:endParaRPr lang="en-US" sz="1600" b="1" dirty="0">
              <a:solidFill>
                <a:srgbClr val="0000FF"/>
              </a:solidFill>
              <a:latin typeface="Bookman Old Style"/>
              <a:cs typeface="Bookman Old Style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42506" y="6126643"/>
            <a:ext cx="82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Ingrid</a:t>
            </a:r>
            <a:endParaRPr lang="en-US" sz="1600" b="1" dirty="0">
              <a:solidFill>
                <a:srgbClr val="0000FF"/>
              </a:solidFill>
              <a:latin typeface="Bookman Old Style"/>
              <a:cs typeface="Bookman Old Style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0" y="2458038"/>
            <a:ext cx="167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MWPC: </a:t>
            </a:r>
            <a:r>
              <a:rPr lang="en-US" sz="1400" b="1" dirty="0" err="1" smtClean="0">
                <a:solidFill>
                  <a:srgbClr val="0000FF"/>
                </a:solidFill>
                <a:latin typeface="Bookman Old Style"/>
                <a:cs typeface="Bookman Old Style"/>
              </a:rPr>
              <a:t>Charpak</a:t>
            </a:r>
            <a:endParaRPr lang="en-US" sz="1400" b="1" dirty="0" smtClean="0"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r>
              <a:rPr lang="en-US" sz="14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		1968</a:t>
            </a:r>
            <a:endParaRPr lang="en-US" sz="1400" b="1" dirty="0">
              <a:solidFill>
                <a:srgbClr val="0000FF"/>
              </a:solidFill>
              <a:latin typeface="Bookman Old Style"/>
              <a:cs typeface="Bookman Old Style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73920" y="2810200"/>
            <a:ext cx="2070080" cy="144655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RD51 Collaboration:</a:t>
            </a:r>
          </a:p>
          <a:p>
            <a:endParaRPr lang="en-US" sz="800" b="1" dirty="0"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86 Institutions</a:t>
            </a:r>
          </a:p>
          <a:p>
            <a:endParaRPr lang="en-US" sz="800" b="1" dirty="0"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endParaRPr lang="en-US" sz="800" b="1" dirty="0" smtClean="0"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500 Scientists</a:t>
            </a:r>
            <a:endParaRPr lang="en-US" sz="1600" b="1" dirty="0">
              <a:solidFill>
                <a:srgbClr val="0000FF"/>
              </a:solidFill>
              <a:latin typeface="Bookman Old Style"/>
              <a:cs typeface="Bookman Old Style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5490" y="76893"/>
            <a:ext cx="8865722" cy="3539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700" b="1" dirty="0" smtClean="0">
                <a:latin typeface="Bookman Old Style"/>
                <a:cs typeface="Bookman Old Style"/>
              </a:rPr>
              <a:t>From Multi-Wire Proportional Chambers to Micro Pattern Gaseous Detectors</a:t>
            </a:r>
            <a:endParaRPr lang="en-US" sz="1700" b="1" dirty="0">
              <a:latin typeface="Bookman Old Style"/>
              <a:cs typeface="Bookman Old Style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15047" y="961767"/>
            <a:ext cx="17818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Rates: ~10</a:t>
            </a:r>
            <a:r>
              <a:rPr lang="en-US" sz="1400" b="1" baseline="30000" dirty="0" smtClean="0">
                <a:latin typeface="Times New Roman"/>
                <a:cs typeface="Times New Roman"/>
              </a:rPr>
              <a:t>6</a:t>
            </a:r>
            <a:r>
              <a:rPr lang="en-US" sz="1400" b="1" dirty="0" smtClean="0">
                <a:latin typeface="Times New Roman"/>
                <a:cs typeface="Times New Roman"/>
              </a:rPr>
              <a:t>Hz/mm</a:t>
            </a:r>
            <a:r>
              <a:rPr lang="en-US" sz="1400" b="1" baseline="30000" dirty="0" smtClean="0">
                <a:latin typeface="Times New Roman"/>
                <a:cs typeface="Times New Roman"/>
              </a:rPr>
              <a:t>2</a:t>
            </a:r>
            <a:endParaRPr lang="el-GR" sz="1400" b="1" baseline="-25000" dirty="0" smtClean="0">
              <a:latin typeface="Times New Roman"/>
              <a:cs typeface="Times New Roman"/>
            </a:endParaRPr>
          </a:p>
          <a:p>
            <a:r>
              <a:rPr lang="en-US" sz="1400" b="1" dirty="0" smtClean="0">
                <a:latin typeface="Times New Roman"/>
                <a:cs typeface="Times New Roman"/>
              </a:rPr>
              <a:t>But: Sparks, </a:t>
            </a:r>
          </a:p>
          <a:p>
            <a:r>
              <a:rPr lang="en-US" sz="1400" b="1" dirty="0" smtClean="0">
                <a:latin typeface="Times New Roman"/>
                <a:cs typeface="Times New Roman"/>
              </a:rPr>
              <a:t>irreversible damages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124200" y="2042856"/>
            <a:ext cx="1751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Rates: &gt;10</a:t>
            </a:r>
            <a:r>
              <a:rPr lang="en-US" sz="1400" b="1" baseline="30000" dirty="0" smtClean="0">
                <a:latin typeface="Times New Roman"/>
                <a:cs typeface="Times New Roman"/>
              </a:rPr>
              <a:t>6</a:t>
            </a:r>
            <a:r>
              <a:rPr lang="en-US" sz="1400" b="1" dirty="0" smtClean="0">
                <a:latin typeface="Times New Roman"/>
                <a:cs typeface="Times New Roman"/>
              </a:rPr>
              <a:t>Hz/mm</a:t>
            </a:r>
            <a:r>
              <a:rPr lang="en-US" sz="1400" b="1" baseline="30000" dirty="0" smtClean="0">
                <a:latin typeface="Times New Roman"/>
                <a:cs typeface="Times New Roman"/>
              </a:rPr>
              <a:t>2</a:t>
            </a:r>
          </a:p>
          <a:p>
            <a:r>
              <a:rPr lang="el-GR" sz="1400" b="1" dirty="0" smtClean="0">
                <a:latin typeface="Times New Roman"/>
                <a:cs typeface="Times New Roman"/>
              </a:rPr>
              <a:t>σ</a:t>
            </a:r>
            <a:r>
              <a:rPr lang="en-US" sz="1400" b="1" baseline="-25000" dirty="0" smtClean="0">
                <a:latin typeface="Times New Roman"/>
                <a:cs typeface="Times New Roman"/>
              </a:rPr>
              <a:t>Spatial</a:t>
            </a:r>
            <a:r>
              <a:rPr lang="en-US" sz="1400" b="1" dirty="0" smtClean="0">
                <a:latin typeface="Times New Roman"/>
                <a:cs typeface="Times New Roman"/>
              </a:rPr>
              <a:t> ~30</a:t>
            </a:r>
            <a:r>
              <a:rPr lang="el-GR" sz="1400" b="1" dirty="0" smtClean="0">
                <a:latin typeface="Times New Roman"/>
                <a:cs typeface="Times New Roman"/>
              </a:rPr>
              <a:t>μ</a:t>
            </a:r>
            <a:r>
              <a:rPr lang="en-US" sz="1400" b="1" dirty="0" smtClean="0">
                <a:latin typeface="Times New Roman"/>
                <a:cs typeface="Times New Roman"/>
              </a:rPr>
              <a:t>m</a:t>
            </a:r>
            <a:endParaRPr lang="el-GR" sz="1400" b="1" dirty="0" smtClean="0">
              <a:latin typeface="Times New Roman"/>
              <a:cs typeface="Times New Roman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09949" y="5405531"/>
            <a:ext cx="1582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 smtClean="0">
                <a:latin typeface="Times New Roman"/>
                <a:cs typeface="Times New Roman"/>
              </a:rPr>
              <a:t>Rates: &gt;10</a:t>
            </a:r>
            <a:r>
              <a:rPr lang="en-US" sz="1300" b="1" baseline="30000" dirty="0" smtClean="0">
                <a:latin typeface="Times New Roman"/>
                <a:cs typeface="Times New Roman"/>
              </a:rPr>
              <a:t>6</a:t>
            </a:r>
            <a:r>
              <a:rPr lang="en-US" sz="1300" b="1" dirty="0" smtClean="0">
                <a:latin typeface="Times New Roman"/>
                <a:cs typeface="Times New Roman"/>
              </a:rPr>
              <a:t>Hz/mm</a:t>
            </a:r>
            <a:r>
              <a:rPr lang="en-US" sz="1300" b="1" baseline="30000" dirty="0" smtClean="0">
                <a:latin typeface="Times New Roman"/>
                <a:cs typeface="Times New Roman"/>
              </a:rPr>
              <a:t>2</a:t>
            </a:r>
          </a:p>
          <a:p>
            <a:r>
              <a:rPr lang="el-GR" sz="1300" b="1" dirty="0" smtClean="0">
                <a:latin typeface="Times New Roman"/>
                <a:cs typeface="Times New Roman"/>
              </a:rPr>
              <a:t>σ</a:t>
            </a:r>
            <a:r>
              <a:rPr lang="en-US" sz="1300" b="1" baseline="-25000" dirty="0" smtClean="0">
                <a:latin typeface="Times New Roman"/>
                <a:cs typeface="Times New Roman"/>
              </a:rPr>
              <a:t>Spatial</a:t>
            </a:r>
            <a:r>
              <a:rPr lang="en-US" sz="1300" b="1" dirty="0" smtClean="0">
                <a:latin typeface="Times New Roman"/>
                <a:cs typeface="Times New Roman"/>
              </a:rPr>
              <a:t> ~30</a:t>
            </a:r>
            <a:r>
              <a:rPr lang="el-GR" sz="1300" b="1" dirty="0" smtClean="0">
                <a:latin typeface="Times New Roman"/>
                <a:cs typeface="Times New Roman"/>
              </a:rPr>
              <a:t>μ</a:t>
            </a:r>
            <a:r>
              <a:rPr lang="en-US" sz="1300" b="1" dirty="0" smtClean="0">
                <a:latin typeface="Times New Roman"/>
                <a:cs typeface="Times New Roman"/>
              </a:rPr>
              <a:t>m</a:t>
            </a:r>
            <a:endParaRPr lang="el-GR" sz="1300" b="1" dirty="0" smtClean="0">
              <a:latin typeface="Times New Roman"/>
              <a:cs typeface="Times New Roman"/>
            </a:endParaRPr>
          </a:p>
        </p:txBody>
      </p:sp>
      <p:sp>
        <p:nvSpPr>
          <p:cNvPr id="45" name="object 3"/>
          <p:cNvSpPr/>
          <p:nvPr/>
        </p:nvSpPr>
        <p:spPr>
          <a:xfrm>
            <a:off x="95490" y="2900245"/>
            <a:ext cx="1363969" cy="12951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6" name="Straight Arrow Connector 45"/>
          <p:cNvCxnSpPr>
            <a:stCxn id="10" idx="2"/>
          </p:cNvCxnSpPr>
          <p:nvPr/>
        </p:nvCxnSpPr>
        <p:spPr>
          <a:xfrm flipH="1">
            <a:off x="5027496" y="2586078"/>
            <a:ext cx="1107272" cy="495806"/>
          </a:xfrm>
          <a:prstGeom prst="straightConnector1">
            <a:avLst/>
          </a:prstGeom>
          <a:ln w="38100" cmpd="sng">
            <a:solidFill>
              <a:srgbClr val="FF070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962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9052" y="724370"/>
            <a:ext cx="874428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8"/>
            <a:r>
              <a:rPr lang="en-US" b="1" dirty="0" smtClean="0">
                <a:latin typeface="Bookman Old Style"/>
                <a:cs typeface="Bookman Old Style"/>
              </a:rPr>
              <a:t>CONCUSIONS</a:t>
            </a:r>
          </a:p>
          <a:p>
            <a:endParaRPr lang="en-US" b="1" dirty="0" smtClean="0">
              <a:latin typeface="Bookman Old Style"/>
              <a:cs typeface="Bookman Old Style"/>
            </a:endParaRPr>
          </a:p>
          <a:p>
            <a:endParaRPr lang="en-US" b="1" dirty="0">
              <a:latin typeface="Bookman Old Style"/>
              <a:cs typeface="Bookman Old Style"/>
            </a:endParaRPr>
          </a:p>
          <a:p>
            <a:r>
              <a:rPr lang="en-US" b="1" dirty="0" smtClean="0">
                <a:latin typeface="Bookman Old Style"/>
                <a:cs typeface="Bookman Old Style"/>
              </a:rPr>
              <a:t>RD51 collaboration contribution:</a:t>
            </a:r>
          </a:p>
          <a:p>
            <a:endParaRPr lang="en-US" b="1" dirty="0">
              <a:latin typeface="Bookman Old Style"/>
              <a:cs typeface="Bookman Old Style"/>
            </a:endParaRPr>
          </a:p>
          <a:p>
            <a:r>
              <a:rPr lang="en-US" b="1" dirty="0" smtClean="0">
                <a:latin typeface="Bookman Old Style"/>
                <a:cs typeface="Bookman Old Style"/>
              </a:rPr>
              <a:t>MPGD technologies have received enormous boost over the last decade</a:t>
            </a:r>
          </a:p>
          <a:p>
            <a:endParaRPr lang="en-US" b="1" dirty="0">
              <a:latin typeface="Bookman Old Style"/>
              <a:cs typeface="Bookman Old Style"/>
            </a:endParaRPr>
          </a:p>
          <a:p>
            <a:r>
              <a:rPr lang="en-US" b="1" dirty="0" smtClean="0">
                <a:latin typeface="Bookman Old Style"/>
                <a:cs typeface="Bookman Old Style"/>
              </a:rPr>
              <a:t>MPGDs are used in many scientific domains</a:t>
            </a:r>
          </a:p>
          <a:p>
            <a:endParaRPr lang="en-US" b="1" dirty="0" smtClean="0">
              <a:latin typeface="Bookman Old Style"/>
              <a:cs typeface="Bookman Old Style"/>
            </a:endParaRPr>
          </a:p>
          <a:p>
            <a:r>
              <a:rPr lang="en-US" b="1" dirty="0" smtClean="0">
                <a:latin typeface="Bookman Old Style"/>
                <a:cs typeface="Bookman Old Style"/>
              </a:rPr>
              <a:t>MPGDs are used in many applications beyond Particle Physics</a:t>
            </a:r>
          </a:p>
          <a:p>
            <a:endParaRPr lang="en-US" b="1" dirty="0">
              <a:latin typeface="Bookman Old Style"/>
              <a:cs typeface="Bookman Old Style"/>
            </a:endParaRPr>
          </a:p>
          <a:p>
            <a:r>
              <a:rPr lang="en-US" b="1" dirty="0" smtClean="0">
                <a:latin typeface="Bookman Old Style"/>
                <a:cs typeface="Bookman Old Style"/>
              </a:rPr>
              <a:t>Exciting field for creative new ideas, attractive for young scientists !</a:t>
            </a:r>
          </a:p>
          <a:p>
            <a:r>
              <a:rPr lang="en-US" b="1" dirty="0" smtClean="0">
                <a:latin typeface="Bookman Old Style"/>
                <a:cs typeface="Bookman Old Style"/>
              </a:rPr>
              <a:t> </a:t>
            </a:r>
            <a:endParaRPr lang="en-US" b="1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22814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3</a:t>
            </a:fld>
            <a:endParaRPr lang="en-US"/>
          </a:p>
        </p:txBody>
      </p:sp>
      <p:sp>
        <p:nvSpPr>
          <p:cNvPr id="8" name="object 6"/>
          <p:cNvSpPr/>
          <p:nvPr/>
        </p:nvSpPr>
        <p:spPr>
          <a:xfrm>
            <a:off x="4819344" y="2354740"/>
            <a:ext cx="2151928" cy="1813682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3"/>
          <p:cNvSpPr/>
          <p:nvPr/>
        </p:nvSpPr>
        <p:spPr>
          <a:xfrm>
            <a:off x="7108101" y="2354740"/>
            <a:ext cx="2035900" cy="1813682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166979" y="18542"/>
            <a:ext cx="4680263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The RD51 Collaboration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/>
              <a:cs typeface="Bookman Old Style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92773" y="280028"/>
            <a:ext cx="448071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ookman Old Style"/>
                <a:cs typeface="Bookman Old Style"/>
              </a:rPr>
              <a:t>Main objectives:</a:t>
            </a:r>
          </a:p>
          <a:p>
            <a:pPr marL="285750" indent="-285750">
              <a:buFont typeface="Arial"/>
              <a:buChar char="•"/>
              <a:tabLst>
                <a:tab pos="176213" algn="l"/>
              </a:tabLst>
            </a:pPr>
            <a:r>
              <a:rPr lang="en-US" sz="1600" dirty="0" smtClean="0">
                <a:latin typeface="Bookman Old Style"/>
                <a:cs typeface="Bookman Old Style"/>
              </a:rPr>
              <a:t>MPGD technological development</a:t>
            </a:r>
          </a:p>
          <a:p>
            <a:pPr marL="539750" lvl="1" indent="-285750">
              <a:buFont typeface="Arial"/>
              <a:buChar char="•"/>
            </a:pPr>
            <a:r>
              <a:rPr lang="en-US" sz="1600" dirty="0" smtClean="0">
                <a:latin typeface="Bookman Old Style"/>
                <a:cs typeface="Bookman Old Style"/>
              </a:rPr>
              <a:t>Provide the collaboration framework</a:t>
            </a:r>
          </a:p>
          <a:p>
            <a:pPr marL="539750" lvl="1" indent="-285750">
              <a:buFont typeface="Arial"/>
              <a:buChar char="•"/>
            </a:pPr>
            <a:r>
              <a:rPr lang="en-US" sz="1600" dirty="0" smtClean="0">
                <a:latin typeface="Bookman Old Style"/>
                <a:cs typeface="Bookman Old Style"/>
              </a:rPr>
              <a:t>Develop common simulation</a:t>
            </a:r>
          </a:p>
          <a:p>
            <a:pPr marL="539750" lvl="1" indent="-285750"/>
            <a:r>
              <a:rPr lang="en-US" sz="1600" dirty="0" smtClean="0">
                <a:latin typeface="Bookman Old Style"/>
                <a:cs typeface="Bookman Old Style"/>
              </a:rPr>
              <a:t>	packages</a:t>
            </a:r>
          </a:p>
          <a:p>
            <a:pPr marL="539750" lvl="1" indent="-285750">
              <a:buFont typeface="Arial"/>
              <a:buChar char="•"/>
            </a:pPr>
            <a:r>
              <a:rPr lang="en-US" sz="1600" dirty="0" smtClean="0">
                <a:latin typeface="Bookman Old Style"/>
                <a:cs typeface="Bookman Old Style"/>
              </a:rPr>
              <a:t>Develop common read out electronics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Bookman Old Style"/>
                <a:cs typeface="Bookman Old Style"/>
              </a:rPr>
              <a:t>Access to “MPGD know-how”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Bookman Old Style"/>
                <a:cs typeface="Bookman Old Style"/>
              </a:rPr>
              <a:t>Foster Industrial production</a:t>
            </a:r>
          </a:p>
        </p:txBody>
      </p:sp>
      <p:sp>
        <p:nvSpPr>
          <p:cNvPr id="12" name="object 4"/>
          <p:cNvSpPr/>
          <p:nvPr/>
        </p:nvSpPr>
        <p:spPr>
          <a:xfrm>
            <a:off x="4876203" y="4280164"/>
            <a:ext cx="2044637" cy="10892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5"/>
          <p:cNvSpPr/>
          <p:nvPr/>
        </p:nvSpPr>
        <p:spPr>
          <a:xfrm>
            <a:off x="7124337" y="4310857"/>
            <a:ext cx="1991853" cy="105403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7" t="2163" r="6591" b="6049"/>
          <a:stretch/>
        </p:blipFill>
        <p:spPr>
          <a:xfrm>
            <a:off x="830755" y="3806908"/>
            <a:ext cx="3390306" cy="2549442"/>
          </a:xfrm>
          <a:prstGeom prst="rect">
            <a:avLst/>
          </a:prstGeom>
        </p:spPr>
      </p:pic>
      <p:sp>
        <p:nvSpPr>
          <p:cNvPr id="15" name="object 9"/>
          <p:cNvSpPr txBox="1"/>
          <p:nvPr/>
        </p:nvSpPr>
        <p:spPr>
          <a:xfrm>
            <a:off x="5013919" y="5445788"/>
            <a:ext cx="3566795" cy="112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8145">
              <a:lnSpc>
                <a:spcPts val="1675"/>
              </a:lnSpc>
            </a:pPr>
            <a:r>
              <a:rPr sz="1400" dirty="0">
                <a:solidFill>
                  <a:srgbClr val="FF0000"/>
                </a:solidFill>
                <a:latin typeface="Wingdings"/>
                <a:cs typeface="Wingdings"/>
              </a:rPr>
              <a:t></a:t>
            </a:r>
            <a:r>
              <a:rPr sz="14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huge growth </a:t>
            </a:r>
            <a:r>
              <a:rPr sz="14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in interest in the</a:t>
            </a:r>
            <a:r>
              <a:rPr sz="1400" spc="-55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1400" dirty="0">
                <a:solidFill>
                  <a:srgbClr val="FF0000"/>
                </a:solidFill>
                <a:latin typeface="Palatino Linotype"/>
                <a:cs typeface="Palatino Linotype"/>
              </a:rPr>
              <a:t>MPGD</a:t>
            </a:r>
            <a:endParaRPr sz="1400" dirty="0">
              <a:latin typeface="Palatino Linotype"/>
              <a:cs typeface="Palatino Linotype"/>
            </a:endParaRPr>
          </a:p>
          <a:p>
            <a:pPr marL="12700" indent="1602740">
              <a:lnSpc>
                <a:spcPts val="1675"/>
              </a:lnSpc>
            </a:pPr>
            <a:r>
              <a:rPr sz="1400" spc="-5" dirty="0">
                <a:solidFill>
                  <a:srgbClr val="FF0000"/>
                </a:solidFill>
                <a:latin typeface="Palatino Linotype"/>
                <a:cs typeface="Palatino Linotype"/>
              </a:rPr>
              <a:t>technologies</a:t>
            </a:r>
            <a:endParaRPr sz="1400" dirty="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 marR="964565">
              <a:lnSpc>
                <a:spcPct val="100000"/>
              </a:lnSpc>
            </a:pPr>
            <a:r>
              <a:rPr sz="1400" dirty="0">
                <a:solidFill>
                  <a:srgbClr val="663300"/>
                </a:solidFill>
                <a:latin typeface="Palatino Linotype"/>
                <a:cs typeface="Palatino Linotype"/>
              </a:rPr>
              <a:t>Collaboration </a:t>
            </a:r>
            <a:r>
              <a:rPr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Spotting</a:t>
            </a:r>
            <a:r>
              <a:rPr sz="1400" spc="-85" dirty="0">
                <a:solidFill>
                  <a:srgbClr val="663300"/>
                </a:solidFill>
                <a:latin typeface="Palatino Linotype"/>
                <a:cs typeface="Palatino Linotype"/>
              </a:rPr>
              <a:t> </a:t>
            </a:r>
            <a:r>
              <a:rPr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Software:  </a:t>
            </a:r>
            <a:r>
              <a:rPr sz="1400" u="sng" spc="-5" dirty="0">
                <a:solidFill>
                  <a:srgbClr val="0000FF"/>
                </a:solidFill>
                <a:latin typeface="Palatino Linotype"/>
                <a:cs typeface="Palatino Linotype"/>
                <a:hlinkClick r:id="rId7"/>
              </a:rPr>
              <a:t>http://collspotting.web.cern.ch/</a:t>
            </a:r>
            <a:r>
              <a:rPr sz="1400" spc="-5" dirty="0">
                <a:solidFill>
                  <a:srgbClr val="663300"/>
                </a:solidFill>
                <a:latin typeface="Palatino Linotype"/>
                <a:cs typeface="Palatino Linotype"/>
              </a:rPr>
              <a:t>)</a:t>
            </a:r>
            <a:endParaRPr sz="1400" dirty="0">
              <a:latin typeface="Palatino Linotype"/>
              <a:cs typeface="Palatino Linotype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70" y="474719"/>
            <a:ext cx="4833955" cy="317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64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" descr="http://indico.cern.ch/conferenceDisplay.py/getPic?picId=3&amp;confId=11063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4317" y="3964567"/>
            <a:ext cx="1519503" cy="983208"/>
          </a:xfrm>
          <a:prstGeom prst="rect">
            <a:avLst/>
          </a:prstGeom>
          <a:noFill/>
        </p:spPr>
      </p:pic>
      <p:pic>
        <p:nvPicPr>
          <p:cNvPr id="42" name="Picture 2" descr="D:\Paul\RD51\WG1\LargeDetectors\meetingJan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587" y="3680941"/>
            <a:ext cx="1094763" cy="89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 flipH="1">
            <a:off x="2231740" y="3464917"/>
            <a:ext cx="1921160" cy="1800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3599893" y="2744837"/>
            <a:ext cx="1944216" cy="792088"/>
          </a:xfrm>
          <a:prstGeom prst="ellipse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4020846" y="2812489"/>
            <a:ext cx="1062049" cy="569383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100" b="1" dirty="0">
                <a:solidFill>
                  <a:srgbClr val="000000"/>
                </a:solidFill>
              </a:rPr>
              <a:t>RD51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908" y="634447"/>
            <a:ext cx="2611880" cy="590064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</a:rPr>
              <a:t>Technological Aspects</a:t>
            </a:r>
          </a:p>
          <a:p>
            <a:r>
              <a:rPr lang="en-GB" sz="1600" dirty="0">
                <a:solidFill>
                  <a:srgbClr val="000000"/>
                </a:solidFill>
              </a:rPr>
              <a:t>New Detector Structures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76444" y="2872606"/>
            <a:ext cx="1960746" cy="838930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000000"/>
                </a:solidFill>
              </a:rPr>
              <a:t>Modeling of Physics Processes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</a:rPr>
              <a:t>Software Tools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501" y="2943155"/>
            <a:ext cx="1602841" cy="615549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MPGD Electronics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88909" y="5815109"/>
            <a:ext cx="2348281" cy="590064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000000"/>
                </a:solidFill>
              </a:rPr>
              <a:t>Production and Industrialization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9824" y="5940851"/>
            <a:ext cx="2169556" cy="338550"/>
          </a:xfrm>
          <a:prstGeom prst="rect">
            <a:avLst/>
          </a:prstGeom>
          <a:solidFill>
            <a:schemeClr val="bg1"/>
          </a:solidFill>
        </p:spPr>
        <p:txBody>
          <a:bodyPr wrap="squar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000000"/>
                </a:solidFill>
              </a:rPr>
              <a:t>Common Test Facilities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660" y="3248893"/>
            <a:ext cx="1728192" cy="1008112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2" idx="2"/>
          </p:cNvCxnSpPr>
          <p:nvPr/>
        </p:nvCxnSpPr>
        <p:spPr>
          <a:xfrm flipH="1">
            <a:off x="1539280" y="3140881"/>
            <a:ext cx="2060612" cy="443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59732" y="2704768"/>
            <a:ext cx="781273" cy="400105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</a:rPr>
              <a:t>WG5:</a:t>
            </a:r>
            <a:endParaRPr lang="fr-FR" sz="2000" b="1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544109" y="3176885"/>
            <a:ext cx="1632335" cy="838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92180" y="3280832"/>
            <a:ext cx="781273" cy="400105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</a:rPr>
              <a:t>WG4:</a:t>
            </a:r>
            <a:endParaRPr lang="fr-FR" sz="2000" b="1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004556" y="1520701"/>
            <a:ext cx="1522679" cy="12917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" idx="1"/>
          </p:cNvCxnSpPr>
          <p:nvPr/>
        </p:nvCxnSpPr>
        <p:spPr>
          <a:xfrm flipH="1" flipV="1">
            <a:off x="2511388" y="1736725"/>
            <a:ext cx="1373228" cy="112411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63788" y="1952749"/>
            <a:ext cx="781273" cy="400105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</a:rPr>
              <a:t>WG1:</a:t>
            </a:r>
            <a:endParaRPr lang="fr-FR" sz="2000" b="1" dirty="0">
              <a:solidFill>
                <a:srgbClr val="000000"/>
              </a:solidFill>
            </a:endParaRPr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7754" y="634447"/>
            <a:ext cx="91549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5558354" y="1520702"/>
            <a:ext cx="781273" cy="400105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</a:rPr>
              <a:t>WG2:</a:t>
            </a:r>
            <a:endParaRPr lang="fr-FR" sz="2000" b="1" dirty="0">
              <a:solidFill>
                <a:srgbClr val="00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184068" y="3464917"/>
            <a:ext cx="2160240" cy="1800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19772" y="4401021"/>
            <a:ext cx="781273" cy="400105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</a:rPr>
              <a:t>WG7:</a:t>
            </a:r>
            <a:endParaRPr lang="fr-FR" sz="2000" b="1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76156" y="4329014"/>
            <a:ext cx="781273" cy="400105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</a:rPr>
              <a:t>WG6:</a:t>
            </a:r>
            <a:endParaRPr lang="fr-FR" sz="2000" b="1" dirty="0">
              <a:solidFill>
                <a:srgbClr val="000000"/>
              </a:solidFill>
            </a:endParaRPr>
          </a:p>
        </p:txBody>
      </p:sp>
      <p:pic>
        <p:nvPicPr>
          <p:cNvPr id="27" name="Picture 26" descr="DSC00469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290" y="5514576"/>
            <a:ext cx="1571667" cy="1178750"/>
          </a:xfrm>
          <a:prstGeom prst="rect">
            <a:avLst/>
          </a:prstGeom>
        </p:spPr>
      </p:pic>
      <p:sp>
        <p:nvSpPr>
          <p:cNvPr id="3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492875"/>
            <a:ext cx="533400" cy="365125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61888546-7AC5-46E9-927F-045826FB854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38" name="Picture 37" descr="oneshotimage-1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75" y="4903669"/>
            <a:ext cx="1267667" cy="1037182"/>
          </a:xfrm>
          <a:prstGeom prst="rect">
            <a:avLst/>
          </a:prstGeom>
        </p:spPr>
      </p:pic>
      <p:pic>
        <p:nvPicPr>
          <p:cNvPr id="39" name="Picture 38" descr="IMG_0004-2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162" y="5702678"/>
            <a:ext cx="1428337" cy="990648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7464" y="4077661"/>
            <a:ext cx="1566837" cy="1215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9000" y="1609525"/>
            <a:ext cx="1307755" cy="1160245"/>
          </a:xfrm>
          <a:prstGeom prst="rect">
            <a:avLst/>
          </a:prstGeom>
        </p:spPr>
      </p:pic>
      <p:pic>
        <p:nvPicPr>
          <p:cNvPr id="43" name="Picture 3" descr="C:\Hans\R&amp;D\RD51\WG52\Production files SRS\Trigger Pickup box\trigger-box on mm-mesh-characteristic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789" y="3728068"/>
            <a:ext cx="1297632" cy="97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3709377" y="4924512"/>
            <a:ext cx="1982524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Applications, Training 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</a:rPr>
              <a:t>and Dissemination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07" y="1275558"/>
            <a:ext cx="1806555" cy="1354382"/>
          </a:xfrm>
          <a:prstGeom prst="rect">
            <a:avLst/>
          </a:prstGeom>
        </p:spPr>
      </p:pic>
      <p:pic>
        <p:nvPicPr>
          <p:cNvPr id="47" name="Picture 46" descr="DSCN2544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88414" y="875677"/>
            <a:ext cx="1483358" cy="11125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8926" y="5514577"/>
            <a:ext cx="1034853" cy="1261614"/>
          </a:xfrm>
          <a:prstGeom prst="rect">
            <a:avLst/>
          </a:prstGeom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3779" y="634447"/>
            <a:ext cx="1359240" cy="82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769" y="1401696"/>
            <a:ext cx="1038230" cy="10382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27247" y="507986"/>
            <a:ext cx="2159555" cy="830993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000000"/>
                </a:solidFill>
              </a:rPr>
              <a:t>Detector Physics and 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</a:rPr>
              <a:t>Performance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</a:rPr>
              <a:t>RD51 Common Projects</a:t>
            </a:r>
            <a:endParaRPr lang="fr-FR" sz="1600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83796" y="5067467"/>
            <a:ext cx="781273" cy="400105"/>
          </a:xfrm>
          <a:prstGeom prst="rect">
            <a:avLst/>
          </a:prstGeom>
          <a:solidFill>
            <a:schemeClr val="bg1"/>
          </a:solidFill>
        </p:spPr>
        <p:txBody>
          <a:bodyPr wrap="none" lIns="91435" tIns="45718" rIns="91435" bIns="45718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</a:rPr>
              <a:t>WG3:</a:t>
            </a:r>
            <a:endParaRPr lang="fr-FR" sz="2000" b="1" dirty="0">
              <a:solidFill>
                <a:srgbClr val="000000"/>
              </a:solidFill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66979" y="18542"/>
            <a:ext cx="791191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The RD51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Collaboration: Working Groups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68030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0444" y="23293"/>
            <a:ext cx="8664223" cy="658640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flatTx/>
          </a:bodyPr>
          <a:lstStyle/>
          <a:p>
            <a:r>
              <a:rPr lang="en-US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RD51 related infrastructures: 	</a:t>
            </a:r>
            <a:endParaRPr lang="en-US" sz="2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/>
              <a:cs typeface="Bookman Old Style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EP DT MPT Workshop (Head: </a:t>
            </a:r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Rui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 De Oliveira)</a:t>
            </a:r>
          </a:p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	</a:t>
            </a:r>
            <a:r>
              <a:rPr lang="en-US" sz="1600" b="1" dirty="0">
                <a:solidFill>
                  <a:srgbClr val="0000FF"/>
                </a:solidFill>
                <a:effectLst/>
                <a:latin typeface="Bookman Old Style"/>
                <a:cs typeface="Bookman Old Style"/>
              </a:rPr>
              <a:t>The </a:t>
            </a:r>
            <a:r>
              <a:rPr lang="en-US" sz="1600" b="1" dirty="0" smtClean="0">
                <a:solidFill>
                  <a:srgbClr val="0000FF"/>
                </a:solidFill>
                <a:effectLst/>
                <a:latin typeface="Bookman Old Style"/>
                <a:cs typeface="Bookman Old Style"/>
              </a:rPr>
              <a:t>heart of </a:t>
            </a:r>
            <a:r>
              <a:rPr lang="en-US" sz="1600" b="1" dirty="0">
                <a:solidFill>
                  <a:srgbClr val="0000FF"/>
                </a:solidFill>
                <a:effectLst/>
                <a:latin typeface="Bookman Old Style"/>
                <a:cs typeface="Bookman Old Style"/>
              </a:rPr>
              <a:t>the MPGD Globe: Design, prototyping, </a:t>
            </a:r>
            <a:r>
              <a:rPr lang="en-US" sz="1600" b="1" dirty="0" smtClean="0">
                <a:solidFill>
                  <a:srgbClr val="0000FF"/>
                </a:solidFill>
                <a:effectLst/>
                <a:latin typeface="Bookman Old Style"/>
                <a:cs typeface="Bookman Old Style"/>
              </a:rPr>
              <a:t>production</a:t>
            </a:r>
          </a:p>
          <a:p>
            <a:r>
              <a:rPr lang="en-US" sz="1600" b="1" dirty="0">
                <a:solidFill>
                  <a:srgbClr val="0000FF"/>
                </a:solidFill>
                <a:effectLst/>
                <a:latin typeface="Bookman Old Style"/>
                <a:cs typeface="Bookman Old Style"/>
              </a:rPr>
              <a:t>	</a:t>
            </a:r>
            <a:r>
              <a:rPr lang="en-US" sz="1600" b="1" dirty="0" smtClean="0">
                <a:solidFill>
                  <a:srgbClr val="0000FF"/>
                </a:solidFill>
                <a:effectLst/>
                <a:latin typeface="Bookman Old Style"/>
                <a:cs typeface="Bookman Old Style"/>
              </a:rPr>
              <a:t>New infrastructure (building, MPGD production machines, clean 	room </a:t>
            </a:r>
            <a:r>
              <a:rPr lang="en-US" sz="1600" b="1" dirty="0" err="1" smtClean="0">
                <a:solidFill>
                  <a:srgbClr val="0000FF"/>
                </a:solidFill>
                <a:effectLst/>
                <a:latin typeface="Bookman Old Style"/>
                <a:cs typeface="Bookman Old Style"/>
              </a:rPr>
              <a:t>etc</a:t>
            </a:r>
            <a:r>
              <a:rPr lang="en-US" sz="1600" b="1" dirty="0" smtClean="0">
                <a:solidFill>
                  <a:srgbClr val="0000FF"/>
                </a:solidFill>
                <a:effectLst/>
                <a:latin typeface="Bookman Old Style"/>
                <a:cs typeface="Bookman Old Style"/>
              </a:rPr>
              <a:t>) 	will be soon ready</a:t>
            </a:r>
            <a:endParaRPr lang="en-US" sz="1600" b="1" dirty="0">
              <a:solidFill>
                <a:srgbClr val="0000FF"/>
              </a:solidFill>
              <a:effectLst/>
              <a:latin typeface="Bookman Old Style"/>
              <a:cs typeface="Bookman Old Style"/>
            </a:endParaRPr>
          </a:p>
          <a:p>
            <a:endParaRPr lang="en-US" sz="1600" b="1" dirty="0" smtClean="0">
              <a:ln w="11430"/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endParaRPr lang="en-US" sz="2000" b="1" dirty="0">
              <a:ln w="11430"/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endParaRPr lang="en-US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/>
              <a:cs typeface="Bookman Old Style"/>
            </a:endParaRPr>
          </a:p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 </a:t>
            </a:r>
          </a:p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2) GDD Laboratory (RD51)</a:t>
            </a:r>
          </a:p>
          <a:p>
            <a:r>
              <a:rPr lang="en-US" sz="20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	</a:t>
            </a:r>
            <a:r>
              <a:rPr lang="en-US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The Detector R&amp;D laboratory:</a:t>
            </a:r>
          </a:p>
          <a:p>
            <a:r>
              <a:rPr lang="en-US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	</a:t>
            </a:r>
            <a:r>
              <a:rPr lang="en-US" sz="1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- Permanent users (ALICE, ATLAS, ESS)</a:t>
            </a:r>
          </a:p>
          <a:p>
            <a:r>
              <a:rPr lang="en-US" sz="1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	</a:t>
            </a:r>
            <a:r>
              <a:rPr lang="en-US" sz="1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- Temporary Users stations</a:t>
            </a:r>
          </a:p>
          <a:p>
            <a:r>
              <a:rPr lang="en-US" sz="1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	</a:t>
            </a:r>
            <a:r>
              <a:rPr lang="en-US" sz="1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- Cosmic stands, X-ray and radioactive sources</a:t>
            </a:r>
          </a:p>
          <a:p>
            <a:r>
              <a:rPr lang="en-US" sz="1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	</a:t>
            </a:r>
            <a:r>
              <a:rPr lang="en-US" sz="1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- Clean room, Workshop</a:t>
            </a:r>
          </a:p>
          <a:p>
            <a:r>
              <a:rPr lang="en-US" sz="1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	</a:t>
            </a:r>
            <a:r>
              <a:rPr lang="en-US" sz="1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- Vacuum and Gas System</a:t>
            </a:r>
          </a:p>
          <a:p>
            <a:r>
              <a:rPr lang="en-US" sz="1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	- MPGD Electronics </a:t>
            </a:r>
            <a:r>
              <a:rPr lang="en-US" sz="1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support</a:t>
            </a:r>
          </a:p>
          <a:p>
            <a:r>
              <a:rPr lang="en-US" sz="1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	</a:t>
            </a:r>
            <a:r>
              <a:rPr lang="en-US" sz="1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- 15 visiting groups, synergies with companies</a:t>
            </a:r>
            <a:endParaRPr lang="en-US" sz="1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/>
              <a:cs typeface="Bookman Old Style"/>
            </a:endParaRPr>
          </a:p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/>
                <a:cs typeface="Bookman Old Style"/>
              </a:rPr>
              <a:t>3) Test Beam Area (SPS/H4 semi permanent RD51 area)</a:t>
            </a:r>
          </a:p>
          <a:p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/>
              <a:cs typeface="Bookman Old Style"/>
            </a:endParaRPr>
          </a:p>
          <a:p>
            <a:endParaRPr lang="en-US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/>
              <a:cs typeface="Bookman Old Style"/>
            </a:endParaRPr>
          </a:p>
          <a:p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5674074" y="3659684"/>
            <a:ext cx="2570557" cy="1375596"/>
            <a:chOff x="4767646" y="-235259"/>
            <a:chExt cx="4098319" cy="2562168"/>
          </a:xfrm>
        </p:grpSpPr>
        <p:pic>
          <p:nvPicPr>
            <p:cNvPr id="62" name="Picture 10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/>
            <a:stretch>
              <a:fillRect/>
            </a:stretch>
          </p:blipFill>
          <p:spPr bwMode="auto">
            <a:xfrm>
              <a:off x="4788022" y="228600"/>
              <a:ext cx="4077943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TextBox 62"/>
            <p:cNvSpPr txBox="1"/>
            <p:nvPr/>
          </p:nvSpPr>
          <p:spPr>
            <a:xfrm rot="5400000">
              <a:off x="6997821" y="1283557"/>
              <a:ext cx="7697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Workshops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871701" y="-235259"/>
              <a:ext cx="2240797" cy="515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Laboratory (140m</a:t>
              </a:r>
              <a:r>
                <a:rPr lang="en-US" sz="1200" baseline="30000" dirty="0"/>
                <a:t>2</a:t>
              </a:r>
              <a:r>
                <a:rPr lang="en-US" sz="1200" dirty="0"/>
                <a:t>)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767646" y="815054"/>
              <a:ext cx="745343" cy="8598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Clean </a:t>
              </a:r>
            </a:p>
            <a:p>
              <a:r>
                <a:rPr lang="en-US" sz="800" dirty="0"/>
                <a:t>Room</a:t>
              </a:r>
            </a:p>
            <a:p>
              <a:r>
                <a:rPr lang="en-US" sz="800" dirty="0"/>
                <a:t>(17m</a:t>
              </a:r>
              <a:r>
                <a:rPr lang="en-US" sz="800" baseline="30000" dirty="0"/>
                <a:t>2</a:t>
              </a:r>
              <a:r>
                <a:rPr lang="en-US" sz="800" dirty="0"/>
                <a:t>)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rot="5400000">
              <a:off x="7676591" y="1259471"/>
              <a:ext cx="1251620" cy="8832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Meeting/</a:t>
              </a:r>
            </a:p>
            <a:p>
              <a:r>
                <a:rPr lang="en-US" sz="1000" dirty="0" smtClean="0"/>
                <a:t> Visitors </a:t>
              </a:r>
              <a:endParaRPr lang="en-US" sz="1000" dirty="0"/>
            </a:p>
            <a:p>
              <a:r>
                <a:rPr lang="en-US" sz="1000" dirty="0"/>
                <a:t>Room</a:t>
              </a:r>
            </a:p>
          </p:txBody>
        </p:sp>
      </p:grpSp>
      <p:sp>
        <p:nvSpPr>
          <p:cNvPr id="48" name="Slide Number Placeholder 5"/>
          <p:cNvSpPr txBox="1">
            <a:spLocks/>
          </p:cNvSpPr>
          <p:nvPr/>
        </p:nvSpPr>
        <p:spPr>
          <a:xfrm>
            <a:off x="8579052" y="6479179"/>
            <a:ext cx="5334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defPPr>
              <a:defRPr lang="en-US"/>
            </a:defPPr>
            <a:lvl1pPr marL="0" algn="r" defTabSz="914305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5" algn="l" defTabSz="91430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8" algn="l" defTabSz="91430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0" algn="l" defTabSz="91430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5" algn="l" defTabSz="91430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0" algn="l" defTabSz="91430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888546-7AC5-46E9-927F-045826FB854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tint val="7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5781" y="1364093"/>
            <a:ext cx="1854663" cy="14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970" y="2825277"/>
            <a:ext cx="2651822" cy="90025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" name="Group 66"/>
          <p:cNvGrpSpPr/>
          <p:nvPr/>
        </p:nvGrpSpPr>
        <p:grpSpPr>
          <a:xfrm>
            <a:off x="633785" y="5192889"/>
            <a:ext cx="3986237" cy="1508754"/>
            <a:chOff x="-485829" y="1676400"/>
            <a:chExt cx="8029629" cy="2988539"/>
          </a:xfrm>
        </p:grpSpPr>
        <p:pic>
          <p:nvPicPr>
            <p:cNvPr id="68" name="Picture 5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397965" y="1676400"/>
              <a:ext cx="6145835" cy="29885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Rectangle 68"/>
            <p:cNvSpPr/>
            <p:nvPr/>
          </p:nvSpPr>
          <p:spPr>
            <a:xfrm>
              <a:off x="-485829" y="1836001"/>
              <a:ext cx="3326782" cy="10363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/>
                <a:t>GOLIATH</a:t>
              </a:r>
            </a:p>
            <a:p>
              <a:pPr algn="ctr"/>
              <a:r>
                <a:rPr lang="en-US" sz="1400" dirty="0" smtClean="0"/>
                <a:t>(1.5T Max, 1mt gap)</a:t>
              </a:r>
            </a:p>
          </p:txBody>
        </p:sp>
        <p:pic>
          <p:nvPicPr>
            <p:cNvPr id="70" name="Picture 11" descr="Goliath Magnet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786719"/>
              <a:ext cx="1295400" cy="1099481"/>
            </a:xfrm>
            <a:prstGeom prst="rect">
              <a:avLst/>
            </a:prstGeom>
            <a:ln>
              <a:solidFill>
                <a:srgbClr val="C0000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71" name="Straight Connector 70"/>
            <p:cNvCxnSpPr/>
            <p:nvPr/>
          </p:nvCxnSpPr>
          <p:spPr>
            <a:xfrm flipH="1">
              <a:off x="5486400" y="3048000"/>
              <a:ext cx="457200" cy="0"/>
            </a:xfrm>
            <a:prstGeom prst="line">
              <a:avLst/>
            </a:prstGeom>
            <a:ln w="28575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3657600" y="3048000"/>
              <a:ext cx="1554480" cy="0"/>
            </a:xfrm>
            <a:prstGeom prst="line">
              <a:avLst/>
            </a:prstGeom>
            <a:ln w="28575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343400" y="2057400"/>
              <a:ext cx="0" cy="381000"/>
            </a:xfrm>
            <a:prstGeom prst="line">
              <a:avLst/>
            </a:prstGeom>
            <a:ln w="28575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4800600" y="3810000"/>
              <a:ext cx="0" cy="91440"/>
            </a:xfrm>
            <a:prstGeom prst="line">
              <a:avLst/>
            </a:prstGeom>
            <a:ln w="28575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914400" y="3200400"/>
              <a:ext cx="2133600" cy="609600"/>
            </a:xfrm>
            <a:prstGeom prst="line">
              <a:avLst/>
            </a:prstGeom>
            <a:ln w="28575">
              <a:solidFill>
                <a:srgbClr val="C00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ounded Rectangle 75"/>
            <p:cNvSpPr/>
            <p:nvPr/>
          </p:nvSpPr>
          <p:spPr>
            <a:xfrm>
              <a:off x="2895600" y="3429000"/>
              <a:ext cx="457200" cy="685800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774583" y="5500577"/>
            <a:ext cx="23227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Organize test beam </a:t>
            </a:r>
          </a:p>
          <a:p>
            <a:r>
              <a:rPr lang="en-US" dirty="0" smtClean="0"/>
              <a:t>3 times (2 weeks)/year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4620023" y="5246742"/>
            <a:ext cx="2040421" cy="1569650"/>
          </a:xfrm>
          <a:prstGeom prst="rect">
            <a:avLst/>
          </a:prstGeom>
          <a:solidFill>
            <a:schemeClr val="bg1"/>
          </a:solidFill>
          <a:effectLst>
            <a:outerShdw blurRad="3429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6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for Experiment</a:t>
            </a:r>
          </a:p>
          <a:p>
            <a:r>
              <a:rPr lang="en-US" sz="16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 Experiments: </a:t>
            </a:r>
          </a:p>
          <a:p>
            <a:r>
              <a:rPr lang="en-US" sz="1600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LHC upgrades</a:t>
            </a:r>
          </a:p>
          <a:p>
            <a:r>
              <a:rPr lang="en-US" sz="16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CERN &amp; Others</a:t>
            </a:r>
          </a:p>
          <a:p>
            <a:r>
              <a:rPr lang="en-US" sz="1600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</a:t>
            </a:r>
          </a:p>
          <a:p>
            <a:r>
              <a:rPr lang="en-US" sz="1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6996-1F9A-BD4D-9EEB-7806808281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25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02D9-91A6-8F42-8890-30DC6EFB6E3B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933" y="187096"/>
            <a:ext cx="8667053" cy="5509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Bookman Old Style"/>
                <a:cs typeface="Bookman Old Style"/>
              </a:rPr>
              <a:t>RD51 Technological achievements (I)</a:t>
            </a:r>
          </a:p>
          <a:p>
            <a:endParaRPr lang="en-US" sz="2400" b="1" i="1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Large MPGDs production/industrialization of GEM, THGEM, Micromegas: </a:t>
            </a:r>
          </a:p>
          <a:p>
            <a:r>
              <a:rPr lang="en-US" sz="1600" dirty="0">
                <a:latin typeface="Bookman Old Style"/>
                <a:cs typeface="Bookman Old Style"/>
              </a:rPr>
              <a:t>	</a:t>
            </a:r>
            <a:r>
              <a:rPr lang="en-US" sz="1600" dirty="0" smtClean="0">
                <a:latin typeface="Bookman Old Style"/>
                <a:cs typeface="Bookman Old Style"/>
              </a:rPr>
              <a:t>	single </a:t>
            </a:r>
            <a:r>
              <a:rPr lang="en-US" sz="1600" dirty="0">
                <a:latin typeface="Bookman Old Style"/>
                <a:cs typeface="Bookman Old Style"/>
              </a:rPr>
              <a:t>mask </a:t>
            </a:r>
            <a:r>
              <a:rPr lang="en-US" sz="1600" dirty="0" smtClean="0">
                <a:latin typeface="Bookman Old Style"/>
                <a:cs typeface="Bookman Old Style"/>
              </a:rPr>
              <a:t>GEM						Bulk Micromegas    					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Bookman Old Style"/>
              <a:cs typeface="Bookman Old Style"/>
            </a:endParaRPr>
          </a:p>
          <a:p>
            <a:endParaRPr lang="en-US" sz="1600" dirty="0" smtClean="0">
              <a:latin typeface="Bookman Old Style"/>
              <a:cs typeface="Bookman Old Style"/>
            </a:endParaRPr>
          </a:p>
          <a:p>
            <a:r>
              <a:rPr lang="en-US" sz="1600" dirty="0" smtClean="0">
                <a:latin typeface="Bookman Old Style"/>
                <a:cs typeface="Bookman Old Style"/>
              </a:rPr>
              <a:t>	</a:t>
            </a:r>
          </a:p>
          <a:p>
            <a:endParaRPr lang="en-US" sz="1600" dirty="0">
              <a:latin typeface="Bookman Old Style"/>
              <a:cs typeface="Bookman Old Style"/>
            </a:endParaRPr>
          </a:p>
          <a:p>
            <a:r>
              <a:rPr lang="en-US" sz="1600" dirty="0" smtClean="0">
                <a:latin typeface="Bookman Old Style"/>
                <a:cs typeface="Bookman Old Style"/>
              </a:rPr>
              <a:t>									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High rates and spark mitigation: </a:t>
            </a:r>
          </a:p>
          <a:p>
            <a:r>
              <a:rPr lang="en-US" sz="1600" dirty="0">
                <a:latin typeface="Bookman Old Style"/>
                <a:cs typeface="Bookman Old Style"/>
              </a:rPr>
              <a:t>	Staged Gain: multiple layers				Resistive coating, buried resistors</a:t>
            </a:r>
          </a:p>
          <a:p>
            <a:r>
              <a:rPr lang="en-US" sz="1600" dirty="0">
                <a:latin typeface="Bookman Old Style"/>
                <a:cs typeface="Bookman Old Style"/>
              </a:rPr>
              <a:t>	GEM, THGEM, MHSP						Micromegas, RETGEM, RPWELL</a:t>
            </a:r>
          </a:p>
          <a:p>
            <a:endParaRPr lang="en-US" sz="1600" dirty="0">
              <a:latin typeface="Bookman Old Style"/>
              <a:cs typeface="Bookman Old Style"/>
            </a:endParaRPr>
          </a:p>
          <a:p>
            <a:endParaRPr lang="en-US" sz="1600" dirty="0">
              <a:latin typeface="Bookman Old Style"/>
              <a:cs typeface="Bookman Old Style"/>
            </a:endParaRPr>
          </a:p>
          <a:p>
            <a:endParaRPr lang="en-US" sz="1600" dirty="0" smtClean="0">
              <a:latin typeface="Bookman Old Style"/>
              <a:cs typeface="Bookman Old Style"/>
            </a:endParaRPr>
          </a:p>
          <a:p>
            <a:endParaRPr lang="en-US" sz="1600" dirty="0" smtClean="0">
              <a:latin typeface="Bookman Old Style"/>
              <a:cs typeface="Bookman Old Style"/>
            </a:endParaRPr>
          </a:p>
          <a:p>
            <a:endParaRPr lang="en-US" sz="1600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Bookman Old Style"/>
              <a:cs typeface="Bookman Old Style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08" y="1576018"/>
            <a:ext cx="1240079" cy="15760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645" y="1576018"/>
            <a:ext cx="1957597" cy="1456966"/>
          </a:xfrm>
          <a:prstGeom prst="rect">
            <a:avLst/>
          </a:prstGeom>
        </p:spPr>
      </p:pic>
      <p:sp>
        <p:nvSpPr>
          <p:cNvPr id="9" name="object 27"/>
          <p:cNvSpPr/>
          <p:nvPr/>
        </p:nvSpPr>
        <p:spPr>
          <a:xfrm>
            <a:off x="6521052" y="1650186"/>
            <a:ext cx="1693876" cy="13906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9" descr="GE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762" y="1631644"/>
            <a:ext cx="1873702" cy="14013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38734" y="47929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object 8"/>
          <p:cNvSpPr/>
          <p:nvPr/>
        </p:nvSpPr>
        <p:spPr>
          <a:xfrm>
            <a:off x="4070885" y="4344577"/>
            <a:ext cx="2453773" cy="1629313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Picture 12" descr="tripleGEM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5619" y="4344577"/>
            <a:ext cx="1880039" cy="1384914"/>
          </a:xfrm>
          <a:prstGeom prst="rect">
            <a:avLst/>
          </a:prstGeom>
        </p:spPr>
      </p:pic>
      <p:sp>
        <p:nvSpPr>
          <p:cNvPr id="14" name="object 11"/>
          <p:cNvSpPr/>
          <p:nvPr/>
        </p:nvSpPr>
        <p:spPr>
          <a:xfrm>
            <a:off x="6570754" y="4344577"/>
            <a:ext cx="2544704" cy="15255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5399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4230" y="1550913"/>
            <a:ext cx="2931795" cy="2302858"/>
            <a:chOff x="0" y="2116444"/>
            <a:chExt cx="2931795" cy="2302858"/>
          </a:xfrm>
        </p:grpSpPr>
        <p:sp>
          <p:nvSpPr>
            <p:cNvPr id="10" name="object 4"/>
            <p:cNvSpPr/>
            <p:nvPr/>
          </p:nvSpPr>
          <p:spPr>
            <a:xfrm>
              <a:off x="193804" y="2389494"/>
              <a:ext cx="2214504" cy="19274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4"/>
            <p:cNvSpPr txBox="1">
              <a:spLocks/>
            </p:cNvSpPr>
            <p:nvPr/>
          </p:nvSpPr>
          <p:spPr>
            <a:xfrm>
              <a:off x="664175" y="4203858"/>
              <a:ext cx="1838196" cy="215444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2700"/>
              <a:r>
                <a:rPr lang="en-US" sz="1400" b="1" spc="-35" dirty="0" smtClean="0">
                  <a:solidFill>
                    <a:srgbClr val="FF0000"/>
                  </a:solidFill>
                  <a:latin typeface="Calibri"/>
                  <a:cs typeface="Calibri"/>
                </a:rPr>
                <a:t>COMPASS</a:t>
              </a:r>
              <a:r>
                <a:rPr lang="en-US" sz="1400" b="1" spc="-90" dirty="0" smtClean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  <a:r>
                <a:rPr lang="en-US" sz="1400" b="1" spc="-5" dirty="0" smtClean="0">
                  <a:solidFill>
                    <a:srgbClr val="FF0000"/>
                  </a:solidFill>
                  <a:latin typeface="Calibri"/>
                  <a:cs typeface="Calibri"/>
                </a:rPr>
                <a:t>RICH</a:t>
              </a:r>
              <a:endParaRPr lang="en-US" sz="1400" dirty="0">
                <a:latin typeface="Calibri"/>
                <a:cs typeface="Calibri"/>
              </a:endParaRPr>
            </a:p>
          </p:txBody>
        </p:sp>
        <p:sp>
          <p:nvSpPr>
            <p:cNvPr id="15" name="object 13"/>
            <p:cNvSpPr txBox="1"/>
            <p:nvPr/>
          </p:nvSpPr>
          <p:spPr>
            <a:xfrm>
              <a:off x="768381" y="2389494"/>
              <a:ext cx="814069" cy="36933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33655" marR="5080" indent="-21590">
                <a:lnSpc>
                  <a:spcPct val="100000"/>
                </a:lnSpc>
              </a:pPr>
              <a:r>
                <a:rPr sz="1200" spc="-5" dirty="0">
                  <a:solidFill>
                    <a:srgbClr val="0000CC"/>
                  </a:solidFill>
                  <a:latin typeface="Palatino Linotype"/>
                  <a:cs typeface="Palatino Linotype"/>
                </a:rPr>
                <a:t>St</a:t>
              </a:r>
              <a:r>
                <a:rPr sz="1200" spc="5" dirty="0">
                  <a:solidFill>
                    <a:srgbClr val="0000CC"/>
                  </a:solidFill>
                  <a:latin typeface="Palatino Linotype"/>
                  <a:cs typeface="Palatino Linotype"/>
                </a:rPr>
                <a:t>a</a:t>
              </a:r>
              <a:r>
                <a:rPr sz="1200" spc="-5" dirty="0">
                  <a:solidFill>
                    <a:srgbClr val="0000CC"/>
                  </a:solidFill>
                  <a:latin typeface="Palatino Linotype"/>
                  <a:cs typeface="Palatino Linotype"/>
                </a:rPr>
                <a:t>ggere</a:t>
              </a:r>
              <a:r>
                <a:rPr sz="1200" dirty="0">
                  <a:solidFill>
                    <a:srgbClr val="0000CC"/>
                  </a:solidFill>
                  <a:latin typeface="Palatino Linotype"/>
                  <a:cs typeface="Palatino Linotype"/>
                </a:rPr>
                <a:t>d  </a:t>
              </a:r>
              <a:r>
                <a:rPr sz="1200" spc="-5" dirty="0">
                  <a:solidFill>
                    <a:srgbClr val="0000CC"/>
                  </a:solidFill>
                  <a:latin typeface="Palatino Linotype"/>
                  <a:cs typeface="Palatino Linotype"/>
                </a:rPr>
                <a:t>THGEMs</a:t>
              </a:r>
              <a:endParaRPr sz="1200" dirty="0">
                <a:latin typeface="Palatino Linotype"/>
                <a:cs typeface="Palatino Linotype"/>
              </a:endParaRPr>
            </a:p>
          </p:txBody>
        </p:sp>
        <p:sp>
          <p:nvSpPr>
            <p:cNvPr id="16" name="object 26"/>
            <p:cNvSpPr txBox="1"/>
            <p:nvPr/>
          </p:nvSpPr>
          <p:spPr>
            <a:xfrm>
              <a:off x="0" y="2116444"/>
              <a:ext cx="2931795" cy="2462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endParaRPr sz="1600" dirty="0">
                <a:latin typeface="Palatino Linotype"/>
                <a:cs typeface="Palatino Linotype"/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02D9-91A6-8F42-8890-30DC6EFB6E3B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933" y="187096"/>
            <a:ext cx="8991360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Bookman Old Style"/>
                <a:cs typeface="Bookman Old Style"/>
              </a:rPr>
              <a:t>RD51 Technological achievements (II)</a:t>
            </a:r>
          </a:p>
          <a:p>
            <a:endParaRPr lang="en-US" sz="1600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Ion Back Flow (IBF)</a:t>
            </a:r>
            <a:r>
              <a:rPr lang="en-US" sz="1600" dirty="0" smtClean="0">
                <a:latin typeface="Bookman Old Style"/>
                <a:cs typeface="Bookman Old Style"/>
              </a:rPr>
              <a:t>, Application in </a:t>
            </a:r>
            <a:r>
              <a:rPr lang="en-US" sz="1600" dirty="0">
                <a:latin typeface="Bookman Old Style"/>
                <a:cs typeface="Bookman Old Style"/>
              </a:rPr>
              <a:t>TPCs (field distortion) and </a:t>
            </a:r>
          </a:p>
          <a:p>
            <a:pPr lvl="1"/>
            <a:r>
              <a:rPr lang="en-US" sz="1600" dirty="0">
                <a:latin typeface="Bookman Old Style"/>
                <a:cs typeface="Bookman Old Style"/>
              </a:rPr>
              <a:t>photon detection (photocathode protection</a:t>
            </a:r>
            <a:r>
              <a:rPr lang="en-US" sz="1600" dirty="0" smtClean="0">
                <a:latin typeface="Bookman Old Style"/>
                <a:cs typeface="Bookman Old Style"/>
              </a:rPr>
              <a:t>): Multiple Layers</a:t>
            </a:r>
            <a:endParaRPr lang="en-US" sz="1600" dirty="0">
              <a:latin typeface="Bookman Old Style"/>
              <a:cs typeface="Bookman Old Style"/>
            </a:endParaRPr>
          </a:p>
          <a:p>
            <a:pPr marL="0" lvl="1"/>
            <a:endParaRPr lang="en-US" sz="1600" dirty="0" smtClean="0">
              <a:latin typeface="Bookman Old Style"/>
              <a:cs typeface="Bookman Old Style"/>
            </a:endParaRPr>
          </a:p>
          <a:p>
            <a:pPr marL="0" lvl="1"/>
            <a:r>
              <a:rPr lang="en-US" sz="1600" spc="-5" dirty="0" smtClean="0">
                <a:latin typeface="Palatino Linotype"/>
                <a:cs typeface="Palatino Linotype"/>
              </a:rPr>
              <a:t>         Hybrid</a:t>
            </a:r>
            <a:r>
              <a:rPr lang="en-US" sz="1600" spc="-5" dirty="0">
                <a:latin typeface="Palatino Linotype"/>
                <a:cs typeface="Palatino Linotype"/>
              </a:rPr>
              <a:t>: THGEM+ </a:t>
            </a:r>
            <a:r>
              <a:rPr lang="en-US" sz="1600" spc="-10" dirty="0" err="1">
                <a:latin typeface="Palatino Linotype"/>
                <a:cs typeface="Palatino Linotype"/>
              </a:rPr>
              <a:t>CsI</a:t>
            </a:r>
            <a:r>
              <a:rPr lang="en-US" sz="1600" spc="-10" dirty="0">
                <a:latin typeface="Palatino Linotype"/>
                <a:cs typeface="Palatino Linotype"/>
              </a:rPr>
              <a:t> </a:t>
            </a:r>
            <a:r>
              <a:rPr lang="en-US" sz="1600" spc="-5" dirty="0">
                <a:latin typeface="Palatino Linotype"/>
                <a:cs typeface="Palatino Linotype"/>
              </a:rPr>
              <a:t>and</a:t>
            </a:r>
            <a:r>
              <a:rPr lang="en-US" sz="1600" dirty="0">
                <a:latin typeface="Palatino Linotype"/>
                <a:cs typeface="Palatino Linotype"/>
              </a:rPr>
              <a:t> </a:t>
            </a:r>
            <a:r>
              <a:rPr lang="en-US" sz="1600" spc="-5" dirty="0" smtClean="0">
                <a:latin typeface="Palatino Linotype"/>
                <a:cs typeface="Palatino Linotype"/>
              </a:rPr>
              <a:t>MM</a:t>
            </a:r>
            <a:r>
              <a:rPr lang="en-US" sz="1600" dirty="0" smtClean="0">
                <a:latin typeface="Bookman Old Style"/>
                <a:cs typeface="Bookman Old Style"/>
              </a:rPr>
              <a:t>     Multi layer GEM</a:t>
            </a:r>
            <a:r>
              <a:rPr lang="en-US" sz="1600" dirty="0">
                <a:latin typeface="Bookman Old Style"/>
                <a:cs typeface="Bookman Old Style"/>
              </a:rPr>
              <a:t> </a:t>
            </a:r>
            <a:r>
              <a:rPr lang="en-US" sz="1600" dirty="0" smtClean="0">
                <a:latin typeface="Bookman Old Style"/>
                <a:cs typeface="Bookman Old Style"/>
              </a:rPr>
              <a:t>      stack MHSP/GEM/F-R-MSHP</a:t>
            </a:r>
          </a:p>
          <a:p>
            <a:pPr lvl="1"/>
            <a:endParaRPr lang="en-US" sz="1600" dirty="0" smtClean="0">
              <a:latin typeface="Bookman Old Style"/>
              <a:cs typeface="Bookman Old Style"/>
            </a:endParaRPr>
          </a:p>
          <a:p>
            <a:pPr lvl="1"/>
            <a:endParaRPr lang="en-US" sz="1600" dirty="0">
              <a:latin typeface="Bookman Old Style"/>
              <a:cs typeface="Bookman Old Style"/>
            </a:endParaRPr>
          </a:p>
          <a:p>
            <a:pPr lvl="1"/>
            <a:endParaRPr lang="en-US" sz="1600" dirty="0" smtClean="0">
              <a:latin typeface="Bookman Old Style"/>
              <a:cs typeface="Bookman Old Style"/>
            </a:endParaRPr>
          </a:p>
          <a:p>
            <a:pPr lvl="1"/>
            <a:endParaRPr lang="en-US" sz="1600" dirty="0">
              <a:latin typeface="Bookman Old Style"/>
              <a:cs typeface="Bookman Old Style"/>
            </a:endParaRPr>
          </a:p>
          <a:p>
            <a:pPr lvl="1"/>
            <a:endParaRPr lang="en-US" sz="1600" dirty="0" smtClean="0">
              <a:latin typeface="Bookman Old Style"/>
              <a:cs typeface="Bookman Old Style"/>
            </a:endParaRPr>
          </a:p>
          <a:p>
            <a:pPr lvl="1"/>
            <a:endParaRPr lang="en-US" sz="1600" dirty="0">
              <a:latin typeface="Bookman Old Style"/>
              <a:cs typeface="Bookman Old Style"/>
            </a:endParaRPr>
          </a:p>
          <a:p>
            <a:pPr lvl="1"/>
            <a:endParaRPr lang="en-US" sz="1600" dirty="0" smtClean="0">
              <a:latin typeface="Bookman Old Style"/>
              <a:cs typeface="Bookman Old Style"/>
            </a:endParaRPr>
          </a:p>
          <a:p>
            <a:pPr lvl="1"/>
            <a:endParaRPr lang="en-US" sz="1600" dirty="0">
              <a:latin typeface="Bookman Old Style"/>
              <a:cs typeface="Bookman Old Style"/>
            </a:endParaRPr>
          </a:p>
          <a:p>
            <a:pPr lvl="1"/>
            <a:endParaRPr lang="en-US" sz="1600" dirty="0" smtClean="0">
              <a:latin typeface="Bookman Old Style"/>
              <a:cs typeface="Bookman Old Style"/>
            </a:endParaRPr>
          </a:p>
          <a:p>
            <a:endParaRPr lang="en-US" sz="1600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Radiation hardness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	</a:t>
            </a:r>
            <a:r>
              <a:rPr lang="en-US" sz="1600" dirty="0" smtClean="0">
                <a:latin typeface="Bookman Old Style"/>
                <a:cs typeface="Bookman Old Style"/>
              </a:rPr>
              <a:t>LHC MPGD Upgrades (ATLAS NSW project - Resistive Micromegas and CMS GEM</a:t>
            </a:r>
          </a:p>
          <a:p>
            <a:r>
              <a:rPr lang="en-US" sz="1600" b="1" dirty="0">
                <a:solidFill>
                  <a:srgbClr val="0000FF"/>
                </a:solidFill>
                <a:latin typeface="Bookman Old Style"/>
                <a:cs typeface="Bookman Old Style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Bookman Old Style"/>
                <a:cs typeface="Bookman Old Style"/>
              </a:rPr>
              <a:t>muon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 chambers) proven to withstand the equivalent of 10 years of operation at the 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	HL-LHC. Irradiation with: neutrons, X-rays, </a:t>
            </a:r>
            <a:r>
              <a:rPr lang="el-GR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α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 and </a:t>
            </a:r>
            <a:r>
              <a:rPr lang="el-GR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β.</a:t>
            </a:r>
            <a:endParaRPr lang="en-US" sz="1600" b="1" dirty="0" smtClean="0">
              <a:solidFill>
                <a:srgbClr val="0000FF"/>
              </a:solidFill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39835" y="1845820"/>
            <a:ext cx="2170658" cy="1792507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6"/>
          <p:cNvSpPr/>
          <p:nvPr/>
        </p:nvSpPr>
        <p:spPr>
          <a:xfrm>
            <a:off x="6302888" y="1946847"/>
            <a:ext cx="1873506" cy="1610264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4"/>
          <p:cNvSpPr txBox="1">
            <a:spLocks/>
          </p:cNvSpPr>
          <p:nvPr/>
        </p:nvSpPr>
        <p:spPr>
          <a:xfrm>
            <a:off x="4025676" y="3638327"/>
            <a:ext cx="1249114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/>
            <a:r>
              <a:rPr lang="en-US" sz="1400" b="1" spc="-35" dirty="0" smtClean="0">
                <a:solidFill>
                  <a:srgbClr val="FF0000"/>
                </a:solidFill>
                <a:latin typeface="Calibri"/>
                <a:cs typeface="Calibri"/>
              </a:rPr>
              <a:t>ALICE TPC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0315" y="3915948"/>
            <a:ext cx="1045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IBF ~ 5. 10</a:t>
            </a:r>
            <a:r>
              <a:rPr lang="en-US" sz="1400" b="1" baseline="30000" dirty="0" smtClean="0"/>
              <a:t>-2</a:t>
            </a:r>
            <a:endParaRPr lang="en-US" sz="1400" b="1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3925409" y="3872667"/>
            <a:ext cx="1550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IBF ~ (5 – 25) . 10</a:t>
            </a:r>
            <a:r>
              <a:rPr lang="en-US" sz="1400" b="1" baseline="30000" dirty="0" smtClean="0"/>
              <a:t>-3</a:t>
            </a:r>
            <a:endParaRPr lang="en-US" sz="1400" b="1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6543703" y="3885365"/>
            <a:ext cx="1343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IBF ~ (1-3) . 10</a:t>
            </a:r>
            <a:r>
              <a:rPr lang="en-US" sz="1400" b="1" baseline="30000" dirty="0" smtClean="0"/>
              <a:t>-4</a:t>
            </a:r>
            <a:endParaRPr lang="en-US" sz="1400" b="1" baseline="30000" dirty="0"/>
          </a:p>
        </p:txBody>
      </p:sp>
    </p:spTree>
    <p:extLst>
      <p:ext uri="{BB962C8B-B14F-4D97-AF65-F5344CB8AC3E}">
        <p14:creationId xmlns:p14="http://schemas.microsoft.com/office/powerpoint/2010/main" val="3426578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295" y="4301599"/>
            <a:ext cx="2538149" cy="189714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02D9-91A6-8F42-8890-30DC6EFB6E3B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933" y="187096"/>
            <a:ext cx="9237321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Bookman Old Style"/>
                <a:cs typeface="Bookman Old Style"/>
              </a:rPr>
              <a:t>RD51 Technological achievements (III)</a:t>
            </a:r>
          </a:p>
          <a:p>
            <a:endParaRPr lang="en-US" sz="1600" dirty="0" smtClean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solidFill>
                  <a:srgbClr val="0000FF"/>
                </a:solidFill>
                <a:latin typeface="Bookman Old Style"/>
                <a:cs typeface="Bookman Old Style"/>
              </a:rPr>
              <a:t>Sealed detectors </a:t>
            </a:r>
            <a:r>
              <a:rPr lang="en-US" sz="1600" dirty="0">
                <a:latin typeface="Bookman Old Style"/>
                <a:cs typeface="Bookman Old Style"/>
              </a:rPr>
              <a:t>(purity) for space and non-laboratory </a:t>
            </a:r>
            <a:r>
              <a:rPr lang="en-US" sz="1600" dirty="0" smtClean="0">
                <a:latin typeface="Bookman Old Style"/>
                <a:cs typeface="Bookman Old Style"/>
              </a:rPr>
              <a:t>applications</a:t>
            </a:r>
            <a:endParaRPr lang="en-US" sz="1600" b="1" dirty="0"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solidFill>
                  <a:srgbClr val="0000FF"/>
                </a:solidFill>
                <a:latin typeface="Bookman Old Style"/>
                <a:cs typeface="Bookman Old Style"/>
              </a:rPr>
              <a:t>Physics simulations and </a:t>
            </a: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tools</a:t>
            </a:r>
          </a:p>
          <a:p>
            <a:pPr marL="285750" indent="-285750">
              <a:buFont typeface="Arial"/>
              <a:buChar char="•"/>
            </a:pPr>
            <a:endParaRPr lang="en-US" sz="1600" b="1" dirty="0" smtClean="0"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pPr lvl="1"/>
            <a:r>
              <a:rPr lang="en-US" sz="1600" b="1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Software tools: </a:t>
            </a:r>
            <a:r>
              <a:rPr lang="en-US" sz="1600" dirty="0" err="1" smtClean="0">
                <a:solidFill>
                  <a:srgbClr val="000000"/>
                </a:solidFill>
                <a:latin typeface="Bookman Old Style"/>
                <a:cs typeface="Bookman Old Style"/>
              </a:rPr>
              <a:t>Magboltz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 (transport equations), </a:t>
            </a:r>
            <a:r>
              <a:rPr lang="en-US" sz="1600" dirty="0" err="1" smtClean="0">
                <a:solidFill>
                  <a:srgbClr val="000000"/>
                </a:solidFill>
                <a:latin typeface="Bookman Old Style"/>
                <a:cs typeface="Bookman Old Style"/>
              </a:rPr>
              <a:t>Degrad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 (cluster size), Garfield++ 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  <a:latin typeface="Bookman Old Style"/>
                <a:cs typeface="Bookman Old Style"/>
              </a:rPr>
              <a:t>		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	(speeding up), optimization of charging up simulation</a:t>
            </a:r>
          </a:p>
          <a:p>
            <a:pPr lvl="1"/>
            <a:r>
              <a:rPr lang="en-US" sz="1600" b="1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Modeling of Physics processes: 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Penning in Ne mixtures, CO2 impact, GEM gas gain 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  <a:latin typeface="Bookman Old Style"/>
                <a:cs typeface="Bookman Old Style"/>
              </a:rPr>
              <a:t>	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		dependence on hole diameter, impact of mesh geometry to </a:t>
            </a:r>
            <a:r>
              <a:rPr lang="en-US" sz="1600" dirty="0" err="1" smtClean="0">
                <a:solidFill>
                  <a:srgbClr val="000000"/>
                </a:solidFill>
                <a:latin typeface="Bookman Old Style"/>
                <a:cs typeface="Bookman Old Style"/>
              </a:rPr>
              <a:t>micromegas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 </a:t>
            </a:r>
            <a:endParaRPr lang="en-US" sz="1600" dirty="0">
              <a:solidFill>
                <a:srgbClr val="000000"/>
              </a:solidFill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Bookman Old Style"/>
              <a:cs typeface="Bookman Old Style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solidFill>
                  <a:srgbClr val="0000FF"/>
                </a:solidFill>
                <a:latin typeface="Bookman Old Style"/>
                <a:cs typeface="Bookman Old Style"/>
              </a:rPr>
              <a:t>Read-out </a:t>
            </a:r>
            <a:r>
              <a:rPr lang="en-US" sz="1600" b="1" dirty="0" smtClean="0">
                <a:solidFill>
                  <a:srgbClr val="0000FF"/>
                </a:solidFill>
                <a:latin typeface="Bookman Old Style"/>
                <a:cs typeface="Bookman Old Style"/>
              </a:rPr>
              <a:t>electronics</a:t>
            </a:r>
          </a:p>
          <a:p>
            <a:pPr lvl="1"/>
            <a:r>
              <a:rPr lang="en-US" sz="1600" b="1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Scalable Readout System: 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Development of the readout system for MPGDs adaptable</a:t>
            </a:r>
          </a:p>
          <a:p>
            <a:pPr lvl="1"/>
            <a:r>
              <a:rPr lang="en-US" sz="1600" b="1" dirty="0">
                <a:solidFill>
                  <a:srgbClr val="000000"/>
                </a:solidFill>
                <a:latin typeface="Bookman Old Style"/>
                <a:cs typeface="Bookman Old Style"/>
              </a:rPr>
              <a:t>	</a:t>
            </a:r>
            <a:r>
              <a:rPr lang="en-US" sz="1600" b="1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		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to various FE ASIC chips (APV25, VMM2, </a:t>
            </a:r>
            <a:r>
              <a:rPr lang="en-US" sz="1600" dirty="0" err="1" smtClean="0">
                <a:solidFill>
                  <a:srgbClr val="000000"/>
                </a:solidFill>
                <a:latin typeface="Bookman Old Style"/>
                <a:cs typeface="Bookman Old Style"/>
              </a:rPr>
              <a:t>GEMRoc</a:t>
            </a:r>
            <a:r>
              <a:rPr lang="en-US" sz="1600" dirty="0" smtClean="0">
                <a:solidFill>
                  <a:srgbClr val="000000"/>
                </a:solidFill>
                <a:latin typeface="Bookman Old Style"/>
                <a:cs typeface="Bookman Old Style"/>
              </a:rPr>
              <a:t>)</a:t>
            </a:r>
            <a:endParaRPr lang="en-US" sz="1600" b="1" dirty="0">
              <a:solidFill>
                <a:srgbClr val="0000FF"/>
              </a:solidFill>
              <a:latin typeface="Bookman Old Style"/>
              <a:cs typeface="Bookman Old Style"/>
            </a:endParaRPr>
          </a:p>
          <a:p>
            <a:r>
              <a:rPr lang="en-US" sz="1600" dirty="0" smtClean="0">
                <a:latin typeface="Bookman Old Style"/>
                <a:cs typeface="Bookman Old Style"/>
              </a:rPr>
              <a:t>	Development of generic electronic devices for MPGDs:</a:t>
            </a:r>
            <a:endParaRPr lang="en-US" sz="1600" dirty="0">
              <a:latin typeface="Bookman Old Style"/>
              <a:cs typeface="Bookman Old Style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25124"/>
            <a:ext cx="2428821" cy="18202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21" y="4290549"/>
            <a:ext cx="2530794" cy="18887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9443" y="4394312"/>
            <a:ext cx="2161199" cy="149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9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762000"/>
            <a:ext cx="3865168" cy="2895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85800"/>
            <a:ext cx="4114800" cy="3063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392" y="3733800"/>
            <a:ext cx="3987608" cy="2996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810000"/>
            <a:ext cx="3886200" cy="292256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0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0000"/>
                </a:solidFill>
              </a:rPr>
              <a:t>Generic Detector R&amp;D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79052" y="6479179"/>
            <a:ext cx="533400" cy="365125"/>
          </a:xfrm>
          <a:prstGeom prst="rect">
            <a:avLst/>
          </a:prstGeom>
        </p:spPr>
        <p:txBody>
          <a:bodyPr lIns="91435" tIns="45718" rIns="91435" bIns="45718"/>
          <a:lstStyle/>
          <a:p>
            <a:fld id="{61888546-7AC5-46E9-927F-045826FB854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9/11/2016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Theo Geralis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8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7657</TotalTime>
  <Words>1349</Words>
  <Application>Microsoft Macintosh PowerPoint</Application>
  <PresentationFormat>On-screen Show (4:3)</PresentationFormat>
  <Paragraphs>433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MPGD Conferences since 2009: 1st MPGD2009, Crete, Greece 2nd MPGD2011, Kobe, Japan 3rd MPGD2013, Zaragoza, Spain 4th MPGD2015, Trieste, Italy  NEXT: 5th MPGD2017, Temple University, USA   May 22 – 26,  2017</vt:lpstr>
      <vt:lpstr>PowerPoint Presentation</vt:lpstr>
    </vt:vector>
  </TitlesOfParts>
  <Company>NCSR Demokritos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Theodoros Geralis</dc:creator>
  <cp:lastModifiedBy>Theodoros Geralis</cp:lastModifiedBy>
  <cp:revision>485</cp:revision>
  <dcterms:created xsi:type="dcterms:W3CDTF">2015-10-06T08:10:19Z</dcterms:created>
  <dcterms:modified xsi:type="dcterms:W3CDTF">2016-11-09T09:50:35Z</dcterms:modified>
</cp:coreProperties>
</file>