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3" r:id="rId2"/>
    <p:sldId id="319" r:id="rId3"/>
    <p:sldId id="318" r:id="rId4"/>
    <p:sldId id="316" r:id="rId5"/>
    <p:sldId id="317" r:id="rId6"/>
    <p:sldId id="315" r:id="rId7"/>
    <p:sldId id="320" r:id="rId8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4" autoAdjust="0"/>
    <p:restoredTop sz="94660"/>
  </p:normalViewPr>
  <p:slideViewPr>
    <p:cSldViewPr>
      <p:cViewPr>
        <p:scale>
          <a:sx n="78" d="100"/>
          <a:sy n="78" d="100"/>
        </p:scale>
        <p:origin x="-936" y="-3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/>
          <a:lstStyle>
            <a:lvl1pPr algn="r">
              <a:defRPr sz="1300"/>
            </a:lvl1pPr>
          </a:lstStyle>
          <a:p>
            <a:fld id="{67E23C24-AED4-4329-A764-907E07E593C2}" type="datetimeFigureOut">
              <a:rPr lang="fr-CH" smtClean="0"/>
              <a:t>08.11.2016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8" tIns="49520" rIns="99038" bIns="495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38" tIns="49520" rIns="99038" bIns="495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 anchor="b"/>
          <a:lstStyle>
            <a:lvl1pPr algn="r">
              <a:defRPr sz="1300"/>
            </a:lvl1pPr>
          </a:lstStyle>
          <a:p>
            <a:fld id="{E22ACD4F-3D91-4FE3-B8F5-6634078AB65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469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038-C73C-4BBF-9502-4FD1D62AAC5F}" type="datetime1">
              <a:rPr lang="fr-CH" smtClean="0"/>
              <a:t>08.11.2016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181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1C66B-8954-4456-B102-FDF23F977C5F}" type="datetime1">
              <a:rPr lang="fr-CH" smtClean="0"/>
              <a:t>08.11.2016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88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207B-857C-489F-8C6C-1E54BEC79F55}" type="datetime1">
              <a:rPr lang="fr-CH" smtClean="0"/>
              <a:t>08.11.2016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235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A764-E6B4-4BE6-9AA4-E86E5643DAA3}" type="datetime1">
              <a:rPr lang="fr-CH" smtClean="0"/>
              <a:t>08.11.2016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473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D91D1-4BFB-44CB-82E3-E7B8C4FDBA32}" type="datetime1">
              <a:rPr lang="fr-CH" smtClean="0"/>
              <a:t>08.11.2016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285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69DE-9C33-48B2-A918-A13792CC65FF}" type="datetime1">
              <a:rPr lang="fr-CH" smtClean="0"/>
              <a:t>08.11.2016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030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F4D9E-276C-49DF-874F-781B4BE0E959}" type="datetime1">
              <a:rPr lang="fr-CH" smtClean="0"/>
              <a:t>08.11.2016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349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2529-06E8-44CC-A17D-1456CBC18756}" type="datetime1">
              <a:rPr lang="fr-CH" smtClean="0"/>
              <a:t>08.11.2016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365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08.11.2016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Alain Blondel Workshop on </a:t>
            </a:r>
            <a:r>
              <a:rPr lang="fr-CH" dirty="0" err="1" smtClean="0"/>
              <a:t>near</a:t>
            </a:r>
            <a:r>
              <a:rPr lang="fr-CH" dirty="0" smtClean="0"/>
              <a:t> detectors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925" y="0"/>
            <a:ext cx="7270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63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2D9A7-B008-47D9-B85B-09C51F8C3C42}" type="datetime1">
              <a:rPr lang="fr-CH" smtClean="0"/>
              <a:t>08.11.2016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4129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4D8B-C7C6-498E-95C1-7A88CE66D7EB}" type="datetime1">
              <a:rPr lang="fr-CH" smtClean="0"/>
              <a:t>08.11.2016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13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C724B-5621-4803-8E64-452A748B8923}" type="datetime1">
              <a:rPr lang="fr-CH" smtClean="0"/>
              <a:t>08.11.2016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Alain Blondel Workshop on </a:t>
            </a:r>
            <a:r>
              <a:rPr lang="fr-CH" dirty="0" err="1" smtClean="0"/>
              <a:t>near</a:t>
            </a:r>
            <a:r>
              <a:rPr lang="fr-CH" dirty="0" smtClean="0"/>
              <a:t> detectors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TPCs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925" y="4773"/>
            <a:ext cx="7270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41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4780C-F972-4776-92AD-C80EC80D6A89}" type="datetime1">
              <a:rPr lang="fr-CH" smtClean="0"/>
              <a:t>08.11.2016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1</a:t>
            </a:fld>
            <a:endParaRPr lang="fr-CH"/>
          </a:p>
        </p:txBody>
      </p:sp>
      <p:pic>
        <p:nvPicPr>
          <p:cNvPr id="5122" name="Picture 2" descr="Workshop on Neutrino Near Detectors based on  gas TP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15" y="1349785"/>
            <a:ext cx="8731521" cy="495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5419" y="457233"/>
            <a:ext cx="874213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Workshop </a:t>
            </a:r>
            <a:r>
              <a:rPr lang="en-GB" sz="2800" b="1" dirty="0"/>
              <a:t>on </a:t>
            </a:r>
            <a:r>
              <a:rPr lang="en-GB" sz="2800" b="1" dirty="0" smtClean="0"/>
              <a:t>neutrino near </a:t>
            </a:r>
            <a:r>
              <a:rPr lang="en-GB" sz="2800" b="1" dirty="0"/>
              <a:t>detectors based on gas </a:t>
            </a:r>
            <a:r>
              <a:rPr lang="en-GB" sz="2800" b="1" dirty="0" smtClean="0"/>
              <a:t>TPCs  </a:t>
            </a:r>
            <a:endParaRPr lang="fr-CH" sz="3600" dirty="0"/>
          </a:p>
          <a:p>
            <a:pPr algn="ctr"/>
            <a:r>
              <a:rPr lang="fr-CH" sz="2400" dirty="0" err="1" smtClean="0"/>
              <a:t>From</a:t>
            </a:r>
            <a:r>
              <a:rPr lang="fr-CH" sz="2400" dirty="0" smtClean="0"/>
              <a:t> workshop, </a:t>
            </a:r>
            <a:r>
              <a:rPr lang="fr-CH" sz="2400" dirty="0" err="1" smtClean="0"/>
              <a:t>next</a:t>
            </a:r>
            <a:r>
              <a:rPr lang="fr-CH" sz="2400" dirty="0" smtClean="0"/>
              <a:t> </a:t>
            </a:r>
            <a:r>
              <a:rPr lang="fr-CH" sz="2400" dirty="0" err="1" smtClean="0"/>
              <a:t>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83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09.11.2016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2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2411760" y="3140968"/>
            <a:ext cx="3911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 smtClean="0"/>
              <a:t>Please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interrupt</a:t>
            </a:r>
            <a:r>
              <a:rPr lang="fr-CH" sz="2000" b="1" dirty="0" smtClean="0"/>
              <a:t>/correct as </a:t>
            </a:r>
            <a:r>
              <a:rPr lang="fr-CH" sz="2000" b="1" dirty="0" err="1" smtClean="0"/>
              <a:t>it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goes</a:t>
            </a:r>
            <a:r>
              <a:rPr lang="fr-CH" sz="2000" b="1" dirty="0" smtClean="0"/>
              <a:t>.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807467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09.11.2016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3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611560" y="908720"/>
            <a:ext cx="824950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Project 1: T2K ND280 upgrade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</a:t>
            </a:r>
            <a:r>
              <a:rPr lang="fr-CH" dirty="0" err="1" smtClean="0"/>
              <a:t>Atmospheric</a:t>
            </a:r>
            <a:r>
              <a:rPr lang="fr-CH" dirty="0" smtClean="0"/>
              <a:t> pressure TPC </a:t>
            </a:r>
            <a:r>
              <a:rPr lang="fr-CH" dirty="0" err="1" smtClean="0"/>
              <a:t>resistive</a:t>
            </a:r>
            <a:r>
              <a:rPr lang="fr-CH" dirty="0" smtClean="0"/>
              <a:t> cathodes and </a:t>
            </a:r>
            <a:r>
              <a:rPr lang="fr-CH" dirty="0" err="1" smtClean="0"/>
              <a:t>thin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cage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large participation of </a:t>
            </a:r>
            <a:r>
              <a:rPr lang="fr-CH" dirty="0" err="1" smtClean="0"/>
              <a:t>European</a:t>
            </a:r>
            <a:r>
              <a:rPr lang="fr-CH" dirty="0" smtClean="0"/>
              <a:t> groups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</a:t>
            </a:r>
            <a:r>
              <a:rPr lang="fr-CH" dirty="0" err="1" smtClean="0"/>
              <a:t>notional</a:t>
            </a:r>
            <a:r>
              <a:rPr lang="fr-CH" dirty="0" smtClean="0"/>
              <a:t> time </a:t>
            </a:r>
            <a:r>
              <a:rPr lang="fr-CH" dirty="0" err="1" smtClean="0"/>
              <a:t>scale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-- </a:t>
            </a:r>
            <a:r>
              <a:rPr lang="fr-CH" dirty="0" err="1" smtClean="0"/>
              <a:t>this</a:t>
            </a:r>
            <a:r>
              <a:rPr lang="fr-CH" dirty="0" smtClean="0"/>
              <a:t> workshop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-- </a:t>
            </a:r>
            <a:r>
              <a:rPr lang="fr-CH" dirty="0" err="1" smtClean="0"/>
              <a:t>letter</a:t>
            </a:r>
            <a:r>
              <a:rPr lang="fr-CH" dirty="0" smtClean="0"/>
              <a:t> to SPSC for </a:t>
            </a:r>
            <a:r>
              <a:rPr lang="fr-CH" dirty="0" err="1" smtClean="0"/>
              <a:t>early</a:t>
            </a:r>
            <a:r>
              <a:rPr lang="fr-CH" dirty="0" smtClean="0"/>
              <a:t> </a:t>
            </a:r>
            <a:r>
              <a:rPr lang="fr-CH" dirty="0" err="1" smtClean="0"/>
              <a:t>January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2017:  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powerpoint</a:t>
            </a:r>
            <a:r>
              <a:rPr lang="fr-CH" dirty="0" smtClean="0"/>
              <a:t> to 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and WBS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   last bits of R&amp;D if </a:t>
            </a:r>
            <a:r>
              <a:rPr lang="fr-CH" dirty="0" err="1" smtClean="0"/>
              <a:t>needed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      2018-2019 construction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2020   final </a:t>
            </a:r>
            <a:r>
              <a:rPr lang="fr-CH" dirty="0" err="1" smtClean="0"/>
              <a:t>testing</a:t>
            </a:r>
            <a:r>
              <a:rPr lang="fr-CH" dirty="0" smtClean="0"/>
              <a:t> &amp; calibrations, installation in ND280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NB not </a:t>
            </a:r>
            <a:r>
              <a:rPr lang="fr-CH" dirty="0" err="1" smtClean="0"/>
              <a:t>only</a:t>
            </a:r>
            <a:r>
              <a:rPr lang="fr-CH" dirty="0" smtClean="0"/>
              <a:t> TPC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targets</a:t>
            </a:r>
            <a:r>
              <a:rPr lang="fr-CH" dirty="0" smtClean="0"/>
              <a:t>, TOF, </a:t>
            </a:r>
            <a:r>
              <a:rPr lang="fr-CH" dirty="0" err="1" smtClean="0"/>
              <a:t>associated</a:t>
            </a:r>
            <a:r>
              <a:rPr lang="fr-CH" dirty="0" smtClean="0"/>
              <a:t> test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Project(s) 2 R&amp;D </a:t>
            </a:r>
            <a:r>
              <a:rPr lang="fr-CH" dirty="0" err="1" smtClean="0"/>
              <a:t>development</a:t>
            </a:r>
            <a:r>
              <a:rPr lang="fr-CH" dirty="0" smtClean="0"/>
              <a:t> </a:t>
            </a:r>
            <a:r>
              <a:rPr lang="fr-CH" dirty="0" err="1" smtClean="0"/>
              <a:t>towards</a:t>
            </a:r>
            <a:r>
              <a:rPr lang="fr-CH" dirty="0" smtClean="0"/>
              <a:t> High Pressure TPC </a:t>
            </a:r>
          </a:p>
          <a:p>
            <a:r>
              <a:rPr lang="fr-CH" dirty="0" smtClean="0"/>
              <a:t>	    </a:t>
            </a:r>
            <a:r>
              <a:rPr lang="fr-CH" dirty="0" err="1" smtClean="0"/>
              <a:t>several</a:t>
            </a:r>
            <a:r>
              <a:rPr lang="fr-CH" dirty="0" smtClean="0"/>
              <a:t> </a:t>
            </a:r>
            <a:r>
              <a:rPr lang="fr-CH" dirty="0" err="1" smtClean="0"/>
              <a:t>independent</a:t>
            </a:r>
            <a:r>
              <a:rPr lang="fr-CH" dirty="0" smtClean="0"/>
              <a:t> efforts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</a:t>
            </a:r>
            <a:r>
              <a:rPr lang="fr-CH" dirty="0" err="1" smtClean="0"/>
              <a:t>welcome</a:t>
            </a:r>
            <a:r>
              <a:rPr lang="fr-CH" dirty="0" smtClean="0"/>
              <a:t> efforts to </a:t>
            </a:r>
            <a:r>
              <a:rPr lang="fr-CH" dirty="0" err="1" smtClean="0"/>
              <a:t>understand</a:t>
            </a:r>
            <a:r>
              <a:rPr lang="fr-CH" dirty="0" smtClean="0"/>
              <a:t> the exploitation of the vertex information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for </a:t>
            </a:r>
            <a:r>
              <a:rPr lang="fr-CH" dirty="0" err="1" smtClean="0"/>
              <a:t>constraining</a:t>
            </a:r>
            <a:r>
              <a:rPr lang="fr-CH" dirty="0" smtClean="0"/>
              <a:t> </a:t>
            </a:r>
            <a:r>
              <a:rPr lang="fr-CH" dirty="0" err="1" smtClean="0"/>
              <a:t>nuclear</a:t>
            </a:r>
            <a:r>
              <a:rPr lang="fr-CH" dirty="0" smtClean="0"/>
              <a:t> model  of neutrino interactions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(</a:t>
            </a:r>
            <a:r>
              <a:rPr lang="fr-CH" dirty="0" err="1" smtClean="0"/>
              <a:t>most</a:t>
            </a:r>
            <a:r>
              <a:rPr lang="fr-CH" dirty="0" smtClean="0"/>
              <a:t> </a:t>
            </a:r>
            <a:r>
              <a:rPr lang="fr-CH" dirty="0" err="1" smtClean="0"/>
              <a:t>useful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for use of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density</a:t>
            </a:r>
            <a:r>
              <a:rPr lang="fr-CH" dirty="0" smtClean="0"/>
              <a:t> </a:t>
            </a:r>
            <a:r>
              <a:rPr lang="fr-CH" dirty="0" err="1" smtClean="0"/>
              <a:t>scintillator</a:t>
            </a:r>
            <a:r>
              <a:rPr lang="fr-CH" dirty="0" smtClean="0"/>
              <a:t> </a:t>
            </a:r>
            <a:r>
              <a:rPr lang="fr-CH" dirty="0" err="1" smtClean="0"/>
              <a:t>targets</a:t>
            </a:r>
            <a:r>
              <a:rPr lang="fr-CH" dirty="0" smtClean="0"/>
              <a:t>)  </a:t>
            </a:r>
            <a:endParaRPr lang="fr-CH" dirty="0"/>
          </a:p>
          <a:p>
            <a:r>
              <a:rPr lang="fr-CH" dirty="0" smtClean="0"/>
              <a:t>                      synergies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exploited</a:t>
            </a:r>
            <a:r>
              <a:rPr lang="fr-CH" dirty="0" smtClean="0"/>
              <a:t> in </a:t>
            </a:r>
            <a:r>
              <a:rPr lang="fr-CH" dirty="0" err="1" smtClean="0"/>
              <a:t>readout</a:t>
            </a:r>
            <a:r>
              <a:rPr lang="fr-CH" dirty="0" smtClean="0"/>
              <a:t> </a:t>
            </a:r>
            <a:r>
              <a:rPr lang="fr-CH" dirty="0" err="1" smtClean="0"/>
              <a:t>method</a:t>
            </a:r>
            <a:r>
              <a:rPr lang="fr-CH" dirty="0"/>
              <a:t>,</a:t>
            </a:r>
            <a:r>
              <a:rPr lang="fr-CH" dirty="0" smtClean="0"/>
              <a:t> </a:t>
            </a:r>
            <a:r>
              <a:rPr lang="fr-CH" dirty="0" err="1" smtClean="0"/>
              <a:t>electronics</a:t>
            </a:r>
            <a:r>
              <a:rPr lang="fr-CH" dirty="0" smtClean="0"/>
              <a:t>, </a:t>
            </a:r>
            <a:r>
              <a:rPr lang="fr-CH" dirty="0" err="1" smtClean="0"/>
              <a:t>gas</a:t>
            </a:r>
            <a:r>
              <a:rPr lang="fr-CH" dirty="0" smtClean="0"/>
              <a:t> system etc…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time </a:t>
            </a:r>
            <a:r>
              <a:rPr lang="fr-CH" dirty="0" err="1"/>
              <a:t>scales</a:t>
            </a:r>
            <a:r>
              <a:rPr lang="fr-CH" dirty="0"/>
              <a:t> </a:t>
            </a:r>
            <a:r>
              <a:rPr lang="fr-CH" dirty="0" smtClean="0"/>
              <a:t>:) 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test </a:t>
            </a:r>
            <a:r>
              <a:rPr lang="fr-CH" dirty="0" err="1" smtClean="0"/>
              <a:t>beam</a:t>
            </a:r>
            <a:r>
              <a:rPr lang="fr-CH" dirty="0" smtClean="0"/>
              <a:t> for 2017 (UK group) </a:t>
            </a:r>
            <a:r>
              <a:rPr lang="fr-CH" dirty="0" err="1" smtClean="0"/>
              <a:t>other</a:t>
            </a:r>
            <a:r>
              <a:rPr lang="fr-CH" dirty="0" smtClean="0"/>
              <a:t> groups </a:t>
            </a:r>
            <a:r>
              <a:rPr lang="fr-CH" dirty="0" err="1" smtClean="0"/>
              <a:t>welcome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       </a:t>
            </a:r>
            <a:r>
              <a:rPr lang="fr-CH" dirty="0" err="1" smtClean="0"/>
              <a:t>conceptual</a:t>
            </a:r>
            <a:r>
              <a:rPr lang="fr-CH" dirty="0" smtClean="0"/>
              <a:t> design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09.11.2016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4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827584" y="980728"/>
            <a:ext cx="68641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 smtClean="0"/>
              <a:t>Status</a:t>
            </a:r>
            <a:r>
              <a:rPr lang="fr-CH" sz="2000" b="1" dirty="0" smtClean="0"/>
              <a:t> of ND280 upgrade </a:t>
            </a:r>
            <a:r>
              <a:rPr lang="fr-CH" sz="2000" b="1" dirty="0" err="1" smtClean="0"/>
              <a:t>project</a:t>
            </a:r>
            <a:endParaRPr lang="fr-CH" sz="2000" b="1" dirty="0" smtClean="0"/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layout</a:t>
            </a:r>
            <a:r>
              <a:rPr lang="fr-CH" dirty="0" smtClean="0"/>
              <a:t> ‘</a:t>
            </a:r>
            <a:r>
              <a:rPr lang="fr-CH" dirty="0" err="1" smtClean="0"/>
              <a:t>exists</a:t>
            </a:r>
            <a:r>
              <a:rPr lang="fr-CH" dirty="0" smtClean="0"/>
              <a:t>’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evaluation</a:t>
            </a:r>
            <a:r>
              <a:rPr lang="fr-CH" dirty="0" smtClean="0"/>
              <a:t> of impact on </a:t>
            </a:r>
            <a:r>
              <a:rPr lang="fr-CH" dirty="0" err="1" smtClean="0"/>
              <a:t>physics</a:t>
            </a:r>
            <a:r>
              <a:rPr lang="fr-CH" dirty="0" smtClean="0"/>
              <a:t> not </a:t>
            </a:r>
            <a:r>
              <a:rPr lang="fr-CH" dirty="0" err="1" smtClean="0"/>
              <a:t>fully</a:t>
            </a:r>
            <a:r>
              <a:rPr lang="fr-CH" dirty="0" smtClean="0"/>
              <a:t> </a:t>
            </a:r>
            <a:r>
              <a:rPr lang="fr-CH" dirty="0" err="1" smtClean="0"/>
              <a:t>complete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-- no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exists</a:t>
            </a:r>
            <a:r>
              <a:rPr lang="fr-CH" dirty="0" smtClean="0"/>
              <a:t> for </a:t>
            </a:r>
            <a:r>
              <a:rPr lang="fr-CH" dirty="0" err="1" smtClean="0"/>
              <a:t>technical</a:t>
            </a:r>
            <a:r>
              <a:rPr lang="fr-CH" dirty="0" smtClean="0"/>
              <a:t> solutions once one looks </a:t>
            </a:r>
            <a:r>
              <a:rPr lang="fr-CH" dirty="0" err="1" smtClean="0"/>
              <a:t>into</a:t>
            </a:r>
            <a:r>
              <a:rPr lang="fr-CH" dirty="0" smtClean="0"/>
              <a:t> </a:t>
            </a:r>
            <a:r>
              <a:rPr lang="fr-CH" dirty="0" err="1" smtClean="0"/>
              <a:t>details</a:t>
            </a:r>
            <a:r>
              <a:rPr lang="fr-CH" dirty="0" smtClean="0"/>
              <a:t>, </a:t>
            </a:r>
          </a:p>
          <a:p>
            <a:r>
              <a:rPr lang="fr-CH" dirty="0"/>
              <a:t> </a:t>
            </a:r>
            <a:r>
              <a:rPr lang="fr-CH" dirty="0" smtClean="0"/>
              <a:t>             but </a:t>
            </a:r>
            <a:r>
              <a:rPr lang="fr-CH" dirty="0" err="1" smtClean="0"/>
              <a:t>nothing</a:t>
            </a:r>
            <a:r>
              <a:rPr lang="fr-CH" dirty="0" smtClean="0"/>
              <a:t> ‘extravagant’</a:t>
            </a:r>
          </a:p>
          <a:p>
            <a:r>
              <a:rPr lang="fr-CH" dirty="0" smtClean="0"/>
              <a:t> -- </a:t>
            </a:r>
            <a:r>
              <a:rPr lang="fr-CH" dirty="0" err="1" smtClean="0"/>
              <a:t>need</a:t>
            </a:r>
            <a:r>
              <a:rPr lang="fr-CH" dirty="0" smtClean="0"/>
              <a:t> about one </a:t>
            </a:r>
            <a:r>
              <a:rPr lang="fr-CH" dirty="0" err="1" smtClean="0"/>
              <a:t>year</a:t>
            </a:r>
            <a:r>
              <a:rPr lang="fr-CH" dirty="0" smtClean="0"/>
              <a:t> to </a:t>
            </a:r>
            <a:r>
              <a:rPr lang="fr-CH" dirty="0" err="1" smtClean="0"/>
              <a:t>evolve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«</a:t>
            </a:r>
            <a:r>
              <a:rPr lang="fr-CH" dirty="0" err="1" smtClean="0"/>
              <a:t>powerpoint</a:t>
            </a:r>
            <a:r>
              <a:rPr lang="fr-CH" dirty="0" smtClean="0"/>
              <a:t>» to «real plan»</a:t>
            </a:r>
          </a:p>
          <a:p>
            <a:r>
              <a:rPr lang="fr-CH" dirty="0"/>
              <a:t> </a:t>
            </a:r>
            <a:endParaRPr lang="fr-CH" dirty="0" smtClean="0"/>
          </a:p>
          <a:p>
            <a:r>
              <a:rPr lang="fr-CH" dirty="0" smtClean="0"/>
              <a:t> </a:t>
            </a:r>
          </a:p>
          <a:p>
            <a:endParaRPr lang="fr-CH" dirty="0"/>
          </a:p>
          <a:p>
            <a:r>
              <a:rPr lang="fr-CH" dirty="0" smtClean="0"/>
              <a:t> 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365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09.11.2016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5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827584" y="652626"/>
            <a:ext cx="4389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 smtClean="0"/>
              <a:t>Next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steps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towards</a:t>
            </a:r>
            <a:r>
              <a:rPr lang="fr-CH" sz="2000" b="1" dirty="0" smtClean="0"/>
              <a:t> T2K ND280 upgrade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412776"/>
            <a:ext cx="895450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          </a:t>
            </a:r>
            <a:r>
              <a:rPr lang="fr-CH" dirty="0" err="1" smtClean="0"/>
              <a:t>Now</a:t>
            </a:r>
            <a:r>
              <a:rPr lang="fr-CH" dirty="0" smtClean="0"/>
              <a:t>:      ND280 upgrade </a:t>
            </a:r>
            <a:r>
              <a:rPr lang="fr-CH" dirty="0" err="1" smtClean="0"/>
              <a:t>task</a:t>
            </a:r>
            <a:r>
              <a:rPr lang="fr-CH" dirty="0" smtClean="0"/>
              <a:t> force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smtClean="0"/>
              <a:t>in 2018: ND280 upgrade construction </a:t>
            </a:r>
            <a:r>
              <a:rPr lang="fr-CH" dirty="0" err="1" smtClean="0"/>
              <a:t>project</a:t>
            </a:r>
            <a:r>
              <a:rPr lang="fr-CH" dirty="0" smtClean="0"/>
              <a:t>: international, </a:t>
            </a:r>
            <a:r>
              <a:rPr lang="fr-CH" dirty="0" err="1" smtClean="0"/>
              <a:t>significant</a:t>
            </a:r>
            <a:r>
              <a:rPr lang="fr-CH" dirty="0" smtClean="0"/>
              <a:t> </a:t>
            </a:r>
            <a:r>
              <a:rPr lang="fr-CH" dirty="0" err="1" smtClean="0"/>
              <a:t>resources</a:t>
            </a:r>
            <a:r>
              <a:rPr lang="fr-CH" dirty="0" smtClean="0"/>
              <a:t>, </a:t>
            </a:r>
            <a:r>
              <a:rPr lang="fr-CH" dirty="0" err="1" smtClean="0"/>
              <a:t>cost</a:t>
            </a:r>
            <a:r>
              <a:rPr lang="fr-CH" dirty="0" smtClean="0"/>
              <a:t>, size</a:t>
            </a:r>
          </a:p>
          <a:p>
            <a:r>
              <a:rPr lang="fr-CH" dirty="0" smtClean="0"/>
              <a:t>                      </a:t>
            </a:r>
            <a:r>
              <a:rPr lang="fr-CH" dirty="0" err="1" smtClean="0"/>
              <a:t>organization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  <a:r>
              <a:rPr lang="fr-CH" dirty="0" err="1" smtClean="0"/>
              <a:t>grow</a:t>
            </a:r>
            <a:r>
              <a:rPr lang="fr-CH" dirty="0" smtClean="0"/>
              <a:t> in structure and </a:t>
            </a:r>
            <a:r>
              <a:rPr lang="fr-CH" dirty="0" err="1" smtClean="0"/>
              <a:t>strength</a:t>
            </a:r>
            <a:endParaRPr lang="fr-CH" dirty="0"/>
          </a:p>
          <a:p>
            <a:r>
              <a:rPr lang="fr-CH" dirty="0" smtClean="0"/>
              <a:t>                     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come </a:t>
            </a:r>
            <a:r>
              <a:rPr lang="fr-CH" dirty="0" err="1" smtClean="0"/>
              <a:t>quite</a:t>
            </a:r>
            <a:r>
              <a:rPr lang="fr-CH" dirty="0" smtClean="0"/>
              <a:t> </a:t>
            </a:r>
            <a:r>
              <a:rPr lang="fr-CH" dirty="0" err="1" smtClean="0"/>
              <a:t>naturally</a:t>
            </a:r>
            <a:r>
              <a:rPr lang="fr-CH" dirty="0" smtClean="0"/>
              <a:t> if 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becomes</a:t>
            </a:r>
            <a:r>
              <a:rPr lang="fr-CH" dirty="0" smtClean="0"/>
              <a:t> neutrino </a:t>
            </a:r>
            <a:r>
              <a:rPr lang="fr-CH" dirty="0" err="1" smtClean="0"/>
              <a:t>platform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needed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r>
              <a:rPr lang="fr-CH" dirty="0" smtClean="0"/>
              <a:t>: </a:t>
            </a:r>
          </a:p>
          <a:p>
            <a:r>
              <a:rPr lang="fr-CH" dirty="0"/>
              <a:t> </a:t>
            </a:r>
            <a:r>
              <a:rPr lang="fr-CH" dirty="0" smtClean="0"/>
              <a:t>    -- T2K </a:t>
            </a:r>
            <a:r>
              <a:rPr lang="fr-CH" dirty="0" err="1" smtClean="0"/>
              <a:t>approval</a:t>
            </a:r>
            <a:r>
              <a:rPr lang="fr-CH" dirty="0" smtClean="0"/>
              <a:t> (</a:t>
            </a:r>
            <a:r>
              <a:rPr lang="fr-CH" dirty="0" err="1" smtClean="0"/>
              <a:t>internal</a:t>
            </a:r>
            <a:r>
              <a:rPr lang="fr-CH" dirty="0" smtClean="0"/>
              <a:t> report has been </a:t>
            </a:r>
            <a:r>
              <a:rPr lang="fr-CH" dirty="0" err="1" smtClean="0"/>
              <a:t>written</a:t>
            </a:r>
            <a:r>
              <a:rPr lang="fr-CH" dirty="0" smtClean="0"/>
              <a:t> ) </a:t>
            </a:r>
          </a:p>
          <a:p>
            <a:r>
              <a:rPr lang="fr-CH" dirty="0"/>
              <a:t> </a:t>
            </a:r>
            <a:r>
              <a:rPr lang="fr-CH" dirty="0" smtClean="0"/>
              <a:t>    -- LOI to SPSC (to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completed</a:t>
            </a:r>
            <a:r>
              <a:rPr lang="fr-CH" dirty="0" smtClean="0"/>
              <a:t> by end of </a:t>
            </a:r>
            <a:r>
              <a:rPr lang="fr-CH" dirty="0" err="1" smtClean="0"/>
              <a:t>December</a:t>
            </a:r>
            <a:r>
              <a:rPr lang="fr-CH" dirty="0" smtClean="0"/>
              <a:t>) </a:t>
            </a:r>
          </a:p>
          <a:p>
            <a:r>
              <a:rPr lang="fr-CH" dirty="0"/>
              <a:t> </a:t>
            </a:r>
            <a:r>
              <a:rPr lang="fr-CH" dirty="0" smtClean="0"/>
              <a:t>         </a:t>
            </a:r>
            <a:r>
              <a:rPr lang="fr-CH" dirty="0" err="1" smtClean="0"/>
              <a:t>organized</a:t>
            </a:r>
            <a:r>
              <a:rPr lang="fr-CH" dirty="0" smtClean="0"/>
              <a:t> in </a:t>
            </a:r>
            <a:r>
              <a:rPr lang="fr-CH" dirty="0" err="1" smtClean="0"/>
              <a:t>chapters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corresponding</a:t>
            </a:r>
            <a:r>
              <a:rPr lang="fr-CH" dirty="0" smtClean="0"/>
              <a:t> to «</a:t>
            </a:r>
            <a:r>
              <a:rPr lang="fr-CH" dirty="0" err="1" smtClean="0"/>
              <a:t>Work</a:t>
            </a:r>
            <a:r>
              <a:rPr lang="fr-CH" dirty="0" smtClean="0"/>
              <a:t> packages»</a:t>
            </a:r>
          </a:p>
          <a:p>
            <a:r>
              <a:rPr lang="fr-CH" dirty="0"/>
              <a:t> </a:t>
            </a:r>
            <a:r>
              <a:rPr lang="fr-CH" dirty="0" smtClean="0"/>
              <a:t>         (</a:t>
            </a:r>
            <a:r>
              <a:rPr lang="fr-CH" dirty="0" err="1" smtClean="0"/>
              <a:t>only</a:t>
            </a:r>
            <a:r>
              <a:rPr lang="fr-CH" dirty="0" smtClean="0"/>
              <a:t> a few pages per </a:t>
            </a:r>
            <a:r>
              <a:rPr lang="fr-CH" dirty="0" err="1" smtClean="0"/>
              <a:t>chapter</a:t>
            </a:r>
            <a:r>
              <a:rPr lang="fr-CH" dirty="0"/>
              <a:t>)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</a:t>
            </a:r>
          </a:p>
          <a:p>
            <a:r>
              <a:rPr lang="fr-CH" dirty="0"/>
              <a:t> </a:t>
            </a:r>
            <a:r>
              <a:rPr lang="fr-CH" dirty="0" smtClean="0"/>
              <a:t>    possible </a:t>
            </a:r>
            <a:r>
              <a:rPr lang="fr-CH" dirty="0" err="1" smtClean="0"/>
              <a:t>list</a:t>
            </a:r>
            <a:r>
              <a:rPr lang="fr-CH" dirty="0" smtClean="0"/>
              <a:t> </a:t>
            </a:r>
            <a:r>
              <a:rPr lang="fr-CH" dirty="0" err="1" smtClean="0"/>
              <a:t>below</a:t>
            </a:r>
            <a:r>
              <a:rPr lang="fr-CH" dirty="0" smtClean="0"/>
              <a:t>. </a:t>
            </a:r>
          </a:p>
          <a:p>
            <a:r>
              <a:rPr lang="fr-CH" dirty="0"/>
              <a:t> </a:t>
            </a:r>
            <a:r>
              <a:rPr lang="fr-CH" dirty="0" smtClean="0"/>
              <a:t>   --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for an ‘IB’ made of contacts </a:t>
            </a:r>
            <a:r>
              <a:rPr lang="fr-CH" dirty="0" err="1" smtClean="0"/>
              <a:t>with</a:t>
            </a:r>
            <a:r>
              <a:rPr lang="fr-CH" dirty="0" smtClean="0"/>
              <a:t> ‘</a:t>
            </a:r>
            <a:r>
              <a:rPr lang="fr-CH" dirty="0" err="1" smtClean="0"/>
              <a:t>responsible</a:t>
            </a:r>
            <a:r>
              <a:rPr lang="fr-CH" dirty="0" smtClean="0"/>
              <a:t> </a:t>
            </a:r>
            <a:r>
              <a:rPr lang="fr-CH" dirty="0" err="1" smtClean="0"/>
              <a:t>person</a:t>
            </a:r>
            <a:r>
              <a:rPr lang="fr-CH" dirty="0" smtClean="0"/>
              <a:t>’ in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lab</a:t>
            </a:r>
            <a:r>
              <a:rPr lang="fr-CH" dirty="0" smtClean="0"/>
              <a:t> (countr</a:t>
            </a:r>
            <a:r>
              <a:rPr lang="fr-CH" dirty="0"/>
              <a:t>y</a:t>
            </a:r>
            <a:r>
              <a:rPr lang="fr-CH" dirty="0" smtClean="0"/>
              <a:t>?)   </a:t>
            </a:r>
          </a:p>
          <a:p>
            <a:r>
              <a:rPr lang="fr-CH" dirty="0" smtClean="0"/>
              <a:t>   </a:t>
            </a:r>
            <a:endParaRPr lang="fr-CH" dirty="0"/>
          </a:p>
          <a:p>
            <a:r>
              <a:rPr lang="fr-CH" dirty="0" smtClean="0"/>
              <a:t>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181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08.11.2016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6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444907" y="692696"/>
            <a:ext cx="834337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u="sng" dirty="0" smtClean="0">
                <a:solidFill>
                  <a:srgbClr val="FF0000"/>
                </a:solidFill>
              </a:rPr>
              <a:t>This slide </a:t>
            </a:r>
            <a:r>
              <a:rPr lang="fr-CH" b="1" i="1" u="sng" dirty="0" err="1" smtClean="0">
                <a:solidFill>
                  <a:srgbClr val="FF0000"/>
                </a:solidFill>
              </a:rPr>
              <a:t>is</a:t>
            </a:r>
            <a:r>
              <a:rPr lang="fr-CH" b="1" i="1" u="sng" dirty="0" smtClean="0">
                <a:solidFill>
                  <a:srgbClr val="FF0000"/>
                </a:solidFill>
              </a:rPr>
              <a:t> </a:t>
            </a:r>
            <a:r>
              <a:rPr lang="fr-CH" b="1" i="1" u="sng" dirty="0" err="1" smtClean="0">
                <a:solidFill>
                  <a:srgbClr val="FF0000"/>
                </a:solidFill>
              </a:rPr>
              <a:t>very</a:t>
            </a:r>
            <a:r>
              <a:rPr lang="fr-CH" b="1" i="1" u="sng" dirty="0" smtClean="0">
                <a:solidFill>
                  <a:srgbClr val="FF0000"/>
                </a:solidFill>
              </a:rPr>
              <a:t> </a:t>
            </a:r>
            <a:r>
              <a:rPr lang="fr-CH" b="1" i="1" u="sng" dirty="0" err="1" smtClean="0">
                <a:solidFill>
                  <a:srgbClr val="FF0000"/>
                </a:solidFill>
              </a:rPr>
              <a:t>preliminary</a:t>
            </a:r>
            <a:r>
              <a:rPr lang="fr-CH" b="1" i="1" u="sng" dirty="0" smtClean="0">
                <a:solidFill>
                  <a:srgbClr val="FF0000"/>
                </a:solidFill>
              </a:rPr>
              <a:t>, for discussion </a:t>
            </a:r>
            <a:r>
              <a:rPr lang="fr-CH" b="1" i="1" u="sng" dirty="0" err="1" smtClean="0">
                <a:solidFill>
                  <a:srgbClr val="FF0000"/>
                </a:solidFill>
              </a:rPr>
              <a:t>only</a:t>
            </a:r>
            <a:r>
              <a:rPr lang="fr-CH" b="1" i="1" u="sng" dirty="0" smtClean="0">
                <a:solidFill>
                  <a:srgbClr val="FF0000"/>
                </a:solidFill>
              </a:rPr>
              <a:t> </a:t>
            </a:r>
          </a:p>
          <a:p>
            <a:endParaRPr lang="fr-CH" dirty="0"/>
          </a:p>
          <a:p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does</a:t>
            </a:r>
            <a:r>
              <a:rPr lang="fr-CH" dirty="0" smtClean="0"/>
              <a:t> </a:t>
            </a:r>
            <a:r>
              <a:rPr lang="fr-CH" dirty="0" err="1" smtClean="0"/>
              <a:t>what</a:t>
            </a:r>
            <a:r>
              <a:rPr lang="fr-CH" dirty="0" smtClean="0"/>
              <a:t>?</a:t>
            </a:r>
          </a:p>
          <a:p>
            <a:r>
              <a:rPr lang="fr-CH" dirty="0" smtClean="0"/>
              <a:t>-- WP0 management and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estimates</a:t>
            </a:r>
            <a:r>
              <a:rPr lang="fr-CH" dirty="0" smtClean="0"/>
              <a:t> (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engineer</a:t>
            </a:r>
            <a:r>
              <a:rPr lang="fr-CH" dirty="0" smtClean="0"/>
              <a:t> and a </a:t>
            </a:r>
            <a:r>
              <a:rPr lang="fr-CH" dirty="0" err="1" smtClean="0"/>
              <a:t>project</a:t>
            </a:r>
            <a:r>
              <a:rPr lang="fr-CH" dirty="0" smtClean="0"/>
              <a:t> manager) </a:t>
            </a:r>
            <a:endParaRPr lang="fr-CH" dirty="0"/>
          </a:p>
          <a:p>
            <a:r>
              <a:rPr lang="fr-CH" dirty="0" smtClean="0"/>
              <a:t>-- WP1 </a:t>
            </a:r>
            <a:r>
              <a:rPr lang="fr-CH" dirty="0" err="1" smtClean="0"/>
              <a:t>NDup</a:t>
            </a:r>
            <a:r>
              <a:rPr lang="fr-CH" dirty="0" smtClean="0"/>
              <a:t> </a:t>
            </a:r>
            <a:r>
              <a:rPr lang="fr-CH" dirty="0" err="1" smtClean="0"/>
              <a:t>Overall</a:t>
            </a:r>
            <a:r>
              <a:rPr lang="fr-CH" dirty="0" smtClean="0"/>
              <a:t> design </a:t>
            </a:r>
            <a:r>
              <a:rPr lang="fr-CH" dirty="0" err="1" smtClean="0"/>
              <a:t>optimization</a:t>
            </a:r>
            <a:r>
              <a:rPr lang="fr-CH" dirty="0" smtClean="0"/>
              <a:t>   (</a:t>
            </a:r>
            <a:r>
              <a:rPr lang="fr-CH" dirty="0" err="1" smtClean="0"/>
              <a:t>Physics</a:t>
            </a:r>
            <a:r>
              <a:rPr lang="fr-CH" dirty="0" smtClean="0"/>
              <a:t>)  </a:t>
            </a:r>
            <a:r>
              <a:rPr lang="fr-CH" dirty="0" err="1" smtClean="0"/>
              <a:t>Quillain</a:t>
            </a:r>
            <a:r>
              <a:rPr lang="fr-CH" dirty="0" smtClean="0"/>
              <a:t>, </a:t>
            </a:r>
            <a:r>
              <a:rPr lang="fr-CH" dirty="0" err="1" smtClean="0"/>
              <a:t>Sgalaberna</a:t>
            </a:r>
            <a:r>
              <a:rPr lang="fr-CH" dirty="0" smtClean="0"/>
              <a:t>, </a:t>
            </a:r>
            <a:r>
              <a:rPr lang="fr-CH" dirty="0" err="1" smtClean="0"/>
              <a:t>Bolognesi</a:t>
            </a:r>
            <a:r>
              <a:rPr lang="fr-CH" dirty="0" smtClean="0"/>
              <a:t> … </a:t>
            </a:r>
          </a:p>
          <a:p>
            <a:r>
              <a:rPr lang="fr-CH" dirty="0" smtClean="0"/>
              <a:t>-- WP2 </a:t>
            </a:r>
            <a:r>
              <a:rPr lang="fr-CH" dirty="0" err="1" smtClean="0"/>
              <a:t>NDup</a:t>
            </a:r>
            <a:r>
              <a:rPr lang="fr-CH" dirty="0" smtClean="0"/>
              <a:t> </a:t>
            </a:r>
            <a:r>
              <a:rPr lang="fr-CH" dirty="0" err="1" smtClean="0"/>
              <a:t>Mechanical</a:t>
            </a:r>
            <a:r>
              <a:rPr lang="fr-CH" dirty="0" smtClean="0"/>
              <a:t> design and </a:t>
            </a:r>
            <a:r>
              <a:rPr lang="fr-CH" dirty="0" err="1" smtClean="0"/>
              <a:t>integration</a:t>
            </a:r>
            <a:r>
              <a:rPr lang="fr-CH" dirty="0" smtClean="0"/>
              <a:t> (</a:t>
            </a:r>
            <a:r>
              <a:rPr lang="fr-CH" dirty="0" err="1" smtClean="0"/>
              <a:t>Cadoux</a:t>
            </a:r>
            <a:r>
              <a:rPr lang="fr-CH" dirty="0" smtClean="0"/>
              <a:t>(UNIGE), CERN, UK </a:t>
            </a:r>
            <a:r>
              <a:rPr lang="fr-CH" dirty="0" err="1" smtClean="0"/>
              <a:t>Wark</a:t>
            </a:r>
            <a:r>
              <a:rPr lang="fr-CH" dirty="0" smtClean="0"/>
              <a:t>, KEK)</a:t>
            </a:r>
          </a:p>
          <a:p>
            <a:r>
              <a:rPr lang="fr-CH" dirty="0" smtClean="0"/>
              <a:t>-- WP3 TPC </a:t>
            </a:r>
            <a:r>
              <a:rPr lang="fr-CH" dirty="0" err="1" smtClean="0"/>
              <a:t>readout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MPGDs</a:t>
            </a:r>
            <a:r>
              <a:rPr lang="fr-CH" dirty="0" smtClean="0"/>
              <a:t> (Saclay, DESY?,  CERN) </a:t>
            </a:r>
          </a:p>
          <a:p>
            <a:r>
              <a:rPr lang="fr-CH" dirty="0" smtClean="0"/>
              <a:t>-- WP4 TPC </a:t>
            </a:r>
            <a:r>
              <a:rPr lang="fr-CH" dirty="0" err="1" smtClean="0"/>
              <a:t>electronics</a:t>
            </a:r>
            <a:r>
              <a:rPr lang="fr-CH" dirty="0" smtClean="0"/>
              <a:t> (Saclay, </a:t>
            </a:r>
            <a:r>
              <a:rPr lang="fr-CH" dirty="0" err="1" smtClean="0"/>
              <a:t>Poland</a:t>
            </a:r>
            <a:r>
              <a:rPr lang="fr-CH" dirty="0" smtClean="0"/>
              <a:t>, </a:t>
            </a:r>
            <a:r>
              <a:rPr lang="fr-CH" dirty="0" err="1" smtClean="0"/>
              <a:t>Sweden</a:t>
            </a:r>
            <a:r>
              <a:rPr lang="fr-CH" dirty="0" smtClean="0"/>
              <a:t>)  </a:t>
            </a:r>
          </a:p>
          <a:p>
            <a:r>
              <a:rPr lang="fr-CH" dirty="0" smtClean="0"/>
              <a:t>-- WP5 TPC </a:t>
            </a:r>
            <a:r>
              <a:rPr lang="fr-CH" dirty="0" err="1" smtClean="0"/>
              <a:t>field</a:t>
            </a:r>
            <a:r>
              <a:rPr lang="fr-CH" dirty="0" smtClean="0"/>
              <a:t> cage and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vessel</a:t>
            </a:r>
            <a:r>
              <a:rPr lang="fr-CH" dirty="0" smtClean="0"/>
              <a:t> (</a:t>
            </a:r>
            <a:r>
              <a:rPr lang="fr-CH" dirty="0" err="1" smtClean="0"/>
              <a:t>Radicioni</a:t>
            </a:r>
            <a:r>
              <a:rPr lang="fr-CH" dirty="0" smtClean="0"/>
              <a:t>/INFN, CERN) </a:t>
            </a:r>
          </a:p>
          <a:p>
            <a:r>
              <a:rPr lang="fr-CH" dirty="0" smtClean="0"/>
              <a:t>-- WP6 WAGASCI </a:t>
            </a:r>
            <a:r>
              <a:rPr lang="fr-CH" dirty="0" err="1" smtClean="0"/>
              <a:t>Scintillator</a:t>
            </a:r>
            <a:r>
              <a:rPr lang="fr-CH" dirty="0" smtClean="0"/>
              <a:t> and </a:t>
            </a:r>
            <a:r>
              <a:rPr lang="fr-CH" dirty="0" err="1" smtClean="0"/>
              <a:t>readout</a:t>
            </a:r>
            <a:r>
              <a:rPr lang="fr-CH" dirty="0" smtClean="0"/>
              <a:t> (LLR, Kyoto, Tokyo, KEK)</a:t>
            </a:r>
          </a:p>
          <a:p>
            <a:r>
              <a:rPr lang="fr-CH" dirty="0" smtClean="0"/>
              <a:t>-- WP7 TOF system (INR, …)</a:t>
            </a:r>
          </a:p>
          <a:p>
            <a:r>
              <a:rPr lang="fr-CH" dirty="0" smtClean="0"/>
              <a:t>-- WP8 </a:t>
            </a:r>
            <a:r>
              <a:rPr lang="fr-CH" dirty="0" err="1" smtClean="0"/>
              <a:t>Gas</a:t>
            </a:r>
            <a:r>
              <a:rPr lang="fr-CH" dirty="0" smtClean="0"/>
              <a:t> system (CERN, UK, Aachen)</a:t>
            </a:r>
          </a:p>
          <a:p>
            <a:r>
              <a:rPr lang="fr-CH" dirty="0" smtClean="0"/>
              <a:t>-- WP9 Calibration (Aachen, Barcelona) </a:t>
            </a:r>
          </a:p>
          <a:p>
            <a:r>
              <a:rPr lang="fr-CH" dirty="0" smtClean="0"/>
              <a:t>-- WP10 Test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to </a:t>
            </a:r>
            <a:r>
              <a:rPr lang="fr-CH" dirty="0" err="1" smtClean="0"/>
              <a:t>improve</a:t>
            </a:r>
            <a:r>
              <a:rPr lang="fr-CH" dirty="0" smtClean="0"/>
              <a:t> </a:t>
            </a:r>
            <a:r>
              <a:rPr lang="fr-CH" dirty="0" err="1" smtClean="0"/>
              <a:t>systematics</a:t>
            </a:r>
            <a:r>
              <a:rPr lang="fr-CH" dirty="0" smtClean="0"/>
              <a:t> (Sanchez, UK)</a:t>
            </a:r>
          </a:p>
          <a:p>
            <a:r>
              <a:rPr lang="fr-CH" dirty="0" smtClean="0"/>
              <a:t>-- WP11 DAQ (Sanchez, UK) (consulting: Giles Barr (Oxford), Tim </a:t>
            </a:r>
            <a:r>
              <a:rPr lang="fr-CH" dirty="0" err="1" smtClean="0"/>
              <a:t>Nichol</a:t>
            </a:r>
            <a:r>
              <a:rPr lang="fr-CH" dirty="0" smtClean="0"/>
              <a:t> (RAL)) </a:t>
            </a:r>
          </a:p>
          <a:p>
            <a:r>
              <a:rPr lang="fr-CH" dirty="0" smtClean="0"/>
              <a:t>-- WP12 TOF and </a:t>
            </a:r>
            <a:r>
              <a:rPr lang="fr-CH" dirty="0" err="1" smtClean="0"/>
              <a:t>Wagasci</a:t>
            </a:r>
            <a:r>
              <a:rPr lang="fr-CH" dirty="0" smtClean="0"/>
              <a:t> </a:t>
            </a:r>
            <a:r>
              <a:rPr lang="fr-CH" dirty="0" err="1" smtClean="0"/>
              <a:t>electronics</a:t>
            </a:r>
            <a:r>
              <a:rPr lang="fr-CH" dirty="0" smtClean="0"/>
              <a:t> (INR,LLR </a:t>
            </a:r>
            <a:r>
              <a:rPr lang="fr-CH" dirty="0" err="1" smtClean="0"/>
              <a:t>maybe</a:t>
            </a:r>
            <a:r>
              <a:rPr lang="fr-CH" dirty="0" smtClean="0"/>
              <a:t> UNIGE?)</a:t>
            </a:r>
          </a:p>
          <a:p>
            <a:endParaRPr lang="fr-CH" dirty="0"/>
          </a:p>
          <a:p>
            <a:endParaRPr lang="fr-CH" dirty="0" smtClean="0"/>
          </a:p>
          <a:p>
            <a:r>
              <a:rPr lang="fr-CH" dirty="0" err="1" smtClean="0"/>
              <a:t>Please</a:t>
            </a:r>
            <a:r>
              <a:rPr lang="fr-CH" dirty="0" smtClean="0"/>
              <a:t> let us know of </a:t>
            </a:r>
            <a:r>
              <a:rPr lang="fr-CH" dirty="0" err="1" smtClean="0"/>
              <a:t>interest</a:t>
            </a:r>
            <a:r>
              <a:rPr lang="fr-CH" dirty="0" smtClean="0"/>
              <a:t> in participation, leader/</a:t>
            </a:r>
            <a:r>
              <a:rPr lang="fr-CH" dirty="0" err="1" smtClean="0"/>
              <a:t>convenership</a:t>
            </a:r>
            <a:r>
              <a:rPr lang="fr-CH" dirty="0" smtClean="0"/>
              <a:t> etc..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90130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09.11.2016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7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755576" y="1052736"/>
            <a:ext cx="8400698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Suggestions</a:t>
            </a:r>
          </a:p>
          <a:p>
            <a:endParaRPr lang="fr-CH" dirty="0"/>
          </a:p>
          <a:p>
            <a:r>
              <a:rPr lang="fr-CH" dirty="0" smtClean="0"/>
              <a:t>      0. </a:t>
            </a:r>
            <a:r>
              <a:rPr lang="fr-CH" dirty="0" err="1" smtClean="0"/>
              <a:t>write</a:t>
            </a:r>
            <a:r>
              <a:rPr lang="fr-CH" dirty="0" smtClean="0"/>
              <a:t> a note to </a:t>
            </a:r>
            <a:r>
              <a:rPr lang="fr-CH" dirty="0" err="1" smtClean="0"/>
              <a:t>ourselves</a:t>
            </a:r>
            <a:r>
              <a:rPr lang="fr-CH" dirty="0" smtClean="0"/>
              <a:t> and CERN management 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</a:t>
            </a:r>
            <a:r>
              <a:rPr lang="fr-CH" dirty="0" err="1" smtClean="0"/>
              <a:t>summarizing</a:t>
            </a:r>
            <a:r>
              <a:rPr lang="fr-CH" dirty="0" smtClean="0"/>
              <a:t> the workshop to express </a:t>
            </a:r>
          </a:p>
          <a:p>
            <a:r>
              <a:rPr lang="fr-CH" dirty="0"/>
              <a:t> </a:t>
            </a:r>
            <a:r>
              <a:rPr lang="fr-CH" dirty="0" smtClean="0"/>
              <a:t>            -- </a:t>
            </a:r>
            <a:r>
              <a:rPr lang="fr-CH" dirty="0" err="1" smtClean="0"/>
              <a:t>attendance</a:t>
            </a:r>
            <a:r>
              <a:rPr lang="fr-CH" dirty="0" smtClean="0"/>
              <a:t> and </a:t>
            </a:r>
            <a:r>
              <a:rPr lang="fr-CH" dirty="0" err="1" smtClean="0"/>
              <a:t>interest</a:t>
            </a:r>
            <a:r>
              <a:rPr lang="fr-CH" dirty="0" smtClean="0"/>
              <a:t> of </a:t>
            </a:r>
            <a:r>
              <a:rPr lang="fr-CH" dirty="0" err="1" smtClean="0"/>
              <a:t>community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       -- </a:t>
            </a:r>
            <a:r>
              <a:rPr lang="fr-CH" dirty="0" err="1" smtClean="0"/>
              <a:t>identify</a:t>
            </a:r>
            <a:r>
              <a:rPr lang="fr-CH" dirty="0" smtClean="0"/>
              <a:t> a </a:t>
            </a:r>
            <a:r>
              <a:rPr lang="fr-CH" dirty="0" err="1" smtClean="0"/>
              <a:t>number</a:t>
            </a:r>
            <a:r>
              <a:rPr lang="fr-CH" dirty="0" smtClean="0"/>
              <a:t> of synergies </a:t>
            </a:r>
          </a:p>
          <a:p>
            <a:r>
              <a:rPr lang="fr-CH" dirty="0"/>
              <a:t> </a:t>
            </a:r>
            <a:r>
              <a:rPr lang="fr-CH" dirty="0" smtClean="0"/>
              <a:t>            -- </a:t>
            </a:r>
            <a:r>
              <a:rPr lang="fr-CH" dirty="0" err="1" smtClean="0"/>
              <a:t>needs</a:t>
            </a:r>
            <a:r>
              <a:rPr lang="fr-CH" dirty="0" smtClean="0"/>
              <a:t> in </a:t>
            </a:r>
            <a:r>
              <a:rPr lang="fr-CH" dirty="0" err="1" smtClean="0"/>
              <a:t>terms</a:t>
            </a:r>
            <a:r>
              <a:rPr lang="fr-CH" dirty="0" smtClean="0"/>
              <a:t> of </a:t>
            </a:r>
            <a:r>
              <a:rPr lang="fr-CH" dirty="0" err="1" smtClean="0"/>
              <a:t>likely</a:t>
            </a:r>
            <a:r>
              <a:rPr lang="fr-CH" dirty="0" smtClean="0"/>
              <a:t> test </a:t>
            </a:r>
            <a:r>
              <a:rPr lang="fr-CH" dirty="0" err="1" smtClean="0"/>
              <a:t>beam</a:t>
            </a:r>
            <a:r>
              <a:rPr lang="fr-CH" dirty="0" smtClean="0"/>
              <a:t>, </a:t>
            </a:r>
            <a:r>
              <a:rPr lang="fr-CH" dirty="0" err="1" smtClean="0"/>
              <a:t>ancillary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, </a:t>
            </a:r>
            <a:r>
              <a:rPr lang="fr-CH" dirty="0" err="1" smtClean="0"/>
              <a:t>technical</a:t>
            </a:r>
            <a:r>
              <a:rPr lang="fr-CH" dirty="0" smtClean="0"/>
              <a:t> supports</a:t>
            </a:r>
          </a:p>
          <a:p>
            <a:r>
              <a:rPr lang="fr-CH" dirty="0" smtClean="0"/>
              <a:t>        </a:t>
            </a:r>
            <a:endParaRPr lang="fr-CH" dirty="0"/>
          </a:p>
          <a:p>
            <a:r>
              <a:rPr lang="fr-CH" dirty="0" smtClean="0"/>
              <a:t>      1. LOI to SPSC for ND280 upgrade </a:t>
            </a:r>
          </a:p>
          <a:p>
            <a:r>
              <a:rPr lang="fr-CH" dirty="0"/>
              <a:t> </a:t>
            </a:r>
            <a:r>
              <a:rPr lang="fr-CH" dirty="0" smtClean="0"/>
              <a:t>     2. LOI to SPSC for HPTPC test </a:t>
            </a:r>
            <a:r>
              <a:rPr lang="fr-CH" dirty="0" err="1" smtClean="0"/>
              <a:t>beam</a:t>
            </a:r>
            <a:r>
              <a:rPr lang="fr-CH" dirty="0" smtClean="0"/>
              <a:t> etc…. </a:t>
            </a:r>
          </a:p>
          <a:p>
            <a:endParaRPr lang="fr-CH" dirty="0"/>
          </a:p>
          <a:p>
            <a:r>
              <a:rPr lang="fr-CH" dirty="0" smtClean="0"/>
              <a:t>or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only</a:t>
            </a:r>
            <a:r>
              <a:rPr lang="fr-CH" dirty="0" smtClean="0"/>
              <a:t> one </a:t>
            </a:r>
            <a:r>
              <a:rPr lang="fr-CH" dirty="0" err="1" smtClean="0"/>
              <a:t>common</a:t>
            </a:r>
            <a:r>
              <a:rPr lang="fr-CH" dirty="0" smtClean="0"/>
              <a:t> LOI? </a:t>
            </a:r>
          </a:p>
          <a:p>
            <a:endParaRPr lang="fr-CH" dirty="0"/>
          </a:p>
          <a:p>
            <a:r>
              <a:rPr lang="fr-CH" dirty="0" smtClean="0"/>
              <a:t>      3.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a </a:t>
            </a:r>
            <a:r>
              <a:rPr lang="fr-CH" dirty="0" err="1" smtClean="0"/>
              <a:t>next</a:t>
            </a:r>
            <a:r>
              <a:rPr lang="fr-CH" dirty="0" smtClean="0"/>
              <a:t> workshop on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theme</a:t>
            </a:r>
            <a:r>
              <a:rPr lang="fr-CH" dirty="0" smtClean="0"/>
              <a:t>? </a:t>
            </a:r>
            <a:r>
              <a:rPr lang="fr-CH" dirty="0" err="1" smtClean="0"/>
              <a:t>where</a:t>
            </a:r>
            <a:r>
              <a:rPr lang="fr-CH" dirty="0" smtClean="0"/>
              <a:t>? and </a:t>
            </a:r>
            <a:r>
              <a:rPr lang="fr-CH" dirty="0" err="1" smtClean="0"/>
              <a:t>when</a:t>
            </a:r>
            <a:r>
              <a:rPr lang="fr-CH" dirty="0" smtClean="0"/>
              <a:t>? </a:t>
            </a:r>
          </a:p>
          <a:p>
            <a:r>
              <a:rPr lang="fr-CH" dirty="0" smtClean="0"/>
              <a:t>      </a:t>
            </a:r>
            <a:endParaRPr lang="fr-CH" dirty="0"/>
          </a:p>
          <a:p>
            <a:r>
              <a:rPr lang="fr-CH" dirty="0" smtClean="0"/>
              <a:t>      4. EU </a:t>
            </a:r>
            <a:r>
              <a:rPr lang="fr-CH" dirty="0" err="1" smtClean="0"/>
              <a:t>funding</a:t>
            </a:r>
            <a:r>
              <a:rPr lang="fr-CH" dirty="0" smtClean="0"/>
              <a:t> </a:t>
            </a:r>
            <a:r>
              <a:rPr lang="fr-CH" dirty="0" err="1" smtClean="0"/>
              <a:t>request</a:t>
            </a:r>
            <a:r>
              <a:rPr lang="fr-CH" dirty="0" smtClean="0"/>
              <a:t> (ITN, Federico)  </a:t>
            </a:r>
          </a:p>
          <a:p>
            <a:endParaRPr lang="fr-CH" dirty="0"/>
          </a:p>
          <a:p>
            <a:r>
              <a:rPr lang="fr-CH" dirty="0" smtClean="0"/>
              <a:t>      --- --- ---   </a:t>
            </a:r>
          </a:p>
          <a:p>
            <a:r>
              <a:rPr lang="fr-CH" dirty="0"/>
              <a:t> </a:t>
            </a:r>
            <a:r>
              <a:rPr lang="fr-CH" dirty="0" smtClean="0"/>
              <a:t>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086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12703</TotalTime>
  <Words>696</Words>
  <Application>Microsoft Office PowerPoint</Application>
  <PresentationFormat>On-screen Show (4:3)</PresentationFormat>
  <Paragraphs>110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140</cp:revision>
  <cp:lastPrinted>2016-11-05T16:01:28Z</cp:lastPrinted>
  <dcterms:created xsi:type="dcterms:W3CDTF">2016-02-09T06:51:41Z</dcterms:created>
  <dcterms:modified xsi:type="dcterms:W3CDTF">2016-11-09T12:59:56Z</dcterms:modified>
</cp:coreProperties>
</file>