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65.gif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7"/>
  </p:notesMasterIdLst>
  <p:sldIdLst>
    <p:sldId id="511" r:id="rId2"/>
    <p:sldId id="610" r:id="rId3"/>
    <p:sldId id="629" r:id="rId4"/>
    <p:sldId id="612" r:id="rId5"/>
    <p:sldId id="614" r:id="rId6"/>
    <p:sldId id="613" r:id="rId7"/>
    <p:sldId id="615" r:id="rId8"/>
    <p:sldId id="611" r:id="rId9"/>
    <p:sldId id="616" r:id="rId10"/>
    <p:sldId id="617" r:id="rId11"/>
    <p:sldId id="618" r:id="rId12"/>
    <p:sldId id="619" r:id="rId13"/>
    <p:sldId id="620" r:id="rId14"/>
    <p:sldId id="621" r:id="rId15"/>
    <p:sldId id="622" r:id="rId16"/>
    <p:sldId id="624" r:id="rId17"/>
    <p:sldId id="623" r:id="rId18"/>
    <p:sldId id="626" r:id="rId19"/>
    <p:sldId id="625" r:id="rId20"/>
    <p:sldId id="630" r:id="rId21"/>
    <p:sldId id="628" r:id="rId22"/>
    <p:sldId id="631" r:id="rId23"/>
    <p:sldId id="632" r:id="rId24"/>
    <p:sldId id="633" r:id="rId25"/>
    <p:sldId id="636" r:id="rId26"/>
    <p:sldId id="635" r:id="rId27"/>
    <p:sldId id="498" r:id="rId28"/>
    <p:sldId id="514" r:id="rId29"/>
    <p:sldId id="637" r:id="rId30"/>
    <p:sldId id="639" r:id="rId31"/>
    <p:sldId id="640" r:id="rId32"/>
    <p:sldId id="515" r:id="rId33"/>
    <p:sldId id="642" r:id="rId34"/>
    <p:sldId id="643" r:id="rId35"/>
    <p:sldId id="644" r:id="rId36"/>
    <p:sldId id="646" r:id="rId37"/>
    <p:sldId id="647" r:id="rId38"/>
    <p:sldId id="649" r:id="rId39"/>
    <p:sldId id="645" r:id="rId40"/>
    <p:sldId id="516" r:id="rId41"/>
    <p:sldId id="650" r:id="rId42"/>
    <p:sldId id="499" r:id="rId43"/>
    <p:sldId id="542" r:id="rId44"/>
    <p:sldId id="634" r:id="rId45"/>
    <p:sldId id="648" r:id="rId46"/>
  </p:sldIdLst>
  <p:sldSz cx="9144000" cy="6858000" type="screen4x3"/>
  <p:notesSz cx="6858000" cy="91440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6F6"/>
    <a:srgbClr val="FF9900"/>
    <a:srgbClr val="1BF153"/>
    <a:srgbClr val="FFFF00"/>
    <a:srgbClr val="CC00CC"/>
    <a:srgbClr val="FF0000"/>
    <a:srgbClr val="006600"/>
    <a:srgbClr val="0066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2" autoAdjust="0"/>
    <p:restoredTop sz="93155" autoAdjust="0"/>
  </p:normalViewPr>
  <p:slideViewPr>
    <p:cSldViewPr>
      <p:cViewPr varScale="1">
        <p:scale>
          <a:sx n="80" d="100"/>
          <a:sy n="80" d="100"/>
        </p:scale>
        <p:origin x="100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C906F5B-28FA-401A-8884-61ADDB2A7E2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087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2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37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713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340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7A524-5540-4714-83FE-AC0BEB3E474F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02CEB-CD5A-48B7-B67E-1C4FFBF0AD8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AD092-5F29-40BE-89BD-EA2BE5D5C614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38C7-93A7-43A3-A5E0-488435E813F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"/>
            <a:ext cx="2209800" cy="643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"/>
            <a:ext cx="6477000" cy="643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030A1-2BB5-4BE3-8E98-90024CDAB37A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DFC2-62DA-4476-BBCF-8FF5ABC33C5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4FA6A-E98D-4679-8924-180FE18AEF68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61F22-A8C9-4611-825B-281B41E3274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28298-828A-448B-80BA-9B7130C93F6F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63FF8-F49E-486E-ABCD-C30343F04B5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CADA-B323-409D-BE36-22B12E54A2FF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25BC8-3165-4407-8BCB-55053E13102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4C6B3-19EC-4960-BD9D-C0C65132BF4A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8A469-7BEE-4ACE-86C2-72AC8F69FD0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B9FC7-01B8-4ADA-B701-9A30DB016D21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67F53-AFDD-4C79-9DCA-2C10563E240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C75A-C412-484F-AF56-893E5B2BDD92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BE583-4C0C-4C16-996D-E115FD9401F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EBF23-BA37-46EE-8DFA-5717CCA657E7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8E203-2210-4C06-A661-6F5F6A912F9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49CF2-A2E0-4CBF-B2C5-B331B4BAE550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5065-7B6B-46B4-97E8-F919997A731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381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8382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37325"/>
            <a:ext cx="21336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AAB70D-9917-44D6-9C1C-C1E2FDDD0283}" type="datetime1">
              <a:rPr lang="fr-FR"/>
              <a:pPr>
                <a:defRPr/>
              </a:pPr>
              <a:t>12/09/2016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325"/>
            <a:ext cx="28956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713" y="6569075"/>
            <a:ext cx="360362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6B6D6AB-225C-47E9-85A7-71C1E6E56CD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0" y="685800"/>
            <a:ext cx="46482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image" Target="../media/image65.gif"/><Relationship Id="rId4" Type="http://schemas.openxmlformats.org/officeDocument/2006/relationships/image" Target="../media/image64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2051" name="Titre 1"/>
          <p:cNvSpPr>
            <a:spLocks noGrp="1"/>
          </p:cNvSpPr>
          <p:nvPr>
            <p:ph type="ctrTitle"/>
          </p:nvPr>
        </p:nvSpPr>
        <p:spPr>
          <a:xfrm>
            <a:off x="755650" y="1886967"/>
            <a:ext cx="7772400" cy="1470025"/>
          </a:xfrm>
        </p:spPr>
        <p:txBody>
          <a:bodyPr/>
          <a:lstStyle/>
          <a:p>
            <a:pPr algn="ctr" eaLnBrk="1" hangingPunct="1"/>
            <a:r>
              <a:rPr lang="ru-RU" b="1" dirty="0"/>
              <a:t>Введение в </a:t>
            </a:r>
            <a:r>
              <a:rPr lang="ru-RU" b="1" dirty="0" smtClean="0"/>
              <a:t>физику частиц</a:t>
            </a:r>
            <a:endParaRPr lang="fr-FR" altLang="fr-FR" b="1" dirty="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450" y="3814763"/>
            <a:ext cx="7161213" cy="2638425"/>
          </a:xfrm>
        </p:spPr>
        <p:txBody>
          <a:bodyPr rtlCol="0"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ru-RU" dirty="0" smtClean="0"/>
              <a:t>Татьяна </a:t>
            </a:r>
            <a:r>
              <a:rPr lang="ru-RU" dirty="0"/>
              <a:t>Берже-Гринева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LAPP Annecy</a:t>
            </a:r>
            <a:r>
              <a:rPr lang="ru-RU" dirty="0"/>
              <a:t>, Франция</a:t>
            </a:r>
            <a:r>
              <a:rPr lang="en-US" dirty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b="1" dirty="0" smtClean="0">
              <a:solidFill>
                <a:schemeClr val="tx1"/>
              </a:solidFill>
            </a:endParaRPr>
          </a:p>
        </p:txBody>
      </p: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3" r="27432"/>
          <a:stretch>
            <a:fillRect/>
          </a:stretch>
        </p:blipFill>
        <p:spPr bwMode="auto">
          <a:xfrm>
            <a:off x="683568" y="6292850"/>
            <a:ext cx="1077913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00" y="6173788"/>
            <a:ext cx="684213" cy="68421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13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ru-RU" dirty="0" smtClean="0"/>
              <a:t>ыбор </a:t>
            </a:r>
            <a:r>
              <a:rPr lang="ru-RU" dirty="0"/>
              <a:t>событий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672" y="741231"/>
            <a:ext cx="6168660" cy="6116769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925BC8-3165-4407-8BCB-55053E13102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2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059" y="838200"/>
            <a:ext cx="7713881" cy="5638800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56925BC8-3165-4407-8BCB-55053E13102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9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0147" y="814536"/>
            <a:ext cx="7583706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53337"/>
            <a:ext cx="432619" cy="360214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28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3969" y="838200"/>
            <a:ext cx="7456062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0"/>
            <a:ext cx="432619" cy="336551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94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/>
            </a:r>
            <a:br>
              <a:rPr lang="az-Cyrl-AZ" dirty="0"/>
            </a:br>
            <a:r>
              <a:rPr lang="az-Cyrl-AZ" dirty="0"/>
              <a:t>Извлечение сигнала из фона</a:t>
            </a:r>
            <a:br>
              <a:rPr lang="az-Cyrl-AZ" dirty="0"/>
            </a:b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014823"/>
            <a:ext cx="8839200" cy="528555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7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/>
            </a:r>
            <a:br>
              <a:rPr lang="az-Cyrl-AZ" dirty="0"/>
            </a:br>
            <a:r>
              <a:rPr lang="az-Cyrl-AZ" dirty="0"/>
              <a:t>Извлечение сигнала из фона</a:t>
            </a:r>
            <a:br>
              <a:rPr lang="az-Cyrl-AZ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667500"/>
            <a:ext cx="432619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73791"/>
            <a:ext cx="8839200" cy="536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3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Измерение фона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838200"/>
            <a:ext cx="6142726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1"/>
            <a:ext cx="432619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6055121" y="1916832"/>
            <a:ext cx="316394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>
                <a:latin typeface="+mj-lt"/>
              </a:rPr>
              <a:t>моделирование </a:t>
            </a:r>
            <a:endParaRPr lang="en-US" sz="2400" dirty="0" smtClean="0">
              <a:latin typeface="+mj-lt"/>
            </a:endParaRPr>
          </a:p>
          <a:p>
            <a:pPr algn="l"/>
            <a:r>
              <a:rPr lang="ru-RU" sz="2400" dirty="0" smtClean="0">
                <a:latin typeface="+mj-lt"/>
              </a:rPr>
              <a:t>методом Монте-Карло</a:t>
            </a:r>
            <a:endParaRPr lang="en-US" sz="2400" dirty="0" smtClean="0">
              <a:latin typeface="+mj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>
                <a:latin typeface="+mj-lt"/>
              </a:rPr>
              <a:t>и</a:t>
            </a:r>
            <a:r>
              <a:rPr lang="ru-RU" sz="2400" dirty="0" smtClean="0">
                <a:latin typeface="+mj-lt"/>
              </a:rPr>
              <a:t>змерение </a:t>
            </a:r>
            <a:r>
              <a:rPr lang="ru-RU" sz="2400" dirty="0">
                <a:latin typeface="+mj-lt"/>
              </a:rPr>
              <a:t>с </a:t>
            </a:r>
            <a:endParaRPr lang="en-US" sz="2400" dirty="0" smtClean="0">
              <a:latin typeface="+mj-lt"/>
            </a:endParaRPr>
          </a:p>
          <a:p>
            <a:pPr algn="l"/>
            <a:r>
              <a:rPr lang="ru-RU" sz="2400" dirty="0" smtClean="0">
                <a:latin typeface="+mj-lt"/>
              </a:rPr>
              <a:t>помощью боковых </a:t>
            </a:r>
            <a:endParaRPr lang="en-US" sz="2400" dirty="0" smtClean="0">
              <a:latin typeface="+mj-lt"/>
            </a:endParaRPr>
          </a:p>
          <a:p>
            <a:pPr algn="l"/>
            <a:r>
              <a:rPr lang="ru-RU" sz="2400" dirty="0" smtClean="0">
                <a:latin typeface="+mj-lt"/>
              </a:rPr>
              <a:t>полос</a:t>
            </a:r>
            <a:endParaRPr lang="fr-FR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207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07682"/>
            <a:ext cx="8839200" cy="549983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627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89694" y="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az-Cyrl-AZ" kern="0" dirty="0" smtClean="0"/>
              <a:t/>
            </a:r>
            <a:br>
              <a:rPr lang="az-Cyrl-AZ" kern="0" dirty="0" smtClean="0"/>
            </a:br>
            <a:r>
              <a:rPr lang="az-Cyrl-AZ" kern="0" dirty="0" smtClean="0"/>
              <a:t>Извлечение сигнала из фона</a:t>
            </a:r>
            <a:br>
              <a:rPr lang="az-Cyrl-AZ" kern="0" dirty="0" smtClean="0"/>
            </a:br>
            <a:endParaRPr lang="fr-FR" kern="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4834" y="4628368"/>
            <a:ext cx="2110763" cy="117689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411760" y="6033656"/>
            <a:ext cx="554960" cy="707886"/>
          </a:xfrm>
          <a:prstGeom prst="rect">
            <a:avLst/>
          </a:prstGeom>
          <a:solidFill>
            <a:srgbClr val="1616F6"/>
          </a:solidFill>
        </p:spPr>
        <p:txBody>
          <a:bodyPr wrap="none" rtlCol="0">
            <a:spAutoFit/>
          </a:bodyPr>
          <a:lstStyle/>
          <a:p>
            <a:r>
              <a:rPr lang="fr-FR" sz="4000" b="1" i="1" dirty="0" smtClean="0">
                <a:solidFill>
                  <a:srgbClr val="FFC000"/>
                </a:solidFill>
              </a:rPr>
              <a:t>B</a:t>
            </a:r>
            <a:endParaRPr lang="fr-FR" sz="4000" b="1" i="1" dirty="0">
              <a:solidFill>
                <a:srgbClr val="FFC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43608" y="2780928"/>
            <a:ext cx="526106" cy="707886"/>
          </a:xfrm>
          <a:prstGeom prst="rect">
            <a:avLst/>
          </a:prstGeom>
          <a:solidFill>
            <a:srgbClr val="1616F6"/>
          </a:solidFill>
        </p:spPr>
        <p:txBody>
          <a:bodyPr wrap="none" rtlCol="0">
            <a:spAutoFit/>
          </a:bodyPr>
          <a:lstStyle/>
          <a:p>
            <a:r>
              <a:rPr lang="fr-FR" sz="4000" b="1" i="1" dirty="0">
                <a:solidFill>
                  <a:srgbClr val="FFC000"/>
                </a:solidFill>
              </a:rPr>
              <a:t>S</a:t>
            </a:r>
            <a:endParaRPr lang="fr-FR" sz="4000" b="1" i="1" dirty="0">
              <a:solidFill>
                <a:srgbClr val="FFC000"/>
              </a:solidFill>
            </a:endParaRPr>
          </a:p>
        </p:txBody>
      </p:sp>
      <p:cxnSp>
        <p:nvCxnSpPr>
          <p:cNvPr id="9" name="Connecteur droit avec flèche 8"/>
          <p:cNvCxnSpPr>
            <a:stCxn id="8" idx="3"/>
          </p:cNvCxnSpPr>
          <p:nvPr/>
        </p:nvCxnSpPr>
        <p:spPr bwMode="auto">
          <a:xfrm>
            <a:off x="1569714" y="3134871"/>
            <a:ext cx="554014" cy="78105"/>
          </a:xfrm>
          <a:prstGeom prst="straightConnector1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Connecteur droit avec flèche 10"/>
          <p:cNvCxnSpPr/>
          <p:nvPr/>
        </p:nvCxnSpPr>
        <p:spPr bwMode="auto">
          <a:xfrm flipV="1">
            <a:off x="2639816" y="5373216"/>
            <a:ext cx="0" cy="660440"/>
          </a:xfrm>
          <a:prstGeom prst="straightConnector1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2853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8100"/>
            <a:ext cx="9252520" cy="609600"/>
          </a:xfrm>
        </p:spPr>
        <p:txBody>
          <a:bodyPr/>
          <a:lstStyle/>
          <a:p>
            <a:r>
              <a:rPr lang="ru-RU" dirty="0"/>
              <a:t>Значительно ли превышение? 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838200"/>
            <a:ext cx="6142726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1"/>
            <a:ext cx="432619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6188236" y="732174"/>
            <a:ext cx="26322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b="1" dirty="0"/>
              <a:t>Пять стандартных </a:t>
            </a:r>
            <a:r>
              <a:rPr lang="ru-RU" b="1" dirty="0" smtClean="0"/>
              <a:t>отклонений</a:t>
            </a:r>
            <a:endParaRPr lang="en-US" b="1" dirty="0" smtClean="0"/>
          </a:p>
          <a:p>
            <a:r>
              <a:rPr lang="en-US" b="1" dirty="0" smtClean="0"/>
              <a:t>- 5</a:t>
            </a:r>
            <a:r>
              <a:rPr lang="en-US" b="1" dirty="0" smtClean="0">
                <a:sym typeface="Symbol" panose="05050102010706020507" pitchFamily="18" charset="2"/>
              </a:rPr>
              <a:t> - 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(</a:t>
            </a:r>
            <a:r>
              <a:rPr lang="ru-RU" dirty="0"/>
              <a:t>1-in-3.5 миллионов шанс </a:t>
            </a:r>
            <a:endParaRPr lang="en-US" dirty="0" smtClean="0"/>
          </a:p>
          <a:p>
            <a:r>
              <a:rPr lang="ru-RU" dirty="0" smtClean="0"/>
              <a:t>произойти </a:t>
            </a:r>
            <a:r>
              <a:rPr lang="ru-RU" dirty="0"/>
              <a:t>случайно) </a:t>
            </a:r>
            <a:endParaRPr lang="en-US" dirty="0" smtClean="0"/>
          </a:p>
          <a:p>
            <a:r>
              <a:rPr lang="ru-RU" dirty="0" smtClean="0"/>
              <a:t>требуется </a:t>
            </a:r>
            <a:r>
              <a:rPr lang="ru-RU" dirty="0"/>
              <a:t>для утверждения </a:t>
            </a:r>
            <a:endParaRPr lang="en-US" dirty="0" smtClean="0"/>
          </a:p>
          <a:p>
            <a:r>
              <a:rPr lang="ru-RU" dirty="0" smtClean="0"/>
              <a:t>об </a:t>
            </a:r>
            <a:r>
              <a:rPr lang="ru-RU" dirty="0"/>
              <a:t>открытии новой частицы.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972" y="732174"/>
            <a:ext cx="2110763" cy="11768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/>
          <a:srcRect r="43440"/>
          <a:stretch/>
        </p:blipFill>
        <p:spPr>
          <a:xfrm>
            <a:off x="6295489" y="2132856"/>
            <a:ext cx="2564139" cy="86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9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Увеличение значимости с</a:t>
            </a:r>
            <a:r>
              <a:rPr lang="en-US" sz="4000" dirty="0" smtClean="0"/>
              <a:t>o</a:t>
            </a:r>
            <a:r>
              <a:rPr lang="ru-RU" sz="4000" dirty="0" smtClean="0"/>
              <a:t> времен</a:t>
            </a:r>
            <a:r>
              <a:rPr lang="ru-RU" sz="4000" dirty="0"/>
              <a:t>ем</a:t>
            </a:r>
            <a:r>
              <a:rPr lang="ru-RU" dirty="0"/>
              <a:t/>
            </a:r>
            <a:br>
              <a:rPr lang="ru-RU" dirty="0"/>
            </a:br>
            <a:endParaRPr lang="fr-FR" dirty="0"/>
          </a:p>
        </p:txBody>
      </p:sp>
      <p:pic>
        <p:nvPicPr>
          <p:cNvPr id="5" name="4l-FixedScale-NoMuProf2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65288" y="838200"/>
            <a:ext cx="5813425" cy="5638800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5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 smtClean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Espace réservé du contenu 2"/>
          <p:cNvSpPr>
            <a:spLocks noGrp="1"/>
          </p:cNvSpPr>
          <p:nvPr>
            <p:ph sz="half" idx="2"/>
          </p:nvPr>
        </p:nvSpPr>
        <p:spPr>
          <a:xfrm>
            <a:off x="179512" y="1557808"/>
            <a:ext cx="2976563" cy="4535488"/>
          </a:xfrm>
        </p:spPr>
        <p:txBody>
          <a:bodyPr/>
          <a:lstStyle/>
          <a:p>
            <a:endParaRPr lang="fr-FR"/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786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222" y="-343213"/>
            <a:ext cx="7886700" cy="1325563"/>
          </a:xfrm>
        </p:spPr>
        <p:txBody>
          <a:bodyPr/>
          <a:lstStyle/>
          <a:p>
            <a:r>
              <a:rPr lang="en-US" dirty="0" smtClean="0"/>
              <a:t>Higgs Boson Decays (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=125GeV)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22" y="662056"/>
            <a:ext cx="8991868" cy="291558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95462" y="6513155"/>
            <a:ext cx="413613" cy="300395"/>
          </a:xfrm>
        </p:spPr>
        <p:txBody>
          <a:bodyPr/>
          <a:lstStyle/>
          <a:p>
            <a:fld id="{DF6A2E60-BF56-4C4B-98A3-042DAC1C7A7B}" type="slidenum">
              <a:rPr lang="fr-FR" smtClean="0"/>
              <a:t>20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2" y="3577636"/>
            <a:ext cx="1779699" cy="3185624"/>
          </a:xfrm>
          <a:prstGeom prst="rect">
            <a:avLst/>
          </a:prstGeom>
        </p:spPr>
      </p:pic>
      <p:pic>
        <p:nvPicPr>
          <p:cNvPr id="7170" name="Picture 2" descr="Fig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536" y="3577636"/>
            <a:ext cx="3410071" cy="336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 rot="16200000">
            <a:off x="872678" y="5319618"/>
            <a:ext cx="2434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Phys. </a:t>
            </a:r>
            <a:r>
              <a:rPr lang="fr-FR" b="1" dirty="0" err="1"/>
              <a:t>Rev</a:t>
            </a:r>
            <a:r>
              <a:rPr lang="fr-FR" b="1" dirty="0"/>
              <a:t>. D 90, </a:t>
            </a:r>
            <a:r>
              <a:rPr lang="fr-FR" b="1" dirty="0" smtClean="0"/>
              <a:t>112015</a:t>
            </a:r>
            <a:endParaRPr lang="fr-FR" b="1" dirty="0"/>
          </a:p>
        </p:txBody>
      </p:sp>
      <p:pic>
        <p:nvPicPr>
          <p:cNvPr id="7172" name="Picture 4" descr="Figure 1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88" t="50530"/>
          <a:stretch/>
        </p:blipFill>
        <p:spPr bwMode="auto">
          <a:xfrm>
            <a:off x="5684607" y="3594736"/>
            <a:ext cx="3010855" cy="287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7366715" y="6330593"/>
            <a:ext cx="372376" cy="182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688230" y="6284749"/>
            <a:ext cx="24343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Phys. </a:t>
            </a:r>
            <a:r>
              <a:rPr lang="fr-FR" b="1" dirty="0" err="1"/>
              <a:t>Rev</a:t>
            </a:r>
            <a:r>
              <a:rPr lang="fr-FR" b="1" dirty="0"/>
              <a:t>. D 91, </a:t>
            </a:r>
            <a:r>
              <a:rPr lang="fr-FR" b="1" dirty="0" smtClean="0"/>
              <a:t>012006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2760618" y="5091374"/>
            <a:ext cx="37382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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274405" y="5089227"/>
            <a:ext cx="35779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4l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30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Распады бозона Хиггса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22530" name="Picture 2" descr="https://atlas.web.cern.ch/Atlas/GROUPS/PHYSICS/PAPERS/HIGG-2014-06/fig_0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675" y="838200"/>
            <a:ext cx="4344649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3351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342900"/>
            <a:ext cx="8896468" cy="592832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76020"/>
            <a:ext cx="432619" cy="23753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3371398" y="838200"/>
            <a:ext cx="543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Спин (собственный </a:t>
            </a:r>
            <a:r>
              <a:rPr lang="en-US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момент </a:t>
            </a:r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импульса)</a:t>
            </a:r>
            <a:endParaRPr lang="en-US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7683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Спин частиц СМ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9737" y="838200"/>
            <a:ext cx="7824526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789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73979" y="0"/>
            <a:ext cx="8839200" cy="609600"/>
          </a:xfrm>
        </p:spPr>
        <p:txBody>
          <a:bodyPr/>
          <a:lstStyle/>
          <a:p>
            <a:r>
              <a:rPr lang="az-Cyrl-AZ" dirty="0"/>
              <a:t>Спин и распад частицы</a:t>
            </a:r>
            <a:endParaRPr lang="fr-FR" dirty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2815" y="838200"/>
            <a:ext cx="4343400" cy="2761402"/>
          </a:xfrm>
          <a:prstGeom prst="rect">
            <a:avLst/>
          </a:prstGeom>
        </p:spPr>
      </p:pic>
      <p:pic>
        <p:nvPicPr>
          <p:cNvPr id="9" name="Espace réservé du contenu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85494" y="836712"/>
            <a:ext cx="4343400" cy="2959281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15" y="3501008"/>
            <a:ext cx="4032447" cy="1883837"/>
          </a:xfrm>
          <a:prstGeom prst="rect">
            <a:avLst/>
          </a:prstGeom>
        </p:spPr>
      </p:pic>
      <p:pic>
        <p:nvPicPr>
          <p:cNvPr id="13" name="Espace réservé du contenu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062077" y="4023105"/>
            <a:ext cx="4895290" cy="202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0059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Распады бозона Хиггса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22530" name="Picture 2" descr="https://atlas.web.cern.ch/Atlas/GROUPS/PHYSICS/PAPERS/HIGG-2014-06/fig_0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8200"/>
            <a:ext cx="4344649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5306947" y="2132856"/>
          <a:ext cx="336020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050"/>
                <a:gridCol w="840050"/>
                <a:gridCol w="840050"/>
                <a:gridCol w="840050"/>
              </a:tblGrid>
              <a:tr h="399988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Spin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ym typeface="Symbol" panose="05050102010706020507" pitchFamily="18" charset="2"/>
                        </a:rPr>
                        <a:t>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ZZ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ym typeface="Symbol" panose="05050102010706020507" pitchFamily="18" charset="2"/>
                        </a:rPr>
                        <a:t></a:t>
                      </a:r>
                      <a:endParaRPr lang="fr-FR" sz="2800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0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1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olidFill>
                            <a:schemeClr val="bg1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2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olidFill>
                            <a:schemeClr val="bg1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fr-FR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309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Распады бозона Хиггса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22530" name="Picture 2" descr="https://atlas.web.cern.ch/Atlas/GROUPS/PHYSICS/PAPERS/HIGG-2014-06/fig_0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8200"/>
            <a:ext cx="4344649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726790"/>
              </p:ext>
            </p:extLst>
          </p:nvPr>
        </p:nvGraphicFramePr>
        <p:xfrm>
          <a:off x="5306947" y="2132856"/>
          <a:ext cx="336020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050"/>
                <a:gridCol w="840050"/>
                <a:gridCol w="840050"/>
                <a:gridCol w="840050"/>
              </a:tblGrid>
              <a:tr h="399988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Spin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ym typeface="Symbol" panose="05050102010706020507" pitchFamily="18" charset="2"/>
                        </a:rPr>
                        <a:t>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ZZ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ym typeface="Symbol" panose="05050102010706020507" pitchFamily="18" charset="2"/>
                        </a:rPr>
                        <a:t></a:t>
                      </a:r>
                      <a:endParaRPr lang="fr-FR" sz="2800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0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1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olidFill>
                            <a:schemeClr val="bg1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2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olidFill>
                            <a:schemeClr val="bg1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fr-FR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292080" y="5085184"/>
            <a:ext cx="3446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1616F6"/>
                </a:solidFill>
                <a:latin typeface="+mj-lt"/>
              </a:rPr>
              <a:t>Хиггс частица со спин=0, </a:t>
            </a:r>
          </a:p>
          <a:p>
            <a:r>
              <a:rPr lang="ru-RU" sz="2400" dirty="0" smtClean="0">
                <a:solidFill>
                  <a:srgbClr val="1616F6"/>
                </a:solidFill>
                <a:latin typeface="+mj-lt"/>
              </a:rPr>
              <a:t>как предсказано СМ</a:t>
            </a:r>
            <a:endParaRPr lang="fr-FR" sz="2400" dirty="0">
              <a:solidFill>
                <a:srgbClr val="1616F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13681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dirty="0"/>
              <a:t>Физика вне Стандартной Модели </a:t>
            </a:r>
            <a:r>
              <a:rPr lang="en-US" dirty="0" smtClean="0"/>
              <a:t>?</a:t>
            </a:r>
            <a:endParaRPr lang="fr-FR" dirty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04448" y="6534151"/>
            <a:ext cx="504627" cy="2794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27</a:t>
            </a:fld>
            <a:endParaRPr lang="en-US" dirty="0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4879328" y="4914900"/>
            <a:ext cx="1636888" cy="37179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088962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contenu 6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3456581" cy="56388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С</a:t>
            </a:r>
            <a:r>
              <a:rPr lang="ru-RU" sz="2400" dirty="0" smtClean="0"/>
              <a:t> открытие</a:t>
            </a:r>
            <a:r>
              <a:rPr lang="ru-RU" sz="2400" dirty="0"/>
              <a:t>м</a:t>
            </a:r>
            <a:r>
              <a:rPr lang="ru-RU" sz="2400" dirty="0" smtClean="0"/>
              <a:t> </a:t>
            </a:r>
            <a:r>
              <a:rPr lang="ru-RU" sz="2400" dirty="0"/>
              <a:t>бозона </a:t>
            </a:r>
            <a:r>
              <a:rPr lang="ru-RU" sz="2400" dirty="0" smtClean="0"/>
              <a:t>Хиггса</a:t>
            </a:r>
            <a:r>
              <a:rPr lang="en-US" sz="2400" dirty="0" smtClean="0"/>
              <a:t> </a:t>
            </a:r>
            <a:r>
              <a:rPr lang="az-Cyrl-AZ" sz="2400" dirty="0"/>
              <a:t>мы нашли все </a:t>
            </a:r>
            <a:r>
              <a:rPr lang="az-Cyrl-AZ" sz="2400" dirty="0" smtClean="0"/>
              <a:t>частицы</a:t>
            </a:r>
            <a:r>
              <a:rPr lang="en-US" sz="2400" dirty="0" smtClean="0"/>
              <a:t> </a:t>
            </a:r>
            <a:r>
              <a:rPr lang="ru-RU" sz="2400" dirty="0" smtClean="0"/>
              <a:t>С</a:t>
            </a:r>
            <a:r>
              <a:rPr lang="en-US" sz="2400" dirty="0" smtClean="0"/>
              <a:t>M,</a:t>
            </a:r>
            <a:r>
              <a:rPr lang="ru-RU" sz="2400" dirty="0" smtClean="0"/>
              <a:t> </a:t>
            </a:r>
            <a:r>
              <a:rPr lang="ru-RU" sz="2400" dirty="0"/>
              <a:t>н</a:t>
            </a:r>
            <a:r>
              <a:rPr lang="ru-RU" sz="2400" dirty="0" smtClean="0"/>
              <a:t>о </a:t>
            </a:r>
            <a:r>
              <a:rPr lang="az-Cyrl-AZ" sz="2400" dirty="0" smtClean="0"/>
              <a:t>на</a:t>
            </a:r>
            <a:r>
              <a:rPr lang="en-US" sz="2400" dirty="0" smtClean="0"/>
              <a:t> </a:t>
            </a:r>
            <a:r>
              <a:rPr lang="ru-RU" sz="2400" dirty="0" smtClean="0"/>
              <a:t>много </a:t>
            </a:r>
            <a:r>
              <a:rPr lang="ru-RU" sz="2400" dirty="0"/>
              <a:t>вопросов нет </a:t>
            </a:r>
            <a:r>
              <a:rPr lang="ru-RU" sz="2400" dirty="0" smtClean="0"/>
              <a:t>ответа</a:t>
            </a:r>
            <a:r>
              <a:rPr lang="en-US" sz="2400" dirty="0" smtClean="0"/>
              <a:t>:</a:t>
            </a:r>
          </a:p>
          <a:p>
            <a:r>
              <a:rPr lang="ru-RU" sz="2400" dirty="0" smtClean="0"/>
              <a:t>Почему Хиггс</a:t>
            </a:r>
            <a:r>
              <a:rPr lang="en-US" sz="2400" dirty="0" smtClean="0"/>
              <a:t> </a:t>
            </a:r>
            <a:r>
              <a:rPr lang="az-Cyrl-AZ" sz="2400" dirty="0" smtClean="0"/>
              <a:t>легок</a:t>
            </a:r>
            <a:r>
              <a:rPr lang="ru-RU" sz="2400" dirty="0" smtClean="0"/>
              <a:t>?</a:t>
            </a:r>
            <a:endParaRPr lang="en-US" sz="2400" dirty="0" smtClean="0"/>
          </a:p>
          <a:p>
            <a:r>
              <a:rPr lang="ru-RU" sz="2400" dirty="0" smtClean="0"/>
              <a:t>Что такое</a:t>
            </a:r>
            <a:r>
              <a:rPr lang="en-US" sz="2400" dirty="0" smtClean="0"/>
              <a:t> </a:t>
            </a:r>
            <a:r>
              <a:rPr lang="ru-RU" sz="2400" dirty="0" smtClean="0"/>
              <a:t>темная материя?</a:t>
            </a:r>
            <a:endParaRPr lang="en-US" sz="2400" dirty="0" smtClean="0"/>
          </a:p>
          <a:p>
            <a:r>
              <a:rPr lang="ru-RU" sz="2400" dirty="0" smtClean="0"/>
              <a:t>Почему </a:t>
            </a:r>
            <a:r>
              <a:rPr lang="ru-RU" sz="2400" dirty="0"/>
              <a:t>существует </a:t>
            </a:r>
            <a:r>
              <a:rPr lang="en-US" sz="2400" dirty="0"/>
              <a:t>3</a:t>
            </a:r>
            <a:r>
              <a:rPr lang="ru-RU" sz="2400" dirty="0" smtClean="0"/>
              <a:t> </a:t>
            </a:r>
            <a:r>
              <a:rPr lang="ru-RU" sz="2400" dirty="0"/>
              <a:t>поколения?</a:t>
            </a:r>
            <a:br>
              <a:rPr lang="ru-RU" sz="2400" dirty="0"/>
            </a:br>
            <a:r>
              <a:rPr lang="ru-RU" sz="2400" dirty="0" smtClean="0"/>
              <a:t>...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Как</a:t>
            </a:r>
            <a:r>
              <a:rPr lang="en-US" sz="2400" dirty="0" smtClean="0"/>
              <a:t> </a:t>
            </a:r>
            <a:r>
              <a:rPr lang="az-Cyrl-AZ" sz="2400" dirty="0" smtClean="0"/>
              <a:t>найти</a:t>
            </a:r>
            <a:r>
              <a:rPr lang="en-US" sz="2400" dirty="0" smtClean="0"/>
              <a:t> </a:t>
            </a:r>
            <a:r>
              <a:rPr lang="ru-RU" sz="2400" dirty="0" smtClean="0"/>
              <a:t>ответ на </a:t>
            </a:r>
            <a:r>
              <a:rPr lang="ru-RU" sz="2400" dirty="0"/>
              <a:t>наши вопросы?</a:t>
            </a:r>
            <a:br>
              <a:rPr lang="ru-RU" sz="2400" dirty="0"/>
            </a:br>
            <a:endParaRPr lang="en-US" sz="2400" dirty="0" smtClean="0"/>
          </a:p>
        </p:txBody>
      </p:sp>
      <p:grpSp>
        <p:nvGrpSpPr>
          <p:cNvPr id="11" name="Group 248"/>
          <p:cNvGrpSpPr/>
          <p:nvPr/>
        </p:nvGrpSpPr>
        <p:grpSpPr>
          <a:xfrm>
            <a:off x="3923928" y="620688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6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20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21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2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4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5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650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dirty="0"/>
              <a:t>Физика вне Стандартной Модели </a:t>
            </a:r>
            <a:r>
              <a:rPr lang="en-US" dirty="0" smtClean="0"/>
              <a:t>?</a:t>
            </a:r>
            <a:endParaRPr lang="fr-FR" dirty="0"/>
          </a:p>
        </p:txBody>
      </p:sp>
      <p:sp>
        <p:nvSpPr>
          <p:cNvPr id="4101" name="Espace réservé du contenu 6"/>
          <p:cNvSpPr>
            <a:spLocks noGrp="1"/>
          </p:cNvSpPr>
          <p:nvPr>
            <p:ph sz="half" idx="1"/>
          </p:nvPr>
        </p:nvSpPr>
        <p:spPr>
          <a:xfrm>
            <a:off x="133104" y="836712"/>
            <a:ext cx="4726928" cy="56388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С</a:t>
            </a:r>
            <a:r>
              <a:rPr lang="ru-RU" sz="2400" dirty="0" smtClean="0"/>
              <a:t> открытие</a:t>
            </a:r>
            <a:r>
              <a:rPr lang="ru-RU" sz="2400" dirty="0"/>
              <a:t>м</a:t>
            </a:r>
            <a:r>
              <a:rPr lang="ru-RU" sz="2400" dirty="0" smtClean="0"/>
              <a:t> </a:t>
            </a:r>
            <a:r>
              <a:rPr lang="ru-RU" sz="2400" dirty="0"/>
              <a:t>бозона </a:t>
            </a:r>
            <a:r>
              <a:rPr lang="ru-RU" sz="2400" dirty="0" smtClean="0"/>
              <a:t>Хиггса</a:t>
            </a:r>
            <a:r>
              <a:rPr lang="en-US" sz="2400" dirty="0" smtClean="0"/>
              <a:t> </a:t>
            </a:r>
            <a:r>
              <a:rPr lang="az-Cyrl-AZ" sz="2400" dirty="0"/>
              <a:t>мы нашли все </a:t>
            </a:r>
            <a:r>
              <a:rPr lang="az-Cyrl-AZ" sz="2400" dirty="0" smtClean="0"/>
              <a:t>частицы</a:t>
            </a:r>
            <a:r>
              <a:rPr lang="en-US" sz="2400" dirty="0" smtClean="0"/>
              <a:t> </a:t>
            </a:r>
            <a:r>
              <a:rPr lang="ru-RU" sz="2400" dirty="0" smtClean="0"/>
              <a:t>С</a:t>
            </a:r>
            <a:r>
              <a:rPr lang="en-US" sz="2400" dirty="0" smtClean="0"/>
              <a:t>M</a:t>
            </a:r>
            <a:r>
              <a:rPr lang="ru-RU" sz="2400" dirty="0"/>
              <a:t> (кроме аксиона</a:t>
            </a:r>
            <a:r>
              <a:rPr lang="ru-RU" sz="2400" dirty="0" smtClean="0"/>
              <a:t>)</a:t>
            </a:r>
            <a:r>
              <a:rPr lang="en-US" sz="2400" dirty="0"/>
              <a:t>,</a:t>
            </a:r>
            <a:r>
              <a:rPr lang="ru-RU" sz="2400" dirty="0" smtClean="0"/>
              <a:t> </a:t>
            </a:r>
            <a:r>
              <a:rPr lang="ru-RU" sz="2400" dirty="0"/>
              <a:t>н</a:t>
            </a:r>
            <a:r>
              <a:rPr lang="ru-RU" sz="2400" dirty="0" smtClean="0"/>
              <a:t>о </a:t>
            </a:r>
            <a:r>
              <a:rPr lang="az-Cyrl-AZ" sz="2400" dirty="0" smtClean="0"/>
              <a:t>на</a:t>
            </a:r>
            <a:r>
              <a:rPr lang="en-US" sz="2400" dirty="0" smtClean="0"/>
              <a:t> </a:t>
            </a:r>
            <a:r>
              <a:rPr lang="ru-RU" sz="2400" dirty="0" smtClean="0"/>
              <a:t>много </a:t>
            </a:r>
            <a:r>
              <a:rPr lang="ru-RU" sz="2400" dirty="0"/>
              <a:t>вопросов нет </a:t>
            </a:r>
            <a:r>
              <a:rPr lang="ru-RU" sz="2400" dirty="0" smtClean="0"/>
              <a:t>ответа</a:t>
            </a:r>
            <a:r>
              <a:rPr lang="en-US" sz="2400" dirty="0" smtClean="0"/>
              <a:t>:</a:t>
            </a:r>
          </a:p>
          <a:p>
            <a:r>
              <a:rPr lang="ru-RU" sz="2400" dirty="0" smtClean="0"/>
              <a:t>Почему Хиггс</a:t>
            </a:r>
            <a:r>
              <a:rPr lang="en-US" sz="2400" dirty="0" smtClean="0"/>
              <a:t> </a:t>
            </a:r>
            <a:r>
              <a:rPr lang="az-Cyrl-AZ" sz="2400" dirty="0" smtClean="0"/>
              <a:t>легок</a:t>
            </a:r>
            <a:r>
              <a:rPr lang="ru-RU" sz="2400" dirty="0" smtClean="0"/>
              <a:t>?</a:t>
            </a:r>
            <a:endParaRPr lang="en-US" sz="2400" dirty="0" smtClean="0"/>
          </a:p>
          <a:p>
            <a:r>
              <a:rPr lang="ru-RU" sz="2400" dirty="0" smtClean="0"/>
              <a:t>Что такое</a:t>
            </a:r>
            <a:r>
              <a:rPr lang="en-US" sz="2400" dirty="0" smtClean="0"/>
              <a:t> </a:t>
            </a:r>
            <a:r>
              <a:rPr lang="ru-RU" sz="2400" dirty="0" smtClean="0"/>
              <a:t>темная материя?</a:t>
            </a:r>
            <a:endParaRPr lang="en-US" sz="2400" dirty="0" smtClean="0"/>
          </a:p>
          <a:p>
            <a:r>
              <a:rPr lang="ru-RU" sz="2400" dirty="0" smtClean="0"/>
              <a:t>Почему </a:t>
            </a:r>
            <a:r>
              <a:rPr lang="ru-RU" sz="2400" dirty="0"/>
              <a:t>существует </a:t>
            </a:r>
            <a:r>
              <a:rPr lang="en-US" sz="2400" dirty="0"/>
              <a:t>3</a:t>
            </a:r>
            <a:r>
              <a:rPr lang="ru-RU" sz="2400" dirty="0" smtClean="0"/>
              <a:t> </a:t>
            </a:r>
            <a:r>
              <a:rPr lang="ru-RU" sz="2400" dirty="0"/>
              <a:t>поколения?</a:t>
            </a:r>
            <a:br>
              <a:rPr lang="ru-RU" sz="2400" dirty="0"/>
            </a:br>
            <a:r>
              <a:rPr lang="ru-RU" sz="2400" dirty="0" smtClean="0"/>
              <a:t>...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Как</a:t>
            </a:r>
            <a:r>
              <a:rPr lang="en-US" sz="2400" dirty="0" smtClean="0"/>
              <a:t> </a:t>
            </a:r>
            <a:r>
              <a:rPr lang="az-Cyrl-AZ" sz="2400" dirty="0" smtClean="0"/>
              <a:t>найти</a:t>
            </a:r>
            <a:r>
              <a:rPr lang="en-US" sz="2400" dirty="0" smtClean="0"/>
              <a:t> </a:t>
            </a:r>
            <a:r>
              <a:rPr lang="ru-RU" sz="2400" dirty="0" smtClean="0"/>
              <a:t>ответ на </a:t>
            </a:r>
            <a:r>
              <a:rPr lang="ru-RU" sz="2400" dirty="0"/>
              <a:t>наши вопросы?</a:t>
            </a:r>
            <a:br>
              <a:rPr lang="ru-RU" sz="2400" dirty="0"/>
            </a:br>
            <a:endParaRPr lang="en-US" sz="2400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04448" y="6534151"/>
            <a:ext cx="504627" cy="2794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4879328" y="4914900"/>
            <a:ext cx="1636888" cy="37179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088962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9" name="Picture 2" descr="http://d1.endata.cx/data/games/38347/i_0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178" y="692696"/>
            <a:ext cx="4329326" cy="5231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79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Мир вне СМ глазами теоретиков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925BC8-3165-4407-8BCB-55053E13102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" name="Picture 2" descr="See original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67" r="39031"/>
          <a:stretch/>
        </p:blipFill>
        <p:spPr bwMode="auto">
          <a:xfrm>
            <a:off x="409137" y="1105304"/>
            <a:ext cx="8106213" cy="426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 rot="860996">
            <a:off x="1549103" y="1353437"/>
            <a:ext cx="1441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GRAND </a:t>
            </a:r>
          </a:p>
          <a:p>
            <a:pPr algn="ctr"/>
            <a:r>
              <a:rPr lang="en-US" b="1" dirty="0" smtClean="0"/>
              <a:t>UNIFICATION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 rot="799128">
            <a:off x="941653" y="4439724"/>
            <a:ext cx="1449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EXTRA </a:t>
            </a:r>
          </a:p>
          <a:p>
            <a:pPr algn="ctr"/>
            <a:r>
              <a:rPr lang="en-US" b="1" dirty="0" smtClean="0"/>
              <a:t>DIMENTIONS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 rot="927915">
            <a:off x="5375634" y="1686794"/>
            <a:ext cx="1542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TECHNICOLOR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 rot="19960971">
            <a:off x="2314396" y="2216228"/>
            <a:ext cx="1817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COMPOSITENESS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 rot="19337579">
            <a:off x="419288" y="2076337"/>
            <a:ext cx="1285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SUPER</a:t>
            </a:r>
          </a:p>
          <a:p>
            <a:pPr algn="ctr"/>
            <a:r>
              <a:rPr lang="en-US" b="1" dirty="0" smtClean="0"/>
              <a:t>SYMMETRY</a:t>
            </a:r>
            <a:endParaRPr lang="fr-FR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4055278" y="4877987"/>
            <a:ext cx="1734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HIDDEN SECTOR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 rot="785738">
            <a:off x="5547346" y="3824081"/>
            <a:ext cx="1778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EFFECTIVE FIELD</a:t>
            </a:r>
            <a:endParaRPr lang="fr-FR" b="1" dirty="0"/>
          </a:p>
        </p:txBody>
      </p:sp>
      <p:sp>
        <p:nvSpPr>
          <p:cNvPr id="14" name="ZoneTexte 13"/>
          <p:cNvSpPr txBox="1"/>
          <p:nvPr/>
        </p:nvSpPr>
        <p:spPr>
          <a:xfrm rot="1104398">
            <a:off x="5979310" y="2848663"/>
            <a:ext cx="2446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 YET THOUGHT OFF</a:t>
            </a:r>
            <a:endParaRPr lang="fr-FR" b="1" dirty="0"/>
          </a:p>
        </p:txBody>
      </p:sp>
      <p:sp>
        <p:nvSpPr>
          <p:cNvPr id="15" name="ZoneTexte 14"/>
          <p:cNvSpPr txBox="1"/>
          <p:nvPr/>
        </p:nvSpPr>
        <p:spPr>
          <a:xfrm rot="19803188">
            <a:off x="3010492" y="3292160"/>
            <a:ext cx="1717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STRING THEORY</a:t>
            </a:r>
            <a:endParaRPr lang="fr-FR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4889461" y="2287232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4037310" y="1254777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497322" y="3715558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6793387" y="1280533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20" name="ZoneTexte 19"/>
          <p:cNvSpPr txBox="1"/>
          <p:nvPr/>
        </p:nvSpPr>
        <p:spPr>
          <a:xfrm rot="1456691">
            <a:off x="7358677" y="4199454"/>
            <a:ext cx="1372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HERE</a:t>
            </a:r>
          </a:p>
          <a:p>
            <a:pPr algn="ctr"/>
            <a:r>
              <a:rPr lang="en-US" b="1" dirty="0" smtClean="0"/>
              <a:t>BE </a:t>
            </a:r>
          </a:p>
          <a:p>
            <a:pPr algn="ctr"/>
            <a:r>
              <a:rPr lang="en-US" b="1" dirty="0" smtClean="0"/>
              <a:t>    DRAGONS</a:t>
            </a:r>
            <a:endParaRPr lang="fr-FR" b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7692761" y="2192786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725284" y="1162475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23" name="ZoneTexte 22"/>
          <p:cNvSpPr txBox="1"/>
          <p:nvPr/>
        </p:nvSpPr>
        <p:spPr>
          <a:xfrm rot="5400000">
            <a:off x="6868250" y="2979639"/>
            <a:ext cx="34804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Balboa Park, San Diego, USA, from https://beautifulbalboapark.wordpress.com</a:t>
            </a:r>
            <a:endParaRPr lang="fr-FR" sz="800" dirty="0"/>
          </a:p>
        </p:txBody>
      </p:sp>
      <p:sp>
        <p:nvSpPr>
          <p:cNvPr id="24" name="Rectangle 23"/>
          <p:cNvSpPr/>
          <p:nvPr/>
        </p:nvSpPr>
        <p:spPr>
          <a:xfrm rot="20270385">
            <a:off x="-518041" y="281197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/>
              <a:t>HERE</a:t>
            </a:r>
          </a:p>
          <a:p>
            <a:pPr algn="ctr"/>
            <a:r>
              <a:rPr lang="en-US" b="1" dirty="0" smtClean="0"/>
              <a:t>BE </a:t>
            </a:r>
          </a:p>
          <a:p>
            <a:pPr algn="ctr"/>
            <a:r>
              <a:rPr lang="en-US" b="1" dirty="0" smtClean="0"/>
              <a:t>     PENGUINS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56321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882" y="716886"/>
            <a:ext cx="6420235" cy="563946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Physics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A2E60-BF56-4C4B-98A3-042DAC1C7A7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56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Суперсимметрия</a:t>
            </a:r>
            <a:r>
              <a:rPr lang="en-US" dirty="0" smtClean="0"/>
              <a:t> (SUSY)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6712"/>
            <a:ext cx="73152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11825" y="4149080"/>
            <a:ext cx="554029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Симметрия между фермионами и бозонами</a:t>
            </a:r>
            <a:r>
              <a:rPr lang="en-US" sz="2000" dirty="0" smtClean="0">
                <a:latin typeface="Georgia" pitchFamily="18" charset="0"/>
              </a:rPr>
              <a:t>.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У каждой частицы СМ со спином</a:t>
            </a:r>
            <a:r>
              <a:rPr lang="en-US" sz="2000" dirty="0" smtClean="0">
                <a:latin typeface="Georgia" pitchFamily="18" charset="0"/>
              </a:rPr>
              <a:t> S</a:t>
            </a:r>
            <a:r>
              <a:rPr lang="ru-RU" sz="2000" dirty="0" smtClean="0">
                <a:latin typeface="Georgia" pitchFamily="18" charset="0"/>
              </a:rPr>
              <a:t>  </a:t>
            </a:r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появляется партнер со спином </a:t>
            </a:r>
            <a:r>
              <a:rPr lang="en-US" sz="2000" dirty="0" smtClean="0">
                <a:latin typeface="Georgia" pitchFamily="18" charset="0"/>
              </a:rPr>
              <a:t>S</a:t>
            </a:r>
            <a:r>
              <a:rPr lang="ru-RU" sz="2000" dirty="0" smtClean="0">
                <a:latin typeface="Georgia" pitchFamily="18" charset="0"/>
              </a:rPr>
              <a:t>-1/2</a:t>
            </a:r>
            <a:r>
              <a:rPr lang="en-US" sz="2000" dirty="0" smtClean="0">
                <a:latin typeface="Georgia" pitchFamily="18" charset="0"/>
              </a:rPr>
              <a:t>.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Так как мы не еще видели супер-частиц </a:t>
            </a:r>
          </a:p>
          <a:p>
            <a:r>
              <a:rPr lang="ru-RU" sz="2000" dirty="0" smtClean="0">
                <a:latin typeface="Georgia" pitchFamily="18" charset="0"/>
              </a:rPr>
              <a:t>Эта симметрия должна быть нарушена.</a:t>
            </a:r>
            <a:endParaRPr lang="en-US" sz="2000" dirty="0" smtClean="0">
              <a:latin typeface="Georgia" pitchFamily="18" charset="0"/>
            </a:endParaRPr>
          </a:p>
          <a:p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Много новых частиц и </a:t>
            </a:r>
          </a:p>
          <a:p>
            <a:r>
              <a:rPr lang="ru-RU" sz="2000" dirty="0" smtClean="0">
                <a:latin typeface="Georgia" pitchFamily="18" charset="0"/>
              </a:rPr>
              <a:t>новых параметров (120!). </a:t>
            </a:r>
            <a:r>
              <a:rPr lang="ru-RU" sz="2000" dirty="0" smtClean="0">
                <a:latin typeface="Georgia" pitchFamily="18" charset="0"/>
                <a:sym typeface="Wingdings" pitchFamily="2" charset="2"/>
              </a:rPr>
              <a:t></a:t>
            </a:r>
          </a:p>
          <a:p>
            <a:endParaRPr lang="ru-RU" sz="2000" dirty="0" smtClean="0">
              <a:latin typeface="Georgia" pitchFamily="18" charset="0"/>
              <a:sym typeface="Wingdings" pitchFamily="2" charset="2"/>
            </a:endParaRPr>
          </a:p>
          <a:p>
            <a:endParaRPr lang="ru-RU" sz="2000" dirty="0" smtClean="0">
              <a:latin typeface="Georgia" pitchFamily="18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/>
          <a:srcRect t="3232"/>
          <a:stretch>
            <a:fillRect/>
          </a:stretch>
        </p:blipFill>
        <p:spPr bwMode="auto">
          <a:xfrm>
            <a:off x="5796136" y="4100090"/>
            <a:ext cx="3128963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8419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нужна Суперсимметрия?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6512" y="1030560"/>
            <a:ext cx="4932040" cy="5638800"/>
          </a:xfrm>
        </p:spPr>
        <p:txBody>
          <a:bodyPr/>
          <a:lstStyle/>
          <a:p>
            <a:r>
              <a:rPr lang="ru-RU" sz="2400" dirty="0" smtClean="0">
                <a:latin typeface="Georgia" pitchFamily="18" charset="0"/>
              </a:rPr>
              <a:t>Объединение  </a:t>
            </a: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электро-магнитной, </a:t>
            </a:r>
            <a:r>
              <a:rPr lang="ru-RU" sz="2400" dirty="0" smtClean="0">
                <a:solidFill>
                  <a:srgbClr val="00B050"/>
                </a:solidFill>
                <a:latin typeface="Georgia" pitchFamily="18" charset="0"/>
              </a:rPr>
              <a:t>слабой</a:t>
            </a:r>
            <a:r>
              <a:rPr lang="ru-RU" sz="2400" dirty="0" smtClean="0">
                <a:latin typeface="Georgia" pitchFamily="18" charset="0"/>
              </a:rPr>
              <a:t> и </a:t>
            </a:r>
            <a:r>
              <a:rPr lang="ru-RU" sz="2400" dirty="0" smtClean="0">
                <a:solidFill>
                  <a:srgbClr val="1616F6"/>
                </a:solidFill>
                <a:latin typeface="Georgia" pitchFamily="18" charset="0"/>
              </a:rPr>
              <a:t>сильной </a:t>
            </a:r>
            <a:r>
              <a:rPr lang="ru-RU" sz="2400" dirty="0" smtClean="0">
                <a:latin typeface="Georgia" pitchFamily="18" charset="0"/>
              </a:rPr>
              <a:t>констант  взаимодействия при  одной энергии</a:t>
            </a:r>
          </a:p>
          <a:p>
            <a:r>
              <a:rPr lang="ru-RU" sz="2400" dirty="0" smtClean="0">
                <a:latin typeface="Georgia" pitchFamily="18" charset="0"/>
              </a:rPr>
              <a:t>Новая стабильная, нейтральная частица </a:t>
            </a:r>
            <a:r>
              <a:rPr lang="ru-RU" sz="2400" dirty="0" smtClean="0">
                <a:latin typeface="Georgia" pitchFamily="18" charset="0"/>
                <a:sym typeface="Symbol"/>
              </a:rPr>
              <a:t> идеальный кандидат для темной материи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Простейшее обобщение СМ:</a:t>
            </a:r>
          </a:p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Минимальная </a:t>
            </a:r>
          </a:p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Суперсимметричная </a:t>
            </a:r>
          </a:p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Стандарная Модель (</a:t>
            </a:r>
            <a:r>
              <a:rPr lang="fr-FR" sz="2400" dirty="0" smtClean="0">
                <a:latin typeface="Georgia" pitchFamily="18" charset="0"/>
              </a:rPr>
              <a:t>MSSM)</a:t>
            </a:r>
            <a:endParaRPr lang="ru-RU" sz="2400" dirty="0" smtClean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pSp>
        <p:nvGrpSpPr>
          <p:cNvPr id="7" name="Group 129"/>
          <p:cNvGrpSpPr>
            <a:grpSpLocks/>
          </p:cNvGrpSpPr>
          <p:nvPr/>
        </p:nvGrpSpPr>
        <p:grpSpPr bwMode="auto">
          <a:xfrm>
            <a:off x="4787900" y="1268760"/>
            <a:ext cx="4156075" cy="2592288"/>
            <a:chOff x="3014" y="624"/>
            <a:chExt cx="2618" cy="2496"/>
          </a:xfrm>
        </p:grpSpPr>
        <p:pic>
          <p:nvPicPr>
            <p:cNvPr id="9" name="Picture 11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14" y="624"/>
              <a:ext cx="2618" cy="2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 Box 123"/>
            <p:cNvSpPr txBox="1">
              <a:spLocks noChangeArrowheads="1"/>
            </p:cNvSpPr>
            <p:nvPr/>
          </p:nvSpPr>
          <p:spPr bwMode="auto">
            <a:xfrm>
              <a:off x="4736" y="2907"/>
              <a:ext cx="88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  <a:latin typeface="Times" charset="0"/>
                </a:rPr>
                <a:t>Энергия</a:t>
              </a:r>
              <a:r>
                <a:rPr lang="en-GB" sz="1600" dirty="0" smtClean="0">
                  <a:solidFill>
                    <a:schemeClr val="tx2"/>
                  </a:solidFill>
                  <a:latin typeface="Times" charset="0"/>
                </a:rPr>
                <a:t>(</a:t>
              </a:r>
              <a:r>
                <a:rPr lang="ru-RU" sz="1600" dirty="0" smtClean="0">
                  <a:solidFill>
                    <a:schemeClr val="tx2"/>
                  </a:solidFill>
                  <a:latin typeface="Times" charset="0"/>
                </a:rPr>
                <a:t>ГэВ</a:t>
              </a:r>
              <a:r>
                <a:rPr lang="en-GB" sz="1600" dirty="0" smtClean="0">
                  <a:solidFill>
                    <a:schemeClr val="tx2"/>
                  </a:solidFill>
                  <a:latin typeface="Times" charset="0"/>
                </a:rPr>
                <a:t>)</a:t>
              </a:r>
              <a:endParaRPr lang="en-GB" sz="1600" dirty="0">
                <a:solidFill>
                  <a:schemeClr val="tx2"/>
                </a:solidFill>
                <a:latin typeface="Times" charset="0"/>
              </a:endParaRPr>
            </a:p>
          </p:txBody>
        </p:sp>
        <p:sp>
          <p:nvSpPr>
            <p:cNvPr id="17" name="Line 125"/>
            <p:cNvSpPr>
              <a:spLocks noChangeShapeType="1"/>
            </p:cNvSpPr>
            <p:nvPr/>
          </p:nvSpPr>
          <p:spPr bwMode="auto">
            <a:xfrm flipV="1">
              <a:off x="5219" y="2030"/>
              <a:ext cx="12" cy="767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498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tlas.web.cern.ch/Atlas/GROUPS/PHYSICS/CombinedSummaryPlots/SUSY/ATLAS_SUSY_Summary/ATLAS_SUSY_Summa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6632"/>
            <a:ext cx="9051534" cy="67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41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измерения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4" y="838200"/>
            <a:ext cx="5283696" cy="5638800"/>
          </a:xfrm>
        </p:spPr>
        <p:txBody>
          <a:bodyPr/>
          <a:lstStyle/>
          <a:p>
            <a:r>
              <a:rPr lang="ru-RU" sz="2400" dirty="0" smtClean="0">
                <a:latin typeface="Georgia" pitchFamily="18" charset="0"/>
              </a:rPr>
              <a:t>Суперсимметрия не отвечает на все вопросы</a:t>
            </a:r>
          </a:p>
          <a:p>
            <a:pPr lvl="1"/>
            <a:r>
              <a:rPr lang="ru-RU" sz="2000" dirty="0" smtClean="0">
                <a:latin typeface="Georgia" pitchFamily="18" charset="0"/>
              </a:rPr>
              <a:t>Почему слабое взаимодействие в 10</a:t>
            </a:r>
            <a:r>
              <a:rPr lang="ru-RU" sz="2000" baseline="30000" dirty="0" smtClean="0">
                <a:latin typeface="Georgia" pitchFamily="18" charset="0"/>
              </a:rPr>
              <a:t>32</a:t>
            </a:r>
            <a:r>
              <a:rPr lang="ru-RU" sz="2000" dirty="0" smtClean="0">
                <a:latin typeface="Georgia" pitchFamily="18" charset="0"/>
              </a:rPr>
              <a:t> раз сильнее гравитационного</a:t>
            </a:r>
          </a:p>
          <a:p>
            <a:r>
              <a:rPr lang="ru-RU" sz="2400" dirty="0" smtClean="0">
                <a:latin typeface="Georgia" pitchFamily="18" charset="0"/>
              </a:rPr>
              <a:t>Если существуют </a:t>
            </a:r>
            <a:r>
              <a:rPr lang="en-US" sz="2400" dirty="0" smtClean="0">
                <a:latin typeface="Georgia" pitchFamily="18" charset="0"/>
              </a:rPr>
              <a:t>&gt;</a:t>
            </a:r>
            <a:r>
              <a:rPr lang="ru-RU" sz="2400" dirty="0" smtClean="0">
                <a:latin typeface="Georgia" pitchFamily="18" charset="0"/>
              </a:rPr>
              <a:t>1 новых измерения размером</a:t>
            </a:r>
            <a:r>
              <a:rPr lang="en-US" sz="2400" dirty="0" smtClean="0">
                <a:latin typeface="Georgia" pitchFamily="18" charset="0"/>
              </a:rPr>
              <a:t>&lt;</a:t>
            </a:r>
            <a:r>
              <a:rPr lang="ru-RU" sz="2400" dirty="0" smtClean="0">
                <a:latin typeface="Georgia" pitchFamily="18" charset="0"/>
              </a:rPr>
              <a:t>мм, гравитационные эффекты могут быть в пределах энергий БАК</a:t>
            </a:r>
          </a:p>
          <a:p>
            <a:pPr lvl="1"/>
            <a:r>
              <a:rPr lang="ru-RU" sz="2000" dirty="0" smtClean="0">
                <a:latin typeface="Georgia" pitchFamily="18" charset="0"/>
              </a:rPr>
              <a:t>Гравитонные резонансы</a:t>
            </a:r>
            <a:r>
              <a:rPr lang="en-US" sz="2000" dirty="0" smtClean="0">
                <a:latin typeface="Georgia" pitchFamily="18" charset="0"/>
              </a:rPr>
              <a:t> (G)</a:t>
            </a:r>
            <a:endParaRPr lang="ru-RU" sz="2000" dirty="0" smtClean="0">
              <a:latin typeface="Georgia" pitchFamily="18" charset="0"/>
            </a:endParaRPr>
          </a:p>
          <a:p>
            <a:pPr lvl="1"/>
            <a:r>
              <a:rPr lang="ru-RU" sz="2000" dirty="0" smtClean="0">
                <a:latin typeface="Georgia" pitchFamily="18" charset="0"/>
              </a:rPr>
              <a:t>Производство </a:t>
            </a:r>
            <a:r>
              <a:rPr lang="ru-RU" sz="2000" b="1" dirty="0" smtClean="0">
                <a:latin typeface="Georgia" pitchFamily="18" charset="0"/>
              </a:rPr>
              <a:t>мини черных дыр</a:t>
            </a:r>
            <a:r>
              <a:rPr lang="en-US" sz="2000" b="1" dirty="0" smtClean="0">
                <a:latin typeface="Georgia" pitchFamily="18" charset="0"/>
              </a:rPr>
              <a:t> (QBH)</a:t>
            </a:r>
          </a:p>
          <a:p>
            <a:pPr lvl="1"/>
            <a:r>
              <a:rPr lang="en-US" sz="2000" dirty="0" smtClean="0">
                <a:latin typeface="Georgia" pitchFamily="18" charset="0"/>
              </a:rPr>
              <a:t>…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 </a:t>
            </a:r>
            <a:endParaRPr lang="fr-FR" sz="2400" dirty="0">
              <a:latin typeface="Georgia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32440" y="6453337"/>
            <a:ext cx="576635" cy="360214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6129" y="692696"/>
            <a:ext cx="37623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229200"/>
            <a:ext cx="43910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754788" y="5661248"/>
            <a:ext cx="21627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sz="2000" dirty="0">
                <a:solidFill>
                  <a:srgbClr val="FF0000"/>
                </a:solidFill>
                <a:latin typeface="Georgia" panose="02040502050405020303" pitchFamily="18" charset="0"/>
              </a:rPr>
              <a:t>Каналы поиска</a:t>
            </a:r>
            <a:r>
              <a:rPr lang="az-Cyrl-AZ" sz="20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: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</a:p>
          <a:p>
            <a:r>
              <a:rPr lang="en-US" sz="2000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qq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, q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, , </a:t>
            </a:r>
            <a:r>
              <a:rPr lang="en-US" sz="2000" dirty="0" err="1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ql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ll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,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multi-jet etc.</a:t>
            </a:r>
            <a:endParaRPr lang="fr-FR" sz="20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78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 smtClean="0"/>
              <a:t>Ди-бозоны</a:t>
            </a:r>
            <a:r>
              <a:rPr lang="en-US" dirty="0" smtClean="0"/>
              <a:t> </a:t>
            </a:r>
            <a:r>
              <a:rPr lang="en-US" dirty="0" smtClean="0">
                <a:sym typeface="Symbol" panose="05050102010706020507" pitchFamily="18" charset="2"/>
              </a:rPr>
              <a:t> (2015)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/>
          </p:nvPr>
        </p:nvGraphicFramePr>
        <p:xfrm>
          <a:off x="4532272" y="4149080"/>
          <a:ext cx="4432216" cy="2092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054"/>
                <a:gridCol w="1108054"/>
                <a:gridCol w="1108054"/>
                <a:gridCol w="1108054"/>
              </a:tblGrid>
              <a:tr h="41846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 </a:t>
                      </a:r>
                      <a:r>
                        <a:rPr lang="en-US" dirty="0" smtClean="0">
                          <a:sym typeface="Symbol" panose="05050102010706020507" pitchFamily="18" charset="2"/>
                        </a:rPr>
                        <a:t>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Global </a:t>
                      </a:r>
                      <a:r>
                        <a:rPr lang="en-US" dirty="0" smtClean="0">
                          <a:sym typeface="Symbol" panose="05050102010706020507" pitchFamily="18" charset="2"/>
                        </a:rPr>
                        <a:t></a:t>
                      </a:r>
                      <a:endParaRPr lang="fr-FR" dirty="0"/>
                    </a:p>
                  </a:txBody>
                  <a:tcPr/>
                </a:tc>
              </a:tr>
              <a:tr h="418465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@ 750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NWA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fr-FR" dirty="0"/>
                    </a:p>
                  </a:txBody>
                  <a:tcPr/>
                </a:tc>
              </a:tr>
              <a:tr h="41846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LWA (6%)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</a:t>
                      </a:r>
                      <a:endParaRPr lang="fr-FR" dirty="0"/>
                    </a:p>
                  </a:txBody>
                  <a:tcPr/>
                </a:tc>
              </a:tr>
              <a:tr h="418465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CMS @ 760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NWA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</a:t>
                      </a:r>
                      <a:endParaRPr lang="fr-FR" dirty="0"/>
                    </a:p>
                  </a:txBody>
                  <a:tcPr/>
                </a:tc>
              </a:tr>
              <a:tr h="41846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LWA (6%)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44034" name="Picture 2" descr="https://atlas.web.cern.ch/Atlas/GROUPS/PHYSICS/CONFNOTES/ATLAS-CONF-2015-081/.thumb_fig_0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" r="3255"/>
          <a:stretch/>
        </p:blipFill>
        <p:spPr bwMode="auto">
          <a:xfrm>
            <a:off x="35496" y="836712"/>
            <a:ext cx="4104456" cy="429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https://atlas.web.cern.ch/Atlas/GROUPS/PHYSICS/CONFNOTES/ATLAS-CONF-2015-081/.thumb_fig_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64704"/>
            <a:ext cx="45720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60745" y="5373216"/>
            <a:ext cx="3663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Georgia" panose="02040502050405020303" pitchFamily="18" charset="0"/>
              </a:rPr>
              <a:t>Интерестный новый </a:t>
            </a:r>
            <a:endParaRPr lang="en-US" sz="2400" dirty="0" smtClean="0">
              <a:solidFill>
                <a:schemeClr val="tx2"/>
              </a:solidFill>
              <a:latin typeface="Georgia" panose="02040502050405020303" pitchFamily="18" charset="0"/>
            </a:endParaRPr>
          </a:p>
          <a:p>
            <a:r>
              <a:rPr lang="ru-RU" sz="2400" dirty="0" smtClean="0">
                <a:solidFill>
                  <a:schemeClr val="tx2"/>
                </a:solidFill>
                <a:latin typeface="Georgia" panose="02040502050405020303" pitchFamily="18" charset="0"/>
              </a:rPr>
              <a:t>избыток </a:t>
            </a:r>
            <a:r>
              <a:rPr lang="ru-RU" sz="2400" dirty="0">
                <a:solidFill>
                  <a:schemeClr val="tx2"/>
                </a:solidFill>
                <a:latin typeface="Georgia" panose="02040502050405020303" pitchFamily="18" charset="0"/>
              </a:rPr>
              <a:t>событий </a:t>
            </a:r>
            <a:endParaRPr lang="en-US" sz="2400" dirty="0" smtClean="0">
              <a:solidFill>
                <a:schemeClr val="tx2"/>
              </a:solidFill>
              <a:latin typeface="Georgia" panose="02040502050405020303" pitchFamily="18" charset="0"/>
            </a:endParaRPr>
          </a:p>
          <a:p>
            <a:r>
              <a:rPr lang="ru-RU" sz="2400" dirty="0" smtClean="0">
                <a:solidFill>
                  <a:schemeClr val="tx2"/>
                </a:solidFill>
                <a:latin typeface="Georgia" panose="02040502050405020303" pitchFamily="18" charset="0"/>
              </a:rPr>
              <a:t>в </a:t>
            </a:r>
            <a:r>
              <a:rPr lang="ru-RU" sz="2400" dirty="0">
                <a:solidFill>
                  <a:schemeClr val="tx2"/>
                </a:solidFill>
                <a:latin typeface="Georgia" panose="02040502050405020303" pitchFamily="18" charset="0"/>
              </a:rPr>
              <a:t>обоих экспериментах.</a:t>
            </a:r>
            <a:r>
              <a:rPr lang="ru-RU" sz="2400" dirty="0"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065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 smtClean="0"/>
              <a:t>Ди-бозоны</a:t>
            </a:r>
            <a:r>
              <a:rPr lang="en-US" dirty="0" smtClean="0"/>
              <a:t> </a:t>
            </a:r>
            <a:r>
              <a:rPr lang="en-US" dirty="0" smtClean="0">
                <a:sym typeface="Symbol" panose="05050102010706020507" pitchFamily="18" charset="2"/>
              </a:rPr>
              <a:t> (2015)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971600" y="5301208"/>
            <a:ext cx="7738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Georgia" panose="02040502050405020303" pitchFamily="18" charset="0"/>
              </a:rPr>
              <a:t>Новые данные не подвердили присутствие сигнала.</a:t>
            </a:r>
            <a:r>
              <a:rPr lang="ru-RU" sz="2400" dirty="0" smtClean="0">
                <a:latin typeface="Georgia" panose="02040502050405020303" pitchFamily="18" charset="0"/>
              </a:rPr>
              <a:t> </a:t>
            </a: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23554" name="Picture 2" descr="https://atlas.web.cern.ch/Atlas/GROUPS/PHYSICS/CONFNOTES/ATLAS-CONF-2016-059/fig_03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4" y="908720"/>
            <a:ext cx="436966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s://atlas.web.cern.ch/Atlas/GROUPS/PHYSICS/CONFNOTES/ATLAS-CONF-2016-059/fig_06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20207"/>
            <a:ext cx="4419600" cy="318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13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/>
          <p:cNvCxnSpPr/>
          <p:nvPr/>
        </p:nvCxnSpPr>
        <p:spPr>
          <a:xfrm flipV="1">
            <a:off x="866480" y="2508662"/>
            <a:ext cx="0" cy="4294163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866480" y="6802825"/>
            <a:ext cx="7554351" cy="10551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 rot="16200000">
            <a:off x="-1697894" y="3876010"/>
            <a:ext cx="4072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Константа взаимодействия</a:t>
            </a:r>
            <a:endParaRPr lang="ru-RU" sz="2400" dirty="0"/>
          </a:p>
        </p:txBody>
      </p:sp>
      <p:sp>
        <p:nvSpPr>
          <p:cNvPr id="14" name="Forme libre 13"/>
          <p:cNvSpPr/>
          <p:nvPr/>
        </p:nvSpPr>
        <p:spPr>
          <a:xfrm>
            <a:off x="1235756" y="3004548"/>
            <a:ext cx="6404318" cy="2226212"/>
          </a:xfrm>
          <a:custGeom>
            <a:avLst/>
            <a:gdLst>
              <a:gd name="connsiteX0" fmla="*/ 0 w 8539090"/>
              <a:gd name="connsiteY0" fmla="*/ 0 h 2968283"/>
              <a:gd name="connsiteX1" fmla="*/ 407964 w 8539090"/>
              <a:gd name="connsiteY1" fmla="*/ 717453 h 2968283"/>
              <a:gd name="connsiteX2" fmla="*/ 1533379 w 8539090"/>
              <a:gd name="connsiteY2" fmla="*/ 1378634 h 2968283"/>
              <a:gd name="connsiteX3" fmla="*/ 3516924 w 8539090"/>
              <a:gd name="connsiteY3" fmla="*/ 1955409 h 2968283"/>
              <a:gd name="connsiteX4" fmla="*/ 5725551 w 8539090"/>
              <a:gd name="connsiteY4" fmla="*/ 2447779 h 2968283"/>
              <a:gd name="connsiteX5" fmla="*/ 8539090 w 8539090"/>
              <a:gd name="connsiteY5" fmla="*/ 2968283 h 2968283"/>
              <a:gd name="connsiteX6" fmla="*/ 8539090 w 8539090"/>
              <a:gd name="connsiteY6" fmla="*/ 2968283 h 2968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39090" h="2968283">
                <a:moveTo>
                  <a:pt x="0" y="0"/>
                </a:moveTo>
                <a:cubicBezTo>
                  <a:pt x="76200" y="243840"/>
                  <a:pt x="152401" y="487681"/>
                  <a:pt x="407964" y="717453"/>
                </a:cubicBezTo>
                <a:cubicBezTo>
                  <a:pt x="663527" y="947225"/>
                  <a:pt x="1015219" y="1172308"/>
                  <a:pt x="1533379" y="1378634"/>
                </a:cubicBezTo>
                <a:cubicBezTo>
                  <a:pt x="2051539" y="1584960"/>
                  <a:pt x="2818229" y="1777218"/>
                  <a:pt x="3516924" y="1955409"/>
                </a:cubicBezTo>
                <a:cubicBezTo>
                  <a:pt x="4215619" y="2133600"/>
                  <a:pt x="4888523" y="2278967"/>
                  <a:pt x="5725551" y="2447779"/>
                </a:cubicBezTo>
                <a:cubicBezTo>
                  <a:pt x="6562579" y="2616591"/>
                  <a:pt x="8539090" y="2968283"/>
                  <a:pt x="8539090" y="2968283"/>
                </a:cubicBezTo>
                <a:lnTo>
                  <a:pt x="8539090" y="2968283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orme libre 14"/>
          <p:cNvSpPr/>
          <p:nvPr/>
        </p:nvSpPr>
        <p:spPr>
          <a:xfrm>
            <a:off x="1214656" y="4523859"/>
            <a:ext cx="3545059" cy="295716"/>
          </a:xfrm>
          <a:custGeom>
            <a:avLst/>
            <a:gdLst>
              <a:gd name="connsiteX0" fmla="*/ 0 w 4726745"/>
              <a:gd name="connsiteY0" fmla="*/ 0 h 394288"/>
              <a:gd name="connsiteX1" fmla="*/ 773723 w 4726745"/>
              <a:gd name="connsiteY1" fmla="*/ 295421 h 394288"/>
              <a:gd name="connsiteX2" fmla="*/ 2743200 w 4726745"/>
              <a:gd name="connsiteY2" fmla="*/ 393895 h 394288"/>
              <a:gd name="connsiteX3" fmla="*/ 4318782 w 4726745"/>
              <a:gd name="connsiteY3" fmla="*/ 267286 h 394288"/>
              <a:gd name="connsiteX4" fmla="*/ 4642339 w 4726745"/>
              <a:gd name="connsiteY4" fmla="*/ 225083 h 394288"/>
              <a:gd name="connsiteX5" fmla="*/ 4726745 w 4726745"/>
              <a:gd name="connsiteY5" fmla="*/ 211015 h 394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26745" h="394288">
                <a:moveTo>
                  <a:pt x="0" y="0"/>
                </a:moveTo>
                <a:cubicBezTo>
                  <a:pt x="158261" y="114886"/>
                  <a:pt x="316523" y="229772"/>
                  <a:pt x="773723" y="295421"/>
                </a:cubicBezTo>
                <a:cubicBezTo>
                  <a:pt x="1230923" y="361070"/>
                  <a:pt x="2152357" y="398584"/>
                  <a:pt x="2743200" y="393895"/>
                </a:cubicBezTo>
                <a:cubicBezTo>
                  <a:pt x="3334043" y="389206"/>
                  <a:pt x="4002259" y="295421"/>
                  <a:pt x="4318782" y="267286"/>
                </a:cubicBezTo>
                <a:cubicBezTo>
                  <a:pt x="4635305" y="239151"/>
                  <a:pt x="4574345" y="234462"/>
                  <a:pt x="4642339" y="225083"/>
                </a:cubicBezTo>
                <a:cubicBezTo>
                  <a:pt x="4710333" y="215705"/>
                  <a:pt x="4718539" y="213360"/>
                  <a:pt x="4726745" y="211015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orme libre 15"/>
          <p:cNvSpPr/>
          <p:nvPr/>
        </p:nvSpPr>
        <p:spPr>
          <a:xfrm>
            <a:off x="1235757" y="4787628"/>
            <a:ext cx="928468" cy="348176"/>
          </a:xfrm>
          <a:custGeom>
            <a:avLst/>
            <a:gdLst>
              <a:gd name="connsiteX0" fmla="*/ 0 w 1125415"/>
              <a:gd name="connsiteY0" fmla="*/ 379828 h 379828"/>
              <a:gd name="connsiteX1" fmla="*/ 436098 w 1125415"/>
              <a:gd name="connsiteY1" fmla="*/ 168813 h 379828"/>
              <a:gd name="connsiteX2" fmla="*/ 1125415 w 1125415"/>
              <a:gd name="connsiteY2" fmla="*/ 0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5415" h="379828">
                <a:moveTo>
                  <a:pt x="0" y="379828"/>
                </a:moveTo>
                <a:cubicBezTo>
                  <a:pt x="124264" y="305973"/>
                  <a:pt x="248529" y="232118"/>
                  <a:pt x="436098" y="168813"/>
                </a:cubicBezTo>
                <a:cubicBezTo>
                  <a:pt x="623667" y="105508"/>
                  <a:pt x="874541" y="52754"/>
                  <a:pt x="1125415" y="0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1670654" y="3057900"/>
            <a:ext cx="14318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Сильное</a:t>
            </a:r>
            <a:endParaRPr lang="ru-RU" sz="2400" dirty="0"/>
          </a:p>
          <a:p>
            <a:endParaRPr lang="fr-FR" sz="210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1394454" y="5038291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Слабое</a:t>
            </a:r>
            <a:endParaRPr lang="ru-RU" sz="2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821760" y="3731403"/>
            <a:ext cx="1675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Электро-</a:t>
            </a:r>
            <a:endParaRPr lang="en-US" sz="2400" dirty="0" smtClean="0"/>
          </a:p>
          <a:p>
            <a:r>
              <a:rPr lang="ru-RU" sz="2400" dirty="0" smtClean="0"/>
              <a:t>магнитное</a:t>
            </a:r>
            <a:endParaRPr lang="ru-RU" sz="2400" dirty="0"/>
          </a:p>
        </p:txBody>
      </p:sp>
      <p:sp>
        <p:nvSpPr>
          <p:cNvPr id="24" name="Forme libre 23"/>
          <p:cNvSpPr/>
          <p:nvPr/>
        </p:nvSpPr>
        <p:spPr>
          <a:xfrm>
            <a:off x="1256859" y="5009195"/>
            <a:ext cx="5117123" cy="1382150"/>
          </a:xfrm>
          <a:custGeom>
            <a:avLst/>
            <a:gdLst>
              <a:gd name="connsiteX0" fmla="*/ 0 w 6822831"/>
              <a:gd name="connsiteY0" fmla="*/ 1842867 h 1842867"/>
              <a:gd name="connsiteX1" fmla="*/ 2293034 w 6822831"/>
              <a:gd name="connsiteY1" fmla="*/ 1125415 h 1842867"/>
              <a:gd name="connsiteX2" fmla="*/ 6822831 w 6822831"/>
              <a:gd name="connsiteY2" fmla="*/ 0 h 1842867"/>
              <a:gd name="connsiteX3" fmla="*/ 6822831 w 6822831"/>
              <a:gd name="connsiteY3" fmla="*/ 0 h 184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2831" h="1842867">
                <a:moveTo>
                  <a:pt x="0" y="1842867"/>
                </a:moveTo>
                <a:cubicBezTo>
                  <a:pt x="577948" y="1637713"/>
                  <a:pt x="1155896" y="1432559"/>
                  <a:pt x="2293034" y="1125415"/>
                </a:cubicBezTo>
                <a:cubicBezTo>
                  <a:pt x="3430173" y="818270"/>
                  <a:pt x="6822831" y="0"/>
                  <a:pt x="6822831" y="0"/>
                </a:cubicBezTo>
                <a:lnTo>
                  <a:pt x="6822831" y="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3815420" y="5623287"/>
            <a:ext cx="2523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Гравитационное</a:t>
            </a:r>
            <a:endParaRPr lang="fr-FR" sz="2400" dirty="0"/>
          </a:p>
        </p:txBody>
      </p:sp>
      <p:sp>
        <p:nvSpPr>
          <p:cNvPr id="26" name="Ellipse 25"/>
          <p:cNvSpPr/>
          <p:nvPr/>
        </p:nvSpPr>
        <p:spPr>
          <a:xfrm>
            <a:off x="4759715" y="4655744"/>
            <a:ext cx="34289" cy="342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4546416" y="4202374"/>
            <a:ext cx="75373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 smtClean="0">
                <a:solidFill>
                  <a:srgbClr val="FF0000"/>
                </a:solidFill>
              </a:rPr>
              <a:t>GUT</a:t>
            </a:r>
            <a:endParaRPr lang="fr-FR" sz="2100" b="1" dirty="0">
              <a:solidFill>
                <a:srgbClr val="FF0000"/>
              </a:solidFill>
            </a:endParaRPr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152400" y="38100"/>
            <a:ext cx="8839200" cy="609600"/>
          </a:xfrm>
        </p:spPr>
        <p:txBody>
          <a:bodyPr/>
          <a:lstStyle/>
          <a:p>
            <a:r>
              <a:rPr lang="az-Cyrl-AZ" sz="3600" dirty="0"/>
              <a:t/>
            </a:r>
            <a:br>
              <a:rPr lang="az-Cyrl-AZ" sz="3600" dirty="0"/>
            </a:br>
            <a:r>
              <a:rPr lang="az-Cyrl-AZ" sz="3600" dirty="0"/>
              <a:t>Теории великого </a:t>
            </a:r>
            <a:r>
              <a:rPr lang="az-Cyrl-AZ" sz="3600" dirty="0" smtClean="0"/>
              <a:t>объединения</a:t>
            </a:r>
            <a:r>
              <a:rPr lang="en-US" sz="3600" dirty="0" smtClean="0"/>
              <a:t> (GUT)</a:t>
            </a:r>
            <a:r>
              <a:rPr lang="az-Cyrl-AZ" dirty="0"/>
              <a:t/>
            </a:r>
            <a:br>
              <a:rPr lang="az-Cyrl-AZ" dirty="0"/>
            </a:b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953207" y="532802"/>
            <a:ext cx="42394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+mj-lt"/>
              </a:rPr>
              <a:t>Предсказание: появление </a:t>
            </a:r>
            <a:endParaRPr lang="en-US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новых </a:t>
            </a:r>
            <a:r>
              <a:rPr lang="ru-RU" sz="2800" dirty="0">
                <a:latin typeface="+mj-lt"/>
              </a:rPr>
              <a:t>бозонов </a:t>
            </a:r>
            <a:endParaRPr lang="en-US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взаимодействия (</a:t>
            </a:r>
            <a:r>
              <a:rPr lang="en-US" sz="2800" dirty="0" smtClean="0">
                <a:latin typeface="+mj-lt"/>
              </a:rPr>
              <a:t>Z’, W’</a:t>
            </a:r>
            <a:r>
              <a:rPr lang="ru-RU" sz="2800" dirty="0" smtClean="0">
                <a:latin typeface="+mj-lt"/>
              </a:rPr>
              <a:t>)</a:t>
            </a:r>
            <a:endParaRPr lang="fr-FR" sz="2800" dirty="0">
              <a:latin typeface="+mj-lt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819" y="2102342"/>
            <a:ext cx="2935000" cy="271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40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0"/>
          <p:cNvGrpSpPr>
            <a:grpSpLocks/>
          </p:cNvGrpSpPr>
          <p:nvPr/>
        </p:nvGrpSpPr>
        <p:grpSpPr bwMode="auto">
          <a:xfrm>
            <a:off x="4001605" y="2815147"/>
            <a:ext cx="1076325" cy="1038225"/>
            <a:chOff x="912" y="3256"/>
            <a:chExt cx="904" cy="872"/>
          </a:xfrm>
        </p:grpSpPr>
        <p:sp>
          <p:nvSpPr>
            <p:cNvPr id="6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 b="1" dirty="0">
                  <a:latin typeface="Times New Roman" pitchFamily="18" charset="0"/>
                </a:rPr>
                <a:t>d</a:t>
              </a:r>
              <a:endParaRPr lang="en-US" b="1" dirty="0">
                <a:latin typeface="Times New Roman" pitchFamily="18" charset="0"/>
              </a:endParaRPr>
            </a:p>
          </p:txBody>
        </p:sp>
        <p:sp>
          <p:nvSpPr>
            <p:cNvPr id="7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 sz="2100" b="1" dirty="0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8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 sz="2100" b="1" dirty="0">
                  <a:latin typeface="Times New Roman" pitchFamily="18" charset="0"/>
                </a:rPr>
                <a:t>u</a:t>
              </a: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3979268" y="2321177"/>
            <a:ext cx="103906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/>
              <a:t>proton</a:t>
            </a:r>
            <a:endParaRPr lang="fr-FR" sz="2100" b="1" dirty="0"/>
          </a:p>
        </p:txBody>
      </p:sp>
      <p:sp>
        <p:nvSpPr>
          <p:cNvPr id="19" name="Ellipse 18"/>
          <p:cNvSpPr/>
          <p:nvPr/>
        </p:nvSpPr>
        <p:spPr>
          <a:xfrm>
            <a:off x="1318848" y="3095476"/>
            <a:ext cx="284871" cy="28098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100" dirty="0">
                <a:solidFill>
                  <a:schemeClr val="tx1"/>
                </a:solidFill>
              </a:rPr>
              <a:t>p</a:t>
            </a:r>
            <a:endParaRPr lang="fr-FR" sz="2100" dirty="0">
              <a:solidFill>
                <a:schemeClr val="tx1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728009" y="2567679"/>
            <a:ext cx="1456006" cy="136104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22"/>
          <p:cNvCxnSpPr>
            <a:stCxn id="19" idx="4"/>
          </p:cNvCxnSpPr>
          <p:nvPr/>
        </p:nvCxnSpPr>
        <p:spPr>
          <a:xfrm>
            <a:off x="1461284" y="3376463"/>
            <a:ext cx="2950922" cy="498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V="1">
            <a:off x="1447103" y="2824050"/>
            <a:ext cx="2954552" cy="264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90603" y="1817368"/>
            <a:ext cx="18020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100" b="1" dirty="0"/>
              <a:t>atome</a:t>
            </a:r>
          </a:p>
          <a:p>
            <a:pPr algn="ctr"/>
            <a:r>
              <a:rPr lang="fr-FR" sz="2100" b="1" dirty="0"/>
              <a:t>d’hydrogène</a:t>
            </a:r>
            <a:endParaRPr lang="fr-FR" sz="2100" b="1" dirty="0"/>
          </a:p>
        </p:txBody>
      </p:sp>
      <p:sp>
        <p:nvSpPr>
          <p:cNvPr id="29" name="Ellipse 28"/>
          <p:cNvSpPr/>
          <p:nvPr/>
        </p:nvSpPr>
        <p:spPr>
          <a:xfrm>
            <a:off x="728009" y="2956054"/>
            <a:ext cx="84403" cy="84471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1" name="Connecteur droit 30"/>
          <p:cNvCxnSpPr/>
          <p:nvPr/>
        </p:nvCxnSpPr>
        <p:spPr>
          <a:xfrm flipV="1">
            <a:off x="4758287" y="3054411"/>
            <a:ext cx="2954552" cy="264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4751365" y="3670129"/>
            <a:ext cx="2950922" cy="498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131"/>
          <p:cNvSpPr>
            <a:spLocks noChangeArrowheads="1"/>
          </p:cNvSpPr>
          <p:nvPr/>
        </p:nvSpPr>
        <p:spPr bwMode="auto">
          <a:xfrm flipV="1">
            <a:off x="7295237" y="3040525"/>
            <a:ext cx="1163733" cy="1159266"/>
          </a:xfrm>
          <a:prstGeom prst="ellipse">
            <a:avLst/>
          </a:prstGeom>
          <a:solidFill>
            <a:srgbClr val="FF3300"/>
          </a:solidFill>
          <a:ln w="25400">
            <a:noFill/>
            <a:round/>
            <a:headEnd/>
            <a:tailEnd type="none" w="sm" len="sm"/>
          </a:ln>
        </p:spPr>
        <p:txBody>
          <a:bodyPr rot="10800000" wrap="none" anchor="ctr"/>
          <a:lstStyle/>
          <a:p>
            <a:endParaRPr lang="en-US" b="1" dirty="0">
              <a:latin typeface="Times New Roman" pitchFamily="18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7358115" y="2604292"/>
            <a:ext cx="91723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/>
              <a:t>quark</a:t>
            </a:r>
            <a:endParaRPr lang="fr-FR" sz="2100" b="1" dirty="0"/>
          </a:p>
        </p:txBody>
      </p:sp>
      <p:sp>
        <p:nvSpPr>
          <p:cNvPr id="36" name="Ellipse 35"/>
          <p:cNvSpPr/>
          <p:nvPr/>
        </p:nvSpPr>
        <p:spPr>
          <a:xfrm>
            <a:off x="7702287" y="3365913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7816587" y="3511866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7626674" y="3532967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7911546" y="3353601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8017056" y="3501315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7930891" y="3689471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8131356" y="3615615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7739218" y="3677160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7528207" y="3719364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7443799" y="3539998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/>
          <p:cNvSpPr/>
          <p:nvPr/>
        </p:nvSpPr>
        <p:spPr>
          <a:xfrm>
            <a:off x="7496552" y="3339534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8097942" y="3793221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/>
          <p:cNvSpPr txBox="1"/>
          <p:nvPr/>
        </p:nvSpPr>
        <p:spPr>
          <a:xfrm>
            <a:off x="7321455" y="3769803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preons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8120805" y="3341293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8236862" y="3478452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7614369" y="3172475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00"/>
              </a:solidFill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7823628" y="3191816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8013540" y="3160164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Titre 1"/>
          <p:cNvSpPr>
            <a:spLocks noGrp="1"/>
          </p:cNvSpPr>
          <p:nvPr>
            <p:ph type="title"/>
          </p:nvPr>
        </p:nvSpPr>
        <p:spPr>
          <a:xfrm>
            <a:off x="152400" y="38100"/>
            <a:ext cx="8839200" cy="609600"/>
          </a:xfrm>
        </p:spPr>
        <p:txBody>
          <a:bodyPr/>
          <a:lstStyle/>
          <a:p>
            <a:r>
              <a:rPr lang="az-Cyrl-AZ" dirty="0"/>
              <a:t>Подструктура</a:t>
            </a:r>
            <a:endParaRPr lang="fr-FR" dirty="0"/>
          </a:p>
        </p:txBody>
      </p:sp>
      <p:pic>
        <p:nvPicPr>
          <p:cNvPr id="50" name="Imag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16" y="4091308"/>
            <a:ext cx="2979434" cy="276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884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966" y="-27384"/>
            <a:ext cx="9210813" cy="688538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76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Спектр дилептонов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5013176"/>
            <a:ext cx="8839200" cy="1463824"/>
          </a:xfrm>
        </p:spPr>
        <p:txBody>
          <a:bodyPr/>
          <a:lstStyle/>
          <a:p>
            <a:r>
              <a:rPr lang="ru-RU" sz="2400" dirty="0"/>
              <a:t>Спектр соответствует предсказаниям СМ.</a:t>
            </a:r>
          </a:p>
          <a:p>
            <a:r>
              <a:rPr lang="ru-RU" sz="2400" dirty="0"/>
              <a:t>Многие теоритические модели предсказывают сигналы с одинаковыми конечными состояниями.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27650" name="Picture 2" descr="https://atlas.web.cern.ch/Atlas/GROUPS/PHYSICS/CONFNOTES/ATLAS-CONF-2016-045/fig_01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08720"/>
            <a:ext cx="479520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s://atlas.web.cern.ch/Atlas/GROUPS/PHYSICS/CONFNOTES/ATLAS-CONF-2016-045/fig_01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148" y="1052736"/>
            <a:ext cx="453365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757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«Как частицы получают массу»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460432" y="6597352"/>
            <a:ext cx="648643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764705"/>
            <a:ext cx="4320885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768054"/>
            <a:ext cx="4392488" cy="314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933056"/>
            <a:ext cx="3960440" cy="283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764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twiki.cern.ch/twiki/pub/CMSPublic/PhysicsResultsCombined/exo-limits_ICHEP_2016.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" y="471961"/>
            <a:ext cx="8010525" cy="6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11925"/>
            <a:ext cx="504627" cy="301625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26" y="1412776"/>
            <a:ext cx="720080" cy="105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8266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tlas.web.cern.ch/Atlas/GROUPS/PHYSICS/CombinedSummaryPlots/EXOTICS/ATLAS_Exotics_Summary/ATLAS_Exotics_Summar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56" y="44624"/>
            <a:ext cx="9058874" cy="677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11925"/>
            <a:ext cx="504627" cy="301625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792414"/>
            <a:ext cx="720080" cy="105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718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Заключение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0"/>
            <a:ext cx="432619" cy="220811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19089"/>
            <a:ext cx="7004397" cy="567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602469" y="1628800"/>
            <a:ext cx="1843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Пилите, Шура</a:t>
            </a:r>
            <a:r>
              <a:rPr lang="ru-RU" b="1" dirty="0" smtClean="0">
                <a:solidFill>
                  <a:schemeClr val="bg1"/>
                </a:solidFill>
              </a:rPr>
              <a:t>,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пилите,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они золотые</a:t>
            </a:r>
            <a:r>
              <a:rPr lang="az-Cyrl-AZ" b="1" dirty="0" smtClean="0">
                <a:solidFill>
                  <a:schemeClr val="bg1"/>
                </a:solidFill>
              </a:rPr>
              <a:t>!</a:t>
            </a:r>
            <a:endParaRPr lang="fr-FR" b="1" dirty="0">
              <a:solidFill>
                <a:schemeClr val="bg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139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Дополнительные прозрачки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88424" y="6477001"/>
            <a:ext cx="720651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37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8100"/>
            <a:ext cx="9252520" cy="609600"/>
          </a:xfrm>
        </p:spPr>
        <p:txBody>
          <a:bodyPr/>
          <a:lstStyle/>
          <a:p>
            <a:r>
              <a:rPr lang="ru-RU" dirty="0"/>
              <a:t>Значительно ли превышение?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1"/>
            <a:ext cx="432619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6188236" y="1214645"/>
            <a:ext cx="26322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P-значение (</a:t>
            </a:r>
            <a:r>
              <a:rPr lang="ru-RU" b="1" dirty="0">
                <a:hlinkClick r:id="rId2" tooltip="Английский язык"/>
              </a:rPr>
              <a:t>англ.</a:t>
            </a:r>
            <a:r>
              <a:rPr lang="ru-RU" b="1" dirty="0"/>
              <a:t> </a:t>
            </a:r>
            <a:r>
              <a:rPr lang="ru-RU" b="1" i="1" dirty="0"/>
              <a:t>P-value</a:t>
            </a:r>
            <a:r>
              <a:rPr lang="ru-RU" b="1" dirty="0"/>
              <a:t>)</a:t>
            </a:r>
            <a:r>
              <a:rPr lang="ru-RU" dirty="0"/>
              <a:t> 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величина</a:t>
            </a:r>
            <a:r>
              <a:rPr lang="ru-RU" dirty="0"/>
              <a:t>, </a:t>
            </a:r>
            <a:r>
              <a:rPr lang="en-US" dirty="0"/>
              <a:t> </a:t>
            </a:r>
            <a:r>
              <a:rPr lang="ru-RU" dirty="0" smtClean="0"/>
              <a:t>используемая </a:t>
            </a:r>
            <a:endParaRPr lang="en-US" dirty="0" smtClean="0"/>
          </a:p>
          <a:p>
            <a:r>
              <a:rPr lang="ru-RU" dirty="0" smtClean="0"/>
              <a:t>при </a:t>
            </a:r>
            <a:r>
              <a:rPr lang="ru-RU" dirty="0"/>
              <a:t>тестировании </a:t>
            </a:r>
            <a:endParaRPr lang="en-US" dirty="0"/>
          </a:p>
          <a:p>
            <a:r>
              <a:rPr lang="ru-RU" dirty="0" smtClean="0"/>
              <a:t>статистических </a:t>
            </a:r>
            <a:r>
              <a:rPr lang="ru-RU" dirty="0"/>
              <a:t>гипотез. </a:t>
            </a:r>
            <a:endParaRPr lang="en-US" dirty="0" smtClean="0"/>
          </a:p>
          <a:p>
            <a:r>
              <a:rPr lang="ru-RU" dirty="0" smtClean="0"/>
              <a:t>это </a:t>
            </a:r>
            <a:r>
              <a:rPr lang="ru-RU" dirty="0"/>
              <a:t>вероятность ошибки </a:t>
            </a:r>
            <a:endParaRPr lang="en-US" dirty="0" smtClean="0"/>
          </a:p>
          <a:p>
            <a:r>
              <a:rPr lang="ru-RU" dirty="0" smtClean="0"/>
              <a:t>при </a:t>
            </a:r>
            <a:r>
              <a:rPr lang="en-US" dirty="0"/>
              <a:t> </a:t>
            </a:r>
            <a:r>
              <a:rPr lang="ru-RU" dirty="0" smtClean="0"/>
              <a:t>отклонении от</a:t>
            </a:r>
            <a:r>
              <a:rPr lang="en-US" dirty="0" smtClean="0"/>
              <a:t> </a:t>
            </a:r>
          </a:p>
          <a:p>
            <a:r>
              <a:rPr lang="ru-RU" dirty="0" smtClean="0"/>
              <a:t>нулевой гипотезы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813" y="4509120"/>
            <a:ext cx="3024336" cy="859602"/>
          </a:xfrm>
          <a:prstGeom prst="rect">
            <a:avLst/>
          </a:prstGeom>
        </p:spPr>
      </p:pic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9874" y="966402"/>
            <a:ext cx="6068362" cy="550129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0" y="6165304"/>
            <a:ext cx="1115616" cy="47997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510" name="Picture 6" descr=" erf(z)=2/(sqrt(pi))int_0^ze^(-t^2)dt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689506"/>
            <a:ext cx="2587834" cy="71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6" y="6191096"/>
            <a:ext cx="3384376" cy="6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92696"/>
          </a:xfrm>
        </p:spPr>
        <p:txBody>
          <a:bodyPr/>
          <a:lstStyle/>
          <a:p>
            <a:r>
              <a:rPr lang="en-US" sz="4400" dirty="0" smtClean="0"/>
              <a:t>Hierarchy problem of SM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073427"/>
          </a:xfrm>
        </p:spPr>
        <p:txBody>
          <a:bodyPr/>
          <a:lstStyle/>
          <a:p>
            <a:r>
              <a:rPr lang="en-US" dirty="0" smtClean="0"/>
              <a:t>SM is an effective theory valid up to a cut off scale </a:t>
            </a:r>
            <a:r>
              <a:rPr lang="en-US" dirty="0" smtClean="0">
                <a:sym typeface="Symbol" panose="05050102010706020507" pitchFamily="18" charset="2"/>
              </a:rPr>
              <a:t></a:t>
            </a:r>
            <a:r>
              <a:rPr lang="en-US" baseline="-25000" dirty="0" smtClean="0">
                <a:sym typeface="Symbol" panose="05050102010706020507" pitchFamily="18" charset="2"/>
              </a:rPr>
              <a:t>SM</a:t>
            </a:r>
            <a:r>
              <a:rPr lang="en-US" dirty="0" smtClean="0">
                <a:sym typeface="Symbol" panose="05050102010706020507" pitchFamily="18" charset="2"/>
              </a:rPr>
              <a:t> 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Radiative corrections to Higgs mass: </a:t>
            </a:r>
            <a:endParaRPr lang="en-US" dirty="0">
              <a:sym typeface="Symbol" panose="05050102010706020507" pitchFamily="18" charset="2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547C-26DA-844D-A140-21742A6A7D92}" type="slidenum">
              <a:rPr lang="fr-FR" smtClean="0"/>
              <a:pPr/>
              <a:t>45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4032337"/>
            <a:ext cx="6258494" cy="11986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475" y="2211395"/>
            <a:ext cx="5352872" cy="159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1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747893" y="6525345"/>
            <a:ext cx="432619" cy="288206"/>
          </a:xfrm>
        </p:spPr>
        <p:txBody>
          <a:bodyPr/>
          <a:lstStyle/>
          <a:p>
            <a:fld id="{D705148B-1AE5-48A5-8148-3F82504B5776}" type="slidenum">
              <a:rPr lang="fr-FR"/>
              <a:pPr/>
              <a:t>5</a:t>
            </a:fld>
            <a:endParaRPr lang="fr-FR"/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-20203" y="1052736"/>
            <a:ext cx="509626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SzPct val="110000"/>
              <a:buFont typeface="Wingdings" charset="2"/>
              <a:buChar char="§"/>
            </a:pPr>
            <a:r>
              <a:rPr lang="fr-FR" sz="2000" dirty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Поизвести в столкновениях</a:t>
            </a:r>
            <a:r>
              <a:rPr lang="fr-FR" sz="2000" dirty="0" smtClean="0">
                <a:latin typeface="Georgia" pitchFamily="18" charset="0"/>
              </a:rPr>
              <a:t> (</a:t>
            </a:r>
            <a:r>
              <a:rPr lang="ru-RU" sz="2000" dirty="0" smtClean="0">
                <a:latin typeface="Georgia" pitchFamily="18" charset="0"/>
              </a:rPr>
              <a:t>напр</a:t>
            </a:r>
            <a:r>
              <a:rPr lang="fr-FR" sz="2000" dirty="0" smtClean="0">
                <a:latin typeface="Georgia" pitchFamily="18" charset="0"/>
              </a:rPr>
              <a:t>. </a:t>
            </a:r>
            <a:r>
              <a:rPr lang="fr-FR" sz="2000" dirty="0">
                <a:latin typeface="Georgia" pitchFamily="18" charset="0"/>
              </a:rPr>
              <a:t>pp ) </a:t>
            </a:r>
          </a:p>
          <a:p>
            <a:pPr>
              <a:buClr>
                <a:srgbClr val="FF0000"/>
              </a:buClr>
              <a:buSzPct val="110000"/>
              <a:buFont typeface="Wingdings" charset="2"/>
              <a:buNone/>
            </a:pPr>
            <a:r>
              <a:rPr lang="fr-FR" sz="2000" dirty="0">
                <a:latin typeface="Georgia" pitchFamily="18" charset="0"/>
              </a:rPr>
              <a:t>   </a:t>
            </a:r>
            <a:r>
              <a:rPr lang="fr-FR" sz="2000" dirty="0" smtClean="0">
                <a:latin typeface="Georgia" pitchFamily="18" charset="0"/>
                <a:sym typeface="Symbol"/>
              </a:rPr>
              <a:t></a:t>
            </a:r>
            <a:r>
              <a:rPr lang="ru-RU" sz="2000" dirty="0" smtClean="0">
                <a:latin typeface="Georgia" pitchFamily="18" charset="0"/>
                <a:sym typeface="Symbol"/>
              </a:rPr>
              <a:t> Среди других известных  </a:t>
            </a:r>
          </a:p>
          <a:p>
            <a:pPr>
              <a:buClr>
                <a:srgbClr val="FF0000"/>
              </a:buClr>
              <a:buSzPct val="110000"/>
              <a:buFont typeface="Wingdings" charset="2"/>
              <a:buNone/>
            </a:pPr>
            <a:r>
              <a:rPr lang="ru-RU" sz="2000" dirty="0" smtClean="0">
                <a:latin typeface="Georgia" pitchFamily="18" charset="0"/>
                <a:sym typeface="Symbol"/>
              </a:rPr>
              <a:t>частиц может быть </a:t>
            </a:r>
            <a:r>
              <a:rPr lang="fr-FR" sz="2000" dirty="0" smtClean="0">
                <a:solidFill>
                  <a:srgbClr val="FF0000"/>
                </a:solidFill>
                <a:latin typeface="Georgia" pitchFamily="18" charset="0"/>
              </a:rPr>
              <a:t>X</a:t>
            </a:r>
            <a:endParaRPr lang="fr-FR" sz="2000" dirty="0">
              <a:solidFill>
                <a:srgbClr val="FF0000"/>
              </a:solidFill>
              <a:latin typeface="Georgia" pitchFamily="18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953000" y="544513"/>
            <a:ext cx="2971800" cy="2351087"/>
            <a:chOff x="3264" y="240"/>
            <a:chExt cx="1872" cy="1481"/>
          </a:xfrm>
        </p:grpSpPr>
        <p:pic>
          <p:nvPicPr>
            <p:cNvPr id="17408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64" y="288"/>
              <a:ext cx="1872" cy="1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4086" name="Text Box 6"/>
            <p:cNvSpPr txBox="1">
              <a:spLocks noChangeArrowheads="1"/>
            </p:cNvSpPr>
            <p:nvPr/>
          </p:nvSpPr>
          <p:spPr bwMode="auto">
            <a:xfrm>
              <a:off x="3693" y="288"/>
              <a:ext cx="1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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87" name="Text Box 7"/>
            <p:cNvSpPr txBox="1">
              <a:spLocks noChangeArrowheads="1"/>
            </p:cNvSpPr>
            <p:nvPr/>
          </p:nvSpPr>
          <p:spPr bwMode="auto">
            <a:xfrm>
              <a:off x="3408" y="1152"/>
              <a:ext cx="1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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88" name="Text Box 8"/>
            <p:cNvSpPr txBox="1">
              <a:spLocks noChangeArrowheads="1"/>
            </p:cNvSpPr>
            <p:nvPr/>
          </p:nvSpPr>
          <p:spPr bwMode="auto">
            <a:xfrm>
              <a:off x="3427" y="432"/>
              <a:ext cx="2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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90" name="Text Box 10"/>
            <p:cNvSpPr txBox="1">
              <a:spLocks noChangeArrowheads="1"/>
            </p:cNvSpPr>
            <p:nvPr/>
          </p:nvSpPr>
          <p:spPr bwMode="auto">
            <a:xfrm>
              <a:off x="4752" y="240"/>
              <a:ext cx="32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jet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92" name="Text Box 12"/>
            <p:cNvSpPr txBox="1">
              <a:spLocks noChangeArrowheads="1"/>
            </p:cNvSpPr>
            <p:nvPr/>
          </p:nvSpPr>
          <p:spPr bwMode="auto">
            <a:xfrm>
              <a:off x="4800" y="432"/>
              <a:ext cx="2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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95" name="Text Box 15"/>
            <p:cNvSpPr txBox="1">
              <a:spLocks noChangeArrowheads="1"/>
            </p:cNvSpPr>
            <p:nvPr/>
          </p:nvSpPr>
          <p:spPr bwMode="auto">
            <a:xfrm>
              <a:off x="4906" y="1104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Times" charset="0"/>
                  <a:sym typeface="Symbol" charset="2"/>
                </a:rPr>
                <a:t></a:t>
              </a:r>
              <a:endParaRPr lang="fr-FR">
                <a:solidFill>
                  <a:srgbClr val="FF0000"/>
                </a:solidFill>
                <a:latin typeface="Times" charset="0"/>
              </a:endParaRPr>
            </a:p>
          </p:txBody>
        </p:sp>
        <p:sp>
          <p:nvSpPr>
            <p:cNvPr id="174096" name="Text Box 16"/>
            <p:cNvSpPr txBox="1">
              <a:spLocks noChangeArrowheads="1"/>
            </p:cNvSpPr>
            <p:nvPr/>
          </p:nvSpPr>
          <p:spPr bwMode="auto">
            <a:xfrm>
              <a:off x="4896" y="1440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Times" charset="0"/>
                  <a:sym typeface="Symbol" charset="2"/>
                </a:rPr>
                <a:t></a:t>
              </a:r>
              <a:endParaRPr lang="fr-FR">
                <a:solidFill>
                  <a:srgbClr val="FF0000"/>
                </a:solidFill>
                <a:latin typeface="Times" charset="0"/>
              </a:endParaRPr>
            </a:p>
          </p:txBody>
        </p:sp>
      </p:grpSp>
      <p:sp>
        <p:nvSpPr>
          <p:cNvPr id="174097" name="Text Box 17"/>
          <p:cNvSpPr txBox="1">
            <a:spLocks noChangeArrowheads="1"/>
          </p:cNvSpPr>
          <p:nvPr/>
        </p:nvSpPr>
        <p:spPr bwMode="auto">
          <a:xfrm>
            <a:off x="4238" y="2780928"/>
            <a:ext cx="43877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SzPct val="110000"/>
              <a:buFont typeface="Wingdings" charset="2"/>
              <a:buChar char="§"/>
            </a:pPr>
            <a:r>
              <a:rPr lang="ru-RU" sz="2000" dirty="0" smtClean="0">
                <a:latin typeface="Georgia" pitchFamily="18" charset="0"/>
              </a:rPr>
              <a:t> Идентифицировать и измерить </a:t>
            </a:r>
          </a:p>
          <a:p>
            <a:pPr>
              <a:buClr>
                <a:srgbClr val="FF0000"/>
              </a:buClr>
              <a:buSzPct val="110000"/>
            </a:pPr>
            <a:r>
              <a:rPr lang="ru-RU" sz="2000" dirty="0" smtClean="0">
                <a:latin typeface="Georgia" pitchFamily="18" charset="0"/>
              </a:rPr>
              <a:t>свойства частиц, особенно тех</a:t>
            </a:r>
            <a:r>
              <a:rPr lang="fr-FR" sz="2000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, что</a:t>
            </a:r>
          </a:p>
          <a:p>
            <a:pPr>
              <a:buClr>
                <a:srgbClr val="FF0000"/>
              </a:buClr>
              <a:buSzPct val="110000"/>
            </a:pPr>
            <a:r>
              <a:rPr lang="ru-RU" sz="2000" dirty="0" smtClean="0">
                <a:latin typeface="Georgia" pitchFamily="18" charset="0"/>
              </a:rPr>
              <a:t>получаются при распадах </a:t>
            </a: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Х</a:t>
            </a:r>
          </a:p>
        </p:txBody>
      </p:sp>
      <p:sp>
        <p:nvSpPr>
          <p:cNvPr id="174115" name="Text Box 35"/>
          <p:cNvSpPr txBox="1">
            <a:spLocks noChangeArrowheads="1"/>
          </p:cNvSpPr>
          <p:nvPr/>
        </p:nvSpPr>
        <p:spPr bwMode="auto">
          <a:xfrm>
            <a:off x="4648200" y="1401763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latin typeface="Times" charset="0"/>
              </a:rPr>
              <a:t>p</a:t>
            </a:r>
          </a:p>
        </p:txBody>
      </p:sp>
      <p:sp>
        <p:nvSpPr>
          <p:cNvPr id="174116" name="Text Box 36"/>
          <p:cNvSpPr txBox="1">
            <a:spLocks noChangeArrowheads="1"/>
          </p:cNvSpPr>
          <p:nvPr/>
        </p:nvSpPr>
        <p:spPr bwMode="auto">
          <a:xfrm>
            <a:off x="7620000" y="13716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latin typeface="Times" charset="0"/>
              </a:rPr>
              <a:t>p</a:t>
            </a:r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34917" y="3962400"/>
            <a:ext cx="8980498" cy="2824163"/>
            <a:chOff x="22" y="2496"/>
            <a:chExt cx="5657" cy="1779"/>
          </a:xfrm>
        </p:grpSpPr>
        <p:graphicFrame>
          <p:nvGraphicFramePr>
            <p:cNvPr id="174117" name="Object 37"/>
            <p:cNvGraphicFramePr>
              <a:graphicFrameLocks noChangeAspect="1"/>
            </p:cNvGraphicFramePr>
            <p:nvPr/>
          </p:nvGraphicFramePr>
          <p:xfrm>
            <a:off x="240" y="3504"/>
            <a:ext cx="3415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9" name="Equation" r:id="rId4" imgW="3009600" imgH="507960" progId="Equation.3">
                    <p:embed/>
                  </p:oleObj>
                </mc:Choice>
                <mc:Fallback>
                  <p:oleObj name="Equation" r:id="rId4" imgW="300960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3504"/>
                          <a:ext cx="3415" cy="5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oup 30"/>
            <p:cNvGrpSpPr>
              <a:grpSpLocks/>
            </p:cNvGrpSpPr>
            <p:nvPr/>
          </p:nvGrpSpPr>
          <p:grpSpPr bwMode="auto">
            <a:xfrm>
              <a:off x="2760" y="2496"/>
              <a:ext cx="2808" cy="1779"/>
              <a:chOff x="2664" y="2544"/>
              <a:chExt cx="2808" cy="1779"/>
            </a:xfrm>
          </p:grpSpPr>
          <p:pic>
            <p:nvPicPr>
              <p:cNvPr id="174083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664" y="2544"/>
                <a:ext cx="2808" cy="1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74100" name="Line 20"/>
              <p:cNvSpPr>
                <a:spLocks noChangeShapeType="1"/>
              </p:cNvSpPr>
              <p:nvPr/>
            </p:nvSpPr>
            <p:spPr bwMode="auto">
              <a:xfrm>
                <a:off x="3984" y="3264"/>
                <a:ext cx="0" cy="81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lg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4107" name="Rectangle 27"/>
              <p:cNvSpPr>
                <a:spLocks noChangeArrowheads="1"/>
              </p:cNvSpPr>
              <p:nvPr/>
            </p:nvSpPr>
            <p:spPr bwMode="auto">
              <a:xfrm>
                <a:off x="5088" y="4080"/>
                <a:ext cx="384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4108" name="Text Box 28"/>
              <p:cNvSpPr txBox="1">
                <a:spLocks noChangeArrowheads="1"/>
              </p:cNvSpPr>
              <p:nvPr/>
            </p:nvSpPr>
            <p:spPr bwMode="auto">
              <a:xfrm>
                <a:off x="5102" y="4035"/>
                <a:ext cx="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sz="2400">
                    <a:solidFill>
                      <a:srgbClr val="FF0000"/>
                    </a:solidFill>
                    <a:latin typeface="Times" charset="0"/>
                    <a:sym typeface="Symbol" charset="2"/>
                  </a:rPr>
                  <a:t></a:t>
                </a:r>
              </a:p>
            </p:txBody>
          </p:sp>
          <p:sp>
            <p:nvSpPr>
              <p:cNvPr id="174109" name="Text Box 29"/>
              <p:cNvSpPr txBox="1">
                <a:spLocks noChangeArrowheads="1"/>
              </p:cNvSpPr>
              <p:nvPr/>
            </p:nvSpPr>
            <p:spPr bwMode="auto">
              <a:xfrm>
                <a:off x="3834" y="4022"/>
                <a:ext cx="34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>
                    <a:solidFill>
                      <a:srgbClr val="FF0000"/>
                    </a:solidFill>
                    <a:latin typeface="Times" charset="0"/>
                  </a:rPr>
                  <a:t>M</a:t>
                </a:r>
                <a:r>
                  <a:rPr lang="fr-FR" baseline="-25000">
                    <a:solidFill>
                      <a:srgbClr val="FF0000"/>
                    </a:solidFill>
                    <a:latin typeface="Times" charset="0"/>
                  </a:rPr>
                  <a:t>X</a:t>
                </a:r>
                <a:endParaRPr lang="fr-FR">
                  <a:solidFill>
                    <a:srgbClr val="FF0000"/>
                  </a:solidFill>
                  <a:latin typeface="Times" charset="0"/>
                </a:endParaRPr>
              </a:p>
            </p:txBody>
          </p:sp>
        </p:grpSp>
        <p:sp>
          <p:nvSpPr>
            <p:cNvPr id="174111" name="Text Box 31"/>
            <p:cNvSpPr txBox="1">
              <a:spLocks noChangeArrowheads="1"/>
            </p:cNvSpPr>
            <p:nvPr/>
          </p:nvSpPr>
          <p:spPr bwMode="auto">
            <a:xfrm>
              <a:off x="5116" y="3120"/>
              <a:ext cx="56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 smtClean="0">
                  <a:latin typeface="Georgia" pitchFamily="18" charset="0"/>
                </a:rPr>
                <a:t>«фон»</a:t>
              </a:r>
              <a:endParaRPr lang="fr-FR" dirty="0">
                <a:latin typeface="Georgia" pitchFamily="18" charset="0"/>
              </a:endParaRPr>
            </a:p>
          </p:txBody>
        </p:sp>
        <p:sp>
          <p:nvSpPr>
            <p:cNvPr id="174112" name="Line 32"/>
            <p:cNvSpPr>
              <a:spLocks noChangeShapeType="1"/>
            </p:cNvSpPr>
            <p:nvPr/>
          </p:nvSpPr>
          <p:spPr bwMode="auto">
            <a:xfrm flipH="1">
              <a:off x="4800" y="3552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13" name="Text Box 33"/>
            <p:cNvSpPr txBox="1">
              <a:spLocks noChangeArrowheads="1"/>
            </p:cNvSpPr>
            <p:nvPr/>
          </p:nvSpPr>
          <p:spPr bwMode="auto">
            <a:xfrm>
              <a:off x="4085" y="2832"/>
              <a:ext cx="97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Georgia" pitchFamily="18" charset="0"/>
                </a:rPr>
                <a:t>Пик сигнала</a:t>
              </a:r>
              <a:endParaRPr lang="fr-FR" dirty="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174114" name="Line 34"/>
            <p:cNvSpPr>
              <a:spLocks noChangeShapeType="1"/>
            </p:cNvSpPr>
            <p:nvPr/>
          </p:nvSpPr>
          <p:spPr bwMode="auto">
            <a:xfrm flipH="1">
              <a:off x="4176" y="3168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18" name="Rectangle 38"/>
            <p:cNvSpPr>
              <a:spLocks noChangeArrowheads="1"/>
            </p:cNvSpPr>
            <p:nvPr/>
          </p:nvSpPr>
          <p:spPr bwMode="auto">
            <a:xfrm>
              <a:off x="2304" y="3744"/>
              <a:ext cx="48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098" name="Text Box 18"/>
            <p:cNvSpPr txBox="1">
              <a:spLocks noChangeArrowheads="1"/>
            </p:cNvSpPr>
            <p:nvPr/>
          </p:nvSpPr>
          <p:spPr bwMode="auto">
            <a:xfrm>
              <a:off x="22" y="2765"/>
              <a:ext cx="2216" cy="1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FF0000"/>
                </a:buClr>
                <a:buSzPct val="110000"/>
                <a:buFont typeface="Wingdings" charset="2"/>
                <a:buChar char="§"/>
              </a:pPr>
              <a:r>
                <a:rPr lang="fr-FR" dirty="0">
                  <a:latin typeface="Times" charset="0"/>
                </a:rPr>
                <a:t> </a:t>
              </a:r>
              <a:r>
                <a:rPr lang="ru-RU" sz="2000" dirty="0" smtClean="0">
                  <a:latin typeface="Georgia" pitchFamily="18" charset="0"/>
                </a:rPr>
                <a:t>Чаще всего</a:t>
              </a:r>
              <a:r>
                <a:rPr lang="fr-FR" sz="2000" dirty="0" smtClean="0">
                  <a:solidFill>
                    <a:srgbClr val="0000FF"/>
                  </a:solidFill>
                  <a:latin typeface="Georgia" pitchFamily="18" charset="0"/>
                </a:rPr>
                <a:t>,</a:t>
              </a:r>
              <a:r>
                <a:rPr lang="fr-FR" sz="2000" dirty="0" smtClean="0">
                  <a:latin typeface="Georgia" pitchFamily="18" charset="0"/>
                </a:rPr>
                <a:t> </a:t>
              </a:r>
              <a:r>
                <a:rPr lang="ru-RU" sz="2000" dirty="0" smtClean="0">
                  <a:latin typeface="Georgia" pitchFamily="18" charset="0"/>
                </a:rPr>
                <a:t>бозон Хиггса </a:t>
              </a:r>
            </a:p>
            <a:p>
              <a:pPr>
                <a:buClr>
                  <a:srgbClr val="FF0000"/>
                </a:buClr>
                <a:buSzPct val="110000"/>
              </a:pPr>
              <a:r>
                <a:rPr lang="ru-RU" sz="2000" dirty="0" smtClean="0">
                  <a:latin typeface="Georgia" pitchFamily="18" charset="0"/>
                </a:rPr>
                <a:t>проявится как пик  в </a:t>
              </a:r>
            </a:p>
            <a:p>
              <a:pPr>
                <a:buClr>
                  <a:srgbClr val="FF0000"/>
                </a:buClr>
                <a:buSzPct val="110000"/>
              </a:pPr>
              <a:r>
                <a:rPr lang="ru-RU" sz="2000" dirty="0" smtClean="0">
                  <a:latin typeface="Georgia" pitchFamily="18" charset="0"/>
                </a:rPr>
                <a:t>распределении </a:t>
              </a:r>
            </a:p>
            <a:p>
              <a:pPr>
                <a:buClr>
                  <a:srgbClr val="FF0000"/>
                </a:buClr>
                <a:buSzPct val="110000"/>
              </a:pPr>
              <a:r>
                <a:rPr lang="ru-RU" sz="2000" dirty="0" smtClean="0">
                  <a:latin typeface="Georgia" pitchFamily="18" charset="0"/>
                </a:rPr>
                <a:t>инвариантной  массы</a:t>
              </a:r>
              <a:r>
                <a:rPr lang="fr-FR" sz="2000" dirty="0" smtClean="0">
                  <a:solidFill>
                    <a:srgbClr val="0000FF"/>
                  </a:solidFill>
                  <a:latin typeface="Georgia" pitchFamily="18" charset="0"/>
                </a:rPr>
                <a:t> </a:t>
              </a:r>
              <a:r>
                <a:rPr lang="fr-FR" sz="2000" dirty="0">
                  <a:solidFill>
                    <a:srgbClr val="0000FF"/>
                  </a:solidFill>
                  <a:latin typeface="Georgia" pitchFamily="18" charset="0"/>
                </a:rPr>
                <a:t>(</a:t>
              </a:r>
              <a:r>
                <a:rPr lang="fr-FR" sz="2000" dirty="0">
                  <a:solidFill>
                    <a:srgbClr val="FF0000"/>
                  </a:solidFill>
                  <a:latin typeface="Georgia" pitchFamily="18" charset="0"/>
                </a:rPr>
                <a:t>m</a:t>
              </a:r>
              <a:r>
                <a:rPr lang="fr-FR" sz="2000" baseline="-25000" dirty="0">
                  <a:solidFill>
                    <a:srgbClr val="FF0000"/>
                  </a:solidFill>
                  <a:latin typeface="Georgia" pitchFamily="18" charset="0"/>
                  <a:sym typeface="Symbol" charset="2"/>
                </a:rPr>
                <a:t> </a:t>
              </a:r>
              <a:r>
                <a:rPr lang="fr-FR" sz="2000" dirty="0">
                  <a:solidFill>
                    <a:srgbClr val="0000FF"/>
                  </a:solidFill>
                  <a:latin typeface="Georgia" pitchFamily="18" charset="0"/>
                </a:rPr>
                <a:t>)</a:t>
              </a:r>
              <a:r>
                <a:rPr lang="fr-FR" sz="2000" dirty="0">
                  <a:latin typeface="Georgia" pitchFamily="18" charset="0"/>
                </a:rPr>
                <a:t>.</a:t>
              </a:r>
            </a:p>
            <a:p>
              <a:pPr>
                <a:buClr>
                  <a:srgbClr val="FF0000"/>
                </a:buClr>
                <a:buSzPct val="110000"/>
                <a:buFont typeface="Wingdings" charset="2"/>
                <a:buNone/>
              </a:pPr>
              <a:endParaRPr lang="fr-FR" sz="2000" dirty="0">
                <a:latin typeface="Georgia" pitchFamily="18" charset="0"/>
              </a:endParaRPr>
            </a:p>
          </p:txBody>
        </p:sp>
        <p:grpSp>
          <p:nvGrpSpPr>
            <p:cNvPr id="5" name="Group 55"/>
            <p:cNvGrpSpPr>
              <a:grpSpLocks/>
            </p:cNvGrpSpPr>
            <p:nvPr/>
          </p:nvGrpSpPr>
          <p:grpSpPr bwMode="auto">
            <a:xfrm>
              <a:off x="192" y="3782"/>
              <a:ext cx="405" cy="298"/>
              <a:chOff x="192" y="3888"/>
              <a:chExt cx="405" cy="298"/>
            </a:xfrm>
          </p:grpSpPr>
          <p:sp>
            <p:nvSpPr>
              <p:cNvPr id="174134" name="Rectangle 54"/>
              <p:cNvSpPr>
                <a:spLocks noChangeArrowheads="1"/>
              </p:cNvSpPr>
              <p:nvPr/>
            </p:nvSpPr>
            <p:spPr bwMode="auto">
              <a:xfrm>
                <a:off x="192" y="3888"/>
                <a:ext cx="384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4133" name="Text Box 53"/>
              <p:cNvSpPr txBox="1">
                <a:spLocks noChangeArrowheads="1"/>
              </p:cNvSpPr>
              <p:nvPr/>
            </p:nvSpPr>
            <p:spPr bwMode="auto">
              <a:xfrm>
                <a:off x="192" y="3936"/>
                <a:ext cx="40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>
                    <a:solidFill>
                      <a:schemeClr val="tx2"/>
                    </a:solidFill>
                    <a:latin typeface="Times" charset="0"/>
                    <a:sym typeface="Symbol" charset="2"/>
                  </a:rPr>
                  <a:t>M</a:t>
                </a:r>
                <a:r>
                  <a:rPr lang="en-GB" baseline="-25000">
                    <a:solidFill>
                      <a:schemeClr val="tx2"/>
                    </a:solidFill>
                    <a:latin typeface="Times" charset="0"/>
                    <a:sym typeface="Symbol" charset="2"/>
                  </a:rPr>
                  <a:t></a:t>
                </a:r>
                <a:r>
                  <a:rPr lang="en-GB" baseline="30000">
                    <a:solidFill>
                      <a:schemeClr val="tx2"/>
                    </a:solidFill>
                    <a:latin typeface="Times" charset="0"/>
                    <a:sym typeface="Symbol" charset="2"/>
                  </a:rPr>
                  <a:t>2</a:t>
                </a:r>
                <a:endParaRPr lang="fr-FR" baseline="-25000">
                  <a:solidFill>
                    <a:schemeClr val="tx2"/>
                  </a:solidFill>
                  <a:latin typeface="Times" charset="0"/>
                  <a:sym typeface="Symbol" charset="2"/>
                </a:endParaRPr>
              </a:p>
            </p:txBody>
          </p:sp>
        </p:grpSp>
      </p:grpSp>
      <p:pic>
        <p:nvPicPr>
          <p:cNvPr id="174099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2747963"/>
            <a:ext cx="3276600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6705600" y="2803525"/>
            <a:ext cx="2362200" cy="1093788"/>
            <a:chOff x="4224" y="1766"/>
            <a:chExt cx="1488" cy="689"/>
          </a:xfrm>
        </p:grpSpPr>
        <p:sp>
          <p:nvSpPr>
            <p:cNvPr id="174122" name="Text Box 42"/>
            <p:cNvSpPr txBox="1">
              <a:spLocks noChangeArrowheads="1"/>
            </p:cNvSpPr>
            <p:nvPr/>
          </p:nvSpPr>
          <p:spPr bwMode="auto">
            <a:xfrm>
              <a:off x="5088" y="1766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Times" charset="0"/>
                  <a:sym typeface="Symbol" charset="2"/>
                </a:rPr>
                <a:t> </a:t>
              </a:r>
              <a:r>
                <a:rPr lang="fr-FR">
                  <a:solidFill>
                    <a:srgbClr val="FF0000"/>
                  </a:solidFill>
                  <a:latin typeface="Times" charset="0"/>
                </a:rPr>
                <a:t> </a:t>
              </a:r>
              <a:r>
                <a:rPr lang="fr-FR" b="0">
                  <a:solidFill>
                    <a:srgbClr val="FF0000"/>
                  </a:solidFill>
                  <a:latin typeface="Times" charset="0"/>
                </a:rPr>
                <a:t>E</a:t>
              </a:r>
              <a:r>
                <a:rPr lang="fr-FR" b="0" baseline="-25000">
                  <a:solidFill>
                    <a:srgbClr val="FF0000"/>
                  </a:solidFill>
                  <a:latin typeface="Times" charset="0"/>
                </a:rPr>
                <a:t>1</a:t>
              </a:r>
              <a:r>
                <a:rPr lang="fr-FR" b="0">
                  <a:solidFill>
                    <a:srgbClr val="FF0000"/>
                  </a:solidFill>
                  <a:latin typeface="Times" charset="0"/>
                </a:rPr>
                <a:t>  p</a:t>
              </a:r>
              <a:r>
                <a:rPr lang="fr-FR" b="0" baseline="-25000">
                  <a:solidFill>
                    <a:srgbClr val="FF0000"/>
                  </a:solidFill>
                  <a:latin typeface="Times" charset="0"/>
                </a:rPr>
                <a:t>1</a:t>
              </a:r>
            </a:p>
          </p:txBody>
        </p:sp>
        <p:sp>
          <p:nvSpPr>
            <p:cNvPr id="174123" name="Text Box 43"/>
            <p:cNvSpPr txBox="1">
              <a:spLocks noChangeArrowheads="1"/>
            </p:cNvSpPr>
            <p:nvPr/>
          </p:nvSpPr>
          <p:spPr bwMode="auto">
            <a:xfrm>
              <a:off x="5088" y="2205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Times" charset="0"/>
                  <a:sym typeface="Symbol" charset="2"/>
                </a:rPr>
                <a:t></a:t>
              </a:r>
              <a:r>
                <a:rPr lang="fr-FR" b="0">
                  <a:solidFill>
                    <a:srgbClr val="FF0000"/>
                  </a:solidFill>
                  <a:latin typeface="Times" charset="0"/>
                </a:rPr>
                <a:t>  E</a:t>
              </a:r>
              <a:r>
                <a:rPr lang="fr-FR" b="0" baseline="-25000">
                  <a:solidFill>
                    <a:srgbClr val="FF0000"/>
                  </a:solidFill>
                  <a:latin typeface="Times" charset="0"/>
                </a:rPr>
                <a:t>2</a:t>
              </a:r>
              <a:r>
                <a:rPr lang="fr-FR" b="0">
                  <a:solidFill>
                    <a:srgbClr val="FF0000"/>
                  </a:solidFill>
                  <a:latin typeface="Times" charset="0"/>
                </a:rPr>
                <a:t>  p</a:t>
              </a:r>
              <a:r>
                <a:rPr lang="fr-FR" b="0" baseline="-25000">
                  <a:solidFill>
                    <a:srgbClr val="FF0000"/>
                  </a:solidFill>
                  <a:latin typeface="Times" charset="0"/>
                </a:rPr>
                <a:t>2</a:t>
              </a:r>
            </a:p>
          </p:txBody>
        </p:sp>
        <p:sp>
          <p:nvSpPr>
            <p:cNvPr id="174124" name="Line 44"/>
            <p:cNvSpPr>
              <a:spLocks noChangeShapeType="1"/>
            </p:cNvSpPr>
            <p:nvPr/>
          </p:nvSpPr>
          <p:spPr bwMode="auto">
            <a:xfrm>
              <a:off x="5532" y="181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25" name="Line 45"/>
            <p:cNvSpPr>
              <a:spLocks noChangeShapeType="1"/>
            </p:cNvSpPr>
            <p:nvPr/>
          </p:nvSpPr>
          <p:spPr bwMode="auto">
            <a:xfrm>
              <a:off x="5484" y="224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26" name="Oval 46"/>
            <p:cNvSpPr>
              <a:spLocks noChangeArrowheads="1"/>
            </p:cNvSpPr>
            <p:nvPr/>
          </p:nvSpPr>
          <p:spPr bwMode="auto">
            <a:xfrm rot="1926375">
              <a:off x="4224" y="211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28" name="Oval 48"/>
            <p:cNvSpPr>
              <a:spLocks noChangeArrowheads="1"/>
            </p:cNvSpPr>
            <p:nvPr/>
          </p:nvSpPr>
          <p:spPr bwMode="auto">
            <a:xfrm rot="-343591">
              <a:off x="4224" y="2208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4" name="Titre 1"/>
          <p:cNvSpPr txBox="1">
            <a:spLocks/>
          </p:cNvSpPr>
          <p:nvPr/>
        </p:nvSpPr>
        <p:spPr>
          <a:xfrm>
            <a:off x="35496" y="-27384"/>
            <a:ext cx="88392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найти бозон Хиггса?</a:t>
            </a:r>
            <a:endParaRPr kumimoji="0" lang="fr-FR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022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fld id="{6517A56A-9C62-4905-949F-AFB6EC726B37}" type="slidenum">
              <a:rPr lang="fr-FR"/>
              <a:pPr/>
              <a:t>6</a:t>
            </a:fld>
            <a:endParaRPr lang="fr-FR" dirty="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66675" y="1000918"/>
            <a:ext cx="9067800" cy="4732338"/>
            <a:chOff x="42" y="1104"/>
            <a:chExt cx="5712" cy="2981"/>
          </a:xfrm>
        </p:grpSpPr>
        <p:pic>
          <p:nvPicPr>
            <p:cNvPr id="16896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1651"/>
            <a:stretch>
              <a:fillRect/>
            </a:stretch>
          </p:blipFill>
          <p:spPr bwMode="auto">
            <a:xfrm>
              <a:off x="42" y="1104"/>
              <a:ext cx="4128" cy="2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896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4465">
              <a:off x="4650" y="2774"/>
              <a:ext cx="1104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8968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17743">
              <a:off x="4697" y="3382"/>
              <a:ext cx="960" cy="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8969" name="Picture 9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85112"/>
            <a:stretch>
              <a:fillRect/>
            </a:stretch>
          </p:blipFill>
          <p:spPr bwMode="auto">
            <a:xfrm rot="506364">
              <a:off x="4314" y="1210"/>
              <a:ext cx="1116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8970" name="Text Box 10"/>
            <p:cNvSpPr txBox="1">
              <a:spLocks noChangeArrowheads="1"/>
            </p:cNvSpPr>
            <p:nvPr/>
          </p:nvSpPr>
          <p:spPr bwMode="auto">
            <a:xfrm rot="499828">
              <a:off x="4265" y="1592"/>
              <a:ext cx="8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gluon fusion</a:t>
              </a:r>
            </a:p>
          </p:txBody>
        </p:sp>
        <p:sp>
          <p:nvSpPr>
            <p:cNvPr id="168971" name="Text Box 11"/>
            <p:cNvSpPr txBox="1">
              <a:spLocks noChangeArrowheads="1"/>
            </p:cNvSpPr>
            <p:nvPr/>
          </p:nvSpPr>
          <p:spPr bwMode="auto">
            <a:xfrm>
              <a:off x="3978" y="2741"/>
              <a:ext cx="708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W, Z </a:t>
              </a:r>
            </a:p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brems-</a:t>
              </a:r>
            </a:p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strahlung</a:t>
              </a:r>
            </a:p>
          </p:txBody>
        </p:sp>
        <p:sp>
          <p:nvSpPr>
            <p:cNvPr id="168972" name="Text Box 12"/>
            <p:cNvSpPr txBox="1">
              <a:spLocks noChangeArrowheads="1"/>
            </p:cNvSpPr>
            <p:nvPr/>
          </p:nvSpPr>
          <p:spPr bwMode="auto">
            <a:xfrm>
              <a:off x="4026" y="3566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tt fusion</a:t>
              </a:r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746" y="1823"/>
              <a:ext cx="960" cy="918"/>
              <a:chOff x="4512" y="1241"/>
              <a:chExt cx="1056" cy="966"/>
            </a:xfrm>
          </p:grpSpPr>
          <p:pic>
            <p:nvPicPr>
              <p:cNvPr id="168974" name="Picture 14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71474" b="-4210"/>
              <a:stretch>
                <a:fillRect/>
              </a:stretch>
            </p:blipFill>
            <p:spPr bwMode="auto">
              <a:xfrm>
                <a:off x="4512" y="1241"/>
                <a:ext cx="1056" cy="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8975" name="Rectangle 15"/>
              <p:cNvSpPr>
                <a:spLocks noChangeArrowheads="1"/>
              </p:cNvSpPr>
              <p:nvPr/>
            </p:nvSpPr>
            <p:spPr bwMode="auto">
              <a:xfrm>
                <a:off x="4512" y="1619"/>
                <a:ext cx="384" cy="15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68976" name="Text Box 16"/>
            <p:cNvSpPr txBox="1">
              <a:spLocks noChangeArrowheads="1"/>
            </p:cNvSpPr>
            <p:nvPr/>
          </p:nvSpPr>
          <p:spPr bwMode="auto">
            <a:xfrm>
              <a:off x="4026" y="2035"/>
              <a:ext cx="7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WW, ZZ </a:t>
              </a:r>
            </a:p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  fusion</a:t>
              </a:r>
            </a:p>
          </p:txBody>
        </p:sp>
        <p:sp>
          <p:nvSpPr>
            <p:cNvPr id="168977" name="Rectangle 17"/>
            <p:cNvSpPr>
              <a:spLocks noChangeArrowheads="1"/>
            </p:cNvSpPr>
            <p:nvPr/>
          </p:nvSpPr>
          <p:spPr bwMode="auto">
            <a:xfrm>
              <a:off x="4794" y="2544"/>
              <a:ext cx="528" cy="14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78" name="Rectangle 18"/>
            <p:cNvSpPr>
              <a:spLocks noChangeArrowheads="1"/>
            </p:cNvSpPr>
            <p:nvPr/>
          </p:nvSpPr>
          <p:spPr bwMode="auto">
            <a:xfrm>
              <a:off x="3978" y="1829"/>
              <a:ext cx="1776" cy="76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79" name="Rectangle 19"/>
            <p:cNvSpPr>
              <a:spLocks noChangeArrowheads="1"/>
            </p:cNvSpPr>
            <p:nvPr/>
          </p:nvSpPr>
          <p:spPr bwMode="auto">
            <a:xfrm>
              <a:off x="3976" y="2597"/>
              <a:ext cx="1776" cy="768"/>
            </a:xfrm>
            <a:prstGeom prst="rect">
              <a:avLst/>
            </a:prstGeom>
            <a:noFill/>
            <a:ln w="254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0" name="Rectangle 20"/>
            <p:cNvSpPr>
              <a:spLocks noChangeArrowheads="1"/>
            </p:cNvSpPr>
            <p:nvPr/>
          </p:nvSpPr>
          <p:spPr bwMode="auto">
            <a:xfrm>
              <a:off x="3976" y="1109"/>
              <a:ext cx="1776" cy="720"/>
            </a:xfrm>
            <a:prstGeom prst="rect">
              <a:avLst/>
            </a:prstGeom>
            <a:noFill/>
            <a:ln w="254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1" name="Rectangle 21"/>
            <p:cNvSpPr>
              <a:spLocks noChangeArrowheads="1"/>
            </p:cNvSpPr>
            <p:nvPr/>
          </p:nvSpPr>
          <p:spPr bwMode="auto">
            <a:xfrm>
              <a:off x="3786" y="3749"/>
              <a:ext cx="38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2" name="Rectangle 22"/>
            <p:cNvSpPr>
              <a:spLocks noChangeArrowheads="1"/>
            </p:cNvSpPr>
            <p:nvPr/>
          </p:nvSpPr>
          <p:spPr bwMode="auto">
            <a:xfrm>
              <a:off x="4698" y="3221"/>
              <a:ext cx="816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3" name="Rectangle 23"/>
            <p:cNvSpPr>
              <a:spLocks noChangeArrowheads="1"/>
            </p:cNvSpPr>
            <p:nvPr/>
          </p:nvSpPr>
          <p:spPr bwMode="auto">
            <a:xfrm>
              <a:off x="4938" y="3941"/>
              <a:ext cx="336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4" name="Rectangle 24"/>
            <p:cNvSpPr>
              <a:spLocks noChangeArrowheads="1"/>
            </p:cNvSpPr>
            <p:nvPr/>
          </p:nvSpPr>
          <p:spPr bwMode="auto">
            <a:xfrm>
              <a:off x="3976" y="3365"/>
              <a:ext cx="1776" cy="672"/>
            </a:xfrm>
            <a:prstGeom prst="rect">
              <a:avLst/>
            </a:prstGeom>
            <a:noFill/>
            <a:ln w="254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5" name="Line 25"/>
            <p:cNvSpPr>
              <a:spLocks noChangeShapeType="1"/>
            </p:cNvSpPr>
            <p:nvPr/>
          </p:nvSpPr>
          <p:spPr bwMode="auto">
            <a:xfrm flipH="1">
              <a:off x="2922" y="1397"/>
              <a:ext cx="1056" cy="576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6" name="Line 26"/>
            <p:cNvSpPr>
              <a:spLocks noChangeShapeType="1"/>
            </p:cNvSpPr>
            <p:nvPr/>
          </p:nvSpPr>
          <p:spPr bwMode="auto">
            <a:xfrm flipH="1">
              <a:off x="2730" y="2309"/>
              <a:ext cx="1248" cy="3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7" name="Line 27"/>
            <p:cNvSpPr>
              <a:spLocks noChangeShapeType="1"/>
            </p:cNvSpPr>
            <p:nvPr/>
          </p:nvSpPr>
          <p:spPr bwMode="auto">
            <a:xfrm flipH="1">
              <a:off x="2250" y="3029"/>
              <a:ext cx="1680" cy="240"/>
            </a:xfrm>
            <a:prstGeom prst="line">
              <a:avLst/>
            </a:prstGeom>
            <a:noFill/>
            <a:ln w="9525">
              <a:solidFill>
                <a:srgbClr val="40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8" name="Line 28"/>
            <p:cNvSpPr>
              <a:spLocks noChangeShapeType="1"/>
            </p:cNvSpPr>
            <p:nvPr/>
          </p:nvSpPr>
          <p:spPr bwMode="auto">
            <a:xfrm flipH="1">
              <a:off x="2298" y="3605"/>
              <a:ext cx="1632" cy="0"/>
            </a:xfrm>
            <a:prstGeom prst="line">
              <a:avLst/>
            </a:prstGeom>
            <a:noFill/>
            <a:ln w="9525">
              <a:solidFill>
                <a:srgbClr val="993366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9" name="Text Box 29"/>
            <p:cNvSpPr txBox="1">
              <a:spLocks noChangeArrowheads="1"/>
            </p:cNvSpPr>
            <p:nvPr/>
          </p:nvSpPr>
          <p:spPr bwMode="auto">
            <a:xfrm>
              <a:off x="4070" y="3403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latin typeface="Times" charset="0"/>
                </a:rPr>
                <a:t>_</a:t>
              </a:r>
            </a:p>
          </p:txBody>
        </p:sp>
      </p:grpSp>
      <p:sp>
        <p:nvSpPr>
          <p:cNvPr id="33" name="Titre 1"/>
          <p:cNvSpPr txBox="1">
            <a:spLocks/>
          </p:cNvSpPr>
          <p:nvPr/>
        </p:nvSpPr>
        <p:spPr>
          <a:xfrm>
            <a:off x="35496" y="-27384"/>
            <a:ext cx="88392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производится бозон Хиггса?</a:t>
            </a:r>
            <a:endParaRPr kumimoji="0" lang="fr-FR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040643" y="5805264"/>
            <a:ext cx="5195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Главный канал: глюонный синтез.</a:t>
            </a:r>
            <a:endParaRPr lang="fr-FR" sz="24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98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211" y="765336"/>
            <a:ext cx="7776864" cy="5543984"/>
          </a:xfrm>
          <a:prstGeom prst="rect">
            <a:avLst/>
          </a:prstGeom>
        </p:spPr>
      </p:pic>
      <p:sp>
        <p:nvSpPr>
          <p:cNvPr id="2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25345"/>
            <a:ext cx="504627" cy="288206"/>
          </a:xfrm>
        </p:spPr>
        <p:txBody>
          <a:bodyPr/>
          <a:lstStyle/>
          <a:p>
            <a:fld id="{866F6E17-094F-46C2-AF68-D4A52464B443}" type="slidenum">
              <a:rPr lang="fr-FR"/>
              <a:pPr/>
              <a:t>7</a:t>
            </a:fld>
            <a:endParaRPr lang="fr-FR"/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-252536" y="1398255"/>
            <a:ext cx="201477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000" dirty="0" err="1">
                <a:latin typeface="Georgia" pitchFamily="18" charset="0"/>
              </a:rPr>
              <a:t>Branching</a:t>
            </a:r>
            <a:r>
              <a:rPr lang="fr-FR" sz="2000" dirty="0">
                <a:latin typeface="Georgia" pitchFamily="18" charset="0"/>
              </a:rPr>
              <a:t> </a:t>
            </a:r>
            <a:endParaRPr lang="fr-FR" sz="2000" dirty="0" smtClean="0">
              <a:latin typeface="Georgia" pitchFamily="18" charset="0"/>
            </a:endParaRPr>
          </a:p>
          <a:p>
            <a:r>
              <a:rPr lang="fr-FR" sz="2000" dirty="0" smtClean="0">
                <a:latin typeface="Georgia" pitchFamily="18" charset="0"/>
              </a:rPr>
              <a:t>Ratio (</a:t>
            </a:r>
            <a:r>
              <a:rPr lang="fr-FR" sz="2000" dirty="0">
                <a:latin typeface="Georgia" pitchFamily="18" charset="0"/>
              </a:rPr>
              <a:t>BR) </a:t>
            </a:r>
          </a:p>
          <a:p>
            <a:r>
              <a:rPr lang="ru-RU" sz="2000" dirty="0">
                <a:latin typeface="Georgia" pitchFamily="18" charset="0"/>
              </a:rPr>
              <a:t>это 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процент </a:t>
            </a:r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распадов </a:t>
            </a:r>
          </a:p>
          <a:p>
            <a:r>
              <a:rPr lang="ru-RU" sz="2000" dirty="0" smtClean="0">
                <a:latin typeface="Georgia" pitchFamily="18" charset="0"/>
              </a:rPr>
              <a:t>в заданное </a:t>
            </a:r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конечное </a:t>
            </a:r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состояние.</a:t>
            </a:r>
          </a:p>
        </p:txBody>
      </p:sp>
      <p:sp>
        <p:nvSpPr>
          <p:cNvPr id="169999" name="Text Box 15"/>
          <p:cNvSpPr txBox="1">
            <a:spLocks noChangeArrowheads="1"/>
          </p:cNvSpPr>
          <p:nvPr/>
        </p:nvSpPr>
        <p:spPr bwMode="auto">
          <a:xfrm>
            <a:off x="98438" y="6095330"/>
            <a:ext cx="3411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 dirty="0" err="1">
                <a:latin typeface="Georgia" pitchFamily="18" charset="0"/>
              </a:rPr>
              <a:t>Branching</a:t>
            </a:r>
            <a:r>
              <a:rPr lang="fr-FR" sz="2000" b="1" dirty="0">
                <a:latin typeface="Georgia" pitchFamily="18" charset="0"/>
              </a:rPr>
              <a:t> ratio H-&gt; </a:t>
            </a:r>
            <a:r>
              <a:rPr lang="fr-FR" sz="2000" b="1" dirty="0">
                <a:solidFill>
                  <a:srgbClr val="FF0000"/>
                </a:solidFill>
                <a:latin typeface="Georgia" pitchFamily="18" charset="0"/>
                <a:sym typeface="Symbol" charset="2"/>
              </a:rPr>
              <a:t> </a:t>
            </a:r>
            <a:r>
              <a:rPr lang="fr-FR" sz="2000" b="1" dirty="0">
                <a:latin typeface="Georgia" pitchFamily="18" charset="0"/>
              </a:rPr>
              <a:t> </a:t>
            </a:r>
            <a:r>
              <a:rPr lang="fr-FR" sz="2000" dirty="0">
                <a:latin typeface="Georgia" pitchFamily="18" charset="0"/>
              </a:rPr>
              <a:t>=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352800" y="5949280"/>
            <a:ext cx="1092200" cy="912813"/>
            <a:chOff x="1056" y="1822"/>
            <a:chExt cx="688" cy="575"/>
          </a:xfrm>
        </p:grpSpPr>
        <p:sp>
          <p:nvSpPr>
            <p:cNvPr id="169998" name="Text Box 14"/>
            <p:cNvSpPr txBox="1">
              <a:spLocks noChangeArrowheads="1"/>
            </p:cNvSpPr>
            <p:nvPr/>
          </p:nvSpPr>
          <p:spPr bwMode="auto">
            <a:xfrm>
              <a:off x="1108" y="1822"/>
              <a:ext cx="63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000" b="1" dirty="0">
                  <a:latin typeface="Georgia" pitchFamily="18" charset="0"/>
                </a:rPr>
                <a:t>N </a:t>
              </a:r>
              <a:r>
                <a:rPr lang="fr-FR" sz="2000" b="1" baseline="-25000" dirty="0">
                  <a:latin typeface="Georgia" pitchFamily="18" charset="0"/>
                </a:rPr>
                <a:t>H--&gt;</a:t>
              </a:r>
              <a:r>
                <a:rPr lang="fr-FR" sz="2000" b="1" baseline="-25000" dirty="0">
                  <a:latin typeface="Georgia" pitchFamily="18" charset="0"/>
                  <a:sym typeface="Symbol" charset="2"/>
                </a:rPr>
                <a:t></a:t>
              </a:r>
            </a:p>
            <a:p>
              <a:endParaRPr lang="fr-FR" sz="2000" b="1" baseline="-25000" dirty="0">
                <a:latin typeface="Georgia" pitchFamily="18" charset="0"/>
                <a:sym typeface="Symbol" charset="2"/>
              </a:endParaRPr>
            </a:p>
            <a:p>
              <a:r>
                <a:rPr lang="fr-FR" sz="2000" b="1" dirty="0">
                  <a:latin typeface="Georgia" pitchFamily="18" charset="0"/>
                </a:rPr>
                <a:t>N</a:t>
              </a:r>
              <a:r>
                <a:rPr lang="fr-FR" sz="2000" b="1" baseline="-25000" dirty="0">
                  <a:latin typeface="Georgia" pitchFamily="18" charset="0"/>
                </a:rPr>
                <a:t>H-&gt;</a:t>
              </a:r>
              <a:r>
                <a:rPr lang="fr-FR" sz="2000" b="1" baseline="-25000" dirty="0">
                  <a:latin typeface="Georgia" pitchFamily="18" charset="0"/>
                  <a:sym typeface="Symbol" charset="2"/>
                </a:rPr>
                <a:t>all</a:t>
              </a:r>
              <a:endParaRPr lang="fr-FR" sz="2000" b="1" dirty="0">
                <a:latin typeface="Georgia" pitchFamily="18" charset="0"/>
              </a:endParaRPr>
            </a:p>
          </p:txBody>
        </p:sp>
        <p:sp>
          <p:nvSpPr>
            <p:cNvPr id="170001" name="Line 17"/>
            <p:cNvSpPr>
              <a:spLocks noChangeShapeType="1"/>
            </p:cNvSpPr>
            <p:nvPr/>
          </p:nvSpPr>
          <p:spPr bwMode="auto">
            <a:xfrm>
              <a:off x="1056" y="2112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1" name="Titre 1"/>
          <p:cNvSpPr txBox="1">
            <a:spLocks/>
          </p:cNvSpPr>
          <p:nvPr/>
        </p:nvSpPr>
        <p:spPr>
          <a:xfrm>
            <a:off x="35496" y="-27384"/>
            <a:ext cx="8839200" cy="609600"/>
          </a:xfrm>
          <a:prstGeom prst="rect">
            <a:avLst/>
          </a:prstGeom>
        </p:spPr>
        <p:txBody>
          <a:bodyPr/>
          <a:lstStyle/>
          <a:p>
            <a:pPr lvl="0" algn="l" eaLnBrk="0" hangingPunct="0"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Каналы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распада бозон</a:t>
            </a:r>
            <a:r>
              <a:rPr lang="ru-RU" sz="4400" kern="0" dirty="0">
                <a:solidFill>
                  <a:schemeClr val="tx2"/>
                </a:solidFill>
                <a:latin typeface="+mn-lt"/>
              </a:rPr>
              <a:t>а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Хиггса в СМ</a:t>
            </a:r>
            <a:endParaRPr kumimoji="0" lang="fr-FR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6136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</a:t>
            </a:r>
            <a:r>
              <a:rPr lang="fr-FR" dirty="0" smtClean="0">
                <a:sym typeface="Symbol" panose="05050102010706020507" pitchFamily="18" charset="2"/>
              </a:rPr>
              <a:t>ZZ4l</a:t>
            </a:r>
            <a:endParaRPr lang="fr-FR" dirty="0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8299" y="692696"/>
            <a:ext cx="9116803" cy="3135818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0" name="ZoneTexte 19"/>
          <p:cNvSpPr txBox="1"/>
          <p:nvPr/>
        </p:nvSpPr>
        <p:spPr>
          <a:xfrm>
            <a:off x="4788024" y="1371649"/>
            <a:ext cx="984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latin typeface="+mn-lt"/>
              </a:rPr>
              <a:t>~</a:t>
            </a:r>
            <a:r>
              <a:rPr lang="fr-FR" sz="3600" b="1" dirty="0" smtClean="0">
                <a:latin typeface="+mn-lt"/>
              </a:rPr>
              <a:t>3%</a:t>
            </a:r>
            <a:endParaRPr lang="fr-FR" sz="3600" b="1" dirty="0">
              <a:latin typeface="+mn-lt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222" y="4362739"/>
            <a:ext cx="6048672" cy="167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80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8299" y="692696"/>
            <a:ext cx="9116803" cy="3135818"/>
          </a:xfrm>
          <a:prstGeom prst="rect">
            <a:avLst/>
          </a:prstGeom>
        </p:spPr>
      </p:pic>
      <p:pic>
        <p:nvPicPr>
          <p:cNvPr id="18" name="Espace réservé du contenu 17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7086"/>
          <a:stretch/>
        </p:blipFill>
        <p:spPr>
          <a:xfrm>
            <a:off x="467544" y="3953349"/>
            <a:ext cx="8461350" cy="2615726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4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defaul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18608</TotalTime>
  <Words>1105</Words>
  <Application>Microsoft Office PowerPoint</Application>
  <PresentationFormat>Affichage à l'écran (4:3)</PresentationFormat>
  <Paragraphs>431</Paragraphs>
  <Slides>45</Slides>
  <Notes>3</Notes>
  <HiddenSlides>0</HiddenSlides>
  <MMClips>1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56" baseType="lpstr">
      <vt:lpstr>Arial</vt:lpstr>
      <vt:lpstr>Avenir Medium</vt:lpstr>
      <vt:lpstr>Calibri</vt:lpstr>
      <vt:lpstr>Georgia</vt:lpstr>
      <vt:lpstr>Lucida Grande</vt:lpstr>
      <vt:lpstr>Symbol</vt:lpstr>
      <vt:lpstr>Times</vt:lpstr>
      <vt:lpstr>Times New Roman</vt:lpstr>
      <vt:lpstr>Wingdings</vt:lpstr>
      <vt:lpstr>default</vt:lpstr>
      <vt:lpstr>Equation</vt:lpstr>
      <vt:lpstr>Введение в физику частиц</vt:lpstr>
      <vt:lpstr>Стандартная  Модель (CM)</vt:lpstr>
      <vt:lpstr>Higgs Physics</vt:lpstr>
      <vt:lpstr>«Как частицы получают массу»</vt:lpstr>
      <vt:lpstr>Présentation PowerPoint</vt:lpstr>
      <vt:lpstr>Présentation PowerPoint</vt:lpstr>
      <vt:lpstr>Présentation PowerPoint</vt:lpstr>
      <vt:lpstr>HZZ4l</vt:lpstr>
      <vt:lpstr>Présentation PowerPoint</vt:lpstr>
      <vt:lpstr>Bыбор событий</vt:lpstr>
      <vt:lpstr>Présentation PowerPoint</vt:lpstr>
      <vt:lpstr>Présentation PowerPoint</vt:lpstr>
      <vt:lpstr>Présentation PowerPoint</vt:lpstr>
      <vt:lpstr> Извлечение сигнала из фона </vt:lpstr>
      <vt:lpstr> Извлечение сигнала из фона </vt:lpstr>
      <vt:lpstr>Измерение фона</vt:lpstr>
      <vt:lpstr>Présentation PowerPoint</vt:lpstr>
      <vt:lpstr>Значительно ли превышение? </vt:lpstr>
      <vt:lpstr> Увеличение значимости сo временем </vt:lpstr>
      <vt:lpstr>Higgs Boson Decays (mH=125GeV)</vt:lpstr>
      <vt:lpstr>Распады бозона Хиггса</vt:lpstr>
      <vt:lpstr>Présentation PowerPoint</vt:lpstr>
      <vt:lpstr>Спин частиц СМ</vt:lpstr>
      <vt:lpstr>Спин и распад частицы</vt:lpstr>
      <vt:lpstr>Распады бозона Хиггса</vt:lpstr>
      <vt:lpstr>Распады бозона Хиггса</vt:lpstr>
      <vt:lpstr>Физика вне Стандартной Модели ?</vt:lpstr>
      <vt:lpstr>Физика вне Стандартной Модели ?</vt:lpstr>
      <vt:lpstr>Мир вне СМ глазами теоретиков</vt:lpstr>
      <vt:lpstr>Суперсимметрия (SUSY)</vt:lpstr>
      <vt:lpstr>Зачем нужна Суперсимметрия?</vt:lpstr>
      <vt:lpstr>Présentation PowerPoint</vt:lpstr>
      <vt:lpstr>Дополнительные измерения</vt:lpstr>
      <vt:lpstr>Ди-бозоны  (2015)</vt:lpstr>
      <vt:lpstr>Ди-бозоны  (2015)</vt:lpstr>
      <vt:lpstr> Теории великого объединения (GUT) </vt:lpstr>
      <vt:lpstr>Подструктура</vt:lpstr>
      <vt:lpstr>Présentation PowerPoint</vt:lpstr>
      <vt:lpstr>Спектр дилептонов</vt:lpstr>
      <vt:lpstr>Présentation PowerPoint</vt:lpstr>
      <vt:lpstr>Présentation PowerPoint</vt:lpstr>
      <vt:lpstr>Заключение</vt:lpstr>
      <vt:lpstr>Дополнительные прозрачки</vt:lpstr>
      <vt:lpstr>Значительно ли превышение? </vt:lpstr>
      <vt:lpstr>Hierarchy problem of SM</vt:lpstr>
    </vt:vector>
  </TitlesOfParts>
  <Company>lapp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berg</dc:creator>
  <cp:lastModifiedBy>Tetiana HRYN'OVA</cp:lastModifiedBy>
  <cp:revision>328</cp:revision>
  <dcterms:created xsi:type="dcterms:W3CDTF">2010-05-05T15:10:03Z</dcterms:created>
  <dcterms:modified xsi:type="dcterms:W3CDTF">2016-09-12T21:29:00Z</dcterms:modified>
</cp:coreProperties>
</file>