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sldIdLst>
    <p:sldId id="672" r:id="rId2"/>
    <p:sldId id="683" r:id="rId3"/>
    <p:sldId id="684" r:id="rId4"/>
    <p:sldId id="690" r:id="rId5"/>
    <p:sldId id="689" r:id="rId6"/>
    <p:sldId id="680" r:id="rId7"/>
    <p:sldId id="681" r:id="rId8"/>
    <p:sldId id="678" r:id="rId9"/>
    <p:sldId id="679" r:id="rId10"/>
    <p:sldId id="687" r:id="rId11"/>
    <p:sldId id="688" r:id="rId12"/>
    <p:sldId id="682" r:id="rId13"/>
    <p:sldId id="686" r:id="rId14"/>
    <p:sldId id="685" r:id="rId15"/>
  </p:sldIdLst>
  <p:sldSz cx="9144000" cy="6858000" type="screen4x3"/>
  <p:notesSz cx="6858000" cy="9144000"/>
  <p:defaultTextStyle>
    <a:defPPr>
      <a:defRPr lang="fr-FR"/>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1BF153"/>
    <a:srgbClr val="FFFF00"/>
    <a:srgbClr val="CC00CC"/>
    <a:srgbClr val="FF0000"/>
    <a:srgbClr val="1616F6"/>
    <a:srgbClr val="006600"/>
    <a:srgbClr val="0066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928" autoAdjust="0"/>
    <p:restoredTop sz="93155" autoAdjust="0"/>
  </p:normalViewPr>
  <p:slideViewPr>
    <p:cSldViewPr>
      <p:cViewPr varScale="1">
        <p:scale>
          <a:sx n="80" d="100"/>
          <a:sy n="80" d="100"/>
        </p:scale>
        <p:origin x="474" y="72"/>
      </p:cViewPr>
      <p:guideLst>
        <p:guide orient="horz" pos="2160"/>
        <p:guide pos="2880"/>
      </p:guideLst>
    </p:cSldViewPr>
  </p:slideViewPr>
  <p:outlineViewPr>
    <p:cViewPr>
      <p:scale>
        <a:sx n="33" d="100"/>
        <a:sy n="33" d="100"/>
      </p:scale>
      <p:origin x="0" y="14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fr-FR"/>
          </a:p>
        </p:txBody>
      </p:sp>
      <p:sp>
        <p:nvSpPr>
          <p:cNvPr id="727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fr-FR"/>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27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fr-FR"/>
          </a:p>
        </p:txBody>
      </p:sp>
      <p:sp>
        <p:nvSpPr>
          <p:cNvPr id="727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1C906F5B-28FA-401A-8884-61ADDB2A7E25}" type="slidenum">
              <a:rPr lang="fr-FR"/>
              <a:pPr>
                <a:defRPr/>
              </a:pPr>
              <a:t>‹N°›</a:t>
            </a:fld>
            <a:endParaRPr lang="fr-FR"/>
          </a:p>
        </p:txBody>
      </p:sp>
    </p:spTree>
    <p:extLst>
      <p:ext uri="{BB962C8B-B14F-4D97-AF65-F5344CB8AC3E}">
        <p14:creationId xmlns:p14="http://schemas.microsoft.com/office/powerpoint/2010/main" val="1952087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57A524-5540-4714-83FE-AC0BEB3E474F}" type="datetime1">
              <a:rPr lang="fr-FR"/>
              <a:pPr>
                <a:defRPr/>
              </a:pPr>
              <a:t>15/09/2016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F8802CEB-CD5A-48B7-B67E-1C4FFBF0AD8C}"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51AD092-5F29-40BE-89BD-EA2BE5D5C614}" type="datetime1">
              <a:rPr lang="fr-FR"/>
              <a:pPr>
                <a:defRPr/>
              </a:pPr>
              <a:t>15/09/2016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014F38C7-93A7-43A3-A5E0-488435E813F2}"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
            <a:ext cx="2209800" cy="6438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38100"/>
            <a:ext cx="6477000" cy="6438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2030A1-2BB5-4BE3-8E98-90024CDAB37A}" type="datetime1">
              <a:rPr lang="fr-FR"/>
              <a:pPr>
                <a:defRPr/>
              </a:pPr>
              <a:t>15/09/2016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4A25DFC2-62DA-4476-BBCF-8FF5ABC33C50}"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84FA6A-E98D-4679-8924-180FE18AEF68}" type="datetime1">
              <a:rPr lang="fr-FR"/>
              <a:pPr>
                <a:defRPr/>
              </a:pPr>
              <a:t>15/09/2016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72661F22-A8C9-4611-825B-281B41E32746}"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5B28298-828A-448B-80BA-9B7130C93F6F}" type="datetime1">
              <a:rPr lang="fr-FR"/>
              <a:pPr>
                <a:defRPr/>
              </a:pPr>
              <a:t>15/09/2016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14663FF8-F49E-486E-ABCD-C30343F04B57}"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838200"/>
            <a:ext cx="43434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3434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BD9CADA-B323-409D-BE36-22B12E54A2FF}" type="datetime1">
              <a:rPr lang="fr-FR"/>
              <a:pPr>
                <a:defRPr/>
              </a:pPr>
              <a:t>15/09/2016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56925BC8-3165-4407-8BCB-55053E131021}"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974C6B3-19EC-4960-BD9D-C0C65132BF4A}" type="datetime1">
              <a:rPr lang="fr-FR"/>
              <a:pPr>
                <a:defRPr/>
              </a:pPr>
              <a:t>15/09/2016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fr-FR"/>
          </a:p>
        </p:txBody>
      </p:sp>
      <p:sp>
        <p:nvSpPr>
          <p:cNvPr id="9" name="Slide Number Placeholder 5"/>
          <p:cNvSpPr>
            <a:spLocks noGrp="1"/>
          </p:cNvSpPr>
          <p:nvPr>
            <p:ph type="sldNum" sz="quarter" idx="12"/>
          </p:nvPr>
        </p:nvSpPr>
        <p:spPr/>
        <p:txBody>
          <a:bodyPr/>
          <a:lstStyle>
            <a:lvl1pPr>
              <a:defRPr/>
            </a:lvl1pPr>
          </a:lstStyle>
          <a:p>
            <a:pPr>
              <a:defRPr/>
            </a:pPr>
            <a:fld id="{CCA8A469-7BEE-4ACE-86C2-72AC8F69FD0E}"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20B9FC7-01B8-4ADA-B701-9A30DB016D21}" type="datetime1">
              <a:rPr lang="fr-FR"/>
              <a:pPr>
                <a:defRPr/>
              </a:pPr>
              <a:t>15/09/2016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fr-FR"/>
          </a:p>
        </p:txBody>
      </p:sp>
      <p:sp>
        <p:nvSpPr>
          <p:cNvPr id="5" name="Slide Number Placeholder 5"/>
          <p:cNvSpPr>
            <a:spLocks noGrp="1"/>
          </p:cNvSpPr>
          <p:nvPr>
            <p:ph type="sldNum" sz="quarter" idx="12"/>
          </p:nvPr>
        </p:nvSpPr>
        <p:spPr/>
        <p:txBody>
          <a:bodyPr/>
          <a:lstStyle>
            <a:lvl1pPr>
              <a:defRPr/>
            </a:lvl1pPr>
          </a:lstStyle>
          <a:p>
            <a:pPr>
              <a:defRPr/>
            </a:pPr>
            <a:fld id="{94967F53-AFDD-4C79-9DCA-2C10563E2403}"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8A1C75A-C412-484F-AF56-893E5B2BDD92}" type="datetime1">
              <a:rPr lang="fr-FR"/>
              <a:pPr>
                <a:defRPr/>
              </a:pPr>
              <a:t>15/09/2016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fr-FR"/>
          </a:p>
        </p:txBody>
      </p:sp>
      <p:sp>
        <p:nvSpPr>
          <p:cNvPr id="4" name="Slide Number Placeholder 5"/>
          <p:cNvSpPr>
            <a:spLocks noGrp="1"/>
          </p:cNvSpPr>
          <p:nvPr>
            <p:ph type="sldNum" sz="quarter" idx="12"/>
          </p:nvPr>
        </p:nvSpPr>
        <p:spPr/>
        <p:txBody>
          <a:bodyPr/>
          <a:lstStyle>
            <a:lvl1pPr>
              <a:defRPr/>
            </a:lvl1pPr>
          </a:lstStyle>
          <a:p>
            <a:pPr>
              <a:defRPr/>
            </a:pPr>
            <a:fld id="{0F8BE583-4C0C-4C16-996D-E115FD9401F1}"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8EBF23-BA37-46EE-8DFA-5717CCA657E7}" type="datetime1">
              <a:rPr lang="fr-FR"/>
              <a:pPr>
                <a:defRPr/>
              </a:pPr>
              <a:t>15/09/2016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6968E203-2210-4C06-A661-6F5F6A912F9E}"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E49CF2-A2E0-4CBF-B2C5-B331B4BAE550}" type="datetime1">
              <a:rPr lang="fr-FR"/>
              <a:pPr>
                <a:defRPr/>
              </a:pPr>
              <a:t>15/09/2016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F3B55065-7B6B-46B4-97E8-F919997A7316}"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52400" y="38100"/>
            <a:ext cx="88392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Cliquez pour modifier le style du titre</a:t>
            </a:r>
          </a:p>
        </p:txBody>
      </p:sp>
      <p:sp>
        <p:nvSpPr>
          <p:cNvPr id="2051" name="Text Placeholder 2"/>
          <p:cNvSpPr>
            <a:spLocks noGrp="1"/>
          </p:cNvSpPr>
          <p:nvPr>
            <p:ph type="body" idx="1"/>
          </p:nvPr>
        </p:nvSpPr>
        <p:spPr bwMode="auto">
          <a:xfrm>
            <a:off x="152400" y="838200"/>
            <a:ext cx="8839200" cy="563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7" name="Date Placeholder 3"/>
          <p:cNvSpPr>
            <a:spLocks noGrp="1"/>
          </p:cNvSpPr>
          <p:nvPr>
            <p:ph type="dt" sz="half" idx="2"/>
          </p:nvPr>
        </p:nvSpPr>
        <p:spPr>
          <a:xfrm>
            <a:off x="152400" y="6537325"/>
            <a:ext cx="2133600" cy="244475"/>
          </a:xfrm>
          <a:prstGeom prst="rect">
            <a:avLst/>
          </a:prstGeom>
        </p:spPr>
        <p:txBody>
          <a:bodyPr vert="horz" wrap="square" lIns="91440" tIns="45720" rIns="91440" bIns="45720" numCol="1" anchor="ctr" anchorCtr="0" compatLnSpc="1">
            <a:prstTxWarp prst="textNoShape">
              <a:avLst/>
            </a:prstTxWarp>
          </a:bodyPr>
          <a:lstStyle>
            <a:lvl1pPr algn="l">
              <a:defRPr sz="1200">
                <a:solidFill>
                  <a:srgbClr val="898989"/>
                </a:solidFill>
                <a:latin typeface="Calibri" pitchFamily="34" charset="0"/>
              </a:defRPr>
            </a:lvl1pPr>
          </a:lstStyle>
          <a:p>
            <a:pPr>
              <a:defRPr/>
            </a:pPr>
            <a:fld id="{CEAAB70D-9917-44D6-9C1C-C1E2FDDD0283}" type="datetime1">
              <a:rPr lang="fr-FR"/>
              <a:pPr>
                <a:defRPr/>
              </a:pPr>
              <a:t>15/09/2016</a:t>
            </a:fld>
            <a:endParaRPr lang="en-US"/>
          </a:p>
        </p:txBody>
      </p:sp>
      <p:sp>
        <p:nvSpPr>
          <p:cNvPr id="8" name="Footer Placeholder 4"/>
          <p:cNvSpPr>
            <a:spLocks noGrp="1"/>
          </p:cNvSpPr>
          <p:nvPr>
            <p:ph type="ftr" sz="quarter" idx="3"/>
          </p:nvPr>
        </p:nvSpPr>
        <p:spPr>
          <a:xfrm>
            <a:off x="3124200" y="6537325"/>
            <a:ext cx="2895600" cy="2444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endParaRPr lang="fr-FR"/>
          </a:p>
        </p:txBody>
      </p:sp>
      <p:sp>
        <p:nvSpPr>
          <p:cNvPr id="9" name="Slide Number Placeholder 5"/>
          <p:cNvSpPr>
            <a:spLocks noGrp="1"/>
          </p:cNvSpPr>
          <p:nvPr>
            <p:ph type="sldNum" sz="quarter" idx="4"/>
          </p:nvPr>
        </p:nvSpPr>
        <p:spPr>
          <a:xfrm>
            <a:off x="8748713" y="6569075"/>
            <a:ext cx="360362" cy="244475"/>
          </a:xfrm>
          <a:prstGeom prst="rect">
            <a:avLst/>
          </a:prstGeom>
        </p:spPr>
        <p:txBody>
          <a:bodyPr vert="horz" wrap="square" lIns="91440" tIns="45720" rIns="91440" bIns="45720" numCol="1" anchor="ctr" anchorCtr="0" compatLnSpc="1">
            <a:prstTxWarp prst="textNoShape">
              <a:avLst/>
            </a:prstTxWarp>
          </a:bodyPr>
          <a:lstStyle>
            <a:lvl1pPr algn="r">
              <a:defRPr sz="1600" b="1">
                <a:solidFill>
                  <a:srgbClr val="898989"/>
                </a:solidFill>
                <a:latin typeface="Calibri" pitchFamily="34" charset="0"/>
              </a:defRPr>
            </a:lvl1pPr>
          </a:lstStyle>
          <a:p>
            <a:pPr>
              <a:defRPr/>
            </a:pPr>
            <a:fld id="{06B6D6AB-225C-47E9-85A7-71C1E6E56CD2}" type="slidenum">
              <a:rPr lang="en-US"/>
              <a:pPr>
                <a:defRPr/>
              </a:pPr>
              <a:t>‹N°›</a:t>
            </a:fld>
            <a:endParaRPr lang="en-US"/>
          </a:p>
        </p:txBody>
      </p:sp>
      <p:sp>
        <p:nvSpPr>
          <p:cNvPr id="68615" name="Line 7"/>
          <p:cNvSpPr>
            <a:spLocks noChangeShapeType="1"/>
          </p:cNvSpPr>
          <p:nvPr/>
        </p:nvSpPr>
        <p:spPr bwMode="auto">
          <a:xfrm>
            <a:off x="0" y="685800"/>
            <a:ext cx="4648200" cy="0"/>
          </a:xfrm>
          <a:prstGeom prst="line">
            <a:avLst/>
          </a:prstGeom>
          <a:noFill/>
          <a:ln w="76200">
            <a:solidFill>
              <a:schemeClr val="tx2"/>
            </a:solidFill>
            <a:round/>
            <a:headEnd/>
            <a:tailEnd/>
          </a:ln>
          <a:effectLst/>
        </p:spPr>
        <p:txBody>
          <a:bodyP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eaLnBrk="0" fontAlgn="base" hangingPunct="0">
        <a:spcBef>
          <a:spcPct val="0"/>
        </a:spcBef>
        <a:spcAft>
          <a:spcPct val="0"/>
        </a:spcAft>
        <a:defRPr sz="4400">
          <a:solidFill>
            <a:schemeClr val="tx2"/>
          </a:solidFill>
          <a:latin typeface="Calibri" pitchFamily="34" charset="0"/>
        </a:defRPr>
      </a:lvl6pPr>
      <a:lvl7pPr marL="914400" algn="l" rtl="0" eaLnBrk="0" fontAlgn="base" hangingPunct="0">
        <a:spcBef>
          <a:spcPct val="0"/>
        </a:spcBef>
        <a:spcAft>
          <a:spcPct val="0"/>
        </a:spcAft>
        <a:defRPr sz="4400">
          <a:solidFill>
            <a:schemeClr val="tx2"/>
          </a:solidFill>
          <a:latin typeface="Calibri" pitchFamily="34" charset="0"/>
        </a:defRPr>
      </a:lvl7pPr>
      <a:lvl8pPr marL="1371600" algn="l" rtl="0" eaLnBrk="0" fontAlgn="base" hangingPunct="0">
        <a:spcBef>
          <a:spcPct val="0"/>
        </a:spcBef>
        <a:spcAft>
          <a:spcPct val="0"/>
        </a:spcAft>
        <a:defRPr sz="4400">
          <a:solidFill>
            <a:schemeClr val="tx2"/>
          </a:solidFill>
          <a:latin typeface="Calibri" pitchFamily="34" charset="0"/>
        </a:defRPr>
      </a:lvl8pPr>
      <a:lvl9pPr marL="1828800" algn="l"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accelconf.web.cern.ch/AccelConf/IPAC2014/papers/moxaa01.pdf" TargetMode="External"/><Relationship Id="rId2" Type="http://schemas.openxmlformats.org/officeDocument/2006/relationships/hyperlink" Target="http://accelconf.web.cern.ch/AccelConf/ipac2016/papers/thpor024.pdf" TargetMode="External"/><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ctr"/>
            <a:r>
              <a:rPr lang="fr-FR" dirty="0" smtClean="0"/>
              <a:t>Q&amp;A session</a:t>
            </a:r>
            <a:endParaRPr lang="fr-FR" dirty="0"/>
          </a:p>
        </p:txBody>
      </p:sp>
      <p:sp>
        <p:nvSpPr>
          <p:cNvPr id="3" name="Sous-titre 2"/>
          <p:cNvSpPr>
            <a:spLocks noGrp="1"/>
          </p:cNvSpPr>
          <p:nvPr>
            <p:ph type="subTitle" idx="1"/>
          </p:nvPr>
        </p:nvSpPr>
        <p:spPr/>
        <p:txBody>
          <a:bodyPr/>
          <a:lstStyle/>
          <a:p>
            <a:endParaRPr lang="fr-FR" dirty="0"/>
          </a:p>
          <a:p>
            <a:endParaRPr lang="fr-FR" dirty="0" smtClean="0"/>
          </a:p>
          <a:p>
            <a:endParaRPr lang="fr-FR" dirty="0"/>
          </a:p>
          <a:p>
            <a:r>
              <a:rPr lang="fr-FR" dirty="0" smtClean="0"/>
              <a:t>15/09/2016</a:t>
            </a:r>
            <a:endParaRPr lang="fr-FR" dirty="0"/>
          </a:p>
        </p:txBody>
      </p:sp>
      <p:sp>
        <p:nvSpPr>
          <p:cNvPr id="4" name="Espace réservé du numéro de diapositive 3"/>
          <p:cNvSpPr>
            <a:spLocks noGrp="1"/>
          </p:cNvSpPr>
          <p:nvPr>
            <p:ph type="sldNum" sz="quarter" idx="12"/>
          </p:nvPr>
        </p:nvSpPr>
        <p:spPr/>
        <p:txBody>
          <a:bodyPr/>
          <a:lstStyle/>
          <a:p>
            <a:pPr>
              <a:defRPr/>
            </a:pPr>
            <a:fld id="{F8802CEB-CD5A-48B7-B67E-1C4FFBF0AD8C}" type="slidenum">
              <a:rPr lang="en-US" smtClean="0"/>
              <a:pPr>
                <a:defRPr/>
              </a:pPr>
              <a:t>1</a:t>
            </a:fld>
            <a:endParaRPr lang="en-US"/>
          </a:p>
        </p:txBody>
      </p:sp>
    </p:spTree>
    <p:extLst>
      <p:ext uri="{BB962C8B-B14F-4D97-AF65-F5344CB8AC3E}">
        <p14:creationId xmlns:p14="http://schemas.microsoft.com/office/powerpoint/2010/main" val="2635126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idx="1"/>
          </p:nvPr>
        </p:nvPicPr>
        <p:blipFill>
          <a:blip r:embed="rId2"/>
          <a:stretch>
            <a:fillRect/>
          </a:stretch>
        </p:blipFill>
        <p:spPr>
          <a:xfrm>
            <a:off x="595473" y="838200"/>
            <a:ext cx="7953054"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10</a:t>
            </a:fld>
            <a:endParaRPr lang="en-US"/>
          </a:p>
        </p:txBody>
      </p:sp>
    </p:spTree>
    <p:extLst>
      <p:ext uri="{BB962C8B-B14F-4D97-AF65-F5344CB8AC3E}">
        <p14:creationId xmlns:p14="http://schemas.microsoft.com/office/powerpoint/2010/main" val="1322494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idx="1"/>
          </p:nvPr>
        </p:nvPicPr>
        <p:blipFill>
          <a:blip r:embed="rId2"/>
          <a:stretch>
            <a:fillRect/>
          </a:stretch>
        </p:blipFill>
        <p:spPr>
          <a:xfrm>
            <a:off x="0" y="0"/>
            <a:ext cx="7527233"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11</a:t>
            </a:fld>
            <a:endParaRPr lang="en-US"/>
          </a:p>
        </p:txBody>
      </p:sp>
      <p:pic>
        <p:nvPicPr>
          <p:cNvPr id="6" name="Image 5"/>
          <p:cNvPicPr>
            <a:picLocks noChangeAspect="1"/>
          </p:cNvPicPr>
          <p:nvPr/>
        </p:nvPicPr>
        <p:blipFill>
          <a:blip r:embed="rId3"/>
          <a:stretch>
            <a:fillRect/>
          </a:stretch>
        </p:blipFill>
        <p:spPr>
          <a:xfrm>
            <a:off x="5132712" y="5207638"/>
            <a:ext cx="4032448" cy="1650362"/>
          </a:xfrm>
          <a:prstGeom prst="rect">
            <a:avLst/>
          </a:prstGeom>
        </p:spPr>
      </p:pic>
    </p:spTree>
    <p:extLst>
      <p:ext uri="{BB962C8B-B14F-4D97-AF65-F5344CB8AC3E}">
        <p14:creationId xmlns:p14="http://schemas.microsoft.com/office/powerpoint/2010/main" val="849612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idx="1"/>
          </p:nvPr>
        </p:nvPicPr>
        <p:blipFill>
          <a:blip r:embed="rId2"/>
          <a:stretch>
            <a:fillRect/>
          </a:stretch>
        </p:blipFill>
        <p:spPr>
          <a:xfrm>
            <a:off x="907460" y="838200"/>
            <a:ext cx="7329079"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12</a:t>
            </a:fld>
            <a:endParaRPr lang="en-US"/>
          </a:p>
        </p:txBody>
      </p:sp>
      <p:sp>
        <p:nvSpPr>
          <p:cNvPr id="6" name="Titre 1"/>
          <p:cNvSpPr txBox="1">
            <a:spLocks/>
          </p:cNvSpPr>
          <p:nvPr/>
        </p:nvSpPr>
        <p:spPr bwMode="auto">
          <a:xfrm>
            <a:off x="503547" y="647700"/>
            <a:ext cx="8136904" cy="6096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eaLnBrk="0" fontAlgn="base" hangingPunct="0">
              <a:spcBef>
                <a:spcPct val="0"/>
              </a:spcBef>
              <a:spcAft>
                <a:spcPct val="0"/>
              </a:spcAft>
              <a:defRPr sz="4400">
                <a:solidFill>
                  <a:schemeClr val="tx2"/>
                </a:solidFill>
                <a:latin typeface="Calibri" pitchFamily="34" charset="0"/>
              </a:defRPr>
            </a:lvl6pPr>
            <a:lvl7pPr marL="914400" algn="l" rtl="0" eaLnBrk="0" fontAlgn="base" hangingPunct="0">
              <a:spcBef>
                <a:spcPct val="0"/>
              </a:spcBef>
              <a:spcAft>
                <a:spcPct val="0"/>
              </a:spcAft>
              <a:defRPr sz="4400">
                <a:solidFill>
                  <a:schemeClr val="tx2"/>
                </a:solidFill>
                <a:latin typeface="Calibri" pitchFamily="34" charset="0"/>
              </a:defRPr>
            </a:lvl7pPr>
            <a:lvl8pPr marL="1371600" algn="l" rtl="0" eaLnBrk="0" fontAlgn="base" hangingPunct="0">
              <a:spcBef>
                <a:spcPct val="0"/>
              </a:spcBef>
              <a:spcAft>
                <a:spcPct val="0"/>
              </a:spcAft>
              <a:defRPr sz="4400">
                <a:solidFill>
                  <a:schemeClr val="tx2"/>
                </a:solidFill>
                <a:latin typeface="Calibri" pitchFamily="34" charset="0"/>
              </a:defRPr>
            </a:lvl8pPr>
            <a:lvl9pPr marL="1828800" algn="l" rtl="0" eaLnBrk="0" fontAlgn="base" hangingPunct="0">
              <a:spcBef>
                <a:spcPct val="0"/>
              </a:spcBef>
              <a:spcAft>
                <a:spcPct val="0"/>
              </a:spcAft>
              <a:defRPr sz="4400">
                <a:solidFill>
                  <a:schemeClr val="tx2"/>
                </a:solidFill>
                <a:latin typeface="Calibri" pitchFamily="34" charset="0"/>
              </a:defRPr>
            </a:lvl9pPr>
          </a:lstStyle>
          <a:p>
            <a:r>
              <a:rPr lang="fr-FR" sz="3200" kern="0" dirty="0" err="1" smtClean="0"/>
              <a:t>Sextupoles</a:t>
            </a:r>
            <a:r>
              <a:rPr lang="fr-FR" sz="3200" kern="0" dirty="0" smtClean="0"/>
              <a:t> – </a:t>
            </a:r>
            <a:r>
              <a:rPr lang="fr-FR" sz="3200" kern="0" dirty="0" err="1" smtClean="0"/>
              <a:t>additional</a:t>
            </a:r>
            <a:r>
              <a:rPr lang="fr-FR" sz="3200" kern="0" dirty="0" smtClean="0"/>
              <a:t> </a:t>
            </a:r>
            <a:r>
              <a:rPr lang="fr-FR" sz="3200" kern="0" dirty="0" err="1" smtClean="0"/>
              <a:t>focusing</a:t>
            </a:r>
            <a:r>
              <a:rPr lang="fr-FR" sz="3200" kern="0" dirty="0" smtClean="0"/>
              <a:t> of  the </a:t>
            </a:r>
            <a:r>
              <a:rPr lang="fr-FR" sz="3200" kern="0" dirty="0" err="1" smtClean="0"/>
              <a:t>beams</a:t>
            </a:r>
            <a:endParaRPr lang="fr-FR" sz="3200" kern="0" dirty="0"/>
          </a:p>
        </p:txBody>
      </p:sp>
    </p:spTree>
    <p:extLst>
      <p:ext uri="{BB962C8B-B14F-4D97-AF65-F5344CB8AC3E}">
        <p14:creationId xmlns:p14="http://schemas.microsoft.com/office/powerpoint/2010/main" val="3384832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LHC Electron - Cloud </a:t>
            </a:r>
            <a:r>
              <a:rPr lang="fr-FR" dirty="0" err="1" smtClean="0"/>
              <a:t>effect</a:t>
            </a:r>
            <a:endParaRPr lang="fr-FR"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13</a:t>
            </a:fld>
            <a:endParaRPr lang="en-US"/>
          </a:p>
        </p:txBody>
      </p:sp>
      <p:sp>
        <p:nvSpPr>
          <p:cNvPr id="8" name="Espace réservé du contenu 7"/>
          <p:cNvSpPr>
            <a:spLocks noGrp="1"/>
          </p:cNvSpPr>
          <p:nvPr>
            <p:ph idx="1"/>
          </p:nvPr>
        </p:nvSpPr>
        <p:spPr/>
        <p:txBody>
          <a:bodyPr/>
          <a:lstStyle/>
          <a:p>
            <a:r>
              <a:rPr lang="en-US" sz="2400" dirty="0"/>
              <a:t>However, despite the ultra-high vacuum, residual gas molecules remain trapped on the surface of the walls of the beam pipes, which also contain electrons. When the beams circulate, these electrons are emitted from the walls and accelerated by the beam’s electrical field. The accelerated electrons then hit the walls with enough energy to release the trapped molecules, thereby compromising the vacuum</a:t>
            </a:r>
            <a:r>
              <a:rPr lang="en-US" sz="2400" dirty="0" smtClean="0"/>
              <a:t>.</a:t>
            </a:r>
          </a:p>
          <a:p>
            <a:r>
              <a:rPr lang="en-US" sz="2400" dirty="0" smtClean="0"/>
              <a:t>Intense </a:t>
            </a:r>
            <a:r>
              <a:rPr lang="en-US" sz="2400" dirty="0"/>
              <a:t>beams (containing many bunches) but at low energies </a:t>
            </a:r>
            <a:r>
              <a:rPr lang="en-US" sz="2400" dirty="0" smtClean="0"/>
              <a:t>are used in </a:t>
            </a:r>
            <a:r>
              <a:rPr lang="en-US" sz="2400" dirty="0"/>
              <a:t>order to improve the beam pipe </a:t>
            </a:r>
            <a:r>
              <a:rPr lang="en-US" sz="2400" dirty="0" smtClean="0"/>
              <a:t>surface (scrubbing)</a:t>
            </a:r>
          </a:p>
          <a:p>
            <a:endParaRPr lang="en-US" sz="2400" dirty="0"/>
          </a:p>
          <a:p>
            <a:r>
              <a:rPr lang="fr-FR" sz="2400" dirty="0"/>
              <a:t>https://home.cern/about/updates/2015/06/chasing-clouds-lhc</a:t>
            </a:r>
          </a:p>
        </p:txBody>
      </p:sp>
    </p:spTree>
    <p:extLst>
      <p:ext uri="{BB962C8B-B14F-4D97-AF65-F5344CB8AC3E}">
        <p14:creationId xmlns:p14="http://schemas.microsoft.com/office/powerpoint/2010/main" val="599955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Energy</a:t>
            </a:r>
            <a:r>
              <a:rPr lang="fr-FR" dirty="0" smtClean="0"/>
              <a:t> </a:t>
            </a:r>
            <a:r>
              <a:rPr lang="fr-FR" dirty="0" err="1" smtClean="0"/>
              <a:t>needed</a:t>
            </a:r>
            <a:r>
              <a:rPr lang="fr-FR" dirty="0" smtClean="0"/>
              <a:t> for FCC</a:t>
            </a:r>
            <a:endParaRPr lang="fr-FR"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14</a:t>
            </a:fld>
            <a:endParaRPr lang="en-US"/>
          </a:p>
        </p:txBody>
      </p:sp>
      <p:sp>
        <p:nvSpPr>
          <p:cNvPr id="6" name="ZoneTexte 5"/>
          <p:cNvSpPr txBox="1"/>
          <p:nvPr/>
        </p:nvSpPr>
        <p:spPr>
          <a:xfrm>
            <a:off x="76200" y="4469676"/>
            <a:ext cx="3843536" cy="2308324"/>
          </a:xfrm>
          <a:prstGeom prst="rect">
            <a:avLst/>
          </a:prstGeom>
          <a:noFill/>
        </p:spPr>
        <p:txBody>
          <a:bodyPr wrap="square" rtlCol="0">
            <a:spAutoFit/>
          </a:bodyPr>
          <a:lstStyle/>
          <a:p>
            <a:r>
              <a:rPr lang="fr-FR" dirty="0">
                <a:hlinkClick r:id="rId2"/>
              </a:rPr>
              <a:t>http://</a:t>
            </a:r>
            <a:r>
              <a:rPr lang="fr-FR" dirty="0" smtClean="0">
                <a:hlinkClick r:id="rId2"/>
              </a:rPr>
              <a:t>accelconf.web.cern.ch/AccelConf/ipac2016/papers/thpor024.pdf</a:t>
            </a:r>
            <a:endParaRPr lang="fr-FR" dirty="0" smtClean="0"/>
          </a:p>
          <a:p>
            <a:endParaRPr lang="fr-FR" dirty="0" smtClean="0"/>
          </a:p>
          <a:p>
            <a:r>
              <a:rPr lang="fr-FR" dirty="0">
                <a:hlinkClick r:id="rId3"/>
              </a:rPr>
              <a:t>http://</a:t>
            </a:r>
            <a:r>
              <a:rPr lang="fr-FR" dirty="0" smtClean="0">
                <a:hlinkClick r:id="rId3"/>
              </a:rPr>
              <a:t>accelconf.web.cern.ch/AccelConf/IPAC2014/papers/moxaa01.pdf</a:t>
            </a:r>
            <a:endParaRPr lang="fr-FR" dirty="0" smtClean="0"/>
          </a:p>
          <a:p>
            <a:endParaRPr lang="fr-FR" dirty="0" smtClean="0"/>
          </a:p>
          <a:p>
            <a:endParaRPr lang="fr-FR" dirty="0"/>
          </a:p>
          <a:p>
            <a:endParaRPr lang="fr-FR" dirty="0"/>
          </a:p>
        </p:txBody>
      </p:sp>
      <p:pic>
        <p:nvPicPr>
          <p:cNvPr id="20482" name="Picture 2" descr="Résultat de recherche d'images pour &quot;FCC cern&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3265" y="3573016"/>
            <a:ext cx="4536450" cy="3212297"/>
          </a:xfrm>
          <a:prstGeom prst="rect">
            <a:avLst/>
          </a:prstGeom>
          <a:noFill/>
          <a:extLst>
            <a:ext uri="{909E8E84-426E-40DD-AFC4-6F175D3DCCD1}">
              <a14:hiddenFill xmlns:a14="http://schemas.microsoft.com/office/drawing/2010/main">
                <a:solidFill>
                  <a:srgbClr val="FFFFFF"/>
                </a:solidFill>
              </a14:hiddenFill>
            </a:ext>
          </a:extLst>
        </p:spPr>
      </p:pic>
      <p:pic>
        <p:nvPicPr>
          <p:cNvPr id="10" name="Espace réservé du contenu 9"/>
          <p:cNvPicPr>
            <a:picLocks noGrp="1" noChangeAspect="1"/>
          </p:cNvPicPr>
          <p:nvPr>
            <p:ph idx="1"/>
          </p:nvPr>
        </p:nvPicPr>
        <p:blipFill>
          <a:blip r:embed="rId5"/>
          <a:stretch>
            <a:fillRect/>
          </a:stretch>
        </p:blipFill>
        <p:spPr>
          <a:xfrm>
            <a:off x="0" y="700499"/>
            <a:ext cx="8839200" cy="3016073"/>
          </a:xfrm>
          <a:prstGeom prst="rect">
            <a:avLst/>
          </a:prstGeom>
        </p:spPr>
      </p:pic>
    </p:spTree>
    <p:extLst>
      <p:ext uri="{BB962C8B-B14F-4D97-AF65-F5344CB8AC3E}">
        <p14:creationId xmlns:p14="http://schemas.microsoft.com/office/powerpoint/2010/main" val="2071273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sz="3200" dirty="0" smtClean="0"/>
              <a:t>Is </a:t>
            </a:r>
            <a:r>
              <a:rPr lang="fr-FR" sz="3200" dirty="0" err="1" smtClean="0"/>
              <a:t>planetary</a:t>
            </a:r>
            <a:r>
              <a:rPr lang="fr-FR" sz="3200" dirty="0" smtClean="0"/>
              <a:t> model of </a:t>
            </a:r>
            <a:r>
              <a:rPr lang="fr-FR" sz="3200" dirty="0" err="1" smtClean="0"/>
              <a:t>atom</a:t>
            </a:r>
            <a:r>
              <a:rPr lang="fr-FR" sz="3200" dirty="0" smtClean="0"/>
              <a:t> correct?</a:t>
            </a:r>
            <a:endParaRPr lang="fr-FR" sz="3200" dirty="0"/>
          </a:p>
        </p:txBody>
      </p:sp>
      <p:sp>
        <p:nvSpPr>
          <p:cNvPr id="6" name="Espace réservé du contenu 5"/>
          <p:cNvSpPr>
            <a:spLocks noGrp="1"/>
          </p:cNvSpPr>
          <p:nvPr>
            <p:ph sz="half" idx="1"/>
          </p:nvPr>
        </p:nvSpPr>
        <p:spPr>
          <a:xfrm>
            <a:off x="0" y="899987"/>
            <a:ext cx="6115756" cy="5638800"/>
          </a:xfrm>
        </p:spPr>
        <p:txBody>
          <a:bodyPr/>
          <a:lstStyle/>
          <a:p>
            <a:pPr marL="0" indent="0">
              <a:buNone/>
            </a:pPr>
            <a:r>
              <a:rPr lang="en-US" sz="2000" dirty="0" err="1" smtClean="0"/>
              <a:t>Borh’s</a:t>
            </a:r>
            <a:r>
              <a:rPr lang="en-US" sz="2000" dirty="0" smtClean="0"/>
              <a:t> model correct </a:t>
            </a:r>
            <a:r>
              <a:rPr lang="en-US" sz="2000" dirty="0"/>
              <a:t>in containing a nucleus, electron, energy levels, and electron cloud. Although it is wrong on the true positioning of the energy levels around the nucleus. Atoms are not flat as it shows, but are rather takes place in three-dimensional space</a:t>
            </a:r>
            <a:endParaRPr lang="fr-FR" sz="2000"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2</a:t>
            </a:fld>
            <a:endParaRPr lang="en-US"/>
          </a:p>
        </p:txBody>
      </p:sp>
      <p:pic>
        <p:nvPicPr>
          <p:cNvPr id="24578" name="Picture 2" descr="https://3.bp.blogspot.com/-jq0Ock6-yAk/Uwo3ot5qGPI/AAAAAAAAC6A/QIXbgrp0ZMs/s1600/Screen+Shot+2014-02-21+at+9.32.42+AM.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175035" y="2572916"/>
            <a:ext cx="7816565" cy="3904084"/>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enter image source he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053" y="476672"/>
            <a:ext cx="2381250" cy="1581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6695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0"/>
            <a:ext cx="8839200" cy="609600"/>
          </a:xfrm>
        </p:spPr>
        <p:txBody>
          <a:bodyPr/>
          <a:lstStyle/>
          <a:p>
            <a:r>
              <a:rPr lang="fr-FR" dirty="0" err="1" smtClean="0"/>
              <a:t>Non-valence</a:t>
            </a:r>
            <a:r>
              <a:rPr lang="fr-FR" dirty="0" smtClean="0"/>
              <a:t> quarks in the collision</a:t>
            </a:r>
            <a:endParaRPr lang="fr-FR" dirty="0"/>
          </a:p>
        </p:txBody>
      </p:sp>
      <p:sp>
        <p:nvSpPr>
          <p:cNvPr id="3" name="Espace réservé du contenu 2"/>
          <p:cNvSpPr>
            <a:spLocks noGrp="1"/>
          </p:cNvSpPr>
          <p:nvPr>
            <p:ph idx="1"/>
          </p:nvPr>
        </p:nvSpPr>
        <p:spPr>
          <a:xfrm>
            <a:off x="105174" y="836712"/>
            <a:ext cx="8839200" cy="4776192"/>
          </a:xfrm>
        </p:spPr>
        <p:txBody>
          <a:bodyPr/>
          <a:lstStyle/>
          <a:p>
            <a:pPr marL="0" indent="0">
              <a:buNone/>
            </a:pPr>
            <a:r>
              <a:rPr lang="en-US" dirty="0" smtClean="0"/>
              <a:t>Underlying event - Remnants </a:t>
            </a:r>
            <a:r>
              <a:rPr lang="en-US" dirty="0"/>
              <a:t>of the two protons that did not participate in the hard scatter, including the products of any additional soft, multiple-</a:t>
            </a:r>
            <a:r>
              <a:rPr lang="en-US" dirty="0" err="1"/>
              <a:t>parton</a:t>
            </a:r>
            <a:r>
              <a:rPr lang="en-US" dirty="0"/>
              <a:t> interactions.</a:t>
            </a:r>
            <a:endParaRPr lang="fr-FR"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3</a:t>
            </a:fld>
            <a:endParaRPr lang="en-US"/>
          </a:p>
        </p:txBody>
      </p:sp>
      <p:pic>
        <p:nvPicPr>
          <p:cNvPr id="5" name="Image 4"/>
          <p:cNvPicPr>
            <a:picLocks noChangeAspect="1"/>
          </p:cNvPicPr>
          <p:nvPr/>
        </p:nvPicPr>
        <p:blipFill>
          <a:blip r:embed="rId2"/>
          <a:stretch>
            <a:fillRect/>
          </a:stretch>
        </p:blipFill>
        <p:spPr>
          <a:xfrm>
            <a:off x="0" y="3140968"/>
            <a:ext cx="5053224" cy="2883401"/>
          </a:xfrm>
          <a:prstGeom prst="rect">
            <a:avLst/>
          </a:prstGeom>
        </p:spPr>
      </p:pic>
      <p:sp>
        <p:nvSpPr>
          <p:cNvPr id="6" name="ZoneTexte 5"/>
          <p:cNvSpPr txBox="1"/>
          <p:nvPr/>
        </p:nvSpPr>
        <p:spPr>
          <a:xfrm>
            <a:off x="2151520" y="6381328"/>
            <a:ext cx="5611344" cy="369332"/>
          </a:xfrm>
          <a:prstGeom prst="rect">
            <a:avLst/>
          </a:prstGeom>
          <a:noFill/>
        </p:spPr>
        <p:txBody>
          <a:bodyPr wrap="none" rtlCol="0">
            <a:spAutoFit/>
          </a:bodyPr>
          <a:lstStyle/>
          <a:p>
            <a:r>
              <a:rPr lang="fr-FR" dirty="0"/>
              <a:t>http://theory.physics.helsinki.fi/~heptop/stirling_all.pdf</a:t>
            </a:r>
          </a:p>
        </p:txBody>
      </p:sp>
      <p:pic>
        <p:nvPicPr>
          <p:cNvPr id="7" name="Picture 2"/>
          <p:cNvPicPr>
            <a:picLocks noChangeAspect="1" noChangeArrowheads="1"/>
          </p:cNvPicPr>
          <p:nvPr/>
        </p:nvPicPr>
        <p:blipFill>
          <a:blip r:embed="rId3" cstate="print"/>
          <a:srcRect/>
          <a:stretch>
            <a:fillRect/>
          </a:stretch>
        </p:blipFill>
        <p:spPr bwMode="auto">
          <a:xfrm>
            <a:off x="5132303" y="2469857"/>
            <a:ext cx="3732992" cy="3732992"/>
          </a:xfrm>
          <a:prstGeom prst="rect">
            <a:avLst/>
          </a:prstGeom>
          <a:noFill/>
          <a:ln w="9525">
            <a:noFill/>
            <a:miter lim="800000"/>
            <a:headEnd/>
            <a:tailEnd/>
          </a:ln>
        </p:spPr>
      </p:pic>
      <p:sp>
        <p:nvSpPr>
          <p:cNvPr id="8" name="ZoneTexte 7"/>
          <p:cNvSpPr txBox="1"/>
          <p:nvPr/>
        </p:nvSpPr>
        <p:spPr>
          <a:xfrm>
            <a:off x="5091438" y="4509120"/>
            <a:ext cx="3801042" cy="1200329"/>
          </a:xfrm>
          <a:prstGeom prst="rect">
            <a:avLst/>
          </a:prstGeom>
          <a:noFill/>
        </p:spPr>
        <p:txBody>
          <a:bodyPr wrap="none" rtlCol="0">
            <a:spAutoFit/>
          </a:bodyPr>
          <a:lstStyle/>
          <a:p>
            <a:r>
              <a:rPr lang="fr-FR" dirty="0" smtClean="0">
                <a:solidFill>
                  <a:schemeClr val="bg1"/>
                </a:solidFill>
              </a:rPr>
              <a:t>Minimum </a:t>
            </a:r>
            <a:r>
              <a:rPr lang="fr-FR" dirty="0" err="1" smtClean="0">
                <a:solidFill>
                  <a:schemeClr val="bg1"/>
                </a:solidFill>
              </a:rPr>
              <a:t>bias</a:t>
            </a:r>
            <a:r>
              <a:rPr lang="fr-FR" dirty="0" smtClean="0">
                <a:solidFill>
                  <a:schemeClr val="bg1"/>
                </a:solidFill>
              </a:rPr>
              <a:t> (</a:t>
            </a:r>
            <a:r>
              <a:rPr lang="fr-FR" dirty="0" err="1" smtClean="0">
                <a:solidFill>
                  <a:schemeClr val="bg1"/>
                </a:solidFill>
              </a:rPr>
              <a:t>low</a:t>
            </a:r>
            <a:r>
              <a:rPr lang="fr-FR" dirty="0" smtClean="0">
                <a:solidFill>
                  <a:schemeClr val="bg1"/>
                </a:solidFill>
              </a:rPr>
              <a:t> </a:t>
            </a:r>
            <a:r>
              <a:rPr lang="fr-FR" dirty="0" err="1" smtClean="0">
                <a:solidFill>
                  <a:schemeClr val="bg1"/>
                </a:solidFill>
              </a:rPr>
              <a:t>p</a:t>
            </a:r>
            <a:r>
              <a:rPr lang="fr-FR" baseline="-25000" dirty="0" err="1" smtClean="0">
                <a:solidFill>
                  <a:schemeClr val="bg1"/>
                </a:solidFill>
              </a:rPr>
              <a:t>T</a:t>
            </a:r>
            <a:r>
              <a:rPr lang="fr-FR" dirty="0" smtClean="0">
                <a:solidFill>
                  <a:schemeClr val="bg1"/>
                </a:solidFill>
              </a:rPr>
              <a:t>)</a:t>
            </a:r>
          </a:p>
          <a:p>
            <a:r>
              <a:rPr lang="fr-FR" dirty="0" smtClean="0">
                <a:solidFill>
                  <a:schemeClr val="bg1"/>
                </a:solidFill>
              </a:rPr>
              <a:t> – </a:t>
            </a:r>
            <a:r>
              <a:rPr lang="fr-FR" dirty="0" err="1" smtClean="0">
                <a:solidFill>
                  <a:schemeClr val="bg1"/>
                </a:solidFill>
              </a:rPr>
              <a:t>inelastic</a:t>
            </a:r>
            <a:r>
              <a:rPr lang="fr-FR" dirty="0" smtClean="0">
                <a:solidFill>
                  <a:schemeClr val="bg1"/>
                </a:solidFill>
              </a:rPr>
              <a:t> interactions of protons –</a:t>
            </a:r>
          </a:p>
          <a:p>
            <a:r>
              <a:rPr lang="fr-FR" dirty="0" smtClean="0">
                <a:solidFill>
                  <a:schemeClr val="bg1"/>
                </a:solidFill>
              </a:rPr>
              <a:t>and </a:t>
            </a:r>
            <a:r>
              <a:rPr lang="fr-FR" dirty="0" err="1" smtClean="0">
                <a:solidFill>
                  <a:schemeClr val="bg1"/>
                </a:solidFill>
              </a:rPr>
              <a:t>underlying</a:t>
            </a:r>
            <a:r>
              <a:rPr lang="fr-FR" dirty="0" smtClean="0">
                <a:solidFill>
                  <a:schemeClr val="bg1"/>
                </a:solidFill>
              </a:rPr>
              <a:t> </a:t>
            </a:r>
            <a:r>
              <a:rPr lang="fr-FR" dirty="0" err="1" smtClean="0">
                <a:solidFill>
                  <a:schemeClr val="bg1"/>
                </a:solidFill>
              </a:rPr>
              <a:t>event</a:t>
            </a:r>
            <a:r>
              <a:rPr lang="fr-FR" dirty="0" smtClean="0">
                <a:solidFill>
                  <a:schemeClr val="bg1"/>
                </a:solidFill>
              </a:rPr>
              <a:t>.</a:t>
            </a:r>
          </a:p>
          <a:p>
            <a:endParaRPr lang="fr-FR" dirty="0">
              <a:solidFill>
                <a:schemeClr val="bg1"/>
              </a:solidFill>
            </a:endParaRPr>
          </a:p>
        </p:txBody>
      </p:sp>
    </p:spTree>
    <p:extLst>
      <p:ext uri="{BB962C8B-B14F-4D97-AF65-F5344CB8AC3E}">
        <p14:creationId xmlns:p14="http://schemas.microsoft.com/office/powerpoint/2010/main" val="3736336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Pentaquarks</a:t>
            </a:r>
            <a:r>
              <a:rPr lang="fr-FR" dirty="0" smtClean="0"/>
              <a:t> etc…</a:t>
            </a:r>
            <a:endParaRPr lang="fr-FR" dirty="0"/>
          </a:p>
        </p:txBody>
      </p:sp>
      <p:pic>
        <p:nvPicPr>
          <p:cNvPr id="5" name="Espace réservé du contenu 4"/>
          <p:cNvPicPr>
            <a:picLocks noGrp="1" noChangeAspect="1"/>
          </p:cNvPicPr>
          <p:nvPr>
            <p:ph idx="1"/>
          </p:nvPr>
        </p:nvPicPr>
        <p:blipFill>
          <a:blip r:embed="rId2"/>
          <a:stretch>
            <a:fillRect/>
          </a:stretch>
        </p:blipFill>
        <p:spPr>
          <a:xfrm>
            <a:off x="434870" y="838200"/>
            <a:ext cx="8274259"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4</a:t>
            </a:fld>
            <a:endParaRPr lang="en-US"/>
          </a:p>
        </p:txBody>
      </p:sp>
    </p:spTree>
    <p:extLst>
      <p:ext uri="{BB962C8B-B14F-4D97-AF65-F5344CB8AC3E}">
        <p14:creationId xmlns:p14="http://schemas.microsoft.com/office/powerpoint/2010/main" val="2115268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LHCb</a:t>
            </a:r>
            <a:r>
              <a:rPr lang="fr-FR" dirty="0" smtClean="0"/>
              <a:t> </a:t>
            </a:r>
            <a:r>
              <a:rPr lang="fr-FR" dirty="0" err="1" smtClean="0"/>
              <a:t>Pentaquark</a:t>
            </a:r>
            <a:endParaRPr lang="fr-FR" dirty="0"/>
          </a:p>
        </p:txBody>
      </p:sp>
      <p:sp>
        <p:nvSpPr>
          <p:cNvPr id="3" name="Espace réservé du contenu 2"/>
          <p:cNvSpPr>
            <a:spLocks noGrp="1"/>
          </p:cNvSpPr>
          <p:nvPr>
            <p:ph idx="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5</a:t>
            </a:fld>
            <a:endParaRPr lang="en-US"/>
          </a:p>
        </p:txBody>
      </p:sp>
      <p:pic>
        <p:nvPicPr>
          <p:cNvPr id="26626" name="Picture 2" descr="https://upload.wikimedia.org/wikipedia/commons/thumb/4/44/J-psi_p_pentaquark_mass_spectrum.svg/716px-J-psi_p_pentaquark_mass_spectrum.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77933"/>
            <a:ext cx="6819900" cy="4448175"/>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http://lhcb-public.web.cern.ch/lhcb-public/Images2015/Feynman-P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5116739"/>
            <a:ext cx="7272808" cy="1464146"/>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3203848" y="6429164"/>
            <a:ext cx="853119" cy="369332"/>
          </a:xfrm>
          <a:prstGeom prst="rect">
            <a:avLst/>
          </a:prstGeom>
          <a:noFill/>
        </p:spPr>
        <p:txBody>
          <a:bodyPr wrap="none" rtlCol="0">
            <a:spAutoFit/>
          </a:bodyPr>
          <a:lstStyle/>
          <a:p>
            <a:r>
              <a:rPr lang="fr-FR" dirty="0" smtClean="0">
                <a:sym typeface="Symbol" panose="05050102010706020507" pitchFamily="18" charset="2"/>
              </a:rPr>
              <a:t></a:t>
            </a:r>
            <a:r>
              <a:rPr lang="fr-FR" dirty="0" err="1" smtClean="0">
                <a:sym typeface="Symbol" panose="05050102010706020507" pitchFamily="18" charset="2"/>
              </a:rPr>
              <a:t>pK</a:t>
            </a:r>
            <a:endParaRPr lang="fr-FR" dirty="0"/>
          </a:p>
        </p:txBody>
      </p:sp>
      <p:sp>
        <p:nvSpPr>
          <p:cNvPr id="8" name="ZoneTexte 7"/>
          <p:cNvSpPr txBox="1"/>
          <p:nvPr/>
        </p:nvSpPr>
        <p:spPr>
          <a:xfrm>
            <a:off x="6820025" y="6381328"/>
            <a:ext cx="1109599" cy="369332"/>
          </a:xfrm>
          <a:prstGeom prst="rect">
            <a:avLst/>
          </a:prstGeom>
          <a:noFill/>
        </p:spPr>
        <p:txBody>
          <a:bodyPr wrap="none" rtlCol="0">
            <a:spAutoFit/>
          </a:bodyPr>
          <a:lstStyle/>
          <a:p>
            <a:r>
              <a:rPr lang="fr-FR" dirty="0" err="1" smtClean="0">
                <a:sym typeface="Symbol" panose="05050102010706020507" pitchFamily="18" charset="2"/>
              </a:rPr>
              <a:t>P</a:t>
            </a:r>
            <a:r>
              <a:rPr lang="fr-FR" baseline="-25000" dirty="0" err="1" smtClean="0">
                <a:sym typeface="Symbol" panose="05050102010706020507" pitchFamily="18" charset="2"/>
              </a:rPr>
              <a:t>c</a:t>
            </a:r>
            <a:r>
              <a:rPr lang="fr-FR" dirty="0" err="1" smtClean="0">
                <a:sym typeface="Symbol" panose="05050102010706020507" pitchFamily="18" charset="2"/>
              </a:rPr>
              <a:t>J</a:t>
            </a:r>
            <a:r>
              <a:rPr lang="fr-FR" dirty="0" smtClean="0">
                <a:sym typeface="Symbol" panose="05050102010706020507" pitchFamily="18" charset="2"/>
              </a:rPr>
              <a:t>/</a:t>
            </a:r>
            <a:r>
              <a:rPr lang="fr-FR" dirty="0" smtClean="0">
                <a:sym typeface="Symbol" panose="05050102010706020507" pitchFamily="18" charset="2"/>
              </a:rPr>
              <a:t>p</a:t>
            </a:r>
            <a:endParaRPr lang="fr-FR" dirty="0"/>
          </a:p>
        </p:txBody>
      </p:sp>
      <p:sp>
        <p:nvSpPr>
          <p:cNvPr id="6" name="ZoneTexte 5"/>
          <p:cNvSpPr txBox="1"/>
          <p:nvPr/>
        </p:nvSpPr>
        <p:spPr>
          <a:xfrm>
            <a:off x="0" y="6249344"/>
            <a:ext cx="1197765" cy="646331"/>
          </a:xfrm>
          <a:prstGeom prst="rect">
            <a:avLst/>
          </a:prstGeom>
          <a:noFill/>
        </p:spPr>
        <p:txBody>
          <a:bodyPr wrap="none" rtlCol="0">
            <a:spAutoFit/>
          </a:bodyPr>
          <a:lstStyle/>
          <a:p>
            <a:r>
              <a:rPr lang="fr-FR" dirty="0" smtClean="0"/>
              <a:t>« Heavy</a:t>
            </a:r>
          </a:p>
          <a:p>
            <a:r>
              <a:rPr lang="fr-FR" dirty="0" err="1" smtClean="0"/>
              <a:t>Neturon</a:t>
            </a:r>
            <a:r>
              <a:rPr lang="fr-FR" dirty="0" smtClean="0"/>
              <a:t> »</a:t>
            </a:r>
            <a:endParaRPr lang="fr-FR" dirty="0"/>
          </a:p>
        </p:txBody>
      </p:sp>
      <p:sp>
        <p:nvSpPr>
          <p:cNvPr id="7" name="ZoneTexte 6"/>
          <p:cNvSpPr txBox="1"/>
          <p:nvPr/>
        </p:nvSpPr>
        <p:spPr>
          <a:xfrm rot="5400000">
            <a:off x="7206936" y="4544595"/>
            <a:ext cx="3347904" cy="369332"/>
          </a:xfrm>
          <a:prstGeom prst="rect">
            <a:avLst/>
          </a:prstGeom>
          <a:noFill/>
        </p:spPr>
        <p:txBody>
          <a:bodyPr wrap="none" rtlCol="0">
            <a:spAutoFit/>
          </a:bodyPr>
          <a:lstStyle/>
          <a:p>
            <a:r>
              <a:rPr lang="fr-FR" dirty="0"/>
              <a:t>http://arxiv.org/abs/1507.03414</a:t>
            </a:r>
          </a:p>
        </p:txBody>
      </p:sp>
    </p:spTree>
    <p:extLst>
      <p:ext uri="{BB962C8B-B14F-4D97-AF65-F5344CB8AC3E}">
        <p14:creationId xmlns:p14="http://schemas.microsoft.com/office/powerpoint/2010/main" val="451118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idx="1"/>
          </p:nvPr>
        </p:nvPicPr>
        <p:blipFill>
          <a:blip r:embed="rId2"/>
          <a:stretch>
            <a:fillRect/>
          </a:stretch>
        </p:blipFill>
        <p:spPr>
          <a:xfrm>
            <a:off x="637509" y="838200"/>
            <a:ext cx="7868982"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6</a:t>
            </a:fld>
            <a:endParaRPr lang="en-US"/>
          </a:p>
        </p:txBody>
      </p:sp>
      <p:sp>
        <p:nvSpPr>
          <p:cNvPr id="6" name="ZoneTexte 5"/>
          <p:cNvSpPr txBox="1"/>
          <p:nvPr/>
        </p:nvSpPr>
        <p:spPr>
          <a:xfrm>
            <a:off x="152400" y="6506646"/>
            <a:ext cx="6112571" cy="369332"/>
          </a:xfrm>
          <a:prstGeom prst="rect">
            <a:avLst/>
          </a:prstGeom>
          <a:noFill/>
        </p:spPr>
        <p:txBody>
          <a:bodyPr wrap="none" rtlCol="0">
            <a:spAutoFit/>
          </a:bodyPr>
          <a:lstStyle/>
          <a:p>
            <a:r>
              <a:rPr lang="fr-FR" dirty="0" err="1" smtClean="0"/>
              <a:t>Gilardoni</a:t>
            </a:r>
            <a:r>
              <a:rPr lang="fr-FR" dirty="0" smtClean="0"/>
              <a:t> @ https</a:t>
            </a:r>
            <a:r>
              <a:rPr lang="fr-FR" dirty="0"/>
              <a:t>://indico.cern.ch/event/471026/timetable/</a:t>
            </a:r>
          </a:p>
        </p:txBody>
      </p:sp>
    </p:spTree>
    <p:extLst>
      <p:ext uri="{BB962C8B-B14F-4D97-AF65-F5344CB8AC3E}">
        <p14:creationId xmlns:p14="http://schemas.microsoft.com/office/powerpoint/2010/main" val="2702802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idx="1"/>
          </p:nvPr>
        </p:nvPicPr>
        <p:blipFill>
          <a:blip r:embed="rId2"/>
          <a:stretch>
            <a:fillRect/>
          </a:stretch>
        </p:blipFill>
        <p:spPr>
          <a:xfrm>
            <a:off x="611560" y="188640"/>
            <a:ext cx="7565009" cy="5638800"/>
          </a:xfrm>
          <a:prstGeom prst="rect">
            <a:avLst/>
          </a:prstGeom>
        </p:spPr>
      </p:pic>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7</a:t>
            </a:fld>
            <a:endParaRPr lang="en-US"/>
          </a:p>
        </p:txBody>
      </p:sp>
      <p:sp>
        <p:nvSpPr>
          <p:cNvPr id="6" name="ZoneTexte 5"/>
          <p:cNvSpPr txBox="1"/>
          <p:nvPr/>
        </p:nvSpPr>
        <p:spPr>
          <a:xfrm>
            <a:off x="152400" y="6506646"/>
            <a:ext cx="6112571" cy="369332"/>
          </a:xfrm>
          <a:prstGeom prst="rect">
            <a:avLst/>
          </a:prstGeom>
          <a:noFill/>
        </p:spPr>
        <p:txBody>
          <a:bodyPr wrap="none" rtlCol="0">
            <a:spAutoFit/>
          </a:bodyPr>
          <a:lstStyle/>
          <a:p>
            <a:r>
              <a:rPr lang="fr-FR" dirty="0" err="1" smtClean="0"/>
              <a:t>Gilardoni</a:t>
            </a:r>
            <a:r>
              <a:rPr lang="fr-FR" dirty="0" smtClean="0"/>
              <a:t> @ https</a:t>
            </a:r>
            <a:r>
              <a:rPr lang="fr-FR" dirty="0"/>
              <a:t>://indico.cern.ch/event/471026/timetable/</a:t>
            </a:r>
          </a:p>
        </p:txBody>
      </p:sp>
    </p:spTree>
    <p:extLst>
      <p:ext uri="{BB962C8B-B14F-4D97-AF65-F5344CB8AC3E}">
        <p14:creationId xmlns:p14="http://schemas.microsoft.com/office/powerpoint/2010/main" val="4029939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Inside </a:t>
            </a:r>
            <a:r>
              <a:rPr lang="fr-FR" dirty="0" err="1" smtClean="0"/>
              <a:t>magnets</a:t>
            </a:r>
            <a:endParaRPr lang="fr-FR" dirty="0"/>
          </a:p>
        </p:txBody>
      </p:sp>
      <p:sp>
        <p:nvSpPr>
          <p:cNvPr id="3" name="Espace réservé du contenu 2"/>
          <p:cNvSpPr>
            <a:spLocks noGrp="1"/>
          </p:cNvSpPr>
          <p:nvPr>
            <p:ph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8</a:t>
            </a:fld>
            <a:endParaRPr lang="en-US"/>
          </a:p>
        </p:txBody>
      </p:sp>
      <p:pic>
        <p:nvPicPr>
          <p:cNvPr id="21506" name="Picture 2" descr="Thumbnail CERN-DI-9809007 tirag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43" y="871205"/>
            <a:ext cx="7460833" cy="5599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197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9</a:t>
            </a:fld>
            <a:endParaRPr lang="en-US"/>
          </a:p>
        </p:txBody>
      </p:sp>
      <p:pic>
        <p:nvPicPr>
          <p:cNvPr id="8" name="Espace réservé du contenu 7"/>
          <p:cNvPicPr>
            <a:picLocks noGrp="1" noChangeAspect="1"/>
          </p:cNvPicPr>
          <p:nvPr>
            <p:ph idx="1"/>
          </p:nvPr>
        </p:nvPicPr>
        <p:blipFill>
          <a:blip r:embed="rId2"/>
          <a:stretch>
            <a:fillRect/>
          </a:stretch>
        </p:blipFill>
        <p:spPr>
          <a:xfrm>
            <a:off x="626394" y="838200"/>
            <a:ext cx="7891212" cy="5638800"/>
          </a:xfrm>
          <a:prstGeom prst="rect">
            <a:avLst/>
          </a:prstGeom>
        </p:spPr>
      </p:pic>
      <p:sp>
        <p:nvSpPr>
          <p:cNvPr id="6" name="Titre 5"/>
          <p:cNvSpPr>
            <a:spLocks noGrp="1"/>
          </p:cNvSpPr>
          <p:nvPr>
            <p:ph type="title"/>
          </p:nvPr>
        </p:nvSpPr>
        <p:spPr/>
        <p:txBody>
          <a:bodyPr/>
          <a:lstStyle/>
          <a:p>
            <a:endParaRPr lang="fr-FR"/>
          </a:p>
        </p:txBody>
      </p:sp>
    </p:spTree>
    <p:extLst>
      <p:ext uri="{BB962C8B-B14F-4D97-AF65-F5344CB8AC3E}">
        <p14:creationId xmlns:p14="http://schemas.microsoft.com/office/powerpoint/2010/main" val="2684643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default">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20159</TotalTime>
  <Words>277</Words>
  <Application>Microsoft Office PowerPoint</Application>
  <PresentationFormat>Affichage à l'écran (4:3)</PresentationFormat>
  <Paragraphs>48</Paragraphs>
  <Slides>14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14</vt:i4>
      </vt:variant>
    </vt:vector>
  </HeadingPairs>
  <TitlesOfParts>
    <vt:vector size="18" baseType="lpstr">
      <vt:lpstr>Arial</vt:lpstr>
      <vt:lpstr>Calibri</vt:lpstr>
      <vt:lpstr>Symbol</vt:lpstr>
      <vt:lpstr>default</vt:lpstr>
      <vt:lpstr>Q&amp;A session</vt:lpstr>
      <vt:lpstr>Is planetary model of atom correct?</vt:lpstr>
      <vt:lpstr>Non-valence quarks in the collision</vt:lpstr>
      <vt:lpstr>Pentaquarks etc…</vt:lpstr>
      <vt:lpstr>LHCb Pentaquark</vt:lpstr>
      <vt:lpstr>Présentation PowerPoint</vt:lpstr>
      <vt:lpstr>Présentation PowerPoint</vt:lpstr>
      <vt:lpstr>Inside magnets</vt:lpstr>
      <vt:lpstr>Présentation PowerPoint</vt:lpstr>
      <vt:lpstr>Présentation PowerPoint</vt:lpstr>
      <vt:lpstr>Présentation PowerPoint</vt:lpstr>
      <vt:lpstr>Présentation PowerPoint</vt:lpstr>
      <vt:lpstr>LHC Electron - Cloud effect</vt:lpstr>
      <vt:lpstr>Energy needed for FCC</vt:lpstr>
    </vt:vector>
  </TitlesOfParts>
  <Company>lapp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berg</dc:creator>
  <cp:lastModifiedBy>Tetiana HRYN'OVA</cp:lastModifiedBy>
  <cp:revision>337</cp:revision>
  <dcterms:created xsi:type="dcterms:W3CDTF">2010-05-05T15:10:03Z</dcterms:created>
  <dcterms:modified xsi:type="dcterms:W3CDTF">2016-09-15T13:04:21Z</dcterms:modified>
</cp:coreProperties>
</file>