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6" r:id="rId2"/>
    <p:sldId id="384" r:id="rId3"/>
    <p:sldId id="408" r:id="rId4"/>
    <p:sldId id="409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B387C"/>
    <a:srgbClr val="0055A0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3" autoAdjust="0"/>
    <p:restoredTop sz="94692" autoAdjust="0"/>
  </p:normalViewPr>
  <p:slideViewPr>
    <p:cSldViewPr snapToGrid="0" snapToObjects="1">
      <p:cViewPr varScale="1">
        <p:scale>
          <a:sx n="156" d="100"/>
          <a:sy n="156" d="100"/>
        </p:scale>
        <p:origin x="186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06/09/2016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06/09/2016</a:t>
            </a:fld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06/09/2016</a:t>
            </a:fld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06/09/2016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373" y="3733791"/>
            <a:ext cx="9143999" cy="989147"/>
          </a:xfrm>
        </p:spPr>
        <p:txBody>
          <a:bodyPr>
            <a:noAutofit/>
          </a:bodyPr>
          <a:lstStyle/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A. Apollonio, O. Orozko, J. Uythoven </a:t>
            </a:r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r>
              <a:rPr lang="en-GB" sz="1800" b="1" dirty="0" smtClean="0">
                <a:latin typeface="Calibri" panose="020F0502020204030204" pitchFamily="34" charset="0"/>
              </a:rPr>
              <a:t>Workshop follow-up meeting II</a:t>
            </a:r>
          </a:p>
          <a:p>
            <a:pPr algn="ctr"/>
            <a:r>
              <a:rPr lang="en-GB" sz="1800" dirty="0" smtClean="0">
                <a:latin typeface="Calibri" panose="020F0502020204030204" pitchFamily="34" charset="0"/>
              </a:rPr>
              <a:t>CERN, September 6, 2016</a:t>
            </a: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9946" y="1619180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4800" dirty="0" smtClean="0">
                <a:latin typeface="Calibri" panose="020F0502020204030204" pitchFamily="34" charset="0"/>
              </a:rPr>
              <a:t>First Ideas for </a:t>
            </a:r>
            <a:br>
              <a:rPr lang="en-GB" sz="4800" dirty="0" smtClean="0">
                <a:latin typeface="Calibri" panose="020F0502020204030204" pitchFamily="34" charset="0"/>
              </a:rPr>
            </a:br>
            <a:r>
              <a:rPr lang="en-GB" sz="4800" dirty="0" smtClean="0">
                <a:latin typeface="Calibri" panose="020F0502020204030204" pitchFamily="34" charset="0"/>
              </a:rPr>
              <a:t>Linac4 Reliability Run</a:t>
            </a:r>
            <a:r>
              <a:rPr lang="en-GB" sz="2800" dirty="0" smtClean="0">
                <a:latin typeface="Calibri" panose="020F0502020204030204" pitchFamily="34" charset="0"/>
              </a:rPr>
              <a:t/>
            </a:r>
            <a:br>
              <a:rPr lang="en-GB" sz="2800" dirty="0" smtClean="0">
                <a:latin typeface="Calibri" panose="020F0502020204030204" pitchFamily="34" charset="0"/>
              </a:rPr>
            </a:br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06/09/2016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76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 and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66" y="1325606"/>
            <a:ext cx="8465871" cy="466742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Lasting 6 </a:t>
            </a:r>
            <a:r>
              <a:rPr lang="en-GB" dirty="0" smtClean="0"/>
              <a:t>months</a:t>
            </a:r>
            <a:r>
              <a:rPr lang="en-GB" dirty="0" smtClean="0"/>
              <a:t>, starting in </a:t>
            </a:r>
            <a:r>
              <a:rPr lang="en-GB" dirty="0" smtClean="0"/>
              <a:t>spring </a:t>
            </a:r>
            <a:r>
              <a:rPr lang="en-GB" dirty="0" smtClean="0"/>
              <a:t>2017</a:t>
            </a:r>
          </a:p>
          <a:p>
            <a:endParaRPr lang="en-GB" dirty="0"/>
          </a:p>
          <a:p>
            <a:r>
              <a:rPr lang="en-GB" dirty="0"/>
              <a:t>Running from CCC (OP</a:t>
            </a:r>
            <a:r>
              <a:rPr lang="en-GB" dirty="0" smtClean="0"/>
              <a:t>)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Ideally: machine should run steadily without any change at nominal parameters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In practice, if not possible: </a:t>
            </a:r>
          </a:p>
          <a:p>
            <a:pPr lvl="1"/>
            <a:r>
              <a:rPr lang="en-GB" dirty="0" smtClean="0"/>
              <a:t>Decide </a:t>
            </a:r>
            <a:r>
              <a:rPr lang="en-GB" dirty="0"/>
              <a:t>on reference </a:t>
            </a:r>
            <a:r>
              <a:rPr lang="en-GB" dirty="0" smtClean="0"/>
              <a:t>parameters to be kept throughout the reliability run</a:t>
            </a:r>
            <a:endParaRPr lang="en-GB" dirty="0"/>
          </a:p>
          <a:p>
            <a:pPr lvl="1"/>
            <a:r>
              <a:rPr lang="en-GB" dirty="0"/>
              <a:t>Or plan for systematic change (disadvantage for reliability estimates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Check </a:t>
            </a:r>
            <a:r>
              <a:rPr lang="en-GB" dirty="0"/>
              <a:t>with HW experts if need for maintenance (mini-TSs</a:t>
            </a:r>
            <a:r>
              <a:rPr lang="en-GB" dirty="0" smtClean="0"/>
              <a:t>)</a:t>
            </a:r>
            <a:endParaRPr lang="en-GB" dirty="0"/>
          </a:p>
          <a:p>
            <a:pPr lvl="2"/>
            <a:r>
              <a:rPr lang="en-GB" dirty="0" smtClean="0"/>
              <a:t>If yes, possibly: </a:t>
            </a:r>
            <a:r>
              <a:rPr lang="en-GB" dirty="0" smtClean="0"/>
              <a:t>1 month </a:t>
            </a:r>
            <a:r>
              <a:rPr lang="en-GB" dirty="0" smtClean="0"/>
              <a:t>run periods + mini TS</a:t>
            </a:r>
          </a:p>
          <a:p>
            <a:pPr lvl="2"/>
            <a:r>
              <a:rPr lang="en-GB" dirty="0"/>
              <a:t>Think about strategy of replacement vs </a:t>
            </a:r>
            <a:r>
              <a:rPr lang="en-GB" dirty="0" smtClean="0"/>
              <a:t>repair for faults occurring during the run</a:t>
            </a:r>
          </a:p>
          <a:p>
            <a:pPr lvl="2"/>
            <a:r>
              <a:rPr lang="en-GB" smtClean="0"/>
              <a:t>Track spare parts</a:t>
            </a:r>
            <a:endParaRPr lang="en-GB" dirty="0" smtClean="0"/>
          </a:p>
          <a:p>
            <a:pPr lvl="2"/>
            <a:r>
              <a:rPr lang="en-GB" dirty="0" smtClean="0"/>
              <a:t>When replacing components, identify root cause leading to failure (see AFT)</a:t>
            </a: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06/09/2016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7344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Team for Reliability Run Follow-up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597" y="1325606"/>
            <a:ext cx="8527240" cy="466742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Team of people (mixed expertise) required to </a:t>
            </a:r>
            <a:r>
              <a:rPr lang="en-GB" dirty="0" smtClean="0"/>
              <a:t>manage the </a:t>
            </a:r>
            <a:r>
              <a:rPr lang="en-GB" dirty="0"/>
              <a:t>reliability </a:t>
            </a:r>
            <a:r>
              <a:rPr lang="en-GB" dirty="0" smtClean="0"/>
              <a:t>run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Discussions </a:t>
            </a:r>
            <a:r>
              <a:rPr lang="en-GB" dirty="0"/>
              <a:t>ongoing to </a:t>
            </a:r>
            <a:r>
              <a:rPr lang="en-GB" dirty="0" smtClean="0"/>
              <a:t>have a small </a:t>
            </a:r>
            <a:r>
              <a:rPr lang="en-GB" dirty="0"/>
              <a:t>team </a:t>
            </a:r>
            <a:r>
              <a:rPr lang="en-GB" dirty="0" smtClean="0"/>
              <a:t>defined: </a:t>
            </a:r>
          </a:p>
          <a:p>
            <a:pPr lvl="1"/>
            <a:r>
              <a:rPr lang="en-GB" dirty="0" smtClean="0"/>
              <a:t>ABP (commissioning + Linac OP) </a:t>
            </a:r>
          </a:p>
          <a:p>
            <a:pPr lvl="1"/>
            <a:r>
              <a:rPr lang="en-GB" dirty="0" smtClean="0"/>
              <a:t>RF (equipment experts) </a:t>
            </a:r>
          </a:p>
          <a:p>
            <a:pPr lvl="1"/>
            <a:r>
              <a:rPr lang="en-GB" dirty="0" smtClean="0"/>
              <a:t>MPE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reliability </a:t>
            </a:r>
          </a:p>
          <a:p>
            <a:pPr lvl="1"/>
            <a:r>
              <a:rPr lang="en-GB" dirty="0" smtClean="0"/>
              <a:t>MPE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MPP</a:t>
            </a:r>
          </a:p>
          <a:p>
            <a:pPr lvl="1"/>
            <a:r>
              <a:rPr lang="en-GB" dirty="0" smtClean="0"/>
              <a:t>OP </a:t>
            </a:r>
            <a:r>
              <a:rPr lang="en-GB" dirty="0" smtClean="0">
                <a:sym typeface="Wingdings" panose="05000000000000000000" pitchFamily="2" charset="2"/>
              </a:rPr>
              <a:t> operation from CCC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Accelerator Fault </a:t>
            </a:r>
            <a:r>
              <a:rPr lang="en-GB" dirty="0"/>
              <a:t>tracking </a:t>
            </a:r>
            <a:r>
              <a:rPr lang="en-GB" dirty="0" smtClean="0"/>
              <a:t>will </a:t>
            </a:r>
            <a:r>
              <a:rPr lang="en-GB" dirty="0"/>
              <a:t>be </a:t>
            </a:r>
            <a:r>
              <a:rPr lang="en-GB" dirty="0" smtClean="0"/>
              <a:t>ready for the reliability run</a:t>
            </a:r>
            <a:endParaRPr lang="en-GB" dirty="0"/>
          </a:p>
          <a:p>
            <a:pPr lvl="1"/>
            <a:r>
              <a:rPr lang="en-GB" dirty="0" smtClean="0"/>
              <a:t>Need to define responsible to ensure consistent tracking</a:t>
            </a:r>
          </a:p>
          <a:p>
            <a:pPr lvl="1"/>
            <a:r>
              <a:rPr lang="en-GB" dirty="0" smtClean="0"/>
              <a:t>Define fault tree and </a:t>
            </a:r>
            <a:r>
              <a:rPr lang="en-GB" dirty="0"/>
              <a:t>discuss with equipment </a:t>
            </a:r>
            <a:r>
              <a:rPr lang="en-GB" dirty="0" smtClean="0"/>
              <a:t>experts reasonable granularity</a:t>
            </a:r>
          </a:p>
          <a:p>
            <a:pPr lvl="1"/>
            <a:r>
              <a:rPr lang="en-GB" dirty="0" smtClean="0"/>
              <a:t>Make sure the fault root cause is always identified (beyond AFT)</a:t>
            </a:r>
          </a:p>
          <a:p>
            <a:endParaRPr lang="en-GB" dirty="0"/>
          </a:p>
          <a:p>
            <a:r>
              <a:rPr lang="en-GB" dirty="0" smtClean="0"/>
              <a:t>Aim</a:t>
            </a:r>
            <a:r>
              <a:rPr lang="en-GB" dirty="0" smtClean="0"/>
              <a:t>: </a:t>
            </a:r>
            <a:r>
              <a:rPr lang="en-GB" dirty="0" smtClean="0"/>
              <a:t>ready </a:t>
            </a:r>
            <a:r>
              <a:rPr lang="en-GB" dirty="0" smtClean="0"/>
              <a:t>by December </a:t>
            </a:r>
            <a:r>
              <a:rPr lang="en-GB" dirty="0" smtClean="0"/>
              <a:t>with a </a:t>
            </a:r>
            <a:r>
              <a:rPr lang="en-GB" dirty="0" smtClean="0"/>
              <a:t>plan for spring 2017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06/09/2016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98148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845965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Thanks a lot for your attention!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139425" y="639861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06/09/2016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19635</TotalTime>
  <Words>254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CERN_Cobranding_AMMW2015_4_3</vt:lpstr>
      <vt:lpstr>PowerPoint Presentation</vt:lpstr>
      <vt:lpstr>First Ideas for  Linac4 Reliability Run </vt:lpstr>
      <vt:lpstr>Goals and Schedule</vt:lpstr>
      <vt:lpstr>Team for Reliability Run Follow-up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Andrea Apollonio</cp:lastModifiedBy>
  <cp:revision>466</cp:revision>
  <dcterms:created xsi:type="dcterms:W3CDTF">2015-10-05T14:29:31Z</dcterms:created>
  <dcterms:modified xsi:type="dcterms:W3CDTF">2016-09-06T10:18:06Z</dcterms:modified>
</cp:coreProperties>
</file>