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6" r:id="rId5"/>
    <p:sldId id="260" r:id="rId6"/>
    <p:sldId id="261" r:id="rId7"/>
    <p:sldId id="262" r:id="rId8"/>
    <p:sldId id="265" r:id="rId9"/>
    <p:sldId id="258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292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87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1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09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78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459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89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62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288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8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89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AF7FE-BA05-46E0-B52F-C505030D526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03EEA-EF0D-4D31-8BEC-557DB20177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94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Laser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SBLM</a:t>
            </a:r>
          </a:p>
          <a:p>
            <a:r>
              <a:rPr lang="en-US" dirty="0" smtClean="0"/>
              <a:t>J. Moody, V. </a:t>
            </a:r>
            <a:r>
              <a:rPr lang="en-US" dirty="0" err="1" smtClean="0"/>
              <a:t>Fedosseev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9498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TSG40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447800"/>
            <a:ext cx="5257800" cy="2777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91200" y="1295400"/>
            <a:ext cx="3276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Effective diameter of beam: 27mm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Average </a:t>
            </a:r>
            <a:r>
              <a:rPr lang="en-US" dirty="0" err="1" smtClean="0"/>
              <a:t>fluence</a:t>
            </a:r>
            <a:r>
              <a:rPr lang="en-US" dirty="0" smtClean="0"/>
              <a:t> at 450mJ:</a:t>
            </a:r>
          </a:p>
          <a:p>
            <a:r>
              <a:rPr lang="en-US" dirty="0" smtClean="0"/>
              <a:t>60 </a:t>
            </a:r>
            <a:r>
              <a:rPr lang="en-US" dirty="0" err="1" smtClean="0"/>
              <a:t>mJ</a:t>
            </a:r>
            <a:r>
              <a:rPr lang="en-US" dirty="0" smtClean="0"/>
              <a:t>/cm^2</a:t>
            </a:r>
          </a:p>
          <a:p>
            <a:endParaRPr lang="en-US" dirty="0"/>
          </a:p>
          <a:p>
            <a:r>
              <a:rPr lang="en-US" dirty="0" smtClean="0"/>
              <a:t>@ 100mJ:  13 </a:t>
            </a:r>
            <a:r>
              <a:rPr lang="en-US" dirty="0" err="1" smtClean="0"/>
              <a:t>mJ</a:t>
            </a:r>
            <a:r>
              <a:rPr lang="en-US" dirty="0" smtClean="0"/>
              <a:t>/cm^2</a:t>
            </a:r>
          </a:p>
          <a:p>
            <a:endParaRPr lang="en-US" dirty="0"/>
          </a:p>
          <a:p>
            <a:r>
              <a:rPr lang="en-US" dirty="0" smtClean="0"/>
              <a:t>Damage thresh for gratings: 100 </a:t>
            </a:r>
            <a:r>
              <a:rPr lang="en-US" dirty="0" err="1" smtClean="0"/>
              <a:t>mJ</a:t>
            </a:r>
            <a:r>
              <a:rPr lang="en-US" dirty="0" smtClean="0"/>
              <a:t> /cm^2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4953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plane is downstream of the gratings so at this plane the beam is a bit smaller than at the actual gratings, 2m upstream of the imaging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59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Laser Objectives for AWAKE through end of year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0292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Proton Beamline Commissioning</a:t>
            </a:r>
          </a:p>
          <a:p>
            <a:pPr lvl="1"/>
            <a:r>
              <a:rPr lang="en-US" dirty="0" smtClean="0"/>
              <a:t>Activities:</a:t>
            </a:r>
          </a:p>
          <a:p>
            <a:pPr lvl="2"/>
            <a:r>
              <a:rPr lang="en-US" dirty="0" smtClean="0"/>
              <a:t>Placement of MP5 (final turning mirror) on translation stage</a:t>
            </a:r>
          </a:p>
          <a:p>
            <a:pPr lvl="2"/>
            <a:r>
              <a:rPr lang="en-US" dirty="0" smtClean="0"/>
              <a:t>Spatial overlap and alignment with proton beam on BTVs up and downstream of vapor source</a:t>
            </a:r>
          </a:p>
          <a:p>
            <a:pPr lvl="2"/>
            <a:r>
              <a:rPr lang="en-US" dirty="0" smtClean="0"/>
              <a:t>Synchronization with proton beam</a:t>
            </a:r>
          </a:p>
          <a:p>
            <a:pPr lvl="1"/>
            <a:r>
              <a:rPr lang="en-US" dirty="0" smtClean="0"/>
              <a:t>Required Capabilities:</a:t>
            </a:r>
          </a:p>
          <a:p>
            <a:pPr lvl="2"/>
            <a:r>
              <a:rPr lang="en-US" dirty="0"/>
              <a:t>Safety document complete for beam permit</a:t>
            </a:r>
          </a:p>
          <a:p>
            <a:pPr lvl="2"/>
            <a:r>
              <a:rPr lang="en-US" dirty="0" smtClean="0"/>
              <a:t>RF locked laser applied at safe level </a:t>
            </a:r>
            <a:r>
              <a:rPr lang="en-US" dirty="0" err="1" smtClean="0"/>
              <a:t>uJ</a:t>
            </a:r>
            <a:r>
              <a:rPr lang="en-US" dirty="0" smtClean="0"/>
              <a:t> level pulses for BTV screens</a:t>
            </a:r>
          </a:p>
          <a:p>
            <a:pPr lvl="2"/>
            <a:r>
              <a:rPr lang="en-US" dirty="0" smtClean="0"/>
              <a:t>Observation of virtual line for alignment correction due to thermal drifts in laser amplifier</a:t>
            </a:r>
          </a:p>
          <a:p>
            <a:pPr lvl="2"/>
            <a:r>
              <a:rPr lang="en-US" dirty="0" smtClean="0"/>
              <a:t>BTVs with unsaturated laser image</a:t>
            </a:r>
          </a:p>
          <a:p>
            <a:pPr lvl="2"/>
            <a:r>
              <a:rPr lang="en-US" dirty="0" smtClean="0"/>
              <a:t>Referencing of protons on final design trajectory with BTVs </a:t>
            </a:r>
          </a:p>
          <a:p>
            <a:pPr lvl="2"/>
            <a:r>
              <a:rPr lang="en-US" dirty="0" smtClean="0"/>
              <a:t>Streak camera to observe temporal overlap of laser and OTR from protons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Self Modulation Measurement</a:t>
            </a:r>
          </a:p>
          <a:p>
            <a:pPr lvl="1"/>
            <a:r>
              <a:rPr lang="en-US" dirty="0" smtClean="0"/>
              <a:t>Activities:</a:t>
            </a:r>
          </a:p>
          <a:p>
            <a:pPr lvl="2"/>
            <a:r>
              <a:rPr lang="en-US" dirty="0" smtClean="0"/>
              <a:t>Ionization of rubidium vapor to seed SMI</a:t>
            </a:r>
          </a:p>
          <a:p>
            <a:pPr lvl="1"/>
            <a:r>
              <a:rPr lang="en-US" dirty="0" smtClean="0"/>
              <a:t>Required Capabilities:</a:t>
            </a:r>
          </a:p>
          <a:p>
            <a:pPr lvl="2"/>
            <a:r>
              <a:rPr lang="en-US" dirty="0" smtClean="0"/>
              <a:t>Dynamic Delay to acquire high powered shots</a:t>
            </a:r>
          </a:p>
          <a:p>
            <a:pPr lvl="2"/>
            <a:r>
              <a:rPr lang="en-US" dirty="0" smtClean="0"/>
              <a:t>Cameras fully implemented</a:t>
            </a:r>
          </a:p>
          <a:p>
            <a:pPr lvl="2"/>
            <a:r>
              <a:rPr lang="en-US" dirty="0" smtClean="0"/>
              <a:t>Data acquisition fully implemented (Energy, 3 camera profiles, </a:t>
            </a:r>
            <a:r>
              <a:rPr lang="en-US" dirty="0" err="1" smtClean="0"/>
              <a:t>autocorrelator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Low power beam interlocks implemented and enabled</a:t>
            </a:r>
          </a:p>
          <a:p>
            <a:pPr lvl="2"/>
            <a:r>
              <a:rPr lang="en-US" dirty="0" smtClean="0"/>
              <a:t>Counter and shifter for LBDP 2 (laser beam dump immediately downstream of vapor source)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52772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Laser Status for Proton Beamline Commissioning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Beam permit documents:</a:t>
            </a:r>
          </a:p>
          <a:p>
            <a:pPr lvl="1"/>
            <a:r>
              <a:rPr lang="en-US" dirty="0" smtClean="0"/>
              <a:t>Laser description document revised and sent for approval again.</a:t>
            </a:r>
          </a:p>
          <a:p>
            <a:pPr lvl="1"/>
            <a:r>
              <a:rPr lang="en-US" dirty="0" smtClean="0"/>
              <a:t>Laser safety inspection of TSG40 will happen on Thursday to check corrective actions</a:t>
            </a:r>
          </a:p>
          <a:p>
            <a:r>
              <a:rPr lang="en-US" dirty="0" smtClean="0"/>
              <a:t>RF locked laser at appropriate levels:</a:t>
            </a:r>
          </a:p>
          <a:p>
            <a:pPr lvl="1"/>
            <a:r>
              <a:rPr lang="en-US" dirty="0" smtClean="0"/>
              <a:t>Locked on fundamental (88 MHz): sufficient for SMI measurement </a:t>
            </a:r>
          </a:p>
          <a:p>
            <a:pPr lvl="1"/>
            <a:r>
              <a:rPr lang="en-US" dirty="0" smtClean="0"/>
              <a:t>Will be improved by Menlo with BOMPD c. November, this is required for phase II</a:t>
            </a:r>
          </a:p>
          <a:p>
            <a:r>
              <a:rPr lang="en-US" dirty="0" smtClean="0"/>
              <a:t>Virtual beamline:</a:t>
            </a:r>
          </a:p>
          <a:p>
            <a:pPr lvl="1"/>
            <a:r>
              <a:rPr lang="en-US" dirty="0" smtClean="0"/>
              <a:t>Setup but must be realigned once more (only virtual line) before beamline commissioning (after hours Thursday, for example)</a:t>
            </a:r>
          </a:p>
          <a:p>
            <a:r>
              <a:rPr lang="en-US" dirty="0" smtClean="0"/>
              <a:t>BTVs with unsaturated laser image:</a:t>
            </a:r>
          </a:p>
          <a:p>
            <a:pPr lvl="1"/>
            <a:r>
              <a:rPr lang="en-US" dirty="0" smtClean="0"/>
              <a:t>Need neutral density OD 6 filter in BTVs (replacing OD1) to get unsaturated image, Stephane Burger ordered already</a:t>
            </a:r>
          </a:p>
          <a:p>
            <a:r>
              <a:rPr lang="en-US" dirty="0" smtClean="0"/>
              <a:t>Protons referenced on design trajectory:</a:t>
            </a:r>
          </a:p>
          <a:p>
            <a:pPr lvl="1"/>
            <a:r>
              <a:rPr lang="en-US" dirty="0" smtClean="0"/>
              <a:t>A goal of first three days of proton beamline commissioning</a:t>
            </a:r>
          </a:p>
          <a:p>
            <a:r>
              <a:rPr lang="en-US" dirty="0" smtClean="0"/>
              <a:t>Streak Cameras:</a:t>
            </a:r>
          </a:p>
          <a:p>
            <a:pPr lvl="1"/>
            <a:r>
              <a:rPr lang="en-US" dirty="0" smtClean="0"/>
              <a:t>BI / MPP discussion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19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Laser Status for SMI (after vapor source commissioning)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Dynamic Delay logic is implemented and tested, need extraction warning from </a:t>
            </a:r>
            <a:r>
              <a:rPr lang="en-US" dirty="0" err="1" smtClean="0"/>
              <a:t>Heiko</a:t>
            </a:r>
            <a:endParaRPr lang="en-US" dirty="0" smtClean="0"/>
          </a:p>
          <a:p>
            <a:r>
              <a:rPr lang="en-US" dirty="0" smtClean="0"/>
              <a:t>Low power mode interlocks installed minus screen status signals from BI and sending veto signals, PLCs need a bit of debugging/refinement</a:t>
            </a:r>
          </a:p>
          <a:p>
            <a:r>
              <a:rPr lang="en-US" dirty="0" smtClean="0"/>
              <a:t>Data acquisition:</a:t>
            </a:r>
          </a:p>
          <a:p>
            <a:pPr lvl="1"/>
            <a:r>
              <a:rPr lang="en-US" dirty="0" smtClean="0"/>
              <a:t>Needs some work:</a:t>
            </a:r>
          </a:p>
          <a:p>
            <a:pPr lvl="2"/>
            <a:r>
              <a:rPr lang="en-US" dirty="0" smtClean="0"/>
              <a:t>Cameras: Pierre</a:t>
            </a:r>
          </a:p>
          <a:p>
            <a:pPr lvl="2"/>
            <a:r>
              <a:rPr lang="en-US" dirty="0" smtClean="0"/>
              <a:t>Pulse length </a:t>
            </a:r>
            <a:r>
              <a:rPr lang="en-US" dirty="0" err="1" smtClean="0"/>
              <a:t>Autocorrelator</a:t>
            </a:r>
            <a:r>
              <a:rPr lang="en-US" dirty="0" smtClean="0"/>
              <a:t> file reader (Veronika and I)</a:t>
            </a:r>
          </a:p>
          <a:p>
            <a:pPr lvl="2"/>
            <a:r>
              <a:rPr lang="en-US" dirty="0" smtClean="0"/>
              <a:t>Energy measurement (waiting on </a:t>
            </a:r>
            <a:r>
              <a:rPr lang="en-US" dirty="0" err="1" smtClean="0"/>
              <a:t>Gentec</a:t>
            </a:r>
            <a:r>
              <a:rPr lang="en-US" dirty="0" smtClean="0"/>
              <a:t> heads, but FESA implemented)</a:t>
            </a:r>
          </a:p>
          <a:p>
            <a:r>
              <a:rPr lang="en-US" dirty="0" smtClean="0"/>
              <a:t>LBPD2:</a:t>
            </a:r>
          </a:p>
          <a:p>
            <a:pPr lvl="1"/>
            <a:r>
              <a:rPr lang="en-US" dirty="0" smtClean="0"/>
              <a:t>Needs some work counting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400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Cameras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6 Cameras in the line</a:t>
            </a:r>
          </a:p>
          <a:p>
            <a:pPr lvl="1"/>
            <a:r>
              <a:rPr lang="en-US" dirty="0" smtClean="0"/>
              <a:t>Beam profiler in laser room (compressor)</a:t>
            </a:r>
          </a:p>
          <a:p>
            <a:pPr lvl="1"/>
            <a:r>
              <a:rPr lang="en-US" dirty="0" smtClean="0"/>
              <a:t>5 Basler CCD cameras on the transport line</a:t>
            </a:r>
          </a:p>
          <a:p>
            <a:r>
              <a:rPr lang="en-US" dirty="0" smtClean="0"/>
              <a:t>Camera Purpose:</a:t>
            </a:r>
          </a:p>
          <a:p>
            <a:pPr lvl="1"/>
            <a:r>
              <a:rPr lang="en-US" dirty="0" smtClean="0"/>
              <a:t>Profiler acts as closest observation to gratings</a:t>
            </a:r>
          </a:p>
          <a:p>
            <a:pPr lvl="1"/>
            <a:r>
              <a:rPr lang="en-US" dirty="0" smtClean="0"/>
              <a:t>CAM1: closest observation to optic of highest </a:t>
            </a:r>
            <a:r>
              <a:rPr lang="en-US" dirty="0" err="1" smtClean="0"/>
              <a:t>fluence</a:t>
            </a:r>
            <a:r>
              <a:rPr lang="en-US" dirty="0" smtClean="0"/>
              <a:t>. </a:t>
            </a:r>
          </a:p>
          <a:p>
            <a:pPr lvl="2"/>
            <a:r>
              <a:rPr lang="en-US" dirty="0" smtClean="0"/>
              <a:t>Needs objective.</a:t>
            </a:r>
          </a:p>
          <a:p>
            <a:pPr lvl="1"/>
            <a:r>
              <a:rPr lang="en-US" dirty="0" smtClean="0"/>
              <a:t>CAM2: Virtual delay line (wide aperture, can be used for coarse alignment if beam walks off CAM3-5) 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eeds objective.</a:t>
            </a:r>
          </a:p>
          <a:p>
            <a:pPr lvl="1"/>
            <a:r>
              <a:rPr lang="en-US" dirty="0" smtClean="0"/>
              <a:t>CAM3: Virtual Entrance of plasma cell. </a:t>
            </a:r>
          </a:p>
          <a:p>
            <a:pPr lvl="2"/>
            <a:r>
              <a:rPr lang="en-US" dirty="0" smtClean="0"/>
              <a:t>No objective needed but sensor nearly fully covered by beam.</a:t>
            </a:r>
          </a:p>
          <a:p>
            <a:pPr lvl="1"/>
            <a:r>
              <a:rPr lang="en-US" dirty="0" smtClean="0"/>
              <a:t>CAM4: Virtual center of plasma cell.</a:t>
            </a:r>
          </a:p>
          <a:p>
            <a:pPr lvl="2"/>
            <a:r>
              <a:rPr lang="en-US" dirty="0" smtClean="0"/>
              <a:t>No objective needed (beam is small)</a:t>
            </a:r>
          </a:p>
          <a:p>
            <a:pPr lvl="1"/>
            <a:r>
              <a:rPr lang="en-US" dirty="0" smtClean="0"/>
              <a:t>Cam 5: Virtual exit of plasma cell </a:t>
            </a:r>
          </a:p>
          <a:p>
            <a:pPr lvl="2"/>
            <a:r>
              <a:rPr lang="en-US" dirty="0" smtClean="0"/>
              <a:t>No objective needed, sensor nearly covered by beam.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456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65206" y="457200"/>
            <a:ext cx="6703391" cy="57947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Functional scheme of main laser lines</a:t>
            </a:r>
            <a:endParaRPr lang="en-GB" dirty="0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483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63DF78-E913-8A41-933F-B3580CE1A6D5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456060" y="1648100"/>
            <a:ext cx="6412537" cy="3989764"/>
            <a:chOff x="1296342" y="1105684"/>
            <a:chExt cx="6412537" cy="398976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4171" y="1528991"/>
              <a:ext cx="6394708" cy="356645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551273" y="1621793"/>
              <a:ext cx="1117600" cy="9567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91338" y="1413462"/>
              <a:ext cx="1557867" cy="1546891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 flipV="1">
              <a:off x="2061392" y="1652251"/>
              <a:ext cx="2547" cy="2878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2061392" y="1648020"/>
              <a:ext cx="3651681" cy="423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5713072" y="1621793"/>
              <a:ext cx="2" cy="6993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5713074" y="2308421"/>
              <a:ext cx="24266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238006" y="1940122"/>
              <a:ext cx="33867" cy="368300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867957" y="1444389"/>
              <a:ext cx="11814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Photoinjector</a:t>
              </a:r>
              <a:endParaRPr lang="en-GB" sz="1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180664" y="1819469"/>
              <a:ext cx="188195" cy="8043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401464" y="1535686"/>
              <a:ext cx="126000" cy="324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2063939" y="2162122"/>
              <a:ext cx="0" cy="1463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401464" y="1105685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LSSE2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868272" y="1563844"/>
              <a:ext cx="2683934" cy="176815"/>
            </a:xfrm>
            <a:prstGeom prst="rect">
              <a:avLst/>
            </a:prstGeom>
            <a:noFill/>
            <a:ln w="22225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87402" y="1208702"/>
              <a:ext cx="4667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VE1</a:t>
              </a:r>
              <a:endParaRPr lang="en-GB" sz="14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326204" y="1563844"/>
              <a:ext cx="654995" cy="2281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5400000">
              <a:off x="1998392" y="1646621"/>
              <a:ext cx="126000" cy="3240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296342" y="1603964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50"/>
                  </a:solidFill>
                </a:rPr>
                <a:t>LSSE1</a:t>
              </a:r>
              <a:endParaRPr lang="en-GB" sz="1400" dirty="0">
                <a:solidFill>
                  <a:srgbClr val="00B050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 rot="2700000">
              <a:off x="1995631" y="1489085"/>
              <a:ext cx="72000" cy="252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 rot="2700000">
              <a:off x="6235874" y="2223822"/>
              <a:ext cx="72000" cy="252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 rot="-2700000">
              <a:off x="5717405" y="1505069"/>
              <a:ext cx="72000" cy="252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 rot="-2700000">
              <a:off x="5646311" y="2223821"/>
              <a:ext cx="72000" cy="252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72585" y="1105684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F0"/>
                  </a:solidFill>
                </a:rPr>
                <a:t>ME1</a:t>
              </a:r>
              <a:endParaRPr lang="en-GB" sz="1400" dirty="0">
                <a:solidFill>
                  <a:srgbClr val="00B0F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454028" y="1105685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F0"/>
                  </a:solidFill>
                </a:rPr>
                <a:t>ME2</a:t>
              </a:r>
              <a:endParaRPr lang="en-GB" sz="1400" dirty="0">
                <a:solidFill>
                  <a:srgbClr val="00B0F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391338" y="2412121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F0"/>
                  </a:solidFill>
                </a:rPr>
                <a:t>ME3</a:t>
              </a:r>
              <a:endParaRPr lang="en-GB" sz="1400" dirty="0">
                <a:solidFill>
                  <a:srgbClr val="00B0F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55142" y="2157170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B0F0"/>
                  </a:solidFill>
                </a:rPr>
                <a:t>ME4</a:t>
              </a:r>
              <a:endParaRPr lang="en-GB" sz="1400" dirty="0">
                <a:solidFill>
                  <a:srgbClr val="00B0F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412005" y="1936278"/>
              <a:ext cx="719667" cy="2622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THG</a:t>
              </a:r>
              <a:endParaRPr lang="en-GB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V="1">
              <a:off x="5955741" y="2308421"/>
              <a:ext cx="0" cy="5151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6041347" y="2308422"/>
              <a:ext cx="0" cy="5151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6041347" y="2321120"/>
              <a:ext cx="213593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>
              <a:off x="5955742" y="2823599"/>
              <a:ext cx="85605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Isosceles Triangle 39"/>
            <p:cNvSpPr/>
            <p:nvPr/>
          </p:nvSpPr>
          <p:spPr>
            <a:xfrm rot="10800000">
              <a:off x="5858451" y="2742449"/>
              <a:ext cx="280186" cy="152025"/>
            </a:xfrm>
            <a:prstGeom prst="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23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104891" y="2515823"/>
              <a:ext cx="8994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002060"/>
                  </a:solidFill>
                </a:rPr>
                <a:t>Delay line</a:t>
              </a:r>
              <a:endParaRPr lang="en-GB" sz="1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52800" y="2853474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226584" y="2974127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644728" y="4304071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5655198" y="4648831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065604" y="4648831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475040" y="4648009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807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 Line as Virtual Beamline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DF78-E913-8A41-933F-B3580CE1A6D5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0" y="770545"/>
            <a:ext cx="9126324" cy="4484619"/>
            <a:chOff x="25408" y="716357"/>
            <a:chExt cx="9986848" cy="4768063"/>
          </a:xfrm>
        </p:grpSpPr>
        <p:grpSp>
          <p:nvGrpSpPr>
            <p:cNvPr id="7" name="Group 6"/>
            <p:cNvGrpSpPr/>
            <p:nvPr/>
          </p:nvGrpSpPr>
          <p:grpSpPr>
            <a:xfrm>
              <a:off x="7742700" y="1511659"/>
              <a:ext cx="1004220" cy="3222276"/>
              <a:chOff x="7681365" y="1464734"/>
              <a:chExt cx="1004220" cy="3222276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7690536" y="3974823"/>
                <a:ext cx="995049" cy="712187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7681365" y="1464734"/>
                <a:ext cx="994868" cy="2258703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Donut 110"/>
              <p:cNvSpPr/>
              <p:nvPr/>
            </p:nvSpPr>
            <p:spPr>
              <a:xfrm>
                <a:off x="7954433" y="1828801"/>
                <a:ext cx="448734" cy="431800"/>
              </a:xfrm>
              <a:prstGeom prst="donut">
                <a:avLst>
                  <a:gd name="adj" fmla="val 14369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8106833" y="1913468"/>
                <a:ext cx="143933" cy="26246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Rectangle 112"/>
              <p:cNvSpPr/>
              <p:nvPr/>
            </p:nvSpPr>
            <p:spPr>
              <a:xfrm rot="18900000">
                <a:off x="7994340" y="3226451"/>
                <a:ext cx="330317" cy="60793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4" name="Straight Arrow Connector 113"/>
              <p:cNvCxnSpPr/>
              <p:nvPr/>
            </p:nvCxnSpPr>
            <p:spPr>
              <a:xfrm flipV="1">
                <a:off x="8188060" y="2062745"/>
                <a:ext cx="0" cy="1152000"/>
              </a:xfrm>
              <a:prstGeom prst="straightConnector1">
                <a:avLst/>
              </a:prstGeom>
              <a:ln w="50800">
                <a:solidFill>
                  <a:srgbClr val="C00000">
                    <a:alpha val="50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Oval 114"/>
              <p:cNvSpPr/>
              <p:nvPr/>
            </p:nvSpPr>
            <p:spPr>
              <a:xfrm>
                <a:off x="8121554" y="4110168"/>
                <a:ext cx="143933" cy="26246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6" name="Straight Arrow Connector 115"/>
              <p:cNvCxnSpPr/>
              <p:nvPr/>
            </p:nvCxnSpPr>
            <p:spPr>
              <a:xfrm flipH="1">
                <a:off x="8188061" y="3265086"/>
                <a:ext cx="7700" cy="845082"/>
              </a:xfrm>
              <a:prstGeom prst="straightConnector1">
                <a:avLst/>
              </a:prstGeom>
              <a:ln w="50800">
                <a:solidFill>
                  <a:srgbClr val="00B050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/>
              <p:cNvCxnSpPr/>
              <p:nvPr/>
            </p:nvCxnSpPr>
            <p:spPr>
              <a:xfrm flipV="1">
                <a:off x="7739277" y="3187560"/>
                <a:ext cx="438873" cy="0"/>
              </a:xfrm>
              <a:prstGeom prst="straightConnector1">
                <a:avLst/>
              </a:prstGeom>
              <a:ln w="50800">
                <a:solidFill>
                  <a:srgbClr val="C00000">
                    <a:alpha val="50000"/>
                  </a:srgbClr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Arrow Connector 117"/>
              <p:cNvCxnSpPr/>
              <p:nvPr/>
            </p:nvCxnSpPr>
            <p:spPr>
              <a:xfrm>
                <a:off x="7902629" y="2022888"/>
                <a:ext cx="0" cy="1152000"/>
              </a:xfrm>
              <a:prstGeom prst="straightConnector1">
                <a:avLst/>
              </a:prstGeom>
              <a:ln w="15875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Rectangle 7"/>
            <p:cNvSpPr/>
            <p:nvPr/>
          </p:nvSpPr>
          <p:spPr>
            <a:xfrm>
              <a:off x="383667" y="1530826"/>
              <a:ext cx="7200000" cy="3240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ight Arrow 8"/>
            <p:cNvSpPr/>
            <p:nvPr/>
          </p:nvSpPr>
          <p:spPr>
            <a:xfrm rot="10800000">
              <a:off x="8471827" y="3111194"/>
              <a:ext cx="734532" cy="4571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7235312" y="1913468"/>
              <a:ext cx="1916420" cy="7383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endCxn id="112" idx="6"/>
            </p:cNvCxnSpPr>
            <p:nvPr/>
          </p:nvCxnSpPr>
          <p:spPr>
            <a:xfrm flipH="1" flipV="1">
              <a:off x="8312101" y="2091626"/>
              <a:ext cx="800101" cy="6892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4546923" y="1697013"/>
              <a:ext cx="22165" cy="2466000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7169713" y="1773770"/>
              <a:ext cx="143933" cy="262466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 rot="-2700000">
              <a:off x="4418102" y="4145440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1306923" y="4138436"/>
              <a:ext cx="3240000" cy="0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1306923" y="3690742"/>
              <a:ext cx="5940000" cy="411118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771435" y="2523396"/>
              <a:ext cx="6480000" cy="435622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 flipV="1">
              <a:off x="5872570" y="4223393"/>
              <a:ext cx="2310208" cy="36016"/>
            </a:xfrm>
            <a:prstGeom prst="straightConnector1">
              <a:avLst/>
            </a:prstGeom>
            <a:ln w="50800">
              <a:solidFill>
                <a:srgbClr val="00B05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763961" y="3331935"/>
              <a:ext cx="5580000" cy="0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763961" y="3357650"/>
              <a:ext cx="6480000" cy="311446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776144" y="2959910"/>
              <a:ext cx="5580000" cy="348289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1312908" y="2523396"/>
              <a:ext cx="5940000" cy="0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851880" y="4137350"/>
              <a:ext cx="384614" cy="0"/>
            </a:xfrm>
            <a:prstGeom prst="straightConnector1">
              <a:avLst/>
            </a:prstGeom>
            <a:ln w="3175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 rot="5400000">
              <a:off x="1112347" y="4057564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5400000">
              <a:off x="7115446" y="3639267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 rot="5400000">
              <a:off x="562265" y="3318939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 rot="5400000">
              <a:off x="568406" y="2897576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6204389" y="3308950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 rot="5400000">
              <a:off x="7121285" y="2482807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 rot="5400000">
              <a:off x="6926303" y="3198626"/>
              <a:ext cx="146304" cy="2267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 rot="5400000">
              <a:off x="5793617" y="2611357"/>
              <a:ext cx="121352" cy="35784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 rot="5400000">
              <a:off x="5090577" y="4110009"/>
              <a:ext cx="146304" cy="2267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6407790" y="3328735"/>
              <a:ext cx="474881" cy="2"/>
            </a:xfrm>
            <a:prstGeom prst="straightConnector1">
              <a:avLst/>
            </a:prstGeom>
            <a:ln w="3175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 rot="2700000">
              <a:off x="5702036" y="4192997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5861822" y="2862215"/>
              <a:ext cx="10748" cy="1341660"/>
            </a:xfrm>
            <a:prstGeom prst="straightConnector1">
              <a:avLst/>
            </a:prstGeom>
            <a:ln w="31750">
              <a:solidFill>
                <a:srgbClr val="00B05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 flipV="1">
              <a:off x="5277115" y="4223394"/>
              <a:ext cx="578286" cy="7902"/>
            </a:xfrm>
            <a:prstGeom prst="straightConnector1">
              <a:avLst/>
            </a:prstGeom>
            <a:ln w="31750">
              <a:solidFill>
                <a:srgbClr val="00B05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 rot="5400000">
              <a:off x="1123076" y="2398467"/>
              <a:ext cx="146304" cy="2267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381001" y="1074895"/>
              <a:ext cx="0" cy="17194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583667" y="1010125"/>
              <a:ext cx="0" cy="17194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81001" y="1239936"/>
              <a:ext cx="7200000" cy="0"/>
            </a:xfrm>
            <a:prstGeom prst="straightConnector1">
              <a:avLst/>
            </a:prstGeom>
            <a:ln w="158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691134" y="993193"/>
              <a:ext cx="4988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2000</a:t>
              </a:r>
              <a:endParaRPr lang="en-GB" sz="1200" i="1" dirty="0"/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4248193" y="2833790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680</a:t>
              </a:r>
              <a:endParaRPr lang="en-GB" sz="1200" i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863315" y="1918961"/>
              <a:ext cx="4988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1760</a:t>
              </a:r>
              <a:endParaRPr lang="en-GB" sz="1200" i="1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8801634" y="1100926"/>
              <a:ext cx="312663" cy="77407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 rot="5400000">
              <a:off x="668071" y="4010964"/>
              <a:ext cx="146304" cy="2267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284158" y="3718547"/>
              <a:ext cx="545892" cy="29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1570</a:t>
              </a:r>
              <a:endParaRPr lang="en-GB" sz="1200" i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759465" y="3085031"/>
              <a:ext cx="545892" cy="29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1580</a:t>
              </a:r>
              <a:endParaRPr lang="en-GB" sz="1200" i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994230" y="3449731"/>
              <a:ext cx="545892" cy="29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1840</a:t>
              </a:r>
              <a:endParaRPr lang="en-GB" sz="1200" i="1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520248" y="2260601"/>
              <a:ext cx="545892" cy="29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1645</a:t>
              </a:r>
              <a:endParaRPr lang="en-GB" sz="1200" i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70178" y="3862831"/>
              <a:ext cx="641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Cam 1</a:t>
              </a:r>
              <a:endParaRPr lang="en-GB" sz="14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08141" y="3751864"/>
              <a:ext cx="641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Cam 3</a:t>
              </a:r>
              <a:endParaRPr lang="en-GB" sz="14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69191" y="2131688"/>
              <a:ext cx="641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Cam 5</a:t>
              </a:r>
              <a:endParaRPr lang="en-GB" sz="14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694000" y="2934072"/>
              <a:ext cx="641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Cam 4</a:t>
              </a:r>
              <a:endParaRPr lang="en-GB" sz="1400" dirty="0"/>
            </a:p>
          </p:txBody>
        </p:sp>
        <p:sp>
          <p:nvSpPr>
            <p:cNvPr id="54" name="Rounded Rectangle 53"/>
            <p:cNvSpPr/>
            <p:nvPr/>
          </p:nvSpPr>
          <p:spPr>
            <a:xfrm>
              <a:off x="5448418" y="4114916"/>
              <a:ext cx="144000" cy="432000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ounded Rectangle 54"/>
            <p:cNvSpPr/>
            <p:nvPr/>
          </p:nvSpPr>
          <p:spPr>
            <a:xfrm rot="16200000">
              <a:off x="5862616" y="5107717"/>
              <a:ext cx="144000" cy="432000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726738" y="3103289"/>
              <a:ext cx="421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</a:t>
              </a:r>
              <a:r>
                <a:rPr lang="en-GB" dirty="0" smtClean="0"/>
                <a:t>+</a:t>
              </a:r>
              <a:endParaRPr lang="en-GB" dirty="0"/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7638837" y="2623351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320</a:t>
              </a:r>
              <a:endParaRPr lang="en-GB" sz="1200" i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335243" y="4846296"/>
              <a:ext cx="17769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>
                  <a:solidFill>
                    <a:srgbClr val="FF0000"/>
                  </a:solidFill>
                </a:rPr>
                <a:t>21930 mm to plasma cell entrance</a:t>
              </a:r>
              <a:endParaRPr lang="en-GB" sz="1200" i="1" dirty="0">
                <a:solidFill>
                  <a:srgbClr val="FF0000"/>
                </a:solidFill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flipV="1">
              <a:off x="7594907" y="3261670"/>
              <a:ext cx="420861" cy="160692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7235312" y="1732427"/>
              <a:ext cx="998258" cy="10266"/>
            </a:xfrm>
            <a:prstGeom prst="straightConnector1">
              <a:avLst/>
            </a:prstGeom>
            <a:ln w="158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7753810" y="1465694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400</a:t>
              </a:r>
              <a:endParaRPr lang="en-GB" sz="1200" i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82347" y="4399180"/>
              <a:ext cx="35324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u="sng" dirty="0" smtClean="0"/>
                <a:t>Cam a – to monitor the merging mirror </a:t>
              </a:r>
              <a:endParaRPr lang="en-GB" sz="1600" b="1" u="sng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192384" y="5192070"/>
              <a:ext cx="9684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Filter wheels</a:t>
              </a:r>
              <a:endParaRPr lang="en-GB" sz="1200" i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058906" y="4867872"/>
              <a:ext cx="11314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Energy meter 4</a:t>
              </a:r>
              <a:endParaRPr lang="en-GB" sz="1200" i="1" dirty="0"/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H="1" flipV="1">
              <a:off x="5963625" y="2879288"/>
              <a:ext cx="728768" cy="20229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1082842" y="1259111"/>
              <a:ext cx="6521932" cy="29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Distance from the leak mirror to the 1</a:t>
              </a:r>
              <a:r>
                <a:rPr lang="en-GB" sz="1200" i="1" baseline="30000" dirty="0" smtClean="0"/>
                <a:t>st</a:t>
              </a:r>
              <a:r>
                <a:rPr lang="en-GB" sz="1200" i="1" dirty="0" smtClean="0"/>
                <a:t> mirror on the table 520+7800+7800+400+920=17430</a:t>
              </a:r>
              <a:endParaRPr lang="en-GB" sz="1200" i="1" dirty="0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H="1" flipV="1">
              <a:off x="915435" y="1913468"/>
              <a:ext cx="6336000" cy="0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H="1">
              <a:off x="915435" y="1709554"/>
              <a:ext cx="3690000" cy="177323"/>
            </a:xfrm>
            <a:prstGeom prst="straightConnector1">
              <a:avLst/>
            </a:prstGeom>
            <a:ln w="50800">
              <a:solidFill>
                <a:schemeClr val="tx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 rot="5400000">
              <a:off x="728724" y="1860227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 rot="2562276">
              <a:off x="4446793" y="1676765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ounded Rectangle 70"/>
            <p:cNvSpPr/>
            <p:nvPr/>
          </p:nvSpPr>
          <p:spPr>
            <a:xfrm>
              <a:off x="1690720" y="2228545"/>
              <a:ext cx="144000" cy="432000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750479" y="1524037"/>
              <a:ext cx="545892" cy="29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1300</a:t>
              </a:r>
              <a:endParaRPr lang="en-GB" sz="1200" i="1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289298" y="4108185"/>
              <a:ext cx="545892" cy="29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1100</a:t>
              </a:r>
              <a:endParaRPr lang="en-GB" sz="1200" i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626359" y="2887974"/>
              <a:ext cx="545892" cy="29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1555</a:t>
              </a:r>
              <a:endParaRPr lang="en-GB" sz="1200" i="1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791110" y="2567000"/>
              <a:ext cx="4988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1800</a:t>
              </a:r>
              <a:endParaRPr lang="en-GB" sz="1200" i="1" dirty="0"/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1011104" y="4001588"/>
              <a:ext cx="144000" cy="432000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6492085" y="3005813"/>
              <a:ext cx="144000" cy="432000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926875" y="888332"/>
              <a:ext cx="26779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Leak Mirror 520mm above proton beam</a:t>
              </a:r>
              <a:endParaRPr lang="en-GB" sz="1200" i="1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807042" y="716357"/>
              <a:ext cx="1265976" cy="4908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/>
                <a:t>7800 mm till mirror MD2</a:t>
              </a:r>
              <a:endParaRPr lang="en-GB" sz="1200" i="1" dirty="0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>
              <a:off x="5989988" y="1104702"/>
              <a:ext cx="2206506" cy="91215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ounded Rectangle 80"/>
            <p:cNvSpPr/>
            <p:nvPr/>
          </p:nvSpPr>
          <p:spPr>
            <a:xfrm rot="16200000">
              <a:off x="5668307" y="2803347"/>
              <a:ext cx="144000" cy="432000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>
              <a:off x="261233" y="1533670"/>
              <a:ext cx="0" cy="3240000"/>
            </a:xfrm>
            <a:prstGeom prst="straightConnector1">
              <a:avLst/>
            </a:prstGeom>
            <a:ln w="158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 rot="16200000">
              <a:off x="-46246" y="2825534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900</a:t>
              </a:r>
              <a:endParaRPr lang="en-GB" sz="1200" i="1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312101" y="1591328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MD1</a:t>
              </a:r>
              <a:endParaRPr lang="en-GB" sz="14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957965" y="1361551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MD2</a:t>
              </a:r>
              <a:endParaRPr lang="en-GB" sz="1400" dirty="0"/>
            </a:p>
          </p:txBody>
        </p:sp>
        <p:sp>
          <p:nvSpPr>
            <p:cNvPr id="86" name="Rectangle 85"/>
            <p:cNvSpPr/>
            <p:nvPr/>
          </p:nvSpPr>
          <p:spPr>
            <a:xfrm rot="5400000">
              <a:off x="9088243" y="1971134"/>
              <a:ext cx="330317" cy="60793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542018" y="1436233"/>
              <a:ext cx="540533" cy="523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MD3</a:t>
              </a:r>
            </a:p>
            <a:p>
              <a:r>
                <a:rPr lang="en-GB" sz="1400" dirty="0" smtClean="0"/>
                <a:t>MD4</a:t>
              </a:r>
              <a:endParaRPr lang="en-GB" sz="14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92276" y="1457572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MD5</a:t>
              </a:r>
              <a:endParaRPr lang="en-GB" sz="14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706059" y="1567557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MD6</a:t>
              </a:r>
              <a:endParaRPr lang="en-GB" sz="14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37357" y="4135200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MD7</a:t>
              </a:r>
              <a:endParaRPr lang="en-GB" sz="14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242966" y="3628881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MD8</a:t>
              </a:r>
              <a:endParaRPr lang="en-GB" sz="1400" dirty="0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7061321" y="3766420"/>
              <a:ext cx="5405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MD9</a:t>
              </a:r>
              <a:endParaRPr lang="en-GB" sz="1400" dirty="0"/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02553" y="3425386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MD10</a:t>
              </a:r>
              <a:endParaRPr lang="en-GB" sz="1400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5784149" y="3315964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MD11</a:t>
              </a:r>
              <a:endParaRPr lang="en-GB" sz="1400" dirty="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84312" y="2454323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MD12</a:t>
              </a:r>
              <a:endParaRPr lang="en-GB" sz="1400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703010" y="2126169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MD13</a:t>
              </a:r>
              <a:endParaRPr lang="en-GB" sz="14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694918" y="4237899"/>
              <a:ext cx="631905" cy="523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MD14</a:t>
              </a:r>
            </a:p>
            <a:p>
              <a:r>
                <a:rPr lang="en-GB" sz="1400" dirty="0" smtClean="0"/>
                <a:t>MD15</a:t>
              </a:r>
              <a:endParaRPr lang="en-GB" sz="1400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653251" y="4389874"/>
              <a:ext cx="6319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MD16</a:t>
              </a:r>
              <a:endParaRPr lang="en-GB" sz="1400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84312" y="4906423"/>
              <a:ext cx="2750017" cy="327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MD1, MD14, MD16 – 3” optics </a:t>
              </a:r>
              <a:endParaRPr lang="en-GB" sz="1400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484312" y="5157190"/>
              <a:ext cx="2744755" cy="3272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MD2 - MD13, MD15 – 2” optics </a:t>
              </a:r>
              <a:endParaRPr lang="en-GB" sz="1400" dirty="0"/>
            </a:p>
          </p:txBody>
        </p:sp>
        <p:sp>
          <p:nvSpPr>
            <p:cNvPr id="101" name="Rectangle 100"/>
            <p:cNvSpPr/>
            <p:nvPr/>
          </p:nvSpPr>
          <p:spPr>
            <a:xfrm rot="5400000">
              <a:off x="9586438" y="1863036"/>
              <a:ext cx="146304" cy="22677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370734" y="1354759"/>
              <a:ext cx="6415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Cam 2</a:t>
              </a:r>
              <a:endParaRPr lang="en-GB" sz="1400" dirty="0"/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9370959" y="1785530"/>
              <a:ext cx="144000" cy="432000"/>
            </a:xfrm>
            <a:prstGeom prst="roundRect">
              <a:avLst/>
            </a:prstGeom>
            <a:solidFill>
              <a:srgbClr val="00B050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9177346" y="2225435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FW2</a:t>
              </a:r>
              <a:endParaRPr lang="en-GB" sz="1400" dirty="0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5346633" y="3823189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FW1</a:t>
              </a:r>
              <a:endParaRPr lang="en-GB" sz="14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58777" y="4418991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FW</a:t>
              </a:r>
              <a:r>
                <a:rPr lang="en-GB" sz="1400" dirty="0"/>
                <a:t>3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6304906" y="2660397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FW4</a:t>
              </a:r>
              <a:endParaRPr lang="en-GB" sz="14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500420" y="1976182"/>
              <a:ext cx="518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FW5</a:t>
              </a:r>
              <a:endParaRPr lang="en-GB" sz="1400" dirty="0"/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283600" y="5288618"/>
            <a:ext cx="80359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TSG40 Beam Profiler: Closest virtual position to final grating in compressor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CAM1 / Additional Camera: virtual optic of highest </a:t>
            </a:r>
            <a:r>
              <a:rPr lang="en-US" dirty="0" err="1" smtClean="0"/>
              <a:t>fluence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CAM3 virtual beginning of vapor source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CAM4 virtual center of vapor source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CAM5 virtual exit of vapor source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1069935" y="3872522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4846115" y="3918309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702742" y="3063517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1027425" y="2241289"/>
            <a:ext cx="286746" cy="36933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014357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Setup and Analysis Explanation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u="sng" dirty="0" smtClean="0"/>
              <a:t>Setup:</a:t>
            </a:r>
          </a:p>
          <a:p>
            <a:pPr lvl="1"/>
            <a:r>
              <a:rPr lang="en-US" dirty="0" smtClean="0"/>
              <a:t>Laser run with LBDP1 in</a:t>
            </a:r>
          </a:p>
          <a:p>
            <a:pPr lvl="1"/>
            <a:r>
              <a:rPr lang="en-US" dirty="0" smtClean="0"/>
              <a:t>Laser run at 30mJ to attempt to see laser profile with gain</a:t>
            </a:r>
          </a:p>
          <a:p>
            <a:pPr lvl="1"/>
            <a:r>
              <a:rPr lang="en-US" dirty="0" smtClean="0"/>
              <a:t>No objectives on CAMs 3, 4, 5</a:t>
            </a:r>
          </a:p>
          <a:p>
            <a:r>
              <a:rPr lang="en-US" u="sng" dirty="0" smtClean="0"/>
              <a:t>Analysis:</a:t>
            </a:r>
          </a:p>
          <a:p>
            <a:pPr lvl="1"/>
            <a:r>
              <a:rPr lang="en-US" dirty="0" smtClean="0"/>
              <a:t>Camera array summed. Individual values normalized with Energy of 100 </a:t>
            </a:r>
            <a:r>
              <a:rPr lang="en-US" dirty="0" err="1" smtClean="0"/>
              <a:t>mJ</a:t>
            </a:r>
            <a:r>
              <a:rPr lang="en-US" dirty="0" smtClean="0"/>
              <a:t> to get </a:t>
            </a:r>
            <a:r>
              <a:rPr lang="en-US" dirty="0" err="1" smtClean="0"/>
              <a:t>fluence</a:t>
            </a:r>
            <a:r>
              <a:rPr lang="en-US" dirty="0" smtClean="0"/>
              <a:t>, then divided by 120 fs to get intensity at each pixel</a:t>
            </a:r>
          </a:p>
          <a:p>
            <a:pPr lvl="1"/>
            <a:r>
              <a:rPr lang="en-US" dirty="0" smtClean="0"/>
              <a:t>Checked peak intensity and intensities at r = 1mm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81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 Line Cameras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76" y="4495800"/>
            <a:ext cx="4031706" cy="206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5" y="1077188"/>
            <a:ext cx="38862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999138"/>
            <a:ext cx="3761509" cy="198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44537" y="1219200"/>
            <a:ext cx="441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CAM3: Virtual entrance of vapor source</a:t>
            </a:r>
          </a:p>
          <a:p>
            <a:r>
              <a:rPr lang="en-US" dirty="0"/>
              <a:t>FWHM: X: 2.1 mm Y: </a:t>
            </a:r>
            <a:r>
              <a:rPr lang="en-US" dirty="0" smtClean="0"/>
              <a:t>1.2 mm</a:t>
            </a:r>
            <a:endParaRPr lang="en-US" dirty="0"/>
          </a:p>
          <a:p>
            <a:r>
              <a:rPr lang="en-US" dirty="0"/>
              <a:t>Peak Intensity: 20 TW/cm^2</a:t>
            </a:r>
          </a:p>
          <a:p>
            <a:r>
              <a:rPr lang="en-US" dirty="0"/>
              <a:t>1mm X: </a:t>
            </a:r>
            <a:r>
              <a:rPr lang="en-US" dirty="0" smtClean="0"/>
              <a:t>3 TW/cm^2</a:t>
            </a:r>
            <a:endParaRPr lang="en-US" dirty="0"/>
          </a:p>
          <a:p>
            <a:r>
              <a:rPr lang="en-US" dirty="0"/>
              <a:t>1mm Y:  </a:t>
            </a:r>
            <a:r>
              <a:rPr lang="en-US" dirty="0" smtClean="0"/>
              <a:t>15 </a:t>
            </a:r>
            <a:r>
              <a:rPr lang="en-US" dirty="0"/>
              <a:t>TW/cm^2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3018472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CAM4: Virtual center of vapor source</a:t>
            </a:r>
          </a:p>
          <a:p>
            <a:r>
              <a:rPr lang="en-US" dirty="0"/>
              <a:t>FWHM: X: </a:t>
            </a:r>
            <a:r>
              <a:rPr lang="en-US" dirty="0" smtClean="0"/>
              <a:t>1.6mm </a:t>
            </a:r>
            <a:r>
              <a:rPr lang="en-US" dirty="0"/>
              <a:t>Y: </a:t>
            </a:r>
            <a:r>
              <a:rPr lang="en-US" dirty="0" smtClean="0"/>
              <a:t>1.1mm</a:t>
            </a:r>
            <a:endParaRPr lang="en-US" dirty="0"/>
          </a:p>
          <a:p>
            <a:r>
              <a:rPr lang="en-US" dirty="0"/>
              <a:t>Peak Intensity: </a:t>
            </a:r>
            <a:r>
              <a:rPr lang="en-US" dirty="0" smtClean="0"/>
              <a:t>40 </a:t>
            </a:r>
            <a:r>
              <a:rPr lang="en-US" dirty="0"/>
              <a:t>TW/cm^2</a:t>
            </a:r>
          </a:p>
          <a:p>
            <a:r>
              <a:rPr lang="en-US" dirty="0"/>
              <a:t>1mm X: 10 TW/cm^2</a:t>
            </a:r>
          </a:p>
          <a:p>
            <a:r>
              <a:rPr lang="en-US" dirty="0"/>
              <a:t>1mm Y:  4 TW/cm^2</a:t>
            </a:r>
          </a:p>
          <a:p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029199" y="5334000"/>
            <a:ext cx="37349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CAM5: Virtual exit of vapor source</a:t>
            </a:r>
          </a:p>
          <a:p>
            <a:r>
              <a:rPr lang="en-US" dirty="0" smtClean="0"/>
              <a:t>FWHM: X: 2.8 mm Y: 2.3 mm</a:t>
            </a:r>
          </a:p>
          <a:p>
            <a:r>
              <a:rPr lang="en-US" dirty="0" smtClean="0"/>
              <a:t>Peak Intensity: 10 TW/cm^2</a:t>
            </a:r>
          </a:p>
          <a:p>
            <a:r>
              <a:rPr lang="en-US" dirty="0" smtClean="0"/>
              <a:t>1mm X: 7 TW/cm^2</a:t>
            </a:r>
          </a:p>
          <a:p>
            <a:r>
              <a:rPr lang="en-US" dirty="0" smtClean="0"/>
              <a:t>1mm Y: 6 TW/cm^2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3251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993</Words>
  <Application>Microsoft Macintosh PowerPoint</Application>
  <PresentationFormat>On-screen Show (4:3)</PresentationFormat>
  <Paragraphs>184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Laser Update</vt:lpstr>
      <vt:lpstr>Laser Objectives for AWAKE through end of year</vt:lpstr>
      <vt:lpstr>Laser Status for Proton Beamline Commissioning</vt:lpstr>
      <vt:lpstr>Laser Status for SMI (after vapor source commissioning)</vt:lpstr>
      <vt:lpstr>Cameras</vt:lpstr>
      <vt:lpstr>Functional scheme of main laser lines</vt:lpstr>
      <vt:lpstr>Diagnostic Line as Virtual Beamline</vt:lpstr>
      <vt:lpstr>Setup and Analysis Explanation </vt:lpstr>
      <vt:lpstr>Virtual Line Cameras</vt:lpstr>
      <vt:lpstr>TSG40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Joshua Moody</dc:creator>
  <cp:lastModifiedBy>Edda Gschwendtner</cp:lastModifiedBy>
  <cp:revision>74</cp:revision>
  <dcterms:created xsi:type="dcterms:W3CDTF">2016-09-12T07:26:08Z</dcterms:created>
  <dcterms:modified xsi:type="dcterms:W3CDTF">2016-09-12T13:17:39Z</dcterms:modified>
</cp:coreProperties>
</file>