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6" r:id="rId2"/>
  </p:sldMasterIdLst>
  <p:notesMasterIdLst>
    <p:notesMasterId r:id="rId34"/>
  </p:notesMasterIdLst>
  <p:sldIdLst>
    <p:sldId id="258" r:id="rId3"/>
    <p:sldId id="390" r:id="rId4"/>
    <p:sldId id="379" r:id="rId5"/>
    <p:sldId id="409" r:id="rId6"/>
    <p:sldId id="410" r:id="rId7"/>
    <p:sldId id="411" r:id="rId8"/>
    <p:sldId id="412" r:id="rId9"/>
    <p:sldId id="398" r:id="rId10"/>
    <p:sldId id="400" r:id="rId11"/>
    <p:sldId id="420" r:id="rId12"/>
    <p:sldId id="373" r:id="rId13"/>
    <p:sldId id="416" r:id="rId14"/>
    <p:sldId id="407" r:id="rId15"/>
    <p:sldId id="417" r:id="rId16"/>
    <p:sldId id="418" r:id="rId17"/>
    <p:sldId id="419" r:id="rId18"/>
    <p:sldId id="421" r:id="rId19"/>
    <p:sldId id="422" r:id="rId20"/>
    <p:sldId id="423" r:id="rId21"/>
    <p:sldId id="425" r:id="rId22"/>
    <p:sldId id="426" r:id="rId23"/>
    <p:sldId id="427" r:id="rId24"/>
    <p:sldId id="428" r:id="rId25"/>
    <p:sldId id="414" r:id="rId26"/>
    <p:sldId id="424" r:id="rId27"/>
    <p:sldId id="396" r:id="rId28"/>
    <p:sldId id="389" r:id="rId29"/>
    <p:sldId id="376" r:id="rId30"/>
    <p:sldId id="377" r:id="rId31"/>
    <p:sldId id="413" r:id="rId32"/>
    <p:sldId id="415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76" d="100"/>
          <a:sy n="76" d="100"/>
        </p:scale>
        <p:origin x="73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E1124A-8259-2F43-AA9E-1AB80762BA4E}" type="datetimeFigureOut">
              <a:rPr lang="en-US" smtClean="0"/>
              <a:pPr/>
              <a:t>4/5/2017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53114-0D40-384A-9E11-76EB88F8D7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643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3025" y="8685213"/>
            <a:ext cx="2973388" cy="457200"/>
          </a:xfrm>
          <a:noFill/>
        </p:spPr>
        <p:txBody>
          <a:bodyPr lIns="88789" tIns="44399" rIns="88789" bIns="44399"/>
          <a:lstStyle>
            <a:lvl1pPr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877" indent="-285722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2888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044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199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354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508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8664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5819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</a:pPr>
            <a:fld id="{708DECAC-2384-45BD-B284-B16C5221EC61}" type="slidenum">
              <a:rPr lang="en-US" altLang="en-US" smtClean="0">
                <a:solidFill>
                  <a:srgbClr val="000000"/>
                </a:solidFill>
                <a:cs typeface="Arial" pitchFamily="34" charset="0"/>
              </a:rPr>
              <a:pPr algn="ctr">
                <a:spcBef>
                  <a:spcPct val="0"/>
                </a:spcBef>
              </a:pPr>
              <a:t>2</a:t>
            </a:fld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4275" name="Rectangle 7"/>
          <p:cNvSpPr txBox="1">
            <a:spLocks noGrp="1" noChangeArrowheads="1"/>
          </p:cNvSpPr>
          <p:nvPr/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833" tIns="46421" rIns="92833" bIns="46421" anchor="b"/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E667563D-1F51-439C-9004-95867666A084}" type="slidenum">
              <a:rPr lang="en-US" altLang="en-US">
                <a:solidFill>
                  <a:srgbClr val="000000"/>
                </a:solidFill>
              </a:rPr>
              <a:pPr algn="r">
                <a:spcBef>
                  <a:spcPct val="0"/>
                </a:spcBef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0563"/>
            <a:ext cx="4557712" cy="3419475"/>
          </a:xfrm>
          <a:ln/>
        </p:spPr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  <a:noFill/>
        </p:spPr>
        <p:txBody>
          <a:bodyPr lIns="92833" tIns="46421" rIns="92833" bIns="46421"/>
          <a:lstStyle/>
          <a:p>
            <a:pPr defTabSz="1187334"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749343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3025" y="8685213"/>
            <a:ext cx="2973388" cy="457200"/>
          </a:xfrm>
          <a:noFill/>
        </p:spPr>
        <p:txBody>
          <a:bodyPr lIns="88789" tIns="44399" rIns="88789" bIns="44399"/>
          <a:lstStyle>
            <a:lvl1pPr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877" indent="-285722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2888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044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199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354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508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8664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5819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09549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8DECAC-2384-45BD-B284-B16C5221EC6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ctr" defTabSz="909549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4275" name="Rectangle 7"/>
          <p:cNvSpPr txBox="1">
            <a:spLocks noGrp="1" noChangeArrowheads="1"/>
          </p:cNvSpPr>
          <p:nvPr/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833" tIns="46421" rIns="92833" bIns="46421" anchor="b"/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r" defTabSz="923925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7563D-1F51-439C-9004-95867666A084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23925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0563"/>
            <a:ext cx="4557712" cy="3419475"/>
          </a:xfrm>
          <a:ln/>
        </p:spPr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  <a:noFill/>
        </p:spPr>
        <p:txBody>
          <a:bodyPr lIns="92833" tIns="46421" rIns="92833" bIns="46421"/>
          <a:lstStyle/>
          <a:p>
            <a:pPr defTabSz="1187334"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84382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974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3025" y="8685213"/>
            <a:ext cx="2973388" cy="457200"/>
          </a:xfrm>
          <a:noFill/>
        </p:spPr>
        <p:txBody>
          <a:bodyPr lIns="88789" tIns="44399" rIns="88789" bIns="44399"/>
          <a:lstStyle>
            <a:lvl1pPr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877" indent="-285722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2888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044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199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354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508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8664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5819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09549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8DECAC-2384-45BD-B284-B16C5221EC6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ctr" defTabSz="909549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4275" name="Rectangle 7"/>
          <p:cNvSpPr txBox="1">
            <a:spLocks noGrp="1" noChangeArrowheads="1"/>
          </p:cNvSpPr>
          <p:nvPr/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833" tIns="46421" rIns="92833" bIns="46421" anchor="b"/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r" defTabSz="923925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7563D-1F51-439C-9004-95867666A084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23925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0563"/>
            <a:ext cx="4557712" cy="3419475"/>
          </a:xfrm>
          <a:ln/>
        </p:spPr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  <a:noFill/>
        </p:spPr>
        <p:txBody>
          <a:bodyPr lIns="92833" tIns="46421" rIns="92833" bIns="46421"/>
          <a:lstStyle/>
          <a:p>
            <a:pPr defTabSz="1187334"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60656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3025" y="8685213"/>
            <a:ext cx="2973388" cy="457200"/>
          </a:xfrm>
          <a:noFill/>
        </p:spPr>
        <p:txBody>
          <a:bodyPr lIns="88789" tIns="44399" rIns="88789" bIns="44399"/>
          <a:lstStyle>
            <a:lvl1pPr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877" indent="-285722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2888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044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199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354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508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8664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5819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09549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8DECAC-2384-45BD-B284-B16C5221EC6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ctr" defTabSz="909549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4275" name="Rectangle 7"/>
          <p:cNvSpPr txBox="1">
            <a:spLocks noGrp="1" noChangeArrowheads="1"/>
          </p:cNvSpPr>
          <p:nvPr/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833" tIns="46421" rIns="92833" bIns="46421" anchor="b"/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r" defTabSz="923925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7563D-1F51-439C-9004-95867666A084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23925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0563"/>
            <a:ext cx="4557712" cy="3419475"/>
          </a:xfrm>
          <a:ln/>
        </p:spPr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  <a:noFill/>
        </p:spPr>
        <p:txBody>
          <a:bodyPr lIns="92833" tIns="46421" rIns="92833" bIns="46421"/>
          <a:lstStyle/>
          <a:p>
            <a:pPr defTabSz="1187334"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61139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3025" y="8685213"/>
            <a:ext cx="2973388" cy="457200"/>
          </a:xfrm>
          <a:noFill/>
        </p:spPr>
        <p:txBody>
          <a:bodyPr lIns="88789" tIns="44399" rIns="88789" bIns="44399"/>
          <a:lstStyle>
            <a:lvl1pPr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877" indent="-285722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2888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044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199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354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508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8664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5819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09549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8DECAC-2384-45BD-B284-B16C5221EC6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ctr" defTabSz="909549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4275" name="Rectangle 7"/>
          <p:cNvSpPr txBox="1">
            <a:spLocks noGrp="1" noChangeArrowheads="1"/>
          </p:cNvSpPr>
          <p:nvPr/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833" tIns="46421" rIns="92833" bIns="46421" anchor="b"/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r" defTabSz="923925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7563D-1F51-439C-9004-95867666A084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23925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0563"/>
            <a:ext cx="4557712" cy="3419475"/>
          </a:xfrm>
          <a:ln/>
        </p:spPr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  <a:noFill/>
        </p:spPr>
        <p:txBody>
          <a:bodyPr lIns="92833" tIns="46421" rIns="92833" bIns="46421"/>
          <a:lstStyle/>
          <a:p>
            <a:pPr defTabSz="1187334"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73071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3025" y="8685213"/>
            <a:ext cx="2973388" cy="457200"/>
          </a:xfrm>
          <a:noFill/>
        </p:spPr>
        <p:txBody>
          <a:bodyPr lIns="88789" tIns="44399" rIns="88789" bIns="44399"/>
          <a:lstStyle>
            <a:lvl1pPr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877" indent="-285722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2888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044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199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354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508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8664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5819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</a:pPr>
            <a:fld id="{708DECAC-2384-45BD-B284-B16C5221EC61}" type="slidenum">
              <a:rPr lang="en-US" altLang="en-US" smtClean="0">
                <a:solidFill>
                  <a:srgbClr val="000000"/>
                </a:solidFill>
                <a:cs typeface="Arial" pitchFamily="34" charset="0"/>
              </a:rPr>
              <a:pPr algn="ctr">
                <a:spcBef>
                  <a:spcPct val="0"/>
                </a:spcBef>
              </a:pPr>
              <a:t>9</a:t>
            </a:fld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4275" name="Rectangle 7"/>
          <p:cNvSpPr txBox="1">
            <a:spLocks noGrp="1" noChangeArrowheads="1"/>
          </p:cNvSpPr>
          <p:nvPr/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833" tIns="46421" rIns="92833" bIns="46421" anchor="b"/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E667563D-1F51-439C-9004-95867666A084}" type="slidenum">
              <a:rPr lang="en-US" altLang="en-US">
                <a:solidFill>
                  <a:srgbClr val="000000"/>
                </a:solidFill>
              </a:rPr>
              <a:pPr algn="r">
                <a:spcBef>
                  <a:spcPct val="0"/>
                </a:spcBef>
              </a:pPr>
              <a:t>9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0563"/>
            <a:ext cx="4557712" cy="3419475"/>
          </a:xfrm>
          <a:ln/>
        </p:spPr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  <a:noFill/>
        </p:spPr>
        <p:txBody>
          <a:bodyPr lIns="92833" tIns="46421" rIns="92833" bIns="46421"/>
          <a:lstStyle/>
          <a:p>
            <a:pPr defTabSz="1187334"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72149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B3288AA-3E69-C34F-AC33-2F4A01AB5827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4812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813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215900" indent="-212725" eaLnBrk="1">
              <a:spcBef>
                <a:spcPct val="0"/>
              </a:spcBef>
              <a:buClrTx/>
              <a:buFontTx/>
              <a:buNone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</a:pPr>
            <a:r>
              <a:rPr lang="en-US" altLang="en-US" sz="2000">
                <a:latin typeface="Arial" charset="0"/>
                <a:ea typeface="Arial Unicode MS" charset="0"/>
                <a:cs typeface="Arial Unicode MS" charset="0"/>
              </a:rPr>
              <a:t>Interior Page Design 2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fld id="{751E4EAA-29C3-E245-B3E2-55B7DEF82D1F}" type="slidenum">
              <a:rPr lang="en-US" altLang="en-US">
                <a:latin typeface="+mn-lt" charset="0"/>
                <a:ea typeface="+mn-ea" charset="0"/>
                <a:cs typeface="+mn-ea" charset="0"/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12</a:t>
            </a:fld>
            <a:endParaRPr lang="en-US" altLang="en-US">
              <a:latin typeface="+mn-lt" charset="0"/>
              <a:ea typeface="+mn-ea" charset="0"/>
              <a:cs typeface="+mn-e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8204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3025" y="8685213"/>
            <a:ext cx="2973388" cy="457200"/>
          </a:xfrm>
          <a:noFill/>
        </p:spPr>
        <p:txBody>
          <a:bodyPr lIns="88789" tIns="44399" rIns="88789" bIns="44399"/>
          <a:lstStyle>
            <a:lvl1pPr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877" indent="-285722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2888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044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199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354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508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8664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5819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</a:pPr>
            <a:fld id="{708DECAC-2384-45BD-B284-B16C5221EC61}" type="slidenum">
              <a:rPr lang="en-US" altLang="en-US" smtClean="0">
                <a:solidFill>
                  <a:srgbClr val="000000"/>
                </a:solidFill>
                <a:cs typeface="Arial" pitchFamily="34" charset="0"/>
              </a:rPr>
              <a:pPr algn="ctr">
                <a:spcBef>
                  <a:spcPct val="0"/>
                </a:spcBef>
              </a:pPr>
              <a:t>13</a:t>
            </a:fld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4275" name="Rectangle 7"/>
          <p:cNvSpPr txBox="1">
            <a:spLocks noGrp="1" noChangeArrowheads="1"/>
          </p:cNvSpPr>
          <p:nvPr/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833" tIns="46421" rIns="92833" bIns="46421" anchor="b"/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E667563D-1F51-439C-9004-95867666A084}" type="slidenum">
              <a:rPr lang="en-US" altLang="en-US">
                <a:solidFill>
                  <a:srgbClr val="000000"/>
                </a:solidFill>
              </a:rPr>
              <a:pPr algn="r">
                <a:spcBef>
                  <a:spcPct val="0"/>
                </a:spcBef>
              </a:pPr>
              <a:t>13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0563"/>
            <a:ext cx="4557712" cy="3419475"/>
          </a:xfrm>
          <a:ln/>
        </p:spPr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  <a:noFill/>
        </p:spPr>
        <p:txBody>
          <a:bodyPr lIns="92833" tIns="46421" rIns="92833" bIns="46421"/>
          <a:lstStyle/>
          <a:p>
            <a:pPr defTabSz="1187334"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465740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3025" y="8685213"/>
            <a:ext cx="2973388" cy="457200"/>
          </a:xfrm>
          <a:noFill/>
        </p:spPr>
        <p:txBody>
          <a:bodyPr lIns="88789" tIns="44399" rIns="88789" bIns="44399"/>
          <a:lstStyle>
            <a:lvl1pPr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877" indent="-285722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2888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044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199" indent="-228578" defTabSz="90954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354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508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8664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5819" indent="-228578" defTabSz="90954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</a:pPr>
            <a:fld id="{708DECAC-2384-45BD-B284-B16C5221EC61}" type="slidenum">
              <a:rPr lang="en-US" altLang="en-US" smtClean="0">
                <a:solidFill>
                  <a:srgbClr val="000000"/>
                </a:solidFill>
                <a:cs typeface="Arial" pitchFamily="34" charset="0"/>
              </a:rPr>
              <a:pPr algn="ctr">
                <a:spcBef>
                  <a:spcPct val="0"/>
                </a:spcBef>
              </a:pPr>
              <a:t>26</a:t>
            </a:fld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4275" name="Rectangle 7"/>
          <p:cNvSpPr txBox="1">
            <a:spLocks noGrp="1" noChangeArrowheads="1"/>
          </p:cNvSpPr>
          <p:nvPr/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833" tIns="46421" rIns="92833" bIns="46421" anchor="b"/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E667563D-1F51-439C-9004-95867666A084}" type="slidenum">
              <a:rPr lang="en-US" altLang="en-US">
                <a:solidFill>
                  <a:srgbClr val="000000"/>
                </a:solidFill>
              </a:rPr>
              <a:pPr algn="r">
                <a:spcBef>
                  <a:spcPct val="0"/>
                </a:spcBef>
              </a:pPr>
              <a:t>26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0563"/>
            <a:ext cx="4557712" cy="3419475"/>
          </a:xfrm>
          <a:ln/>
        </p:spPr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  <a:noFill/>
        </p:spPr>
        <p:txBody>
          <a:bodyPr lIns="92833" tIns="46421" rIns="92833" bIns="46421"/>
          <a:lstStyle/>
          <a:p>
            <a:pPr defTabSz="1187334"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47336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09F8C-9F4D-5945-807D-33CC9F4EE4DF}" type="datetimeFigureOut">
              <a:rPr lang="en-US" smtClean="0">
                <a:solidFill>
                  <a:prstClr val="white"/>
                </a:solidFill>
              </a:rPr>
              <a:pPr/>
              <a:t>4/5/2017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460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7376"/>
            <a:ext cx="9144000" cy="420624"/>
          </a:xfrm>
          <a:prstGeom prst="rect">
            <a:avLst/>
          </a:prstGeom>
        </p:spPr>
      </p:pic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193933" y="64597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JSA Science Council 9/18/2014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5853479" y="644532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9A5DFB4-3D23-4866-8D46-AE36D04BFD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445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7376"/>
            <a:ext cx="9144000" cy="420624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3933" y="64597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JSA Science Council 9/18/2014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9A5DFB4-3D23-4866-8D46-AE36D04BFD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548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7376"/>
            <a:ext cx="9144000" cy="420624"/>
          </a:xfrm>
          <a:prstGeom prst="rect">
            <a:avLst/>
          </a:prstGeom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3933" y="64597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JSA Science Council 9/18/2014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479" y="64532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9A5DFB4-3D23-4866-8D46-AE36D04BFD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8918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7376"/>
            <a:ext cx="9144000" cy="420624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3933" y="64597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JSA Science Council 9/18/2014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9A5DFB4-3D23-4866-8D46-AE36D04BFD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511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7376"/>
            <a:ext cx="9144000" cy="420624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3933" y="64597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JSA Science Council 9/18/2014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9A5DFB4-3D23-4866-8D46-AE36D04BFD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462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7376"/>
            <a:ext cx="9144000" cy="420624"/>
          </a:xfrm>
          <a:prstGeom prst="rect">
            <a:avLst/>
          </a:prstGeom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3933" y="64597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JSA Science Council 9/18/2014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9A5DFB4-3D23-4866-8D46-AE36D04BFD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468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7376"/>
            <a:ext cx="9144000" cy="420624"/>
          </a:xfrm>
          <a:prstGeom prst="rect">
            <a:avLst/>
          </a:prstGeom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3933" y="64597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JSA Science Council 9/18/2014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9A5DFB4-3D23-4866-8D46-AE36D04BFD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40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0918"/>
            <a:ext cx="8229600" cy="4835245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5132"/>
            <a:ext cx="9144000" cy="420624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3933" y="64597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JSA Science Council 9/18/2014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9A5DFB4-3D23-4866-8D46-AE36D04BFD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881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7376"/>
            <a:ext cx="9144000" cy="420624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3933" y="64597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JSA Science Council 9/18/2014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9A5DFB4-3D23-4866-8D46-AE36D04BFD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234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7376"/>
            <a:ext cx="9144000" cy="420624"/>
          </a:xfrm>
          <a:prstGeom prst="rect">
            <a:avLst/>
          </a:prstGeom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3933" y="64597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JSA Science Council 9/18/2014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479" y="64532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9A5DFB4-3D23-4866-8D46-AE36D04BFD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782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7376"/>
            <a:ext cx="9144000" cy="420624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3933" y="64597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JSA Science Council 9/18/2014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9A5DFB4-3D23-4866-8D46-AE36D04BFD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774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3933" y="64597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JSA Science Council 9/18/2014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479" y="646122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9A5DFB4-3D23-4866-8D46-AE36D04BFD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779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0918"/>
            <a:ext cx="8229600" cy="4835245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5132"/>
            <a:ext cx="9144000" cy="420624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3933" y="64597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JSA Science Council 9/18/2014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9A5DFB4-3D23-4866-8D46-AE36D04BFD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035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3505200" y="6645425"/>
            <a:ext cx="2133600" cy="190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bg1"/>
                </a:solidFill>
                <a:latin typeface="Minion Pro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7376"/>
            <a:ext cx="9144000" cy="420624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3933" y="64597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JSA Science Council 9/18/2014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9A5DFB4-3D23-4866-8D46-AE36D04BFD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55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7376"/>
            <a:ext cx="9144000" cy="420624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3933" y="64597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JSA Science Council 9/18/2014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9A5DFB4-3D23-4866-8D46-AE36D04BFD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509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94726"/>
            <a:ext cx="8229600" cy="3979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Minion Pro"/>
              </a:defRPr>
            </a:lvl1pPr>
          </a:lstStyle>
          <a:p>
            <a:fld id="{65109F8C-9F4D-5945-807D-33CC9F4EE4DF}" type="datetimeFigureOut">
              <a:rPr lang="en-US" smtClean="0">
                <a:solidFill>
                  <a:prstClr val="white"/>
                </a:solidFill>
              </a:rPr>
              <a:pPr/>
              <a:t>4/5/2017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5200" y="6645425"/>
            <a:ext cx="2133600" cy="190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Minion Pro"/>
              </a:defRPr>
            </a:lvl1pPr>
          </a:lstStyle>
          <a:p>
            <a:fld id="{B58F48A6-A3E1-4848-9AC3-B43F560BE4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837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Minion Pro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Minion Pro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Minion Pro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Minion Pro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Minion Pro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Minion Pro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7376"/>
            <a:ext cx="9144000" cy="42062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94726"/>
            <a:ext cx="9144000" cy="3979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4926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3933" y="64597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JSA Science Council 9/18/2014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479" y="64691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9A5DFB4-3D23-4866-8D46-AE36D04BFD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554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0.tiff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emf"/><Relationship Id="rId5" Type="http://schemas.openxmlformats.org/officeDocument/2006/relationships/image" Target="../media/image36.tiff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jleic-docdb.jlab.org/DocDB/0000/000001/001/JLEIC-InteractionRegionDetectorDesign.pdf" TargetMode="Externa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icug.org/web/newmembers" TargetMode="External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4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8.png"/><Relationship Id="rId4" Type="http://schemas.openxmlformats.org/officeDocument/2006/relationships/image" Target="../media/image5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pn12posterpicture"/>
          <p:cNvPicPr>
            <a:picLocks noChangeAspect="1" noChangeArrowheads="1"/>
          </p:cNvPicPr>
          <p:nvPr/>
        </p:nvPicPr>
        <p:blipFill>
          <a:blip r:embed="rId3">
            <a:lum bright="80000" contrast="-80000"/>
          </a:blip>
          <a:srcRect l="3783" t="24808" b="13891"/>
          <a:stretch>
            <a:fillRect/>
          </a:stretch>
        </p:blipFill>
        <p:spPr bwMode="auto">
          <a:xfrm>
            <a:off x="0" y="651331"/>
            <a:ext cx="9144000" cy="5444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0020" y="6141720"/>
            <a:ext cx="49988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DIS 2017 @ Birmingham</a:t>
            </a:r>
          </a:p>
          <a:p>
            <a:pPr defTabSz="914400"/>
            <a:r>
              <a:rPr lang="en-US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April 3-7, 2017</a:t>
            </a:r>
          </a:p>
          <a:p>
            <a:pPr defTabSz="91440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83288" y="942230"/>
            <a:ext cx="7857811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 algn="ctr"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sz="4400" b="1" dirty="0">
                <a:solidFill>
                  <a:srgbClr val="000000"/>
                </a:solidFill>
                <a:latin typeface="Arial" charset="0"/>
                <a:cs typeface="Arial" charset="0"/>
              </a:rPr>
              <a:t>JLEIC Detector</a:t>
            </a:r>
          </a:p>
          <a:p>
            <a:pPr lvl="1" algn="ctr"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sz="3200" dirty="0"/>
              <a:t>Rolf Ent (Jefferson Lab)</a:t>
            </a:r>
          </a:p>
          <a:p>
            <a:pPr lvl="1" algn="ctr"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/>
              <a:t>For the JLEIC Detector Study Group</a:t>
            </a:r>
          </a:p>
          <a:p>
            <a:pPr lvl="1"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/>
              <a:t>With acknowledgement to Markus </a:t>
            </a:r>
            <a:r>
              <a:rPr lang="en-US" sz="2400" dirty="0" err="1"/>
              <a:t>Diefenthaler</a:t>
            </a:r>
            <a:r>
              <a:rPr lang="en-US" sz="2400" dirty="0"/>
              <a:t>, </a:t>
            </a:r>
            <a:r>
              <a:rPr lang="en-US" sz="2400" dirty="0" err="1"/>
              <a:t>Yulia</a:t>
            </a:r>
            <a:r>
              <a:rPr lang="en-US" sz="2400" dirty="0"/>
              <a:t> </a:t>
            </a:r>
            <a:r>
              <a:rPr lang="en-US" sz="2400" dirty="0" err="1"/>
              <a:t>Furletova</a:t>
            </a:r>
            <a:r>
              <a:rPr lang="en-US" sz="2400" dirty="0"/>
              <a:t>, Tanja Horn, Charles Hyde, </a:t>
            </a:r>
            <a:r>
              <a:rPr lang="en-US" sz="2400" dirty="0" err="1"/>
              <a:t>Vasiliy</a:t>
            </a:r>
            <a:r>
              <a:rPr lang="en-US" sz="2400" dirty="0"/>
              <a:t> </a:t>
            </a:r>
            <a:r>
              <a:rPr lang="en-US" sz="2400" dirty="0" err="1"/>
              <a:t>Morozov</a:t>
            </a:r>
            <a:r>
              <a:rPr lang="en-US" sz="2400" dirty="0"/>
              <a:t>, Pawel </a:t>
            </a:r>
            <a:r>
              <a:rPr lang="en-US" sz="2400" dirty="0" err="1"/>
              <a:t>Nadel-Turonski</a:t>
            </a:r>
            <a:r>
              <a:rPr lang="en-US" sz="2400" dirty="0"/>
              <a:t>, and Rik Yoshida who all were instrumental folding in the ideas to fully integrate a detector into an e-p/A collider interaction region.</a:t>
            </a:r>
          </a:p>
          <a:p>
            <a:pPr lvl="1"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/>
              <a:t>Also with acknowledgement to Elke </a:t>
            </a:r>
            <a:r>
              <a:rPr lang="en-US" sz="2400" dirty="0" err="1"/>
              <a:t>Aschenauer</a:t>
            </a:r>
            <a:r>
              <a:rPr lang="en-US" sz="2400" dirty="0"/>
              <a:t> and Alexander </a:t>
            </a:r>
            <a:r>
              <a:rPr lang="en-US" sz="2400" dirty="0" err="1"/>
              <a:t>Kiselev</a:t>
            </a:r>
            <a:r>
              <a:rPr lang="en-US" sz="2400" dirty="0"/>
              <a:t> for healthy exchange of work &amp; ideas.</a:t>
            </a:r>
          </a:p>
        </p:txBody>
      </p:sp>
    </p:spTree>
    <p:extLst>
      <p:ext uri="{BB962C8B-B14F-4D97-AF65-F5344CB8AC3E}">
        <p14:creationId xmlns:p14="http://schemas.microsoft.com/office/powerpoint/2010/main" val="3237873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36968" y="30193"/>
            <a:ext cx="8767511" cy="111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JLEIC – Total Acceptance Detector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08487" y="3210029"/>
            <a:ext cx="4967287" cy="2971800"/>
            <a:chOff x="92075" y="1605868"/>
            <a:chExt cx="4967287" cy="2971800"/>
          </a:xfrm>
        </p:grpSpPr>
        <p:pic>
          <p:nvPicPr>
            <p:cNvPr id="4" name="Picture 3" descr="Macintosh HD:Users:ryoshida:Documents:EIC:Figures:Joanna:Graphic2_EICscatteringF4-01.jpg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75" y="1605868"/>
              <a:ext cx="4967287" cy="2971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4090999" y="2214222"/>
              <a:ext cx="311150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072845" y="1862576"/>
              <a:ext cx="426244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dirty="0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e’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56089" y="2798637"/>
              <a:ext cx="716756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dirty="0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p/A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9197" y="5512712"/>
            <a:ext cx="3611014" cy="92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Scattered electron</a:t>
            </a:r>
          </a:p>
          <a:p>
            <a:pPr marL="342900" indent="-342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Particle associated with initial Ion</a:t>
            </a:r>
          </a:p>
          <a:p>
            <a:pPr marL="342900" indent="-342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Particle associated with struck quark</a:t>
            </a:r>
          </a:p>
          <a:p>
            <a:pPr marL="285750" indent="-28575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563030" y="2690227"/>
            <a:ext cx="4041442" cy="356971"/>
            <a:chOff x="138999" y="4344212"/>
            <a:chExt cx="4041442" cy="356971"/>
          </a:xfrm>
        </p:grpSpPr>
        <p:sp>
          <p:nvSpPr>
            <p:cNvPr id="11" name="Rounded Rectangle 13"/>
            <p:cNvSpPr/>
            <p:nvPr/>
          </p:nvSpPr>
          <p:spPr bwMode="auto">
            <a:xfrm>
              <a:off x="138999" y="4351215"/>
              <a:ext cx="4041442" cy="349968"/>
            </a:xfrm>
            <a:prstGeom prst="roundRect">
              <a:avLst/>
            </a:prstGeom>
            <a:gradFill>
              <a:gsLst>
                <a:gs pos="0">
                  <a:srgbClr val="F8A25C"/>
                </a:gs>
                <a:gs pos="100000">
                  <a:srgbClr val="FFFFFF"/>
                </a:gs>
              </a:gsLst>
              <a:lin ang="16200000" scaled="1"/>
            </a:gradFill>
            <a:ln w="9525" cap="flat" cmpd="sng" algn="ctr">
              <a:solidFill>
                <a:srgbClr val="F8A25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82192" y="4344212"/>
              <a:ext cx="3955057" cy="3499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“Statistics”=Luminosity × Acceptance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558371" y="3629895"/>
            <a:ext cx="4567012" cy="2339526"/>
            <a:chOff x="4558371" y="3629895"/>
            <a:chExt cx="4567012" cy="2339526"/>
          </a:xfrm>
        </p:grpSpPr>
        <p:sp>
          <p:nvSpPr>
            <p:cNvPr id="33" name="Oval 32"/>
            <p:cNvSpPr/>
            <p:nvPr/>
          </p:nvSpPr>
          <p:spPr>
            <a:xfrm>
              <a:off x="5737609" y="4432942"/>
              <a:ext cx="221064" cy="2395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606223" y="3629895"/>
              <a:ext cx="4228358" cy="11228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dirty="0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EIC Physics demands </a:t>
              </a:r>
              <a:r>
                <a:rPr lang="en-US" dirty="0">
                  <a:solidFill>
                    <a:srgbClr val="FF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~100% acceptance for all final state particles </a:t>
              </a:r>
              <a:r>
                <a:rPr lang="en-US" dirty="0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(including particles associated with initial ion - </a:t>
              </a:r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2</a:t>
              </a:r>
              <a:r>
                <a:rPr lang="en-US" dirty="0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) 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558371" y="4846550"/>
              <a:ext cx="4567012" cy="11228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dirty="0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Ion remnant is particularly challenging </a:t>
              </a:r>
            </a:p>
            <a:p>
              <a:pPr marL="285750" indent="-28575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Wingdings" charset="2"/>
                <a:buChar char="Ø"/>
              </a:pPr>
              <a:r>
                <a:rPr lang="en-US" dirty="0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not a usual concern at colliders</a:t>
              </a:r>
            </a:p>
            <a:p>
              <a:pPr marL="285750" indent="-28575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Wingdings" charset="2"/>
                <a:buChar char="Ø"/>
              </a:pPr>
              <a:r>
                <a:rPr lang="en-US" dirty="0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the higher the Ion Beam energy, the more difficult to achieve.  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76205" y="1117141"/>
            <a:ext cx="2756997" cy="1799841"/>
            <a:chOff x="5229580" y="648969"/>
            <a:chExt cx="2756997" cy="1799841"/>
          </a:xfrm>
        </p:grpSpPr>
        <p:cxnSp>
          <p:nvCxnSpPr>
            <p:cNvPr id="15" name="Straight Arrow Connector 14"/>
            <p:cNvCxnSpPr/>
            <p:nvPr/>
          </p:nvCxnSpPr>
          <p:spPr bwMode="auto">
            <a:xfrm>
              <a:off x="5625634" y="926438"/>
              <a:ext cx="927566" cy="391216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V="1">
              <a:off x="6553200" y="914400"/>
              <a:ext cx="914400" cy="415293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17" name="Group 16"/>
            <p:cNvGrpSpPr/>
            <p:nvPr/>
          </p:nvGrpSpPr>
          <p:grpSpPr>
            <a:xfrm rot="2251799">
              <a:off x="6419601" y="1366665"/>
              <a:ext cx="267198" cy="312847"/>
              <a:chOff x="7086600" y="1377944"/>
              <a:chExt cx="1828800" cy="1824665"/>
            </a:xfrm>
          </p:grpSpPr>
          <p:cxnSp>
            <p:nvCxnSpPr>
              <p:cNvPr id="30" name="Curved Connector 25"/>
              <p:cNvCxnSpPr/>
              <p:nvPr/>
            </p:nvCxnSpPr>
            <p:spPr bwMode="auto">
              <a:xfrm>
                <a:off x="7086600" y="1377944"/>
                <a:ext cx="914400" cy="914400"/>
              </a:xfrm>
              <a:prstGeom prst="curvedConnector3">
                <a:avLst/>
              </a:prstGeom>
              <a:solidFill>
                <a:srgbClr val="00B8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" name="Curved Connector 28"/>
              <p:cNvCxnSpPr/>
              <p:nvPr/>
            </p:nvCxnSpPr>
            <p:spPr bwMode="auto">
              <a:xfrm>
                <a:off x="8001000" y="2288209"/>
                <a:ext cx="914400" cy="914400"/>
              </a:xfrm>
              <a:prstGeom prst="curvedConnector3">
                <a:avLst/>
              </a:prstGeom>
              <a:solidFill>
                <a:srgbClr val="00B8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8" name="Straight Arrow Connector 17"/>
            <p:cNvCxnSpPr/>
            <p:nvPr/>
          </p:nvCxnSpPr>
          <p:spPr bwMode="auto">
            <a:xfrm>
              <a:off x="6547762" y="1720801"/>
              <a:ext cx="919838" cy="2083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9" name="Straight Arrow Connector 18"/>
            <p:cNvCxnSpPr/>
            <p:nvPr/>
          </p:nvCxnSpPr>
          <p:spPr bwMode="auto">
            <a:xfrm flipV="1">
              <a:off x="6081018" y="1708870"/>
              <a:ext cx="477619" cy="284811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0" name="Oval 19"/>
            <p:cNvSpPr/>
            <p:nvPr/>
          </p:nvSpPr>
          <p:spPr bwMode="auto">
            <a:xfrm>
              <a:off x="5832086" y="1804573"/>
              <a:ext cx="248932" cy="493371"/>
            </a:xfrm>
            <a:prstGeom prst="ellips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endParaRPr kumimoji="0" lang="en-US" sz="180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1" name="Straight Arrow Connector 20"/>
            <p:cNvCxnSpPr>
              <a:stCxn id="20" idx="6"/>
            </p:cNvCxnSpPr>
            <p:nvPr/>
          </p:nvCxnSpPr>
          <p:spPr bwMode="auto">
            <a:xfrm flipV="1">
              <a:off x="6081018" y="2047965"/>
              <a:ext cx="578347" cy="32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2" name="Straight Arrow Connector 21"/>
            <p:cNvCxnSpPr/>
            <p:nvPr/>
          </p:nvCxnSpPr>
          <p:spPr bwMode="auto">
            <a:xfrm>
              <a:off x="6067340" y="2146114"/>
              <a:ext cx="592025" cy="116566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3" name="Straight Connector 22"/>
            <p:cNvCxnSpPr>
              <a:endCxn id="20" idx="2"/>
            </p:cNvCxnSpPr>
            <p:nvPr/>
          </p:nvCxnSpPr>
          <p:spPr bwMode="auto">
            <a:xfrm>
              <a:off x="5625634" y="2047965"/>
              <a:ext cx="206452" cy="3294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4" name="TextBox 23"/>
            <p:cNvSpPr txBox="1"/>
            <p:nvPr/>
          </p:nvSpPr>
          <p:spPr>
            <a:xfrm>
              <a:off x="5229580" y="1741635"/>
              <a:ext cx="716756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r>
                <a:rPr kumimoji="0" lang="en-US" sz="18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p/A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635186" y="677566"/>
              <a:ext cx="311150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r>
                <a:rPr kumimoji="0" lang="en-US" sz="180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6872686" y="648969"/>
                  <a:ext cx="701079" cy="3785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buNone/>
                    <a:tabLst/>
                    <a:defRPr/>
                  </a:pPr>
                  <a:r>
                    <a:rPr kumimoji="0" lang="en-US" sz="18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C7EB9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Comic Sans MS" charset="0"/>
                      <a:cs typeface="Arial" panose="020B0604020202020204" pitchFamily="34" charset="0"/>
                    </a:rPr>
                    <a:t>e’</a:t>
                  </a:r>
                  <a:r>
                    <a:rPr kumimoji="0" lang="en-US" sz="18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Comic Sans MS" charset="0"/>
                      <a:cs typeface="Arial" panose="020B0604020202020204" pitchFamily="34" charset="0"/>
                    </a:rPr>
                    <a:t>,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n-US" sz="20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omic Sans MS" charset="0"/>
                          <a:cs typeface="Comic Sans MS" charset="0"/>
                        </a:rPr>
                        <m:t>ν</m:t>
                      </m:r>
                    </m:oMath>
                  </a14:m>
                  <a:endParaRPr kumimoji="0" lang="en-US" sz="200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72686" y="648969"/>
                  <a:ext cx="701079" cy="378565"/>
                </a:xfrm>
                <a:prstGeom prst="rect">
                  <a:avLst/>
                </a:prstGeom>
                <a:blipFill>
                  <a:blip r:embed="rId3"/>
                  <a:stretch>
                    <a:fillRect l="-7826" t="-6452" b="-2419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TextBox 26"/>
            <p:cNvSpPr txBox="1"/>
            <p:nvPr/>
          </p:nvSpPr>
          <p:spPr>
            <a:xfrm>
              <a:off x="7205068" y="1729680"/>
              <a:ext cx="311150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r>
                <a:rPr kumimoji="0" lang="en-US" sz="18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q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6531501" y="1266375"/>
                  <a:ext cx="1189235" cy="3719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n-US" sz="20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3C7EB9"/>
                          </a:solidFill>
                          <a:effectLst/>
                          <a:uLnTx/>
                          <a:uFillTx/>
                          <a:latin typeface="Cambria Math" charset="0"/>
                          <a:ea typeface="Comic Sans MS" charset="0"/>
                          <a:cs typeface="Comic Sans MS" charset="0"/>
                        </a:rPr>
                        <m:t>γ</m:t>
                      </m:r>
                      <m:r>
                        <a:rPr kumimoji="0" lang="en-US" sz="20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3C7EB9"/>
                          </a:solidFill>
                          <a:effectLst/>
                          <a:uLnTx/>
                          <a:uFillTx/>
                          <a:latin typeface="Cambria Math" charset="0"/>
                          <a:ea typeface="Comic Sans MS" charset="0"/>
                          <a:cs typeface="Comic Sans MS" charset="0"/>
                        </a:rPr>
                        <m:t>, </m:t>
                      </m:r>
                    </m:oMath>
                  </a14:m>
                  <a:r>
                    <a:rPr kumimoji="0" lang="en-US" sz="18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C7EB9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Comic Sans MS" charset="0"/>
                      <a:cs typeface="Arial" panose="020B0604020202020204" pitchFamily="34" charset="0"/>
                    </a:rPr>
                    <a:t>Z</a:t>
                  </a:r>
                  <a:r>
                    <a:rPr kumimoji="0" lang="en-US" sz="18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Comic Sans MS" charset="0"/>
                      <a:cs typeface="Arial" panose="020B0604020202020204" pitchFamily="34" charset="0"/>
                    </a:rPr>
                    <a:t>,</a:t>
                  </a:r>
                  <a:r>
                    <a:rPr kumimoji="0" lang="en-US" sz="18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Comic Sans MS" charset="0"/>
                      <a:cs typeface="Arial" panose="020B0604020202020204" pitchFamily="34" charset="0"/>
                    </a:rPr>
                    <a:t>W</a:t>
                  </a: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31501" y="1266375"/>
                  <a:ext cx="1189235" cy="371961"/>
                </a:xfrm>
                <a:prstGeom prst="rect">
                  <a:avLst/>
                </a:prstGeom>
                <a:blipFill>
                  <a:blip r:embed="rId4"/>
                  <a:stretch>
                    <a:fillRect t="-9836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TextBox 28"/>
            <p:cNvSpPr txBox="1"/>
            <p:nvPr/>
          </p:nvSpPr>
          <p:spPr>
            <a:xfrm>
              <a:off x="6629663" y="2098842"/>
              <a:ext cx="1356914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r>
                <a:rPr kumimoji="0" lang="en-US" sz="180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p remnant</a:t>
              </a:r>
            </a:p>
          </p:txBody>
        </p:sp>
      </p:grpSp>
      <p:sp>
        <p:nvSpPr>
          <p:cNvPr id="32" name="Rectangle 31"/>
          <p:cNvSpPr/>
          <p:nvPr/>
        </p:nvSpPr>
        <p:spPr>
          <a:xfrm>
            <a:off x="3908951" y="994054"/>
            <a:ext cx="5130210" cy="1495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Aim of EIC is nucleon and nuclear structure beyond the longitudinal description.</a:t>
            </a: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800" dirty="0">
              <a:solidFill>
                <a:srgbClr val="000000"/>
              </a:solidFill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This makes the requirements for the machine and detector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different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from all previous colliders, </a:t>
            </a:r>
            <a:r>
              <a:rPr lang="en-US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including</a:t>
            </a:r>
            <a:r>
              <a:rPr lang="en-US" dirty="0">
                <a:solidFill>
                  <a:srgbClr val="CD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HERA.</a:t>
            </a:r>
          </a:p>
        </p:txBody>
      </p:sp>
      <p:sp>
        <p:nvSpPr>
          <p:cNvPr id="3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959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/>
          <p:cNvSpPr txBox="1"/>
          <p:nvPr/>
        </p:nvSpPr>
        <p:spPr>
          <a:xfrm>
            <a:off x="403666" y="5581818"/>
            <a:ext cx="8250907" cy="830997"/>
          </a:xfrm>
          <a:prstGeom prst="rect">
            <a:avLst/>
          </a:prstGeom>
          <a:solidFill>
            <a:srgbClr val="FFFF66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Relatively large crossing angle (50 </a:t>
            </a:r>
            <a:r>
              <a:rPr 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mr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combined with large aperture final focus magnets, </a:t>
            </a:r>
          </a:p>
          <a:p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forward dipoles are keys to this design - this crossing angle creates room for forward dipoles  and gives a space for detectors in the forward regions</a:t>
            </a:r>
          </a:p>
        </p:txBody>
      </p:sp>
      <p:sp>
        <p:nvSpPr>
          <p:cNvPr id="41986" name="Title 1"/>
          <p:cNvSpPr>
            <a:spLocks noGrp="1"/>
          </p:cNvSpPr>
          <p:nvPr>
            <p:ph type="title" idx="4294967295"/>
          </p:nvPr>
        </p:nvSpPr>
        <p:spPr>
          <a:xfrm>
            <a:off x="457200" y="117125"/>
            <a:ext cx="8229600" cy="397933"/>
          </a:xfrm>
        </p:spPr>
        <p:txBody>
          <a:bodyPr/>
          <a:lstStyle/>
          <a:p>
            <a:pPr eaLnBrk="1" hangingPunct="1"/>
            <a:r>
              <a:rPr lang="en-US" sz="2800" b="1" dirty="0">
                <a:latin typeface="Arial" charset="0"/>
                <a:cs typeface="Arial" charset="0"/>
              </a:rPr>
              <a:t>Integration IR</a:t>
            </a:r>
            <a:r>
              <a:rPr lang="en-US" sz="2800" dirty="0">
                <a:latin typeface="Arial" charset="0"/>
                <a:cs typeface="Arial" charset="0"/>
              </a:rPr>
              <a:t>: JLEIC total acceptance detector</a:t>
            </a:r>
            <a:endParaRPr lang="en-US" sz="2800" b="1" baseline="-25000" dirty="0">
              <a:latin typeface="Arial" charset="0"/>
              <a:cs typeface="Arial" charset="0"/>
            </a:endParaRPr>
          </a:p>
        </p:txBody>
      </p:sp>
      <p:pic>
        <p:nvPicPr>
          <p:cNvPr id="46" name="Picture 45" descr="Screen Shot 2016-11-11 at 1.16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1" y="827173"/>
            <a:ext cx="8345636" cy="457211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 rot="1614294">
            <a:off x="5231617" y="1521869"/>
            <a:ext cx="1334921" cy="276999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Scattered electron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56964" y="4721417"/>
            <a:ext cx="2355407" cy="276999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Particles Associated with Initial Ion</a:t>
            </a:r>
          </a:p>
        </p:txBody>
      </p:sp>
      <p:sp>
        <p:nvSpPr>
          <p:cNvPr id="50" name="TextBox 49"/>
          <p:cNvSpPr txBox="1"/>
          <p:nvPr/>
        </p:nvSpPr>
        <p:spPr>
          <a:xfrm rot="1383638">
            <a:off x="2466790" y="4777979"/>
            <a:ext cx="2592627" cy="276999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Particles associated with struck parton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771460" y="886439"/>
            <a:ext cx="2261489" cy="830997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 to get ~100% acceptance for the whole event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836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2"/>
          <p:cNvSpPr>
            <a:spLocks noGrp="1"/>
          </p:cNvSpPr>
          <p:nvPr>
            <p:ph type="sldNum" idx="11"/>
          </p:nvPr>
        </p:nvSpPr>
        <p:spPr>
          <a:xfrm>
            <a:off x="8763000" y="6597162"/>
            <a:ext cx="544513" cy="361950"/>
          </a:xfrm>
        </p:spPr>
        <p:txBody>
          <a:bodyPr/>
          <a:lstStyle/>
          <a:p>
            <a:fld id="{C96D26A6-35AF-2C43-AFDA-CBA9F209A205}" type="slidenum">
              <a:rPr lang="en-US" altLang="en-US"/>
              <a:pPr/>
              <a:t>12</a:t>
            </a:fld>
            <a:endParaRPr lang="en-US" altLang="en-US" dirty="0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3499533" y="6597162"/>
            <a:ext cx="12382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en-US" sz="1200">
                <a:latin typeface="Comic Sans MS" charset="0"/>
              </a:rPr>
              <a:t>Yulia Furletova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36968" y="30193"/>
            <a:ext cx="8767511" cy="111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Integration with accelerator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108997" y="1058787"/>
            <a:ext cx="5002118" cy="929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8360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9000" tIns="54000" rIns="99000" bIns="54000"/>
          <a:lstStyle>
            <a:lvl1pPr marL="215900" indent="-215900"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>
              <a:buSzPct val="45000"/>
              <a:buFont typeface="Wingdings" charset="2"/>
              <a:buChar char=""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IP placement (to reduce background)</a:t>
            </a:r>
          </a:p>
          <a:p>
            <a:pPr>
              <a:buSzPct val="45000"/>
              <a:buFont typeface="Wingdings" charset="2"/>
              <a:buNone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- Far from electron bending magnets  (synchrotron)</a:t>
            </a:r>
          </a:p>
          <a:p>
            <a:pPr>
              <a:buSzPct val="45000"/>
              <a:buFont typeface="Wingdings" charset="2"/>
              <a:buNone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- Close to proton/ion bending  (hadron background) </a:t>
            </a:r>
          </a:p>
          <a:p>
            <a:pPr>
              <a:buSzPct val="45000"/>
              <a:buFont typeface="Wingdings" charset="2"/>
              <a:buNone/>
            </a:pPr>
            <a:endParaRPr lang="en-US" altLang="en-US" sz="1600" dirty="0">
              <a:latin typeface="Arial" panose="020B0604020202020204" pitchFamily="34" charset="0"/>
              <a:ea typeface="ArialMT" charset="0"/>
              <a:cs typeface="Arial" panose="020B0604020202020204" pitchFamily="34" charset="0"/>
            </a:endParaRPr>
          </a:p>
          <a:p>
            <a:pPr>
              <a:buSzPct val="45000"/>
              <a:buFont typeface="Wingdings" charset="2"/>
              <a:buNone/>
            </a:pPr>
            <a:endParaRPr lang="en-US" alt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16539" y="2690448"/>
            <a:ext cx="8226425" cy="3175001"/>
            <a:chOff x="460375" y="3073399"/>
            <a:chExt cx="8226425" cy="3175001"/>
          </a:xfrm>
          <a:noFill/>
        </p:grpSpPr>
        <p:pic>
          <p:nvPicPr>
            <p:cNvPr id="19" name="Picture 10" descr="ir_layou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375" y="3825875"/>
              <a:ext cx="8226425" cy="2422525"/>
            </a:xfrm>
            <a:prstGeom prst="rect">
              <a:avLst/>
            </a:prstGeom>
            <a:grpFill/>
            <a:extLst/>
          </p:spPr>
        </p:pic>
        <p:sp>
          <p:nvSpPr>
            <p:cNvPr id="20" name="Left Brace 19"/>
            <p:cNvSpPr/>
            <p:nvPr/>
          </p:nvSpPr>
          <p:spPr>
            <a:xfrm rot="5400000" flipV="1">
              <a:off x="4241798" y="1955798"/>
              <a:ext cx="355600" cy="3352803"/>
            </a:xfrm>
            <a:prstGeom prst="leftBrace">
              <a:avLst/>
            </a:prstGeom>
            <a:grpFill/>
            <a:ln w="19050" cmpd="sng">
              <a:solidFill>
                <a:srgbClr val="3333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90988" tIns="45497" rIns="90988" bIns="45497"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200400" y="3073399"/>
              <a:ext cx="2831914" cy="368882"/>
            </a:xfrm>
            <a:prstGeom prst="rect">
              <a:avLst/>
            </a:prstGeom>
            <a:grpFill/>
          </p:spPr>
          <p:txBody>
            <a:bodyPr wrap="none" lIns="90988" tIns="45497" rIns="90988" bIns="45497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Extended detector: 80+ m</a:t>
              </a: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8229600" y="3810000"/>
              <a:ext cx="457200" cy="2438400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2979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5139086" y="585818"/>
            <a:ext cx="42206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45000"/>
              <a:buFont typeface="Wingdings" charset="2"/>
              <a:buNone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buFont typeface="Wingdings" charset="2"/>
              <a:buChar char=""/>
            </a:pPr>
            <a:r>
              <a:rPr lang="en-US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size ~80m</a:t>
            </a:r>
          </a:p>
          <a:p>
            <a:pPr>
              <a:buSzPct val="45000"/>
            </a:pPr>
            <a:r>
              <a:rPr lang="en-US" altLang="en-U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1.Central detector </a:t>
            </a:r>
            <a:r>
              <a:rPr lang="en-US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~10m</a:t>
            </a:r>
            <a:endParaRPr lang="en-US" altLang="en-US" sz="16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buFont typeface="Wingdings" charset="2"/>
              <a:buNone/>
            </a:pPr>
            <a:r>
              <a:rPr lang="en-US" altLang="en-US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2.Far-forward electron detection</a:t>
            </a:r>
            <a:r>
              <a:rPr lang="en-US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~30m</a:t>
            </a:r>
          </a:p>
          <a:p>
            <a:pPr>
              <a:buSzPct val="45000"/>
            </a:pPr>
            <a:r>
              <a:rPr lang="en-US" altLang="en-US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3.Forward hadron spectrometer </a:t>
            </a:r>
            <a:r>
              <a:rPr lang="en-US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~40m</a:t>
            </a:r>
          </a:p>
          <a:p>
            <a:pPr>
              <a:buSzPct val="45000"/>
            </a:pPr>
            <a:endParaRPr lang="en-US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 bwMode="auto">
          <a:xfrm>
            <a:off x="4529751" y="3109942"/>
            <a:ext cx="2177495" cy="2677711"/>
          </a:xfrm>
          <a:prstGeom prst="roundRect">
            <a:avLst/>
          </a:prstGeom>
          <a:noFill/>
          <a:ln w="31750"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2138878" y="3109942"/>
            <a:ext cx="1701766" cy="2677711"/>
          </a:xfrm>
          <a:prstGeom prst="roundRect">
            <a:avLst/>
          </a:prstGeom>
          <a:noFill/>
          <a:ln w="3175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ounded Rectangle 30"/>
          <p:cNvSpPr/>
          <p:nvPr/>
        </p:nvSpPr>
        <p:spPr bwMode="auto">
          <a:xfrm>
            <a:off x="3536398" y="3383470"/>
            <a:ext cx="1145415" cy="2714171"/>
          </a:xfrm>
          <a:prstGeom prst="roundRect">
            <a:avLst/>
          </a:prstGeom>
          <a:noFill/>
          <a:ln w="3175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86421" y="5406063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99964" y="5431185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50469" y="5763721"/>
            <a:ext cx="5873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86528" y="2541546"/>
            <a:ext cx="1676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Example from JLEIC design </a:t>
            </a:r>
          </a:p>
        </p:txBody>
      </p:sp>
      <p:sp>
        <p:nvSpPr>
          <p:cNvPr id="2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4145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52830" y="2440352"/>
            <a:ext cx="56317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JLEIC extended detector and its ingredients</a:t>
            </a:r>
          </a:p>
        </p:txBody>
      </p:sp>
    </p:spTree>
    <p:extLst>
      <p:ext uri="{BB962C8B-B14F-4D97-AF65-F5344CB8AC3E}">
        <p14:creationId xmlns:p14="http://schemas.microsoft.com/office/powerpoint/2010/main" val="1967892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21547" y="77589"/>
            <a:ext cx="8661679" cy="122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US" alt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EIC Central detector overview</a:t>
            </a:r>
          </a:p>
          <a:p>
            <a:pPr algn="ctr"/>
            <a:endParaRPr lang="en-US" altLang="en-US" sz="3200" b="1" dirty="0">
              <a:solidFill>
                <a:srgbClr val="8A8A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43" y="1246858"/>
            <a:ext cx="4015417" cy="2491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4833602" y="6177321"/>
            <a:ext cx="4114800" cy="274638"/>
          </a:xfrm>
          <a:prstGeom prst="roundRect">
            <a:avLst>
              <a:gd name="adj" fmla="val 579"/>
            </a:avLst>
          </a:prstGeom>
          <a:solidFill>
            <a:srgbClr val="FFFFCC"/>
          </a:solidFill>
          <a:ln w="9525" cap="flat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en-US" sz="1600">
                <a:latin typeface="Arial" panose="020B0604020202020204" pitchFamily="34" charset="0"/>
                <a:ea typeface="ArialMT" charset="0"/>
                <a:cs typeface="Arial" panose="020B0604020202020204" pitchFamily="34" charset="0"/>
              </a:rPr>
              <a:t>Modular design of the central detector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020" y="1261788"/>
            <a:ext cx="4005382" cy="23242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97756" y="815387"/>
            <a:ext cx="188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Jefferson Lab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76912" y="829455"/>
            <a:ext cx="188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Brookhaven</a:t>
            </a: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32" y="4448031"/>
            <a:ext cx="2921000" cy="169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238838" y="4094670"/>
            <a:ext cx="2176487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baseline="33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IP for jets </a:t>
            </a:r>
          </a:p>
        </p:txBody>
      </p:sp>
      <p:pic>
        <p:nvPicPr>
          <p:cNvPr id="10" name="Picture 9" descr="Screen Shot 2016-08-04 at 3.38.09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673" y="3779907"/>
            <a:ext cx="3212629" cy="24040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24400" y="3876757"/>
            <a:ext cx="1362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BeAST</a:t>
            </a:r>
            <a:endParaRPr lang="en-US" sz="2400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670397" y="815387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(JLEIC Detector)</a:t>
            </a:r>
          </a:p>
        </p:txBody>
      </p:sp>
    </p:spTree>
    <p:extLst>
      <p:ext uri="{BB962C8B-B14F-4D97-AF65-F5344CB8AC3E}">
        <p14:creationId xmlns:p14="http://schemas.microsoft.com/office/powerpoint/2010/main" val="440913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182562" y="54479"/>
            <a:ext cx="872027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General structure of detectors</a:t>
            </a:r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1633240"/>
            <a:ext cx="4810918" cy="2786362"/>
            <a:chOff x="0" y="1031"/>
            <a:chExt cx="3608" cy="2247"/>
          </a:xfrm>
        </p:grpSpPr>
        <p:sp>
          <p:nvSpPr>
            <p:cNvPr id="4" name="Text Box 7"/>
            <p:cNvSpPr txBox="1">
              <a:spLocks noChangeArrowheads="1"/>
            </p:cNvSpPr>
            <p:nvPr/>
          </p:nvSpPr>
          <p:spPr bwMode="auto">
            <a:xfrm>
              <a:off x="253" y="1032"/>
              <a:ext cx="546" cy="1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US" altLang="en-US" sz="1200">
                  <a:latin typeface="Arial" panose="020B0604020202020204" pitchFamily="34" charset="0"/>
                  <a:cs typeface="Arial" panose="020B0604020202020204" pitchFamily="34" charset="0"/>
                </a:rPr>
                <a:t>vertex</a:t>
              </a:r>
            </a:p>
          </p:txBody>
        </p:sp>
        <p:sp>
          <p:nvSpPr>
            <p:cNvPr id="5" name="AutoShape 8"/>
            <p:cNvSpPr>
              <a:spLocks noChangeArrowheads="1"/>
            </p:cNvSpPr>
            <p:nvPr/>
          </p:nvSpPr>
          <p:spPr bwMode="auto">
            <a:xfrm>
              <a:off x="397" y="1205"/>
              <a:ext cx="287" cy="2073"/>
            </a:xfrm>
            <a:prstGeom prst="roundRect">
              <a:avLst>
                <a:gd name="adj" fmla="val 347"/>
              </a:avLst>
            </a:prstGeom>
            <a:solidFill>
              <a:srgbClr val="CFE7F5"/>
            </a:solidFill>
            <a:ln w="9525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AutoShape 9"/>
            <p:cNvSpPr>
              <a:spLocks noChangeArrowheads="1"/>
            </p:cNvSpPr>
            <p:nvPr/>
          </p:nvSpPr>
          <p:spPr bwMode="auto">
            <a:xfrm>
              <a:off x="743" y="1205"/>
              <a:ext cx="690" cy="2073"/>
            </a:xfrm>
            <a:prstGeom prst="roundRect">
              <a:avLst>
                <a:gd name="adj" fmla="val 144"/>
              </a:avLst>
            </a:prstGeom>
            <a:solidFill>
              <a:srgbClr val="CFE7F5"/>
            </a:solidFill>
            <a:ln w="9525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AutoShape 10"/>
            <p:cNvSpPr>
              <a:spLocks noChangeArrowheads="1"/>
            </p:cNvSpPr>
            <p:nvPr/>
          </p:nvSpPr>
          <p:spPr bwMode="auto">
            <a:xfrm>
              <a:off x="1549" y="1205"/>
              <a:ext cx="229" cy="2073"/>
            </a:xfrm>
            <a:prstGeom prst="roundRect">
              <a:avLst>
                <a:gd name="adj" fmla="val 431"/>
              </a:avLst>
            </a:prstGeom>
            <a:solidFill>
              <a:srgbClr val="CFE7F5"/>
            </a:solidFill>
            <a:ln w="9525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AutoShape 11"/>
            <p:cNvSpPr>
              <a:spLocks noChangeArrowheads="1"/>
            </p:cNvSpPr>
            <p:nvPr/>
          </p:nvSpPr>
          <p:spPr bwMode="auto">
            <a:xfrm>
              <a:off x="1952" y="1205"/>
              <a:ext cx="402" cy="2073"/>
            </a:xfrm>
            <a:prstGeom prst="roundRect">
              <a:avLst>
                <a:gd name="adj" fmla="val 245"/>
              </a:avLst>
            </a:prstGeom>
            <a:solidFill>
              <a:srgbClr val="CFE7F5"/>
            </a:solidFill>
            <a:ln w="9525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AutoShape 12"/>
            <p:cNvSpPr>
              <a:spLocks noChangeArrowheads="1"/>
            </p:cNvSpPr>
            <p:nvPr/>
          </p:nvSpPr>
          <p:spPr bwMode="auto">
            <a:xfrm>
              <a:off x="2413" y="1205"/>
              <a:ext cx="517" cy="2073"/>
            </a:xfrm>
            <a:prstGeom prst="roundRect">
              <a:avLst>
                <a:gd name="adj" fmla="val 190"/>
              </a:avLst>
            </a:prstGeom>
            <a:solidFill>
              <a:srgbClr val="CFE7F5"/>
            </a:solidFill>
            <a:ln w="9525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AutoShape 13"/>
            <p:cNvSpPr>
              <a:spLocks noChangeArrowheads="1"/>
            </p:cNvSpPr>
            <p:nvPr/>
          </p:nvSpPr>
          <p:spPr bwMode="auto">
            <a:xfrm>
              <a:off x="3219" y="1196"/>
              <a:ext cx="229" cy="2073"/>
            </a:xfrm>
            <a:prstGeom prst="roundRect">
              <a:avLst>
                <a:gd name="adj" fmla="val 431"/>
              </a:avLst>
            </a:prstGeom>
            <a:solidFill>
              <a:srgbClr val="CFE7F5"/>
            </a:solidFill>
            <a:ln w="9525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858" y="1041"/>
              <a:ext cx="482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US" altLang="en-US" sz="1200">
                  <a:latin typeface="Arial" panose="020B0604020202020204" pitchFamily="34" charset="0"/>
                  <a:cs typeface="Arial" panose="020B0604020202020204" pitchFamily="34" charset="0"/>
                </a:rPr>
                <a:t>tracking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1491" y="1031"/>
              <a:ext cx="35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US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PID</a:t>
              </a:r>
            </a:p>
          </p:txBody>
        </p:sp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>
              <a:off x="1905" y="1032"/>
              <a:ext cx="438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US" altLang="en-US" sz="1200">
                  <a:latin typeface="Arial" panose="020B0604020202020204" pitchFamily="34" charset="0"/>
                  <a:cs typeface="Arial" panose="020B0604020202020204" pitchFamily="34" charset="0"/>
                </a:rPr>
                <a:t>EMCAL</a:t>
              </a:r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2471" y="1032"/>
              <a:ext cx="367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US" altLang="en-US" sz="1200">
                  <a:latin typeface="Arial" panose="020B0604020202020204" pitchFamily="34" charset="0"/>
                  <a:cs typeface="Arial" panose="020B0604020202020204" pitchFamily="34" charset="0"/>
                </a:rPr>
                <a:t>HCAL</a:t>
              </a:r>
            </a:p>
          </p:txBody>
        </p: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>
              <a:off x="3162" y="1032"/>
              <a:ext cx="338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US" altLang="en-US" sz="1200">
                  <a:latin typeface="Arial" panose="020B0604020202020204" pitchFamily="34" charset="0"/>
                  <a:cs typeface="Arial" panose="020B0604020202020204" pitchFamily="34" charset="0"/>
                </a:rPr>
                <a:t>muon</a:t>
              </a:r>
            </a:p>
          </p:txBody>
        </p:sp>
        <p:sp>
          <p:nvSpPr>
            <p:cNvPr id="16" name="Text Box 19"/>
            <p:cNvSpPr txBox="1">
              <a:spLocks noChangeArrowheads="1"/>
            </p:cNvSpPr>
            <p:nvPr/>
          </p:nvSpPr>
          <p:spPr bwMode="auto">
            <a:xfrm>
              <a:off x="109" y="1320"/>
              <a:ext cx="166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US" altLang="en-US" sz="120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17" name="Text Box 20"/>
            <p:cNvSpPr txBox="1">
              <a:spLocks noChangeArrowheads="1"/>
            </p:cNvSpPr>
            <p:nvPr/>
          </p:nvSpPr>
          <p:spPr bwMode="auto">
            <a:xfrm>
              <a:off x="109" y="1666"/>
              <a:ext cx="161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US" altLang="en-US" sz="1200"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γ</a:t>
              </a:r>
            </a:p>
          </p:txBody>
        </p:sp>
        <p:sp>
          <p:nvSpPr>
            <p:cNvPr id="18" name="Text Box 21"/>
            <p:cNvSpPr txBox="1">
              <a:spLocks noChangeArrowheads="1"/>
            </p:cNvSpPr>
            <p:nvPr/>
          </p:nvSpPr>
          <p:spPr bwMode="auto">
            <a:xfrm>
              <a:off x="0" y="1848"/>
              <a:ext cx="576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US" altLang="en-US" sz="1200"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K/π/p</a:t>
              </a:r>
            </a:p>
          </p:txBody>
        </p:sp>
        <p:sp>
          <p:nvSpPr>
            <p:cNvPr id="19" name="Text Box 22"/>
            <p:cNvSpPr txBox="1">
              <a:spLocks noChangeArrowheads="1"/>
            </p:cNvSpPr>
            <p:nvPr/>
          </p:nvSpPr>
          <p:spPr bwMode="auto">
            <a:xfrm>
              <a:off x="109" y="2760"/>
              <a:ext cx="163" cy="1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US" altLang="en-US" sz="1200"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μ</a:t>
              </a:r>
            </a:p>
          </p:txBody>
        </p:sp>
        <p:sp>
          <p:nvSpPr>
            <p:cNvPr id="20" name="Text Box 23"/>
            <p:cNvSpPr txBox="1">
              <a:spLocks noChangeArrowheads="1"/>
            </p:cNvSpPr>
            <p:nvPr/>
          </p:nvSpPr>
          <p:spPr bwMode="auto">
            <a:xfrm>
              <a:off x="115" y="2991"/>
              <a:ext cx="166" cy="1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US" altLang="en-US" sz="1200"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ν</a:t>
              </a:r>
            </a:p>
          </p:txBody>
        </p:sp>
        <p:sp>
          <p:nvSpPr>
            <p:cNvPr id="21" name="Line 24"/>
            <p:cNvSpPr>
              <a:spLocks noChangeShapeType="1"/>
            </p:cNvSpPr>
            <p:nvPr/>
          </p:nvSpPr>
          <p:spPr bwMode="auto">
            <a:xfrm>
              <a:off x="339" y="1435"/>
              <a:ext cx="1612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Line 25"/>
            <p:cNvSpPr>
              <a:spLocks noChangeShapeType="1"/>
            </p:cNvSpPr>
            <p:nvPr/>
          </p:nvSpPr>
          <p:spPr bwMode="auto">
            <a:xfrm>
              <a:off x="397" y="1723"/>
              <a:ext cx="1554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Line 26"/>
            <p:cNvSpPr>
              <a:spLocks noChangeShapeType="1"/>
            </p:cNvSpPr>
            <p:nvPr/>
          </p:nvSpPr>
          <p:spPr bwMode="auto">
            <a:xfrm flipV="1">
              <a:off x="397" y="1895"/>
              <a:ext cx="1957" cy="5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Line 27"/>
            <p:cNvSpPr>
              <a:spLocks noChangeShapeType="1"/>
            </p:cNvSpPr>
            <p:nvPr/>
          </p:nvSpPr>
          <p:spPr bwMode="auto">
            <a:xfrm flipV="1">
              <a:off x="397" y="3103"/>
              <a:ext cx="3211" cy="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 Box 28"/>
            <p:cNvSpPr txBox="1">
              <a:spLocks noChangeArrowheads="1"/>
            </p:cNvSpPr>
            <p:nvPr/>
          </p:nvSpPr>
          <p:spPr bwMode="auto">
            <a:xfrm>
              <a:off x="100" y="2357"/>
              <a:ext cx="296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US" altLang="en-US" sz="1200">
                  <a:latin typeface="Arial" panose="020B0604020202020204" pitchFamily="34" charset="0"/>
                  <a:cs typeface="Arial" panose="020B0604020202020204" pitchFamily="34" charset="0"/>
                </a:rPr>
                <a:t>jets</a:t>
              </a:r>
            </a:p>
          </p:txBody>
        </p:sp>
        <p:sp>
          <p:nvSpPr>
            <p:cNvPr id="26" name="Line 29"/>
            <p:cNvSpPr>
              <a:spLocks noChangeShapeType="1"/>
            </p:cNvSpPr>
            <p:nvPr/>
          </p:nvSpPr>
          <p:spPr bwMode="auto">
            <a:xfrm flipV="1">
              <a:off x="397" y="2184"/>
              <a:ext cx="2533" cy="23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Line 30"/>
            <p:cNvSpPr>
              <a:spLocks noChangeShapeType="1"/>
            </p:cNvSpPr>
            <p:nvPr/>
          </p:nvSpPr>
          <p:spPr bwMode="auto">
            <a:xfrm flipV="1">
              <a:off x="397" y="2299"/>
              <a:ext cx="2533" cy="116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Line 31"/>
            <p:cNvSpPr>
              <a:spLocks noChangeShapeType="1"/>
            </p:cNvSpPr>
            <p:nvPr/>
          </p:nvSpPr>
          <p:spPr bwMode="auto">
            <a:xfrm flipH="1">
              <a:off x="396" y="2415"/>
              <a:ext cx="2535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Line 32"/>
            <p:cNvSpPr>
              <a:spLocks noChangeShapeType="1"/>
            </p:cNvSpPr>
            <p:nvPr/>
          </p:nvSpPr>
          <p:spPr bwMode="auto">
            <a:xfrm flipH="1" flipV="1">
              <a:off x="396" y="2414"/>
              <a:ext cx="2535" cy="116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1952" y="1378"/>
              <a:ext cx="402" cy="114"/>
            </a:xfrm>
            <a:prstGeom prst="ellipse">
              <a:avLst/>
            </a:prstGeom>
            <a:solidFill>
              <a:srgbClr val="FF0000"/>
            </a:solidFill>
            <a:ln w="9525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1952" y="1666"/>
              <a:ext cx="402" cy="114"/>
            </a:xfrm>
            <a:prstGeom prst="ellipse">
              <a:avLst/>
            </a:prstGeom>
            <a:solidFill>
              <a:srgbClr val="FF0000"/>
            </a:solidFill>
            <a:ln w="9525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1952" y="1896"/>
              <a:ext cx="172" cy="57"/>
            </a:xfrm>
            <a:prstGeom prst="ellipse">
              <a:avLst/>
            </a:prstGeom>
            <a:solidFill>
              <a:srgbClr val="FF0000"/>
            </a:solidFill>
            <a:ln w="9525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2413" y="1839"/>
              <a:ext cx="460" cy="114"/>
            </a:xfrm>
            <a:prstGeom prst="ellipse">
              <a:avLst/>
            </a:prstGeom>
            <a:solidFill>
              <a:srgbClr val="0000CC"/>
            </a:solidFill>
            <a:ln w="9525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2413" y="2184"/>
              <a:ext cx="517" cy="345"/>
            </a:xfrm>
            <a:prstGeom prst="ellipse">
              <a:avLst/>
            </a:prstGeom>
            <a:solidFill>
              <a:srgbClr val="0000CC"/>
            </a:solidFill>
            <a:ln w="9525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1952" y="2299"/>
              <a:ext cx="172" cy="57"/>
            </a:xfrm>
            <a:prstGeom prst="ellipse">
              <a:avLst/>
            </a:prstGeom>
            <a:solidFill>
              <a:srgbClr val="FF0000"/>
            </a:solidFill>
            <a:ln w="9525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1952" y="2760"/>
              <a:ext cx="172" cy="57"/>
            </a:xfrm>
            <a:prstGeom prst="ellipse">
              <a:avLst/>
            </a:prstGeom>
            <a:solidFill>
              <a:srgbClr val="FF0000"/>
            </a:solidFill>
            <a:ln w="9525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Oval 40"/>
            <p:cNvSpPr>
              <a:spLocks noChangeArrowheads="1"/>
            </p:cNvSpPr>
            <p:nvPr/>
          </p:nvSpPr>
          <p:spPr bwMode="auto">
            <a:xfrm>
              <a:off x="1952" y="1896"/>
              <a:ext cx="172" cy="57"/>
            </a:xfrm>
            <a:prstGeom prst="ellipse">
              <a:avLst/>
            </a:prstGeom>
            <a:solidFill>
              <a:srgbClr val="FF0000"/>
            </a:solidFill>
            <a:ln w="9525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Oval 41"/>
            <p:cNvSpPr>
              <a:spLocks noChangeArrowheads="1"/>
            </p:cNvSpPr>
            <p:nvPr/>
          </p:nvSpPr>
          <p:spPr bwMode="auto">
            <a:xfrm>
              <a:off x="2413" y="2818"/>
              <a:ext cx="172" cy="57"/>
            </a:xfrm>
            <a:prstGeom prst="ellipse">
              <a:avLst/>
            </a:prstGeom>
            <a:solidFill>
              <a:srgbClr val="0000CC"/>
            </a:solidFill>
            <a:ln w="9525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 Box 42"/>
            <p:cNvSpPr txBox="1">
              <a:spLocks noChangeArrowheads="1"/>
            </p:cNvSpPr>
            <p:nvPr/>
          </p:nvSpPr>
          <p:spPr bwMode="auto">
            <a:xfrm>
              <a:off x="2404" y="2937"/>
              <a:ext cx="567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US" altLang="en-US" sz="120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altLang="en-US" sz="1200" baseline="-3300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US" altLang="en-US" sz="1200">
                  <a:latin typeface="Arial" panose="020B0604020202020204" pitchFamily="34" charset="0"/>
                  <a:cs typeface="Arial" panose="020B0604020202020204" pitchFamily="34" charset="0"/>
                </a:rPr>
                <a:t>miss</a:t>
              </a:r>
              <a:endParaRPr lang="en-US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Oval 43"/>
            <p:cNvSpPr>
              <a:spLocks noChangeArrowheads="1"/>
            </p:cNvSpPr>
            <p:nvPr/>
          </p:nvSpPr>
          <p:spPr bwMode="auto">
            <a:xfrm>
              <a:off x="1952" y="2415"/>
              <a:ext cx="172" cy="57"/>
            </a:xfrm>
            <a:prstGeom prst="ellipse">
              <a:avLst/>
            </a:prstGeom>
            <a:solidFill>
              <a:srgbClr val="FF0000"/>
            </a:solidFill>
            <a:ln w="9525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Oval 44"/>
            <p:cNvSpPr>
              <a:spLocks noChangeArrowheads="1"/>
            </p:cNvSpPr>
            <p:nvPr/>
          </p:nvSpPr>
          <p:spPr bwMode="auto">
            <a:xfrm>
              <a:off x="1952" y="2242"/>
              <a:ext cx="172" cy="57"/>
            </a:xfrm>
            <a:prstGeom prst="ellipse">
              <a:avLst/>
            </a:prstGeom>
            <a:solidFill>
              <a:srgbClr val="FF0000"/>
            </a:solidFill>
            <a:ln w="9525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AutoShape 45"/>
            <p:cNvSpPr>
              <a:spLocks noChangeArrowheads="1"/>
            </p:cNvSpPr>
            <p:nvPr/>
          </p:nvSpPr>
          <p:spPr bwMode="auto">
            <a:xfrm>
              <a:off x="2989" y="1196"/>
              <a:ext cx="172" cy="2073"/>
            </a:xfrm>
            <a:prstGeom prst="roundRect">
              <a:avLst>
                <a:gd name="adj" fmla="val 579"/>
              </a:avLst>
            </a:prstGeom>
            <a:solidFill>
              <a:srgbClr val="0084D1"/>
            </a:solidFill>
            <a:ln w="9525" cap="flat">
              <a:solidFill>
                <a:srgbClr val="FF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 Box 46"/>
            <p:cNvSpPr txBox="1">
              <a:spLocks noChangeArrowheads="1"/>
            </p:cNvSpPr>
            <p:nvPr/>
          </p:nvSpPr>
          <p:spPr bwMode="auto">
            <a:xfrm rot="16200000">
              <a:off x="2825" y="2060"/>
              <a:ext cx="491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US" altLang="en-US" sz="1200">
                  <a:latin typeface="Arial" panose="020B0604020202020204" pitchFamily="34" charset="0"/>
                  <a:cs typeface="Arial" panose="020B0604020202020204" pitchFamily="34" charset="0"/>
                </a:rPr>
                <a:t>absorber</a:t>
              </a:r>
            </a:p>
          </p:txBody>
        </p:sp>
        <p:sp>
          <p:nvSpPr>
            <p:cNvPr id="44" name="Line 47"/>
            <p:cNvSpPr>
              <a:spLocks noChangeShapeType="1"/>
            </p:cNvSpPr>
            <p:nvPr/>
          </p:nvSpPr>
          <p:spPr bwMode="auto">
            <a:xfrm>
              <a:off x="397" y="2818"/>
              <a:ext cx="3052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795427" y="2994868"/>
            <a:ext cx="4275961" cy="2171137"/>
            <a:chOff x="4711157" y="722571"/>
            <a:chExt cx="4275961" cy="2171137"/>
          </a:xfrm>
        </p:grpSpPr>
        <p:pic>
          <p:nvPicPr>
            <p:cNvPr id="46" name="Picture 45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1157" y="722571"/>
              <a:ext cx="4275961" cy="2171137"/>
            </a:xfrm>
            <a:prstGeom prst="rect">
              <a:avLst/>
            </a:prstGeom>
          </p:spPr>
        </p:pic>
        <p:sp>
          <p:nvSpPr>
            <p:cNvPr id="47" name="TextBox 46"/>
            <p:cNvSpPr txBox="1"/>
            <p:nvPr/>
          </p:nvSpPr>
          <p:spPr>
            <a:xfrm>
              <a:off x="7194721" y="2509730"/>
              <a:ext cx="9108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(10 GeV)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608358" y="2509729"/>
              <a:ext cx="10102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70C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(100 GeV)</a:t>
              </a:r>
            </a:p>
          </p:txBody>
        </p:sp>
      </p:grpSp>
      <p:sp>
        <p:nvSpPr>
          <p:cNvPr id="49" name="Text Box 4"/>
          <p:cNvSpPr txBox="1">
            <a:spLocks noChangeArrowheads="1"/>
          </p:cNvSpPr>
          <p:nvPr/>
        </p:nvSpPr>
        <p:spPr bwMode="auto">
          <a:xfrm>
            <a:off x="153341" y="936901"/>
            <a:ext cx="6431751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Stable particles (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e,μ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,π,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K,p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jets(</a:t>
            </a:r>
            <a:r>
              <a:rPr lang="en-US" altLang="en-US" dirty="0" err="1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q,g</a:t>
            </a:r>
            <a:r>
              <a:rPr lang="en-US" altLang="en-US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),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gamma, </a:t>
            </a:r>
            <a:r>
              <a:rPr lang="en-US" altLang="en-US" dirty="0" err="1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ν</a:t>
            </a:r>
            <a:r>
              <a:rPr lang="en-US" altLang="en-US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- </a:t>
            </a:r>
            <a:r>
              <a:rPr lang="en-US" altLang="en-US" dirty="0" err="1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Pt</a:t>
            </a:r>
            <a:r>
              <a:rPr lang="en-US" altLang="en-US" baseline="30000" dirty="0" err="1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miss</a:t>
            </a:r>
            <a:r>
              <a:rPr lang="en-US" altLang="en-US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):</a:t>
            </a:r>
          </a:p>
          <a:p>
            <a:r>
              <a:rPr lang="en-US" altLang="en-US" dirty="0">
                <a:solidFill>
                  <a:srgbClr val="FF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Momentum/Energy, Type(ID), Direction, vertex</a:t>
            </a:r>
          </a:p>
        </p:txBody>
      </p:sp>
      <p:sp>
        <p:nvSpPr>
          <p:cNvPr id="50" name="Rectangle 49"/>
          <p:cNvSpPr/>
          <p:nvPr/>
        </p:nvSpPr>
        <p:spPr>
          <a:xfrm>
            <a:off x="5492531" y="5252348"/>
            <a:ext cx="35340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In order to reconstruct the kinematic x and Q</a:t>
            </a:r>
            <a:r>
              <a:rPr lang="en-US" baseline="300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2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 it is, in principle, sufficient to measure any two of these E’</a:t>
            </a:r>
            <a:r>
              <a:rPr lang="en-US" baseline="-250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e’,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θ</a:t>
            </a:r>
            <a:r>
              <a:rPr lang="en-US" baseline="-25000" dirty="0" err="1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e</a:t>
            </a:r>
            <a:r>
              <a:rPr lang="en-US" baseline="-250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’ ,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E</a:t>
            </a:r>
            <a:r>
              <a:rPr lang="en-US" baseline="-25000" dirty="0" err="1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q</a:t>
            </a:r>
            <a:r>
              <a:rPr lang="en-US" baseline="-250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,</a:t>
            </a:r>
            <a:r>
              <a:rPr lang="el-GR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θ</a:t>
            </a:r>
            <a:r>
              <a:rPr lang="en-US" baseline="-250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q  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5957645" y="1154819"/>
            <a:ext cx="2756997" cy="1819205"/>
            <a:chOff x="5229580" y="648969"/>
            <a:chExt cx="2756997" cy="1819205"/>
          </a:xfrm>
        </p:grpSpPr>
        <p:cxnSp>
          <p:nvCxnSpPr>
            <p:cNvPr id="52" name="Straight Arrow Connector 51"/>
            <p:cNvCxnSpPr/>
            <p:nvPr/>
          </p:nvCxnSpPr>
          <p:spPr bwMode="auto">
            <a:xfrm>
              <a:off x="5625634" y="926438"/>
              <a:ext cx="927566" cy="391216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3" name="Straight Arrow Connector 52"/>
            <p:cNvCxnSpPr/>
            <p:nvPr/>
          </p:nvCxnSpPr>
          <p:spPr bwMode="auto">
            <a:xfrm flipV="1">
              <a:off x="6553200" y="914400"/>
              <a:ext cx="914400" cy="415293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54" name="Group 53"/>
            <p:cNvGrpSpPr/>
            <p:nvPr/>
          </p:nvGrpSpPr>
          <p:grpSpPr>
            <a:xfrm rot="2251799">
              <a:off x="6419601" y="1366665"/>
              <a:ext cx="267198" cy="312847"/>
              <a:chOff x="7086600" y="1377944"/>
              <a:chExt cx="1828800" cy="1824665"/>
            </a:xfrm>
          </p:grpSpPr>
          <p:cxnSp>
            <p:nvCxnSpPr>
              <p:cNvPr id="67" name="Curved Connector 74"/>
              <p:cNvCxnSpPr/>
              <p:nvPr/>
            </p:nvCxnSpPr>
            <p:spPr bwMode="auto">
              <a:xfrm>
                <a:off x="7086600" y="1377944"/>
                <a:ext cx="914400" cy="914400"/>
              </a:xfrm>
              <a:prstGeom prst="curvedConnector3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8" name="Curved Connector 75"/>
              <p:cNvCxnSpPr/>
              <p:nvPr/>
            </p:nvCxnSpPr>
            <p:spPr bwMode="auto">
              <a:xfrm>
                <a:off x="8001000" y="2288209"/>
                <a:ext cx="914400" cy="914400"/>
              </a:xfrm>
              <a:prstGeom prst="curvedConnector3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55" name="Straight Arrow Connector 54"/>
            <p:cNvCxnSpPr/>
            <p:nvPr/>
          </p:nvCxnSpPr>
          <p:spPr bwMode="auto">
            <a:xfrm>
              <a:off x="6547762" y="1720801"/>
              <a:ext cx="919838" cy="2083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6" name="Straight Arrow Connector 55"/>
            <p:cNvCxnSpPr/>
            <p:nvPr/>
          </p:nvCxnSpPr>
          <p:spPr bwMode="auto">
            <a:xfrm flipV="1">
              <a:off x="6081018" y="1708870"/>
              <a:ext cx="477619" cy="284811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57" name="Oval 56"/>
            <p:cNvSpPr/>
            <p:nvPr/>
          </p:nvSpPr>
          <p:spPr bwMode="auto">
            <a:xfrm>
              <a:off x="5832086" y="1804573"/>
              <a:ext cx="248932" cy="493371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80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8" name="Straight Arrow Connector 57"/>
            <p:cNvCxnSpPr/>
            <p:nvPr/>
          </p:nvCxnSpPr>
          <p:spPr bwMode="auto">
            <a:xfrm flipV="1">
              <a:off x="6081018" y="2047965"/>
              <a:ext cx="578347" cy="32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9" name="Straight Arrow Connector 58"/>
            <p:cNvCxnSpPr/>
            <p:nvPr/>
          </p:nvCxnSpPr>
          <p:spPr bwMode="auto">
            <a:xfrm>
              <a:off x="6067340" y="2146114"/>
              <a:ext cx="592025" cy="116566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0" name="Straight Connector 59"/>
            <p:cNvCxnSpPr/>
            <p:nvPr/>
          </p:nvCxnSpPr>
          <p:spPr bwMode="auto">
            <a:xfrm>
              <a:off x="5625634" y="2047965"/>
              <a:ext cx="206452" cy="3294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61" name="TextBox 60"/>
            <p:cNvSpPr txBox="1"/>
            <p:nvPr/>
          </p:nvSpPr>
          <p:spPr>
            <a:xfrm>
              <a:off x="5229580" y="1741635"/>
              <a:ext cx="7167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p/A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635186" y="677566"/>
              <a:ext cx="311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/>
                <p:cNvSpPr txBox="1"/>
                <p:nvPr/>
              </p:nvSpPr>
              <p:spPr>
                <a:xfrm>
                  <a:off x="6872686" y="648969"/>
                  <a:ext cx="70107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rgbClr val="3C7EB9"/>
                      </a:solidFill>
                      <a:latin typeface="Arial" panose="020B0604020202020204" pitchFamily="34" charset="0"/>
                      <a:ea typeface="Comic Sans MS" charset="0"/>
                      <a:cs typeface="Arial" panose="020B0604020202020204" pitchFamily="34" charset="0"/>
                    </a:rPr>
                    <a:t>e’</a:t>
                  </a:r>
                  <a:r>
                    <a:rPr lang="en-US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omic Sans MS" charset="0"/>
                      <a:cs typeface="Arial" panose="020B0604020202020204" pitchFamily="34" charset="0"/>
                    </a:rPr>
                    <a:t>,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FF0000"/>
                          </a:solidFill>
                          <a:latin typeface="Cambria Math" charset="0"/>
                          <a:ea typeface="Comic Sans MS" charset="0"/>
                          <a:cs typeface="Comic Sans MS" charset="0"/>
                        </a:rPr>
                        <m:t>ν</m:t>
                      </m:r>
                    </m:oMath>
                  </a14:m>
                  <a:endParaRPr 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63" name="TextBox 6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72686" y="648969"/>
                  <a:ext cx="701079" cy="400110"/>
                </a:xfrm>
                <a:prstGeom prst="rect">
                  <a:avLst/>
                </a:prstGeom>
                <a:blipFill>
                  <a:blip r:embed="rId3"/>
                  <a:stretch>
                    <a:fillRect l="-7826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4" name="TextBox 63"/>
            <p:cNvSpPr txBox="1"/>
            <p:nvPr/>
          </p:nvSpPr>
          <p:spPr>
            <a:xfrm>
              <a:off x="7205068" y="1729680"/>
              <a:ext cx="311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q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/>
                <p:cNvSpPr txBox="1"/>
                <p:nvPr/>
              </p:nvSpPr>
              <p:spPr>
                <a:xfrm>
                  <a:off x="6531501" y="1266375"/>
                  <a:ext cx="1189235" cy="3929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3C7EB9"/>
                          </a:solidFill>
                          <a:latin typeface="Cambria Math" charset="0"/>
                          <a:ea typeface="Comic Sans MS" charset="0"/>
                          <a:cs typeface="Comic Sans MS" charset="0"/>
                        </a:rPr>
                        <m:t>γ</m:t>
                      </m:r>
                      <m:r>
                        <a:rPr lang="en-US" sz="2000" b="0" i="0" smtClean="0">
                          <a:solidFill>
                            <a:srgbClr val="3C7EB9"/>
                          </a:solidFill>
                          <a:latin typeface="Cambria Math" charset="0"/>
                          <a:ea typeface="Comic Sans MS" charset="0"/>
                          <a:cs typeface="Comic Sans MS" charset="0"/>
                        </a:rPr>
                        <m:t>, </m:t>
                      </m:r>
                    </m:oMath>
                  </a14:m>
                  <a:r>
                    <a:rPr lang="en-US" dirty="0">
                      <a:solidFill>
                        <a:srgbClr val="3C7EB9"/>
                      </a:solidFill>
                      <a:latin typeface="Arial" panose="020B0604020202020204" pitchFamily="34" charset="0"/>
                      <a:ea typeface="Comic Sans MS" charset="0"/>
                      <a:cs typeface="Arial" panose="020B0604020202020204" pitchFamily="34" charset="0"/>
                    </a:rPr>
                    <a:t>Z</a:t>
                  </a:r>
                  <a:r>
                    <a:rPr lang="en-US" dirty="0">
                      <a:solidFill>
                        <a:schemeClr val="tx1"/>
                      </a:solidFill>
                      <a:latin typeface="Arial" panose="020B0604020202020204" pitchFamily="34" charset="0"/>
                      <a:ea typeface="Comic Sans MS" charset="0"/>
                      <a:cs typeface="Arial" panose="020B0604020202020204" pitchFamily="34" charset="0"/>
                    </a:rPr>
                    <a:t>,</a:t>
                  </a:r>
                  <a:r>
                    <a:rPr lang="en-US" dirty="0">
                      <a:solidFill>
                        <a:srgbClr val="FF0000"/>
                      </a:solidFill>
                      <a:latin typeface="Arial" panose="020B0604020202020204" pitchFamily="34" charset="0"/>
                      <a:ea typeface="Comic Sans MS" charset="0"/>
                      <a:cs typeface="Arial" panose="020B0604020202020204" pitchFamily="34" charset="0"/>
                    </a:rPr>
                    <a:t>W</a:t>
                  </a:r>
                </a:p>
              </p:txBody>
            </p:sp>
          </mc:Choice>
          <mc:Fallback xmlns="">
            <p:sp>
              <p:nvSpPr>
                <p:cNvPr id="65" name="TextBox 6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31501" y="1266375"/>
                  <a:ext cx="1189235" cy="392993"/>
                </a:xfrm>
                <a:prstGeom prst="rect">
                  <a:avLst/>
                </a:prstGeom>
                <a:blipFill>
                  <a:blip r:embed="rId4"/>
                  <a:stretch>
                    <a:fillRect t="-3125" b="-2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6" name="TextBox 65"/>
            <p:cNvSpPr txBox="1"/>
            <p:nvPr/>
          </p:nvSpPr>
          <p:spPr>
            <a:xfrm>
              <a:off x="6629663" y="2098842"/>
              <a:ext cx="13569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p remnant</a:t>
              </a:r>
            </a:p>
          </p:txBody>
        </p:sp>
      </p:grpSp>
      <p:sp>
        <p:nvSpPr>
          <p:cNvPr id="69" name="Text Box 48"/>
          <p:cNvSpPr txBox="1">
            <a:spLocks noChangeArrowheads="1"/>
          </p:cNvSpPr>
          <p:nvPr/>
        </p:nvSpPr>
        <p:spPr bwMode="auto">
          <a:xfrm>
            <a:off x="36334" y="4805856"/>
            <a:ext cx="5227637" cy="1702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 crossing is every ~2ns</a:t>
            </a:r>
          </a:p>
          <a:p>
            <a:endParaRPr lang="en-US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Pythia </a:t>
            </a:r>
            <a:r>
              <a:rPr lang="en-US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Minbias</a:t>
            </a: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EIC (Q2&gt; 10</a:t>
            </a:r>
            <a:r>
              <a:rPr lang="en-US" altLang="en-US" sz="1400" baseline="33000" dirty="0">
                <a:latin typeface="Arial" panose="020B0604020202020204" pitchFamily="34" charset="0"/>
                <a:cs typeface="Arial" panose="020B0604020202020204" pitchFamily="34" charset="0"/>
              </a:rPr>
              <a:t>-6</a:t>
            </a: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)  σ ~ 200 µb (HERA ~165 µb )</a:t>
            </a:r>
          </a:p>
          <a:p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N events = </a:t>
            </a:r>
            <a:r>
              <a:rPr lang="en-US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σ•L</a:t>
            </a: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~ 2· 10</a:t>
            </a:r>
            <a:r>
              <a:rPr lang="en-US" altLang="en-US" sz="1400" baseline="33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per sec (2MHz)  ~ </a:t>
            </a:r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events / </a:t>
            </a:r>
            <a:r>
              <a:rPr lang="en-US" altLang="en-US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μs</a:t>
            </a:r>
            <a:endParaRPr lang="en-US" alt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ZEUS/HERA(ep)  ~3kHz</a:t>
            </a:r>
          </a:p>
        </p:txBody>
      </p:sp>
      <p:sp>
        <p:nvSpPr>
          <p:cNvPr id="7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344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182562" y="54479"/>
            <a:ext cx="872027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Electromagnetic Calorimetry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16539" y="873880"/>
            <a:ext cx="3395661" cy="1962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Electromagnetic  Calorimeters </a:t>
            </a: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measure EM showers and </a:t>
            </a: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early hadron showers:         </a:t>
            </a:r>
            <a:r>
              <a:rPr lang="en-US" alt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Energy, position, time </a:t>
            </a: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>
            <a:off x="216539" y="3999757"/>
            <a:ext cx="3621853" cy="2350248"/>
          </a:xfrm>
          <a:prstGeom prst="roundRect">
            <a:avLst>
              <a:gd name="adj" fmla="val 32"/>
            </a:avLst>
          </a:prstGeom>
          <a:noFill/>
          <a:ln w="36720" cap="flat">
            <a:solidFill>
              <a:srgbClr val="66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205215" y="2016139"/>
            <a:ext cx="3653802" cy="1823062"/>
          </a:xfrm>
          <a:prstGeom prst="roundRect">
            <a:avLst>
              <a:gd name="adj" fmla="val 32"/>
            </a:avLst>
          </a:prstGeom>
          <a:noFill/>
          <a:ln w="36720" cap="flat">
            <a:solidFill>
              <a:srgbClr val="66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065" y="4075651"/>
            <a:ext cx="2813591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Sampling EM Calorimeter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3921919" y="5578712"/>
            <a:ext cx="5222081" cy="821103"/>
          </a:xfrm>
          <a:prstGeom prst="roundRect">
            <a:avLst>
              <a:gd name="adj" fmla="val 167"/>
            </a:avLst>
          </a:prstGeom>
          <a:solidFill>
            <a:srgbClr val="FFFFCC"/>
          </a:solidFill>
          <a:ln w="9525" cap="flat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marL="285750" indent="-28575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altLang="en-US" sz="14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PbWO</a:t>
            </a:r>
            <a:r>
              <a:rPr lang="en-US" altLang="en-US" sz="1400" baseline="-250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4</a:t>
            </a:r>
            <a:r>
              <a:rPr lang="en-US" altLang="en-US" sz="14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 for  e-endcap - close to the beam – need energy precision and radiation hardness (but not like CMS). </a:t>
            </a:r>
          </a:p>
          <a:p>
            <a:pPr marL="285750" indent="-28575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altLang="en-US" sz="1400" dirty="0" err="1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Shashlyk</a:t>
            </a:r>
            <a:r>
              <a:rPr lang="en-US" altLang="en-US" sz="14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for barrel? – less expensive</a:t>
            </a:r>
          </a:p>
        </p:txBody>
      </p:sp>
      <p:sp>
        <p:nvSpPr>
          <p:cNvPr id="9" name="Rectangle 8"/>
          <p:cNvSpPr/>
          <p:nvPr/>
        </p:nvSpPr>
        <p:spPr>
          <a:xfrm>
            <a:off x="245196" y="2344240"/>
            <a:ext cx="3818888" cy="1494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-Tungsten glass, similar to CMS or PANDA</a:t>
            </a: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Time resolution: </a:t>
            </a:r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&lt;2 ns</a:t>
            </a: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Energy resolution: </a:t>
            </a:r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&lt;2%/</a:t>
            </a:r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√E(GeV) + 1%</a:t>
            </a: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Cluster threshold: 10 MeV</a:t>
            </a: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Produced at two places (China, Czech R.)</a:t>
            </a: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Ongoing EIC R&amp;D (CUA, Orsay, …)</a:t>
            </a: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en-US" sz="1400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R&amp;D ongoing also for </a:t>
            </a:r>
            <a:r>
              <a:rPr lang="en-US" altLang="en-US" sz="1400" dirty="0" err="1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JLab</a:t>
            </a:r>
            <a:r>
              <a:rPr lang="en-US" altLang="en-US" sz="1400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detectors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45196" y="2061560"/>
            <a:ext cx="3672699" cy="26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PbWO</a:t>
            </a:r>
            <a:r>
              <a:rPr lang="en-US" altLang="en-US" baseline="-33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Crystal EM Calorimeter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92635" y="4352804"/>
            <a:ext cx="3319565" cy="1895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Shashlyk</a:t>
            </a: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(scintillators +absorber)</a:t>
            </a: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WLS fibers for readout </a:t>
            </a: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charset="0"/>
              <a:buNone/>
            </a:pP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Sci-fiber EM(SPACAL):</a:t>
            </a: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charset="0"/>
              <a:buNone/>
            </a:pPr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Compact W-</a:t>
            </a:r>
            <a:r>
              <a:rPr lang="en-US" altLang="en-US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scifi</a:t>
            </a: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calorimeter, 		developed at UCLA</a:t>
            </a: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Spacing 1 mm center-to-center</a:t>
            </a: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Resolution </a:t>
            </a:r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~12%/√E</a:t>
            </a: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On-going EIC R&amp;D </a:t>
            </a: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982" y="892304"/>
            <a:ext cx="3080385" cy="1394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" name="Picture 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256" y="909818"/>
            <a:ext cx="2133600" cy="1325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220992" y="837643"/>
            <a:ext cx="77315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DIS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49158" y="845760"/>
            <a:ext cx="923320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rgbClr val="00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DVCS</a:t>
            </a:r>
          </a:p>
        </p:txBody>
      </p:sp>
      <p:pic>
        <p:nvPicPr>
          <p:cNvPr id="16" name="Picture 15" descr="Ee-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3154" y="2274894"/>
            <a:ext cx="3387260" cy="3280190"/>
          </a:xfrm>
          <a:prstGeom prst="rect">
            <a:avLst/>
          </a:prstGeom>
        </p:spPr>
      </p:pic>
      <p:sp>
        <p:nvSpPr>
          <p:cNvPr id="17" name="Right Brace 16"/>
          <p:cNvSpPr/>
          <p:nvPr/>
        </p:nvSpPr>
        <p:spPr bwMode="auto">
          <a:xfrm>
            <a:off x="7279192" y="2859592"/>
            <a:ext cx="230832" cy="1055397"/>
          </a:xfrm>
          <a:prstGeom prst="rightBrace">
            <a:avLst/>
          </a:prstGeom>
          <a:noFill/>
          <a:ln w="19050" cap="flat" cmpd="sng" algn="ctr">
            <a:solidFill>
              <a:srgbClr val="3333CC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endParaRPr kumimoji="0" lang="en-US" sz="180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ight Brace 17"/>
          <p:cNvSpPr/>
          <p:nvPr/>
        </p:nvSpPr>
        <p:spPr bwMode="auto">
          <a:xfrm>
            <a:off x="7279192" y="3971988"/>
            <a:ext cx="230832" cy="1055397"/>
          </a:xfrm>
          <a:prstGeom prst="rightBrace">
            <a:avLst/>
          </a:prstGeom>
          <a:noFill/>
          <a:ln w="19050" cap="flat" cmpd="sng" algn="ctr">
            <a:solidFill>
              <a:srgbClr val="3333CC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endParaRPr kumimoji="0" lang="en-US" sz="180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30219" y="3999397"/>
            <a:ext cx="968174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Electron end-cap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530219" y="3095881"/>
            <a:ext cx="1447800" cy="292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Barrel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550414" y="4984239"/>
            <a:ext cx="1447800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Far-forward electron</a:t>
            </a:r>
          </a:p>
        </p:txBody>
      </p:sp>
      <p:sp>
        <p:nvSpPr>
          <p:cNvPr id="22" name="Right Brace 21"/>
          <p:cNvSpPr/>
          <p:nvPr/>
        </p:nvSpPr>
        <p:spPr bwMode="auto">
          <a:xfrm>
            <a:off x="7279192" y="5103286"/>
            <a:ext cx="225315" cy="187948"/>
          </a:xfrm>
          <a:prstGeom prst="rightBrace">
            <a:avLst/>
          </a:prstGeom>
          <a:noFill/>
          <a:ln w="19050" cap="flat" cmpd="sng" algn="ctr">
            <a:solidFill>
              <a:srgbClr val="3333CC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endParaRPr kumimoji="0" lang="en-US" sz="180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5471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182562" y="54479"/>
            <a:ext cx="872027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Jets at EIC and Hadronic Calorimetry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754668" y="1452705"/>
            <a:ext cx="1775937" cy="631890"/>
            <a:chOff x="284595" y="2731878"/>
            <a:chExt cx="2389479" cy="1002394"/>
          </a:xfrm>
        </p:grpSpPr>
        <p:grpSp>
          <p:nvGrpSpPr>
            <p:cNvPr id="6" name="Group 5"/>
            <p:cNvGrpSpPr/>
            <p:nvPr/>
          </p:nvGrpSpPr>
          <p:grpSpPr>
            <a:xfrm>
              <a:off x="494194" y="2731878"/>
              <a:ext cx="2179880" cy="1002394"/>
              <a:chOff x="334851" y="1288427"/>
              <a:chExt cx="2179880" cy="1002394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334851" y="1667814"/>
                <a:ext cx="402398" cy="12556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V="1">
                <a:off x="656823" y="1571223"/>
                <a:ext cx="463640" cy="19318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867177" y="1667814"/>
                <a:ext cx="459347" cy="32841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1120463" y="1751527"/>
                <a:ext cx="540375" cy="11591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1456452" y="1793383"/>
                <a:ext cx="408772" cy="17386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1775072" y="1708059"/>
                <a:ext cx="697672" cy="35418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1364163" y="2123018"/>
                <a:ext cx="1108581" cy="167803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1236372" y="1288427"/>
                <a:ext cx="1236372" cy="180304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Oval 19"/>
              <p:cNvSpPr/>
              <p:nvPr/>
            </p:nvSpPr>
            <p:spPr>
              <a:xfrm>
                <a:off x="1120463" y="1339404"/>
                <a:ext cx="115909" cy="328411"/>
              </a:xfrm>
              <a:prstGeom prst="ellipse">
                <a:avLst/>
              </a:prstGeom>
              <a:gradFill>
                <a:gsLst>
                  <a:gs pos="0">
                    <a:srgbClr val="FFFEC1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622807" y="1607178"/>
                <a:ext cx="115842" cy="301579"/>
              </a:xfrm>
              <a:prstGeom prst="ellipse">
                <a:avLst/>
              </a:prstGeom>
              <a:gradFill>
                <a:gsLst>
                  <a:gs pos="0">
                    <a:srgbClr val="FFFEC1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279776" y="1867437"/>
                <a:ext cx="98866" cy="299432"/>
              </a:xfrm>
              <a:prstGeom prst="ellipse">
                <a:avLst/>
              </a:prstGeom>
              <a:gradFill>
                <a:gsLst>
                  <a:gs pos="0">
                    <a:srgbClr val="FFFEC1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1820151" y="1842098"/>
                <a:ext cx="115842" cy="301579"/>
              </a:xfrm>
              <a:prstGeom prst="ellipse">
                <a:avLst/>
              </a:prstGeom>
              <a:gradFill>
                <a:gsLst>
                  <a:gs pos="0">
                    <a:srgbClr val="FFFEC1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1939946" y="1997030"/>
                <a:ext cx="574785" cy="125988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270750" y="1536344"/>
                <a:ext cx="1201994" cy="9930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919028" y="1865447"/>
                <a:ext cx="553716" cy="20816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284595" y="2884275"/>
              <a:ext cx="198112" cy="453979"/>
              <a:chOff x="284595" y="2884275"/>
              <a:chExt cx="198112" cy="453979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284595" y="2884275"/>
                <a:ext cx="198112" cy="453979"/>
              </a:xfrm>
              <a:prstGeom prst="ellipse">
                <a:avLst/>
              </a:prstGeom>
              <a:gradFill>
                <a:gsLst>
                  <a:gs pos="13000">
                    <a:srgbClr val="FFBBFF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284595" y="3111265"/>
                <a:ext cx="198112" cy="0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313608" y="3271770"/>
                <a:ext cx="140086" cy="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313608" y="2950759"/>
                <a:ext cx="140086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" name="Group 26"/>
          <p:cNvGrpSpPr/>
          <p:nvPr/>
        </p:nvGrpSpPr>
        <p:grpSpPr>
          <a:xfrm>
            <a:off x="3179656" y="1944258"/>
            <a:ext cx="1455977" cy="1064453"/>
            <a:chOff x="540981" y="3990905"/>
            <a:chExt cx="2441479" cy="1995895"/>
          </a:xfrm>
        </p:grpSpPr>
        <p:sp>
          <p:nvSpPr>
            <p:cNvPr id="28" name="Oval 27"/>
            <p:cNvSpPr/>
            <p:nvPr/>
          </p:nvSpPr>
          <p:spPr>
            <a:xfrm>
              <a:off x="540981" y="3990905"/>
              <a:ext cx="1676130" cy="1995895"/>
            </a:xfrm>
            <a:prstGeom prst="ellipse">
              <a:avLst/>
            </a:prstGeom>
            <a:gradFill>
              <a:gsLst>
                <a:gs pos="13000">
                  <a:srgbClr val="FFBBFF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802580" y="4260127"/>
              <a:ext cx="2179880" cy="1002394"/>
              <a:chOff x="334851" y="1288427"/>
              <a:chExt cx="2179880" cy="1002394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>
                <a:off x="334851" y="1667814"/>
                <a:ext cx="402398" cy="12556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V="1">
                <a:off x="656823" y="1571223"/>
                <a:ext cx="463640" cy="19318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867177" y="1667814"/>
                <a:ext cx="459347" cy="32841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1120463" y="1751527"/>
                <a:ext cx="540375" cy="11591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1456452" y="1793383"/>
                <a:ext cx="408772" cy="17386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flipV="1">
                <a:off x="1775072" y="1708059"/>
                <a:ext cx="697672" cy="35418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1364163" y="2123018"/>
                <a:ext cx="1108581" cy="167803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V="1">
                <a:off x="1236372" y="1288427"/>
                <a:ext cx="1236372" cy="180304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Oval 43"/>
              <p:cNvSpPr/>
              <p:nvPr/>
            </p:nvSpPr>
            <p:spPr>
              <a:xfrm>
                <a:off x="1120463" y="1339404"/>
                <a:ext cx="115909" cy="328411"/>
              </a:xfrm>
              <a:prstGeom prst="ellipse">
                <a:avLst/>
              </a:prstGeom>
              <a:gradFill>
                <a:gsLst>
                  <a:gs pos="0">
                    <a:srgbClr val="FFFEC1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1622807" y="1607178"/>
                <a:ext cx="115842" cy="301579"/>
              </a:xfrm>
              <a:prstGeom prst="ellipse">
                <a:avLst/>
              </a:prstGeom>
              <a:gradFill>
                <a:gsLst>
                  <a:gs pos="0">
                    <a:srgbClr val="FFFEC1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1279776" y="1867437"/>
                <a:ext cx="98866" cy="299432"/>
              </a:xfrm>
              <a:prstGeom prst="ellipse">
                <a:avLst/>
              </a:prstGeom>
              <a:gradFill>
                <a:gsLst>
                  <a:gs pos="0">
                    <a:srgbClr val="FFFEC1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1820151" y="1842098"/>
                <a:ext cx="115842" cy="301579"/>
              </a:xfrm>
              <a:prstGeom prst="ellipse">
                <a:avLst/>
              </a:prstGeom>
              <a:gradFill>
                <a:gsLst>
                  <a:gs pos="0">
                    <a:srgbClr val="FFFEC1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8" name="Straight Connector 47"/>
              <p:cNvCxnSpPr/>
              <p:nvPr/>
            </p:nvCxnSpPr>
            <p:spPr>
              <a:xfrm>
                <a:off x="1939946" y="1997030"/>
                <a:ext cx="574785" cy="125988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flipV="1">
                <a:off x="1270750" y="1536344"/>
                <a:ext cx="1201994" cy="9930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1919028" y="1865447"/>
                <a:ext cx="553716" cy="20816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" name="Straight Connector 29"/>
            <p:cNvCxnSpPr/>
            <p:nvPr/>
          </p:nvCxnSpPr>
          <p:spPr>
            <a:xfrm flipH="1" flipV="1">
              <a:off x="669861" y="4639514"/>
              <a:ext cx="226732" cy="1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683250" y="4426960"/>
              <a:ext cx="198112" cy="453979"/>
              <a:chOff x="284595" y="2884275"/>
              <a:chExt cx="198112" cy="453979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284595" y="2884275"/>
                <a:ext cx="198112" cy="453979"/>
              </a:xfrm>
              <a:prstGeom prst="ellipse">
                <a:avLst/>
              </a:prstGeom>
              <a:gradFill>
                <a:gsLst>
                  <a:gs pos="13000">
                    <a:srgbClr val="FFBBFF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>
                <a:off x="284595" y="3111265"/>
                <a:ext cx="198112" cy="0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313608" y="3271770"/>
                <a:ext cx="140086" cy="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313608" y="2950759"/>
                <a:ext cx="140086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1" name="Rounded Rectangle 150"/>
          <p:cNvSpPr/>
          <p:nvPr/>
        </p:nvSpPr>
        <p:spPr>
          <a:xfrm>
            <a:off x="164498" y="2823129"/>
            <a:ext cx="2289805" cy="1126478"/>
          </a:xfrm>
          <a:prstGeom prst="roundRect">
            <a:avLst/>
          </a:prstGeom>
          <a:solidFill>
            <a:srgbClr val="FFFEC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41212" y="2855332"/>
            <a:ext cx="2147546" cy="13173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fontAlgn="base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hangingPunct="1">
              <a:buClr>
                <a:schemeClr val="tx1">
                  <a:lumMod val="85000"/>
                  <a:lumOff val="15000"/>
                </a:schemeClr>
              </a:buClr>
            </a:pPr>
            <a:r>
              <a:rPr lang="en-US" sz="14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At EIC for the first time  will be able to study 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in-medium propagation and hadronization of heavy quarks</a:t>
            </a:r>
            <a:r>
              <a:rPr lang="en-US" sz="14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(charm &amp; beauty)</a:t>
            </a:r>
            <a:endParaRPr lang="en-US" sz="1400" dirty="0">
              <a:solidFill>
                <a:srgbClr val="000229"/>
              </a:solidFill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</p:txBody>
      </p:sp>
      <p:sp>
        <p:nvSpPr>
          <p:cNvPr id="53" name="Text Box 8"/>
          <p:cNvSpPr txBox="1">
            <a:spLocks noChangeArrowheads="1"/>
          </p:cNvSpPr>
          <p:nvPr/>
        </p:nvSpPr>
        <p:spPr bwMode="auto">
          <a:xfrm>
            <a:off x="101622" y="4209258"/>
            <a:ext cx="2538945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en-US" sz="1600">
                <a:latin typeface="Arial" panose="020B0604020202020204" pitchFamily="34" charset="0"/>
                <a:cs typeface="Arial" panose="020B0604020202020204" pitchFamily="34" charset="0"/>
              </a:rPr>
              <a:t>Charged current DIS</a:t>
            </a: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190166" y="4590299"/>
                <a:ext cx="2382852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Neutrino in the final state </a:t>
                </a:r>
                <a:r>
                  <a:rPr lang="en-US" sz="1400" dirty="0"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</a:t>
                </a:r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 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Could use only jets to reconstruct </a:t>
                </a:r>
                <a:r>
                  <a:rPr lang="en-US" sz="1400" dirty="0"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(x,Q</a:t>
                </a:r>
                <a:r>
                  <a:rPr lang="en-US" sz="1400" baseline="30000" dirty="0"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2</a:t>
                </a:r>
                <a:r>
                  <a:rPr lang="en-US" sz="1400" dirty="0"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) </a:t>
                </a:r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kinematics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Need 4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π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 HCAL coverage for </a:t>
                </a:r>
                <a:r>
                  <a:rPr lang="en-US" sz="1400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P</a:t>
                </a:r>
                <a:r>
                  <a:rPr lang="en-US" sz="1400" baseline="-25000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T</a:t>
                </a:r>
                <a:r>
                  <a:rPr lang="en-US" sz="1400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miss</a:t>
                </a:r>
                <a:endParaRPr lang="en-US" sz="1400" dirty="0">
                  <a:solidFill>
                    <a:schemeClr val="tx1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166" y="4590299"/>
                <a:ext cx="2382852" cy="1384995"/>
              </a:xfrm>
              <a:prstGeom prst="rect">
                <a:avLst/>
              </a:prstGeom>
              <a:blipFill>
                <a:blip r:embed="rId2"/>
                <a:stretch>
                  <a:fillRect l="-767" t="-881" b="-3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5" name="Picture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3386" y="3032347"/>
            <a:ext cx="3327711" cy="3222524"/>
          </a:xfrm>
          <a:prstGeom prst="rect">
            <a:avLst/>
          </a:prstGeom>
        </p:spPr>
      </p:pic>
      <p:sp>
        <p:nvSpPr>
          <p:cNvPr id="56" name="Rounded Rectangle 153"/>
          <p:cNvSpPr/>
          <p:nvPr/>
        </p:nvSpPr>
        <p:spPr bwMode="auto">
          <a:xfrm>
            <a:off x="5737767" y="1602305"/>
            <a:ext cx="3318426" cy="4597527"/>
          </a:xfrm>
          <a:prstGeom prst="roundRect">
            <a:avLst>
              <a:gd name="adj" fmla="val 2689"/>
            </a:avLst>
          </a:prstGeom>
          <a:noFill/>
          <a:ln w="28575">
            <a:solidFill>
              <a:schemeClr val="accent2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</p:txBody>
      </p:sp>
      <p:sp>
        <p:nvSpPr>
          <p:cNvPr id="57" name="Rounded Rectangle 2"/>
          <p:cNvSpPr/>
          <p:nvPr/>
        </p:nvSpPr>
        <p:spPr bwMode="auto">
          <a:xfrm>
            <a:off x="81498" y="870187"/>
            <a:ext cx="5587923" cy="5502234"/>
          </a:xfrm>
          <a:prstGeom prst="roundRect">
            <a:avLst>
              <a:gd name="adj" fmla="val 2689"/>
            </a:avLst>
          </a:prstGeom>
          <a:noFill/>
          <a:ln w="28575">
            <a:solidFill>
              <a:schemeClr val="accent2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5778114" y="1459656"/>
                <a:ext cx="3331470" cy="46649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sz="1400" dirty="0">
                  <a:solidFill>
                    <a:schemeClr val="tx1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endParaRPr>
              </a:p>
              <a:p>
                <a:r>
                  <a:rPr lang="en-US" sz="1400" u="sng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In a typical jet :</a:t>
                </a:r>
              </a:p>
              <a:p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60 % of jet energy in charged hadrons</a:t>
                </a:r>
              </a:p>
              <a:p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30 % in photons (mainly from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tx1"/>
                        </a:solidFill>
                        <a:latin typeface="Cambria Math" charset="0"/>
                        <a:ea typeface="Comic Sans MS" charset="0"/>
                        <a:cs typeface="Comic Sans MS" charset="0"/>
                      </a:rPr>
                      <m:t>π</m:t>
                    </m:r>
                    <m:r>
                      <a:rPr lang="en-US" sz="1400" b="0" i="0" baseline="30000" smtClean="0">
                        <a:solidFill>
                          <a:schemeClr val="tx1"/>
                        </a:solidFill>
                        <a:latin typeface="Cambria Math" charset="0"/>
                        <a:ea typeface="Comic Sans MS" charset="0"/>
                        <a:cs typeface="Comic Sans MS" charset="0"/>
                      </a:rPr>
                      <m:t>0</m:t>
                    </m:r>
                    <m:r>
                      <a:rPr lang="en-US" sz="1400" b="0" i="0" smtClean="0">
                        <a:solidFill>
                          <a:schemeClr val="tx1"/>
                        </a:solidFill>
                        <a:latin typeface="Cambria Math" charset="0"/>
                        <a:ea typeface="Comic Sans MS" charset="0"/>
                        <a:cs typeface="Comic Sans MS" charset="0"/>
                      </a:rPr>
                      <m:t>−&gt;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tx1"/>
                        </a:solidFill>
                        <a:latin typeface="Cambria Math" charset="0"/>
                        <a:ea typeface="Comic Sans MS" charset="0"/>
                        <a:cs typeface="Comic Sans MS" charset="0"/>
                      </a:rPr>
                      <m:t>γγ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) </a:t>
                </a:r>
              </a:p>
              <a:p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10 %  in neutral hadrons (mainly n, K</a:t>
                </a:r>
                <a:r>
                  <a:rPr lang="en-US" sz="1400" baseline="-250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L</a:t>
                </a:r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 )</a:t>
                </a:r>
              </a:p>
              <a:p>
                <a:endParaRPr lang="en-US" sz="1400" dirty="0">
                  <a:solidFill>
                    <a:schemeClr val="tx1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endParaRPr>
              </a:p>
              <a:p>
                <a:r>
                  <a:rPr lang="en-US" sz="1400" u="sng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Traditional calorimetric approach:</a:t>
                </a:r>
              </a:p>
              <a:p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-</a:t>
                </a:r>
                <a:r>
                  <a:rPr lang="en-US" sz="1400" dirty="0">
                    <a:solidFill>
                      <a:srgbClr val="FF0000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E</a:t>
                </a:r>
                <a:r>
                  <a:rPr lang="en-US" sz="1400" baseline="-25000" dirty="0">
                    <a:solidFill>
                      <a:srgbClr val="FF0000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JET</a:t>
                </a:r>
                <a:r>
                  <a:rPr lang="en-US" sz="1400" dirty="0">
                    <a:solidFill>
                      <a:srgbClr val="FF0000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=EMCAL+HCAL</a:t>
                </a:r>
              </a:p>
              <a:p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-70% of energy measured in HCAL with  poor resolution :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σ</m:t>
                    </m:r>
                    <m:r>
                      <m:rPr>
                        <m:sty m:val="p"/>
                      </m:rPr>
                      <a:rPr lang="en-US" sz="1400" b="0" i="0" baseline="-25000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E</m:t>
                    </m:r>
                    <m:r>
                      <a:rPr lang="en-US" sz="1400" b="0" i="0" baseline="-25000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/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E</m:t>
                    </m:r>
                  </m:oMath>
                </a14:m>
                <a:r>
                  <a:rPr lang="en-US" sz="1400" dirty="0">
                    <a:solidFill>
                      <a:srgbClr val="FF0000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~60%/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√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E</m:t>
                    </m:r>
                  </m:oMath>
                </a14:m>
                <a:endParaRPr lang="en-US" sz="1400" dirty="0">
                  <a:solidFill>
                    <a:schemeClr val="tx1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endParaRPr>
              </a:p>
              <a:p>
                <a:r>
                  <a:rPr lang="en-US" sz="1400" dirty="0">
                    <a:solidFill>
                      <a:srgbClr val="3C7EB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Uranium Calorimeter at ZEUS: 		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solidFill>
                          <a:srgbClr val="3C7EB9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σ</m:t>
                    </m:r>
                    <m:r>
                      <m:rPr>
                        <m:sty m:val="p"/>
                      </m:rPr>
                      <a:rPr lang="en-US" sz="1400" b="0" i="0" baseline="-25000" smtClean="0">
                        <a:solidFill>
                          <a:srgbClr val="3C7EB9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E</m:t>
                    </m:r>
                    <m:r>
                      <a:rPr lang="en-US" sz="1400" b="0" i="0" baseline="-25000" smtClean="0">
                        <a:solidFill>
                          <a:srgbClr val="3C7EB9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/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rgbClr val="3C7EB9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E</m:t>
                    </m:r>
                  </m:oMath>
                </a14:m>
                <a:r>
                  <a:rPr lang="en-US" sz="1400" dirty="0">
                    <a:solidFill>
                      <a:srgbClr val="3C7EB9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~35%/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solidFill>
                          <a:srgbClr val="3C7EB9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√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rgbClr val="3C7EB9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E</m:t>
                    </m:r>
                  </m:oMath>
                </a14:m>
                <a:endParaRPr lang="en-US" sz="1400" dirty="0">
                  <a:solidFill>
                    <a:srgbClr val="3C7EB9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endParaRPr>
              </a:p>
              <a:p>
                <a:endParaRPr lang="en-US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400" u="sng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Particle Flow Calorimetry:</a:t>
                </a:r>
              </a:p>
              <a:p>
                <a:r>
                  <a:rPr lang="en-US" sz="1400" dirty="0">
                    <a:solidFill>
                      <a:srgbClr val="FF0000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E</a:t>
                </a:r>
                <a:r>
                  <a:rPr lang="en-US" sz="1400" baseline="-25000" dirty="0">
                    <a:solidFill>
                      <a:srgbClr val="FF0000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JET</a:t>
                </a:r>
                <a:r>
                  <a:rPr lang="en-US" sz="1400" dirty="0">
                    <a:solidFill>
                      <a:srgbClr val="FF0000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 =</a:t>
                </a:r>
                <a:r>
                  <a:rPr lang="en-US" sz="1400" dirty="0" err="1">
                    <a:solidFill>
                      <a:srgbClr val="FF0000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E</a:t>
                </a:r>
                <a:r>
                  <a:rPr lang="en-US" sz="1400" baseline="-25000" dirty="0" err="1">
                    <a:solidFill>
                      <a:srgbClr val="FF0000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track</a:t>
                </a:r>
                <a:r>
                  <a:rPr lang="en-US" sz="1400" dirty="0" err="1">
                    <a:solidFill>
                      <a:srgbClr val="FF0000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+E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γ</m:t>
                    </m:r>
                  </m:oMath>
                </a14:m>
                <a:r>
                  <a:rPr lang="en-US" sz="1400" dirty="0">
                    <a:solidFill>
                      <a:srgbClr val="FF0000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+</a:t>
                </a:r>
                <a:r>
                  <a:rPr lang="en-US" sz="1400" dirty="0" err="1">
                    <a:solidFill>
                      <a:srgbClr val="FF0000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E</a:t>
                </a:r>
                <a:r>
                  <a:rPr lang="en-US" sz="1400" baseline="-25000" dirty="0" err="1">
                    <a:solidFill>
                      <a:srgbClr val="FF0000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n</a:t>
                </a:r>
                <a:endParaRPr lang="en-US" sz="1400" u="sng" dirty="0">
                  <a:solidFill>
                    <a:schemeClr val="tx1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endParaRPr>
              </a:p>
              <a:p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-charged particles measured in tracker (essentially perfectly)</a:t>
                </a:r>
              </a:p>
              <a:p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- Photons in ECAL: :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σ</m:t>
                    </m:r>
                    <m:r>
                      <m:rPr>
                        <m:sty m:val="p"/>
                      </m:rPr>
                      <a:rPr lang="en-US" sz="1400" b="0" i="0" baseline="-2500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E</m:t>
                    </m:r>
                    <m:r>
                      <a:rPr lang="en-US" sz="1400" b="0" i="0" baseline="-2500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/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E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~2-10%/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√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E</m:t>
                    </m:r>
                  </m:oMath>
                </a14:m>
                <a:endParaRPr lang="en-US" sz="1400" dirty="0">
                  <a:solidFill>
                    <a:schemeClr val="tx1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endParaRPr>
              </a:p>
              <a:p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- Neutral hadrons (ONLY) in HCAL </a:t>
                </a:r>
                <a:r>
                  <a:rPr lang="en-US" sz="1400" dirty="0"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</a:t>
                </a:r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 </a:t>
                </a:r>
              </a:p>
              <a:p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     Only 10 % of jet energy from HCAL </a:t>
                </a:r>
                <a:endParaRPr lang="en-US" sz="1400" baseline="-25000" dirty="0">
                  <a:solidFill>
                    <a:schemeClr val="tx1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endParaRPr>
              </a:p>
              <a:p>
                <a:r>
                  <a:rPr 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	much improved jet resolution</a:t>
                </a:r>
                <a:r>
                  <a:rPr lang="en-US" sz="1400" dirty="0"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…</a:t>
                </a:r>
                <a:endParaRPr lang="en-US" sz="1400" dirty="0">
                  <a:solidFill>
                    <a:schemeClr val="tx1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8114" y="1459656"/>
                <a:ext cx="3331470" cy="4664931"/>
              </a:xfrm>
              <a:prstGeom prst="rect">
                <a:avLst/>
              </a:prstGeom>
              <a:blipFill>
                <a:blip r:embed="rId4"/>
                <a:stretch>
                  <a:fillRect l="-549" r="-2381" b="-3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Content Placeholder 2"/>
          <p:cNvSpPr txBox="1">
            <a:spLocks/>
          </p:cNvSpPr>
          <p:nvPr/>
        </p:nvSpPr>
        <p:spPr>
          <a:xfrm>
            <a:off x="118701" y="921654"/>
            <a:ext cx="5403467" cy="5776766"/>
          </a:xfrm>
          <a:prstGeom prst="rect">
            <a:avLst/>
          </a:prstGeom>
        </p:spPr>
        <p:txBody>
          <a:bodyPr numCol="1">
            <a:noAutofit/>
          </a:bodyPr>
          <a:lstStyle>
            <a:lvl1pPr marL="342900" indent="-342900" algn="l" defTabSz="457200" rtl="0" fontAlgn="base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1"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arenR"/>
            </a:pPr>
            <a:r>
              <a:rPr lang="en-US" sz="14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Jets evolution and dynamics ( jet == struck quark )</a:t>
            </a:r>
          </a:p>
          <a:p>
            <a:pPr hangingPunct="1"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arenR"/>
            </a:pPr>
            <a:r>
              <a:rPr lang="en-US" sz="14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Jets  as a probe of </a:t>
            </a:r>
            <a:r>
              <a:rPr lang="en-US" sz="1400" dirty="0" err="1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partonic</a:t>
            </a:r>
            <a:r>
              <a:rPr lang="en-US" sz="14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initial state  </a:t>
            </a:r>
          </a:p>
          <a:p>
            <a:pPr hangingPunct="1">
              <a:lnSpc>
                <a:spcPct val="100000"/>
              </a:lnSpc>
              <a:spcAft>
                <a:spcPts val="125"/>
              </a:spcAft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arenR"/>
            </a:pPr>
            <a:r>
              <a:rPr lang="en-US" sz="14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Jets in medium </a:t>
            </a:r>
          </a:p>
          <a:p>
            <a:pPr marL="0" indent="0" hangingPunct="1">
              <a:lnSpc>
                <a:spcPct val="100000"/>
              </a:lnSpc>
              <a:spcAft>
                <a:spcPts val="125"/>
              </a:spcAft>
              <a:buClr>
                <a:schemeClr val="tx1">
                  <a:lumMod val="85000"/>
                  <a:lumOff val="15000"/>
                </a:schemeClr>
              </a:buClr>
            </a:pPr>
            <a:r>
              <a:rPr lang="en-US" sz="14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(cold nuclear matter) </a:t>
            </a:r>
          </a:p>
          <a:p>
            <a:pPr marL="1085850" lvl="2" indent="-285750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charset="2"/>
              <a:buChar char="ü"/>
            </a:pPr>
            <a:r>
              <a:rPr lang="en-US" sz="14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energy loss, quenching </a:t>
            </a:r>
          </a:p>
          <a:p>
            <a:pPr marL="1085850" lvl="2" indent="-285750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charset="2"/>
              <a:buChar char="ü"/>
            </a:pPr>
            <a:r>
              <a:rPr lang="en-US" sz="14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broadening</a:t>
            </a:r>
          </a:p>
          <a:p>
            <a:pPr marL="1085850" lvl="2" indent="-285750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charset="2"/>
              <a:buChar char="ü"/>
            </a:pPr>
            <a:r>
              <a:rPr lang="en-US" sz="14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multiple-scattering.</a:t>
            </a:r>
          </a:p>
          <a:p>
            <a:pPr marL="1085850" lvl="2" indent="-285750" hangingPunct="1">
              <a:buClr>
                <a:schemeClr val="tx1">
                  <a:lumMod val="85000"/>
                  <a:lumOff val="15000"/>
                </a:schemeClr>
              </a:buClr>
              <a:buFont typeface="Wingdings" charset="2"/>
              <a:buChar char="ü"/>
            </a:pPr>
            <a:endParaRPr lang="en-US" sz="1800" dirty="0"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</p:txBody>
      </p:sp>
      <p:sp>
        <p:nvSpPr>
          <p:cNvPr id="5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802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182562" y="54479"/>
            <a:ext cx="872027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Tracking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71843" y="957005"/>
            <a:ext cx="7669292" cy="1144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Main purpose of tracking: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- reconstruct charged tracks  and measure their momenta  precisely (~few %)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/dx (PID) for low momentum  tracks.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38320" y="4277964"/>
            <a:ext cx="1754188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Endcaps: GEM</a:t>
            </a:r>
          </a:p>
        </p:txBody>
      </p:sp>
      <p:sp>
        <p:nvSpPr>
          <p:cNvPr id="5" name="Rectangle 4"/>
          <p:cNvSpPr/>
          <p:nvPr/>
        </p:nvSpPr>
        <p:spPr>
          <a:xfrm>
            <a:off x="171843" y="2319335"/>
            <a:ext cx="3245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Barrel: TPC or drift chambers </a:t>
            </a:r>
          </a:p>
        </p:txBody>
      </p:sp>
      <p:sp>
        <p:nvSpPr>
          <p:cNvPr id="6" name="Rectangle 5"/>
          <p:cNvSpPr/>
          <p:nvPr/>
        </p:nvSpPr>
        <p:spPr>
          <a:xfrm>
            <a:off x="204673" y="2677546"/>
            <a:ext cx="34063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relatively fast detector, </a:t>
            </a:r>
          </a:p>
          <a:p>
            <a:pPr marL="285750" indent="-285750">
              <a:buFont typeface="Wingdings" charset="2"/>
              <a:buChar char="Ø"/>
            </a:pP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minimal multiple scattering</a:t>
            </a:r>
          </a:p>
          <a:p>
            <a:pPr marL="285750" indent="-285750">
              <a:buFont typeface="Wingdings" charset="2"/>
              <a:buChar char="Ø"/>
            </a:pP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limited  PID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822" y="1839597"/>
            <a:ext cx="5086856" cy="36634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39000" y="4771297"/>
            <a:ext cx="1772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A.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Kiselev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eRHIC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detector</a:t>
            </a:r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146825" y="2197145"/>
            <a:ext cx="4120376" cy="1482553"/>
          </a:xfrm>
          <a:prstGeom prst="roundRect">
            <a:avLst>
              <a:gd name="adj" fmla="val 0"/>
            </a:avLst>
          </a:prstGeom>
          <a:noFill/>
          <a:ln w="36720" cap="flat">
            <a:solidFill>
              <a:srgbClr val="66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146825" y="4013709"/>
            <a:ext cx="4201306" cy="2208160"/>
          </a:xfrm>
          <a:prstGeom prst="roundRect">
            <a:avLst>
              <a:gd name="adj" fmla="val 32"/>
            </a:avLst>
          </a:prstGeom>
          <a:noFill/>
          <a:ln w="36720" cap="flat">
            <a:solidFill>
              <a:srgbClr val="66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46825" y="4669758"/>
            <a:ext cx="4186746" cy="1636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marL="285750" indent="-285750">
              <a:buFont typeface="Wingdings" charset="2"/>
              <a:buChar char="Ø"/>
            </a:pPr>
            <a:r>
              <a:rPr lang="en-US" altLang="en-US" dirty="0">
                <a:latin typeface="Arial" panose="020B0604020202020204" pitchFamily="34" charset="0"/>
                <a:ea typeface="CenturyGothic" charset="0"/>
                <a:cs typeface="Arial" panose="020B0604020202020204" pitchFamily="34" charset="0"/>
              </a:rPr>
              <a:t>High multiplicity in forward region –  we need a high granularity tracker </a:t>
            </a:r>
          </a:p>
          <a:p>
            <a:pPr marL="527050" lvl="1" indent="0"/>
            <a:r>
              <a:rPr lang="en-US" altLang="en-US" dirty="0">
                <a:latin typeface="Arial" panose="020B0604020202020204" pitchFamily="34" charset="0"/>
                <a:ea typeface="CenturyGothic" charset="0"/>
                <a:cs typeface="Arial" panose="020B0604020202020204" pitchFamily="34" charset="0"/>
              </a:rPr>
              <a:t>resolution </a:t>
            </a:r>
            <a:r>
              <a:rPr lang="en-US" altLang="en-US" dirty="0">
                <a:solidFill>
                  <a:srgbClr val="FB0007"/>
                </a:solidFill>
                <a:latin typeface="Arial" panose="020B0604020202020204" pitchFamily="34" charset="0"/>
                <a:ea typeface="CenturyGothic" charset="0"/>
                <a:cs typeface="Arial" panose="020B0604020202020204" pitchFamily="34" charset="0"/>
              </a:rPr>
              <a:t>~50 </a:t>
            </a:r>
            <a:r>
              <a:rPr lang="en-US" altLang="en-US" dirty="0">
                <a:solidFill>
                  <a:srgbClr val="FB0007"/>
                </a:solidFill>
                <a:latin typeface="Symbol" panose="05050102010706020507" pitchFamily="18" charset="2"/>
                <a:ea typeface="CenturyGothic" charset="0"/>
                <a:cs typeface="Arial" panose="020B0604020202020204" pitchFamily="34" charset="0"/>
              </a:rPr>
              <a:t>m</a:t>
            </a:r>
            <a:r>
              <a:rPr lang="en-US" altLang="en-US" dirty="0">
                <a:solidFill>
                  <a:srgbClr val="FB0007"/>
                </a:solidFill>
                <a:latin typeface="Arial" panose="020B0604020202020204" pitchFamily="34" charset="0"/>
                <a:ea typeface="CenturyGothic" charset="0"/>
                <a:cs typeface="Arial" panose="020B0604020202020204" pitchFamily="34" charset="0"/>
              </a:rPr>
              <a:t>m</a:t>
            </a:r>
            <a:r>
              <a:rPr lang="en-US" altLang="en-US" dirty="0">
                <a:latin typeface="Arial" panose="020B0604020202020204" pitchFamily="34" charset="0"/>
                <a:ea typeface="CenturyGothic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Wingdings" charset="2"/>
              <a:buChar char="Ø"/>
            </a:pPr>
            <a:r>
              <a:rPr lang="en-US" altLang="en-US" dirty="0">
                <a:latin typeface="Arial" panose="020B0604020202020204" pitchFamily="34" charset="0"/>
                <a:ea typeface="CenturyGothic" charset="0"/>
                <a:cs typeface="Arial" panose="020B0604020202020204" pitchFamily="34" charset="0"/>
              </a:rPr>
              <a:t>Radiation hardness</a:t>
            </a:r>
          </a:p>
          <a:p>
            <a:pPr marL="342900" indent="-341313">
              <a:spcAft>
                <a:spcPts val="500"/>
              </a:spcAft>
            </a:pPr>
            <a:endParaRPr lang="en-US" altLang="en-US" sz="1400" dirty="0">
              <a:latin typeface="Arial" panose="020B0604020202020204" pitchFamily="34" charset="0"/>
              <a:ea typeface="CenturyGothic" charset="0"/>
              <a:cs typeface="Arial" panose="020B0604020202020204" pitchFamily="34" charset="0"/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6774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182562" y="54479"/>
            <a:ext cx="872027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Vertex Detector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4294967295"/>
          </p:nvPr>
        </p:nvSpPr>
        <p:spPr>
          <a:xfrm>
            <a:off x="8438537" y="2268105"/>
            <a:ext cx="544513" cy="361950"/>
          </a:xfrm>
          <a:prstGeom prst="rect">
            <a:avLst/>
          </a:prstGeom>
        </p:spPr>
        <p:txBody>
          <a:bodyPr/>
          <a:lstStyle/>
          <a:p>
            <a:fld id="{61134C8C-3978-4045-AB80-B03189DFBD7C}" type="slidenum"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pPr/>
              <a:t>19</a:t>
            </a:fld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92075" y="908839"/>
            <a:ext cx="4250621" cy="2157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Main purpose of vertex detector:</a:t>
            </a:r>
          </a:p>
          <a:p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- Reconstruction of a primary vertex</a:t>
            </a:r>
          </a:p>
          <a:p>
            <a:r>
              <a:rPr lang="en-US" altLang="en-US" sz="1500" dirty="0">
                <a:latin typeface="Arial" panose="020B0604020202020204" pitchFamily="34" charset="0"/>
                <a:cs typeface="Arial" panose="020B0604020202020204" pitchFamily="34" charset="0"/>
              </a:rPr>
              <a:t>- Reconstruct secondary vertex: </a:t>
            </a:r>
          </a:p>
          <a:p>
            <a:r>
              <a:rPr lang="en-US" altLang="en-US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Tagging of c and b quarks</a:t>
            </a:r>
          </a:p>
          <a:p>
            <a:r>
              <a:rPr lang="en-US" altLang="en-US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(decay length ~100-500 </a:t>
            </a:r>
            <a:r>
              <a:rPr lang="en-US" altLang="en-US" sz="1500" dirty="0">
                <a:solidFill>
                  <a:srgbClr val="FF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µm)</a:t>
            </a:r>
          </a:p>
          <a:p>
            <a:r>
              <a:rPr lang="en-US" altLang="en-US" sz="15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- improve momentum  resolution of outer tracker</a:t>
            </a:r>
          </a:p>
          <a:p>
            <a:r>
              <a:rPr lang="en-US" altLang="en-US" sz="15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- provide stand-alone measurements 			of low-Pt particles</a:t>
            </a:r>
          </a:p>
          <a:p>
            <a:r>
              <a:rPr lang="en-US" altLang="en-US" sz="15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- </a:t>
            </a:r>
            <a:r>
              <a:rPr lang="en-US" altLang="en-US" sz="1500" dirty="0" err="1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dE</a:t>
            </a:r>
            <a:r>
              <a:rPr lang="en-US" altLang="en-US" sz="15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/dx measurements for Particle </a:t>
            </a:r>
            <a:r>
              <a:rPr lang="en-US" altLang="en-US" sz="1500" dirty="0" err="1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IDentification</a:t>
            </a:r>
            <a:endParaRPr lang="en-US" altLang="en-US" sz="1500" dirty="0"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  <a:p>
            <a:endParaRPr lang="en-US" altLang="en-US" dirty="0"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</p:txBody>
      </p:sp>
      <p:sp>
        <p:nvSpPr>
          <p:cNvPr id="6" name="AutoShape 15"/>
          <p:cNvSpPr>
            <a:spLocks noChangeArrowheads="1"/>
          </p:cNvSpPr>
          <p:nvPr/>
        </p:nvSpPr>
        <p:spPr bwMode="auto">
          <a:xfrm>
            <a:off x="4543663" y="5259502"/>
            <a:ext cx="4393606" cy="1158822"/>
          </a:xfrm>
          <a:prstGeom prst="roundRect">
            <a:avLst>
              <a:gd name="adj" fmla="val 139"/>
            </a:avLst>
          </a:prstGeom>
          <a:solidFill>
            <a:srgbClr val="FFFFCC"/>
          </a:solidFill>
          <a:ln w="9525" cap="flat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ertex detector is detector closest to IP, and background increases occupancy.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High granularity detector is needed (pixels)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Beam related background can also cause radiation damage.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004" y="3202886"/>
            <a:ext cx="2544234" cy="15990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141" y="3601636"/>
            <a:ext cx="2242813" cy="15378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719424" y="2975530"/>
            <a:ext cx="42178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Charm high-Q</a:t>
            </a:r>
            <a:r>
              <a:rPr lang="en-US" sz="1600" baseline="300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2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event in the vertex detector  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803" y="1122899"/>
            <a:ext cx="2210346" cy="168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5686954" y="741253"/>
            <a:ext cx="228600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Heavy quarks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3929" y="1346569"/>
            <a:ext cx="1871075" cy="160866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430012" y="1063723"/>
            <a:ext cx="31181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Boson (photon)- Gluon Fusion (BGF)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3" y="3432020"/>
            <a:ext cx="4403969" cy="302245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25023" y="326633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Nuclear PDF parametrization EPS09 </a:t>
            </a:r>
            <a:r>
              <a:rPr lang="en-US" sz="1200" dirty="0" err="1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Eskola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et al. 2009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45852" y="4535993"/>
            <a:ext cx="7196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shadowing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78591" y="3733785"/>
            <a:ext cx="9014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solidFill>
                  <a:schemeClr val="accent2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enhancement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54527" y="4432567"/>
            <a:ext cx="4668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solidFill>
                  <a:schemeClr val="accent2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EMC?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</p:txBody>
      </p:sp>
      <p:sp>
        <p:nvSpPr>
          <p:cNvPr id="19" name="AutoShape 10"/>
          <p:cNvSpPr>
            <a:spLocks noChangeArrowheads="1"/>
          </p:cNvSpPr>
          <p:nvPr/>
        </p:nvSpPr>
        <p:spPr bwMode="auto">
          <a:xfrm>
            <a:off x="113338" y="895001"/>
            <a:ext cx="4316674" cy="2314167"/>
          </a:xfrm>
          <a:prstGeom prst="roundRect">
            <a:avLst>
              <a:gd name="adj" fmla="val 32"/>
            </a:avLst>
          </a:prstGeom>
          <a:noFill/>
          <a:ln w="36720" cap="flat">
            <a:solidFill>
              <a:srgbClr val="66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884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8600" y="0"/>
            <a:ext cx="85915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8552" y="1003762"/>
            <a:ext cx="87268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Electron-Ion Collider (EIC):</a:t>
            </a:r>
          </a:p>
          <a:p>
            <a:pPr lvl="1"/>
            <a:r>
              <a:rPr lang="en-US" sz="2400" dirty="0">
                <a:latin typeface="Arial" pitchFamily="34" charset="0"/>
                <a:cs typeface="Arial" pitchFamily="34" charset="0"/>
              </a:rPr>
              <a:t>Imaging the Gluons and Quark Sea of Nucleons and Nuclei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The requirements of the EIC – unique and perhaps counterintuitive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The integration of a detector in the JLEIC Interaction Region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The JLEIC extended detector and its ingredients</a:t>
            </a:r>
          </a:p>
        </p:txBody>
      </p:sp>
    </p:spTree>
    <p:extLst>
      <p:ext uri="{BB962C8B-B14F-4D97-AF65-F5344CB8AC3E}">
        <p14:creationId xmlns:p14="http://schemas.microsoft.com/office/powerpoint/2010/main" val="8286853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182562" y="54479"/>
            <a:ext cx="872027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Hadron Identification</a:t>
            </a:r>
          </a:p>
        </p:txBody>
      </p:sp>
      <p:sp>
        <p:nvSpPr>
          <p:cNvPr id="3" name="AutoShape 10"/>
          <p:cNvSpPr>
            <a:spLocks noChangeArrowheads="1"/>
          </p:cNvSpPr>
          <p:nvPr/>
        </p:nvSpPr>
        <p:spPr bwMode="auto">
          <a:xfrm>
            <a:off x="4116793" y="1036675"/>
            <a:ext cx="4916322" cy="1133490"/>
          </a:xfrm>
          <a:prstGeom prst="roundRect">
            <a:avLst>
              <a:gd name="adj" fmla="val 32"/>
            </a:avLst>
          </a:prstGeom>
          <a:noFill/>
          <a:ln w="36720" cap="flat">
            <a:solidFill>
              <a:srgbClr val="66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95170" y="1090811"/>
            <a:ext cx="2381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of Flight: MRPC</a:t>
            </a:r>
          </a:p>
        </p:txBody>
      </p:sp>
      <p:sp>
        <p:nvSpPr>
          <p:cNvPr id="5" name="Rectangle 4"/>
          <p:cNvSpPr/>
          <p:nvPr/>
        </p:nvSpPr>
        <p:spPr>
          <a:xfrm>
            <a:off x="4170732" y="1414914"/>
            <a:ext cx="45947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Multi-gap Resistive Plate Chamber (MRPC)  R&amp;D: achieved </a:t>
            </a:r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~18 </a:t>
            </a:r>
            <a:r>
              <a:rPr lang="en-US" altLang="en-US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resolution with 36-105 </a:t>
            </a:r>
            <a:r>
              <a:rPr lang="en-US" altLang="en-US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gap glass MRPC</a:t>
            </a:r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4879597" y="1830879"/>
            <a:ext cx="1368814" cy="350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en-US" sz="1500" dirty="0">
                <a:solidFill>
                  <a:srgbClr val="FF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π/K &lt;3.5GeV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4105834" y="4658671"/>
            <a:ext cx="4916322" cy="1572874"/>
          </a:xfrm>
          <a:prstGeom prst="roundRect">
            <a:avLst>
              <a:gd name="adj" fmla="val 32"/>
            </a:avLst>
          </a:prstGeom>
          <a:noFill/>
          <a:ln w="36720" cap="flat">
            <a:solidFill>
              <a:srgbClr val="66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4105834" y="3362749"/>
            <a:ext cx="4916322" cy="1235233"/>
          </a:xfrm>
          <a:prstGeom prst="roundRect">
            <a:avLst>
              <a:gd name="adj" fmla="val 32"/>
            </a:avLst>
          </a:prstGeom>
          <a:noFill/>
          <a:ln w="36720" cap="flat">
            <a:solidFill>
              <a:srgbClr val="66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4116793" y="2226123"/>
            <a:ext cx="4894403" cy="1069872"/>
          </a:xfrm>
          <a:prstGeom prst="roundRect">
            <a:avLst>
              <a:gd name="adj" fmla="val 32"/>
            </a:avLst>
          </a:prstGeom>
          <a:noFill/>
          <a:ln w="36720" cap="flat">
            <a:solidFill>
              <a:srgbClr val="66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85602" y="2354976"/>
            <a:ext cx="3583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end-cap: Modular RICH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176888" y="4662721"/>
            <a:ext cx="3890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Hadron end-cap: dual-radiator RICH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142227" y="3427009"/>
            <a:ext cx="149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Barrel: DIRC</a:t>
            </a: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46" y="3490967"/>
            <a:ext cx="1263412" cy="101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4185602" y="3686726"/>
            <a:ext cx="3576123" cy="777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38"/>
              </a:spcAft>
              <a:buSzPct val="45000"/>
              <a:buFont typeface="Wingdings" charset="2"/>
              <a:buChar char=""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radially compact (2 cm) </a:t>
            </a:r>
          </a:p>
          <a:p>
            <a:pPr>
              <a:spcAft>
                <a:spcPts val="338"/>
              </a:spcAft>
              <a:buSzPct val="45000"/>
              <a:buFont typeface="Wingdings" charset="2"/>
              <a:buChar char=""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Particle identification (3σ) p/K &lt; 10 GeV, π/K </a:t>
            </a:r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&lt; 6 GeV</a:t>
            </a: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,  e/π &lt; 1.8 GeV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234539" y="2673614"/>
            <a:ext cx="4219537" cy="561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38"/>
              </a:spcAft>
              <a:buSzPct val="45000"/>
              <a:buFont typeface="Wingdings" charset="2"/>
              <a:buChar char=""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ea typeface="ArialMT" charset="0"/>
                <a:cs typeface="Arial" panose="020B0604020202020204" pitchFamily="34" charset="0"/>
              </a:rPr>
              <a:t>Modular aerogel RICH  (eRD14 detector R&amp;D)</a:t>
            </a:r>
          </a:p>
          <a:p>
            <a:pPr>
              <a:spcAft>
                <a:spcPts val="338"/>
              </a:spcAft>
              <a:buSzPct val="45000"/>
              <a:buFont typeface="Wingdings" charset="2"/>
              <a:buChar char=""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ea typeface="ArialMT" charset="0"/>
                <a:cs typeface="Arial" panose="020B0604020202020204" pitchFamily="34" charset="0"/>
              </a:rPr>
              <a:t>π/K separation up to </a:t>
            </a:r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  <a:ea typeface="ArialMT" charset="0"/>
                <a:cs typeface="Arial" panose="020B0604020202020204" pitchFamily="34" charset="0"/>
              </a:rPr>
              <a:t>~10 GeV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277995" y="5004321"/>
            <a:ext cx="467070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45000"/>
              <a:buFont typeface="Wingdings" charset="2"/>
              <a:buChar char=""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ea typeface="ArialMT" charset="0"/>
                <a:cs typeface="Arial" panose="020B0604020202020204" pitchFamily="34" charset="0"/>
              </a:rPr>
              <a:t> JLEIC design geometry constraint: ~160 cm length</a:t>
            </a:r>
          </a:p>
          <a:p>
            <a:pPr>
              <a:buSzPct val="45000"/>
              <a:buFont typeface="Wingdings" charset="2"/>
              <a:buChar char=""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ea typeface="ArialMT" charset="0"/>
                <a:cs typeface="Arial" panose="020B0604020202020204" pitchFamily="34" charset="0"/>
              </a:rPr>
              <a:t>  </a:t>
            </a: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Aerogel in front, followed by CF4</a:t>
            </a:r>
          </a:p>
          <a:p>
            <a:pPr>
              <a:buSzPct val="45000"/>
              <a:buFont typeface="Wingdings" charset="2"/>
              <a:buChar char=""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covers energy  for π/K  up to  </a:t>
            </a:r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50GeV</a:t>
            </a:r>
          </a:p>
          <a:p>
            <a:pPr>
              <a:buSzPct val="45000"/>
              <a:buFont typeface="Wingdings" charset="2"/>
              <a:buChar char=""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Sensitive to magnetic field</a:t>
            </a:r>
            <a:r>
              <a:rPr lang="en-US" altLang="en-US" sz="14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</a:t>
            </a:r>
            <a:r>
              <a:rPr lang="en-US" altLang="en-US" sz="14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</a:t>
            </a:r>
            <a:r>
              <a:rPr lang="en-US" altLang="en-US" sz="1400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Envisioned</a:t>
            </a: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ea typeface="ArialMT" charset="0"/>
                <a:cs typeface="Arial" panose="020B0604020202020204" pitchFamily="34" charset="0"/>
              </a:rPr>
              <a:t> 3T solenoid 			with minimized field in RICH region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06267" y="4841758"/>
            <a:ext cx="3969349" cy="1589470"/>
            <a:chOff x="4414395" y="1104663"/>
            <a:chExt cx="4788589" cy="2252643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4395" y="1104663"/>
              <a:ext cx="4724843" cy="225264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8015031" y="2303104"/>
                  <a:ext cx="160588" cy="39257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Λ</m:t>
                        </m:r>
                      </m:oMath>
                    </m:oMathPara>
                  </a14:m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15031" y="2303104"/>
                  <a:ext cx="160588" cy="392571"/>
                </a:xfrm>
                <a:prstGeom prst="rect">
                  <a:avLst/>
                </a:prstGeom>
                <a:blipFill>
                  <a:blip r:embed="rId4"/>
                  <a:stretch>
                    <a:fillRect l="-59091" r="-68182"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0" name="Group 19"/>
            <p:cNvGrpSpPr/>
            <p:nvPr/>
          </p:nvGrpSpPr>
          <p:grpSpPr>
            <a:xfrm>
              <a:off x="4797306" y="2583874"/>
              <a:ext cx="954362" cy="567047"/>
              <a:chOff x="1609531" y="1409108"/>
              <a:chExt cx="1209869" cy="640746"/>
            </a:xfrm>
          </p:grpSpPr>
          <p:cxnSp>
            <p:nvCxnSpPr>
              <p:cNvPr id="23" name="Straight Connector 22"/>
              <p:cNvCxnSpPr/>
              <p:nvPr/>
            </p:nvCxnSpPr>
            <p:spPr bwMode="auto">
              <a:xfrm>
                <a:off x="1609531" y="1656642"/>
                <a:ext cx="295469" cy="0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sp>
            <p:nvSpPr>
              <p:cNvPr id="24" name="TextBox 23"/>
              <p:cNvSpPr txBox="1"/>
              <p:nvPr/>
            </p:nvSpPr>
            <p:spPr>
              <a:xfrm>
                <a:off x="1905000" y="1409108"/>
                <a:ext cx="914400" cy="640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rPr>
                  <a:t>Pythia BGF</a:t>
                </a: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5353355" y="1546829"/>
              <a:ext cx="1180489" cy="567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No PID </a:t>
              </a:r>
            </a:p>
            <a:p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No vertex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978177" y="1700156"/>
              <a:ext cx="1224807" cy="567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With PID </a:t>
              </a:r>
            </a:p>
            <a:p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No vertex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41378" y="4619435"/>
            <a:ext cx="3475984" cy="310323"/>
            <a:chOff x="5515616" y="606560"/>
            <a:chExt cx="3475984" cy="310323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54008" y="607437"/>
              <a:ext cx="3437592" cy="309446"/>
            </a:xfrm>
            <a:prstGeom prst="rect">
              <a:avLst/>
            </a:prstGeom>
          </p:spPr>
        </p:pic>
        <p:sp>
          <p:nvSpPr>
            <p:cNvPr id="27" name="Rounded Rectangle 90"/>
            <p:cNvSpPr/>
            <p:nvPr/>
          </p:nvSpPr>
          <p:spPr bwMode="auto">
            <a:xfrm>
              <a:off x="5515616" y="606560"/>
              <a:ext cx="1875784" cy="310323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80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278417" y="4608422"/>
            <a:ext cx="1776679" cy="384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D0 mass plots: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3506" y="830212"/>
            <a:ext cx="39921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Semi-inclusive DIS: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involves measurements of  one or more final-state hadrons  in addition to the detection of the scattered lepton. </a:t>
            </a:r>
          </a:p>
        </p:txBody>
      </p:sp>
      <p:sp>
        <p:nvSpPr>
          <p:cNvPr id="41" name="Rectangle 40"/>
          <p:cNvSpPr/>
          <p:nvPr/>
        </p:nvSpPr>
        <p:spPr>
          <a:xfrm>
            <a:off x="71405" y="4217259"/>
            <a:ext cx="2403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Exclusive processes: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>
            <a:grpSpLocks noChangeAspect="1"/>
          </p:cNvGrpSpPr>
          <p:nvPr/>
        </p:nvGrpSpPr>
        <p:grpSpPr>
          <a:xfrm>
            <a:off x="176419" y="2033399"/>
            <a:ext cx="3686308" cy="2242898"/>
            <a:chOff x="4804262" y="1931942"/>
            <a:chExt cx="4095898" cy="2492109"/>
          </a:xfrm>
        </p:grpSpPr>
        <p:grpSp>
          <p:nvGrpSpPr>
            <p:cNvPr id="43" name="Group 42"/>
            <p:cNvGrpSpPr/>
            <p:nvPr/>
          </p:nvGrpSpPr>
          <p:grpSpPr>
            <a:xfrm>
              <a:off x="4804262" y="1931942"/>
              <a:ext cx="4095898" cy="2492109"/>
              <a:chOff x="4629002" y="1912014"/>
              <a:chExt cx="4095898" cy="2492109"/>
            </a:xfrm>
          </p:grpSpPr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53867" y="1912014"/>
                <a:ext cx="3671033" cy="2286000"/>
              </a:xfrm>
              <a:prstGeom prst="rect">
                <a:avLst/>
              </a:prstGeom>
            </p:spPr>
          </p:pic>
          <p:sp>
            <p:nvSpPr>
              <p:cNvPr id="50" name="TextBox 49"/>
              <p:cNvSpPr txBox="1"/>
              <p:nvPr/>
            </p:nvSpPr>
            <p:spPr>
              <a:xfrm>
                <a:off x="5389184" y="4127124"/>
                <a:ext cx="303480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Rapidity range of interest to EIC science</a:t>
                </a: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 rot="-5400000">
                <a:off x="3788036" y="2870656"/>
                <a:ext cx="21435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Particle momentum range of interest to EIC science [GeV]</a:t>
                </a: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6732168" y="3750687"/>
              <a:ext cx="5620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DIRC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198802" y="3736678"/>
              <a:ext cx="13513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Dual-radiator RICH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768219" y="3768269"/>
              <a:ext cx="11046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Aerogel RICH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448338" y="3584554"/>
              <a:ext cx="14245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Crystal Calorimetry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186109" y="3520912"/>
              <a:ext cx="14245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Crystal Calorimetry</a:t>
              </a:r>
            </a:p>
          </p:txBody>
        </p:sp>
      </p:grpSp>
      <p:sp>
        <p:nvSpPr>
          <p:cNvPr id="5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6910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182562" y="54479"/>
            <a:ext cx="872027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Electron Identification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4370859" y="1601904"/>
            <a:ext cx="4673218" cy="340985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7827572" y="1328067"/>
            <a:ext cx="1133221" cy="413076"/>
          </a:xfrm>
          <a:prstGeom prst="rect">
            <a:avLst/>
          </a:prstGeom>
          <a:solidFill>
            <a:srgbClr val="CFE7F5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latin typeface="Comic Sans MS" pitchFamily="66"/>
              </a:defRPr>
            </a:pPr>
            <a:r>
              <a:rPr lang="en-US" sz="140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Arial Unicode MS" pitchFamily="2"/>
                <a:cs typeface="Arial" panose="020B0604020202020204" pitchFamily="34" charset="0"/>
              </a:rPr>
              <a:t>Zc</a:t>
            </a:r>
            <a:r>
              <a:rPr lang="en-US" sz="1400" u="none" strike="noStrike" baseline="0" dirty="0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Arial Unicode MS" pitchFamily="2"/>
                <a:cs typeface="Arial" panose="020B0604020202020204" pitchFamily="34" charset="0"/>
              </a:rPr>
              <a:t>[3900]</a:t>
            </a:r>
          </a:p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latin typeface="Comic Sans MS" pitchFamily="66"/>
              </a:defRPr>
            </a:pPr>
            <a:r>
              <a:rPr lang="en-US" sz="1400" u="none" strike="noStrike" baseline="0" dirty="0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Arial Unicode MS" pitchFamily="2"/>
                <a:cs typeface="Arial" panose="020B0604020202020204" pitchFamily="34" charset="0"/>
              </a:rPr>
              <a:t>m</a:t>
            </a:r>
            <a:r>
              <a:rPr lang="en-US" sz="1400" u="none" strike="noStrike" baseline="30000" dirty="0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Arial Unicode MS" pitchFamily="2"/>
                <a:cs typeface="Arial" panose="020B0604020202020204" pitchFamily="34" charset="0"/>
              </a:rPr>
              <a:t>2</a:t>
            </a:r>
            <a:r>
              <a:rPr lang="en-US" sz="1400" u="none" strike="noStrike" baseline="0" dirty="0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Arial Unicode MS" pitchFamily="2"/>
                <a:cs typeface="Arial" panose="020B0604020202020204" pitchFamily="34" charset="0"/>
              </a:rPr>
              <a:t> (</a:t>
            </a:r>
            <a:r>
              <a:rPr lang="en-US" sz="140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Arial Unicode MS" pitchFamily="2"/>
                <a:cs typeface="Arial" panose="020B0604020202020204" pitchFamily="34" charset="0"/>
              </a:rPr>
              <a:t>e+e</a:t>
            </a:r>
            <a:r>
              <a:rPr lang="en-US" sz="1400" u="none" strike="noStrike" baseline="0" dirty="0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Arial Unicode MS" pitchFamily="2"/>
                <a:cs typeface="Arial" panose="020B0604020202020204" pitchFamily="34" charset="0"/>
              </a:rPr>
              <a:t>-</a:t>
            </a:r>
            <a:r>
              <a:rPr lang="en-US" sz="1400" u="none" strike="noStrike" baseline="0" dirty="0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Comic Sans MS" pitchFamily="66"/>
                <a:cs typeface="Arial" panose="020B0604020202020204" pitchFamily="34" charset="0"/>
              </a:rPr>
              <a:t>π+)</a:t>
            </a:r>
          </a:p>
        </p:txBody>
      </p:sp>
      <p:sp>
        <p:nvSpPr>
          <p:cNvPr id="7" name="Rectangle 6"/>
          <p:cNvSpPr/>
          <p:nvPr/>
        </p:nvSpPr>
        <p:spPr>
          <a:xfrm>
            <a:off x="8480078" y="1911017"/>
            <a:ext cx="659160" cy="320180"/>
          </a:xfrm>
          <a:prstGeom prst="rect">
            <a:avLst/>
          </a:prstGeom>
          <a:solidFill>
            <a:srgbClr val="CFE7F5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latin typeface="Comic Sans MS" pitchFamily="66"/>
              </a:defRPr>
            </a:pPr>
            <a:r>
              <a:rPr lang="en-US" sz="1000" u="none" strike="noStrike" baseline="0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Arial Unicode MS" pitchFamily="2"/>
                <a:cs typeface="Arial" panose="020B0604020202020204" pitchFamily="34" charset="0"/>
              </a:rPr>
              <a:t>ideal </a:t>
            </a:r>
            <a:r>
              <a:rPr lang="en-US" sz="1000" u="none" strike="noStrike" baseline="0" dirty="0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Arial Unicode MS" pitchFamily="2"/>
                <a:cs typeface="Arial" panose="020B0604020202020204" pitchFamily="34" charset="0"/>
              </a:rPr>
              <a:t>PID</a:t>
            </a:r>
          </a:p>
        </p:txBody>
      </p:sp>
      <p:sp>
        <p:nvSpPr>
          <p:cNvPr id="8" name="Rectangle 7"/>
          <p:cNvSpPr/>
          <p:nvPr/>
        </p:nvSpPr>
        <p:spPr>
          <a:xfrm>
            <a:off x="8073647" y="3714901"/>
            <a:ext cx="765553" cy="315394"/>
          </a:xfrm>
          <a:prstGeom prst="rect">
            <a:avLst/>
          </a:prstGeom>
          <a:solidFill>
            <a:srgbClr val="CFE7F5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latin typeface="Comic Sans MS" pitchFamily="66"/>
              </a:defRPr>
            </a:pPr>
            <a:r>
              <a:rPr lang="en-US" sz="1000" u="none" strike="noStrike" baseline="0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Arial Unicode MS" pitchFamily="2"/>
                <a:cs typeface="Arial" panose="020B0604020202020204" pitchFamily="34" charset="0"/>
              </a:rPr>
              <a:t>CAL </a:t>
            </a:r>
            <a:r>
              <a:rPr lang="en-US" sz="1000" u="none" strike="noStrike" baseline="0" dirty="0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Arial Unicode MS" pitchFamily="2"/>
                <a:cs typeface="Arial" panose="020B0604020202020204" pitchFamily="34" charset="0"/>
              </a:rPr>
              <a:t>PID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00518" y="5079489"/>
            <a:ext cx="4338682" cy="85499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>
                <a:latin typeface="Comic Sans MS" pitchFamily="66"/>
              </a:defRPr>
            </a:pPr>
            <a:endParaRPr lang="en-US" sz="1800" u="none" strike="noStrike" baseline="0" dirty="0">
              <a:ln>
                <a:noFill/>
              </a:ln>
              <a:solidFill>
                <a:srgbClr val="FF2600"/>
              </a:solidFill>
              <a:latin typeface="Arial" panose="020B0604020202020204" pitchFamily="34" charset="0"/>
              <a:ea typeface="Comic Sans MS" pitchFamily="66"/>
              <a:cs typeface="Arial" panose="020B0604020202020204" pitchFamily="34" charset="0"/>
            </a:endParaRPr>
          </a:p>
        </p:txBody>
      </p:sp>
      <p:sp>
        <p:nvSpPr>
          <p:cNvPr id="10" name="Rounded Rectangle 3"/>
          <p:cNvSpPr/>
          <p:nvPr/>
        </p:nvSpPr>
        <p:spPr bwMode="auto">
          <a:xfrm>
            <a:off x="4222295" y="3240212"/>
            <a:ext cx="1698193" cy="1771545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63371" y="761590"/>
            <a:ext cx="25483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>
                <a:latin typeface="Comic Sans MS" pitchFamily="66"/>
              </a:defRPr>
            </a:pP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omic Sans MS" pitchFamily="66"/>
                <a:cs typeface="Arial" panose="020B0604020202020204" pitchFamily="34" charset="0"/>
              </a:rPr>
              <a:t>σ(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  <a:ea typeface="Comic Sans MS" pitchFamily="66"/>
                <a:cs typeface="Arial" panose="020B0604020202020204" pitchFamily="34" charset="0"/>
              </a:rPr>
              <a:t>Zc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omic Sans MS" pitchFamily="66"/>
                <a:cs typeface="Arial" panose="020B0604020202020204" pitchFamily="34" charset="0"/>
              </a:rPr>
              <a:t>[3900])          ~          5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  <a:ea typeface="Comic Sans MS" pitchFamily="66"/>
                <a:cs typeface="Arial" panose="020B0604020202020204" pitchFamily="34" charset="0"/>
              </a:rPr>
              <a:t>nb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  <a:ea typeface="Comic Sans MS" pitchFamily="66"/>
              <a:cs typeface="Arial" panose="020B0604020202020204" pitchFamily="34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>
                <a:latin typeface="Comic Sans MS" pitchFamily="66"/>
              </a:defRPr>
            </a:pP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omic Sans MS" pitchFamily="66"/>
                <a:cs typeface="Arial" panose="020B0604020202020204" pitchFamily="34" charset="0"/>
              </a:rPr>
              <a:t>σ(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  <a:ea typeface="Comic Sans MS" pitchFamily="66"/>
                <a:cs typeface="Arial" panose="020B0604020202020204" pitchFamily="34" charset="0"/>
              </a:rPr>
              <a:t>PhP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omic Sans MS" pitchFamily="66"/>
                <a:cs typeface="Arial" panose="020B0604020202020204" pitchFamily="34" charset="0"/>
              </a:rPr>
              <a:t>, Q</a:t>
            </a:r>
            <a:r>
              <a:rPr lang="en-US" sz="1400" baseline="30000" dirty="0">
                <a:solidFill>
                  <a:srgbClr val="000000"/>
                </a:solidFill>
                <a:latin typeface="Arial" panose="020B0604020202020204" pitchFamily="34" charset="0"/>
                <a:ea typeface="Comic Sans MS" pitchFamily="66"/>
                <a:cs typeface="Arial" panose="020B0604020202020204" pitchFamily="34" charset="0"/>
              </a:rPr>
              <a:t>2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omic Sans MS" pitchFamily="66"/>
                <a:cs typeface="Arial" panose="020B0604020202020204" pitchFamily="34" charset="0"/>
              </a:rPr>
              <a:t>&lt;1GeV) ~ 10000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  <a:ea typeface="Comic Sans MS" pitchFamily="66"/>
                <a:cs typeface="Arial" panose="020B0604020202020204" pitchFamily="34" charset="0"/>
              </a:rPr>
              <a:t>nb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  <a:ea typeface="Comic Sans MS" pitchFamily="66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896" y="3390356"/>
            <a:ext cx="2016912" cy="174230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2438" y="919285"/>
            <a:ext cx="3985955" cy="318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ts val="500"/>
              </a:spcBef>
              <a:buClr>
                <a:srgbClr val="262626"/>
              </a:buClr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Physics:</a:t>
            </a:r>
          </a:p>
          <a:p>
            <a:pPr marL="285750" lvl="1">
              <a:lnSpc>
                <a:spcPct val="100000"/>
              </a:lnSpc>
              <a:spcBef>
                <a:spcPts val="499"/>
              </a:spcBef>
              <a:buClr>
                <a:srgbClr val="262626"/>
              </a:buClr>
              <a:buFont typeface="Wingdings" charset="2"/>
              <a:buChar char="ü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  <a:ea typeface="Century Gothic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rare physics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based on electron 			identification</a:t>
            </a:r>
          </a:p>
          <a:p>
            <a:pPr marL="285750" lvl="1">
              <a:lnSpc>
                <a:spcPct val="100000"/>
              </a:lnSpc>
              <a:spcBef>
                <a:spcPts val="499"/>
              </a:spcBef>
              <a:buClr>
                <a:srgbClr val="262626"/>
              </a:buClr>
              <a:buFont typeface="Wingdings" charset="2"/>
              <a:buChar char="ü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Charmonium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light vector mesons  					(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ρ,ω,φ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lvl="1">
              <a:lnSpc>
                <a:spcPct val="100000"/>
              </a:lnSpc>
              <a:spcBef>
                <a:spcPts val="499"/>
              </a:spcBef>
              <a:buClr>
                <a:srgbClr val="262626"/>
              </a:buClr>
              <a:buFont typeface="Wingdings" charset="2"/>
              <a:buChar char="ü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Tetraquarks and Pentaquarks 			(and other XYZ states)</a:t>
            </a:r>
          </a:p>
          <a:p>
            <a:pPr marL="285750" lvl="1">
              <a:lnSpc>
                <a:spcPct val="100000"/>
              </a:lnSpc>
              <a:spcBef>
                <a:spcPts val="499"/>
              </a:spcBef>
              <a:buClr>
                <a:srgbClr val="262626"/>
              </a:buClr>
              <a:buFont typeface="Wingdings" charset="2"/>
              <a:buChar char="ü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Open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Charm and Beauty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physics</a:t>
            </a:r>
          </a:p>
          <a:p>
            <a:pPr marL="285750" lvl="1">
              <a:lnSpc>
                <a:spcPct val="100000"/>
              </a:lnSpc>
              <a:spcBef>
                <a:spcPts val="499"/>
              </a:spcBef>
              <a:buClr>
                <a:srgbClr val="262626"/>
              </a:buClr>
              <a:buFont typeface="Wingdings" charset="2"/>
              <a:buChar char="ü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Di-lepton production</a:t>
            </a:r>
          </a:p>
          <a:p>
            <a:pPr marL="285750" lvl="1">
              <a:lnSpc>
                <a:spcPct val="100000"/>
              </a:lnSpc>
              <a:spcBef>
                <a:spcPts val="499"/>
              </a:spcBef>
              <a:buClr>
                <a:srgbClr val="262626"/>
              </a:buClr>
              <a:buFont typeface="Wingdings" charset="2"/>
              <a:buChar char="ü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Scattered electron identification at 			Large-x, large-Q2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ounded Rectangle 30"/>
          <p:cNvSpPr/>
          <p:nvPr/>
        </p:nvSpPr>
        <p:spPr bwMode="auto">
          <a:xfrm>
            <a:off x="4222296" y="3310782"/>
            <a:ext cx="1712111" cy="224993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US" sz="16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Hadron end-cap</a:t>
            </a:r>
          </a:p>
        </p:txBody>
      </p:sp>
      <p:sp>
        <p:nvSpPr>
          <p:cNvPr id="15" name="Rounded Rectangle 39935"/>
          <p:cNvSpPr/>
          <p:nvPr/>
        </p:nvSpPr>
        <p:spPr bwMode="auto">
          <a:xfrm>
            <a:off x="4322778" y="5314036"/>
            <a:ext cx="4616904" cy="1102401"/>
          </a:xfrm>
          <a:prstGeom prst="roundRect">
            <a:avLst/>
          </a:prstGeom>
          <a:solidFill>
            <a:srgbClr val="FFFDAD"/>
          </a:solidFill>
          <a:ln w="9525" cap="flat" cmpd="sng" algn="ctr">
            <a:solidFill>
              <a:srgbClr val="FFFDAD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SzPct val="45000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>
                <a:latin typeface="Comic Sans MS" pitchFamily="66"/>
              </a:defRPr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Comic Sans MS" pitchFamily="66"/>
                <a:cs typeface="Arial" panose="020B0604020202020204" pitchFamily="34" charset="0"/>
              </a:rPr>
              <a:t>Excellent e/π PID in  the hadron  endcap region is needed for electrons with energy  1-100GeV</a:t>
            </a:r>
          </a:p>
        </p:txBody>
      </p:sp>
      <p:sp>
        <p:nvSpPr>
          <p:cNvPr id="16" name="AutoShape 10"/>
          <p:cNvSpPr>
            <a:spLocks noChangeArrowheads="1"/>
          </p:cNvSpPr>
          <p:nvPr/>
        </p:nvSpPr>
        <p:spPr bwMode="auto">
          <a:xfrm>
            <a:off x="151175" y="4369504"/>
            <a:ext cx="4000881" cy="1890620"/>
          </a:xfrm>
          <a:prstGeom prst="roundRect">
            <a:avLst>
              <a:gd name="adj" fmla="val 32"/>
            </a:avLst>
          </a:prstGeom>
          <a:noFill/>
          <a:ln w="36720" cap="flat">
            <a:solidFill>
              <a:srgbClr val="66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6399" y="4369504"/>
            <a:ext cx="39637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 radiation detector (TRD) under consideration for enhanced electron/hadron rejection: GEM/TRD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5886" y="5264889"/>
            <a:ext cx="390377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combined high granularity </a:t>
            </a:r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tracker</a:t>
            </a: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and </a:t>
            </a:r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PID</a:t>
            </a: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cover energy range </a:t>
            </a:r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1-100 GeV</a:t>
            </a: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. </a:t>
            </a:r>
          </a:p>
          <a:p>
            <a:pPr marL="285750" indent="-285750">
              <a:buFont typeface="Arial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provide additional </a:t>
            </a:r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e/hadron  </a:t>
            </a: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rejection  factor  </a:t>
            </a:r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10-100.</a:t>
            </a:r>
          </a:p>
          <a:p>
            <a:pPr marL="285750" indent="-285750">
              <a:buFont typeface="Arial" charset="0"/>
              <a:buChar char="•"/>
            </a:pPr>
            <a:endParaRPr lang="en-US" altLang="en-US" sz="1400" dirty="0">
              <a:solidFill>
                <a:schemeClr val="tx1"/>
              </a:solidFill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639816" y="1867226"/>
                <a:ext cx="674533" cy="3329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dirty="0" smtClean="0">
                          <a:solidFill>
                            <a:srgbClr val="3358C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e</m:t>
                      </m:r>
                      <m:r>
                        <a:rPr lang="en-US" sz="1600" b="0" i="0" baseline="30000" dirty="0" smtClean="0">
                          <a:solidFill>
                            <a:srgbClr val="3358C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±</m:t>
                      </m:r>
                    </m:oMath>
                  </m:oMathPara>
                </a14:m>
                <a:endParaRPr lang="en-US" sz="1600" baseline="30000" dirty="0">
                  <a:solidFill>
                    <a:srgbClr val="3358C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9816" y="1867226"/>
                <a:ext cx="674533" cy="33291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275421" y="1758950"/>
                <a:ext cx="717630" cy="3329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dirty="0" smtClean="0">
                          <a:solidFill>
                            <a:srgbClr val="3358C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π</m:t>
                      </m:r>
                      <m:r>
                        <a:rPr lang="en-US" sz="1600" b="0" i="0" baseline="30000" dirty="0" smtClean="0">
                          <a:solidFill>
                            <a:srgbClr val="3358C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±</m:t>
                      </m:r>
                    </m:oMath>
                  </m:oMathPara>
                </a14:m>
                <a:endParaRPr lang="en-US" sz="1600" baseline="30000" dirty="0">
                  <a:solidFill>
                    <a:srgbClr val="3358C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5421" y="1758950"/>
                <a:ext cx="717630" cy="33291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189136" y="3656800"/>
                <a:ext cx="717630" cy="3329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dirty="0" smtClean="0">
                          <a:solidFill>
                            <a:srgbClr val="3358C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π</m:t>
                      </m:r>
                      <m:r>
                        <a:rPr lang="en-US" sz="1600" b="0" i="0" baseline="30000" dirty="0" smtClean="0">
                          <a:solidFill>
                            <a:srgbClr val="3358C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±</m:t>
                      </m:r>
                    </m:oMath>
                  </m:oMathPara>
                </a14:m>
                <a:endParaRPr lang="en-US" sz="1600" baseline="30000" dirty="0">
                  <a:solidFill>
                    <a:srgbClr val="3358C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9136" y="3656800"/>
                <a:ext cx="717630" cy="33291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6106807" y="3383944"/>
            <a:ext cx="1542833" cy="236989"/>
          </a:xfrm>
          <a:prstGeom prst="rect">
            <a:avLst/>
          </a:prstGeom>
          <a:solidFill>
            <a:srgbClr val="CFE7F5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latin typeface="Comic Sans MS" pitchFamily="66"/>
              </a:defRPr>
            </a:pPr>
            <a:r>
              <a:rPr lang="en-US" sz="140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Arial Unicode MS" pitchFamily="2"/>
                <a:cs typeface="Arial" panose="020B0604020202020204" pitchFamily="34" charset="0"/>
              </a:rPr>
              <a:t>PhP</a:t>
            </a:r>
            <a:r>
              <a:rPr lang="en-US" sz="1400" u="none" strike="noStrike" dirty="0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Arial Unicode MS" pitchFamily="2"/>
                <a:cs typeface="Arial" panose="020B0604020202020204" pitchFamily="34" charset="0"/>
              </a:rPr>
              <a:t> background</a:t>
            </a:r>
            <a:endParaRPr lang="en-US" sz="1400" u="none" strike="noStrike" baseline="0" dirty="0">
              <a:ln>
                <a:noFill/>
              </a:ln>
              <a:solidFill>
                <a:srgbClr val="000000"/>
              </a:solidFill>
              <a:latin typeface="Arial" panose="020B0604020202020204" pitchFamily="34" charset="0"/>
              <a:ea typeface="Arial Unicode MS" pitchFamily="2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500518" y="1313762"/>
            <a:ext cx="2990361" cy="234664"/>
          </a:xfrm>
          <a:prstGeom prst="rect">
            <a:avLst/>
          </a:prstGeom>
          <a:solidFill>
            <a:srgbClr val="CFE7F5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latin typeface="Comic Sans MS" pitchFamily="66"/>
              </a:defRPr>
            </a:pPr>
            <a:r>
              <a:rPr lang="en-US" sz="1800" u="none" strike="noStrike" baseline="0" dirty="0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Arial Unicode MS" pitchFamily="2"/>
                <a:cs typeface="Arial" panose="020B0604020202020204" pitchFamily="34" charset="0"/>
              </a:rPr>
              <a:t>New </a:t>
            </a:r>
            <a:r>
              <a:rPr lang="en-US" sz="1800" u="none" strike="noStrike" baseline="0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Arial Unicode MS" pitchFamily="2"/>
                <a:cs typeface="Arial" panose="020B0604020202020204" pitchFamily="34" charset="0"/>
              </a:rPr>
              <a:t>XYZ stage  </a:t>
            </a:r>
            <a:r>
              <a:rPr lang="en-US" sz="180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Arial Unicode MS" pitchFamily="2"/>
                <a:cs typeface="Arial" panose="020B0604020202020204" pitchFamily="34" charset="0"/>
              </a:rPr>
              <a:t>Zc</a:t>
            </a:r>
            <a:r>
              <a:rPr lang="en-US" sz="1800" u="none" strike="noStrike" baseline="0" dirty="0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Arial Unicode MS" pitchFamily="2"/>
                <a:cs typeface="Arial" panose="020B0604020202020204" pitchFamily="34" charset="0"/>
              </a:rPr>
              <a:t>[3900]</a:t>
            </a:r>
          </a:p>
        </p:txBody>
      </p:sp>
      <p:sp>
        <p:nvSpPr>
          <p:cNvPr id="2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8309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182562" y="54479"/>
            <a:ext cx="872027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Chicane for Forward Electron Detection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52" y="821634"/>
            <a:ext cx="5334000" cy="34049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011" y="834712"/>
            <a:ext cx="2235200" cy="2082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57157" y="4069320"/>
            <a:ext cx="38059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Polarization measurements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First two Dipoles compensate each other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The same polarization as at IP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Minimum background and a lot of space.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Measurements of both Compton photons and electrons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59195" y="948837"/>
            <a:ext cx="13482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Example from JLEIC design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9382" y="4012169"/>
            <a:ext cx="423482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Low Q</a:t>
            </a:r>
            <a:r>
              <a:rPr lang="en-US" baseline="30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2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tagger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For low Q</a:t>
            </a:r>
            <a:r>
              <a:rPr lang="en-US" baseline="300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2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electrons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Luminosity monitor: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Luminosity measurements via Bethe-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Heitler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process 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First dipole bends electrons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Photons from IP collinear to e-beam 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0557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182562" y="54479"/>
            <a:ext cx="872027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Far-Forward Ion Detection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245" y="830266"/>
            <a:ext cx="6246019" cy="2393156"/>
          </a:xfrm>
          <a:prstGeom prst="rect">
            <a:avLst/>
          </a:prstGeom>
        </p:spPr>
      </p:pic>
      <p:pic>
        <p:nvPicPr>
          <p:cNvPr id="4" name="Picture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3240" y="3733484"/>
            <a:ext cx="4834890" cy="263861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grpSp>
        <p:nvGrpSpPr>
          <p:cNvPr id="22" name="Group 21"/>
          <p:cNvGrpSpPr/>
          <p:nvPr/>
        </p:nvGrpSpPr>
        <p:grpSpPr>
          <a:xfrm>
            <a:off x="142634" y="3170314"/>
            <a:ext cx="3863293" cy="2153674"/>
            <a:chOff x="156654" y="2660744"/>
            <a:chExt cx="3863293" cy="1897961"/>
          </a:xfrm>
        </p:grpSpPr>
        <p:sp>
          <p:nvSpPr>
            <p:cNvPr id="5" name="Rectangle 4"/>
            <p:cNvSpPr/>
            <p:nvPr/>
          </p:nvSpPr>
          <p:spPr>
            <a:xfrm>
              <a:off x="156654" y="2660744"/>
              <a:ext cx="3790606" cy="1812903"/>
            </a:xfrm>
            <a:prstGeom prst="rect">
              <a:avLst/>
            </a:prstGeom>
            <a:solidFill>
              <a:srgbClr val="FFFFE1"/>
            </a:solidFill>
            <a:ln>
              <a:solidFill>
                <a:srgbClr val="FFFF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352452" y="2683549"/>
              <a:ext cx="335384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u="sng" dirty="0">
                  <a:solidFill>
                    <a:srgbClr val="D422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Hadron detection in three stages</a:t>
              </a:r>
            </a:p>
          </p:txBody>
        </p:sp>
        <p:sp>
          <p:nvSpPr>
            <p:cNvPr id="7" name="TextBox 6"/>
            <p:cNvSpPr txBox="1">
              <a:spLocks noChangeArrowheads="1"/>
            </p:cNvSpPr>
            <p:nvPr/>
          </p:nvSpPr>
          <p:spPr bwMode="auto">
            <a:xfrm>
              <a:off x="167636" y="3000655"/>
              <a:ext cx="385231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>
                <a:buFont typeface="Wingdings" pitchFamily="2" charset="2"/>
                <a:buChar char="q"/>
              </a:pPr>
              <a:r>
                <a:rPr lang="en-US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Endcap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with 50 </a:t>
              </a:r>
              <a:r>
                <a:rPr lang="en-US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mrad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crossing angle</a:t>
              </a:r>
            </a:p>
          </p:txBody>
        </p:sp>
        <p:sp>
          <p:nvSpPr>
            <p:cNvPr id="8" name="TextBox 7"/>
            <p:cNvSpPr txBox="1">
              <a:spLocks noChangeArrowheads="1"/>
            </p:cNvSpPr>
            <p:nvPr/>
          </p:nvSpPr>
          <p:spPr bwMode="auto">
            <a:xfrm>
              <a:off x="167636" y="3282898"/>
              <a:ext cx="3713959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>
                <a:buFont typeface="Wingdings" pitchFamily="2" charset="2"/>
                <a:buChar char="q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Small dipole covering angles to a few degrees, detect down to 0.5 degree before ion final-</a:t>
              </a:r>
              <a:r>
                <a:rPr lang="en-US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ficus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quads</a:t>
              </a: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67636" y="3973930"/>
              <a:ext cx="3739359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q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  Ultra-forward up to &gt;0.5 degree, for</a:t>
              </a:r>
            </a:p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     particles passing accelerator quads</a:t>
              </a:r>
            </a:p>
          </p:txBody>
        </p:sp>
      </p:grpSp>
      <p:sp>
        <p:nvSpPr>
          <p:cNvPr id="10" name="Rounded Rectangle 36"/>
          <p:cNvSpPr/>
          <p:nvPr/>
        </p:nvSpPr>
        <p:spPr bwMode="auto">
          <a:xfrm>
            <a:off x="7666924" y="3620158"/>
            <a:ext cx="1235915" cy="704459"/>
          </a:xfrm>
          <a:prstGeom prst="roundRect">
            <a:avLst/>
          </a:prstGeom>
          <a:noFill/>
          <a:ln w="38100" cap="flat" cmpd="sng" algn="ctr">
            <a:solidFill>
              <a:srgbClr val="99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4537" y="5434240"/>
            <a:ext cx="3613038" cy="830997"/>
          </a:xfrm>
          <a:prstGeom prst="rect">
            <a:avLst/>
          </a:prstGeom>
          <a:solidFill>
            <a:srgbClr val="FFFFE1"/>
          </a:solidFill>
          <a:ln w="38100">
            <a:solidFill>
              <a:srgbClr val="990099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Beamline functions as spectrometer: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dp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/p &lt; 3x10</a:t>
            </a:r>
            <a:r>
              <a:rPr lang="en-US" sz="1600" baseline="30000" dirty="0">
                <a:latin typeface="Arial" pitchFamily="34" charset="0"/>
                <a:cs typeface="Arial" pitchFamily="34" charset="0"/>
              </a:rPr>
              <a:t>-4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(i.e., at 50 GeV/u, </a:t>
            </a:r>
            <a:r>
              <a:rPr lang="en-US" sz="1600" dirty="0" err="1">
                <a:latin typeface="Symbol" panose="05050102010706020507" pitchFamily="18" charset="2"/>
                <a:cs typeface="Arial" pitchFamily="34" charset="0"/>
              </a:rPr>
              <a:t>D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p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= 150 MeV/c ~ Fermi momentum)</a:t>
            </a:r>
            <a:endParaRPr lang="en-US" sz="1600" baseline="30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659" y="954991"/>
            <a:ext cx="2560320" cy="2208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6726498" y="841609"/>
            <a:ext cx="20557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Ion remnant/Tagging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067528" y="2969352"/>
            <a:ext cx="2974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E.g., tagging nucleon (p, n) structure function from e-d</a:t>
            </a:r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194999" y="4475869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IP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05252" y="4475869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FP</a:t>
            </a:r>
          </a:p>
        </p:txBody>
      </p:sp>
    </p:spTree>
    <p:extLst>
      <p:ext uri="{BB962C8B-B14F-4D97-AF65-F5344CB8AC3E}">
        <p14:creationId xmlns:p14="http://schemas.microsoft.com/office/powerpoint/2010/main" val="30768251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A5DFB4-3D23-4866-8D46-AE36D04BFD7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>
          <a:xfrm>
            <a:off x="0" y="-42863"/>
            <a:ext cx="9144000" cy="8048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Full Acceptance for Forward Physics!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0136" y="867746"/>
            <a:ext cx="6823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Example: acceptance for p’ in e + p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 e’ + p’ + X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254" y="1678268"/>
            <a:ext cx="6557592" cy="38690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73886" y="5909027"/>
            <a:ext cx="8891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Huge gain in acceptance for diffractive physics and forward tagging to measure F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!!!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967659" y="4035141"/>
            <a:ext cx="2067299" cy="1512182"/>
            <a:chOff x="6795286" y="3407841"/>
            <a:chExt cx="1881498" cy="1345422"/>
          </a:xfrm>
        </p:grpSpPr>
        <p:pic>
          <p:nvPicPr>
            <p:cNvPr id="9" name="Picture 3" descr="D:\Google Drive\eic\talk_mine\detector_meeting\20160629\fullcooling_cutfocus_acctwoplanes_gaus\acc_xlt_all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340996" y="3407841"/>
              <a:ext cx="1335788" cy="1169818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6795286" y="3491081"/>
              <a:ext cx="719847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  <a:sym typeface="Times"/>
                </a:rPr>
                <a:t>t</a:t>
              </a:r>
              <a:r>
                <a:rPr kumimoji="0" lang="en-US" sz="140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  <a:sym typeface="Times"/>
                </a:rPr>
                <a:t>, GeV</a:t>
              </a:r>
              <a:r>
                <a:rPr kumimoji="0" lang="en-US" sz="1400" u="none" strike="noStrike" cap="none" spc="0" normalizeH="0" baseline="3000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  <a:sym typeface="Times"/>
                </a:rPr>
                <a:t>2</a:t>
              </a:r>
              <a:endParaRPr kumimoji="0" lang="en-US" sz="14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  <a:sym typeface="Times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192889" y="4465971"/>
              <a:ext cx="491075" cy="2738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  <a:sym typeface="Times"/>
                </a:rPr>
                <a:t>0.994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418904" y="4445488"/>
              <a:ext cx="224322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  <a:sym typeface="Times"/>
                </a:rPr>
                <a:t>1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149754" y="1663765"/>
            <a:ext cx="1853565" cy="2212440"/>
            <a:chOff x="7189946" y="930238"/>
            <a:chExt cx="1853565" cy="2212440"/>
          </a:xfrm>
        </p:grpSpPr>
        <p:pic>
          <p:nvPicPr>
            <p:cNvPr id="14" name="Picture 13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89946" y="1364678"/>
              <a:ext cx="1853565" cy="1778000"/>
            </a:xfrm>
            <a:prstGeom prst="rect">
              <a:avLst/>
            </a:prstGeom>
            <a:noFill/>
            <a:ln>
              <a:noFill/>
            </a:ln>
            <a:extLst>
              <a:ext uri="{FAA26D3D-D897-4be2-8F04-BA451C77F1D7}">
                <ma14:placeholderFlag xmlns="" xmlns:ma14="http://schemas.microsoft.com/office/mac/drawingml/2011/main"/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216745" y="930238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Diffraction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29437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182562" y="54479"/>
            <a:ext cx="872027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JLEIC Detector Documentation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2562" y="1047486"/>
            <a:ext cx="896143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Given that a JLEIC detector is still far away in years, we decided to take a different approach to documentation, and concentrate more on short high-level introductory documents such that new interested parties can get up to speed fast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What do we 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is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and have </a:t>
            </a:r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each as 5-10 page documents?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Overall strategy of integration of detector in JLEIC collider interaction region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(Rik Yoshida, Markus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Diefenthaler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Yulia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Furletova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lvl="3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https://jleic-docdb.jlab.org/DocDB/0000/000001/001/JLEIC-InteractionRegionDetectorDesign.pdf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Three documents on</a:t>
            </a:r>
          </a:p>
          <a:p>
            <a:pPr marL="1200150" lvl="2" indent="-285750">
              <a:buFontTx/>
              <a:buChar char="-"/>
            </a:pP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Forward Electron Detection Region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(Dave Gaskell)</a:t>
            </a:r>
          </a:p>
          <a:p>
            <a:pPr marL="1200150" lvl="2" indent="-285750">
              <a:buFontTx/>
              <a:buChar char="-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Central Detector Region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(Markus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Diefenthaler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Yulia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Furletova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200150" lvl="2" indent="-285750">
              <a:buFontTx/>
              <a:buChar char="-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Forward Ion Detection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Vasiliy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Morozov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et al.)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Two further documents are next, on</a:t>
            </a:r>
          </a:p>
          <a:p>
            <a:pPr marL="1200150" lvl="2" indent="-285750">
              <a:buFontTx/>
              <a:buChar char="-"/>
            </a:pPr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Hadron identification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(Rachel Montgomery,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Patrizia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Rossi)</a:t>
            </a:r>
          </a:p>
          <a:p>
            <a:pPr marL="1200150" lvl="2" indent="-285750">
              <a:buFontTx/>
              <a:buChar char="-"/>
            </a:pPr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Calorimetry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(Tanja Horn)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288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4" name="Text Box 2"/>
          <p:cNvSpPr>
            <a:spLocks noGrp="1" noChangeArrowheads="1"/>
          </p:cNvSpPr>
          <p:nvPr>
            <p:ph type="title"/>
          </p:nvPr>
        </p:nvSpPr>
        <p:spPr>
          <a:xfrm>
            <a:off x="0" y="-42863"/>
            <a:ext cx="9144000" cy="804863"/>
          </a:xfrm>
        </p:spPr>
        <p:txBody>
          <a:bodyPr/>
          <a:lstStyle/>
          <a:p>
            <a:pPr eaLnBrk="1" hangingPunct="1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25437" y="762000"/>
            <a:ext cx="8437563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marL="285750" indent="-285750">
              <a:buFont typeface="Arial" charset="0"/>
              <a:buChar char="•"/>
            </a:pPr>
            <a:endParaRPr lang="en-US" dirty="0"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Physics of nucleon and nuclear structure must drive the design. </a:t>
            </a:r>
          </a:p>
          <a:p>
            <a:pPr marL="0" indent="0"/>
            <a:r>
              <a:rPr lang="en-US" dirty="0">
                <a:solidFill>
                  <a:srgbClr val="0000FF"/>
                </a:solidFill>
                <a:uFill>
                  <a:solidFill>
                    <a:srgbClr val="413E40"/>
                  </a:solidFill>
                </a:u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  <a:sym typeface="Wingdings"/>
              </a:rPr>
              <a:t>	High luminosity and polarization are essential for EIC physics program. </a:t>
            </a:r>
          </a:p>
          <a:p>
            <a:pPr marL="285750" indent="-285750">
              <a:buFont typeface="Arial" charset="0"/>
              <a:buChar char="•"/>
            </a:pPr>
            <a:endParaRPr lang="en-US" dirty="0"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EIC physics program demands a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total acceptance detector</a:t>
            </a:r>
            <a:r>
              <a:rPr lang="en-US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. This means excellent forward/rear coverage in addition to the central coverage.</a:t>
            </a:r>
          </a:p>
          <a:p>
            <a:pPr marL="285750" indent="-285750">
              <a:buFont typeface="Arial" charset="0"/>
              <a:buChar char="•"/>
            </a:pPr>
            <a:endParaRPr lang="en-US" dirty="0"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Particle identification is crucial (</a:t>
            </a:r>
            <a:r>
              <a:rPr lang="en-US" i="1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e.g</a:t>
            </a:r>
            <a:r>
              <a:rPr lang="en-US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., for flavor decomposition)</a:t>
            </a:r>
          </a:p>
          <a:p>
            <a:pPr marL="984250" lvl="2" indent="-285750">
              <a:buFontTx/>
              <a:buChar char="-"/>
            </a:pPr>
            <a:r>
              <a:rPr lang="en-US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High performance DIRC with time-based reconstruction</a:t>
            </a:r>
          </a:p>
          <a:p>
            <a:pPr marL="984250" lvl="2" indent="-285750">
              <a:buFontTx/>
              <a:buChar char="-"/>
            </a:pPr>
            <a:r>
              <a:rPr lang="en-US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High-resolution crystal-based calorimetry</a:t>
            </a:r>
          </a:p>
          <a:p>
            <a:pPr marL="984250" lvl="2" indent="-285750">
              <a:buFontTx/>
              <a:buChar char="-"/>
            </a:pPr>
            <a:r>
              <a:rPr lang="en-US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Highly specialized aerogel RICH with TOF</a:t>
            </a:r>
          </a:p>
          <a:p>
            <a:pPr marL="984250" lvl="2" indent="-285750">
              <a:buFontTx/>
              <a:buChar char="-"/>
            </a:pPr>
            <a:r>
              <a:rPr lang="en-US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High-resolution TOF</a:t>
            </a:r>
          </a:p>
          <a:p>
            <a:pPr marL="285750" indent="-285750">
              <a:buFont typeface="Arial" charset="0"/>
              <a:buChar char="•"/>
            </a:pPr>
            <a:endParaRPr lang="en-US" dirty="0"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R&amp;D  for accelerator, interaction region and detectors are progressing in a good </a:t>
            </a:r>
            <a:r>
              <a:rPr lang="en-US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collaboration among Accelerator Physicists, Experimentalists, and Theoreticians. Machine parameters, interaction region and detector design must go hand in hand, paying close attention to the emerging physics program of the EIC.</a:t>
            </a:r>
          </a:p>
          <a:p>
            <a:pPr marL="285750" indent="-285750">
              <a:buFont typeface="Arial" charset="0"/>
              <a:buChar char="•"/>
            </a:pPr>
            <a:endParaRPr lang="en-US" dirty="0"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Anyone can get involved, see the backup slides if interested.</a:t>
            </a:r>
          </a:p>
        </p:txBody>
      </p:sp>
    </p:spTree>
    <p:extLst>
      <p:ext uri="{BB962C8B-B14F-4D97-AF65-F5344CB8AC3E}">
        <p14:creationId xmlns:p14="http://schemas.microsoft.com/office/powerpoint/2010/main" val="25601427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12599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>
          <a:xfrm>
            <a:off x="0" y="11567"/>
            <a:ext cx="9144000" cy="64375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19362" t="22651" r="18969" b="18057"/>
          <a:stretch/>
        </p:blipFill>
        <p:spPr bwMode="auto">
          <a:xfrm>
            <a:off x="872835" y="2052113"/>
            <a:ext cx="7471065" cy="45469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42926" y="1403333"/>
            <a:ext cx="4528134" cy="72571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s-IS" sz="1800" dirty="0"/>
              <a:t>670 collaborators, 28 countries, 150 institutions... (December, 2016)</a:t>
            </a:r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1070750" y="2051125"/>
            <a:ext cx="3065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Map of institution’s locations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5439" y="1238629"/>
            <a:ext cx="23182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(no students included as of yet)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730213"/>
            <a:ext cx="3543300" cy="25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6366" y="812774"/>
            <a:ext cx="3968266" cy="369332"/>
          </a:xfrm>
          <a:prstGeom prst="rect">
            <a:avLst/>
          </a:prstGeom>
          <a:ln w="25400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pPr lvl="0" algn="ctr" defTabSz="457200">
              <a:spcBef>
                <a:spcPct val="0"/>
              </a:spcBef>
              <a:defRPr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The EIC Users Group: </a:t>
            </a:r>
            <a:r>
              <a:rPr lang="en-US" alt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EICUG.ORG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3048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Worldwide Interest in EIC Physics</a:t>
            </a:r>
            <a:endParaRPr lang="en-US" sz="3200" b="1" dirty="0">
              <a:cs typeface="Arial" panose="020B0604020202020204" pitchFamily="34" charset="0"/>
            </a:endParaRPr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A5DFB4-3D23-4866-8D46-AE36D04BFD7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39979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420" y="831277"/>
            <a:ext cx="8247553" cy="55600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048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http://www.eicug.org/web/newmembers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b="1" dirty="0">
              <a:cs typeface="Arial" panose="020B0604020202020204" pitchFamily="34" charset="0"/>
            </a:endParaRP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A5DFB4-3D23-4866-8D46-AE36D04BFD7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1874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0" y="13941"/>
            <a:ext cx="9144000" cy="990600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Physics vs. EIC Design Requirements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334639" y="1397872"/>
            <a:ext cx="6206688" cy="4456288"/>
            <a:chOff x="608979" y="1213558"/>
            <a:chExt cx="6206688" cy="4456288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1312333" y="5630333"/>
              <a:ext cx="5503334" cy="14112"/>
            </a:xfrm>
            <a:prstGeom prst="straightConnector1">
              <a:avLst/>
            </a:prstGeom>
            <a:ln w="571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1337734" y="1213558"/>
              <a:ext cx="0" cy="4456288"/>
            </a:xfrm>
            <a:prstGeom prst="straightConnector1">
              <a:avLst/>
            </a:prstGeom>
            <a:ln w="571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cxnSpLocks noChangeAspect="1"/>
            </p:cNvCxnSpPr>
            <p:nvPr/>
          </p:nvCxnSpPr>
          <p:spPr>
            <a:xfrm>
              <a:off x="1312333" y="4416777"/>
              <a:ext cx="17373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cxnSpLocks noChangeAspect="1"/>
            </p:cNvCxnSpPr>
            <p:nvPr/>
          </p:nvCxnSpPr>
          <p:spPr>
            <a:xfrm>
              <a:off x="1323623" y="2226751"/>
              <a:ext cx="17373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cxnSpLocks noChangeAspect="1"/>
            </p:cNvCxnSpPr>
            <p:nvPr/>
          </p:nvCxnSpPr>
          <p:spPr>
            <a:xfrm>
              <a:off x="1320802" y="3310477"/>
              <a:ext cx="17373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08979" y="4191003"/>
              <a:ext cx="7552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en-US" sz="24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32</a:t>
              </a:r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08979" y="1995918"/>
              <a:ext cx="7552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en-US" sz="24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34</a:t>
              </a:r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8979" y="3079644"/>
              <a:ext cx="7552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en-US" sz="24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33</a:t>
              </a:r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2554111" y="5472290"/>
              <a:ext cx="0" cy="1737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59514" y="5472290"/>
              <a:ext cx="0" cy="1737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804348" y="5472290"/>
              <a:ext cx="0" cy="1737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3104788" y="583017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43400" y="583017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26233" y="5830175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120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830129" y="5955762"/>
            <a:ext cx="1412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√s (GeV)</a:t>
            </a:r>
          </a:p>
        </p:txBody>
      </p:sp>
      <p:sp>
        <p:nvSpPr>
          <p:cNvPr id="28" name="TextBox 27"/>
          <p:cNvSpPr txBox="1"/>
          <p:nvPr/>
        </p:nvSpPr>
        <p:spPr>
          <a:xfrm rot="16200000">
            <a:off x="-552946" y="3091202"/>
            <a:ext cx="3285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Luminosity (cm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sec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6929098" y="1397872"/>
            <a:ext cx="5102" cy="441677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6200000">
            <a:off x="5670073" y="3243602"/>
            <a:ext cx="4200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Integrated Luminosity (fb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10400" y="44458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6784351" y="4606149"/>
            <a:ext cx="14984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781800" y="3494791"/>
            <a:ext cx="14984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779249" y="2383433"/>
            <a:ext cx="14984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010400" y="331012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010400" y="217437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cxnSp>
        <p:nvCxnSpPr>
          <p:cNvPr id="37" name="Straight Connector 36"/>
          <p:cNvCxnSpPr/>
          <p:nvPr/>
        </p:nvCxnSpPr>
        <p:spPr>
          <a:xfrm>
            <a:off x="2635374" y="2411065"/>
            <a:ext cx="2577757" cy="0"/>
          </a:xfrm>
          <a:prstGeom prst="line">
            <a:avLst/>
          </a:prstGeom>
          <a:ln w="76200">
            <a:solidFill>
              <a:srgbClr val="262F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427484" y="1955749"/>
            <a:ext cx="3788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 range – with 100% acceptance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863286" y="2291682"/>
            <a:ext cx="33647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Flexibility in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Polarization – e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p/d/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Range of nuclei – H to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Excellent acceptance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Good particle identification and resolution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645884" y="4513142"/>
            <a:ext cx="3605348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0033CC"/>
                </a:solidFill>
                <a:latin typeface="Arial" panose="020B0604020202020204" pitchFamily="34" charset="0"/>
                <a:cs typeface="Arial" pitchFamily="34" charset="0"/>
              </a:rPr>
              <a:t>Polarized luminosity </a:t>
            </a:r>
            <a:r>
              <a:rPr lang="en-US" b="1" dirty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and the capability to measure physics of interest is what counts</a:t>
            </a:r>
            <a:endParaRPr lang="en-US" sz="1800" b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5299694" y="2407076"/>
            <a:ext cx="1022277" cy="19755"/>
          </a:xfrm>
          <a:prstGeom prst="line">
            <a:avLst/>
          </a:prstGeom>
          <a:ln w="7620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2636144" y="2518989"/>
            <a:ext cx="7460" cy="984709"/>
          </a:xfrm>
          <a:prstGeom prst="line">
            <a:avLst/>
          </a:prstGeom>
          <a:ln w="7620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24062" y="819875"/>
            <a:ext cx="7121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What the nuclear physicists dream off and drives the EIC designs, with </a:t>
            </a:r>
            <a:r>
              <a:rPr lang="en-US" dirty="0">
                <a:solidFill>
                  <a:srgbClr val="339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upgrade paths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included either in luminosity or in CM energy</a:t>
            </a:r>
          </a:p>
        </p:txBody>
      </p:sp>
      <p:sp>
        <p:nvSpPr>
          <p:cNvPr id="3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4326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A5DFB4-3D23-4866-8D46-AE36D04BFD7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141112" y="5638683"/>
            <a:ext cx="3448978" cy="4746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141112" y="5638683"/>
            <a:ext cx="3740234" cy="531062"/>
          </a:xfrm>
          <a:prstGeom prst="line">
            <a:avLst/>
          </a:prstGeom>
          <a:ln>
            <a:headEnd type="none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an 60"/>
          <p:cNvSpPr/>
          <p:nvPr/>
        </p:nvSpPr>
        <p:spPr>
          <a:xfrm rot="5940000">
            <a:off x="1061990" y="5509820"/>
            <a:ext cx="192024" cy="530352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689991" y="2310820"/>
            <a:ext cx="649719" cy="1079848"/>
          </a:xfrm>
          <a:prstGeom prst="line">
            <a:avLst/>
          </a:prstGeom>
          <a:ln w="15875">
            <a:solidFill>
              <a:srgbClr val="FF0000"/>
            </a:solidFill>
            <a:prstDash val="sysDash"/>
            <a:head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82462" y="2916655"/>
            <a:ext cx="6087951" cy="788837"/>
          </a:xfrm>
          <a:prstGeom prst="line">
            <a:avLst/>
          </a:prstGeom>
          <a:ln w="31750">
            <a:solidFill>
              <a:srgbClr val="FF0000"/>
            </a:solidFill>
            <a:headEnd type="triangle" w="lg" len="lg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656921" y="4195936"/>
            <a:ext cx="113877" cy="17817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679698" y="4130944"/>
            <a:ext cx="643416" cy="3125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736580">
            <a:off x="516066" y="2164027"/>
            <a:ext cx="1208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Ion beamline</a:t>
            </a:r>
          </a:p>
        </p:txBody>
      </p:sp>
      <p:sp>
        <p:nvSpPr>
          <p:cNvPr id="12" name="Oval 11"/>
          <p:cNvSpPr/>
          <p:nvPr/>
        </p:nvSpPr>
        <p:spPr>
          <a:xfrm>
            <a:off x="5434412" y="4307989"/>
            <a:ext cx="184639" cy="21651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92134" y="4195936"/>
            <a:ext cx="139564" cy="13662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681513" y="4571687"/>
            <a:ext cx="113877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79297" y="4347606"/>
            <a:ext cx="113877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>
            <a:endCxn id="9" idx="2"/>
          </p:cNvCxnSpPr>
          <p:nvPr/>
        </p:nvCxnSpPr>
        <p:spPr>
          <a:xfrm>
            <a:off x="4692961" y="3941849"/>
            <a:ext cx="963960" cy="3431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25" idx="0"/>
          </p:cNvCxnSpPr>
          <p:nvPr/>
        </p:nvCxnSpPr>
        <p:spPr>
          <a:xfrm>
            <a:off x="4563359" y="4098301"/>
            <a:ext cx="829023" cy="4894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71515" y="1970113"/>
            <a:ext cx="5136910" cy="2662912"/>
          </a:xfrm>
          <a:prstGeom prst="line">
            <a:avLst/>
          </a:prstGeom>
          <a:ln w="31750">
            <a:solidFill>
              <a:srgbClr val="00009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 flipH="1">
            <a:off x="2575340" y="2113518"/>
            <a:ext cx="114651" cy="13529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116260" y="3564487"/>
            <a:ext cx="87254" cy="7538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2720199" y="3564487"/>
            <a:ext cx="396061" cy="5224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2887313" y="3470891"/>
            <a:ext cx="316200" cy="85808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6260" y="3132576"/>
            <a:ext cx="405162" cy="405162"/>
          </a:xfrm>
          <a:prstGeom prst="rect">
            <a:avLst/>
          </a:prstGeom>
        </p:spPr>
      </p:pic>
      <p:sp>
        <p:nvSpPr>
          <p:cNvPr id="25" name="Oval 24"/>
          <p:cNvSpPr/>
          <p:nvPr/>
        </p:nvSpPr>
        <p:spPr>
          <a:xfrm>
            <a:off x="5272551" y="4587789"/>
            <a:ext cx="239661" cy="24790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614294">
            <a:off x="777496" y="1554765"/>
            <a:ext cx="14302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Scattered electron</a:t>
            </a:r>
          </a:p>
        </p:txBody>
      </p:sp>
      <p:cxnSp>
        <p:nvCxnSpPr>
          <p:cNvPr id="27" name="Straight Arrow Connector 26"/>
          <p:cNvCxnSpPr>
            <a:stCxn id="26" idx="3"/>
          </p:cNvCxnSpPr>
          <p:nvPr/>
        </p:nvCxnSpPr>
        <p:spPr>
          <a:xfrm>
            <a:off x="2130293" y="2016856"/>
            <a:ext cx="296110" cy="1332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Left Brace 27"/>
          <p:cNvSpPr/>
          <p:nvPr/>
        </p:nvSpPr>
        <p:spPr>
          <a:xfrm rot="7457835" flipV="1">
            <a:off x="5713970" y="3744163"/>
            <a:ext cx="456205" cy="72581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Left Brace 28"/>
          <p:cNvSpPr/>
          <p:nvPr/>
        </p:nvSpPr>
        <p:spPr>
          <a:xfrm rot="17581952">
            <a:off x="2565440" y="4243646"/>
            <a:ext cx="277635" cy="700055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1383638">
            <a:off x="1292012" y="4801670"/>
            <a:ext cx="279595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Particles associated with struck parton</a:t>
            </a:r>
          </a:p>
        </p:txBody>
      </p:sp>
      <p:sp>
        <p:nvSpPr>
          <p:cNvPr id="31" name="TextBox 30"/>
          <p:cNvSpPr txBox="1"/>
          <p:nvPr/>
        </p:nvSpPr>
        <p:spPr>
          <a:xfrm rot="21241863">
            <a:off x="4647060" y="2739281"/>
            <a:ext cx="1617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Electron beamline</a:t>
            </a:r>
          </a:p>
        </p:txBody>
      </p:sp>
      <p:sp>
        <p:nvSpPr>
          <p:cNvPr id="32" name="Oval 31"/>
          <p:cNvSpPr/>
          <p:nvPr/>
        </p:nvSpPr>
        <p:spPr>
          <a:xfrm flipV="1">
            <a:off x="2742469" y="4373811"/>
            <a:ext cx="103288" cy="95917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 flipV="1">
            <a:off x="2619076" y="4086924"/>
            <a:ext cx="70915" cy="7922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 flipV="1">
            <a:off x="3013625" y="4337134"/>
            <a:ext cx="134140" cy="23798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 flipV="1">
            <a:off x="2704258" y="4130944"/>
            <a:ext cx="220169" cy="12597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83225" y="3537738"/>
            <a:ext cx="253101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Particles Associated with Initial Ion</a:t>
            </a:r>
          </a:p>
        </p:txBody>
      </p:sp>
      <p:sp>
        <p:nvSpPr>
          <p:cNvPr id="37" name="Can 68"/>
          <p:cNvSpPr/>
          <p:nvPr/>
        </p:nvSpPr>
        <p:spPr>
          <a:xfrm rot="4920000">
            <a:off x="1088385" y="5687118"/>
            <a:ext cx="100584" cy="530352"/>
          </a:xfrm>
          <a:prstGeom prst="can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" name="Can 5"/>
          <p:cNvSpPr/>
          <p:nvPr/>
        </p:nvSpPr>
        <p:spPr>
          <a:xfrm rot="5400000">
            <a:off x="1395382" y="5377908"/>
            <a:ext cx="889001" cy="1005121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9" name="Can 62"/>
          <p:cNvSpPr/>
          <p:nvPr/>
        </p:nvSpPr>
        <p:spPr>
          <a:xfrm rot="4980000">
            <a:off x="2431751" y="5534718"/>
            <a:ext cx="100584" cy="530352"/>
          </a:xfrm>
          <a:prstGeom prst="can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0" name="Can 7"/>
          <p:cNvSpPr/>
          <p:nvPr/>
        </p:nvSpPr>
        <p:spPr>
          <a:xfrm rot="5940000">
            <a:off x="2348912" y="5667862"/>
            <a:ext cx="192024" cy="530352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26308" y="5725686"/>
            <a:ext cx="7393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Central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Detector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184563" y="6110982"/>
            <a:ext cx="11801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Beam Elements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52804" y="6445327"/>
            <a:ext cx="11801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Beam Elements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078989" y="5570552"/>
            <a:ext cx="4822346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Beam elements limit forward acceptance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Central Solenoid not effective for forward</a:t>
            </a:r>
          </a:p>
        </p:txBody>
      </p:sp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1" y="171876"/>
            <a:ext cx="4312356" cy="397933"/>
          </a:xfrm>
        </p:spPr>
        <p:txBody>
          <a:bodyPr/>
          <a:lstStyle/>
          <a:p>
            <a:r>
              <a:rPr lang="en-US" sz="2800" dirty="0"/>
              <a:t>EIC Final State Particles</a:t>
            </a:r>
            <a:endParaRPr lang="en-US" sz="2800" baseline="-25000" dirty="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4883" y="15624"/>
            <a:ext cx="4971889" cy="2679192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7387936" y="38823"/>
            <a:ext cx="17145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Possible to get 100% acceptance for the whole event</a:t>
            </a:r>
          </a:p>
        </p:txBody>
      </p:sp>
    </p:spTree>
    <p:extLst>
      <p:ext uri="{BB962C8B-B14F-4D97-AF65-F5344CB8AC3E}">
        <p14:creationId xmlns:p14="http://schemas.microsoft.com/office/powerpoint/2010/main" val="343736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2" grpId="0" animBg="1"/>
      <p:bldP spid="13" grpId="0" animBg="1"/>
      <p:bldP spid="14" grpId="0" animBg="1"/>
      <p:bldP spid="15" grpId="0" animBg="1"/>
      <p:bldP spid="20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2824162" y="4322934"/>
            <a:ext cx="6224589" cy="2112264"/>
            <a:chOff x="2824162" y="4322934"/>
            <a:chExt cx="6224589" cy="2112264"/>
          </a:xfrm>
        </p:grpSpPr>
        <p:sp>
          <p:nvSpPr>
            <p:cNvPr id="29" name="Rectangle 28"/>
            <p:cNvSpPr/>
            <p:nvPr/>
          </p:nvSpPr>
          <p:spPr>
            <a:xfrm>
              <a:off x="3457575" y="6018657"/>
              <a:ext cx="470230" cy="41269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3598595" y="4322934"/>
              <a:ext cx="5450156" cy="2112264"/>
              <a:chOff x="5027173" y="2647677"/>
              <a:chExt cx="4050577" cy="2112264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39912" y="2647677"/>
                <a:ext cx="4037838" cy="2112264"/>
              </a:xfrm>
              <a:prstGeom prst="rect">
                <a:avLst/>
              </a:prstGeom>
            </p:spPr>
          </p:pic>
          <p:sp>
            <p:nvSpPr>
              <p:cNvPr id="32" name="Rectangle 31"/>
              <p:cNvSpPr/>
              <p:nvPr/>
            </p:nvSpPr>
            <p:spPr bwMode="auto">
              <a:xfrm>
                <a:off x="5027173" y="4343400"/>
                <a:ext cx="244670" cy="296418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2824162" y="4619625"/>
              <a:ext cx="170591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Saturation</a:t>
              </a:r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405765" y="932518"/>
            <a:ext cx="8214360" cy="2994660"/>
            <a:chOff x="358140" y="3447118"/>
            <a:chExt cx="8214360" cy="2994660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/>
            <a:srcRect l="75494"/>
            <a:stretch>
              <a:fillRect/>
            </a:stretch>
          </p:blipFill>
          <p:spPr bwMode="auto">
            <a:xfrm>
              <a:off x="358140" y="3447118"/>
              <a:ext cx="1985010" cy="2994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4"/>
            <p:cNvGrpSpPr/>
            <p:nvPr/>
          </p:nvGrpSpPr>
          <p:grpSpPr>
            <a:xfrm>
              <a:off x="7219950" y="3447118"/>
              <a:ext cx="1352550" cy="2994660"/>
              <a:chOff x="666750" y="3028018"/>
              <a:chExt cx="1352550" cy="2994660"/>
            </a:xfrm>
          </p:grpSpPr>
          <p:pic>
            <p:nvPicPr>
              <p:cNvPr id="3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 r="83302"/>
              <a:stretch>
                <a:fillRect/>
              </a:stretch>
            </p:blipFill>
            <p:spPr bwMode="auto">
              <a:xfrm>
                <a:off x="666750" y="3028018"/>
                <a:ext cx="1352550" cy="29946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" name="Rectangle 3"/>
              <p:cNvSpPr/>
              <p:nvPr/>
            </p:nvSpPr>
            <p:spPr>
              <a:xfrm>
                <a:off x="1666875" y="4295775"/>
                <a:ext cx="352425" cy="323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7"/>
            <p:cNvGrpSpPr/>
            <p:nvPr/>
          </p:nvGrpSpPr>
          <p:grpSpPr>
            <a:xfrm>
              <a:off x="5676900" y="3447118"/>
              <a:ext cx="1543050" cy="2994660"/>
              <a:chOff x="2019300" y="1056343"/>
              <a:chExt cx="1543050" cy="2994660"/>
            </a:xfrm>
          </p:grpSpPr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 l="16698" r="64252"/>
              <a:stretch>
                <a:fillRect/>
              </a:stretch>
            </p:blipFill>
            <p:spPr bwMode="auto">
              <a:xfrm>
                <a:off x="2019300" y="1056343"/>
                <a:ext cx="1543050" cy="29946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" name="Rectangle 6"/>
              <p:cNvSpPr/>
              <p:nvPr/>
            </p:nvSpPr>
            <p:spPr>
              <a:xfrm>
                <a:off x="2019300" y="2219325"/>
                <a:ext cx="209550" cy="5238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/>
            <a:srcRect l="35395" r="46849"/>
            <a:stretch>
              <a:fillRect/>
            </a:stretch>
          </p:blipFill>
          <p:spPr bwMode="auto">
            <a:xfrm>
              <a:off x="4381500" y="3447118"/>
              <a:ext cx="1438275" cy="2994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/>
            <a:srcRect l="52563" r="24506"/>
            <a:stretch>
              <a:fillRect/>
            </a:stretch>
          </p:blipFill>
          <p:spPr bwMode="auto">
            <a:xfrm>
              <a:off x="2333625" y="3447118"/>
              <a:ext cx="1857375" cy="2994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Rectangle 1026"/>
          <p:cNvSpPr txBox="1">
            <a:spLocks noChangeArrowheads="1"/>
          </p:cNvSpPr>
          <p:nvPr/>
        </p:nvSpPr>
        <p:spPr>
          <a:xfrm>
            <a:off x="0" y="80963"/>
            <a:ext cx="9144000" cy="566737"/>
          </a:xfrm>
          <a:prstGeom prst="rect">
            <a:avLst/>
          </a:prstGeom>
        </p:spPr>
        <p:txBody>
          <a:bodyPr lIns="90360" tIns="44280" rIns="90360" bIns="44280"/>
          <a:lstStyle/>
          <a:p>
            <a:pPr algn="ctr" defTabSz="457200" eaLnBrk="0" hangingPunct="0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2800" b="1" kern="0" dirty="0">
                <a:latin typeface="Arial" pitchFamily="34" charset="0"/>
                <a:cs typeface="Arial" pitchFamily="34" charset="0"/>
              </a:rPr>
              <a:t>The Evolution of a Proton – Deep into the Sea </a:t>
            </a:r>
            <a:endParaRPr lang="en-GB" sz="2800" b="1" kern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/>
          <a:srcRect l="12465" t="37881" r="79539" b="40809"/>
          <a:stretch>
            <a:fillRect/>
          </a:stretch>
        </p:blipFill>
        <p:spPr bwMode="auto">
          <a:xfrm>
            <a:off x="6819900" y="2209800"/>
            <a:ext cx="647700" cy="638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16" name="Group 15"/>
          <p:cNvGrpSpPr/>
          <p:nvPr/>
        </p:nvGrpSpPr>
        <p:grpSpPr>
          <a:xfrm>
            <a:off x="491490" y="3860503"/>
            <a:ext cx="2121572" cy="571499"/>
            <a:chOff x="6729814" y="4562475"/>
            <a:chExt cx="2121572" cy="57149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29814" y="4600575"/>
              <a:ext cx="959522" cy="533399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7573501" y="4606981"/>
              <a:ext cx="3642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rial" pitchFamily="34" charset="0"/>
                  <a:cs typeface="Arial" pitchFamily="34" charset="0"/>
                </a:rPr>
                <a:t>=</a:t>
              </a: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0800000">
              <a:off x="7891864" y="4562475"/>
              <a:ext cx="959522" cy="533399"/>
            </a:xfrm>
            <a:prstGeom prst="rect">
              <a:avLst/>
            </a:prstGeom>
          </p:spPr>
        </p:pic>
      </p:grp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8734" y="4369662"/>
            <a:ext cx="2377440" cy="206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3"/>
          <p:cNvSpPr/>
          <p:nvPr/>
        </p:nvSpPr>
        <p:spPr>
          <a:xfrm>
            <a:off x="5905500" y="3911261"/>
            <a:ext cx="1314450" cy="4988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4686300" y="3876676"/>
            <a:ext cx="2121572" cy="571499"/>
            <a:chOff x="6729814" y="4562475"/>
            <a:chExt cx="2121572" cy="571499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29814" y="4600575"/>
              <a:ext cx="959522" cy="533399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7573501" y="4606981"/>
              <a:ext cx="3642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rial" pitchFamily="34" charset="0"/>
                  <a:cs typeface="Arial" pitchFamily="34" charset="0"/>
                </a:rPr>
                <a:t>&gt;</a:t>
              </a:r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0800000">
              <a:off x="7891864" y="4562475"/>
              <a:ext cx="959522" cy="533399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7394789" y="751543"/>
            <a:ext cx="907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Resolution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562100" y="884893"/>
            <a:ext cx="5769647" cy="0"/>
          </a:xfrm>
          <a:prstGeom prst="straightConnector1">
            <a:avLst/>
          </a:prstGeom>
          <a:ln>
            <a:solidFill>
              <a:srgbClr val="0000FF"/>
            </a:solidFill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31</a:t>
            </a:fld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3236511" y="5252672"/>
            <a:ext cx="863216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4882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EIC Requirements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A5DFB4-3D23-4866-8D46-AE36D04BFD7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9695" y="894522"/>
            <a:ext cx="904460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</a:pPr>
            <a:r>
              <a:rPr kumimoji="1" lang="en-US" sz="2400" u="sng" dirty="0">
                <a:solidFill>
                  <a:srgbClr val="0000FF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Requirements from Physics:</a:t>
            </a:r>
          </a:p>
          <a:p>
            <a:pPr marL="285750" lvl="0" indent="-285750" defTabSz="914400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Font typeface="Wingdings" charset="2"/>
              <a:buChar char="q"/>
            </a:pPr>
            <a:r>
              <a:rPr kumimoji="1" lang="en-US" sz="2000" dirty="0">
                <a:solidFill>
                  <a:srgbClr val="322F3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High Luminosity: 10</a:t>
            </a:r>
            <a:r>
              <a:rPr kumimoji="1" lang="en-US" sz="2000" baseline="30000" dirty="0">
                <a:solidFill>
                  <a:srgbClr val="322F3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33-34 </a:t>
            </a:r>
            <a:r>
              <a:rPr kumimoji="1" lang="en-US" sz="2000" dirty="0">
                <a:solidFill>
                  <a:srgbClr val="322F3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cm</a:t>
            </a:r>
            <a:r>
              <a:rPr kumimoji="1" lang="en-US" sz="2000" baseline="30000" dirty="0">
                <a:solidFill>
                  <a:srgbClr val="322F3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-2</a:t>
            </a:r>
            <a:r>
              <a:rPr kumimoji="1" lang="en-US" sz="2000" dirty="0">
                <a:solidFill>
                  <a:srgbClr val="322F3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s</a:t>
            </a:r>
            <a:r>
              <a:rPr kumimoji="1" lang="en-US" sz="2000" baseline="30000" dirty="0">
                <a:solidFill>
                  <a:srgbClr val="322F3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-1 </a:t>
            </a:r>
            <a:r>
              <a:rPr kumimoji="1" lang="en-US" sz="2000" dirty="0">
                <a:solidFill>
                  <a:srgbClr val="322F3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and higher 	</a:t>
            </a:r>
            <a:r>
              <a:rPr kumimoji="1" lang="en-US" sz="2000" dirty="0">
                <a:solidFill>
                  <a:srgbClr val="0000FF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/>
              </a:rPr>
              <a:t></a:t>
            </a:r>
            <a:r>
              <a:rPr kumimoji="1" lang="en-US" sz="2000" dirty="0">
                <a:solidFill>
                  <a:srgbClr val="322F3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/>
              </a:rPr>
              <a:t> </a:t>
            </a:r>
            <a:r>
              <a:rPr kumimoji="1" lang="en-US" sz="2000" dirty="0">
                <a:solidFill>
                  <a:srgbClr val="0000FF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/>
              </a:rPr>
              <a:t>nucleon/nuclei imaging</a:t>
            </a:r>
            <a:endParaRPr kumimoji="1" lang="en-US" sz="2000" dirty="0">
              <a:solidFill>
                <a:srgbClr val="0000FF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 marL="285750" lvl="0" indent="-285750" defTabSz="914400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Font typeface="Wingdings" charset="2"/>
              <a:buChar char="q"/>
            </a:pPr>
            <a:r>
              <a:rPr kumimoji="1" lang="en-US" sz="2000" dirty="0">
                <a:solidFill>
                  <a:srgbClr val="322F3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Flexible center of mass energy 		</a:t>
            </a:r>
            <a:r>
              <a:rPr kumimoji="1" lang="en-US" sz="2000" dirty="0">
                <a:solidFill>
                  <a:srgbClr val="0000FF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/>
              </a:rPr>
              <a:t></a:t>
            </a:r>
            <a:r>
              <a:rPr kumimoji="1" lang="en-US" sz="2000" dirty="0">
                <a:solidFill>
                  <a:srgbClr val="322F3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/>
              </a:rPr>
              <a:t> </a:t>
            </a:r>
            <a:r>
              <a:rPr kumimoji="1" lang="en-US" sz="2000" dirty="0">
                <a:solidFill>
                  <a:srgbClr val="0000FF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wide kinematic reach </a:t>
            </a:r>
          </a:p>
          <a:p>
            <a:pPr marL="285750" lvl="0" indent="-285750" defTabSz="914400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Font typeface="Wingdings" charset="2"/>
              <a:buChar char="q"/>
            </a:pPr>
            <a:r>
              <a:rPr kumimoji="1" lang="en-US" sz="2000" dirty="0">
                <a:solidFill>
                  <a:srgbClr val="322F3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Electrons (0.8) and protons/light nuclei (0.7) highly polarized 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</a:pPr>
            <a:r>
              <a:rPr kumimoji="1" lang="en-US" sz="2000" dirty="0">
                <a:solidFill>
                  <a:srgbClr val="0000FF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/>
              </a:rPr>
              <a:t>   						</a:t>
            </a:r>
            <a:r>
              <a:rPr kumimoji="1" lang="en-US" sz="2000" dirty="0">
                <a:solidFill>
                  <a:srgbClr val="322F3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/>
              </a:rPr>
              <a:t> </a:t>
            </a:r>
            <a:r>
              <a:rPr kumimoji="1" lang="en-US" sz="2000" dirty="0">
                <a:solidFill>
                  <a:srgbClr val="0000FF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/>
              </a:rPr>
              <a:t>study of spin structure</a:t>
            </a:r>
            <a:endParaRPr kumimoji="1" lang="en-US" sz="2000" dirty="0">
              <a:solidFill>
                <a:srgbClr val="322F31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 marL="285750" lvl="0" indent="-285750" defTabSz="914400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Font typeface="Wingdings" charset="2"/>
              <a:buChar char="q"/>
            </a:pPr>
            <a:r>
              <a:rPr kumimoji="1" lang="en-US" sz="2000" dirty="0">
                <a:solidFill>
                  <a:srgbClr val="322F3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Wide range of nuclear beams (D to </a:t>
            </a:r>
            <a:r>
              <a:rPr kumimoji="1" lang="en-US" sz="2000" dirty="0" err="1">
                <a:solidFill>
                  <a:srgbClr val="322F3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Pb</a:t>
            </a:r>
            <a:r>
              <a:rPr kumimoji="1" lang="en-US" sz="2000" dirty="0">
                <a:solidFill>
                  <a:srgbClr val="322F3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/U) 	</a:t>
            </a:r>
            <a:r>
              <a:rPr kumimoji="1" lang="en-US" sz="2000" dirty="0">
                <a:solidFill>
                  <a:srgbClr val="0000FF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/>
              </a:rPr>
              <a:t> high gluon densities</a:t>
            </a:r>
            <a:endParaRPr kumimoji="1" lang="en-US" sz="2000" dirty="0">
              <a:solidFill>
                <a:srgbClr val="322F31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 marL="285750" lvl="0" indent="-285750" defTabSz="914400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Font typeface="Wingdings" charset="2"/>
              <a:buChar char="q"/>
            </a:pPr>
            <a:r>
              <a:rPr kumimoji="1" lang="en-US" sz="2000" dirty="0">
                <a:solidFill>
                  <a:srgbClr val="322F3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Room for a wide acceptance detector with good PID (e/h &amp; </a:t>
            </a:r>
            <a:r>
              <a:rPr kumimoji="1" lang="en-US" sz="2000" dirty="0">
                <a:solidFill>
                  <a:srgbClr val="322F31"/>
                </a:solidFill>
                <a:latin typeface="Symbol" panose="05050102010706020507" pitchFamily="18" charset="2"/>
                <a:ea typeface="ＭＳ Ｐゴシック" charset="-128"/>
                <a:cs typeface="Arial" panose="020B0604020202020204" pitchFamily="34" charset="0"/>
              </a:rPr>
              <a:t>p</a:t>
            </a:r>
            <a:r>
              <a:rPr kumimoji="1" lang="en-US" sz="2000" dirty="0">
                <a:solidFill>
                  <a:srgbClr val="322F3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, K, p)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</a:pPr>
            <a:r>
              <a:rPr kumimoji="1" lang="en-US" sz="2000" dirty="0">
                <a:solidFill>
                  <a:srgbClr val="322F3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						</a:t>
            </a:r>
            <a:r>
              <a:rPr kumimoji="1" lang="en-US" sz="2000" dirty="0">
                <a:solidFill>
                  <a:srgbClr val="0000FF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 flavor dependence</a:t>
            </a:r>
            <a:endParaRPr kumimoji="1" lang="en-US" sz="2000" dirty="0">
              <a:solidFill>
                <a:srgbClr val="0000FF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 marL="285750" lvl="0" indent="-285750" defTabSz="914400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Font typeface="Wingdings" charset="2"/>
              <a:buChar char="q"/>
            </a:pPr>
            <a:r>
              <a:rPr kumimoji="1" lang="en-US" sz="2000" dirty="0">
                <a:solidFill>
                  <a:srgbClr val="322F3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Full (or large) acceptance for tagging, exclusivity, protons from elastic reactions, neutrons from nuclear breakup	</a:t>
            </a:r>
            <a:r>
              <a:rPr kumimoji="1" lang="en-US" sz="2000" dirty="0">
                <a:solidFill>
                  <a:srgbClr val="0000FF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 target/nuclear fragments</a:t>
            </a:r>
            <a:endParaRPr kumimoji="1" lang="en-US" sz="2000" dirty="0">
              <a:solidFill>
                <a:srgbClr val="322F31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874" y="4397523"/>
            <a:ext cx="87762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“sweet spot” for the EIC parameters is a balance of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 enough energies to reach high Q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(up to ~1000 GeV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Low enough proton energy to measure transverse scale of ~100 MeV well.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 enough energy to explore collective effects towards saturation.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 enough luminosity for the nucleon/nuclei imaging.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IR and Detector with acceptance and performance to fully measure the relevance processes </a:t>
            </a:r>
          </a:p>
        </p:txBody>
      </p:sp>
    </p:spTree>
    <p:extLst>
      <p:ext uri="{BB962C8B-B14F-4D97-AF65-F5344CB8AC3E}">
        <p14:creationId xmlns:p14="http://schemas.microsoft.com/office/powerpoint/2010/main" val="3119771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A5DFB4-3D23-4866-8D46-AE36D04BFD7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410"/>
          <a:stretch/>
        </p:blipFill>
        <p:spPr bwMode="auto">
          <a:xfrm>
            <a:off x="119270" y="1189966"/>
            <a:ext cx="3985591" cy="44089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52595" y="4779467"/>
            <a:ext cx="42498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 one hand: need high beam energies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resolve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partons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 nucleons.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needs to be up to ~1000 GeV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20333" y="4779467"/>
            <a:ext cx="44678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 the other hand: need to resolve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quantities 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 of order a few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hundred MeV in the proton.  Limits the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proton beam energy &amp; High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Lumi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needed.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6167" y="6001484"/>
            <a:ext cx="840512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Electron-Ion Collider: Cannot be HERA or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LHeC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proton energy too high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0366" y="924878"/>
            <a:ext cx="34932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s=xyQ</a:t>
            </a:r>
            <a:r>
              <a:rPr kumimoji="0" lang="en-US" sz="3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  s=4E</a:t>
            </a:r>
            <a:r>
              <a:rPr kumimoji="0" lang="en-US" sz="32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kumimoji="0" lang="en-US" sz="32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70623" y="2943926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(Q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457200" y="194726"/>
            <a:ext cx="8229600" cy="397933"/>
          </a:xfrm>
        </p:spPr>
        <p:txBody>
          <a:bodyPr/>
          <a:lstStyle/>
          <a:p>
            <a:r>
              <a:rPr lang="en-US" sz="3200" dirty="0"/>
              <a:t>Experimental Challenge of the EIC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0279" y="2034310"/>
            <a:ext cx="2047248" cy="20655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00"/>
          <a:stretch/>
        </p:blipFill>
        <p:spPr bwMode="auto">
          <a:xfrm>
            <a:off x="4309166" y="1159694"/>
            <a:ext cx="2623728" cy="33649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3052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A5DFB4-3D23-4866-8D46-AE36D04BFD7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1752600" y="3911600"/>
            <a:ext cx="55753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35200" y="3848100"/>
            <a:ext cx="0" cy="1905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30600" y="3848100"/>
            <a:ext cx="0" cy="1905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800600" y="3848100"/>
            <a:ext cx="0" cy="1905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096000" y="3848100"/>
            <a:ext cx="0" cy="1905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327900" y="3810000"/>
            <a:ext cx="0" cy="1905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177070" y="42222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258718" y="4213304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63318" y="4214336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28718" y="4212272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885576" y="4222234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49299" y="2095500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Few-body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Regime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341982" y="2095500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Collective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Regime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90052" y="2108200"/>
            <a:ext cx="20185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Saturation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Regime: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Needs to be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accessed via Ions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581578" y="423080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 (for proton)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802482" y="1295400"/>
            <a:ext cx="2446817" cy="2616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>
              <a:schemeClr val="tx2">
                <a:lumMod val="40000"/>
                <a:lumOff val="60000"/>
              </a:schemeClr>
            </a:glow>
            <a:outerShdw dir="5400000" sx="0" sy="0" algn="tl" rotWithShape="0">
              <a:srgbClr val="000000"/>
            </a:outerShdw>
            <a:softEdge rad="1778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57636" y="4703802"/>
            <a:ext cx="2916183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QCD Radiation Dominated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(Studied at HERA)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227709" y="4913868"/>
            <a:ext cx="312136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Hadron Structure Dominated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419600" y="2108200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Many-body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Regime</a:t>
            </a:r>
          </a:p>
        </p:txBody>
      </p:sp>
      <p:sp>
        <p:nvSpPr>
          <p:cNvPr id="31" name="Left Arrow 6"/>
          <p:cNvSpPr/>
          <p:nvPr/>
        </p:nvSpPr>
        <p:spPr>
          <a:xfrm>
            <a:off x="215900" y="2298700"/>
            <a:ext cx="374152" cy="2413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2" name="Left Brace 31"/>
          <p:cNvSpPr/>
          <p:nvPr/>
        </p:nvSpPr>
        <p:spPr>
          <a:xfrm rot="16200000">
            <a:off x="5327452" y="3833517"/>
            <a:ext cx="361434" cy="365449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96998" y="5841483"/>
            <a:ext cx="5006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Main interest for EIC Nucleon/Nuclear Program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7809" y="3064053"/>
            <a:ext cx="488952" cy="488952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6566" y="2987853"/>
            <a:ext cx="565152" cy="565152"/>
          </a:xfrm>
          <a:prstGeom prst="rect">
            <a:avLst/>
          </a:prstGeom>
        </p:spPr>
      </p:pic>
      <p:pic>
        <p:nvPicPr>
          <p:cNvPr id="36" name="Picture 35" descr="Screen Shot 2016-06-16 at 9.20.24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301" y="2911078"/>
            <a:ext cx="483529" cy="641927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7743342" y="5170635"/>
            <a:ext cx="131394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Spin,TMD, GPD</a:t>
            </a:r>
            <a:r>
              <a:rPr kumimoji="0" lang="is-I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09797" y="2705522"/>
            <a:ext cx="939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(JLab 12)</a:t>
            </a:r>
          </a:p>
        </p:txBody>
      </p:sp>
      <p:sp>
        <p:nvSpPr>
          <p:cNvPr id="39" name="Title 1"/>
          <p:cNvSpPr>
            <a:spLocks noGrp="1"/>
          </p:cNvSpPr>
          <p:nvPr>
            <p:ph type="title"/>
          </p:nvPr>
        </p:nvSpPr>
        <p:spPr>
          <a:xfrm>
            <a:off x="0" y="194726"/>
            <a:ext cx="9144000" cy="397933"/>
          </a:xfrm>
        </p:spPr>
        <p:txBody>
          <a:bodyPr/>
          <a:lstStyle/>
          <a:p>
            <a:r>
              <a:rPr lang="en-US" sz="3600" dirty="0"/>
              <a:t>Where EIC Needs to be in x (nucleon)</a:t>
            </a:r>
          </a:p>
        </p:txBody>
      </p:sp>
    </p:spTree>
    <p:extLst>
      <p:ext uri="{BB962C8B-B14F-4D97-AF65-F5344CB8AC3E}">
        <p14:creationId xmlns:p14="http://schemas.microsoft.com/office/powerpoint/2010/main" val="3521002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A5DFB4-3D23-4866-8D46-AE36D04BFD7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194726"/>
            <a:ext cx="8229600" cy="397933"/>
          </a:xfrm>
        </p:spPr>
        <p:txBody>
          <a:bodyPr/>
          <a:lstStyle/>
          <a:p>
            <a:r>
              <a:rPr lang="en-US" dirty="0"/>
              <a:t>Where EIC needs to be in Q</a:t>
            </a:r>
            <a:r>
              <a:rPr lang="en-US" baseline="30000" dirty="0"/>
              <a:t>2</a:t>
            </a:r>
          </a:p>
        </p:txBody>
      </p:sp>
      <p:sp>
        <p:nvSpPr>
          <p:cNvPr id="4" name="Rectangle 3"/>
          <p:cNvSpPr/>
          <p:nvPr/>
        </p:nvSpPr>
        <p:spPr>
          <a:xfrm>
            <a:off x="3099341" y="1121540"/>
            <a:ext cx="1610145" cy="28789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>
              <a:schemeClr val="tx2">
                <a:lumMod val="40000"/>
                <a:lumOff val="60000"/>
              </a:schemeClr>
            </a:glow>
            <a:outerShdw dir="5400000" sx="0" sy="0" algn="tl" rotWithShape="0">
              <a:srgbClr val="000000"/>
            </a:outerShdw>
            <a:softEdge rad="1778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Isosceles Triangle 4"/>
          <p:cNvSpPr/>
          <p:nvPr/>
        </p:nvSpPr>
        <p:spPr>
          <a:xfrm rot="16200000">
            <a:off x="5020438" y="-425258"/>
            <a:ext cx="895989" cy="4369041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2434100" y="-257094"/>
            <a:ext cx="895993" cy="3503595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30300" y="3924221"/>
            <a:ext cx="6522653" cy="10244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235200" y="3848100"/>
            <a:ext cx="0" cy="1905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530600" y="3848100"/>
            <a:ext cx="0" cy="1905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00600" y="3848100"/>
            <a:ext cx="0" cy="1905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096000" y="3848100"/>
            <a:ext cx="0" cy="1905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327900" y="3810000"/>
            <a:ext cx="0" cy="1905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90900" y="4073604"/>
            <a:ext cx="3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endParaRPr kumimoji="0" lang="en-US" sz="1800" b="1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63318" y="4072572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8718" y="405382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</a:t>
            </a:r>
            <a:endParaRPr kumimoji="0" lang="en-US" sz="1800" b="1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85576" y="4053820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079575" y="4038600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240339" y="2107409"/>
            <a:ext cx="1253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Transition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Region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76757" y="1201897"/>
            <a:ext cx="190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Non-perturbative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Regime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970024" y="1441942"/>
            <a:ext cx="1428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Perturbative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Regime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12746" y="2753740"/>
            <a:ext cx="3696740" cy="504235"/>
          </a:xfrm>
          <a:prstGeom prst="rect">
            <a:avLst/>
          </a:prstGeom>
          <a:solidFill>
            <a:srgbClr val="FFFF00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889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12746" y="2829331"/>
            <a:ext cx="4078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HERMES, COMPASS, JLAB 6 and 12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399259" y="3257975"/>
            <a:ext cx="4993801" cy="5042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889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28718" y="3305555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EIC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455275" y="4007604"/>
            <a:ext cx="840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[GeV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]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012746" y="4000500"/>
            <a:ext cx="596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</a:t>
            </a:r>
            <a:r>
              <a:rPr kumimoji="0" lang="en-US" sz="2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12746" y="4753560"/>
            <a:ext cx="751502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Include non-perturbative, perturbative and transition regimes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Provide long evolution length and up to Q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of ~1000 GeV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(~.005 fm)</a:t>
            </a:r>
            <a:endParaRPr kumimoji="0" lang="en-US" sz="18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Overlap with existing measurements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59244" y="5929024"/>
            <a:ext cx="7422032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Disentangle Perturbative/Non-perturbative,  Leading Twist/Higher Twist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63968" y="862040"/>
            <a:ext cx="186140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 &gt; 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to 1</a:t>
            </a:r>
            <a:endParaRPr kumimoji="0" lang="en-US" sz="18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259156" y="3674887"/>
            <a:ext cx="2524829" cy="246957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889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79575" y="3626688"/>
            <a:ext cx="12119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HERA high-x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1130301" y="775423"/>
            <a:ext cx="0" cy="3142166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9757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-39351"/>
            <a:ext cx="9144000" cy="990600"/>
          </a:xfrm>
          <a:prstGeom prst="rect">
            <a:avLst/>
          </a:prstGeom>
        </p:spPr>
        <p:txBody>
          <a:bodyPr anchor="t"/>
          <a:lstStyle>
            <a:lvl1pPr algn="ctr" defTabSz="4572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Minion Pro"/>
                <a:ea typeface="+mj-ea"/>
                <a:cs typeface="+mj-cs"/>
              </a:defRPr>
            </a:lvl1pPr>
          </a:lstStyle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JLEIC Realization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026268" y="3473716"/>
            <a:ext cx="4926390" cy="2620226"/>
            <a:chOff x="4217610" y="3816131"/>
            <a:chExt cx="4926390" cy="262022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1104" y="3840480"/>
              <a:ext cx="4882896" cy="259587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4518660" y="3816131"/>
              <a:ext cx="51809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10</a:t>
              </a:r>
              <a:r>
                <a:rPr lang="en-US" sz="1400" baseline="30000" dirty="0"/>
                <a:t>35</a:t>
              </a:r>
              <a:endParaRPr lang="en-US" sz="1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18590" y="4738151"/>
              <a:ext cx="51809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10</a:t>
              </a:r>
              <a:r>
                <a:rPr lang="en-US" sz="1400" baseline="30000" dirty="0"/>
                <a:t>34</a:t>
              </a:r>
              <a:endParaRPr lang="en-US" sz="14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18659" y="5746986"/>
              <a:ext cx="51809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10</a:t>
              </a:r>
              <a:r>
                <a:rPr lang="en-US" sz="1400" baseline="30000" dirty="0"/>
                <a:t>33</a:t>
              </a:r>
              <a:endParaRPr lang="en-US" sz="1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17610" y="4624578"/>
              <a:ext cx="40011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rtlCol="0">
              <a:spAutoFit/>
            </a:bodyPr>
            <a:lstStyle/>
            <a:p>
              <a:r>
                <a:rPr lang="en-US" sz="1400" dirty="0"/>
                <a:t>     (</a:t>
              </a:r>
            </a:p>
          </p:txBody>
        </p:sp>
      </p:grpSp>
      <p:sp>
        <p:nvSpPr>
          <p:cNvPr id="9" name="Content Placeholder 2"/>
          <p:cNvSpPr txBox="1">
            <a:spLocks/>
          </p:cNvSpPr>
          <p:nvPr/>
        </p:nvSpPr>
        <p:spPr>
          <a:xfrm>
            <a:off x="200608" y="1020462"/>
            <a:ext cx="3770786" cy="53472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Use existing CEBAF for polarized electron injector</a:t>
            </a:r>
          </a:p>
          <a:p>
            <a:pPr marL="0" indent="0">
              <a:buNone/>
            </a:pP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Figure 8 Layout: Optimized for high ion beam polarization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 3"/>
              </a:rPr>
              <a:t>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polarized deuterons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Energy Range: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√s : 20 to 65 - 140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GeV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(magnet technology choice)</a:t>
            </a:r>
          </a:p>
          <a:p>
            <a:pPr marL="0" indent="0">
              <a:buNone/>
            </a:pP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93A299"/>
              </a:buClr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Fully integrated detector/IR</a:t>
            </a:r>
          </a:p>
          <a:p>
            <a:pPr>
              <a:buClr>
                <a:srgbClr val="93A299"/>
              </a:buClr>
            </a:pPr>
            <a:endParaRPr lang="en-US" sz="800" dirty="0">
              <a:solidFill>
                <a:srgbClr val="0099B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93A299"/>
              </a:buClr>
            </a:pPr>
            <a:r>
              <a:rPr lang="en-US" sz="2000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JLEIC achieves initial high luminosity, with technology choice determining initial and upgraded energy reach</a:t>
            </a:r>
          </a:p>
          <a:p>
            <a:pPr>
              <a:buClr>
                <a:srgbClr val="93A299"/>
              </a:buClr>
            </a:pPr>
            <a:endParaRPr lang="en-US" sz="2000" b="1" dirty="0">
              <a:solidFill>
                <a:srgbClr val="0099B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93A299"/>
              </a:buClr>
            </a:pPr>
            <a:endParaRPr lang="en-US" sz="2000" b="1" dirty="0">
              <a:solidFill>
                <a:srgbClr val="0099B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93A299"/>
              </a:buClr>
              <a:buFont typeface="Arial" pitchFamily="34" charset="0"/>
              <a:buNone/>
            </a:pPr>
            <a:endParaRPr lang="en-US" sz="2000" b="1" dirty="0">
              <a:solidFill>
                <a:srgbClr val="0099B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64" descr="Complex.pdf"/>
          <p:cNvPicPr>
            <a:picLocks noChangeAspect="1"/>
          </p:cNvPicPr>
          <p:nvPr/>
        </p:nvPicPr>
        <p:blipFill>
          <a:blip r:embed="rId3"/>
          <a:srcRect l="7928" t="29008" r="5040" b="23157"/>
          <a:stretch>
            <a:fillRect/>
          </a:stretch>
        </p:blipFill>
        <p:spPr bwMode="auto">
          <a:xfrm>
            <a:off x="3846673" y="939128"/>
            <a:ext cx="5211520" cy="2213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7845206" y="3978084"/>
            <a:ext cx="832104" cy="192024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42714" y="3934928"/>
            <a:ext cx="492518" cy="276999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1200" dirty="0">
                <a:solidFill>
                  <a:srgbClr val="0000FF"/>
                </a:solidFill>
                <a:latin typeface="Arial"/>
              </a:rPr>
              <a:t>LHC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89389" y="4781996"/>
            <a:ext cx="10374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FF"/>
                </a:solidFill>
              </a:rPr>
              <a:t>400x12 GeV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88065" y="5051945"/>
            <a:ext cx="10374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100x10 GeV</a:t>
            </a:r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73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853479" y="6445327"/>
            <a:ext cx="2133600" cy="365125"/>
          </a:xfrm>
        </p:spPr>
        <p:txBody>
          <a:bodyPr/>
          <a:lstStyle/>
          <a:p>
            <a:fld id="{B9A5DFB4-3D23-4866-8D46-AE36D04BFD7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52830" y="2440352"/>
            <a:ext cx="56317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integration of a detector in the JLEIC interaction region</a:t>
            </a:r>
          </a:p>
        </p:txBody>
      </p:sp>
    </p:spTree>
    <p:extLst>
      <p:ext uri="{BB962C8B-B14F-4D97-AF65-F5344CB8AC3E}">
        <p14:creationId xmlns:p14="http://schemas.microsoft.com/office/powerpoint/2010/main" val="1872991286"/>
      </p:ext>
    </p:extLst>
  </p:cSld>
  <p:clrMapOvr>
    <a:masterClrMapping/>
  </p:clrMapOvr>
</p:sld>
</file>

<file path=ppt/theme/theme1.xml><?xml version="1.0" encoding="utf-8"?>
<a:theme xmlns:a="http://schemas.openxmlformats.org/drawingml/2006/main" name="1_JLabPowerpointM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JLabPowerpointM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2018</TotalTime>
  <Words>2405</Words>
  <Application>Microsoft Office PowerPoint</Application>
  <PresentationFormat>On-screen Show (4:3)</PresentationFormat>
  <Paragraphs>499</Paragraphs>
  <Slides>31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50" baseType="lpstr">
      <vt:lpstr>ＭＳ Ｐゴシック</vt:lpstr>
      <vt:lpstr>Arial</vt:lpstr>
      <vt:lpstr>Arial Unicode MS</vt:lpstr>
      <vt:lpstr>ArialMT</vt:lpstr>
      <vt:lpstr>Calibri</vt:lpstr>
      <vt:lpstr>Cambria Math</vt:lpstr>
      <vt:lpstr>Century Gothic</vt:lpstr>
      <vt:lpstr>CenturyGothic</vt:lpstr>
      <vt:lpstr>Comic Sans MS</vt:lpstr>
      <vt:lpstr>Courier New</vt:lpstr>
      <vt:lpstr>Minion Pro</vt:lpstr>
      <vt:lpstr>StarSymbol</vt:lpstr>
      <vt:lpstr>Symbol</vt:lpstr>
      <vt:lpstr>Times</vt:lpstr>
      <vt:lpstr>Times New Roman</vt:lpstr>
      <vt:lpstr>Wingdings</vt:lpstr>
      <vt:lpstr>Wingdings 3</vt:lpstr>
      <vt:lpstr>1_JLabPowerpointMain</vt:lpstr>
      <vt:lpstr>JLabPowerpointMain</vt:lpstr>
      <vt:lpstr>PowerPoint Presentation</vt:lpstr>
      <vt:lpstr>PowerPoint Presentation</vt:lpstr>
      <vt:lpstr>PowerPoint Presentation</vt:lpstr>
      <vt:lpstr>EIC Requirements</vt:lpstr>
      <vt:lpstr>Experimental Challenge of the EIC</vt:lpstr>
      <vt:lpstr>Where EIC Needs to be in x (nucleon)</vt:lpstr>
      <vt:lpstr>Where EIC needs to be in Q2</vt:lpstr>
      <vt:lpstr>PowerPoint Presentation</vt:lpstr>
      <vt:lpstr>PowerPoint Presentation</vt:lpstr>
      <vt:lpstr>PowerPoint Presentation</vt:lpstr>
      <vt:lpstr>Integration IR: JLEIC total acceptance detector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  <vt:lpstr>PowerPoint Presentation</vt:lpstr>
      <vt:lpstr>PowerPoint Presentation</vt:lpstr>
      <vt:lpstr>EIC Final State Particles</vt:lpstr>
      <vt:lpstr>PowerPoint Presentation</vt:lpstr>
    </vt:vector>
  </TitlesOfParts>
  <Company>Jefferson 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dchopard</dc:creator>
  <cp:lastModifiedBy>ent</cp:lastModifiedBy>
  <cp:revision>187</cp:revision>
  <dcterms:created xsi:type="dcterms:W3CDTF">2013-08-22T19:51:08Z</dcterms:created>
  <dcterms:modified xsi:type="dcterms:W3CDTF">2017-04-05T14:08:41Z</dcterms:modified>
</cp:coreProperties>
</file>