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41" autoAdjust="0"/>
    <p:restoredTop sz="94660"/>
  </p:normalViewPr>
  <p:slideViewPr>
    <p:cSldViewPr snapToGrid="0">
      <p:cViewPr varScale="1">
        <p:scale>
          <a:sx n="61" d="100"/>
          <a:sy n="61" d="100"/>
        </p:scale>
        <p:origin x="62" y="5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533436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322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70950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46755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14774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995200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708892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06175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6572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86913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14162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r-F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0A9C79-63D7-439A-8C8F-3F89D094ECB0}" type="datetimeFigureOut">
              <a:rPr lang="fr-FR" smtClean="0"/>
              <a:t>20/09/2016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21C12-1F51-4FB3-8946-D074104B543E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9137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89969"/>
            <a:ext cx="10515600" cy="1325563"/>
          </a:xfrm>
        </p:spPr>
        <p:txBody>
          <a:bodyPr/>
          <a:lstStyle/>
          <a:p>
            <a:r>
              <a:rPr lang="en-GB" dirty="0" smtClean="0"/>
              <a:t>AD status</a:t>
            </a:r>
            <a:endParaRPr lang="fr-F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503123"/>
            <a:ext cx="10515600" cy="4673840"/>
          </a:xfrm>
        </p:spPr>
        <p:txBody>
          <a:bodyPr>
            <a:normAutofit fontScale="92500" lnSpcReduction="20000"/>
          </a:bodyPr>
          <a:lstStyle/>
          <a:p>
            <a:pPr marL="342900" indent="-342900"/>
            <a:r>
              <a:rPr lang="en-GB" dirty="0" smtClean="0"/>
              <a:t>Stable running from the start-up until early </a:t>
            </a:r>
            <a:r>
              <a:rPr lang="en-GB" dirty="0"/>
              <a:t>S</a:t>
            </a:r>
            <a:r>
              <a:rPr lang="en-GB" dirty="0" smtClean="0"/>
              <a:t>eptember with &gt;3E7 </a:t>
            </a:r>
            <a:r>
              <a:rPr lang="en-GB" dirty="0" err="1" smtClean="0"/>
              <a:t>pbars</a:t>
            </a:r>
            <a:r>
              <a:rPr lang="en-GB" dirty="0" smtClean="0"/>
              <a:t>/cycle ejected and very little downtime.</a:t>
            </a:r>
          </a:p>
          <a:p>
            <a:pPr marL="342900" indent="-342900"/>
            <a:r>
              <a:rPr lang="en-GB" dirty="0" smtClean="0"/>
              <a:t>Excellent beam quality (transverse and long. Emittances)</a:t>
            </a:r>
          </a:p>
          <a:p>
            <a:pPr marL="342900" indent="-342900"/>
            <a:r>
              <a:rPr lang="en-GB" dirty="0" smtClean="0"/>
              <a:t>Increased downtime and reduced intensities (losses during the last ramp) during the last 2 weeks due to:</a:t>
            </a:r>
          </a:p>
          <a:p>
            <a:pPr marL="800100" lvl="1" indent="-342900"/>
            <a:r>
              <a:rPr lang="en-GB" dirty="0" smtClean="0"/>
              <a:t>C02 RF system: resettable trips, self-recovering trips, controls problems, intermittent longitudinal blow-up</a:t>
            </a:r>
          </a:p>
          <a:p>
            <a:pPr marL="800100" lvl="1" indent="-342900"/>
            <a:r>
              <a:rPr lang="en-GB" dirty="0" smtClean="0"/>
              <a:t>Orbit jumps</a:t>
            </a:r>
            <a:endParaRPr lang="en-GB" dirty="0" smtClean="0"/>
          </a:p>
          <a:p>
            <a:pPr marL="800100" lvl="1" indent="-342900"/>
            <a:r>
              <a:rPr lang="en-GB" dirty="0" smtClean="0"/>
              <a:t>Injection/ejection kickers: trips sometimes needing specialist resets</a:t>
            </a:r>
          </a:p>
          <a:p>
            <a:pPr marL="800100" lvl="1" indent="-342900"/>
            <a:r>
              <a:rPr lang="en-GB" dirty="0" smtClean="0"/>
              <a:t>Unstable horizontal position of ejected beam (ejection septum)</a:t>
            </a:r>
            <a:endParaRPr lang="en-GB" dirty="0" smtClean="0"/>
          </a:p>
          <a:p>
            <a:pPr marL="800100" lvl="1" indent="-342900"/>
            <a:r>
              <a:rPr lang="en-GB" dirty="0"/>
              <a:t>P</a:t>
            </a:r>
            <a:r>
              <a:rPr lang="en-GB" dirty="0" smtClean="0"/>
              <a:t>ower converter controls problems</a:t>
            </a:r>
          </a:p>
          <a:p>
            <a:pPr marL="800100" lvl="1" indent="-342900"/>
            <a:r>
              <a:rPr lang="en-GB" dirty="0" smtClean="0"/>
              <a:t>Electron cooler trips needing long re-starts</a:t>
            </a:r>
          </a:p>
          <a:p>
            <a:pPr marL="342900" indent="-342900"/>
            <a:r>
              <a:rPr lang="en-GB" dirty="0" smtClean="0"/>
              <a:t>3400 Physics hours realised so far</a:t>
            </a:r>
            <a:endParaRPr lang="en-GB" dirty="0" smtClean="0"/>
          </a:p>
          <a:p>
            <a:pPr marL="342900" indent="-342900"/>
            <a:r>
              <a:rPr lang="en-GB" dirty="0" smtClean="0"/>
              <a:t>Beam availability since 25/4: 83%, </a:t>
            </a:r>
            <a:r>
              <a:rPr lang="en-GB" dirty="0" smtClean="0"/>
              <a:t>AD machine uptime: 90%</a:t>
            </a:r>
            <a:endParaRPr lang="en-GB" dirty="0" smtClean="0"/>
          </a:p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189778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247" y="611876"/>
            <a:ext cx="8596668" cy="6151389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en-GB" sz="2400" dirty="0" smtClean="0"/>
              <a:t>News from the weekend: s</a:t>
            </a:r>
            <a:r>
              <a:rPr lang="en-GB" sz="2400" dirty="0" smtClean="0"/>
              <a:t>hort circuits at ring magnet connections, likely to be the cause of some of the beam losses</a:t>
            </a:r>
            <a:endParaRPr lang="en-US" sz="2400" dirty="0" smtClean="0"/>
          </a:p>
          <a:p>
            <a:pPr>
              <a:buFontTx/>
              <a:buChar char="-"/>
            </a:pPr>
            <a:r>
              <a:rPr lang="en-US" sz="2400" dirty="0" smtClean="0"/>
              <a:t>Most </a:t>
            </a:r>
            <a:r>
              <a:rPr lang="en-US" sz="2400" dirty="0" smtClean="0"/>
              <a:t>likely  caused by </a:t>
            </a:r>
            <a:r>
              <a:rPr lang="en-US" sz="2400" dirty="0" smtClean="0"/>
              <a:t>bake-out jackets </a:t>
            </a:r>
            <a:r>
              <a:rPr lang="en-US" sz="2400" dirty="0" smtClean="0"/>
              <a:t>grounding some current from the main quadrupole circuit touching the coils at two different quads.</a:t>
            </a:r>
          </a:p>
          <a:p>
            <a:pPr>
              <a:buFontTx/>
              <a:buChar char="-"/>
            </a:pPr>
            <a:r>
              <a:rPr lang="en-US" sz="2400" dirty="0" smtClean="0"/>
              <a:t>We </a:t>
            </a:r>
            <a:r>
              <a:rPr lang="en-US" sz="2400" dirty="0" smtClean="0"/>
              <a:t>fixed it at those places, but there are many other places looking dangerous. </a:t>
            </a:r>
            <a:r>
              <a:rPr lang="en-US" sz="2400" dirty="0" smtClean="0"/>
              <a:t>To</a:t>
            </a:r>
            <a:r>
              <a:rPr lang="en-US" sz="2400" dirty="0" smtClean="0"/>
              <a:t> </a:t>
            </a:r>
            <a:r>
              <a:rPr lang="en-US" sz="2400" dirty="0" smtClean="0"/>
              <a:t>be followed up.</a:t>
            </a:r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US" dirty="0" smtClean="0"/>
          </a:p>
          <a:p>
            <a:pPr>
              <a:buFontTx/>
              <a:buChar char="-"/>
            </a:pP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0980" y="3792855"/>
            <a:ext cx="4709202" cy="26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0369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181</Words>
  <Application>Microsoft Office PowerPoint</Application>
  <PresentationFormat>Widescreen</PresentationFormat>
  <Paragraphs>23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AD status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Tommy Eriksson</dc:creator>
  <cp:lastModifiedBy>Tommy Eriksson</cp:lastModifiedBy>
  <cp:revision>10</cp:revision>
  <dcterms:created xsi:type="dcterms:W3CDTF">2016-09-20T11:18:02Z</dcterms:created>
  <dcterms:modified xsi:type="dcterms:W3CDTF">2016-09-20T11:41:51Z</dcterms:modified>
</cp:coreProperties>
</file>