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9" r:id="rId4"/>
    <p:sldId id="279" r:id="rId5"/>
    <p:sldId id="280" r:id="rId6"/>
    <p:sldId id="281" r:id="rId7"/>
    <p:sldId id="266" r:id="rId8"/>
    <p:sldId id="262" r:id="rId9"/>
    <p:sldId id="268" r:id="rId10"/>
    <p:sldId id="263" r:id="rId11"/>
    <p:sldId id="264" r:id="rId12"/>
    <p:sldId id="271" r:id="rId13"/>
    <p:sldId id="270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00965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533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23189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86200"/>
            <a:ext cx="7772400" cy="433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2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7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2">
              <a:lumMod val="50000"/>
              <a:alpha val="69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solidFill>
            <a:schemeClr val="tx2">
              <a:lumMod val="50000"/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AC7A713-7007-4913-B2CB-7614D15284D3}" type="datetimeFigureOut">
              <a:rPr lang="en-US" smtClean="0"/>
              <a:pPr/>
              <a:t>04/11/16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1" kern="1200">
          <a:ln w="19050">
            <a:solidFill>
              <a:schemeClr val="bg1"/>
            </a:solidFill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j-ea"/>
          <a:cs typeface="Microsoft New Tai Lu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676400"/>
          </a:xfrm>
        </p:spPr>
        <p:txBody>
          <a:bodyPr>
            <a:normAutofit fontScale="70000" lnSpcReduction="20000"/>
          </a:bodyPr>
          <a:lstStyle/>
          <a:p>
            <a:pPr marL="108000">
              <a:spcBef>
                <a:spcPts val="648"/>
              </a:spcBef>
            </a:pPr>
            <a:endParaRPr lang="bs-Latn-BA" sz="1600" dirty="0" smtClean="0"/>
          </a:p>
          <a:p>
            <a:pPr marL="108000">
              <a:spcBef>
                <a:spcPts val="648"/>
              </a:spcBef>
            </a:pPr>
            <a:r>
              <a:rPr lang="bs-Latn-BA" dirty="0" smtClean="0"/>
              <a:t>Dr Gianluca Valentino</a:t>
            </a:r>
          </a:p>
          <a:p>
            <a:endParaRPr lang="bs-Latn-BA" dirty="0"/>
          </a:p>
          <a:p>
            <a:r>
              <a:rPr lang="bs-Latn-BA" dirty="0" smtClean="0"/>
              <a:t>Lecturer, University of Malta</a:t>
            </a:r>
          </a:p>
          <a:p>
            <a:r>
              <a:rPr lang="bs-Latn-BA" dirty="0" smtClean="0"/>
              <a:t>Visiting Scientist, CERN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81000" y="914400"/>
            <a:ext cx="8305800" cy="2057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A journey into the fundamentals of matter</a:t>
            </a:r>
            <a:endParaRPr lang="en-US" dirty="0"/>
          </a:p>
        </p:txBody>
      </p:sp>
      <p:pic>
        <p:nvPicPr>
          <p:cNvPr id="7" name="Picture 6" descr="CER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318" y="5715000"/>
            <a:ext cx="918482" cy="914400"/>
          </a:xfrm>
          <a:prstGeom prst="rect">
            <a:avLst/>
          </a:prstGeom>
        </p:spPr>
      </p:pic>
      <p:pic>
        <p:nvPicPr>
          <p:cNvPr id="8" name="Picture 7" descr="CM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5715000"/>
            <a:ext cx="914400" cy="914400"/>
          </a:xfrm>
          <a:prstGeom prst="rect">
            <a:avLst/>
          </a:prstGeom>
        </p:spPr>
      </p:pic>
      <p:pic>
        <p:nvPicPr>
          <p:cNvPr id="9" name="Picture 8" descr="Creati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5715001"/>
            <a:ext cx="2324100" cy="914400"/>
          </a:xfrm>
          <a:prstGeom prst="rect">
            <a:avLst/>
          </a:prstGeom>
        </p:spPr>
      </p:pic>
      <p:pic>
        <p:nvPicPr>
          <p:cNvPr id="10" name="Picture 9" descr="E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715000"/>
            <a:ext cx="1371600" cy="916686"/>
          </a:xfrm>
          <a:prstGeom prst="rect">
            <a:avLst/>
          </a:prstGeom>
        </p:spPr>
      </p:pic>
      <p:pic>
        <p:nvPicPr>
          <p:cNvPr id="11" name="Picture 10" descr="UoM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542" y="5715000"/>
            <a:ext cx="163285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52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Large Hadron Collider: Fun Facts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838200"/>
          </a:xfrm>
          <a:noFill/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The LHC is the largest scientific experiment ever built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64394"/>
            <a:ext cx="6324600" cy="457128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970250" y="5170723"/>
            <a:ext cx="1278150" cy="123007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6400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27 km circumference!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3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91200"/>
            <a:ext cx="848887" cy="766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>
                <a:solidFill>
                  <a:schemeClr val="tx1"/>
                </a:solidFill>
                <a:effectLst/>
              </a:rPr>
              <a:t>Large Hadron Collider: Fun Facts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001000" cy="4800600"/>
          </a:xfrm>
          <a:noFill/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600" dirty="0" smtClean="0">
                <a:solidFill>
                  <a:schemeClr val="tx1"/>
                </a:solidFill>
                <a:effectLst/>
              </a:rPr>
              <a:t>It is the coldest place in the universe..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sz="2600" dirty="0" smtClean="0">
                <a:solidFill>
                  <a:schemeClr val="tx1"/>
                </a:solidFill>
                <a:effectLst/>
              </a:rPr>
              <a:t>..but it can get very hot as well!</a:t>
            </a:r>
            <a:endParaRPr lang="en-US" sz="26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33600"/>
            <a:ext cx="2893671" cy="19050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886200" y="2667000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00600" y="25908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LHC’s magnets need to be cooled to -273 degrees Celsius to become </a:t>
            </a:r>
            <a:r>
              <a:rPr lang="en-US" sz="2000" b="1" dirty="0" smtClean="0"/>
              <a:t>super-conducting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778071"/>
            <a:ext cx="3200400" cy="200372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962400" y="5334000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5232737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Collisions in the ALICE detector produce temperatures 100,000 times hotter than the </a:t>
            </a:r>
            <a:r>
              <a:rPr lang="en-US" sz="2000" dirty="0" err="1" smtClean="0"/>
              <a:t>centre</a:t>
            </a:r>
            <a:r>
              <a:rPr lang="en-US" sz="2000" dirty="0" smtClean="0"/>
              <a:t> of the Sun</a:t>
            </a:r>
            <a:endParaRPr lang="en-US" sz="20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838200" y="5791200"/>
            <a:ext cx="1143000" cy="457200"/>
          </a:xfrm>
          <a:prstGeom prst="line">
            <a:avLst/>
          </a:prstGeom>
          <a:ln w="69850"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37849" y="5029200"/>
            <a:ext cx="1128095" cy="666823"/>
          </a:xfrm>
          <a:prstGeom prst="wedgeEllipseCallout">
            <a:avLst/>
          </a:prstGeom>
          <a:solidFill>
            <a:schemeClr val="bg1"/>
          </a:solidFill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971800" y="5181600"/>
            <a:ext cx="990600" cy="381000"/>
          </a:xfrm>
          <a:prstGeom prst="line">
            <a:avLst/>
          </a:prstGeom>
          <a:ln w="69850"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4648200"/>
            <a:ext cx="848887" cy="7660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8600" y="5193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Help!!!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7750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>
                <a:solidFill>
                  <a:schemeClr val="tx1"/>
                </a:solidFill>
                <a:effectLst/>
              </a:rPr>
              <a:t>Large Hadron Collider: Fun Facts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48200"/>
          </a:xfrm>
          <a:noFill/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000" dirty="0" smtClean="0">
                <a:solidFill>
                  <a:schemeClr val="tx1"/>
                </a:solidFill>
                <a:effectLst/>
              </a:rPr>
              <a:t>The ATLAS experiment is the largest detector. </a:t>
            </a:r>
          </a:p>
          <a:p>
            <a:pPr>
              <a:lnSpc>
                <a:spcPct val="120000"/>
              </a:lnSpc>
            </a:pPr>
            <a:endParaRPr lang="en-US" sz="3000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sz="3000" dirty="0" smtClean="0">
                <a:solidFill>
                  <a:schemeClr val="tx1"/>
                </a:solidFill>
                <a:effectLst/>
              </a:rPr>
              <a:t>It is as tall as the Notre Dame cathedral and as heavy as the Eiffel tower in Paris!</a:t>
            </a:r>
            <a:endParaRPr lang="en-US" sz="30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6800"/>
            <a:ext cx="2938972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4114800"/>
            <a:ext cx="2123885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5257800"/>
            <a:ext cx="990600" cy="565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0" y="4724400"/>
            <a:ext cx="785867" cy="114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6976" y="4876800"/>
            <a:ext cx="1944624" cy="167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2362379" y="5675868"/>
            <a:ext cx="1408488" cy="11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1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How does the LHC work?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838200"/>
          </a:xfrm>
          <a:noFill/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Video: the journey of a proton from start to finish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906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A new discovery!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724400" cy="1524000"/>
          </a:xfrm>
          <a:noFill/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On July 4</a:t>
            </a:r>
            <a:r>
              <a:rPr lang="en-US" baseline="30000" dirty="0" smtClean="0">
                <a:solidFill>
                  <a:schemeClr val="tx1"/>
                </a:solidFill>
                <a:effectLst/>
              </a:rPr>
              <a:t>th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2012, the ATLAS and CMS experiments announced the discovery of the Higgs boson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464" y="1371600"/>
            <a:ext cx="4094536" cy="23007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590800"/>
            <a:ext cx="2804293" cy="426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446321"/>
            <a:ext cx="2587639" cy="2411679"/>
          </a:xfrm>
          <a:prstGeom prst="rect">
            <a:avLst/>
          </a:prstGeom>
        </p:spPr>
      </p:pic>
      <p:sp>
        <p:nvSpPr>
          <p:cNvPr id="9" name="Curved Right Arrow 8"/>
          <p:cNvSpPr/>
          <p:nvPr/>
        </p:nvSpPr>
        <p:spPr>
          <a:xfrm>
            <a:off x="4877302" y="4191000"/>
            <a:ext cx="1142498" cy="1600200"/>
          </a:xfrm>
          <a:prstGeom prst="curv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0" y="3849469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Peter Higgs (2013 Physics Nobel) holding a Higgs boson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09801" y="5867400"/>
            <a:ext cx="762000" cy="904402"/>
          </a:xfrm>
          <a:prstGeom prst="roundRect">
            <a:avLst/>
          </a:prstGeom>
          <a:noFill/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5791200"/>
            <a:ext cx="838200" cy="81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5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What is Matter made of?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6553200" cy="2971800"/>
          </a:xfrm>
          <a:noFill/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According to the Ancient Greeks: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All matter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consists of tiny particles which are so small that they could not be broken down into anything smaller</a:t>
            </a:r>
          </a:p>
          <a:p>
            <a:pPr lvl="1">
              <a:lnSpc>
                <a:spcPct val="120000"/>
              </a:lnSpc>
            </a:pPr>
            <a:endParaRPr lang="en-US" i="1" dirty="0" smtClean="0">
              <a:solidFill>
                <a:schemeClr val="tx1"/>
              </a:solidFill>
              <a:effectLst/>
            </a:endParaRPr>
          </a:p>
          <a:p>
            <a:pPr lvl="1">
              <a:lnSpc>
                <a:spcPct val="120000"/>
              </a:lnSpc>
            </a:pPr>
            <a:r>
              <a:rPr lang="en-US" i="1" dirty="0" err="1" smtClean="0">
                <a:solidFill>
                  <a:schemeClr val="tx1"/>
                </a:solidFill>
                <a:effectLst/>
              </a:rPr>
              <a:t>Atamos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= invisible</a:t>
            </a:r>
            <a:endParaRPr lang="en-US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4279900"/>
            <a:ext cx="3034624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9622" y="1600200"/>
            <a:ext cx="209197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1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What scientists knew until 2012..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76401"/>
            <a:ext cx="3733800" cy="5681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43400" y="1295400"/>
            <a:ext cx="4267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Nature’s 4 Fundamental Forces: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Electromagnetism: 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Strong force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Weak force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Gravity: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45720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Questions:</a:t>
            </a:r>
            <a:r>
              <a:rPr lang="en-US" dirty="0" smtClean="0"/>
              <a:t> why does matter have a mass? Why are protons heavier than electrons?</a:t>
            </a:r>
          </a:p>
          <a:p>
            <a:endParaRPr lang="en-US" dirty="0"/>
          </a:p>
          <a:p>
            <a:r>
              <a:rPr lang="en-US" b="1" dirty="0" smtClean="0"/>
              <a:t>Possible answer:</a:t>
            </a:r>
            <a:r>
              <a:rPr lang="en-US" dirty="0" smtClean="0"/>
              <a:t> is there yet another particle which gives mass to other particles?</a:t>
            </a:r>
          </a:p>
          <a:p>
            <a:endParaRPr lang="en-US" dirty="0" smtClean="0"/>
          </a:p>
          <a:p>
            <a:r>
              <a:rPr lang="en-US" dirty="0" smtClean="0"/>
              <a:t>We test theories through experiment. </a:t>
            </a:r>
          </a:p>
          <a:p>
            <a:r>
              <a:rPr lang="en-US" dirty="0" smtClean="0"/>
              <a:t>What experiments have you done so far?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743200" y="5638800"/>
            <a:ext cx="1001821" cy="980602"/>
          </a:xfrm>
          <a:prstGeom prst="roundRect">
            <a:avLst/>
          </a:prstGeom>
          <a:noFill/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0" y="5638800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3366FF"/>
                </a:solidFill>
              </a:rPr>
              <a:t>?</a:t>
            </a:r>
            <a:endParaRPr lang="en-US" sz="2600" b="1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5791200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3366FF"/>
                </a:solidFill>
              </a:rPr>
              <a:t>?</a:t>
            </a:r>
            <a:endParaRPr lang="en-US" sz="2600" b="1" dirty="0">
              <a:solidFill>
                <a:srgbClr val="3366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362200"/>
            <a:ext cx="1295400" cy="889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600200"/>
            <a:ext cx="918308" cy="76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3124200"/>
            <a:ext cx="533400" cy="4667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00" y="3657600"/>
            <a:ext cx="870857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9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Measuring the properties of </a:t>
            </a:r>
            <a:br>
              <a:rPr lang="bs-Latn-BA" sz="4000" dirty="0" smtClean="0">
                <a:solidFill>
                  <a:schemeClr val="tx1"/>
                </a:solidFill>
                <a:effectLst/>
              </a:rPr>
            </a:br>
            <a:r>
              <a:rPr lang="bs-Latn-BA" sz="4000" dirty="0" smtClean="0">
                <a:solidFill>
                  <a:schemeClr val="tx1"/>
                </a:solidFill>
                <a:effectLst/>
              </a:rPr>
              <a:t>sub-atomic particles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1524000"/>
          </a:xfrm>
          <a:noFill/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If we want to perform an experiment, we need apparatus and a detector</a:t>
            </a: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4724400"/>
            <a:ext cx="2286000" cy="2286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124200"/>
            <a:ext cx="5791200" cy="3505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Apparatus: e.g. Bunsen burner, a beaker, a magnet, iron filings </a:t>
            </a:r>
            <a:r>
              <a:rPr lang="en-US" dirty="0" err="1" smtClean="0">
                <a:solidFill>
                  <a:schemeClr val="tx1"/>
                </a:solidFill>
                <a:effectLst/>
              </a:rPr>
              <a:t>etc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Detector: e.g. our own eyes, a microscope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743200"/>
            <a:ext cx="1268802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7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Measuring the properties of </a:t>
            </a:r>
            <a:br>
              <a:rPr lang="bs-Latn-BA" sz="4000" dirty="0" smtClean="0">
                <a:solidFill>
                  <a:schemeClr val="tx1"/>
                </a:solidFill>
                <a:effectLst/>
              </a:rPr>
            </a:br>
            <a:r>
              <a:rPr lang="bs-Latn-BA" sz="4000" dirty="0" smtClean="0">
                <a:solidFill>
                  <a:schemeClr val="tx1"/>
                </a:solidFill>
                <a:effectLst/>
              </a:rPr>
              <a:t>sub-atomic particles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305800" cy="3657600"/>
          </a:xfrm>
          <a:noFill/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But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sub-atomic particles such as the Higgs boson do not occur “naturally”!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So we need to: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effectLst/>
              </a:rPr>
              <a:t>Produce a Higgs boson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effectLst/>
              </a:rPr>
              <a:t>Measure that we produced a Higgs boson and not something else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5334000"/>
            <a:ext cx="1568824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1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Measuring the properties of </a:t>
            </a:r>
            <a:br>
              <a:rPr lang="bs-Latn-BA" sz="4000" dirty="0" smtClean="0">
                <a:solidFill>
                  <a:schemeClr val="tx1"/>
                </a:solidFill>
                <a:effectLst/>
              </a:rPr>
            </a:br>
            <a:r>
              <a:rPr lang="bs-Latn-BA" sz="4000" dirty="0" smtClean="0">
                <a:solidFill>
                  <a:schemeClr val="tx1"/>
                </a:solidFill>
                <a:effectLst/>
              </a:rPr>
              <a:t>sub-atomic particles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  <a:noFill/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We creat</a:t>
            </a:r>
            <a:r>
              <a:rPr lang="en-US" dirty="0" smtClean="0">
                <a:solidFill>
                  <a:schemeClr val="tx1"/>
                </a:solidFill>
                <a:effectLst/>
              </a:rPr>
              <a:t>e new particles by colliding high-energy protons together.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So we first need to 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>accelerate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protons and then 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>collide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them: we need a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particle accelerator</a:t>
            </a:r>
            <a:r>
              <a:rPr lang="en-US" dirty="0" smtClean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The new particles are too small to be seen using our eyes or a microscope: we need a new type of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detector</a:t>
            </a:r>
            <a:r>
              <a:rPr lang="en-US" dirty="0" smtClean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We know that when particles travel through certain gases, they produce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electricity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which can be measured. 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112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Basics of particle accelerators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4076700"/>
            <a:ext cx="4762500" cy="278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135" y="2590800"/>
            <a:ext cx="3525204" cy="3048000"/>
          </a:xfrm>
          <a:prstGeom prst="rect">
            <a:avLst/>
          </a:prstGeom>
        </p:spPr>
      </p:pic>
      <p:sp>
        <p:nvSpPr>
          <p:cNvPr id="6" name="Curved Right Arrow 5"/>
          <p:cNvSpPr/>
          <p:nvPr/>
        </p:nvSpPr>
        <p:spPr>
          <a:xfrm>
            <a:off x="794265" y="3733800"/>
            <a:ext cx="2209800" cy="2895600"/>
          </a:xfrm>
          <a:prstGeom prst="curvedRightArrow">
            <a:avLst/>
          </a:prstGeom>
          <a:solidFill>
            <a:srgbClr val="008000">
              <a:alpha val="69000"/>
            </a:srgb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3352800"/>
            <a:ext cx="1339335" cy="12086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1800" y="281493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Proton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36692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dipole magnet from a particle accelerator</a:t>
            </a:r>
            <a:endParaRPr lang="en-US" b="1" dirty="0"/>
          </a:p>
        </p:txBody>
      </p:sp>
      <p:sp>
        <p:nvSpPr>
          <p:cNvPr id="13" name="Curved Right Arrow 12"/>
          <p:cNvSpPr/>
          <p:nvPr/>
        </p:nvSpPr>
        <p:spPr>
          <a:xfrm rot="16869037">
            <a:off x="6140856" y="3343638"/>
            <a:ext cx="695774" cy="4647789"/>
          </a:xfrm>
          <a:prstGeom prst="curvedRightArrow">
            <a:avLst>
              <a:gd name="adj1" fmla="val 22822"/>
              <a:gd name="adj2" fmla="val 54846"/>
              <a:gd name="adj3" fmla="val 42018"/>
            </a:avLst>
          </a:prstGeom>
          <a:solidFill>
            <a:srgbClr val="008000">
              <a:alpha val="69000"/>
            </a:srgbClr>
          </a:solidFill>
          <a:ln/>
          <a:scene3d>
            <a:camera prst="orthographicFront">
              <a:rot lat="0" lon="6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5105400"/>
            <a:ext cx="591065" cy="533400"/>
          </a:xfrm>
          <a:prstGeom prst="rect">
            <a:avLst/>
          </a:prstGeom>
        </p:spPr>
      </p:pic>
      <p:sp>
        <p:nvSpPr>
          <p:cNvPr id="17" name="Explosion 2 16"/>
          <p:cNvSpPr/>
          <p:nvPr/>
        </p:nvSpPr>
        <p:spPr>
          <a:xfrm rot="415737">
            <a:off x="4840398" y="1188941"/>
            <a:ext cx="4332948" cy="2750743"/>
          </a:xfrm>
          <a:prstGeom prst="irregularSeal2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600" y="2209800"/>
            <a:ext cx="289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</a:rPr>
              <a:t>A charged particle is bent in a magnetic field </a:t>
            </a:r>
            <a:endParaRPr lang="en-US" sz="2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1295400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achieve a very high energy, we need to accelerate the protons over many, many turns of a </a:t>
            </a:r>
            <a:r>
              <a:rPr lang="en-US" sz="2000" i="1" dirty="0" smtClean="0"/>
              <a:t>circular</a:t>
            </a:r>
            <a:r>
              <a:rPr lang="en-US" sz="2000" dirty="0" smtClean="0"/>
              <a:t> accelerator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9871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The CERN Large Hadron Collider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93520"/>
            <a:ext cx="9144001" cy="536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9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bs-Latn-BA" sz="4000" dirty="0" smtClean="0">
                <a:solidFill>
                  <a:schemeClr val="tx1"/>
                </a:solidFill>
                <a:effectLst/>
              </a:rPr>
              <a:t>The CERN Large Hadron Collider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3" y="1447800"/>
            <a:ext cx="6592167" cy="4394150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7467600" y="2895600"/>
            <a:ext cx="822960" cy="2013154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10400" y="49530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100 </a:t>
            </a:r>
            <a:r>
              <a:rPr lang="en-US" sz="2200" dirty="0" err="1" smtClean="0"/>
              <a:t>metres</a:t>
            </a:r>
            <a:r>
              <a:rPr lang="en-US" sz="2200" dirty="0" smtClean="0"/>
              <a:t> underground</a:t>
            </a:r>
            <a:endParaRPr lang="en-US" sz="2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752600"/>
            <a:ext cx="762000" cy="76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1752600"/>
            <a:ext cx="1145082" cy="76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1652826"/>
            <a:ext cx="167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/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4282482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niverse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Universe-PowerPoint-Template.potx</Template>
  <TotalTime>4378</TotalTime>
  <Words>503</Words>
  <Application>Microsoft Macintosh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Universe-PowerPoint-Template</vt:lpstr>
      <vt:lpstr>A journey into the fundamentals of matter</vt:lpstr>
      <vt:lpstr>What is Matter made of?</vt:lpstr>
      <vt:lpstr>What scientists knew until 2012..</vt:lpstr>
      <vt:lpstr>Measuring the properties of  sub-atomic particles</vt:lpstr>
      <vt:lpstr>Measuring the properties of  sub-atomic particles</vt:lpstr>
      <vt:lpstr>Measuring the properties of  sub-atomic particles</vt:lpstr>
      <vt:lpstr>Basics of particle accelerators</vt:lpstr>
      <vt:lpstr>The CERN Large Hadron Collider</vt:lpstr>
      <vt:lpstr>The CERN Large Hadron Collider</vt:lpstr>
      <vt:lpstr>Large Hadron Collider: Fun Facts</vt:lpstr>
      <vt:lpstr>Large Hadron Collider: Fun Facts</vt:lpstr>
      <vt:lpstr>Large Hadron Collider: Fun Facts</vt:lpstr>
      <vt:lpstr>How does the LHC work?</vt:lpstr>
      <vt:lpstr>A new discovery!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Windows User</dc:creator>
  <cp:lastModifiedBy>Gianluca Valentino</cp:lastModifiedBy>
  <cp:revision>88</cp:revision>
  <dcterms:created xsi:type="dcterms:W3CDTF">2013-11-02T15:53:13Z</dcterms:created>
  <dcterms:modified xsi:type="dcterms:W3CDTF">2016-11-07T23:16:34Z</dcterms:modified>
</cp:coreProperties>
</file>