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10"/>
  </p:handoutMasterIdLst>
  <p:sldIdLst>
    <p:sldId id="256" r:id="rId2"/>
    <p:sldId id="257" r:id="rId3"/>
    <p:sldId id="259" r:id="rId4"/>
    <p:sldId id="262" r:id="rId5"/>
    <p:sldId id="260" r:id="rId6"/>
    <p:sldId id="261" r:id="rId7"/>
    <p:sldId id="263" r:id="rId8"/>
    <p:sldId id="264"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43" d="100"/>
          <a:sy n="143" d="100"/>
        </p:scale>
        <p:origin x="-95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9785B4A-1EE3-1140-A919-78A09FEAF822}" type="datetimeFigureOut">
              <a:rPr lang="en-US" smtClean="0"/>
              <a:t>08.11.16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09910C6-C760-A34F-9BDB-00CD20109922}" type="slidenum">
              <a:rPr lang="en-US" smtClean="0"/>
              <a:t>‹#›</a:t>
            </a:fld>
            <a:endParaRPr lang="en-US"/>
          </a:p>
        </p:txBody>
      </p:sp>
    </p:spTree>
    <p:extLst>
      <p:ext uri="{BB962C8B-B14F-4D97-AF65-F5344CB8AC3E}">
        <p14:creationId xmlns:p14="http://schemas.microsoft.com/office/powerpoint/2010/main" val="8489314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0A0D1C-68A7-3F4D-8819-0666151B6E56}" type="datetimeFigureOut">
              <a:rPr lang="en-US" smtClean="0"/>
              <a:t>08.11.16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3F4692-3DAE-2C4F-90BA-7B400782A30B}" type="slidenum">
              <a:rPr lang="en-US" smtClean="0"/>
              <a:t>‹#›</a:t>
            </a:fld>
            <a:endParaRPr lang="en-US"/>
          </a:p>
        </p:txBody>
      </p:sp>
    </p:spTree>
    <p:extLst>
      <p:ext uri="{BB962C8B-B14F-4D97-AF65-F5344CB8AC3E}">
        <p14:creationId xmlns:p14="http://schemas.microsoft.com/office/powerpoint/2010/main" val="1141887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0A0D1C-68A7-3F4D-8819-0666151B6E56}" type="datetimeFigureOut">
              <a:rPr lang="en-US" smtClean="0"/>
              <a:t>08.11.16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3F4692-3DAE-2C4F-90BA-7B400782A30B}" type="slidenum">
              <a:rPr lang="en-US" smtClean="0"/>
              <a:t>‹#›</a:t>
            </a:fld>
            <a:endParaRPr lang="en-US"/>
          </a:p>
        </p:txBody>
      </p:sp>
    </p:spTree>
    <p:extLst>
      <p:ext uri="{BB962C8B-B14F-4D97-AF65-F5344CB8AC3E}">
        <p14:creationId xmlns:p14="http://schemas.microsoft.com/office/powerpoint/2010/main" val="3880430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0A0D1C-68A7-3F4D-8819-0666151B6E56}" type="datetimeFigureOut">
              <a:rPr lang="en-US" smtClean="0"/>
              <a:t>08.11.16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3F4692-3DAE-2C4F-90BA-7B400782A30B}" type="slidenum">
              <a:rPr lang="en-US" smtClean="0"/>
              <a:t>‹#›</a:t>
            </a:fld>
            <a:endParaRPr lang="en-US"/>
          </a:p>
        </p:txBody>
      </p:sp>
    </p:spTree>
    <p:extLst>
      <p:ext uri="{BB962C8B-B14F-4D97-AF65-F5344CB8AC3E}">
        <p14:creationId xmlns:p14="http://schemas.microsoft.com/office/powerpoint/2010/main" val="2595145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0A0D1C-68A7-3F4D-8819-0666151B6E56}" type="datetimeFigureOut">
              <a:rPr lang="en-US" smtClean="0"/>
              <a:t>08.11.16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3F4692-3DAE-2C4F-90BA-7B400782A30B}" type="slidenum">
              <a:rPr lang="en-US" smtClean="0"/>
              <a:t>‹#›</a:t>
            </a:fld>
            <a:endParaRPr lang="en-US"/>
          </a:p>
        </p:txBody>
      </p:sp>
    </p:spTree>
    <p:extLst>
      <p:ext uri="{BB962C8B-B14F-4D97-AF65-F5344CB8AC3E}">
        <p14:creationId xmlns:p14="http://schemas.microsoft.com/office/powerpoint/2010/main" val="3028636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0A0D1C-68A7-3F4D-8819-0666151B6E56}" type="datetimeFigureOut">
              <a:rPr lang="en-US" smtClean="0"/>
              <a:t>08.11.16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3F4692-3DAE-2C4F-90BA-7B400782A30B}" type="slidenum">
              <a:rPr lang="en-US" smtClean="0"/>
              <a:t>‹#›</a:t>
            </a:fld>
            <a:endParaRPr lang="en-US"/>
          </a:p>
        </p:txBody>
      </p:sp>
    </p:spTree>
    <p:extLst>
      <p:ext uri="{BB962C8B-B14F-4D97-AF65-F5344CB8AC3E}">
        <p14:creationId xmlns:p14="http://schemas.microsoft.com/office/powerpoint/2010/main" val="2393498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0A0D1C-68A7-3F4D-8819-0666151B6E56}" type="datetimeFigureOut">
              <a:rPr lang="en-US" smtClean="0"/>
              <a:t>08.11.16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3F4692-3DAE-2C4F-90BA-7B400782A30B}" type="slidenum">
              <a:rPr lang="en-US" smtClean="0"/>
              <a:t>‹#›</a:t>
            </a:fld>
            <a:endParaRPr lang="en-US"/>
          </a:p>
        </p:txBody>
      </p:sp>
    </p:spTree>
    <p:extLst>
      <p:ext uri="{BB962C8B-B14F-4D97-AF65-F5344CB8AC3E}">
        <p14:creationId xmlns:p14="http://schemas.microsoft.com/office/powerpoint/2010/main" val="1969458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0A0D1C-68A7-3F4D-8819-0666151B6E56}" type="datetimeFigureOut">
              <a:rPr lang="en-US" smtClean="0"/>
              <a:t>08.11.16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3F4692-3DAE-2C4F-90BA-7B400782A30B}" type="slidenum">
              <a:rPr lang="en-US" smtClean="0"/>
              <a:t>‹#›</a:t>
            </a:fld>
            <a:endParaRPr lang="en-US"/>
          </a:p>
        </p:txBody>
      </p:sp>
    </p:spTree>
    <p:extLst>
      <p:ext uri="{BB962C8B-B14F-4D97-AF65-F5344CB8AC3E}">
        <p14:creationId xmlns:p14="http://schemas.microsoft.com/office/powerpoint/2010/main" val="3573502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0A0D1C-68A7-3F4D-8819-0666151B6E56}" type="datetimeFigureOut">
              <a:rPr lang="en-US" smtClean="0"/>
              <a:t>08.11.16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3F4692-3DAE-2C4F-90BA-7B400782A30B}" type="slidenum">
              <a:rPr lang="en-US" smtClean="0"/>
              <a:t>‹#›</a:t>
            </a:fld>
            <a:endParaRPr lang="en-US"/>
          </a:p>
        </p:txBody>
      </p:sp>
    </p:spTree>
    <p:extLst>
      <p:ext uri="{BB962C8B-B14F-4D97-AF65-F5344CB8AC3E}">
        <p14:creationId xmlns:p14="http://schemas.microsoft.com/office/powerpoint/2010/main" val="532351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0A0D1C-68A7-3F4D-8819-0666151B6E56}" type="datetimeFigureOut">
              <a:rPr lang="en-US" smtClean="0"/>
              <a:t>08.11.16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3F4692-3DAE-2C4F-90BA-7B400782A30B}" type="slidenum">
              <a:rPr lang="en-US" smtClean="0"/>
              <a:t>‹#›</a:t>
            </a:fld>
            <a:endParaRPr lang="en-US"/>
          </a:p>
        </p:txBody>
      </p:sp>
    </p:spTree>
    <p:extLst>
      <p:ext uri="{BB962C8B-B14F-4D97-AF65-F5344CB8AC3E}">
        <p14:creationId xmlns:p14="http://schemas.microsoft.com/office/powerpoint/2010/main" val="320115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0A0D1C-68A7-3F4D-8819-0666151B6E56}" type="datetimeFigureOut">
              <a:rPr lang="en-US" smtClean="0"/>
              <a:t>08.11.16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3F4692-3DAE-2C4F-90BA-7B400782A30B}" type="slidenum">
              <a:rPr lang="en-US" smtClean="0"/>
              <a:t>‹#›</a:t>
            </a:fld>
            <a:endParaRPr lang="en-US"/>
          </a:p>
        </p:txBody>
      </p:sp>
    </p:spTree>
    <p:extLst>
      <p:ext uri="{BB962C8B-B14F-4D97-AF65-F5344CB8AC3E}">
        <p14:creationId xmlns:p14="http://schemas.microsoft.com/office/powerpoint/2010/main" val="2304652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0A0D1C-68A7-3F4D-8819-0666151B6E56}" type="datetimeFigureOut">
              <a:rPr lang="en-US" smtClean="0"/>
              <a:t>08.11.16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3F4692-3DAE-2C4F-90BA-7B400782A30B}" type="slidenum">
              <a:rPr lang="en-US" smtClean="0"/>
              <a:t>‹#›</a:t>
            </a:fld>
            <a:endParaRPr lang="en-US"/>
          </a:p>
        </p:txBody>
      </p:sp>
    </p:spTree>
    <p:extLst>
      <p:ext uri="{BB962C8B-B14F-4D97-AF65-F5344CB8AC3E}">
        <p14:creationId xmlns:p14="http://schemas.microsoft.com/office/powerpoint/2010/main" val="28738175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0A0D1C-68A7-3F4D-8819-0666151B6E56}" type="datetimeFigureOut">
              <a:rPr lang="en-US" smtClean="0"/>
              <a:t>08.11.16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3F4692-3DAE-2C4F-90BA-7B400782A30B}" type="slidenum">
              <a:rPr lang="en-US" smtClean="0"/>
              <a:t>‹#›</a:t>
            </a:fld>
            <a:endParaRPr lang="en-US"/>
          </a:p>
        </p:txBody>
      </p:sp>
    </p:spTree>
    <p:extLst>
      <p:ext uri="{BB962C8B-B14F-4D97-AF65-F5344CB8AC3E}">
        <p14:creationId xmlns:p14="http://schemas.microsoft.com/office/powerpoint/2010/main" val="33176930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568427/" TargetMode="External"/><Relationship Id="rId4" Type="http://schemas.openxmlformats.org/officeDocument/2006/relationships/package" Target="../embeddings/Microsoft_Word_Document1.docx"/><Relationship Id="rId5"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9610"/>
            <a:ext cx="7772400" cy="3052429"/>
          </a:xfrm>
        </p:spPr>
        <p:txBody>
          <a:bodyPr>
            <a:noAutofit/>
          </a:bodyPr>
          <a:lstStyle/>
          <a:p>
            <a:r>
              <a:rPr lang="en-US" sz="3600" b="1" dirty="0"/>
              <a:t>Design Review:</a:t>
            </a:r>
            <a:br>
              <a:rPr lang="en-US" sz="3600" b="1" dirty="0"/>
            </a:br>
            <a:r>
              <a:rPr lang="en-US" sz="3600" b="1" dirty="0"/>
              <a:t>DUNE Single Phase Cathode Plane Assembly, Field Cage and High </a:t>
            </a:r>
            <a:r>
              <a:rPr lang="en-US" sz="3600" b="1" dirty="0" smtClean="0"/>
              <a:t>Voltage</a:t>
            </a:r>
            <a:r>
              <a:rPr lang="en-US" sz="3600" b="1" dirty="0"/>
              <a:t/>
            </a:r>
            <a:br>
              <a:rPr lang="en-US" sz="3600" b="1" dirty="0"/>
            </a:br>
            <a:r>
              <a:rPr lang="en-US" sz="3600" b="1" dirty="0" smtClean="0"/>
              <a:t/>
            </a:r>
            <a:br>
              <a:rPr lang="en-US" sz="3600" b="1" dirty="0" smtClean="0"/>
            </a:br>
            <a:r>
              <a:rPr lang="en-US" sz="2400" b="1" dirty="0" smtClean="0"/>
              <a:t>CERN, 9–10 November 2016 </a:t>
            </a:r>
            <a:endParaRPr lang="en-US" sz="3600" dirty="0"/>
          </a:p>
        </p:txBody>
      </p:sp>
      <p:sp>
        <p:nvSpPr>
          <p:cNvPr id="3" name="Subtitle 2"/>
          <p:cNvSpPr>
            <a:spLocks noGrp="1"/>
          </p:cNvSpPr>
          <p:nvPr>
            <p:ph type="subTitle" idx="1"/>
          </p:nvPr>
        </p:nvSpPr>
        <p:spPr>
          <a:xfrm>
            <a:off x="1371600" y="4972040"/>
            <a:ext cx="6400800" cy="1752600"/>
          </a:xfrm>
        </p:spPr>
        <p:txBody>
          <a:bodyPr>
            <a:normAutofit/>
          </a:bodyPr>
          <a:lstStyle/>
          <a:p>
            <a:r>
              <a:rPr lang="en-US" sz="2800" b="1" dirty="0" smtClean="0"/>
              <a:t>Opening Executive Session</a:t>
            </a:r>
          </a:p>
          <a:p>
            <a:r>
              <a:rPr lang="en-US" sz="2800" b="1" dirty="0" smtClean="0"/>
              <a:t>M.C.</a:t>
            </a:r>
            <a:r>
              <a:rPr lang="en-US" sz="2800" b="1" dirty="0" smtClean="0"/>
              <a:t> </a:t>
            </a:r>
            <a:endParaRPr lang="en-US" sz="2800" dirty="0"/>
          </a:p>
        </p:txBody>
      </p:sp>
      <p:pic>
        <p:nvPicPr>
          <p:cNvPr id="4" name="Picture 3" descr="DUNElogo_colorHORIZONTAL.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3228" y="314631"/>
            <a:ext cx="4326919" cy="865384"/>
          </a:xfrm>
          <a:prstGeom prst="rect">
            <a:avLst/>
          </a:prstGeom>
        </p:spPr>
      </p:pic>
    </p:spTree>
    <p:extLst>
      <p:ext uri="{BB962C8B-B14F-4D97-AF65-F5344CB8AC3E}">
        <p14:creationId xmlns:p14="http://schemas.microsoft.com/office/powerpoint/2010/main" val="220658024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Review </a:t>
            </a:r>
            <a:r>
              <a:rPr lang="en-US" b="1" dirty="0" smtClean="0"/>
              <a:t>Goals</a:t>
            </a:r>
            <a:endParaRPr lang="en-US" dirty="0"/>
          </a:p>
        </p:txBody>
      </p:sp>
      <p:sp>
        <p:nvSpPr>
          <p:cNvPr id="3" name="Content Placeholder 2"/>
          <p:cNvSpPr>
            <a:spLocks noGrp="1"/>
          </p:cNvSpPr>
          <p:nvPr>
            <p:ph idx="1"/>
          </p:nvPr>
        </p:nvSpPr>
        <p:spPr>
          <a:xfrm>
            <a:off x="457200" y="1793575"/>
            <a:ext cx="8229600" cy="4332588"/>
          </a:xfrm>
        </p:spPr>
        <p:txBody>
          <a:bodyPr>
            <a:normAutofit fontScale="85000" lnSpcReduction="20000"/>
          </a:bodyPr>
          <a:lstStyle/>
          <a:p>
            <a:pPr marL="0" indent="0">
              <a:buNone/>
            </a:pPr>
            <a:r>
              <a:rPr lang="en-US" sz="2800" b="1" dirty="0"/>
              <a:t>The Committee is requested to review the DUNE cathode plane assembly (CPA), field cage (FC) and high voltage (HV) technical design and determine if it is at a state commensurate with that needed for producing the equipment planned for the NP04 </a:t>
            </a:r>
            <a:r>
              <a:rPr lang="en-US" sz="2800" b="1" dirty="0" err="1"/>
              <a:t>ProtoDUNE</a:t>
            </a:r>
            <a:r>
              <a:rPr lang="en-US" sz="2800" b="1" dirty="0"/>
              <a:t> prototype detector operation at the CERN Neutrino Platform in 2018</a:t>
            </a:r>
            <a:r>
              <a:rPr lang="en-US" sz="2800" b="1" dirty="0" smtClean="0"/>
              <a:t>.</a:t>
            </a:r>
          </a:p>
          <a:p>
            <a:endParaRPr lang="en-US" sz="2800" dirty="0"/>
          </a:p>
          <a:p>
            <a:pPr lvl="1"/>
            <a:r>
              <a:rPr lang="en-US" sz="2400" i="1" dirty="0" smtClean="0"/>
              <a:t>Assessing </a:t>
            </a:r>
            <a:r>
              <a:rPr lang="en-US" sz="2400" i="1" dirty="0"/>
              <a:t>if the design is fatally flawed or if it seems reasonable to launch detector construction</a:t>
            </a:r>
          </a:p>
          <a:p>
            <a:pPr lvl="1"/>
            <a:r>
              <a:rPr lang="en-US" sz="2400" i="1" dirty="0"/>
              <a:t>Provide comments, and recommendations to improve the design.</a:t>
            </a:r>
          </a:p>
          <a:p>
            <a:pPr lvl="3"/>
            <a:r>
              <a:rPr lang="en-US" sz="1600" i="1" dirty="0"/>
              <a:t>Given the short timescale to build and install the detector in 2018 before LS2 starts, the project may not be able to implement all of the recommendations. Committee should focus on key aspects</a:t>
            </a:r>
          </a:p>
          <a:p>
            <a:pPr lvl="1"/>
            <a:r>
              <a:rPr lang="en-US" sz="2400" i="1" dirty="0"/>
              <a:t>Note positive aspects of the </a:t>
            </a:r>
            <a:r>
              <a:rPr lang="en-US" sz="2400" i="1" dirty="0" smtClean="0"/>
              <a:t>design</a:t>
            </a:r>
            <a:endParaRPr lang="en-US" sz="2400" i="1" dirty="0"/>
          </a:p>
        </p:txBody>
      </p:sp>
    </p:spTree>
    <p:extLst>
      <p:ext uri="{BB962C8B-B14F-4D97-AF65-F5344CB8AC3E}">
        <p14:creationId xmlns:p14="http://schemas.microsoft.com/office/powerpoint/2010/main" val="369804067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Charge</a:t>
            </a:r>
            <a:endParaRPr lang="en-US" dirty="0"/>
          </a:p>
        </p:txBody>
      </p:sp>
      <p:sp>
        <p:nvSpPr>
          <p:cNvPr id="3" name="Content Placeholder 2"/>
          <p:cNvSpPr>
            <a:spLocks noGrp="1"/>
          </p:cNvSpPr>
          <p:nvPr>
            <p:ph idx="1"/>
          </p:nvPr>
        </p:nvSpPr>
        <p:spPr>
          <a:xfrm>
            <a:off x="457200" y="1493030"/>
            <a:ext cx="8229600" cy="4633133"/>
          </a:xfrm>
        </p:spPr>
        <p:txBody>
          <a:bodyPr>
            <a:noAutofit/>
          </a:bodyPr>
          <a:lstStyle/>
          <a:p>
            <a:pPr marL="271463" indent="-271463">
              <a:buFont typeface="+mj-lt"/>
              <a:buAutoNum type="arabicPeriod"/>
            </a:pPr>
            <a:r>
              <a:rPr lang="en-US" sz="1100" dirty="0"/>
              <a:t>Does the CPA/FC/HV </a:t>
            </a:r>
            <a:r>
              <a:rPr lang="en-US" sz="1100" b="1" dirty="0">
                <a:solidFill>
                  <a:srgbClr val="FF0000"/>
                </a:solidFill>
              </a:rPr>
              <a:t>design meet the requirements</a:t>
            </a:r>
            <a:r>
              <a:rPr lang="en-US" sz="1100" dirty="0"/>
              <a:t>? Are the requirements/justifications sufficiently complete and clear?</a:t>
            </a:r>
          </a:p>
          <a:p>
            <a:pPr marL="271463" indent="-271463">
              <a:buFont typeface="+mj-lt"/>
              <a:buAutoNum type="arabicPeriod"/>
            </a:pPr>
            <a:r>
              <a:rPr lang="en-US" sz="1100" dirty="0" smtClean="0"/>
              <a:t>Are </a:t>
            </a:r>
            <a:r>
              <a:rPr lang="en-US" sz="1100" dirty="0"/>
              <a:t>CPA/FC/HV </a:t>
            </a:r>
            <a:r>
              <a:rPr lang="en-US" sz="1100" b="1" dirty="0">
                <a:solidFill>
                  <a:srgbClr val="FF0000"/>
                </a:solidFill>
              </a:rPr>
              <a:t>risks</a:t>
            </a:r>
            <a:r>
              <a:rPr lang="en-US" sz="1100" dirty="0"/>
              <a:t> captured and is there a plan for managing and mitigating these risks?</a:t>
            </a:r>
          </a:p>
          <a:p>
            <a:pPr marL="271463" indent="-271463">
              <a:buFont typeface="+mj-lt"/>
              <a:buAutoNum type="arabicPeriod"/>
            </a:pPr>
            <a:r>
              <a:rPr lang="en-US" sz="1100" dirty="0" smtClean="0"/>
              <a:t>Does </a:t>
            </a:r>
            <a:r>
              <a:rPr lang="en-US" sz="1100" dirty="0"/>
              <a:t>the design lead to a reasonable </a:t>
            </a:r>
            <a:r>
              <a:rPr lang="en-US" sz="1100" b="1" dirty="0">
                <a:solidFill>
                  <a:srgbClr val="FF0000"/>
                </a:solidFill>
              </a:rPr>
              <a:t>production schedule</a:t>
            </a:r>
            <a:r>
              <a:rPr lang="en-US" sz="1100" dirty="0"/>
              <a:t>, including QA, transport, installation and commissioning?</a:t>
            </a:r>
          </a:p>
          <a:p>
            <a:pPr marL="271463" indent="-271463">
              <a:buFont typeface="+mj-lt"/>
              <a:buAutoNum type="arabicPeriod"/>
            </a:pPr>
            <a:r>
              <a:rPr lang="en-US" sz="1100" dirty="0" smtClean="0"/>
              <a:t> Does </a:t>
            </a:r>
            <a:r>
              <a:rPr lang="en-US" sz="1100" b="1" dirty="0">
                <a:solidFill>
                  <a:srgbClr val="FF0000"/>
                </a:solidFill>
              </a:rPr>
              <a:t>the documentation </a:t>
            </a:r>
            <a:r>
              <a:rPr lang="en-US" sz="1100" dirty="0"/>
              <a:t>of the CPA/FC/HV technical design provide sufficiently comprehensive analysis and justification for the CPA/FC/HV design adopted?</a:t>
            </a:r>
          </a:p>
          <a:p>
            <a:pPr marL="271463" indent="-271463">
              <a:buFont typeface="+mj-lt"/>
              <a:buAutoNum type="arabicPeriod"/>
            </a:pPr>
            <a:r>
              <a:rPr lang="en-US" sz="1100" dirty="0" smtClean="0"/>
              <a:t>Are </a:t>
            </a:r>
            <a:r>
              <a:rPr lang="en-US" sz="1100" dirty="0"/>
              <a:t>all CPA/FC/HV </a:t>
            </a:r>
            <a:r>
              <a:rPr lang="en-US" sz="1100" b="1" dirty="0">
                <a:solidFill>
                  <a:srgbClr val="FF0000"/>
                </a:solidFill>
              </a:rPr>
              <a:t>interfaces</a:t>
            </a:r>
            <a:r>
              <a:rPr lang="en-US" sz="1100" dirty="0"/>
              <a:t> to other detector components (APA, detector support system and beam plug) and cryostat documented, clearly identified and complete? Does the TPC integrated </a:t>
            </a:r>
            <a:r>
              <a:rPr lang="en-US" sz="1100" b="1" dirty="0">
                <a:solidFill>
                  <a:srgbClr val="FF0000"/>
                </a:solidFill>
              </a:rPr>
              <a:t>3D model </a:t>
            </a:r>
            <a:r>
              <a:rPr lang="en-US" sz="1100" dirty="0"/>
              <a:t>adequately represent the mechanical interfaces to the CPA/FC/HV and between adjacent CPA/FC?</a:t>
            </a:r>
          </a:p>
          <a:p>
            <a:pPr marL="271463" indent="-271463">
              <a:buFont typeface="+mj-lt"/>
              <a:buAutoNum type="arabicPeriod"/>
            </a:pPr>
            <a:r>
              <a:rPr lang="en-US" sz="1100" dirty="0" smtClean="0"/>
              <a:t>Are </a:t>
            </a:r>
            <a:r>
              <a:rPr lang="en-US" sz="1100" dirty="0"/>
              <a:t>the CPA/FC/HV 3D model, top level </a:t>
            </a:r>
            <a:r>
              <a:rPr lang="en-US" sz="1100" b="1" dirty="0">
                <a:solidFill>
                  <a:srgbClr val="FF0000"/>
                </a:solidFill>
              </a:rPr>
              <a:t>assembly drawings</a:t>
            </a:r>
            <a:r>
              <a:rPr lang="en-US" sz="1100" dirty="0"/>
              <a:t>, detail/part drawings and the material and process specifications sufficiently complete to demonstrate that the design can be constructed and installed?</a:t>
            </a:r>
          </a:p>
          <a:p>
            <a:pPr marL="271463" indent="-271463">
              <a:buFont typeface="+mj-lt"/>
              <a:buAutoNum type="arabicPeriod"/>
            </a:pPr>
            <a:r>
              <a:rPr lang="en-US" sz="1100" dirty="0" smtClean="0"/>
              <a:t>Is </a:t>
            </a:r>
            <a:r>
              <a:rPr lang="en-US" sz="1100" dirty="0"/>
              <a:t>the </a:t>
            </a:r>
            <a:r>
              <a:rPr lang="en-US" sz="1100" b="1" dirty="0">
                <a:solidFill>
                  <a:srgbClr val="0000FF"/>
                </a:solidFill>
              </a:rPr>
              <a:t>grounding</a:t>
            </a:r>
            <a:r>
              <a:rPr lang="en-US" sz="1100" dirty="0"/>
              <a:t> of the FC ground planes and to the APA and shielding/filtering of the HV understood and adequate?  </a:t>
            </a:r>
          </a:p>
          <a:p>
            <a:pPr marL="271463" indent="-271463">
              <a:buFont typeface="+mj-lt"/>
              <a:buAutoNum type="arabicPeriod"/>
            </a:pPr>
            <a:r>
              <a:rPr lang="en-US" sz="1100" dirty="0" smtClean="0"/>
              <a:t>Are </a:t>
            </a:r>
            <a:r>
              <a:rPr lang="en-US" sz="1100" dirty="0"/>
              <a:t>the design radii, surface finish, cleanliness and QC standards adequate to </a:t>
            </a:r>
            <a:r>
              <a:rPr lang="en-US" sz="1100" b="1" dirty="0">
                <a:solidFill>
                  <a:srgbClr val="0000FF"/>
                </a:solidFill>
              </a:rPr>
              <a:t>support operation </a:t>
            </a:r>
            <a:r>
              <a:rPr lang="en-US" sz="1100" dirty="0"/>
              <a:t>at the design HV?</a:t>
            </a:r>
          </a:p>
          <a:p>
            <a:pPr marL="271463" indent="-271463">
              <a:buFont typeface="+mj-lt"/>
              <a:buAutoNum type="arabicPeriod"/>
            </a:pPr>
            <a:r>
              <a:rPr lang="en-US" sz="1100" dirty="0" smtClean="0"/>
              <a:t>Is </a:t>
            </a:r>
            <a:r>
              <a:rPr lang="en-US" sz="1100" dirty="0"/>
              <a:t>the </a:t>
            </a:r>
            <a:r>
              <a:rPr lang="en-US" sz="1100" b="1" dirty="0">
                <a:solidFill>
                  <a:srgbClr val="0000FF"/>
                </a:solidFill>
              </a:rPr>
              <a:t>HV system </a:t>
            </a:r>
            <a:r>
              <a:rPr lang="en-US" sz="1100" dirty="0"/>
              <a:t>design comprehensive and integrated? Are appropriate safety concerns incorporated into the design? Is the HV system monitoring properly integrated in the Detector Safety System? Is appropriate HV filtering in place to effectively reduce noise on cold electronics and photon system?</a:t>
            </a:r>
          </a:p>
          <a:p>
            <a:pPr marL="271463" indent="-271463">
              <a:buFont typeface="+mj-lt"/>
              <a:buAutoNum type="arabicPeriod"/>
            </a:pPr>
            <a:r>
              <a:rPr lang="en-US" sz="1100" dirty="0" smtClean="0"/>
              <a:t>Is </a:t>
            </a:r>
            <a:r>
              <a:rPr lang="en-US" sz="1100" dirty="0"/>
              <a:t>the </a:t>
            </a:r>
            <a:r>
              <a:rPr lang="en-US" sz="1100" b="1" dirty="0">
                <a:solidFill>
                  <a:srgbClr val="0000FF"/>
                </a:solidFill>
              </a:rPr>
              <a:t>HV </a:t>
            </a:r>
            <a:r>
              <a:rPr lang="en-US" sz="1100" b="1" dirty="0" err="1">
                <a:solidFill>
                  <a:srgbClr val="0000FF"/>
                </a:solidFill>
              </a:rPr>
              <a:t>feedthrough</a:t>
            </a:r>
            <a:r>
              <a:rPr lang="en-US" sz="1100" b="1" dirty="0">
                <a:solidFill>
                  <a:srgbClr val="0000FF"/>
                </a:solidFill>
              </a:rPr>
              <a:t> </a:t>
            </a:r>
            <a:r>
              <a:rPr lang="en-US" sz="1100" dirty="0"/>
              <a:t>design comprehensive and integrated?</a:t>
            </a:r>
          </a:p>
          <a:p>
            <a:pPr marL="271463" indent="-271463">
              <a:buFont typeface="+mj-lt"/>
              <a:buAutoNum type="arabicPeriod"/>
            </a:pPr>
            <a:r>
              <a:rPr lang="en-US" sz="1100" dirty="0" smtClean="0"/>
              <a:t>Are </a:t>
            </a:r>
            <a:r>
              <a:rPr lang="en-US" sz="1100" b="1" dirty="0">
                <a:solidFill>
                  <a:srgbClr val="008000"/>
                </a:solidFill>
              </a:rPr>
              <a:t>operation conditions </a:t>
            </a:r>
            <a:r>
              <a:rPr lang="en-US" sz="1100" dirty="0"/>
              <a:t>(loads and temperature) listed, understood and comprehensive? </a:t>
            </a:r>
          </a:p>
          <a:p>
            <a:pPr marL="271463" indent="-271463">
              <a:buFont typeface="+mj-lt"/>
              <a:buAutoNum type="arabicPeriod"/>
            </a:pPr>
            <a:r>
              <a:rPr lang="en-US" sz="1100" dirty="0" smtClean="0"/>
              <a:t>Are </a:t>
            </a:r>
            <a:r>
              <a:rPr lang="en-US" sz="1100" dirty="0"/>
              <a:t>the CPA/FC/HV engineering analyses sufficiently comprehensive for </a:t>
            </a:r>
            <a:r>
              <a:rPr lang="en-US" sz="1100" b="1" dirty="0">
                <a:solidFill>
                  <a:srgbClr val="008000"/>
                </a:solidFill>
              </a:rPr>
              <a:t>safe handling, installation and operation</a:t>
            </a:r>
            <a:r>
              <a:rPr lang="en-US" sz="1100" b="1" dirty="0">
                <a:solidFill>
                  <a:srgbClr val="FF0000"/>
                </a:solidFill>
              </a:rPr>
              <a:t> </a:t>
            </a:r>
            <a:r>
              <a:rPr lang="en-US" sz="1100" dirty="0"/>
              <a:t>at the CERN Neutrino Platform? Is the installation plan for the CPA/FC/HVs sufficiently well developed? Is the design for the installation tooling adequate for installation of the CPA/FC/HV?</a:t>
            </a:r>
          </a:p>
          <a:p>
            <a:pPr marL="271463" indent="-271463">
              <a:buFont typeface="+mj-lt"/>
              <a:buAutoNum type="arabicPeriod"/>
            </a:pPr>
            <a:r>
              <a:rPr lang="en-US" sz="1100" dirty="0" smtClean="0"/>
              <a:t>Is </a:t>
            </a:r>
            <a:r>
              <a:rPr lang="en-US" sz="1100" dirty="0"/>
              <a:t>the CPA/FC/HV </a:t>
            </a:r>
            <a:r>
              <a:rPr lang="en-US" sz="1100" b="1" dirty="0">
                <a:solidFill>
                  <a:srgbClr val="008000"/>
                </a:solidFill>
              </a:rPr>
              <a:t>quality assurance, quality control and test plan adequate</a:t>
            </a:r>
            <a:r>
              <a:rPr lang="en-US" sz="1100" dirty="0"/>
              <a:t>? Have applicable lessons-learned from previous </a:t>
            </a:r>
            <a:r>
              <a:rPr lang="en-US" sz="1100" dirty="0" err="1"/>
              <a:t>LArTPC</a:t>
            </a:r>
            <a:r>
              <a:rPr lang="en-US" sz="1100" dirty="0"/>
              <a:t> devices been documented and implemented into the QA plan? Does the plan appropriately account for CPA/FC/HV production at multiple international sites with different standards (metric/imperial) for available stock materials?</a:t>
            </a:r>
          </a:p>
          <a:p>
            <a:pPr marL="271463" indent="-271463">
              <a:buFont typeface="+mj-lt"/>
              <a:buAutoNum type="arabicPeriod"/>
            </a:pPr>
            <a:r>
              <a:rPr lang="en-US" sz="1100" dirty="0" smtClean="0"/>
              <a:t>Are </a:t>
            </a:r>
            <a:r>
              <a:rPr lang="en-US" sz="1100" dirty="0"/>
              <a:t>the </a:t>
            </a:r>
            <a:r>
              <a:rPr lang="en-US" sz="1100" b="1" dirty="0">
                <a:solidFill>
                  <a:srgbClr val="FF6600"/>
                </a:solidFill>
              </a:rPr>
              <a:t>teams</a:t>
            </a:r>
            <a:r>
              <a:rPr lang="en-US" sz="1100" dirty="0"/>
              <a:t> sufficiently resourced to deliver on time</a:t>
            </a:r>
            <a:r>
              <a:rPr lang="en-US" sz="1100" dirty="0" smtClean="0"/>
              <a:t>?</a:t>
            </a:r>
            <a:endParaRPr lang="en-US" sz="1100" dirty="0"/>
          </a:p>
        </p:txBody>
      </p:sp>
      <p:sp>
        <p:nvSpPr>
          <p:cNvPr id="4" name="TextBox 3"/>
          <p:cNvSpPr txBox="1"/>
          <p:nvPr/>
        </p:nvSpPr>
        <p:spPr>
          <a:xfrm rot="16200000">
            <a:off x="-150776" y="2224616"/>
            <a:ext cx="828472" cy="369332"/>
          </a:xfrm>
          <a:prstGeom prst="rect">
            <a:avLst/>
          </a:prstGeom>
          <a:noFill/>
        </p:spPr>
        <p:txBody>
          <a:bodyPr wrap="none" rtlCol="0">
            <a:spAutoFit/>
          </a:bodyPr>
          <a:lstStyle/>
          <a:p>
            <a:r>
              <a:rPr lang="en-US" b="1" dirty="0" smtClean="0">
                <a:solidFill>
                  <a:srgbClr val="FF0000"/>
                </a:solidFill>
              </a:rPr>
              <a:t>Design</a:t>
            </a:r>
            <a:endParaRPr lang="en-US" b="1" dirty="0">
              <a:solidFill>
                <a:srgbClr val="FF0000"/>
              </a:solidFill>
            </a:endParaRPr>
          </a:p>
        </p:txBody>
      </p:sp>
      <p:sp>
        <p:nvSpPr>
          <p:cNvPr id="5" name="TextBox 4"/>
          <p:cNvSpPr txBox="1"/>
          <p:nvPr/>
        </p:nvSpPr>
        <p:spPr>
          <a:xfrm rot="16200000">
            <a:off x="-234968" y="3901785"/>
            <a:ext cx="1052767" cy="369332"/>
          </a:xfrm>
          <a:prstGeom prst="rect">
            <a:avLst/>
          </a:prstGeom>
          <a:noFill/>
        </p:spPr>
        <p:txBody>
          <a:bodyPr wrap="none" rtlCol="0">
            <a:spAutoFit/>
          </a:bodyPr>
          <a:lstStyle/>
          <a:p>
            <a:r>
              <a:rPr lang="en-US" b="1" dirty="0" smtClean="0">
                <a:solidFill>
                  <a:srgbClr val="0000FF"/>
                </a:solidFill>
              </a:rPr>
              <a:t>Electrical</a:t>
            </a:r>
            <a:endParaRPr lang="en-US" b="1" dirty="0">
              <a:solidFill>
                <a:srgbClr val="0000FF"/>
              </a:solidFill>
            </a:endParaRPr>
          </a:p>
        </p:txBody>
      </p:sp>
      <p:sp>
        <p:nvSpPr>
          <p:cNvPr id="6" name="TextBox 5"/>
          <p:cNvSpPr txBox="1"/>
          <p:nvPr/>
        </p:nvSpPr>
        <p:spPr>
          <a:xfrm rot="16200000">
            <a:off x="-278864" y="5169112"/>
            <a:ext cx="1159955" cy="369332"/>
          </a:xfrm>
          <a:prstGeom prst="rect">
            <a:avLst/>
          </a:prstGeom>
          <a:noFill/>
        </p:spPr>
        <p:txBody>
          <a:bodyPr wrap="none" rtlCol="0">
            <a:spAutoFit/>
          </a:bodyPr>
          <a:lstStyle/>
          <a:p>
            <a:r>
              <a:rPr lang="en-US" b="1" dirty="0" smtClean="0">
                <a:solidFill>
                  <a:srgbClr val="008000"/>
                </a:solidFill>
              </a:rPr>
              <a:t>Operation</a:t>
            </a:r>
            <a:endParaRPr lang="en-US" b="1" dirty="0">
              <a:solidFill>
                <a:srgbClr val="008000"/>
              </a:solidFill>
            </a:endParaRPr>
          </a:p>
        </p:txBody>
      </p:sp>
    </p:spTree>
    <p:extLst>
      <p:ext uri="{BB962C8B-B14F-4D97-AF65-F5344CB8AC3E}">
        <p14:creationId xmlns:p14="http://schemas.microsoft.com/office/powerpoint/2010/main" val="119437407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703"/>
            <a:ext cx="8229600" cy="1143000"/>
          </a:xfrm>
        </p:spPr>
        <p:txBody>
          <a:bodyPr>
            <a:normAutofit fontScale="90000"/>
          </a:bodyPr>
          <a:lstStyle/>
          <a:p>
            <a:pPr marL="0" indent="0"/>
            <a:r>
              <a:rPr lang="en-US" dirty="0" smtClean="0"/>
              <a:t>Agenda and Documents</a:t>
            </a:r>
            <a:br>
              <a:rPr lang="en-US" dirty="0" smtClean="0"/>
            </a:br>
            <a:r>
              <a:rPr lang="en-US" sz="2700" dirty="0" smtClean="0">
                <a:hlinkClick r:id="rId3"/>
              </a:rPr>
              <a:t>https://indico.cern.ch/event/568427/</a:t>
            </a:r>
            <a:endParaRPr lang="en-US" sz="2700" dirty="0"/>
          </a:p>
        </p:txBody>
      </p:sp>
      <p:graphicFrame>
        <p:nvGraphicFramePr>
          <p:cNvPr id="5" name="Object 4"/>
          <p:cNvGraphicFramePr>
            <a:graphicFrameLocks noChangeAspect="1"/>
          </p:cNvGraphicFramePr>
          <p:nvPr>
            <p:extLst>
              <p:ext uri="{D42A27DB-BD31-4B8C-83A1-F6EECF244321}">
                <p14:modId xmlns:p14="http://schemas.microsoft.com/office/powerpoint/2010/main" val="2265483335"/>
              </p:ext>
            </p:extLst>
          </p:nvPr>
        </p:nvGraphicFramePr>
        <p:xfrm>
          <a:off x="2357438" y="1395413"/>
          <a:ext cx="4329112" cy="5568950"/>
        </p:xfrm>
        <a:graphic>
          <a:graphicData uri="http://schemas.openxmlformats.org/presentationml/2006/ole">
            <mc:AlternateContent xmlns:mc="http://schemas.openxmlformats.org/markup-compatibility/2006">
              <mc:Choice xmlns:v="urn:schemas-microsoft-com:vml" Requires="v">
                <p:oleObj spid="_x0000_s1034" name="Document" r:id="rId4" imgW="6337300" imgH="8153400" progId="Word.Document.12">
                  <p:embed/>
                </p:oleObj>
              </mc:Choice>
              <mc:Fallback>
                <p:oleObj name="Document" r:id="rId4" imgW="6337300" imgH="8153400" progId="Word.Document.12">
                  <p:embed/>
                  <p:pic>
                    <p:nvPicPr>
                      <p:cNvPr id="0" name=""/>
                      <p:cNvPicPr/>
                      <p:nvPr/>
                    </p:nvPicPr>
                    <p:blipFill>
                      <a:blip r:embed="rId5"/>
                      <a:stretch>
                        <a:fillRect/>
                      </a:stretch>
                    </p:blipFill>
                    <p:spPr>
                      <a:xfrm>
                        <a:off x="2357438" y="1395413"/>
                        <a:ext cx="4329112" cy="5568950"/>
                      </a:xfrm>
                      <a:prstGeom prst="rect">
                        <a:avLst/>
                      </a:prstGeom>
                    </p:spPr>
                  </p:pic>
                </p:oleObj>
              </mc:Fallback>
            </mc:AlternateContent>
          </a:graphicData>
        </a:graphic>
      </p:graphicFrame>
    </p:spTree>
    <p:extLst>
      <p:ext uri="{BB962C8B-B14F-4D97-AF65-F5344CB8AC3E}">
        <p14:creationId xmlns:p14="http://schemas.microsoft.com/office/powerpoint/2010/main" val="10799847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Committee</a:t>
            </a:r>
            <a:endParaRPr lang="en-US" dirty="0"/>
          </a:p>
        </p:txBody>
      </p:sp>
      <p:sp>
        <p:nvSpPr>
          <p:cNvPr id="4" name="Rectangle 3"/>
          <p:cNvSpPr/>
          <p:nvPr/>
        </p:nvSpPr>
        <p:spPr>
          <a:xfrm>
            <a:off x="2286000" y="2274838"/>
            <a:ext cx="4572000" cy="2308324"/>
          </a:xfrm>
          <a:prstGeom prst="rect">
            <a:avLst/>
          </a:prstGeom>
        </p:spPr>
        <p:txBody>
          <a:bodyPr>
            <a:spAutoFit/>
          </a:bodyPr>
          <a:lstStyle/>
          <a:p>
            <a:pPr lvl="0"/>
            <a:r>
              <a:rPr lang="en-US" dirty="0"/>
              <a:t>Mar </a:t>
            </a:r>
            <a:r>
              <a:rPr lang="en-US" dirty="0" err="1"/>
              <a:t>Capeans</a:t>
            </a:r>
            <a:r>
              <a:rPr lang="en-US" dirty="0"/>
              <a:t>, Chair (CERN EP) – </a:t>
            </a:r>
            <a:r>
              <a:rPr lang="en-US" dirty="0" err="1"/>
              <a:t>phys</a:t>
            </a:r>
            <a:endParaRPr lang="en-US" dirty="0"/>
          </a:p>
          <a:p>
            <a:pPr lvl="0"/>
            <a:r>
              <a:rPr lang="en-US" dirty="0" err="1"/>
              <a:t>Sebastien</a:t>
            </a:r>
            <a:r>
              <a:rPr lang="en-US" dirty="0"/>
              <a:t> Murphy (ETHZ) - </a:t>
            </a:r>
            <a:r>
              <a:rPr lang="en-US" dirty="0" err="1"/>
              <a:t>phys</a:t>
            </a:r>
            <a:endParaRPr lang="en-US" dirty="0"/>
          </a:p>
          <a:p>
            <a:pPr lvl="0"/>
            <a:r>
              <a:rPr lang="en-US" dirty="0"/>
              <a:t>Fernando </a:t>
            </a:r>
            <a:r>
              <a:rPr lang="en-US" dirty="0" err="1"/>
              <a:t>Baltasar</a:t>
            </a:r>
            <a:r>
              <a:rPr lang="en-US" dirty="0"/>
              <a:t> (CERN HSE) - </a:t>
            </a:r>
            <a:r>
              <a:rPr lang="en-US" dirty="0" err="1"/>
              <a:t>eng</a:t>
            </a:r>
            <a:endParaRPr lang="en-US" dirty="0"/>
          </a:p>
          <a:p>
            <a:pPr lvl="0"/>
            <a:r>
              <a:rPr lang="en-US" dirty="0"/>
              <a:t>Wolfgang </a:t>
            </a:r>
            <a:r>
              <a:rPr lang="en-US" dirty="0" err="1"/>
              <a:t>Klempt</a:t>
            </a:r>
            <a:r>
              <a:rPr lang="en-US" dirty="0"/>
              <a:t> (CERN EP) - </a:t>
            </a:r>
            <a:r>
              <a:rPr lang="en-US" dirty="0" err="1"/>
              <a:t>phys</a:t>
            </a:r>
            <a:endParaRPr lang="en-US" dirty="0"/>
          </a:p>
          <a:p>
            <a:pPr lvl="0"/>
            <a:r>
              <a:rPr lang="en-US" dirty="0" err="1"/>
              <a:t>Filippo</a:t>
            </a:r>
            <a:r>
              <a:rPr lang="en-US" dirty="0"/>
              <a:t> </a:t>
            </a:r>
            <a:r>
              <a:rPr lang="en-US" dirty="0" err="1"/>
              <a:t>Resnati</a:t>
            </a:r>
            <a:r>
              <a:rPr lang="en-US" dirty="0"/>
              <a:t> (CERN EP) - </a:t>
            </a:r>
            <a:r>
              <a:rPr lang="en-US" dirty="0" err="1"/>
              <a:t>phys</a:t>
            </a:r>
            <a:endParaRPr lang="en-US" dirty="0"/>
          </a:p>
          <a:p>
            <a:pPr lvl="0"/>
            <a:r>
              <a:rPr lang="en-US" dirty="0" err="1"/>
              <a:t>B.Baller</a:t>
            </a:r>
            <a:r>
              <a:rPr lang="en-US" dirty="0"/>
              <a:t>  (</a:t>
            </a:r>
            <a:r>
              <a:rPr lang="en-US" dirty="0" err="1"/>
              <a:t>Fermilab</a:t>
            </a:r>
            <a:r>
              <a:rPr lang="en-US" dirty="0"/>
              <a:t>)  -  </a:t>
            </a:r>
            <a:r>
              <a:rPr lang="en-US" dirty="0" err="1"/>
              <a:t>phys</a:t>
            </a:r>
            <a:endParaRPr lang="en-US" dirty="0"/>
          </a:p>
          <a:p>
            <a:pPr lvl="0"/>
            <a:r>
              <a:rPr lang="en-US" dirty="0" err="1"/>
              <a:t>G.Gallo</a:t>
            </a:r>
            <a:r>
              <a:rPr lang="en-US" dirty="0"/>
              <a:t> (</a:t>
            </a:r>
            <a:r>
              <a:rPr lang="en-US" dirty="0" err="1"/>
              <a:t>Fermilab</a:t>
            </a:r>
            <a:r>
              <a:rPr lang="en-US" dirty="0"/>
              <a:t>)  - </a:t>
            </a:r>
            <a:r>
              <a:rPr lang="en-US" dirty="0" err="1"/>
              <a:t>eng</a:t>
            </a:r>
            <a:endParaRPr lang="en-US" dirty="0"/>
          </a:p>
          <a:p>
            <a:pPr lvl="0"/>
            <a:r>
              <a:rPr lang="en-US" dirty="0" err="1"/>
              <a:t>R.Preece</a:t>
            </a:r>
            <a:r>
              <a:rPr lang="en-US" dirty="0"/>
              <a:t> (STFC) – </a:t>
            </a:r>
            <a:r>
              <a:rPr lang="en-US" dirty="0" err="1"/>
              <a:t>eng</a:t>
            </a:r>
            <a:endParaRPr lang="en-US" dirty="0"/>
          </a:p>
        </p:txBody>
      </p:sp>
    </p:spTree>
    <p:extLst>
      <p:ext uri="{BB962C8B-B14F-4D97-AF65-F5344CB8AC3E}">
        <p14:creationId xmlns:p14="http://schemas.microsoft.com/office/powerpoint/2010/main" val="325607918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a:t>
            </a:r>
            <a:endParaRPr lang="en-US" dirty="0"/>
          </a:p>
        </p:txBody>
      </p:sp>
      <p:sp>
        <p:nvSpPr>
          <p:cNvPr id="3" name="Content Placeholder 2"/>
          <p:cNvSpPr>
            <a:spLocks noGrp="1"/>
          </p:cNvSpPr>
          <p:nvPr>
            <p:ph idx="1"/>
          </p:nvPr>
        </p:nvSpPr>
        <p:spPr>
          <a:xfrm>
            <a:off x="457200" y="1600200"/>
            <a:ext cx="8354776" cy="4525963"/>
          </a:xfrm>
        </p:spPr>
        <p:txBody>
          <a:bodyPr>
            <a:noAutofit/>
          </a:bodyPr>
          <a:lstStyle/>
          <a:p>
            <a:r>
              <a:rPr lang="en-US" sz="1600" dirty="0"/>
              <a:t>The committee should present its findings, comments, and recommendations in a closeout meeting with DUNE management (PUBLIC SESSION) at the end of the </a:t>
            </a:r>
            <a:r>
              <a:rPr lang="en-US" sz="1600" dirty="0" smtClean="0"/>
              <a:t>review </a:t>
            </a:r>
            <a:r>
              <a:rPr lang="en-US" sz="1600" dirty="0"/>
              <a:t>on </a:t>
            </a:r>
            <a:r>
              <a:rPr lang="en-US" sz="1600" dirty="0" smtClean="0"/>
              <a:t>Nov10 </a:t>
            </a:r>
            <a:r>
              <a:rPr lang="en-US" sz="1600" dirty="0"/>
              <a:t>14:</a:t>
            </a:r>
            <a:r>
              <a:rPr lang="en-US" sz="1600" dirty="0" smtClean="0"/>
              <a:t>30 </a:t>
            </a:r>
            <a:endParaRPr lang="en-US" sz="1600" dirty="0"/>
          </a:p>
          <a:p>
            <a:pPr lvl="1"/>
            <a:r>
              <a:rPr lang="en-US" sz="1400" dirty="0" smtClean="0"/>
              <a:t>Slides &amp; Draft </a:t>
            </a:r>
            <a:r>
              <a:rPr lang="en-US" sz="1400" dirty="0"/>
              <a:t>written </a:t>
            </a:r>
            <a:r>
              <a:rPr lang="en-US" sz="1400" dirty="0" smtClean="0"/>
              <a:t>report: Findings</a:t>
            </a:r>
            <a:r>
              <a:rPr lang="en-US" sz="1400" dirty="0"/>
              <a:t>, Comments (Observations) and </a:t>
            </a:r>
            <a:r>
              <a:rPr lang="en-US" sz="1400" dirty="0" smtClean="0"/>
              <a:t>Recommendations </a:t>
            </a:r>
            <a:r>
              <a:rPr lang="en-US" sz="1400" dirty="0"/>
              <a:t>(Actions)</a:t>
            </a:r>
          </a:p>
          <a:p>
            <a:endParaRPr lang="en-US" sz="1600" dirty="0" smtClean="0"/>
          </a:p>
          <a:p>
            <a:r>
              <a:rPr lang="en-US" sz="1600" dirty="0" smtClean="0"/>
              <a:t>Available time during the 2 next days:</a:t>
            </a:r>
          </a:p>
          <a:p>
            <a:pPr lvl="1"/>
            <a:r>
              <a:rPr lang="en-US" sz="1400" dirty="0"/>
              <a:t>WEDNESDAY 9:</a:t>
            </a:r>
          </a:p>
          <a:p>
            <a:pPr lvl="2"/>
            <a:r>
              <a:rPr lang="en-US" sz="1200" dirty="0"/>
              <a:t>Opening Executive Session with MANAGEMENT Wed 8:30-9 and 16:15-16:45</a:t>
            </a:r>
          </a:p>
          <a:p>
            <a:pPr lvl="3"/>
            <a:r>
              <a:rPr lang="en-US" sz="1100" dirty="0"/>
              <a:t>Intro to </a:t>
            </a:r>
            <a:r>
              <a:rPr lang="en-US" sz="1100" dirty="0" smtClean="0"/>
              <a:t>review, Questions </a:t>
            </a:r>
            <a:r>
              <a:rPr lang="en-US" sz="1100" dirty="0"/>
              <a:t>to management</a:t>
            </a:r>
          </a:p>
          <a:p>
            <a:pPr lvl="2"/>
            <a:r>
              <a:rPr lang="en-US" sz="1200" dirty="0"/>
              <a:t>Executive Session Wed 16:15-16:45</a:t>
            </a:r>
          </a:p>
          <a:p>
            <a:pPr lvl="2"/>
            <a:r>
              <a:rPr lang="en-US" sz="1200" dirty="0"/>
              <a:t>Writing time till </a:t>
            </a:r>
            <a:r>
              <a:rPr lang="en-US" sz="1200" dirty="0" smtClean="0"/>
              <a:t>dinner </a:t>
            </a:r>
            <a:r>
              <a:rPr lang="en-US" sz="1200" dirty="0"/>
              <a:t>at 19:30</a:t>
            </a:r>
          </a:p>
          <a:p>
            <a:pPr lvl="1"/>
            <a:r>
              <a:rPr lang="en-US" sz="1400" dirty="0"/>
              <a:t>THURSDAY 10:</a:t>
            </a:r>
          </a:p>
          <a:p>
            <a:pPr lvl="2"/>
            <a:r>
              <a:rPr lang="en-US" sz="1200" dirty="0"/>
              <a:t>Executive Session Wed 10-10:30</a:t>
            </a:r>
          </a:p>
          <a:p>
            <a:pPr lvl="3"/>
            <a:r>
              <a:rPr lang="en-US" sz="1050" dirty="0"/>
              <a:t>Preparation of Q&amp;A to project members for next session (Q&amp;A with project 10:45-12)</a:t>
            </a:r>
          </a:p>
          <a:p>
            <a:pPr lvl="2"/>
            <a:r>
              <a:rPr lang="en-US" sz="1200" dirty="0"/>
              <a:t>Executive Session Panel writing Wed 12:30-14:30 (2h)</a:t>
            </a:r>
          </a:p>
          <a:p>
            <a:pPr lvl="3"/>
            <a:r>
              <a:rPr lang="en-US" sz="1050" dirty="0"/>
              <a:t>Preparation draft written report and CLOSEOUT slides for management (14:30)</a:t>
            </a:r>
          </a:p>
          <a:p>
            <a:pPr marL="0" indent="0">
              <a:buNone/>
            </a:pPr>
            <a:endParaRPr lang="en-US" sz="1600" dirty="0" smtClean="0"/>
          </a:p>
          <a:p>
            <a:r>
              <a:rPr lang="en-US" sz="1600" dirty="0" smtClean="0"/>
              <a:t>The </a:t>
            </a:r>
            <a:r>
              <a:rPr lang="en-US" sz="1600" dirty="0"/>
              <a:t>committee should provide a final written report by November 18. </a:t>
            </a:r>
          </a:p>
        </p:txBody>
      </p:sp>
      <p:sp>
        <p:nvSpPr>
          <p:cNvPr id="4" name="Rectangle 3"/>
          <p:cNvSpPr/>
          <p:nvPr/>
        </p:nvSpPr>
        <p:spPr>
          <a:xfrm>
            <a:off x="457199" y="2558296"/>
            <a:ext cx="8140791" cy="2869719"/>
          </a:xfrm>
          <a:prstGeom prst="rect">
            <a:avLst/>
          </a:prstGeom>
          <a:gradFill flip="none" rotWithShape="1">
            <a:gsLst>
              <a:gs pos="0">
                <a:schemeClr val="accent1">
                  <a:tint val="100000"/>
                  <a:shade val="100000"/>
                  <a:satMod val="130000"/>
                  <a:alpha val="10000"/>
                </a:schemeClr>
              </a:gs>
              <a:gs pos="100000">
                <a:schemeClr val="accent1">
                  <a:tint val="50000"/>
                  <a:shade val="100000"/>
                  <a:satMod val="350000"/>
                  <a:alpha val="1000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3963211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597"/>
            <a:ext cx="8229600" cy="1143000"/>
          </a:xfrm>
        </p:spPr>
        <p:txBody>
          <a:bodyPr/>
          <a:lstStyle/>
          <a:p>
            <a:r>
              <a:rPr lang="en-US" dirty="0" smtClean="0"/>
              <a:t>Work Share</a:t>
            </a:r>
            <a:endParaRPr lang="en-US" dirty="0"/>
          </a:p>
        </p:txBody>
      </p:sp>
      <p:sp>
        <p:nvSpPr>
          <p:cNvPr id="3" name="Content Placeholder 2"/>
          <p:cNvSpPr>
            <a:spLocks noGrp="1"/>
          </p:cNvSpPr>
          <p:nvPr>
            <p:ph idx="1"/>
          </p:nvPr>
        </p:nvSpPr>
        <p:spPr>
          <a:xfrm>
            <a:off x="457200" y="1186495"/>
            <a:ext cx="8229600" cy="1115252"/>
          </a:xfrm>
        </p:spPr>
        <p:txBody>
          <a:bodyPr>
            <a:normAutofit/>
          </a:bodyPr>
          <a:lstStyle/>
          <a:p>
            <a:r>
              <a:rPr lang="en-US" sz="1800" dirty="0" smtClean="0"/>
              <a:t>Charge Questions assigned to 1 lead review, who should:</a:t>
            </a:r>
            <a:endParaRPr lang="en-US" sz="1800" dirty="0"/>
          </a:p>
          <a:p>
            <a:pPr lvl="1"/>
            <a:r>
              <a:rPr lang="en-US" sz="1600" dirty="0" smtClean="0"/>
              <a:t>Prepare </a:t>
            </a:r>
            <a:r>
              <a:rPr lang="en-US" sz="1600" dirty="0"/>
              <a:t>Questions for Q&amp;A session</a:t>
            </a:r>
          </a:p>
          <a:p>
            <a:pPr lvl="1"/>
            <a:r>
              <a:rPr lang="en-US" sz="1600" dirty="0"/>
              <a:t>Draft findings, comments, recommendations for the written report</a:t>
            </a:r>
          </a:p>
          <a:p>
            <a:endParaRPr lang="en-US" sz="1800" dirty="0"/>
          </a:p>
        </p:txBody>
      </p:sp>
      <p:graphicFrame>
        <p:nvGraphicFramePr>
          <p:cNvPr id="4" name="Table 3"/>
          <p:cNvGraphicFramePr>
            <a:graphicFrameLocks noGrp="1"/>
          </p:cNvGraphicFramePr>
          <p:nvPr>
            <p:extLst>
              <p:ext uri="{D42A27DB-BD31-4B8C-83A1-F6EECF244321}">
                <p14:modId xmlns:p14="http://schemas.microsoft.com/office/powerpoint/2010/main" val="480477836"/>
              </p:ext>
            </p:extLst>
          </p:nvPr>
        </p:nvGraphicFramePr>
        <p:xfrm>
          <a:off x="261743" y="2366432"/>
          <a:ext cx="8676255" cy="4081819"/>
        </p:xfrm>
        <a:graphic>
          <a:graphicData uri="http://schemas.openxmlformats.org/drawingml/2006/table">
            <a:tbl>
              <a:tblPr/>
              <a:tblGrid>
                <a:gridCol w="278680"/>
                <a:gridCol w="5440863"/>
                <a:gridCol w="1832193"/>
                <a:gridCol w="1124519"/>
              </a:tblGrid>
              <a:tr h="135691">
                <a:tc>
                  <a:txBody>
                    <a:bodyPr/>
                    <a:lstStyle/>
                    <a:p>
                      <a:pPr algn="l" fontAlgn="b"/>
                      <a:r>
                        <a:rPr lang="uk-UA" sz="800" b="1" i="0" u="none" strike="noStrike">
                          <a:solidFill>
                            <a:srgbClr val="000000"/>
                          </a:solidFill>
                          <a:effectLst/>
                          <a:latin typeface="Calibri"/>
                        </a:rPr>
                        <a:t>#</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1" i="0" u="none" strike="noStrike">
                          <a:solidFill>
                            <a:srgbClr val="000000"/>
                          </a:solidFill>
                          <a:effectLst/>
                          <a:latin typeface="Calibri"/>
                        </a:rPr>
                        <a:t>Charge Question</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1" i="0" u="none" strike="noStrike">
                          <a:solidFill>
                            <a:srgbClr val="000000"/>
                          </a:solidFill>
                          <a:effectLst/>
                          <a:latin typeface="Calibri"/>
                        </a:rPr>
                        <a:t>Key Talks Concerned</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1" i="0" u="none" strike="noStrike">
                          <a:solidFill>
                            <a:srgbClr val="000000"/>
                          </a:solidFill>
                          <a:effectLst/>
                          <a:latin typeface="Calibri"/>
                        </a:rPr>
                        <a:t>Editing responsibility</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712">
                <a:tc>
                  <a:txBody>
                    <a:bodyPr/>
                    <a:lstStyle/>
                    <a:p>
                      <a:pPr algn="r" fontAlgn="b"/>
                      <a:r>
                        <a:rPr lang="en-US" sz="800" b="0" i="0" u="none" strike="noStrike">
                          <a:solidFill>
                            <a:srgbClr val="000000"/>
                          </a:solidFill>
                          <a:effectLst/>
                          <a:latin typeface="Calibri"/>
                        </a:rPr>
                        <a:t>1</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Does the CPA/FC/HV design meet the requirements? Are the requirements/justifications sufficiently complete and clear?</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All + Documents</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B.Baller</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35691">
                <a:tc>
                  <a:txBody>
                    <a:bodyPr/>
                    <a:lstStyle/>
                    <a:p>
                      <a:pPr algn="r" fontAlgn="b"/>
                      <a:r>
                        <a:rPr lang="is-IS" sz="800" b="0" i="0" u="none" strike="noStrike">
                          <a:solidFill>
                            <a:srgbClr val="000000"/>
                          </a:solidFill>
                          <a:effectLst/>
                          <a:latin typeface="Calibri"/>
                        </a:rPr>
                        <a:t>2</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Are CPA/FC/HV risks captured and is there a plan for managing and mitigating these risks?</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All</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F.Baltasar</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343634">
                <a:tc>
                  <a:txBody>
                    <a:bodyPr/>
                    <a:lstStyle/>
                    <a:p>
                      <a:pPr algn="r" fontAlgn="b"/>
                      <a:r>
                        <a:rPr lang="en-US" sz="800" b="0" i="0" u="none" strike="noStrike">
                          <a:solidFill>
                            <a:srgbClr val="000000"/>
                          </a:solidFill>
                          <a:effectLst/>
                          <a:latin typeface="Calibri"/>
                        </a:rPr>
                        <a:t>3</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Does the design lead to a reasonable production schedule, including QA, transport, installation and commissioning?</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Fabrication, Schedule / Victor Guarino</a:t>
                      </a:r>
                      <a:br>
                        <a:rPr lang="en-US" sz="800" b="0" i="0" u="none" strike="noStrike">
                          <a:solidFill>
                            <a:srgbClr val="000000"/>
                          </a:solidFill>
                          <a:effectLst/>
                          <a:latin typeface="Calibri"/>
                        </a:rPr>
                      </a:br>
                      <a:r>
                        <a:rPr lang="en-US" sz="800" b="0" i="0" u="none" strike="noStrike">
                          <a:solidFill>
                            <a:srgbClr val="000000"/>
                          </a:solidFill>
                          <a:effectLst/>
                          <a:latin typeface="Calibri"/>
                        </a:rPr>
                        <a:t>Installation / Daniel Wenman</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M.Capeans</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r>
              <a:tr h="246712">
                <a:tc>
                  <a:txBody>
                    <a:bodyPr/>
                    <a:lstStyle/>
                    <a:p>
                      <a:pPr algn="r" fontAlgn="b"/>
                      <a:r>
                        <a:rPr lang="en-US" sz="800" b="0" i="0" u="none" strike="noStrike">
                          <a:solidFill>
                            <a:srgbClr val="000000"/>
                          </a:solidFill>
                          <a:effectLst/>
                          <a:latin typeface="Calibri"/>
                        </a:rPr>
                        <a:t>4</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Does the documentation of the CPA/FC/HV technical design provide sufficiently comprehensive analysis and justification for the CPA/FC/HV design adopted?</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mr-IN" sz="800" b="0" i="0" u="none" strike="noStrike">
                          <a:solidFill>
                            <a:srgbClr val="000000"/>
                          </a:solidFill>
                          <a:effectLst/>
                          <a:latin typeface="Calibri"/>
                        </a:rPr>
                        <a:t>-</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B.Baller</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r>
              <a:tr h="370068">
                <a:tc>
                  <a:txBody>
                    <a:bodyPr/>
                    <a:lstStyle/>
                    <a:p>
                      <a:pPr algn="r" fontAlgn="b"/>
                      <a:r>
                        <a:rPr lang="en-US" sz="800" b="0" i="0" u="none" strike="noStrike">
                          <a:solidFill>
                            <a:srgbClr val="000000"/>
                          </a:solidFill>
                          <a:effectLst/>
                          <a:latin typeface="Calibri"/>
                        </a:rPr>
                        <a:t>5</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Are all CPA/FC/HV interfaces to other detector components (APA, detector support system and beam plug) and cryostat documented, clearly identified and complete? Does the TPC integrated 3D model adequately represent the mechanical interfaces to the CPA/FC/HV and between adjacent CPA/FC?</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Interfaces / Bo Yu</a:t>
                      </a:r>
                      <a:br>
                        <a:rPr lang="en-US" sz="800" b="0" i="0" u="none" strike="noStrike">
                          <a:solidFill>
                            <a:srgbClr val="000000"/>
                          </a:solidFill>
                          <a:effectLst/>
                          <a:latin typeface="Calibri"/>
                        </a:rPr>
                      </a:br>
                      <a:r>
                        <a:rPr lang="en-US" sz="800" b="0" i="0" u="none" strike="noStrike">
                          <a:solidFill>
                            <a:srgbClr val="000000"/>
                          </a:solidFill>
                          <a:effectLst/>
                          <a:latin typeface="Calibri"/>
                        </a:rPr>
                        <a:t>Documents</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G.Gallo</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r>
              <a:tr h="246712">
                <a:tc>
                  <a:txBody>
                    <a:bodyPr/>
                    <a:lstStyle/>
                    <a:p>
                      <a:pPr algn="r" fontAlgn="b"/>
                      <a:r>
                        <a:rPr lang="en-US" sz="800" b="0" i="0" u="none" strike="noStrike">
                          <a:solidFill>
                            <a:srgbClr val="000000"/>
                          </a:solidFill>
                          <a:effectLst/>
                          <a:latin typeface="Calibri"/>
                        </a:rPr>
                        <a:t>6</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Are the CPA/FC/HV 3D model, top level assembly drawings, detail/part drawings and the material and process specifications sufficiently complete to demonstrate that the design can be constructed and installed?</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k-SK" sz="800" b="0" i="0" u="none" strike="noStrike">
                          <a:solidFill>
                            <a:srgbClr val="000000"/>
                          </a:solidFill>
                          <a:effectLst/>
                          <a:latin typeface="Calibri"/>
                        </a:rPr>
                        <a:t> </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R.Preece</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r>
              <a:tr h="437928">
                <a:tc>
                  <a:txBody>
                    <a:bodyPr/>
                    <a:lstStyle/>
                    <a:p>
                      <a:pPr algn="r" fontAlgn="b"/>
                      <a:r>
                        <a:rPr lang="en-US" sz="800" b="0" i="0" u="none" strike="noStrike">
                          <a:solidFill>
                            <a:srgbClr val="000000"/>
                          </a:solidFill>
                          <a:effectLst/>
                          <a:latin typeface="Calibri"/>
                        </a:rPr>
                        <a:t>7</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Is the grounding of the FC ground planes and to the APA and shielding/filtering of the HV understood and adequate?  </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Electrical Design / Bo Yu </a:t>
                      </a:r>
                      <a:br>
                        <a:rPr lang="en-US" sz="800" b="0" i="0" u="none" strike="noStrike">
                          <a:solidFill>
                            <a:srgbClr val="000000"/>
                          </a:solidFill>
                          <a:effectLst/>
                          <a:latin typeface="Calibri"/>
                        </a:rPr>
                      </a:br>
                      <a:r>
                        <a:rPr lang="en-US" sz="800" b="0" i="0" u="none" strike="noStrike">
                          <a:solidFill>
                            <a:srgbClr val="000000"/>
                          </a:solidFill>
                          <a:effectLst/>
                          <a:latin typeface="Calibri"/>
                        </a:rPr>
                        <a:t>HV system / Glenn Horton-Smith</a:t>
                      </a:r>
                      <a:br>
                        <a:rPr lang="en-US" sz="800" b="0" i="0" u="none" strike="noStrike">
                          <a:solidFill>
                            <a:srgbClr val="000000"/>
                          </a:solidFill>
                          <a:effectLst/>
                          <a:latin typeface="Calibri"/>
                        </a:rPr>
                      </a:br>
                      <a:r>
                        <a:rPr lang="en-US" sz="800" b="0" i="0" u="none" strike="noStrike">
                          <a:solidFill>
                            <a:srgbClr val="000000"/>
                          </a:solidFill>
                          <a:effectLst/>
                          <a:latin typeface="Calibri"/>
                        </a:rPr>
                        <a:t>HV Feedthrough Design / F.Sergiampietri</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S.Murphy</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135691">
                <a:tc>
                  <a:txBody>
                    <a:bodyPr/>
                    <a:lstStyle/>
                    <a:p>
                      <a:pPr algn="r" fontAlgn="b"/>
                      <a:r>
                        <a:rPr lang="en-US" sz="800" b="0" i="0" u="none" strike="noStrike">
                          <a:solidFill>
                            <a:srgbClr val="000000"/>
                          </a:solidFill>
                          <a:effectLst/>
                          <a:latin typeface="Calibri"/>
                        </a:rPr>
                        <a:t>8</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Are the design radii, surface finish, cleanliness and QC standards adequate to support operation at the design HV?</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All</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S.Murphy</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370068">
                <a:tc>
                  <a:txBody>
                    <a:bodyPr/>
                    <a:lstStyle/>
                    <a:p>
                      <a:pPr algn="r" fontAlgn="b"/>
                      <a:r>
                        <a:rPr lang="en-US" sz="800" b="0" i="0" u="none" strike="noStrike">
                          <a:solidFill>
                            <a:srgbClr val="000000"/>
                          </a:solidFill>
                          <a:effectLst/>
                          <a:latin typeface="Calibri"/>
                        </a:rPr>
                        <a:t>9</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Is the HV system design comprehensive and integrated? Are appropriate safety concerns incorporated into the design? Is the HV system monitoring properly integrated in the Detector Safety System? Is appropriate HV filtering in place to effectively reduce noise on cold electronics and photon system?</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HV system / Glenn Horton-Smith</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W.Klempt</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schemeClr>
                    </a:solidFill>
                  </a:tcPr>
                </a:tc>
              </a:tr>
              <a:tr h="135691">
                <a:tc>
                  <a:txBody>
                    <a:bodyPr/>
                    <a:lstStyle/>
                    <a:p>
                      <a:pPr algn="r" fontAlgn="b"/>
                      <a:r>
                        <a:rPr lang="en-US" sz="800" b="0" i="0" u="none" strike="noStrike">
                          <a:solidFill>
                            <a:srgbClr val="000000"/>
                          </a:solidFill>
                          <a:effectLst/>
                          <a:latin typeface="Calibri"/>
                        </a:rPr>
                        <a:t>10</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Is the HV feedthrough design comprehensive and integrated?</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HV Feedthrough Design / F.Sergiampietri </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W.Klempt</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90000"/>
                      </a:schemeClr>
                    </a:solidFill>
                  </a:tcPr>
                </a:tc>
              </a:tr>
              <a:tr h="135691">
                <a:tc>
                  <a:txBody>
                    <a:bodyPr/>
                    <a:lstStyle/>
                    <a:p>
                      <a:pPr algn="r" fontAlgn="b"/>
                      <a:r>
                        <a:rPr lang="cs-CZ" sz="800" b="0" i="0" u="none" strike="noStrike">
                          <a:solidFill>
                            <a:srgbClr val="000000"/>
                          </a:solidFill>
                          <a:effectLst/>
                          <a:latin typeface="Calibri"/>
                        </a:rPr>
                        <a:t>11</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Are operation conditions (loads and temperature) listed, understood and comprehensive?</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ProtoDUNE-CPA/FC/HV Overview / F.Pietropaolo</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F.Resnati</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r>
              <a:tr h="370068">
                <a:tc>
                  <a:txBody>
                    <a:bodyPr/>
                    <a:lstStyle/>
                    <a:p>
                      <a:pPr algn="r" fontAlgn="b"/>
                      <a:r>
                        <a:rPr lang="is-IS" sz="800" b="0" i="0" u="none" strike="noStrike">
                          <a:solidFill>
                            <a:srgbClr val="000000"/>
                          </a:solidFill>
                          <a:effectLst/>
                          <a:latin typeface="Calibri"/>
                        </a:rPr>
                        <a:t>12</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Are the CPA/FC/HV engineering analyses sufficiently comprehensive for safe handling, installation and operation at the CERN Neutrino Platform? Is the installation plan for the CPA/FC/HVs sufficiently well developed? Is the design for the installation tooling adequate for installation of the CPA/FC/HV?</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Installation / Daniel Wenman</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R.Preece</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493424">
                <a:tc>
                  <a:txBody>
                    <a:bodyPr/>
                    <a:lstStyle/>
                    <a:p>
                      <a:pPr algn="r" fontAlgn="b"/>
                      <a:r>
                        <a:rPr lang="is-IS" sz="800" b="0" i="0" u="none" strike="noStrike">
                          <a:solidFill>
                            <a:srgbClr val="000000"/>
                          </a:solidFill>
                          <a:effectLst/>
                          <a:latin typeface="Calibri"/>
                        </a:rPr>
                        <a:t>13</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Is the CPA/FC/HV quality assurance, quality control and test plan adequate? Have applicable lessons-learned from previous LArTPC devices been documented and implemented into the QA plan? Does the plan appropriately account for CPA/FC/HV production at multiple international sites with different standards (metric/imperial) for available stock materials?</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a:rPr>
                        <a:t>QA/QC/Testing Plans / F.Pietropaolo</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F.Resnati</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r>
              <a:tr h="135691">
                <a:tc>
                  <a:txBody>
                    <a:bodyPr/>
                    <a:lstStyle/>
                    <a:p>
                      <a:pPr algn="r" fontAlgn="b"/>
                      <a:r>
                        <a:rPr lang="en-US" sz="800" b="0" i="0" u="none" strike="noStrike">
                          <a:solidFill>
                            <a:srgbClr val="000000"/>
                          </a:solidFill>
                          <a:effectLst/>
                          <a:latin typeface="Calibri"/>
                        </a:rPr>
                        <a:t>14</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Are the teams sufficiently resourced to deliver on time?</a:t>
                      </a:r>
                    </a:p>
                  </a:txBody>
                  <a:tcPr marL="105734" marR="8811" marT="88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mr-IN" sz="800" b="0" i="0" u="none" strike="noStrike">
                          <a:solidFill>
                            <a:srgbClr val="000000"/>
                          </a:solidFill>
                          <a:effectLst/>
                          <a:latin typeface="Calibri"/>
                        </a:rPr>
                        <a:t>-</a:t>
                      </a: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err="1">
                          <a:solidFill>
                            <a:srgbClr val="000000"/>
                          </a:solidFill>
                          <a:effectLst/>
                          <a:latin typeface="Calibri"/>
                        </a:rPr>
                        <a:t>M.Capeans</a:t>
                      </a:r>
                      <a:endParaRPr lang="en-US" sz="800" b="0" i="0" u="none" strike="noStrike" dirty="0">
                        <a:solidFill>
                          <a:srgbClr val="000000"/>
                        </a:solidFill>
                        <a:effectLst/>
                        <a:latin typeface="Calibri"/>
                      </a:endParaRPr>
                    </a:p>
                  </a:txBody>
                  <a:tcPr marL="8811" marR="8811" marT="88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r>
            </a:tbl>
          </a:graphicData>
        </a:graphic>
      </p:graphicFrame>
    </p:spTree>
    <p:extLst>
      <p:ext uri="{BB962C8B-B14F-4D97-AF65-F5344CB8AC3E}">
        <p14:creationId xmlns:p14="http://schemas.microsoft.com/office/powerpoint/2010/main" val="139886155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Committee Questions to Management</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88704620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160</TotalTime>
  <Words>1372</Words>
  <Application>Microsoft Macintosh PowerPoint</Application>
  <PresentationFormat>On-screen Show (4:3)</PresentationFormat>
  <Paragraphs>120</Paragraphs>
  <Slides>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Office Theme</vt:lpstr>
      <vt:lpstr>Microsoft Word Document</vt:lpstr>
      <vt:lpstr>Design Review: DUNE Single Phase Cathode Plane Assembly, Field Cage and High Voltage  CERN, 9–10 November 2016 </vt:lpstr>
      <vt:lpstr>Review Goals</vt:lpstr>
      <vt:lpstr>Review Charge</vt:lpstr>
      <vt:lpstr>Agenda and Documents https://indico.cern.ch/event/568427/</vt:lpstr>
      <vt:lpstr>Review Committee</vt:lpstr>
      <vt:lpstr>Deliverables</vt:lpstr>
      <vt:lpstr>Work Share</vt:lpstr>
      <vt:lpstr>Committee Questions to Management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Review: DUNE Single Phase Cathode Plane Assembly, Field Cage and High Voltage  CERN, 9–10 November 2016 </dc:title>
  <dc:creator>M C</dc:creator>
  <cp:lastModifiedBy>M C</cp:lastModifiedBy>
  <cp:revision>24</cp:revision>
  <cp:lastPrinted>2016-11-08T15:11:34Z</cp:lastPrinted>
  <dcterms:created xsi:type="dcterms:W3CDTF">2016-11-08T12:31:13Z</dcterms:created>
  <dcterms:modified xsi:type="dcterms:W3CDTF">2016-11-08T15:11:37Z</dcterms:modified>
</cp:coreProperties>
</file>