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493" r:id="rId2"/>
    <p:sldId id="472" r:id="rId3"/>
    <p:sldId id="490" r:id="rId4"/>
    <p:sldId id="496" r:id="rId5"/>
    <p:sldId id="497" r:id="rId6"/>
    <p:sldId id="491" r:id="rId7"/>
    <p:sldId id="494" r:id="rId8"/>
    <p:sldId id="500" r:id="rId9"/>
    <p:sldId id="505" r:id="rId10"/>
    <p:sldId id="503" r:id="rId11"/>
    <p:sldId id="507" r:id="rId12"/>
    <p:sldId id="498" r:id="rId13"/>
    <p:sldId id="506" r:id="rId14"/>
  </p:sldIdLst>
  <p:sldSz cx="20802600" cy="11701463"/>
  <p:notesSz cx="7099300" cy="10234613"/>
  <p:defaultTextStyle>
    <a:defPPr>
      <a:defRPr lang="en-US"/>
    </a:defPPr>
    <a:lvl1pPr marL="0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29727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59453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89180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18906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148633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978359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808086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637812" algn="l" defTabSz="165945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6" userDrawn="1">
          <p15:clr>
            <a:srgbClr val="A4A3A4"/>
          </p15:clr>
        </p15:guide>
        <p15:guide id="2" pos="65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91C"/>
    <a:srgbClr val="632523"/>
    <a:srgbClr val="2E683C"/>
    <a:srgbClr val="006600"/>
    <a:srgbClr val="EAEAEA"/>
    <a:srgbClr val="15FF7F"/>
    <a:srgbClr val="E9E1D7"/>
    <a:srgbClr val="DBCFBF"/>
    <a:srgbClr val="E6E3D2"/>
    <a:srgbClr val="EAE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3" autoAdjust="0"/>
    <p:restoredTop sz="99455" autoAdjust="0"/>
  </p:normalViewPr>
  <p:slideViewPr>
    <p:cSldViewPr snapToGrid="0" snapToObjects="1">
      <p:cViewPr varScale="1">
        <p:scale>
          <a:sx n="70" d="100"/>
          <a:sy n="70" d="100"/>
        </p:scale>
        <p:origin x="120" y="252"/>
      </p:cViewPr>
      <p:guideLst>
        <p:guide orient="horz" pos="3686"/>
        <p:guide pos="65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1458" y="-90"/>
      </p:cViewPr>
      <p:guideLst>
        <p:guide orient="horz" pos="3224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76363" cy="511731"/>
          </a:xfrm>
          <a:prstGeom prst="rect">
            <a:avLst/>
          </a:prstGeom>
        </p:spPr>
        <p:txBody>
          <a:bodyPr vert="horz" lIns="99006" tIns="49504" rIns="99006" bIns="4950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3"/>
            <a:ext cx="3076363" cy="511731"/>
          </a:xfrm>
          <a:prstGeom prst="rect">
            <a:avLst/>
          </a:prstGeom>
        </p:spPr>
        <p:txBody>
          <a:bodyPr vert="horz" lIns="99006" tIns="49504" rIns="99006" bIns="49504" rtlCol="0"/>
          <a:lstStyle>
            <a:lvl1pPr algn="r">
              <a:defRPr sz="1300"/>
            </a:lvl1pPr>
          </a:lstStyle>
          <a:p>
            <a:fld id="{30EA0F64-3D58-4E6E-A513-BFB230E37EE9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766763"/>
            <a:ext cx="6826250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06" tIns="49504" rIns="99006" bIns="495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4"/>
            <a:ext cx="5679440" cy="4605576"/>
          </a:xfrm>
          <a:prstGeom prst="rect">
            <a:avLst/>
          </a:prstGeom>
        </p:spPr>
        <p:txBody>
          <a:bodyPr vert="horz" lIns="99006" tIns="49504" rIns="99006" bIns="4950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06" tIns="49504" rIns="99006" bIns="4950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06" tIns="49504" rIns="99006" bIns="49504" rtlCol="0" anchor="b"/>
          <a:lstStyle>
            <a:lvl1pPr algn="r">
              <a:defRPr sz="1300"/>
            </a:lvl1pPr>
          </a:lstStyle>
          <a:p>
            <a:fld id="{A78495E6-9E64-4A1C-98E7-701EE2F74C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47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29727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59453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489180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318906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148633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4978359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808086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637812" algn="l" defTabSz="1659453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8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137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57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1599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12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792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00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14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260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945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47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877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" y="766763"/>
            <a:ext cx="6826250" cy="3840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DDBA6-47C7-4EC1-8E6D-8683A37228B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1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0196" y="3635041"/>
            <a:ext cx="17682210" cy="25082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0390" y="6630829"/>
            <a:ext cx="14561821" cy="29903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29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59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89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318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148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978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808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637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081885" y="468605"/>
            <a:ext cx="4680585" cy="99841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0131" y="468605"/>
            <a:ext cx="13695046" cy="99841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263" y="7519277"/>
            <a:ext cx="17682210" cy="2324041"/>
          </a:xfrm>
        </p:spPr>
        <p:txBody>
          <a:bodyPr anchor="t"/>
          <a:lstStyle>
            <a:lvl1pPr algn="l">
              <a:defRPr sz="7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3263" y="4959580"/>
            <a:ext cx="17682210" cy="2559694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2972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65945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891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31890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14863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97835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80808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63781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0130" y="2730345"/>
            <a:ext cx="9187815" cy="7722425"/>
          </a:xfrm>
        </p:spPr>
        <p:txBody>
          <a:bodyPr/>
          <a:lstStyle>
            <a:lvl1pPr>
              <a:defRPr sz="5100"/>
            </a:lvl1pPr>
            <a:lvl2pPr>
              <a:defRPr sz="4400"/>
            </a:lvl2pPr>
            <a:lvl3pPr>
              <a:defRPr sz="36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4655" y="2730345"/>
            <a:ext cx="9187815" cy="7722425"/>
          </a:xfrm>
        </p:spPr>
        <p:txBody>
          <a:bodyPr/>
          <a:lstStyle>
            <a:lvl1pPr>
              <a:defRPr sz="5100"/>
            </a:lvl1pPr>
            <a:lvl2pPr>
              <a:defRPr sz="4400"/>
            </a:lvl2pPr>
            <a:lvl3pPr>
              <a:defRPr sz="36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131" y="2619287"/>
            <a:ext cx="9191427" cy="1091594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29727" indent="0">
              <a:buNone/>
              <a:defRPr sz="3600" b="1"/>
            </a:lvl2pPr>
            <a:lvl3pPr marL="1659453" indent="0">
              <a:buNone/>
              <a:defRPr sz="3300" b="1"/>
            </a:lvl3pPr>
            <a:lvl4pPr marL="2489180" indent="0">
              <a:buNone/>
              <a:defRPr sz="2900" b="1"/>
            </a:lvl4pPr>
            <a:lvl5pPr marL="3318906" indent="0">
              <a:buNone/>
              <a:defRPr sz="2900" b="1"/>
            </a:lvl5pPr>
            <a:lvl6pPr marL="4148633" indent="0">
              <a:buNone/>
              <a:defRPr sz="2900" b="1"/>
            </a:lvl6pPr>
            <a:lvl7pPr marL="4978359" indent="0">
              <a:buNone/>
              <a:defRPr sz="2900" b="1"/>
            </a:lvl7pPr>
            <a:lvl8pPr marL="5808086" indent="0">
              <a:buNone/>
              <a:defRPr sz="2900" b="1"/>
            </a:lvl8pPr>
            <a:lvl9pPr marL="6637812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1" y="3710882"/>
            <a:ext cx="9191427" cy="6741885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567433" y="2619287"/>
            <a:ext cx="9195039" cy="1091594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29727" indent="0">
              <a:buNone/>
              <a:defRPr sz="3600" b="1"/>
            </a:lvl2pPr>
            <a:lvl3pPr marL="1659453" indent="0">
              <a:buNone/>
              <a:defRPr sz="3300" b="1"/>
            </a:lvl3pPr>
            <a:lvl4pPr marL="2489180" indent="0">
              <a:buNone/>
              <a:defRPr sz="2900" b="1"/>
            </a:lvl4pPr>
            <a:lvl5pPr marL="3318906" indent="0">
              <a:buNone/>
              <a:defRPr sz="2900" b="1"/>
            </a:lvl5pPr>
            <a:lvl6pPr marL="4148633" indent="0">
              <a:buNone/>
              <a:defRPr sz="2900" b="1"/>
            </a:lvl6pPr>
            <a:lvl7pPr marL="4978359" indent="0">
              <a:buNone/>
              <a:defRPr sz="2900" b="1"/>
            </a:lvl7pPr>
            <a:lvl8pPr marL="5808086" indent="0">
              <a:buNone/>
              <a:defRPr sz="2900" b="1"/>
            </a:lvl8pPr>
            <a:lvl9pPr marL="6637812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567433" y="3710882"/>
            <a:ext cx="9195039" cy="6741885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130" y="465892"/>
            <a:ext cx="6843912" cy="198274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3240" y="465894"/>
            <a:ext cx="11629231" cy="9986874"/>
          </a:xfrm>
        </p:spPr>
        <p:txBody>
          <a:bodyPr/>
          <a:lstStyle>
            <a:lvl1pPr>
              <a:defRPr sz="5800"/>
            </a:lvl1pPr>
            <a:lvl2pPr>
              <a:defRPr sz="5100"/>
            </a:lvl2pPr>
            <a:lvl3pPr>
              <a:defRPr sz="44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0130" y="2448643"/>
            <a:ext cx="6843912" cy="8004127"/>
          </a:xfrm>
        </p:spPr>
        <p:txBody>
          <a:bodyPr/>
          <a:lstStyle>
            <a:lvl1pPr marL="0" indent="0">
              <a:buNone/>
              <a:defRPr sz="2500"/>
            </a:lvl1pPr>
            <a:lvl2pPr marL="829727" indent="0">
              <a:buNone/>
              <a:defRPr sz="2200"/>
            </a:lvl2pPr>
            <a:lvl3pPr marL="1659453" indent="0">
              <a:buNone/>
              <a:defRPr sz="1800"/>
            </a:lvl3pPr>
            <a:lvl4pPr marL="2489180" indent="0">
              <a:buNone/>
              <a:defRPr sz="1600"/>
            </a:lvl4pPr>
            <a:lvl5pPr marL="3318906" indent="0">
              <a:buNone/>
              <a:defRPr sz="1600"/>
            </a:lvl5pPr>
            <a:lvl6pPr marL="4148633" indent="0">
              <a:buNone/>
              <a:defRPr sz="1600"/>
            </a:lvl6pPr>
            <a:lvl7pPr marL="4978359" indent="0">
              <a:buNone/>
              <a:defRPr sz="1600"/>
            </a:lvl7pPr>
            <a:lvl8pPr marL="5808086" indent="0">
              <a:buNone/>
              <a:defRPr sz="1600"/>
            </a:lvl8pPr>
            <a:lvl9pPr marL="6637812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7456" y="8191025"/>
            <a:ext cx="12481560" cy="966997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77456" y="1045547"/>
            <a:ext cx="12481560" cy="7020878"/>
          </a:xfrm>
        </p:spPr>
        <p:txBody>
          <a:bodyPr/>
          <a:lstStyle>
            <a:lvl1pPr marL="0" indent="0">
              <a:buNone/>
              <a:defRPr sz="5800"/>
            </a:lvl1pPr>
            <a:lvl2pPr marL="829727" indent="0">
              <a:buNone/>
              <a:defRPr sz="5100"/>
            </a:lvl2pPr>
            <a:lvl3pPr marL="1659453" indent="0">
              <a:buNone/>
              <a:defRPr sz="4400"/>
            </a:lvl3pPr>
            <a:lvl4pPr marL="2489180" indent="0">
              <a:buNone/>
              <a:defRPr sz="3600"/>
            </a:lvl4pPr>
            <a:lvl5pPr marL="3318906" indent="0">
              <a:buNone/>
              <a:defRPr sz="3600"/>
            </a:lvl5pPr>
            <a:lvl6pPr marL="4148633" indent="0">
              <a:buNone/>
              <a:defRPr sz="3600"/>
            </a:lvl6pPr>
            <a:lvl7pPr marL="4978359" indent="0">
              <a:buNone/>
              <a:defRPr sz="3600"/>
            </a:lvl7pPr>
            <a:lvl8pPr marL="5808086" indent="0">
              <a:buNone/>
              <a:defRPr sz="3600"/>
            </a:lvl8pPr>
            <a:lvl9pPr marL="6637812" indent="0">
              <a:buNone/>
              <a:defRPr sz="3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7456" y="9158021"/>
            <a:ext cx="12481560" cy="1373296"/>
          </a:xfrm>
        </p:spPr>
        <p:txBody>
          <a:bodyPr/>
          <a:lstStyle>
            <a:lvl1pPr marL="0" indent="0">
              <a:buNone/>
              <a:defRPr sz="2500"/>
            </a:lvl1pPr>
            <a:lvl2pPr marL="829727" indent="0">
              <a:buNone/>
              <a:defRPr sz="2200"/>
            </a:lvl2pPr>
            <a:lvl3pPr marL="1659453" indent="0">
              <a:buNone/>
              <a:defRPr sz="1800"/>
            </a:lvl3pPr>
            <a:lvl4pPr marL="2489180" indent="0">
              <a:buNone/>
              <a:defRPr sz="1600"/>
            </a:lvl4pPr>
            <a:lvl5pPr marL="3318906" indent="0">
              <a:buNone/>
              <a:defRPr sz="1600"/>
            </a:lvl5pPr>
            <a:lvl6pPr marL="4148633" indent="0">
              <a:buNone/>
              <a:defRPr sz="1600"/>
            </a:lvl6pPr>
            <a:lvl7pPr marL="4978359" indent="0">
              <a:buNone/>
              <a:defRPr sz="1600"/>
            </a:lvl7pPr>
            <a:lvl8pPr marL="5808086" indent="0">
              <a:buNone/>
              <a:defRPr sz="1600"/>
            </a:lvl8pPr>
            <a:lvl9pPr marL="6637812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0130" y="468601"/>
            <a:ext cx="18722341" cy="1950244"/>
          </a:xfrm>
          <a:prstGeom prst="rect">
            <a:avLst/>
          </a:prstGeom>
        </p:spPr>
        <p:txBody>
          <a:bodyPr vert="horz" lIns="165945" tIns="82973" rIns="165945" bIns="8297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130" y="2730345"/>
            <a:ext cx="18722341" cy="7722425"/>
          </a:xfrm>
          <a:prstGeom prst="rect">
            <a:avLst/>
          </a:prstGeom>
        </p:spPr>
        <p:txBody>
          <a:bodyPr vert="horz" lIns="165945" tIns="82973" rIns="165945" bIns="829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0130" y="10845526"/>
            <a:ext cx="4853940" cy="622995"/>
          </a:xfrm>
          <a:prstGeom prst="rect">
            <a:avLst/>
          </a:prstGeom>
        </p:spPr>
        <p:txBody>
          <a:bodyPr vert="horz" lIns="165945" tIns="82973" rIns="165945" bIns="82973" rtlCol="0" anchor="ctr"/>
          <a:lstStyle>
            <a:lvl1pPr algn="l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8BF89-9E91-45CC-A214-5E86EEBB88EE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07556" y="10845526"/>
            <a:ext cx="6587490" cy="622995"/>
          </a:xfrm>
          <a:prstGeom prst="rect">
            <a:avLst/>
          </a:prstGeom>
        </p:spPr>
        <p:txBody>
          <a:bodyPr vert="horz" lIns="165945" tIns="82973" rIns="165945" bIns="82973" rtlCol="0" anchor="ctr"/>
          <a:lstStyle>
            <a:lvl1pPr algn="ct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908530" y="10845526"/>
            <a:ext cx="4853940" cy="622995"/>
          </a:xfrm>
          <a:prstGeom prst="rect">
            <a:avLst/>
          </a:prstGeom>
        </p:spPr>
        <p:txBody>
          <a:bodyPr vert="horz" lIns="165945" tIns="82973" rIns="165945" bIns="82973" rtlCol="0" anchor="ctr"/>
          <a:lstStyle>
            <a:lvl1pPr algn="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D1FD-C586-4D5A-9402-63B65E8A12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59453" rtl="0" eaLnBrk="1" latinLnBrk="0" hangingPunct="1"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2295" indent="-622295" algn="l" defTabSz="1659453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348306" indent="-518579" algn="l" defTabSz="1659453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074316" indent="-414863" algn="l" defTabSz="1659453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3pPr>
      <a:lvl4pPr marL="2904043" indent="-414863" algn="l" defTabSz="1659453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733770" indent="-414863" algn="l" defTabSz="1659453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63496" indent="-414863" algn="l" defTabSz="165945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93223" indent="-414863" algn="l" defTabSz="165945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222949" indent="-414863" algn="l" defTabSz="165945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052676" indent="-414863" algn="l" defTabSz="165945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29727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59453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89180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06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633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78359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808086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637812" algn="l" defTabSz="1659453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hyperlink" Target="http://arxiv.org/abs/1401.2777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rxiv.org/abs/1401.2777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0" y="4181899"/>
            <a:ext cx="20802600" cy="3691608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marL="1588" algn="ctr">
              <a:spcAft>
                <a:spcPts val="2400"/>
              </a:spcAft>
            </a:pPr>
            <a:r>
              <a:rPr lang="en-US" sz="32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CPA/FC/HV Review</a:t>
            </a:r>
          </a:p>
          <a:p>
            <a:pPr marL="1588" algn="ctr">
              <a:spcAft>
                <a:spcPts val="2400"/>
              </a:spcAft>
            </a:pPr>
            <a:r>
              <a:rPr lang="en-US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CERN – 9 November </a:t>
            </a:r>
            <a:r>
              <a:rPr lang="en-US" sz="1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2016</a:t>
            </a:r>
          </a:p>
          <a:p>
            <a:pPr marL="1588" algn="ctr">
              <a:spcAft>
                <a:spcPts val="2400"/>
              </a:spcAft>
            </a:pPr>
            <a:endParaRPr lang="en-US" sz="1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  <a:p>
            <a:pPr marL="1588" algn="ctr">
              <a:spcAft>
                <a:spcPts val="2400"/>
              </a:spcAft>
            </a:pPr>
            <a:r>
              <a:rPr lang="en-US" sz="4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HVFT for ProtoDUNE SinglePhase TPC</a:t>
            </a:r>
            <a:endParaRPr lang="en-US" sz="4000" baseline="30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  <a:p>
            <a:pPr marL="1588" algn="ctr">
              <a:spcAft>
                <a:spcPts val="600"/>
              </a:spcAft>
            </a:pPr>
            <a:r>
              <a:rPr lang="en-US" sz="18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Franco </a:t>
            </a:r>
            <a:r>
              <a:rPr lang="en-US" sz="1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Sergiampietri</a:t>
            </a:r>
          </a:p>
          <a:p>
            <a:pPr marL="1588" algn="ctr">
              <a:spcAft>
                <a:spcPts val="2400"/>
              </a:spcAft>
            </a:pPr>
            <a:r>
              <a:rPr lang="en-US" sz="1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CERN - ETHZ</a:t>
            </a:r>
            <a:endParaRPr lang="en-US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433906" y="11061307"/>
            <a:ext cx="4368694" cy="622995"/>
          </a:xfrm>
        </p:spPr>
        <p:txBody>
          <a:bodyPr/>
          <a:lstStyle/>
          <a:p>
            <a:fld id="{36F6D1FD-C586-4D5A-9402-63B65E8A126A}" type="slidenum">
              <a:rPr lang="en-US" sz="2400">
                <a:solidFill>
                  <a:schemeClr val="tx1"/>
                </a:solidFill>
                <a:latin typeface="Swis721 BT" panose="020B0504020202020204" pitchFamily="34" charset="0"/>
              </a:rPr>
              <a:pPr/>
              <a:t>1</a:t>
            </a:fld>
            <a:endParaRPr lang="en-US" sz="2400" dirty="0">
              <a:solidFill>
                <a:schemeClr val="tx1"/>
              </a:solidFill>
              <a:latin typeface="Swis721 BT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95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Insertion of the HVFT in the Single-Phase ProtoDUNE (to be finalized/adjusted)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10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5912" y="5838041"/>
            <a:ext cx="5387252" cy="26928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644" y="976467"/>
            <a:ext cx="11418482" cy="10754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13193" y="3656471"/>
            <a:ext cx="598940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Swis721 BT" panose="020B0504020202020204" pitchFamily="34" charset="0"/>
              </a:rPr>
              <a:t>Distance</a:t>
            </a:r>
          </a:p>
          <a:p>
            <a:r>
              <a:rPr lang="en-US" dirty="0" smtClean="0">
                <a:solidFill>
                  <a:srgbClr val="C00000"/>
                </a:solidFill>
                <a:latin typeface="Swis721 BT" panose="020B0504020202020204" pitchFamily="34" charset="0"/>
              </a:rPr>
              <a:t>Liquid level – Bottom of female contact 454 mm</a:t>
            </a:r>
            <a:endParaRPr lang="en-US" dirty="0">
              <a:solidFill>
                <a:srgbClr val="C00000"/>
              </a:solidFill>
              <a:latin typeface="Swis721 BT" panose="020B05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8931729" y="5272298"/>
            <a:ext cx="8833758" cy="3822716"/>
          </a:xfrm>
          <a:prstGeom prst="straightConnector1">
            <a:avLst/>
          </a:prstGeom>
          <a:ln w="1905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784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23731"/>
            <a:ext cx="10256726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experience made for WA105 3x1x1</a:t>
            </a:r>
            <a:endParaRPr lang="en-US" sz="4000" baseline="30000" dirty="0"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11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5267" y="3888356"/>
            <a:ext cx="8604488" cy="6453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898" y="1023850"/>
            <a:ext cx="11136573" cy="2722112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 similar design for the HVFT has been adopted for the WA105 DP 3x1x1 detector.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Differences essentially only on the HV terminal in LAr.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 ~300kV preliminary test </a:t>
            </a: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o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 HVFT made on beginning of September 2016.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0070C0"/>
                </a:solidFill>
                <a:latin typeface="Swis721 BT" panose="020B0504020202020204" pitchFamily="34" charset="0"/>
              </a:rPr>
              <a:t>C. Cantini et al., “</a:t>
            </a:r>
            <a:r>
              <a:rPr lang="en-US" sz="2000" b="1" dirty="0" smtClean="0">
                <a:solidFill>
                  <a:srgbClr val="0070C0"/>
                </a:solidFill>
                <a:latin typeface="Swis721 BT" panose="020B0504020202020204" pitchFamily="34" charset="0"/>
              </a:rPr>
              <a:t>First test of a high voltage feedthrough for liquid Argon TPCs connected to a 300 kV power Suppl</a:t>
            </a:r>
            <a:r>
              <a:rPr lang="en-US" sz="2000" dirty="0" smtClean="0">
                <a:solidFill>
                  <a:srgbClr val="0070C0"/>
                </a:solidFill>
                <a:latin typeface="Swis721 BT" panose="020B0504020202020204" pitchFamily="34" charset="0"/>
              </a:rPr>
              <a:t>y”, </a:t>
            </a:r>
            <a:r>
              <a:rPr lang="en-US" sz="2000" u="sng" dirty="0">
                <a:solidFill>
                  <a:srgbClr val="0070C0"/>
                </a:solidFill>
                <a:latin typeface="Swis721 BT" panose="020B0504020202020204" pitchFamily="34" charset="0"/>
              </a:rPr>
              <a:t>https://</a:t>
            </a:r>
            <a:r>
              <a:rPr lang="en-US" sz="2000" u="sng" dirty="0" smtClean="0">
                <a:solidFill>
                  <a:srgbClr val="0070C0"/>
                </a:solidFill>
                <a:latin typeface="Swis721 BT" panose="020B0504020202020204" pitchFamily="34" charset="0"/>
              </a:rPr>
              <a:t>arxiv.org/abs/1611.02085</a:t>
            </a:r>
            <a:r>
              <a:rPr lang="en-US" sz="20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.</a:t>
            </a:r>
            <a:endParaRPr lang="en-US" sz="1800" dirty="0">
              <a:solidFill>
                <a:srgbClr val="002060"/>
              </a:solidFill>
              <a:latin typeface="Swis721 BT" panose="020B05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801" y="3888356"/>
            <a:ext cx="5725670" cy="76342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2" t="1399" r="24048"/>
          <a:stretch/>
        </p:blipFill>
        <p:spPr>
          <a:xfrm>
            <a:off x="313898" y="3888356"/>
            <a:ext cx="2646461" cy="760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74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23731"/>
            <a:ext cx="10256726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-300 kV Power Supply from Heinzinger</a:t>
            </a:r>
            <a:endParaRPr lang="en-US" sz="4000" baseline="30000" dirty="0"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12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36106" y="895808"/>
            <a:ext cx="8038685" cy="1921893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 </a:t>
            </a:r>
            <a:r>
              <a:rPr lang="en-US" sz="2000" dirty="0" smtClean="0">
                <a:latin typeface="Swis721 BT" panose="020B0504020202020204" pitchFamily="34" charset="0"/>
              </a:rPr>
              <a:t>Residual </a:t>
            </a:r>
            <a:r>
              <a:rPr lang="en-US" sz="2000" dirty="0">
                <a:latin typeface="Swis721 BT" panose="020B0504020202020204" pitchFamily="34" charset="0"/>
              </a:rPr>
              <a:t>ripple: ≤0.001% U</a:t>
            </a:r>
            <a:r>
              <a:rPr lang="en-US" sz="2000" baseline="-25000" dirty="0">
                <a:latin typeface="Swis721 BT" panose="020B0504020202020204" pitchFamily="34" charset="0"/>
              </a:rPr>
              <a:t>NOM</a:t>
            </a:r>
            <a:r>
              <a:rPr lang="en-US" sz="2000" dirty="0">
                <a:latin typeface="Swis721 BT" panose="020B0504020202020204" pitchFamily="34" charset="0"/>
              </a:rPr>
              <a:t> ± 50mV</a:t>
            </a:r>
          </a:p>
          <a:p>
            <a:pPr marL="92075">
              <a:spcAft>
                <a:spcPts val="600"/>
              </a:spcAft>
            </a:pPr>
            <a:r>
              <a:rPr lang="en-US" sz="2000" dirty="0">
                <a:latin typeface="Swis721 BT" panose="020B0504020202020204" pitchFamily="34" charset="0"/>
              </a:rPr>
              <a:t>Residual Ripple at -300kV  ≤3V ± 50mV</a:t>
            </a:r>
          </a:p>
          <a:p>
            <a:pPr marL="92075">
              <a:spcAft>
                <a:spcPts val="600"/>
              </a:spcAft>
            </a:pPr>
            <a:r>
              <a:rPr lang="en-US" sz="2000" dirty="0">
                <a:latin typeface="Swis721 BT" panose="020B0504020202020204" pitchFamily="34" charset="0"/>
              </a:rPr>
              <a:t>Can be reduced by the RC filter in the load</a:t>
            </a:r>
            <a:r>
              <a:rPr lang="en-US" sz="2000" dirty="0">
                <a:solidFill>
                  <a:srgbClr val="58291C"/>
                </a:solidFill>
                <a:latin typeface="Swis721 BT" panose="020B0504020202020204" pitchFamily="34" charset="0"/>
              </a:rPr>
              <a:t>:</a:t>
            </a:r>
          </a:p>
          <a:p>
            <a:pPr marL="92075"/>
            <a:r>
              <a:rPr lang="en-US" sz="2000" dirty="0" smtClean="0">
                <a:solidFill>
                  <a:srgbClr val="58291C"/>
                </a:solidFill>
                <a:latin typeface="Swis721 BT" panose="020B0504020202020204" pitchFamily="34" charset="0"/>
              </a:rPr>
              <a:t>Example: with </a:t>
            </a:r>
            <a:r>
              <a:rPr lang="en-US" sz="2000" dirty="0">
                <a:solidFill>
                  <a:srgbClr val="58291C"/>
                </a:solidFill>
                <a:latin typeface="Swis721 BT" panose="020B0504020202020204" pitchFamily="34" charset="0"/>
              </a:rPr>
              <a:t>a fieldcage-to-GND capacitance of 5.5nF and a switching frequency of 34kHz, a series resistor of </a:t>
            </a:r>
            <a:r>
              <a:rPr lang="en-US" sz="2000" dirty="0" smtClean="0">
                <a:solidFill>
                  <a:srgbClr val="58291C"/>
                </a:solidFill>
                <a:latin typeface="Swis721 BT" panose="020B0504020202020204" pitchFamily="34" charset="0"/>
              </a:rPr>
              <a:t>~850 Ω </a:t>
            </a:r>
            <a:r>
              <a:rPr lang="en-US" sz="2000" dirty="0">
                <a:solidFill>
                  <a:srgbClr val="58291C"/>
                </a:solidFill>
                <a:latin typeface="Swis721 BT" panose="020B0504020202020204" pitchFamily="34" charset="0"/>
              </a:rPr>
              <a:t>required</a:t>
            </a:r>
            <a:r>
              <a:rPr lang="en-US" sz="2000" dirty="0" smtClean="0">
                <a:latin typeface="Swis721 BT" panose="020B0504020202020204" pitchFamily="34" charset="0"/>
              </a:rPr>
              <a:t>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4886" b="13579"/>
          <a:stretch/>
        </p:blipFill>
        <p:spPr bwMode="auto">
          <a:xfrm rot="5400000">
            <a:off x="-831819" y="3377999"/>
            <a:ext cx="10505405" cy="554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915" y="4074924"/>
            <a:ext cx="5280601" cy="35532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166887" y="4074924"/>
            <a:ext cx="8038685" cy="4784215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tabLst>
                <a:tab pos="5022850" algn="r"/>
              </a:tabLst>
            </a:pPr>
            <a:r>
              <a:rPr lang="en-US" sz="2000" b="1" dirty="0" smtClean="0">
                <a:latin typeface="Swis721 BT" panose="020B0504020202020204" pitchFamily="34" charset="0"/>
              </a:rPr>
              <a:t>Isolation </a:t>
            </a:r>
            <a:r>
              <a:rPr lang="en-US" sz="2000" b="1" dirty="0">
                <a:latin typeface="Swis721 BT" panose="020B0504020202020204" pitchFamily="34" charset="0"/>
              </a:rPr>
              <a:t>voltage </a:t>
            </a:r>
            <a:r>
              <a:rPr lang="en-US" sz="2000" b="1" dirty="0" smtClean="0">
                <a:latin typeface="Swis721 BT" panose="020B0504020202020204" pitchFamily="34" charset="0"/>
              </a:rPr>
              <a:t>	300 kV </a:t>
            </a:r>
            <a:r>
              <a:rPr lang="en-US" sz="2000" b="1" dirty="0">
                <a:latin typeface="Swis721 BT" panose="020B0504020202020204" pitchFamily="34" charset="0"/>
              </a:rPr>
              <a:t>DC</a:t>
            </a: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Capacity 	101 pF/m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>
                <a:latin typeface="Swis721 BT" panose="020B0504020202020204" pitchFamily="34" charset="0"/>
              </a:rPr>
              <a:t>Inductance </a:t>
            </a:r>
            <a:r>
              <a:rPr lang="en-US" sz="2000" dirty="0" smtClean="0">
                <a:latin typeface="Swis721 BT" panose="020B0504020202020204" pitchFamily="34" charset="0"/>
              </a:rPr>
              <a:t>	0,3 </a:t>
            </a:r>
            <a:r>
              <a:rPr lang="el-GR" sz="2000" dirty="0" smtClean="0">
                <a:latin typeface="Swis721 BT" panose="020B0504020202020204" pitchFamily="34" charset="0"/>
              </a:rPr>
              <a:t>μ</a:t>
            </a:r>
            <a:r>
              <a:rPr lang="en-US" sz="2000" dirty="0" smtClean="0">
                <a:latin typeface="Swis721 BT" panose="020B0504020202020204" pitchFamily="34" charset="0"/>
              </a:rPr>
              <a:t>H/m</a:t>
            </a: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Impedance	67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Center </a:t>
            </a:r>
            <a:r>
              <a:rPr lang="en-US" sz="2000" dirty="0">
                <a:latin typeface="Swis721 BT" panose="020B0504020202020204" pitchFamily="34" charset="0"/>
              </a:rPr>
              <a:t>wire Material </a:t>
            </a:r>
            <a:r>
              <a:rPr lang="en-US" sz="2000" dirty="0" smtClean="0">
                <a:latin typeface="Swis721 BT" panose="020B0504020202020204" pitchFamily="34" charset="0"/>
              </a:rPr>
              <a:t>	Cu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Diameter	2.25 mm</a:t>
            </a: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Dielectric </a:t>
            </a:r>
            <a:r>
              <a:rPr lang="en-US" sz="2000" dirty="0">
                <a:latin typeface="Swis721 BT" panose="020B0504020202020204" pitchFamily="34" charset="0"/>
              </a:rPr>
              <a:t>Material </a:t>
            </a:r>
            <a:r>
              <a:rPr lang="en-US" sz="2000" dirty="0" smtClean="0">
                <a:latin typeface="Swis721 BT" panose="020B0504020202020204" pitchFamily="34" charset="0"/>
              </a:rPr>
              <a:t>	PE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Diameter	19.3 mm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>
                <a:latin typeface="Swis721 BT" panose="020B0504020202020204" pitchFamily="34" charset="0"/>
              </a:rPr>
              <a:t>Screening Material </a:t>
            </a:r>
            <a:r>
              <a:rPr lang="en-US" sz="2000" dirty="0" smtClean="0">
                <a:latin typeface="Swis721 BT" panose="020B0504020202020204" pitchFamily="34" charset="0"/>
              </a:rPr>
              <a:t>	CuSn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Diameter	20.3 mm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>
                <a:latin typeface="Swis721 BT" panose="020B0504020202020204" pitchFamily="34" charset="0"/>
              </a:rPr>
              <a:t>Covering Material </a:t>
            </a:r>
            <a:r>
              <a:rPr lang="en-US" sz="2000" dirty="0" smtClean="0">
                <a:latin typeface="Swis721 BT" panose="020B0504020202020204" pitchFamily="34" charset="0"/>
              </a:rPr>
              <a:t>	PVC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Diameter	ca. 22 mm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Color	red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>
                <a:latin typeface="Swis721 BT" panose="020B0504020202020204" pitchFamily="34" charset="0"/>
              </a:rPr>
              <a:t>Bending </a:t>
            </a:r>
            <a:r>
              <a:rPr lang="en-US" sz="2000" dirty="0" smtClean="0">
                <a:latin typeface="Swis721 BT" panose="020B0504020202020204" pitchFamily="34" charset="0"/>
              </a:rPr>
              <a:t>radius	min</a:t>
            </a:r>
            <a:r>
              <a:rPr lang="en-US" sz="2000" dirty="0">
                <a:latin typeface="Swis721 BT" panose="020B0504020202020204" pitchFamily="34" charset="0"/>
              </a:rPr>
              <a:t>. </a:t>
            </a:r>
            <a:r>
              <a:rPr lang="en-US" sz="2000" dirty="0" smtClean="0">
                <a:latin typeface="Swis721 BT" panose="020B0504020202020204" pitchFamily="34" charset="0"/>
              </a:rPr>
              <a:t>440 mm</a:t>
            </a:r>
            <a:endParaRPr lang="en-US" sz="2000" dirty="0">
              <a:latin typeface="Swis721 BT" panose="020B0504020202020204" pitchFamily="34" charset="0"/>
            </a:endParaRPr>
          </a:p>
          <a:p>
            <a:pPr>
              <a:tabLst>
                <a:tab pos="5022850" algn="r"/>
              </a:tabLst>
            </a:pPr>
            <a:r>
              <a:rPr lang="en-US" sz="2000" dirty="0" smtClean="0">
                <a:latin typeface="Swis721 BT" panose="020B0504020202020204" pitchFamily="34" charset="0"/>
              </a:rPr>
              <a:t>Temperature </a:t>
            </a:r>
            <a:r>
              <a:rPr lang="en-GB" sz="2000" dirty="0" smtClean="0">
                <a:latin typeface="Swis721 BT" panose="020B0504020202020204" pitchFamily="34" charset="0"/>
              </a:rPr>
              <a:t>resistance </a:t>
            </a:r>
            <a:r>
              <a:rPr lang="en-GB" sz="2000" dirty="0">
                <a:latin typeface="Swis721 BT" panose="020B0504020202020204" pitchFamily="34" charset="0"/>
              </a:rPr>
              <a:t>up </a:t>
            </a:r>
            <a:r>
              <a:rPr lang="en-GB" sz="2000" dirty="0" smtClean="0">
                <a:latin typeface="Swis721 BT" panose="020B0504020202020204" pitchFamily="34" charset="0"/>
              </a:rPr>
              <a:t>to</a:t>
            </a:r>
            <a:r>
              <a:rPr lang="en-GB" sz="2000" dirty="0">
                <a:latin typeface="Swis721 BT" panose="020B0504020202020204" pitchFamily="34" charset="0"/>
              </a:rPr>
              <a:t> </a:t>
            </a:r>
            <a:r>
              <a:rPr lang="en-GB" sz="2000" dirty="0" smtClean="0">
                <a:latin typeface="Swis721 BT" panose="020B0504020202020204" pitchFamily="34" charset="0"/>
              </a:rPr>
              <a:t>ca	60°C</a:t>
            </a:r>
            <a:endParaRPr lang="en-US" sz="2000" dirty="0">
              <a:latin typeface="Swis721 BT" panose="020B05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2537" t="16286" r="15786"/>
          <a:stretch/>
        </p:blipFill>
        <p:spPr>
          <a:xfrm>
            <a:off x="10241871" y="9074414"/>
            <a:ext cx="6769289" cy="1391646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1177516" y="3546362"/>
            <a:ext cx="4496629" cy="536898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rgbClr val="58291C"/>
                </a:solidFill>
                <a:latin typeface="Swis721 BT" panose="020B0504020202020204" pitchFamily="34" charset="0"/>
              </a:rPr>
              <a:t>300 kV HV cable parameters</a:t>
            </a:r>
            <a:endParaRPr lang="en-US" sz="2400" dirty="0" smtClean="0">
              <a:latin typeface="Swis721 BT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127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599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Further studies for the HVFT</a:t>
            </a:r>
            <a:endParaRPr lang="en-US" sz="4000" baseline="30000" dirty="0"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4150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13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1164" y="2113062"/>
            <a:ext cx="18500272" cy="275289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200" dirty="0" smtClean="0">
                <a:latin typeface="Swis721 BT" panose="020B0504020202020204" pitchFamily="34" charset="0"/>
              </a:rPr>
              <a:t>Possible extension of the outer part of the HVFT (over the CF250 top flange) to guarantee a warm connection with the HVPS.</a:t>
            </a:r>
          </a:p>
          <a:p>
            <a:pPr>
              <a:spcAft>
                <a:spcPts val="2400"/>
              </a:spcAft>
            </a:pPr>
            <a:r>
              <a:rPr lang="en-US" sz="3200" dirty="0" smtClean="0">
                <a:latin typeface="Swis721 BT" panose="020B0504020202020204" pitchFamily="34" charset="0"/>
              </a:rPr>
              <a:t>Possible Heinzinger-CERN joint study for ≥600kV PS directly integrated with HVFT.</a:t>
            </a:r>
          </a:p>
          <a:p>
            <a:pPr>
              <a:spcAft>
                <a:spcPts val="2400"/>
              </a:spcAft>
            </a:pPr>
            <a:r>
              <a:rPr lang="en-US" sz="3200" dirty="0" smtClean="0">
                <a:latin typeface="Swis721 BT" panose="020B0504020202020204" pitchFamily="34" charset="0"/>
              </a:rPr>
              <a:t>Study and design ongoing...</a:t>
            </a:r>
            <a:endParaRPr lang="en-US" sz="3200" dirty="0">
              <a:latin typeface="Swis721 BT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312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964853"/>
            <a:ext cx="20802600" cy="660009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32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Cryo/Thermo-fitting </a:t>
            </a:r>
            <a:r>
              <a:rPr lang="en-GB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technology developed basing on many years experience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6" y="1665468"/>
            <a:ext cx="6811902" cy="44004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0914" y="1664502"/>
            <a:ext cx="6607044" cy="63603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7758646"/>
            <a:ext cx="10237387" cy="3460776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r>
              <a:rPr lang="en-GB" sz="2000" b="1" dirty="0" smtClean="0">
                <a:latin typeface="Swis721 BT" panose="020B0504020202020204" pitchFamily="34" charset="0"/>
              </a:rPr>
              <a:t>BARS, the liquid argon detector-target for tagged neutrino beams at the IHEP of Serpukhov </a:t>
            </a:r>
          </a:p>
          <a:p>
            <a:r>
              <a:rPr lang="en-US" sz="1800" i="1" dirty="0" smtClean="0">
                <a:latin typeface="Swis721 BT" panose="020B0504020202020204" pitchFamily="34" charset="0"/>
              </a:rPr>
              <a:t>F. Sergiampietri </a:t>
            </a:r>
            <a:endParaRPr lang="en-GB" sz="1800" i="1" dirty="0" smtClean="0">
              <a:latin typeface="Swis721 BT" panose="020B0504020202020204" pitchFamily="34" charset="0"/>
            </a:endParaRPr>
          </a:p>
          <a:p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Fourth International Conference On Calorimetry In High Energy Physics, La </a:t>
            </a:r>
            <a:r>
              <a:rPr lang="en-GB" sz="1800" u="sng" dirty="0" err="1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Biodola</a:t>
            </a:r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, Italy</a:t>
            </a:r>
          </a:p>
          <a:p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September 1993, Proceedings, P. 357</a:t>
            </a:r>
            <a:endParaRPr lang="en-GB" sz="1800" u="sng" dirty="0" smtClean="0">
              <a:solidFill>
                <a:srgbClr val="0070C0"/>
              </a:solidFill>
              <a:latin typeface="Swis721 BT" panose="020B0504020202020204" pitchFamily="34" charset="0"/>
            </a:endParaRPr>
          </a:p>
          <a:p>
            <a:endParaRPr lang="en-US" sz="1800" i="1" u="sng" dirty="0" smtClean="0">
              <a:solidFill>
                <a:schemeClr val="tx2">
                  <a:lumMod val="75000"/>
                </a:schemeClr>
              </a:solidFill>
              <a:uFill>
                <a:solidFill>
                  <a:schemeClr val="accent1">
                    <a:lumMod val="75000"/>
                  </a:schemeClr>
                </a:solidFill>
              </a:uFill>
              <a:latin typeface="Swis721 BT" panose="020B0504020202020204" pitchFamily="34" charset="0"/>
            </a:endParaRPr>
          </a:p>
          <a:p>
            <a:pPr lvl="0">
              <a:spcBef>
                <a:spcPts val="1200"/>
              </a:spcBef>
            </a:pPr>
            <a:r>
              <a:rPr lang="en-GB" sz="2000" b="1" dirty="0" smtClean="0">
                <a:latin typeface="Swis721 BT" panose="020B0504020202020204" pitchFamily="34" charset="0"/>
              </a:rPr>
              <a:t>MARS-2: a “current sensitive” liquid argon calorimeter</a:t>
            </a:r>
            <a:r>
              <a:rPr lang="en-GB" sz="1800" b="1" dirty="0" smtClean="0">
                <a:latin typeface="Swis721 BT" panose="020B0504020202020204" pitchFamily="34" charset="0"/>
              </a:rPr>
              <a:t> </a:t>
            </a:r>
          </a:p>
          <a:p>
            <a:r>
              <a:rPr lang="en-GB" sz="1800" i="1" dirty="0" smtClean="0">
                <a:latin typeface="Swis721 BT" panose="020B0504020202020204" pitchFamily="34" charset="0"/>
              </a:rPr>
              <a:t>C. Cerri, G. Gennaro, M. Ragadini, F. Sergiampietri, G. Spandre, S. P. Denisov, R. N. Krasnokutsky, A. A. Lebedev, S. A. Medved, V. S. Mikhailov, N. I. Naumov, E. A. Rasuvaev, R. S. Shuvalov, D. A. Stoyanova</a:t>
            </a:r>
          </a:p>
          <a:p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Nucl. Instrum. Meth. </a:t>
            </a:r>
            <a:r>
              <a:rPr lang="en-GB" sz="1800" b="1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A 227 </a:t>
            </a:r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(1984) 227</a:t>
            </a:r>
            <a:endParaRPr lang="en-GB" sz="1800" i="1" dirty="0" smtClean="0">
              <a:latin typeface="Swis721 BT" panose="020B05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58901" y="10610567"/>
            <a:ext cx="10143699" cy="1029341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r>
              <a:rPr lang="en-GB" sz="2000" b="1" dirty="0" smtClean="0">
                <a:latin typeface="Swis721 BT" panose="020B0504020202020204" pitchFamily="34" charset="0"/>
              </a:rPr>
              <a:t>Design</a:t>
            </a:r>
            <a:r>
              <a:rPr lang="en-GB" sz="2000" b="1" dirty="0">
                <a:latin typeface="Swis721 BT" panose="020B0504020202020204" pitchFamily="34" charset="0"/>
              </a:rPr>
              <a:t>, construction and tests of the ICARUS T600 detector</a:t>
            </a:r>
            <a:r>
              <a:rPr lang="en-GB" sz="2000" b="1" dirty="0" smtClean="0">
                <a:latin typeface="Swis721 BT" panose="020B0504020202020204" pitchFamily="34" charset="0"/>
              </a:rPr>
              <a:t>.</a:t>
            </a:r>
          </a:p>
          <a:p>
            <a:r>
              <a:rPr lang="en-GB" sz="1800" i="1" dirty="0" smtClean="0">
                <a:latin typeface="Swis721 BT" panose="020B0504020202020204" pitchFamily="34" charset="0"/>
              </a:rPr>
              <a:t>ICARUS Collaboration (S</a:t>
            </a:r>
            <a:r>
              <a:rPr lang="en-GB" sz="1800" i="1" dirty="0">
                <a:latin typeface="Swis721 BT" panose="020B0504020202020204" pitchFamily="34" charset="0"/>
              </a:rPr>
              <a:t>. Amerio et al</a:t>
            </a:r>
            <a:r>
              <a:rPr lang="en-GB" sz="1800" i="1" dirty="0" smtClean="0">
                <a:latin typeface="Swis721 BT" panose="020B0504020202020204" pitchFamily="34" charset="0"/>
              </a:rPr>
              <a:t>.) </a:t>
            </a:r>
          </a:p>
          <a:p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Nucl. Instrum. Meth. 221 </a:t>
            </a:r>
            <a:r>
              <a:rPr lang="en-GB" sz="1800" b="1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A527</a:t>
            </a:r>
            <a:r>
              <a:rPr lang="en-GB" sz="1800" u="sng" dirty="0" smtClean="0">
                <a:solidFill>
                  <a:srgbClr val="0070C0"/>
                </a:solidFill>
                <a:latin typeface="Swis721 BT" panose="020B0504020202020204" pitchFamily="34" charset="0"/>
                <a:hlinkClick r:id="rId5"/>
              </a:rPr>
              <a:t>:329-410, 2004 </a:t>
            </a:r>
            <a:endParaRPr lang="en-GB" sz="1800" i="1" dirty="0" smtClean="0">
              <a:latin typeface="Swis721 BT" panose="020B05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20772720" cy="747495"/>
          </a:xfrm>
          <a:prstGeom prst="rect">
            <a:avLst/>
          </a:prstGeom>
          <a:noFill/>
          <a:ln w="12700">
            <a:noFill/>
          </a:ln>
        </p:spPr>
        <p:txBody>
          <a:bodyPr wrap="square" lIns="65333" tIns="65333" rIns="65333" bIns="65333" rtlCol="0">
            <a:spAutoFit/>
          </a:bodyPr>
          <a:lstStyle/>
          <a:p>
            <a:pPr marL="182563" algn="ctr"/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Past experience and references</a:t>
            </a:r>
            <a:endParaRPr lang="en-US" sz="4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433906" y="11061307"/>
            <a:ext cx="4368694" cy="622995"/>
          </a:xfrm>
        </p:spPr>
        <p:txBody>
          <a:bodyPr/>
          <a:lstStyle/>
          <a:p>
            <a:fld id="{15420DA2-A1F2-41B8-9B66-6B9169AB347C}" type="slidenum">
              <a:rPr lang="en-US" sz="2400" smtClean="0">
                <a:solidFill>
                  <a:schemeClr val="tx1"/>
                </a:solidFill>
                <a:latin typeface="Swis721 BT" panose="020B0504020202020204" pitchFamily="34" charset="0"/>
              </a:rPr>
              <a:t>2</a:t>
            </a:fld>
            <a:endParaRPr lang="en-US" sz="2400" dirty="0">
              <a:solidFill>
                <a:schemeClr val="tx1"/>
              </a:solidFill>
              <a:latin typeface="Swis721 BT" panose="020B05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182" y="8061687"/>
            <a:ext cx="10156776" cy="25011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665" y="1624862"/>
            <a:ext cx="3939634" cy="53676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9969" y="6318389"/>
            <a:ext cx="6811903" cy="142945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1</a:t>
            </a:r>
            <a:r>
              <a:rPr lang="en-GB" sz="2400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st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 HVFT for BARS (Big Argon Spectrometer) IHEP – Protvino (RU) (1985)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N. 72 required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88989" y="1638092"/>
            <a:ext cx="2470030" cy="3183777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r">
              <a:spcBef>
                <a:spcPts val="1200"/>
              </a:spcBef>
            </a:pP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HVFT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for ICARUS (1999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)</a:t>
            </a:r>
          </a:p>
          <a:p>
            <a:pPr algn="r"/>
            <a:endParaRPr lang="en-GB" sz="18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  <a:p>
            <a:pPr algn="r">
              <a:spcBef>
                <a:spcPts val="1200"/>
              </a:spcBef>
            </a:pP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Used at present also in the ArDM experiment at Canfranc</a:t>
            </a:r>
            <a:endParaRPr lang="en-US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646460" y="4978688"/>
            <a:ext cx="1665027" cy="153129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428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2" t="2302" r="13698" b="20221"/>
          <a:stretch/>
        </p:blipFill>
        <p:spPr>
          <a:xfrm>
            <a:off x="0" y="10376"/>
            <a:ext cx="7697337" cy="11680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                HVFT </a:t>
            </a:r>
            <a:r>
              <a:rPr lang="en-US" sz="4000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for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ICARUS with elastic vertical/transverse sliding contact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433906" y="11061307"/>
            <a:ext cx="4368694" cy="622995"/>
          </a:xfrm>
        </p:spPr>
        <p:txBody>
          <a:bodyPr/>
          <a:lstStyle/>
          <a:p>
            <a:fld id="{4756EC24-DC57-45BF-8E8E-E241F217617D}" type="slidenum">
              <a:rPr lang="en-US" sz="2400" smtClean="0">
                <a:solidFill>
                  <a:schemeClr val="tx1"/>
                </a:solidFill>
                <a:latin typeface="Swis721 BT" panose="020B0504020202020204" pitchFamily="34" charset="0"/>
              </a:rPr>
              <a:t>3</a:t>
            </a:fld>
            <a:endParaRPr lang="en-US" sz="2400" dirty="0">
              <a:solidFill>
                <a:schemeClr val="tx1"/>
              </a:solidFill>
              <a:latin typeface="Swis721 BT" panose="020B05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1" t="-616"/>
          <a:stretch/>
        </p:blipFill>
        <p:spPr>
          <a:xfrm>
            <a:off x="8679976" y="1801504"/>
            <a:ext cx="12122624" cy="804922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13688704" y="806851"/>
            <a:ext cx="3821375" cy="6508349"/>
          </a:xfrm>
          <a:prstGeom prst="straightConnector1">
            <a:avLst/>
          </a:prstGeom>
          <a:ln w="25400">
            <a:gradFill>
              <a:gsLst>
                <a:gs pos="25000">
                  <a:schemeClr val="bg1"/>
                </a:gs>
                <a:gs pos="71000">
                  <a:srgbClr val="C00000"/>
                </a:gs>
              </a:gsLst>
              <a:lin ang="5400000" scaled="1"/>
            </a:gra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978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000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FT for ICARUS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61" y="931697"/>
            <a:ext cx="10937762" cy="82033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0861" y="9342331"/>
            <a:ext cx="10937762" cy="1952671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FT for ICARUS (1999)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Positive 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laboratory test </a:t>
            </a:r>
            <a:r>
              <a:rPr lang="en-GB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at CERN, 1999: </a:t>
            </a:r>
            <a:r>
              <a:rPr lang="en-GB" sz="2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= -150kV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Tested in </a:t>
            </a:r>
            <a:r>
              <a:rPr lang="fr-CH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ICARUS </a:t>
            </a:r>
            <a:r>
              <a:rPr lang="fr-CH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at </a:t>
            </a:r>
            <a:r>
              <a:rPr lang="fr-CH" sz="2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-</a:t>
            </a:r>
            <a:r>
              <a:rPr lang="fr-CH" sz="24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150kV</a:t>
            </a:r>
            <a:r>
              <a:rPr lang="fr-CH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,</a:t>
            </a:r>
            <a:r>
              <a:rPr lang="fr-CH" sz="24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 </a:t>
            </a:r>
            <a:r>
              <a:rPr lang="fr-CH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for </a:t>
            </a:r>
            <a:r>
              <a:rPr lang="fr-CH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24h in Pavia (2001) </a:t>
            </a:r>
            <a:r>
              <a:rPr lang="fr-CH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and for </a:t>
            </a: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several 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days </a:t>
            </a:r>
            <a:r>
              <a:rPr lang="fr-CH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at LNGS (2013)</a:t>
            </a:r>
            <a:endParaRPr lang="en-US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433906" y="11061307"/>
            <a:ext cx="4368694" cy="622995"/>
          </a:xfrm>
        </p:spPr>
        <p:txBody>
          <a:bodyPr/>
          <a:lstStyle/>
          <a:p>
            <a:fld id="{4756EC24-DC57-45BF-8E8E-E241F217617D}" type="slidenum">
              <a:rPr lang="en-US" sz="2400" smtClean="0">
                <a:solidFill>
                  <a:schemeClr val="tx1"/>
                </a:solidFill>
                <a:latin typeface="Swis721 BT" panose="020B0504020202020204" pitchFamily="34" charset="0"/>
              </a:rPr>
              <a:t>4</a:t>
            </a:fld>
            <a:endParaRPr lang="en-US" sz="2400" dirty="0">
              <a:solidFill>
                <a:schemeClr val="tx1"/>
              </a:solidFill>
              <a:latin typeface="Swis721 BT" panose="020B05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5897" y="869274"/>
            <a:ext cx="7896791" cy="855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1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000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FT for ICARUS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9746" y="805831"/>
            <a:ext cx="10147872" cy="536898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400" dirty="0" smtClean="0">
                <a:solidFill>
                  <a:srgbClr val="63252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HVPS residual ripple on the wire chamber with RC filter on the HV cable</a:t>
            </a:r>
            <a:endParaRPr lang="en-US" sz="2400" dirty="0">
              <a:solidFill>
                <a:srgbClr val="63252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433906" y="11061307"/>
            <a:ext cx="4368694" cy="622995"/>
          </a:xfrm>
        </p:spPr>
        <p:txBody>
          <a:bodyPr/>
          <a:lstStyle/>
          <a:p>
            <a:fld id="{4756EC24-DC57-45BF-8E8E-E241F217617D}" type="slidenum">
              <a:rPr lang="en-US" sz="2400" smtClean="0">
                <a:solidFill>
                  <a:schemeClr val="tx1"/>
                </a:solidFill>
                <a:latin typeface="Swis721 BT" panose="020B0504020202020204" pitchFamily="34" charset="0"/>
              </a:rPr>
              <a:t>5</a:t>
            </a:fld>
            <a:endParaRPr lang="en-US" sz="2400" dirty="0">
              <a:solidFill>
                <a:schemeClr val="tx1"/>
              </a:solidFill>
              <a:latin typeface="Swis721 BT" panose="020B05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00" y="6515230"/>
            <a:ext cx="13903200" cy="50740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597" y="1342729"/>
            <a:ext cx="13901407" cy="507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07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6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815" y="7106"/>
            <a:ext cx="18722975" cy="721564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3600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 test </a:t>
            </a:r>
            <a:r>
              <a:rPr lang="en-GB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of a Rogowsky profile pair in LAr (WA105)</a:t>
            </a:r>
            <a:endParaRPr lang="en-GB" sz="3600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7808" y="5466587"/>
            <a:ext cx="9342841" cy="90623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Positive results (100.0kV - 0.000mA) 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with a HV-to-GND gap of </a:t>
            </a:r>
            <a:r>
              <a:rPr 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1cm</a:t>
            </a:r>
            <a:r>
              <a:rPr lang="en-GB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  </a:t>
            </a:r>
            <a:r>
              <a:rPr lang="en-US" sz="24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when the LAr is quite </a:t>
            </a:r>
            <a:endParaRPr lang="en-GB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808" y="1564803"/>
            <a:ext cx="3529513" cy="35295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042" y="1436914"/>
            <a:ext cx="4066662" cy="37678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034" y="6634688"/>
            <a:ext cx="6749961" cy="44792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853752" y="882904"/>
            <a:ext cx="1112469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latin typeface="Swis721 BT" panose="020B0504020202020204" pitchFamily="34" charset="0"/>
              </a:rPr>
              <a:t>Evidence of electric breakdown induced by bubbles in liquid argon</a:t>
            </a:r>
          </a:p>
          <a:p>
            <a:r>
              <a:rPr lang="en-GB" sz="2000" dirty="0">
                <a:latin typeface="Swis721 BT" panose="020B0504020202020204" pitchFamily="34" charset="0"/>
              </a:rPr>
              <a:t>F. Bay, C. Cantini, S. Murphy, F. Resnati, A. Rubbia, F. Sergiampietri, S. Wu</a:t>
            </a:r>
            <a:endParaRPr lang="en-GB" sz="2000" dirty="0">
              <a:latin typeface="Swis721 BT" panose="020B0504020202020204" pitchFamily="34" charset="0"/>
              <a:hlinkClick r:id="rId6"/>
            </a:endParaRPr>
          </a:p>
          <a:p>
            <a:r>
              <a:rPr lang="en-GB" sz="2000" dirty="0">
                <a:solidFill>
                  <a:srgbClr val="0070C0"/>
                </a:solidFill>
                <a:latin typeface="Swis721 BT" panose="020B0504020202020204" pitchFamily="34" charset="0"/>
                <a:hlinkClick r:id="rId6"/>
              </a:rPr>
              <a:t>http://arxiv.org/abs/1401.2777</a:t>
            </a:r>
            <a:endParaRPr lang="en-GB" sz="2000" dirty="0">
              <a:solidFill>
                <a:srgbClr val="0070C0"/>
              </a:solidFill>
              <a:latin typeface="Swis721 BT" panose="020B0504020202020204" pitchFamily="34" charset="0"/>
            </a:endParaRPr>
          </a:p>
        </p:txBody>
      </p:sp>
      <p:pic>
        <p:nvPicPr>
          <p:cNvPr id="16" name="Picture 2" descr="D:\0000 ETH\Laguna\1m3\HVtestR104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52" r="5354"/>
          <a:stretch/>
        </p:blipFill>
        <p:spPr bwMode="auto">
          <a:xfrm>
            <a:off x="8213644" y="6668781"/>
            <a:ext cx="4003412" cy="452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851459" y="2469819"/>
            <a:ext cx="36647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W. Rogowski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, 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wis721 BT" panose="020B0504020202020204" pitchFamily="34" charset="0"/>
            </a:endParaRPr>
          </a:p>
          <a:p>
            <a:r>
              <a:rPr lang="en-GB" sz="2000" dirty="0" smtClean="0">
                <a:solidFill>
                  <a:srgbClr val="0070C0"/>
                </a:solidFill>
                <a:latin typeface="Swis721 BT" panose="020B0504020202020204" pitchFamily="34" charset="0"/>
                <a:hlinkClick r:id="rId6"/>
              </a:rPr>
              <a:t>Arch. Electrotech., 12(1923), 1</a:t>
            </a:r>
            <a:endParaRPr lang="en-US" sz="2000" u="sng" dirty="0">
              <a:solidFill>
                <a:srgbClr val="0070C0"/>
              </a:solidFill>
              <a:latin typeface="Swis721 BT" panose="020B05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956" y="5094316"/>
            <a:ext cx="7905416" cy="592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14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HVFT </a:t>
            </a:r>
            <a:r>
              <a:rPr lang="en-US" sz="4000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for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Single-Phase ProtoDUNE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7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58739"/>
            <a:ext cx="20802600" cy="672137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6059516" y="5677469"/>
            <a:ext cx="0" cy="12146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987216" y="5677469"/>
            <a:ext cx="0" cy="12146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9" idx="0"/>
          </p:cNvCxnSpPr>
          <p:nvPr/>
        </p:nvCxnSpPr>
        <p:spPr>
          <a:xfrm flipH="1">
            <a:off x="8618561" y="6066514"/>
            <a:ext cx="7368656" cy="1957266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45707" y="8023780"/>
            <a:ext cx="5745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Recommended Liquid Level </a:t>
            </a:r>
            <a:r>
              <a:rPr lang="fr-CH" sz="24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Position (~1cm over the terminal ground ring)</a:t>
            </a:r>
            <a:endParaRPr lang="en-GB" sz="2400" dirty="0">
              <a:solidFill>
                <a:srgbClr val="002060"/>
              </a:solidFill>
              <a:latin typeface="Swis721 BT" panose="020B0504020202020204" pitchFamily="34" charset="0"/>
            </a:endParaRPr>
          </a:p>
        </p:txBody>
      </p:sp>
      <p:cxnSp>
        <p:nvCxnSpPr>
          <p:cNvPr id="22" name="Straight Arrow Connector 21"/>
          <p:cNvCxnSpPr>
            <a:endCxn id="27" idx="0"/>
          </p:cNvCxnSpPr>
          <p:nvPr/>
        </p:nvCxnSpPr>
        <p:spPr>
          <a:xfrm flipH="1">
            <a:off x="14562190" y="5501373"/>
            <a:ext cx="3026194" cy="3107061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091917" y="8608434"/>
            <a:ext cx="4940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HMDPE RCH1000 with minimum thickness 36mm (breakdown voltage </a:t>
            </a:r>
            <a:r>
              <a:rPr lang="en-US" sz="24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90kV/mm)</a:t>
            </a:r>
            <a:endParaRPr lang="en-US" sz="2400" dirty="0">
              <a:solidFill>
                <a:srgbClr val="002060"/>
              </a:solidFill>
              <a:latin typeface="Swis721 BT" panose="020B05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343797" y="10381497"/>
            <a:ext cx="5036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Swis721 BT" panose="020B0504020202020204" pitchFamily="34" charset="0"/>
              </a:rPr>
              <a:t>Transversally and vertically sliding HV contact</a:t>
            </a:r>
            <a:endParaRPr lang="en-US" sz="2400" dirty="0">
              <a:solidFill>
                <a:srgbClr val="002060"/>
              </a:solidFill>
              <a:latin typeface="Swis721 BT" panose="020B0504020202020204" pitchFamily="34" charset="0"/>
            </a:endParaRPr>
          </a:p>
        </p:txBody>
      </p:sp>
      <p:cxnSp>
        <p:nvCxnSpPr>
          <p:cNvPr id="29" name="Straight Arrow Connector 28"/>
          <p:cNvCxnSpPr>
            <a:endCxn id="28" idx="0"/>
          </p:cNvCxnSpPr>
          <p:nvPr/>
        </p:nvCxnSpPr>
        <p:spPr>
          <a:xfrm flipH="1">
            <a:off x="16861809" y="5363570"/>
            <a:ext cx="1426191" cy="5017927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165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8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4" t="4357" r="31579" b="79722"/>
          <a:stretch/>
        </p:blipFill>
        <p:spPr>
          <a:xfrm>
            <a:off x="559557" y="2471998"/>
            <a:ext cx="6032311" cy="756431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cxnSp>
        <p:nvCxnSpPr>
          <p:cNvPr id="5" name="Straight Arrow Connector 4"/>
          <p:cNvCxnSpPr>
            <a:endCxn id="7" idx="2"/>
          </p:cNvCxnSpPr>
          <p:nvPr/>
        </p:nvCxnSpPr>
        <p:spPr>
          <a:xfrm flipH="1" flipV="1">
            <a:off x="1628894" y="1983623"/>
            <a:ext cx="139946" cy="71619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9557" y="1337292"/>
            <a:ext cx="213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HV CHIMNEY PURGING VALVE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cxnSp>
        <p:nvCxnSpPr>
          <p:cNvPr id="15" name="Straight Arrow Connector 14"/>
          <p:cNvCxnSpPr>
            <a:endCxn id="14" idx="2"/>
          </p:cNvCxnSpPr>
          <p:nvPr/>
        </p:nvCxnSpPr>
        <p:spPr>
          <a:xfrm flipV="1">
            <a:off x="5355209" y="2260622"/>
            <a:ext cx="1507880" cy="138815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41036" y="5531370"/>
            <a:ext cx="1222193" cy="413988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3" t="2036" r="24307" b="3664"/>
          <a:stretch/>
        </p:blipFill>
        <p:spPr>
          <a:xfrm>
            <a:off x="17997489" y="1299765"/>
            <a:ext cx="2653788" cy="73189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144" y="0"/>
            <a:ext cx="4147553" cy="117014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3" t="80074" r="19857" b="2245"/>
          <a:stretch/>
        </p:blipFill>
        <p:spPr>
          <a:xfrm>
            <a:off x="11827363" y="1337292"/>
            <a:ext cx="5842580" cy="943801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23731"/>
            <a:ext cx="9840036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HVFT for Single-Phase ProtoDUNE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1644" y="1337292"/>
            <a:ext cx="3622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HV CABLE N</a:t>
            </a:r>
            <a:r>
              <a:rPr lang="fr-CH" sz="1800" baseline="-25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2</a:t>
            </a:r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 GAS PRESSURIZING/FLUSHING VALVE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51979" y="5760692"/>
            <a:ext cx="1305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CF250/306 FLANGE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cxnSp>
        <p:nvCxnSpPr>
          <p:cNvPr id="18" name="Straight Arrow Connector 17"/>
          <p:cNvCxnSpPr>
            <a:endCxn id="24" idx="0"/>
          </p:cNvCxnSpPr>
          <p:nvPr/>
        </p:nvCxnSpPr>
        <p:spPr>
          <a:xfrm>
            <a:off x="15162590" y="9111658"/>
            <a:ext cx="3721404" cy="1017316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4" idx="0"/>
          </p:cNvCxnSpPr>
          <p:nvPr/>
        </p:nvCxnSpPr>
        <p:spPr>
          <a:xfrm flipH="1">
            <a:off x="18883994" y="8285379"/>
            <a:ext cx="236763" cy="1843595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814657" y="10128974"/>
            <a:ext cx="213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ELASTIC SLIDING CONTACT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108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3731"/>
            <a:ext cx="20802600" cy="783120"/>
          </a:xfrm>
          <a:prstGeom prst="rect">
            <a:avLst/>
          </a:prstGeom>
          <a:noFill/>
          <a:ln w="25400">
            <a:noFill/>
          </a:ln>
        </p:spPr>
        <p:txBody>
          <a:bodyPr wrap="square" lIns="165945" tIns="82973" rIns="165945" bIns="82973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wis721 BT" panose="020B0504020202020204" pitchFamily="34" charset="0"/>
              </a:rPr>
              <a:t>HVFT for Single-Phase ProtoDUNE</a:t>
            </a:r>
            <a:endParaRPr lang="en-US" sz="4000" baseline="30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809489" y="11268219"/>
            <a:ext cx="6993111" cy="459954"/>
          </a:xfrm>
          <a:prstGeom prst="rect">
            <a:avLst/>
          </a:prstGeom>
        </p:spPr>
        <p:txBody>
          <a:bodyPr wrap="square" lIns="165945" tIns="82973" rIns="165945" bIns="82973">
            <a:spAutoFit/>
          </a:bodyPr>
          <a:lstStyle/>
          <a:p>
            <a:pPr algn="r">
              <a:defRPr/>
            </a:pPr>
            <a:fld id="{8225AF9F-2EA9-4ABD-B54E-A34102B84545}" type="slidenum">
              <a:rPr lang="en-GB" sz="1900" b="1" kern="0" spc="91">
                <a:solidFill>
                  <a:sysClr val="windowText" lastClr="000000"/>
                </a:solidFill>
                <a:latin typeface="Swis721 BT" panose="020B0504020202020204" pitchFamily="34" charset="0"/>
              </a:rPr>
              <a:pPr algn="r">
                <a:defRPr/>
              </a:pPr>
              <a:t>9</a:t>
            </a:fld>
            <a:endParaRPr lang="en-GB" sz="5800" b="1" kern="0" spc="91" dirty="0">
              <a:solidFill>
                <a:sysClr val="window" lastClr="FFFFFF"/>
              </a:solidFill>
              <a:latin typeface="Swis721 BT" panose="020B05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3" t="80074" r="19857" b="2245"/>
          <a:stretch/>
        </p:blipFill>
        <p:spPr>
          <a:xfrm>
            <a:off x="215945" y="3562067"/>
            <a:ext cx="3203987" cy="517567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1" t="2526" r="26394" b="1"/>
          <a:stretch/>
        </p:blipFill>
        <p:spPr>
          <a:xfrm>
            <a:off x="3567210" y="3562067"/>
            <a:ext cx="7161306" cy="72637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7" t="179" r="15622"/>
          <a:stretch/>
        </p:blipFill>
        <p:spPr>
          <a:xfrm>
            <a:off x="11023072" y="2197290"/>
            <a:ext cx="9646953" cy="862855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9062456" y="2138800"/>
            <a:ext cx="5751501" cy="77411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67285" y="1455279"/>
            <a:ext cx="571841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MAXIMUM FIELDS RESULTS ~</a:t>
            </a:r>
            <a:r>
              <a:rPr lang="fr-CH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⅓ </a:t>
            </a:r>
            <a:r>
              <a:rPr lang="fr-CH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HVPS VOLTAGE/cm </a:t>
            </a:r>
            <a:r>
              <a:rPr lang="fr-CH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(60.9kV/cm @</a:t>
            </a:r>
            <a:r>
              <a:rPr lang="fr-CH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180kV and 101.5kV/cm @300kV)</a:t>
            </a:r>
            <a:endParaRPr lang="en-GB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637167" y="2138800"/>
            <a:ext cx="1425289" cy="2651564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67210" y="3052825"/>
            <a:ext cx="3775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EQUIPOTENTIAL LINES at 300kV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948954" y="1695688"/>
            <a:ext cx="439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721 BT" panose="020B0504020202020204" pitchFamily="34" charset="0"/>
              </a:rPr>
              <a:t>ELECTRIC FIELD INTENSITY at 300kV</a:t>
            </a:r>
            <a:endParaRPr lang="en-GB" sz="1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721 BT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021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71050</TotalTime>
  <Words>574</Words>
  <Application>Microsoft Office PowerPoint</Application>
  <PresentationFormat>Custom</PresentationFormat>
  <Paragraphs>110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Swis721 BT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Franco Sergiampietri</dc:creator>
  <cp:lastModifiedBy>Franco Sergiampietri</cp:lastModifiedBy>
  <cp:revision>1431</cp:revision>
  <cp:lastPrinted>2015-08-06T08:39:17Z</cp:lastPrinted>
  <dcterms:created xsi:type="dcterms:W3CDTF">2010-04-22T16:29:04Z</dcterms:created>
  <dcterms:modified xsi:type="dcterms:W3CDTF">2016-11-08T16:18:39Z</dcterms:modified>
</cp:coreProperties>
</file>