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9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>
        <p:scale>
          <a:sx n="100" d="100"/>
          <a:sy n="100" d="100"/>
        </p:scale>
        <p:origin x="78" y="-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1143309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 sz="1100"/>
            </a:lvl1pPr>
            <a:lvl2pPr lvl="1">
              <a:spcBef>
                <a:spcPts val="0"/>
              </a:spcBef>
              <a:defRPr sz="1100"/>
            </a:lvl2pPr>
            <a:lvl3pPr lvl="2">
              <a:spcBef>
                <a:spcPts val="0"/>
              </a:spcBef>
              <a:defRPr sz="1100"/>
            </a:lvl3pPr>
            <a:lvl4pPr lvl="3">
              <a:spcBef>
                <a:spcPts val="0"/>
              </a:spcBef>
              <a:defRPr sz="1100"/>
            </a:lvl4pPr>
            <a:lvl5pPr lvl="4">
              <a:spcBef>
                <a:spcPts val="0"/>
              </a:spcBef>
              <a:defRPr sz="1100"/>
            </a:lvl5pPr>
            <a:lvl6pPr lvl="5">
              <a:spcBef>
                <a:spcPts val="0"/>
              </a:spcBef>
              <a:defRPr sz="1100"/>
            </a:lvl6pPr>
            <a:lvl7pPr lvl="6">
              <a:spcBef>
                <a:spcPts val="0"/>
              </a:spcBef>
              <a:defRPr sz="1100"/>
            </a:lvl7pPr>
            <a:lvl8pPr lvl="7">
              <a:spcBef>
                <a:spcPts val="0"/>
              </a:spcBef>
              <a:defRPr sz="1100"/>
            </a:lvl8pPr>
            <a:lvl9pPr lvl="8">
              <a:spcBef>
                <a:spcPts val="0"/>
              </a:spcBef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158700291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Shape 51"/>
          <p:cNvSpPr>
            <a:spLocks noGrp="1" noRot="1" noChangeAspect="1"/>
          </p:cNvSpPr>
          <p:nvPr>
            <p:ph type="sldImg" idx="2"/>
          </p:nvPr>
        </p:nvSpPr>
        <p:spPr>
          <a:xfrm>
            <a:off x="1143309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Shape 5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48195825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Shape 61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2" name="Shape 6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2651112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Shape 90"/>
          <p:cNvSpPr>
            <a:spLocks noGrp="1" noRot="1" noChangeAspect="1"/>
          </p:cNvSpPr>
          <p:nvPr>
            <p:ph type="sldImg" idx="2"/>
          </p:nvPr>
        </p:nvSpPr>
        <p:spPr>
          <a:xfrm>
            <a:off x="1143309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1" name="Shape 9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24003097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Shape 143"/>
          <p:cNvSpPr>
            <a:spLocks noGrp="1" noRot="1" noChangeAspect="1"/>
          </p:cNvSpPr>
          <p:nvPr>
            <p:ph type="sldImg" idx="2"/>
          </p:nvPr>
        </p:nvSpPr>
        <p:spPr>
          <a:xfrm>
            <a:off x="1143309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4" name="Shape 14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27075438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Shape 159"/>
          <p:cNvSpPr>
            <a:spLocks noGrp="1" noRot="1" noChangeAspect="1"/>
          </p:cNvSpPr>
          <p:nvPr>
            <p:ph type="sldImg" idx="2"/>
          </p:nvPr>
        </p:nvSpPr>
        <p:spPr>
          <a:xfrm>
            <a:off x="1143309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0" name="Shape 16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</a:pPr>
            <a:r>
              <a:rPr lang="en"/>
              <a:t>Test bench in b175</a:t>
            </a:r>
          </a:p>
          <a:p>
            <a:pPr lv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</a:pPr>
            <a:r>
              <a:rPr lang="en"/>
              <a:t>“Black box”</a:t>
            </a:r>
          </a:p>
          <a:p>
            <a:pPr lv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</a:pPr>
            <a:r>
              <a:rPr lang="en"/>
              <a:t>65 Fibers (Bundle)</a:t>
            </a:r>
          </a:p>
          <a:p>
            <a:pPr lv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</a:pPr>
            <a:r>
              <a:rPr lang="en"/>
              <a:t>Blue LED</a:t>
            </a:r>
          </a:p>
          <a:p>
            <a:pPr lv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</a:pPr>
            <a:r>
              <a:rPr lang="en"/>
              <a:t>R7600-300-M64</a:t>
            </a:r>
          </a:p>
          <a:p>
            <a:pPr lv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</a:pPr>
            <a:r>
              <a:rPr lang="en"/>
              <a:t>Hamamatsu Multi-anode </a:t>
            </a:r>
          </a:p>
          <a:p>
            <a:pPr lv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</a:pPr>
            <a:r>
              <a:rPr lang="en"/>
              <a:t>PMT(EA0543)</a:t>
            </a:r>
          </a:p>
          <a:p>
            <a:pPr lv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</a:pPr>
            <a:r>
              <a:rPr lang="en"/>
              <a:t>Read-out electronics:</a:t>
            </a:r>
          </a:p>
          <a:p>
            <a:pPr lv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</a:pPr>
            <a:r>
              <a:rPr lang="en"/>
              <a:t>MAROC2 chip + Lumi PMF(Orsay) </a:t>
            </a:r>
          </a:p>
          <a:p>
            <a:pPr lv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</a:pPr>
            <a:r>
              <a:rPr lang="en"/>
              <a:t>board</a:t>
            </a:r>
          </a:p>
          <a:p>
            <a:pPr lv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</a:pPr>
            <a:r>
              <a:rPr lang="en"/>
              <a:t>LED Pulse Amplitude/Width: 5V/100ns</a:t>
            </a:r>
          </a:p>
          <a:p>
            <a:pPr lv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</a:pPr>
            <a:r>
              <a:rPr lang="en"/>
              <a:t>Trigger Pulse(NIM) Amplitude/Width:</a:t>
            </a:r>
          </a:p>
          <a:p>
            <a:pPr lv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</a:pPr>
            <a:r>
              <a:rPr lang="en"/>
              <a:t>-2V/30ns</a:t>
            </a:r>
          </a:p>
          <a:p>
            <a:pPr lv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</a:pPr>
            <a:r>
              <a:rPr lang="en"/>
              <a:t>Frequency: ~ 115 H</a:t>
            </a:r>
          </a:p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28664013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Shape 171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2" name="Shape 17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95932560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Shape 203"/>
          <p:cNvSpPr>
            <a:spLocks noGrp="1" noRot="1" noChangeAspect="1"/>
          </p:cNvSpPr>
          <p:nvPr>
            <p:ph type="sldImg" idx="2"/>
          </p:nvPr>
        </p:nvSpPr>
        <p:spPr>
          <a:xfrm>
            <a:off x="1143309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4" name="Shape 20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10986294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Shape 214"/>
          <p:cNvSpPr>
            <a:spLocks noGrp="1" noRot="1" noChangeAspect="1"/>
          </p:cNvSpPr>
          <p:nvPr>
            <p:ph type="sldImg" idx="2"/>
          </p:nvPr>
        </p:nvSpPr>
        <p:spPr>
          <a:xfrm>
            <a:off x="1143309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5" name="Shape 21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3142089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 txBox="1">
            <a:spLocks noGrp="1"/>
          </p:cNvSpPr>
          <p:nvPr>
            <p:ph type="ctrTitle"/>
          </p:nvPr>
        </p:nvSpPr>
        <p:spPr>
          <a:xfrm>
            <a:off x="311708" y="992766"/>
            <a:ext cx="8520600" cy="27369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 algn="ctr">
              <a:spcBef>
                <a:spcPts val="0"/>
              </a:spcBef>
              <a:buSzPct val="100000"/>
              <a:defRPr sz="5200"/>
            </a:lvl1pPr>
            <a:lvl2pPr lvl="1" algn="ctr">
              <a:spcBef>
                <a:spcPts val="0"/>
              </a:spcBef>
              <a:buSzPct val="100000"/>
              <a:defRPr sz="5200"/>
            </a:lvl2pPr>
            <a:lvl3pPr lvl="2" algn="ctr">
              <a:spcBef>
                <a:spcPts val="0"/>
              </a:spcBef>
              <a:buSzPct val="100000"/>
              <a:defRPr sz="5200"/>
            </a:lvl3pPr>
            <a:lvl4pPr lvl="3" algn="ctr">
              <a:spcBef>
                <a:spcPts val="0"/>
              </a:spcBef>
              <a:buSzPct val="100000"/>
              <a:defRPr sz="5200"/>
            </a:lvl4pPr>
            <a:lvl5pPr lvl="4" algn="ctr">
              <a:spcBef>
                <a:spcPts val="0"/>
              </a:spcBef>
              <a:buSzPct val="100000"/>
              <a:defRPr sz="5200"/>
            </a:lvl5pPr>
            <a:lvl6pPr lvl="5" algn="ctr">
              <a:spcBef>
                <a:spcPts val="0"/>
              </a:spcBef>
              <a:buSzPct val="100000"/>
              <a:defRPr sz="5200"/>
            </a:lvl6pPr>
            <a:lvl7pPr lvl="6" algn="ctr">
              <a:spcBef>
                <a:spcPts val="0"/>
              </a:spcBef>
              <a:buSzPct val="100000"/>
              <a:defRPr sz="5200"/>
            </a:lvl7pPr>
            <a:lvl8pPr lvl="7" algn="ctr">
              <a:spcBef>
                <a:spcPts val="0"/>
              </a:spcBef>
              <a:buSzPct val="100000"/>
              <a:defRPr sz="5200"/>
            </a:lvl8pPr>
            <a:lvl9pPr lvl="8" algn="ctr">
              <a:spcBef>
                <a:spcPts val="0"/>
              </a:spcBef>
              <a:buSzPct val="100000"/>
              <a:defRPr sz="5200"/>
            </a:lvl9pPr>
          </a:lstStyle>
          <a:p>
            <a:endParaRPr/>
          </a:p>
        </p:txBody>
      </p:sp>
      <p:sp>
        <p:nvSpPr>
          <p:cNvPr id="11" name="Shape 11"/>
          <p:cNvSpPr txBox="1">
            <a:spLocks noGrp="1"/>
          </p:cNvSpPr>
          <p:nvPr>
            <p:ph type="subTitle" idx="1"/>
          </p:nvPr>
        </p:nvSpPr>
        <p:spPr>
          <a:xfrm>
            <a:off x="311700" y="3778833"/>
            <a:ext cx="8520600" cy="10569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9pPr>
          </a:lstStyle>
          <a:p>
            <a:endParaRPr/>
          </a:p>
        </p:txBody>
      </p:sp>
      <p:sp>
        <p:nvSpPr>
          <p:cNvPr id="12" name="Shape 12"/>
          <p:cNvSpPr txBox="1">
            <a:spLocks noGrp="1"/>
          </p:cNvSpPr>
          <p:nvPr>
            <p:ph type="sldNum" idx="12"/>
          </p:nvPr>
        </p:nvSpPr>
        <p:spPr>
          <a:xfrm>
            <a:off x="8472457" y="6217622"/>
            <a:ext cx="548700" cy="5247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Big 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 txBox="1">
            <a:spLocks noGrp="1"/>
          </p:cNvSpPr>
          <p:nvPr>
            <p:ph type="title"/>
          </p:nvPr>
        </p:nvSpPr>
        <p:spPr>
          <a:xfrm>
            <a:off x="311700" y="1474833"/>
            <a:ext cx="8520600" cy="26181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 algn="ctr">
              <a:spcBef>
                <a:spcPts val="0"/>
              </a:spcBef>
              <a:buSzPct val="100000"/>
              <a:defRPr sz="12000"/>
            </a:lvl1pPr>
            <a:lvl2pPr lvl="1" algn="ctr">
              <a:spcBef>
                <a:spcPts val="0"/>
              </a:spcBef>
              <a:buSzPct val="100000"/>
              <a:defRPr sz="12000"/>
            </a:lvl2pPr>
            <a:lvl3pPr lvl="2" algn="ctr">
              <a:spcBef>
                <a:spcPts val="0"/>
              </a:spcBef>
              <a:buSzPct val="100000"/>
              <a:defRPr sz="12000"/>
            </a:lvl3pPr>
            <a:lvl4pPr lvl="3" algn="ctr">
              <a:spcBef>
                <a:spcPts val="0"/>
              </a:spcBef>
              <a:buSzPct val="100000"/>
              <a:defRPr sz="12000"/>
            </a:lvl4pPr>
            <a:lvl5pPr lvl="4" algn="ctr">
              <a:spcBef>
                <a:spcPts val="0"/>
              </a:spcBef>
              <a:buSzPct val="100000"/>
              <a:defRPr sz="12000"/>
            </a:lvl5pPr>
            <a:lvl6pPr lvl="5" algn="ctr">
              <a:spcBef>
                <a:spcPts val="0"/>
              </a:spcBef>
              <a:buSzPct val="100000"/>
              <a:defRPr sz="12000"/>
            </a:lvl6pPr>
            <a:lvl7pPr lvl="6" algn="ctr">
              <a:spcBef>
                <a:spcPts val="0"/>
              </a:spcBef>
              <a:buSzPct val="100000"/>
              <a:defRPr sz="12000"/>
            </a:lvl7pPr>
            <a:lvl8pPr lvl="7" algn="ctr">
              <a:spcBef>
                <a:spcPts val="0"/>
              </a:spcBef>
              <a:buSzPct val="100000"/>
              <a:defRPr sz="12000"/>
            </a:lvl8pPr>
            <a:lvl9pPr lvl="8" algn="ctr">
              <a:spcBef>
                <a:spcPts val="0"/>
              </a:spcBef>
              <a:buSzPct val="100000"/>
              <a:defRPr sz="12000"/>
            </a:lvl9pPr>
          </a:lstStyle>
          <a:p>
            <a:endParaRPr/>
          </a:p>
        </p:txBody>
      </p:sp>
      <p:sp>
        <p:nvSpPr>
          <p:cNvPr id="46" name="Shape 46"/>
          <p:cNvSpPr txBox="1">
            <a:spLocks noGrp="1"/>
          </p:cNvSpPr>
          <p:nvPr>
            <p:ph type="body" idx="1"/>
          </p:nvPr>
        </p:nvSpPr>
        <p:spPr>
          <a:xfrm>
            <a:off x="311700" y="4202966"/>
            <a:ext cx="8520600" cy="17343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algn="ctr">
              <a:spcBef>
                <a:spcPts val="0"/>
              </a:spcBef>
              <a:defRPr/>
            </a:lvl1pPr>
            <a:lvl2pPr lvl="1" algn="ctr">
              <a:spcBef>
                <a:spcPts val="0"/>
              </a:spcBef>
              <a:defRPr/>
            </a:lvl2pPr>
            <a:lvl3pPr lvl="2" algn="ctr">
              <a:spcBef>
                <a:spcPts val="0"/>
              </a:spcBef>
              <a:defRPr/>
            </a:lvl3pPr>
            <a:lvl4pPr lvl="3" algn="ctr">
              <a:spcBef>
                <a:spcPts val="0"/>
              </a:spcBef>
              <a:defRPr/>
            </a:lvl4pPr>
            <a:lvl5pPr lvl="4" algn="ctr">
              <a:spcBef>
                <a:spcPts val="0"/>
              </a:spcBef>
              <a:defRPr/>
            </a:lvl5pPr>
            <a:lvl6pPr lvl="5" algn="ctr">
              <a:spcBef>
                <a:spcPts val="0"/>
              </a:spcBef>
              <a:defRPr/>
            </a:lvl6pPr>
            <a:lvl7pPr lvl="6" algn="ctr">
              <a:spcBef>
                <a:spcPts val="0"/>
              </a:spcBef>
              <a:defRPr/>
            </a:lvl7pPr>
            <a:lvl8pPr lvl="7" algn="ctr">
              <a:spcBef>
                <a:spcPts val="0"/>
              </a:spcBef>
              <a:defRPr/>
            </a:lvl8pPr>
            <a:lvl9pPr lvl="8" algn="ctr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7" name="Shape 47"/>
          <p:cNvSpPr txBox="1">
            <a:spLocks noGrp="1"/>
          </p:cNvSpPr>
          <p:nvPr>
            <p:ph type="sldNum" idx="12"/>
          </p:nvPr>
        </p:nvSpPr>
        <p:spPr>
          <a:xfrm>
            <a:off x="8472457" y="6217622"/>
            <a:ext cx="548700" cy="5247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 txBox="1">
            <a:spLocks noGrp="1"/>
          </p:cNvSpPr>
          <p:nvPr>
            <p:ph type="sldNum" idx="12"/>
          </p:nvPr>
        </p:nvSpPr>
        <p:spPr>
          <a:xfrm>
            <a:off x="8472457" y="6217622"/>
            <a:ext cx="548700" cy="5247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on 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 txBox="1">
            <a:spLocks noGrp="1"/>
          </p:cNvSpPr>
          <p:nvPr>
            <p:ph type="title"/>
          </p:nvPr>
        </p:nvSpPr>
        <p:spPr>
          <a:xfrm>
            <a:off x="311700" y="2867800"/>
            <a:ext cx="8520600" cy="11223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 algn="ctr">
              <a:spcBef>
                <a:spcPts val="0"/>
              </a:spcBef>
              <a:buSzPct val="100000"/>
              <a:defRPr sz="3600"/>
            </a:lvl1pPr>
            <a:lvl2pPr lvl="1" algn="ctr">
              <a:spcBef>
                <a:spcPts val="0"/>
              </a:spcBef>
              <a:buSzPct val="100000"/>
              <a:defRPr sz="3600"/>
            </a:lvl2pPr>
            <a:lvl3pPr lvl="2" algn="ctr">
              <a:spcBef>
                <a:spcPts val="0"/>
              </a:spcBef>
              <a:buSzPct val="100000"/>
              <a:defRPr sz="3600"/>
            </a:lvl3pPr>
            <a:lvl4pPr lvl="3" algn="ctr">
              <a:spcBef>
                <a:spcPts val="0"/>
              </a:spcBef>
              <a:buSzPct val="100000"/>
              <a:defRPr sz="3600"/>
            </a:lvl4pPr>
            <a:lvl5pPr lvl="4" algn="ctr">
              <a:spcBef>
                <a:spcPts val="0"/>
              </a:spcBef>
              <a:buSzPct val="100000"/>
              <a:defRPr sz="3600"/>
            </a:lvl5pPr>
            <a:lvl6pPr lvl="5" algn="ctr">
              <a:spcBef>
                <a:spcPts val="0"/>
              </a:spcBef>
              <a:buSzPct val="100000"/>
              <a:defRPr sz="3600"/>
            </a:lvl6pPr>
            <a:lvl7pPr lvl="6" algn="ctr">
              <a:spcBef>
                <a:spcPts val="0"/>
              </a:spcBef>
              <a:buSzPct val="100000"/>
              <a:defRPr sz="3600"/>
            </a:lvl7pPr>
            <a:lvl8pPr lvl="7" algn="ctr">
              <a:spcBef>
                <a:spcPts val="0"/>
              </a:spcBef>
              <a:buSzPct val="100000"/>
              <a:defRPr sz="3600"/>
            </a:lvl8pPr>
            <a:lvl9pPr lvl="8" algn="ctr">
              <a:spcBef>
                <a:spcPts val="0"/>
              </a:spcBef>
              <a:buSzPct val="100000"/>
              <a:defRPr sz="3600"/>
            </a:lvl9pPr>
          </a:lstStyle>
          <a:p>
            <a:endParaRPr/>
          </a:p>
        </p:txBody>
      </p:sp>
      <p:sp>
        <p:nvSpPr>
          <p:cNvPr id="15" name="Shape 15"/>
          <p:cNvSpPr txBox="1">
            <a:spLocks noGrp="1"/>
          </p:cNvSpPr>
          <p:nvPr>
            <p:ph type="sldNum" idx="12"/>
          </p:nvPr>
        </p:nvSpPr>
        <p:spPr>
          <a:xfrm>
            <a:off x="8472457" y="6217622"/>
            <a:ext cx="548700" cy="5247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 txBox="1">
            <a:spLocks noGrp="1"/>
          </p:cNvSpPr>
          <p:nvPr>
            <p:ph type="title"/>
          </p:nvPr>
        </p:nvSpPr>
        <p:spPr>
          <a:xfrm>
            <a:off x="311700" y="593366"/>
            <a:ext cx="8520600" cy="7635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8" name="Shape 18"/>
          <p:cNvSpPr txBox="1">
            <a:spLocks noGrp="1"/>
          </p:cNvSpPr>
          <p:nvPr>
            <p:ph type="body" idx="1"/>
          </p:nvPr>
        </p:nvSpPr>
        <p:spPr>
          <a:xfrm>
            <a:off x="311700" y="1536633"/>
            <a:ext cx="8520600" cy="45552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9" name="Shape 19"/>
          <p:cNvSpPr txBox="1">
            <a:spLocks noGrp="1"/>
          </p:cNvSpPr>
          <p:nvPr>
            <p:ph type="sldNum" idx="12"/>
          </p:nvPr>
        </p:nvSpPr>
        <p:spPr>
          <a:xfrm>
            <a:off x="8472457" y="6217622"/>
            <a:ext cx="548700" cy="5247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>
  <p:cSld name="Title and two 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 txBox="1">
            <a:spLocks noGrp="1"/>
          </p:cNvSpPr>
          <p:nvPr>
            <p:ph type="title"/>
          </p:nvPr>
        </p:nvSpPr>
        <p:spPr>
          <a:xfrm>
            <a:off x="311700" y="593366"/>
            <a:ext cx="8520600" cy="7635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2" name="Shape 22"/>
          <p:cNvSpPr txBox="1">
            <a:spLocks noGrp="1"/>
          </p:cNvSpPr>
          <p:nvPr>
            <p:ph type="body" idx="1"/>
          </p:nvPr>
        </p:nvSpPr>
        <p:spPr>
          <a:xfrm>
            <a:off x="311700" y="1536633"/>
            <a:ext cx="3999900" cy="45552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>
            <a:endParaRPr/>
          </a:p>
        </p:txBody>
      </p:sp>
      <p:sp>
        <p:nvSpPr>
          <p:cNvPr id="23" name="Shape 23"/>
          <p:cNvSpPr txBox="1">
            <a:spLocks noGrp="1"/>
          </p:cNvSpPr>
          <p:nvPr>
            <p:ph type="body" idx="2"/>
          </p:nvPr>
        </p:nvSpPr>
        <p:spPr>
          <a:xfrm>
            <a:off x="4832400" y="1536633"/>
            <a:ext cx="3999900" cy="45552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>
            <a:endParaRPr/>
          </a:p>
        </p:txBody>
      </p:sp>
      <p:sp>
        <p:nvSpPr>
          <p:cNvPr id="24" name="Shape 24"/>
          <p:cNvSpPr txBox="1">
            <a:spLocks noGrp="1"/>
          </p:cNvSpPr>
          <p:nvPr>
            <p:ph type="sldNum" idx="12"/>
          </p:nvPr>
        </p:nvSpPr>
        <p:spPr>
          <a:xfrm>
            <a:off x="8472457" y="6217622"/>
            <a:ext cx="548700" cy="5247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 txBox="1">
            <a:spLocks noGrp="1"/>
          </p:cNvSpPr>
          <p:nvPr>
            <p:ph type="title"/>
          </p:nvPr>
        </p:nvSpPr>
        <p:spPr>
          <a:xfrm>
            <a:off x="311700" y="593366"/>
            <a:ext cx="8520600" cy="7635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sldNum" idx="12"/>
          </p:nvPr>
        </p:nvSpPr>
        <p:spPr>
          <a:xfrm>
            <a:off x="8472457" y="6217622"/>
            <a:ext cx="548700" cy="5247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One column 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>
            <a:spLocks noGrp="1"/>
          </p:cNvSpPr>
          <p:nvPr>
            <p:ph type="title"/>
          </p:nvPr>
        </p:nvSpPr>
        <p:spPr>
          <a:xfrm>
            <a:off x="311700" y="740800"/>
            <a:ext cx="2808000" cy="10077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>
              <a:spcBef>
                <a:spcPts val="0"/>
              </a:spcBef>
              <a:buSzPct val="100000"/>
              <a:defRPr sz="2400"/>
            </a:lvl1pPr>
            <a:lvl2pPr lvl="1">
              <a:spcBef>
                <a:spcPts val="0"/>
              </a:spcBef>
              <a:buSzPct val="100000"/>
              <a:defRPr sz="2400"/>
            </a:lvl2pPr>
            <a:lvl3pPr lvl="2">
              <a:spcBef>
                <a:spcPts val="0"/>
              </a:spcBef>
              <a:buSzPct val="100000"/>
              <a:defRPr sz="2400"/>
            </a:lvl3pPr>
            <a:lvl4pPr lvl="3">
              <a:spcBef>
                <a:spcPts val="0"/>
              </a:spcBef>
              <a:buSzPct val="100000"/>
              <a:defRPr sz="2400"/>
            </a:lvl4pPr>
            <a:lvl5pPr lvl="4">
              <a:spcBef>
                <a:spcPts val="0"/>
              </a:spcBef>
              <a:buSzPct val="100000"/>
              <a:defRPr sz="2400"/>
            </a:lvl5pPr>
            <a:lvl6pPr lvl="5">
              <a:spcBef>
                <a:spcPts val="0"/>
              </a:spcBef>
              <a:buSzPct val="100000"/>
              <a:defRPr sz="2400"/>
            </a:lvl6pPr>
            <a:lvl7pPr lvl="6">
              <a:spcBef>
                <a:spcPts val="0"/>
              </a:spcBef>
              <a:buSzPct val="100000"/>
              <a:defRPr sz="2400"/>
            </a:lvl7pPr>
            <a:lvl8pPr lvl="7">
              <a:spcBef>
                <a:spcPts val="0"/>
              </a:spcBef>
              <a:buSzPct val="100000"/>
              <a:defRPr sz="2400"/>
            </a:lvl8pPr>
            <a:lvl9pPr lvl="8">
              <a:spcBef>
                <a:spcPts val="0"/>
              </a:spcBef>
              <a:buSzPct val="100000"/>
              <a:defRPr sz="2400"/>
            </a:lvl9pPr>
          </a:lstStyle>
          <a:p>
            <a:endParaRPr/>
          </a:p>
        </p:txBody>
      </p:sp>
      <p:sp>
        <p:nvSpPr>
          <p:cNvPr id="30" name="Shape 30"/>
          <p:cNvSpPr txBox="1">
            <a:spLocks noGrp="1"/>
          </p:cNvSpPr>
          <p:nvPr>
            <p:ph type="body" idx="1"/>
          </p:nvPr>
        </p:nvSpPr>
        <p:spPr>
          <a:xfrm>
            <a:off x="311700" y="1852800"/>
            <a:ext cx="2808000" cy="42393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SzPct val="100000"/>
              <a:defRPr sz="12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>
            <a:endParaRPr/>
          </a:p>
        </p:txBody>
      </p:sp>
      <p:sp>
        <p:nvSpPr>
          <p:cNvPr id="31" name="Shape 31"/>
          <p:cNvSpPr txBox="1">
            <a:spLocks noGrp="1"/>
          </p:cNvSpPr>
          <p:nvPr>
            <p:ph type="sldNum" idx="12"/>
          </p:nvPr>
        </p:nvSpPr>
        <p:spPr>
          <a:xfrm>
            <a:off x="8472457" y="6217622"/>
            <a:ext cx="548700" cy="5247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Main 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>
            <a:spLocks noGrp="1"/>
          </p:cNvSpPr>
          <p:nvPr>
            <p:ph type="title"/>
          </p:nvPr>
        </p:nvSpPr>
        <p:spPr>
          <a:xfrm>
            <a:off x="490250" y="600200"/>
            <a:ext cx="6367800" cy="54543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>
              <a:spcBef>
                <a:spcPts val="0"/>
              </a:spcBef>
              <a:buSzPct val="100000"/>
              <a:defRPr sz="4800"/>
            </a:lvl1pPr>
            <a:lvl2pPr lvl="1">
              <a:spcBef>
                <a:spcPts val="0"/>
              </a:spcBef>
              <a:buSzPct val="100000"/>
              <a:defRPr sz="4800"/>
            </a:lvl2pPr>
            <a:lvl3pPr lvl="2">
              <a:spcBef>
                <a:spcPts val="0"/>
              </a:spcBef>
              <a:buSzPct val="100000"/>
              <a:defRPr sz="4800"/>
            </a:lvl3pPr>
            <a:lvl4pPr lvl="3">
              <a:spcBef>
                <a:spcPts val="0"/>
              </a:spcBef>
              <a:buSzPct val="100000"/>
              <a:defRPr sz="4800"/>
            </a:lvl4pPr>
            <a:lvl5pPr lvl="4">
              <a:spcBef>
                <a:spcPts val="0"/>
              </a:spcBef>
              <a:buSzPct val="100000"/>
              <a:defRPr sz="4800"/>
            </a:lvl5pPr>
            <a:lvl6pPr lvl="5">
              <a:spcBef>
                <a:spcPts val="0"/>
              </a:spcBef>
              <a:buSzPct val="100000"/>
              <a:defRPr sz="4800"/>
            </a:lvl6pPr>
            <a:lvl7pPr lvl="6">
              <a:spcBef>
                <a:spcPts val="0"/>
              </a:spcBef>
              <a:buSzPct val="100000"/>
              <a:defRPr sz="4800"/>
            </a:lvl7pPr>
            <a:lvl8pPr lvl="7">
              <a:spcBef>
                <a:spcPts val="0"/>
              </a:spcBef>
              <a:buSzPct val="100000"/>
              <a:defRPr sz="4800"/>
            </a:lvl8pPr>
            <a:lvl9pPr lvl="8">
              <a:spcBef>
                <a:spcPts val="0"/>
              </a:spcBef>
              <a:buSzPct val="100000"/>
              <a:defRPr sz="4800"/>
            </a:lvl9pPr>
          </a:lstStyle>
          <a:p>
            <a:endParaRPr/>
          </a:p>
        </p:txBody>
      </p:sp>
      <p:sp>
        <p:nvSpPr>
          <p:cNvPr id="34" name="Shape 34"/>
          <p:cNvSpPr txBox="1">
            <a:spLocks noGrp="1"/>
          </p:cNvSpPr>
          <p:nvPr>
            <p:ph type="sldNum" idx="12"/>
          </p:nvPr>
        </p:nvSpPr>
        <p:spPr>
          <a:xfrm>
            <a:off x="8472457" y="6217622"/>
            <a:ext cx="548700" cy="5247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Section title and 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/>
          <p:nvPr/>
        </p:nvSpPr>
        <p:spPr>
          <a:xfrm>
            <a:off x="4572000" y="-166"/>
            <a:ext cx="4572000" cy="685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7" name="Shape 37"/>
          <p:cNvSpPr txBox="1">
            <a:spLocks noGrp="1"/>
          </p:cNvSpPr>
          <p:nvPr>
            <p:ph type="title"/>
          </p:nvPr>
        </p:nvSpPr>
        <p:spPr>
          <a:xfrm>
            <a:off x="265500" y="1644233"/>
            <a:ext cx="4045200" cy="19764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 algn="ctr">
              <a:spcBef>
                <a:spcPts val="0"/>
              </a:spcBef>
              <a:buSzPct val="100000"/>
              <a:defRPr sz="4200"/>
            </a:lvl1pPr>
            <a:lvl2pPr lvl="1" algn="ctr">
              <a:spcBef>
                <a:spcPts val="0"/>
              </a:spcBef>
              <a:buSzPct val="100000"/>
              <a:defRPr sz="4200"/>
            </a:lvl2pPr>
            <a:lvl3pPr lvl="2" algn="ctr">
              <a:spcBef>
                <a:spcPts val="0"/>
              </a:spcBef>
              <a:buSzPct val="100000"/>
              <a:defRPr sz="4200"/>
            </a:lvl3pPr>
            <a:lvl4pPr lvl="3" algn="ctr">
              <a:spcBef>
                <a:spcPts val="0"/>
              </a:spcBef>
              <a:buSzPct val="100000"/>
              <a:defRPr sz="4200"/>
            </a:lvl4pPr>
            <a:lvl5pPr lvl="4" algn="ctr">
              <a:spcBef>
                <a:spcPts val="0"/>
              </a:spcBef>
              <a:buSzPct val="100000"/>
              <a:defRPr sz="4200"/>
            </a:lvl5pPr>
            <a:lvl6pPr lvl="5" algn="ctr">
              <a:spcBef>
                <a:spcPts val="0"/>
              </a:spcBef>
              <a:buSzPct val="100000"/>
              <a:defRPr sz="4200"/>
            </a:lvl6pPr>
            <a:lvl7pPr lvl="6" algn="ctr">
              <a:spcBef>
                <a:spcPts val="0"/>
              </a:spcBef>
              <a:buSzPct val="100000"/>
              <a:defRPr sz="4200"/>
            </a:lvl7pPr>
            <a:lvl8pPr lvl="7" algn="ctr">
              <a:spcBef>
                <a:spcPts val="0"/>
              </a:spcBef>
              <a:buSzPct val="100000"/>
              <a:defRPr sz="4200"/>
            </a:lvl8pPr>
            <a:lvl9pPr lvl="8" algn="ctr">
              <a:spcBef>
                <a:spcPts val="0"/>
              </a:spcBef>
              <a:buSzPct val="100000"/>
              <a:defRPr sz="4200"/>
            </a:lvl9pPr>
          </a:lstStyle>
          <a:p>
            <a:endParaRPr/>
          </a:p>
        </p:txBody>
      </p:sp>
      <p:sp>
        <p:nvSpPr>
          <p:cNvPr id="38" name="Shape 38"/>
          <p:cNvSpPr txBox="1">
            <a:spLocks noGrp="1"/>
          </p:cNvSpPr>
          <p:nvPr>
            <p:ph type="subTitle" idx="1"/>
          </p:nvPr>
        </p:nvSpPr>
        <p:spPr>
          <a:xfrm>
            <a:off x="265500" y="3737433"/>
            <a:ext cx="4045200" cy="16467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9pPr>
          </a:lstStyle>
          <a:p>
            <a:endParaRPr/>
          </a:p>
        </p:txBody>
      </p:sp>
      <p:sp>
        <p:nvSpPr>
          <p:cNvPr id="39" name="Shape 39"/>
          <p:cNvSpPr txBox="1">
            <a:spLocks noGrp="1"/>
          </p:cNvSpPr>
          <p:nvPr>
            <p:ph type="body" idx="2"/>
          </p:nvPr>
        </p:nvSpPr>
        <p:spPr>
          <a:xfrm>
            <a:off x="4939500" y="965433"/>
            <a:ext cx="3837000" cy="49269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0" name="Shape 40"/>
          <p:cNvSpPr txBox="1">
            <a:spLocks noGrp="1"/>
          </p:cNvSpPr>
          <p:nvPr>
            <p:ph type="sldNum" idx="12"/>
          </p:nvPr>
        </p:nvSpPr>
        <p:spPr>
          <a:xfrm>
            <a:off x="8472457" y="6217622"/>
            <a:ext cx="548700" cy="5247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aption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42"/>
          <p:cNvSpPr txBox="1">
            <a:spLocks noGrp="1"/>
          </p:cNvSpPr>
          <p:nvPr>
            <p:ph type="body" idx="1"/>
          </p:nvPr>
        </p:nvSpPr>
        <p:spPr>
          <a:xfrm>
            <a:off x="311700" y="5640766"/>
            <a:ext cx="5998800" cy="8067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</a:lstStyle>
          <a:p>
            <a:endParaRPr/>
          </a:p>
        </p:txBody>
      </p:sp>
      <p:sp>
        <p:nvSpPr>
          <p:cNvPr id="43" name="Shape 43"/>
          <p:cNvSpPr txBox="1">
            <a:spLocks noGrp="1"/>
          </p:cNvSpPr>
          <p:nvPr>
            <p:ph type="sldNum" idx="12"/>
          </p:nvPr>
        </p:nvSpPr>
        <p:spPr>
          <a:xfrm>
            <a:off x="8472457" y="6217622"/>
            <a:ext cx="548700" cy="5247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>
            <a:spLocks noGrp="1"/>
          </p:cNvSpPr>
          <p:nvPr>
            <p:ph type="title"/>
          </p:nvPr>
        </p:nvSpPr>
        <p:spPr>
          <a:xfrm>
            <a:off x="311700" y="593366"/>
            <a:ext cx="8520600" cy="7635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body" idx="1"/>
          </p:nvPr>
        </p:nvSpPr>
        <p:spPr>
          <a:xfrm>
            <a:off x="311700" y="1536633"/>
            <a:ext cx="8520600" cy="4555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defRPr sz="1800">
                <a:solidFill>
                  <a:schemeClr val="dk2"/>
                </a:solidFill>
              </a:defRPr>
            </a:lvl1pPr>
            <a:lvl2pPr lvl="1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sldNum" idx="12"/>
          </p:nvPr>
        </p:nvSpPr>
        <p:spPr>
          <a:xfrm>
            <a:off x="8472457" y="6217622"/>
            <a:ext cx="548700" cy="524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r">
              <a:spcBef>
                <a:spcPts val="0"/>
              </a:spcBef>
              <a:buNone/>
            </a:pPr>
            <a:fld id="{00000000-1234-1234-1234-123412341234}" type="slidenum">
              <a:rPr lang="en" sz="1000">
                <a:solidFill>
                  <a:schemeClr val="dk2"/>
                </a:solidFill>
              </a:rPr>
              <a:t>‹#›</a:t>
            </a:fld>
            <a:endParaRPr lang="en" sz="1000">
              <a:solidFill>
                <a:schemeClr val="dk2"/>
              </a:solidFill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9.png"/><Relationship Id="rId4" Type="http://schemas.openxmlformats.org/officeDocument/2006/relationships/image" Target="../media/image8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2.png"/><Relationship Id="rId5" Type="http://schemas.openxmlformats.org/officeDocument/2006/relationships/image" Target="../media/image5.png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7" Type="http://schemas.openxmlformats.org/officeDocument/2006/relationships/image" Target="../media/image1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4.png"/><Relationship Id="rId5" Type="http://schemas.openxmlformats.org/officeDocument/2006/relationships/hyperlink" Target="https://media.licdn.com/mpr/mpr/AAEAAQAAAAAAAAQpAAAAJGNmNDlhNGUwLTk4YTgtNDQzMS1iMjY4LWQyNzgzZjdlNzdkOA.jpg" TargetMode="External"/><Relationship Id="rId4" Type="http://schemas.openxmlformats.org/officeDocument/2006/relationships/hyperlink" Target="https://www.google.com/url?sa=i&amp;rct=j&amp;q=&amp;esrc=s&amp;source=images&amp;cd=&amp;cad=rja&amp;uact=8&amp;ved=0ahUKEwi_zfn9n7LPAhUFbxQKHXCFAN0QjRwIBw&amp;url=http://www.pcmag.com/article2/0,2817,2470038,00.asp&amp;psig=AFQjCNFXNIYSGEBoum4TzjhusvBdXkNQCw&amp;ust=1475158552098010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Shape 54"/>
          <p:cNvSpPr txBox="1">
            <a:spLocks noGrp="1"/>
          </p:cNvSpPr>
          <p:nvPr>
            <p:ph type="ctrTitle"/>
          </p:nvPr>
        </p:nvSpPr>
        <p:spPr>
          <a:xfrm>
            <a:off x="50" y="326575"/>
            <a:ext cx="9144000" cy="14361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sz="4000"/>
              <a:t>Increasing the Spatial Resolution</a:t>
            </a:r>
          </a:p>
          <a:p>
            <a:pPr lvl="0">
              <a:spcBef>
                <a:spcPts val="0"/>
              </a:spcBef>
              <a:buNone/>
            </a:pPr>
            <a:r>
              <a:rPr lang="en" sz="4000"/>
              <a:t>of the Tile Calorimeter </a:t>
            </a:r>
          </a:p>
        </p:txBody>
      </p:sp>
      <p:sp>
        <p:nvSpPr>
          <p:cNvPr id="55" name="Shape 55"/>
          <p:cNvSpPr txBox="1">
            <a:spLocks noGrp="1"/>
          </p:cNvSpPr>
          <p:nvPr>
            <p:ph type="subTitle" idx="1"/>
          </p:nvPr>
        </p:nvSpPr>
        <p:spPr>
          <a:xfrm>
            <a:off x="311700" y="5836233"/>
            <a:ext cx="8520600" cy="10569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>
                <a:solidFill>
                  <a:srgbClr val="000000"/>
                </a:solidFill>
              </a:rPr>
              <a:t>By Anthony Bisulco</a:t>
            </a:r>
          </a:p>
        </p:txBody>
      </p:sp>
      <p:pic>
        <p:nvPicPr>
          <p:cNvPr id="56" name="Shape 56"/>
          <p:cNvPicPr preferRelativeResize="0"/>
          <p:nvPr/>
        </p:nvPicPr>
        <p:blipFill rotWithShape="1">
          <a:blip r:embed="rId3">
            <a:alphaModFix/>
          </a:blip>
          <a:srcRect l="18884" r="26043"/>
          <a:stretch/>
        </p:blipFill>
        <p:spPr>
          <a:xfrm>
            <a:off x="1546300" y="2182525"/>
            <a:ext cx="2478800" cy="3440826"/>
          </a:xfrm>
          <a:prstGeom prst="rect">
            <a:avLst/>
          </a:prstGeom>
          <a:noFill/>
          <a:ln>
            <a:noFill/>
          </a:ln>
        </p:spPr>
      </p:pic>
      <p:pic>
        <p:nvPicPr>
          <p:cNvPr id="57" name="Shape 5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797728" y="5623349"/>
            <a:ext cx="2346269" cy="1234649"/>
          </a:xfrm>
          <a:prstGeom prst="rect">
            <a:avLst/>
          </a:prstGeom>
          <a:noFill/>
          <a:ln>
            <a:noFill/>
          </a:ln>
        </p:spPr>
      </p:pic>
      <p:pic>
        <p:nvPicPr>
          <p:cNvPr id="58" name="Shape 58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9" y="5792699"/>
            <a:ext cx="1074684" cy="1056899"/>
          </a:xfrm>
          <a:prstGeom prst="rect">
            <a:avLst/>
          </a:prstGeom>
          <a:noFill/>
          <a:ln>
            <a:noFill/>
          </a:ln>
        </p:spPr>
      </p:pic>
      <p:pic>
        <p:nvPicPr>
          <p:cNvPr id="59" name="Shape 59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4426397" y="2233225"/>
            <a:ext cx="3412025" cy="333942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Shape 64"/>
          <p:cNvSpPr txBox="1">
            <a:spLocks noGrp="1"/>
          </p:cNvSpPr>
          <p:nvPr>
            <p:ph type="title"/>
          </p:nvPr>
        </p:nvSpPr>
        <p:spPr>
          <a:xfrm>
            <a:off x="311700" y="408291"/>
            <a:ext cx="8520600" cy="7635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algn="ctr">
              <a:spcBef>
                <a:spcPts val="0"/>
              </a:spcBef>
              <a:buNone/>
            </a:pPr>
            <a:r>
              <a:rPr lang="en" sz="3000"/>
              <a:t>Tile Calorimeter Overview</a:t>
            </a:r>
            <a:endParaRPr lang="en-US" sz="3000">
              <a:solidFill>
                <a:schemeClr val="tx1"/>
              </a:solidFill>
            </a:endParaRPr>
          </a:p>
        </p:txBody>
      </p:sp>
      <p:sp>
        <p:nvSpPr>
          <p:cNvPr id="65" name="Shape 65"/>
          <p:cNvSpPr txBox="1">
            <a:spLocks noGrp="1"/>
          </p:cNvSpPr>
          <p:nvPr>
            <p:ph type="body" idx="1"/>
          </p:nvPr>
        </p:nvSpPr>
        <p:spPr>
          <a:xfrm>
            <a:off x="311700" y="1286244"/>
            <a:ext cx="4009800" cy="5071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514350" lvl="0" indent="-285750" rtl="0">
              <a:lnSpc>
                <a:spcPct val="114999"/>
              </a:lnSpc>
              <a:spcBef>
                <a:spcPts val="0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en" dirty="0">
                <a:solidFill>
                  <a:srgbClr val="000000"/>
                </a:solidFill>
              </a:rPr>
              <a:t>Tile calorimeter is a device used to measure the energy of particles</a:t>
            </a:r>
            <a:endParaRPr lang="en-US" dirty="0">
              <a:solidFill>
                <a:schemeClr val="tx1"/>
              </a:solidFill>
            </a:endParaRPr>
          </a:p>
          <a:p>
            <a:pPr marL="514350" lvl="0" indent="-285750" rtl="0">
              <a:lnSpc>
                <a:spcPct val="114999"/>
              </a:lnSpc>
              <a:spcBef>
                <a:spcPts val="0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en" dirty="0">
                <a:solidFill>
                  <a:srgbClr val="000000"/>
                </a:solidFill>
              </a:rPr>
              <a:t>A particle deposits energy in the </a:t>
            </a:r>
            <a:r>
              <a:rPr lang="en" b="1" dirty="0">
                <a:solidFill>
                  <a:srgbClr val="E69138"/>
                </a:solidFill>
              </a:rPr>
              <a:t>active material</a:t>
            </a:r>
            <a:r>
              <a:rPr lang="en" dirty="0">
                <a:solidFill>
                  <a:srgbClr val="000000"/>
                </a:solidFill>
              </a:rPr>
              <a:t>(Scintillator) and </a:t>
            </a:r>
            <a:r>
              <a:rPr lang="en" b="1" dirty="0">
                <a:solidFill>
                  <a:srgbClr val="B7B7B7"/>
                </a:solidFill>
              </a:rPr>
              <a:t>absorber</a:t>
            </a:r>
            <a:r>
              <a:rPr lang="en" dirty="0">
                <a:solidFill>
                  <a:srgbClr val="000000"/>
                </a:solidFill>
              </a:rPr>
              <a:t>(Steel) of the calorimeter</a:t>
            </a:r>
            <a:endParaRPr lang="en" dirty="0">
              <a:solidFill>
                <a:schemeClr val="tx1"/>
              </a:solidFill>
            </a:endParaRPr>
          </a:p>
          <a:p>
            <a:pPr marL="514350" lvl="0" indent="-285750" rtl="0">
              <a:lnSpc>
                <a:spcPct val="114999"/>
              </a:lnSpc>
              <a:spcBef>
                <a:spcPts val="0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en" dirty="0">
                <a:solidFill>
                  <a:srgbClr val="000000"/>
                </a:solidFill>
              </a:rPr>
              <a:t>A </a:t>
            </a:r>
            <a:r>
              <a:rPr lang="en" b="1" dirty="0">
                <a:solidFill>
                  <a:srgbClr val="000000"/>
                </a:solidFill>
              </a:rPr>
              <a:t>scintillator</a:t>
            </a:r>
            <a:r>
              <a:rPr lang="en" dirty="0">
                <a:solidFill>
                  <a:srgbClr val="000000"/>
                </a:solidFill>
              </a:rPr>
              <a:t> is a material that exhibits the ability to luminesce when struck by a particle</a:t>
            </a:r>
            <a:endParaRPr lang="en" dirty="0">
              <a:solidFill>
                <a:schemeClr val="tx1"/>
              </a:solidFill>
            </a:endParaRPr>
          </a:p>
          <a:p>
            <a:pPr marL="514350" lvl="0" indent="-285750" rtl="0">
              <a:lnSpc>
                <a:spcPct val="114999"/>
              </a:lnSpc>
              <a:spcBef>
                <a:spcPts val="0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en" dirty="0">
                <a:solidFill>
                  <a:srgbClr val="000000"/>
                </a:solidFill>
              </a:rPr>
              <a:t>The tile calorimeter reads this light off using a fiber optic system</a:t>
            </a:r>
            <a:endParaRPr lang="en" dirty="0">
              <a:solidFill>
                <a:schemeClr val="tx1"/>
              </a:solidFill>
            </a:endParaRPr>
          </a:p>
          <a:p>
            <a:pPr lvl="0">
              <a:lnSpc>
                <a:spcPct val="114999"/>
              </a:lnSpc>
              <a:spcBef>
                <a:spcPts val="0"/>
              </a:spcBef>
              <a:buNone/>
            </a:pPr>
            <a:endParaRPr sz="2000" dirty="0">
              <a:solidFill>
                <a:schemeClr val="tx1"/>
              </a:solidFill>
            </a:endParaRPr>
          </a:p>
        </p:txBody>
      </p:sp>
      <p:sp>
        <p:nvSpPr>
          <p:cNvPr id="66" name="Shape 66"/>
          <p:cNvSpPr/>
          <p:nvPr/>
        </p:nvSpPr>
        <p:spPr>
          <a:xfrm>
            <a:off x="5236025" y="1937650"/>
            <a:ext cx="1393500" cy="3483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67" name="Shape 67"/>
          <p:cNvSpPr/>
          <p:nvPr/>
        </p:nvSpPr>
        <p:spPr>
          <a:xfrm>
            <a:off x="5236025" y="2285950"/>
            <a:ext cx="1393500" cy="348300"/>
          </a:xfrm>
          <a:prstGeom prst="rect">
            <a:avLst/>
          </a:prstGeom>
          <a:solidFill>
            <a:schemeClr val="accent1"/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68" name="Shape 68"/>
          <p:cNvSpPr/>
          <p:nvPr/>
        </p:nvSpPr>
        <p:spPr>
          <a:xfrm>
            <a:off x="5236025" y="2634250"/>
            <a:ext cx="1393500" cy="3483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69" name="Shape 69"/>
          <p:cNvSpPr/>
          <p:nvPr/>
        </p:nvSpPr>
        <p:spPr>
          <a:xfrm>
            <a:off x="5236025" y="2982550"/>
            <a:ext cx="1393500" cy="348300"/>
          </a:xfrm>
          <a:prstGeom prst="rect">
            <a:avLst/>
          </a:prstGeom>
          <a:solidFill>
            <a:schemeClr val="accent1"/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70" name="Shape 70"/>
          <p:cNvSpPr/>
          <p:nvPr/>
        </p:nvSpPr>
        <p:spPr>
          <a:xfrm>
            <a:off x="5236025" y="4288900"/>
            <a:ext cx="1393500" cy="3483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71" name="Shape 71"/>
          <p:cNvSpPr/>
          <p:nvPr/>
        </p:nvSpPr>
        <p:spPr>
          <a:xfrm>
            <a:off x="5236025" y="4637200"/>
            <a:ext cx="1393500" cy="348300"/>
          </a:xfrm>
          <a:prstGeom prst="rect">
            <a:avLst/>
          </a:prstGeom>
          <a:solidFill>
            <a:schemeClr val="accent1"/>
          </a:solidFill>
          <a:ln w="9525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72" name="Shape 72"/>
          <p:cNvSpPr txBox="1"/>
          <p:nvPr/>
        </p:nvSpPr>
        <p:spPr>
          <a:xfrm>
            <a:off x="5236025" y="3253975"/>
            <a:ext cx="315600" cy="7635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sz="1800" b="1"/>
              <a:t>.</a:t>
            </a:r>
          </a:p>
          <a:p>
            <a:pPr lvl="0">
              <a:spcBef>
                <a:spcPts val="0"/>
              </a:spcBef>
              <a:buNone/>
            </a:pPr>
            <a:r>
              <a:rPr lang="en" sz="1800" b="1"/>
              <a:t>.</a:t>
            </a:r>
          </a:p>
          <a:p>
            <a:pPr lvl="0">
              <a:spcBef>
                <a:spcPts val="0"/>
              </a:spcBef>
              <a:buNone/>
            </a:pPr>
            <a:r>
              <a:rPr lang="en" sz="1800" b="1"/>
              <a:t>.</a:t>
            </a:r>
          </a:p>
        </p:txBody>
      </p:sp>
      <p:sp>
        <p:nvSpPr>
          <p:cNvPr id="73" name="Shape 73"/>
          <p:cNvSpPr/>
          <p:nvPr/>
        </p:nvSpPr>
        <p:spPr>
          <a:xfrm>
            <a:off x="5236025" y="4985500"/>
            <a:ext cx="1393500" cy="3483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>
              <a:spcBef>
                <a:spcPts val="0"/>
              </a:spcBef>
              <a:buNone/>
            </a:pPr>
            <a:r>
              <a:rPr lang="en"/>
              <a:t>Absorber</a:t>
            </a:r>
          </a:p>
        </p:txBody>
      </p:sp>
      <p:sp>
        <p:nvSpPr>
          <p:cNvPr id="74" name="Shape 74"/>
          <p:cNvSpPr txBox="1"/>
          <p:nvPr/>
        </p:nvSpPr>
        <p:spPr>
          <a:xfrm>
            <a:off x="5236025" y="4637325"/>
            <a:ext cx="1469700" cy="3483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Active Material</a:t>
            </a:r>
          </a:p>
        </p:txBody>
      </p:sp>
      <p:sp>
        <p:nvSpPr>
          <p:cNvPr id="75" name="Shape 75"/>
          <p:cNvSpPr/>
          <p:nvPr/>
        </p:nvSpPr>
        <p:spPr>
          <a:xfrm>
            <a:off x="8055450" y="925450"/>
            <a:ext cx="391800" cy="348300"/>
          </a:xfrm>
          <a:prstGeom prst="ellipse">
            <a:avLst/>
          </a:prstGeom>
          <a:solidFill>
            <a:srgbClr val="FF0000"/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cxnSp>
        <p:nvCxnSpPr>
          <p:cNvPr id="76" name="Shape 76"/>
          <p:cNvCxnSpPr/>
          <p:nvPr/>
        </p:nvCxnSpPr>
        <p:spPr>
          <a:xfrm flipH="1">
            <a:off x="7521975" y="1349950"/>
            <a:ext cx="489900" cy="5658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lg" len="lg"/>
            <a:tailEnd type="triangle" w="lg" len="lg"/>
          </a:ln>
        </p:spPr>
      </p:cxnSp>
      <p:sp>
        <p:nvSpPr>
          <p:cNvPr id="77" name="Shape 77"/>
          <p:cNvSpPr/>
          <p:nvPr/>
        </p:nvSpPr>
        <p:spPr>
          <a:xfrm>
            <a:off x="5802125" y="2334989"/>
            <a:ext cx="261300" cy="250200"/>
          </a:xfrm>
          <a:prstGeom prst="ellipse">
            <a:avLst/>
          </a:prstGeom>
          <a:solidFill>
            <a:srgbClr val="FF0000"/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cxnSp>
        <p:nvCxnSpPr>
          <p:cNvPr id="78" name="Shape 78"/>
          <p:cNvCxnSpPr/>
          <p:nvPr/>
        </p:nvCxnSpPr>
        <p:spPr>
          <a:xfrm rot="-5400000" flipH="1">
            <a:off x="5921825" y="3167800"/>
            <a:ext cx="2928300" cy="1512900"/>
          </a:xfrm>
          <a:prstGeom prst="bentConnector3">
            <a:avLst>
              <a:gd name="adj1" fmla="val 3"/>
            </a:avLst>
          </a:prstGeom>
          <a:noFill/>
          <a:ln w="38100" cap="flat" cmpd="sng">
            <a:solidFill>
              <a:srgbClr val="00FFFF"/>
            </a:solidFill>
            <a:prstDash val="solid"/>
            <a:round/>
            <a:headEnd type="none" w="lg" len="lg"/>
            <a:tailEnd type="stealth" w="lg" len="lg"/>
          </a:ln>
        </p:spPr>
      </p:cxnSp>
      <p:cxnSp>
        <p:nvCxnSpPr>
          <p:cNvPr id="79" name="Shape 79"/>
          <p:cNvCxnSpPr/>
          <p:nvPr/>
        </p:nvCxnSpPr>
        <p:spPr>
          <a:xfrm rot="-5400000" flipH="1">
            <a:off x="6313625" y="3575275"/>
            <a:ext cx="2144700" cy="1502100"/>
          </a:xfrm>
          <a:prstGeom prst="bentConnector3">
            <a:avLst>
              <a:gd name="adj1" fmla="val 40"/>
            </a:avLst>
          </a:prstGeom>
          <a:noFill/>
          <a:ln w="38100" cap="flat" cmpd="sng">
            <a:solidFill>
              <a:srgbClr val="00FFFF"/>
            </a:solidFill>
            <a:prstDash val="solid"/>
            <a:round/>
            <a:headEnd type="none" w="lg" len="lg"/>
            <a:tailEnd type="triangle" w="lg" len="lg"/>
          </a:ln>
        </p:spPr>
      </p:cxnSp>
      <p:cxnSp>
        <p:nvCxnSpPr>
          <p:cNvPr id="80" name="Shape 80"/>
          <p:cNvCxnSpPr/>
          <p:nvPr/>
        </p:nvCxnSpPr>
        <p:spPr>
          <a:xfrm>
            <a:off x="6651237" y="4865800"/>
            <a:ext cx="1469400" cy="544200"/>
          </a:xfrm>
          <a:prstGeom prst="bentConnector3">
            <a:avLst>
              <a:gd name="adj1" fmla="val 100005"/>
            </a:avLst>
          </a:prstGeom>
          <a:noFill/>
          <a:ln w="38100" cap="flat" cmpd="sng">
            <a:solidFill>
              <a:srgbClr val="00FFFF"/>
            </a:solidFill>
            <a:prstDash val="solid"/>
            <a:round/>
            <a:headEnd type="none" w="lg" len="lg"/>
            <a:tailEnd type="triangle" w="lg" len="lg"/>
          </a:ln>
        </p:spPr>
      </p:cxnSp>
      <p:sp>
        <p:nvSpPr>
          <p:cNvPr id="81" name="Shape 81"/>
          <p:cNvSpPr/>
          <p:nvPr/>
        </p:nvSpPr>
        <p:spPr>
          <a:xfrm>
            <a:off x="6858000" y="2312900"/>
            <a:ext cx="489900" cy="250200"/>
          </a:xfrm>
          <a:prstGeom prst="rect">
            <a:avLst/>
          </a:prstGeom>
          <a:solidFill>
            <a:srgbClr val="FFFF00"/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82" name="Shape 82"/>
          <p:cNvSpPr/>
          <p:nvPr/>
        </p:nvSpPr>
        <p:spPr>
          <a:xfrm rot="-5400000">
            <a:off x="7844125" y="3137675"/>
            <a:ext cx="489900" cy="250200"/>
          </a:xfrm>
          <a:prstGeom prst="rect">
            <a:avLst/>
          </a:prstGeom>
          <a:solidFill>
            <a:srgbClr val="FFFF00"/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83" name="Shape 83"/>
          <p:cNvSpPr/>
          <p:nvPr/>
        </p:nvSpPr>
        <p:spPr>
          <a:xfrm rot="-5400000">
            <a:off x="7844125" y="4549550"/>
            <a:ext cx="489900" cy="250200"/>
          </a:xfrm>
          <a:prstGeom prst="rect">
            <a:avLst/>
          </a:prstGeom>
          <a:solidFill>
            <a:srgbClr val="FFFF00"/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84" name="Shape 84"/>
          <p:cNvSpPr txBox="1"/>
          <p:nvPr/>
        </p:nvSpPr>
        <p:spPr>
          <a:xfrm>
            <a:off x="6790775" y="1156450"/>
            <a:ext cx="1062300" cy="3483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sz="1800"/>
              <a:t>Particle</a:t>
            </a:r>
          </a:p>
        </p:txBody>
      </p:sp>
      <p:sp>
        <p:nvSpPr>
          <p:cNvPr id="85" name="Shape 85"/>
          <p:cNvSpPr txBox="1"/>
          <p:nvPr/>
        </p:nvSpPr>
        <p:spPr>
          <a:xfrm>
            <a:off x="7347900" y="2013775"/>
            <a:ext cx="1062300" cy="3483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800"/>
              <a:t>Light</a:t>
            </a:r>
          </a:p>
        </p:txBody>
      </p:sp>
      <p:sp>
        <p:nvSpPr>
          <p:cNvPr id="86" name="Shape 86"/>
          <p:cNvSpPr/>
          <p:nvPr/>
        </p:nvSpPr>
        <p:spPr>
          <a:xfrm>
            <a:off x="7528525" y="5486425"/>
            <a:ext cx="1121100" cy="870900"/>
          </a:xfrm>
          <a:prstGeom prst="rect">
            <a:avLst/>
          </a:prstGeom>
          <a:solidFill>
            <a:srgbClr val="EA9999"/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87" name="Shape 87"/>
          <p:cNvSpPr txBox="1"/>
          <p:nvPr/>
        </p:nvSpPr>
        <p:spPr>
          <a:xfrm>
            <a:off x="7630875" y="5595250"/>
            <a:ext cx="947100" cy="4245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dirty="0" smtClean="0"/>
              <a:t>Readout</a:t>
            </a:r>
            <a:endParaRPr lang="en" dirty="0"/>
          </a:p>
        </p:txBody>
      </p:sp>
      <p:sp>
        <p:nvSpPr>
          <p:cNvPr id="88" name="Shape 88"/>
          <p:cNvSpPr/>
          <p:nvPr/>
        </p:nvSpPr>
        <p:spPr>
          <a:xfrm>
            <a:off x="4778825" y="6585850"/>
            <a:ext cx="4365300" cy="272100"/>
          </a:xfrm>
          <a:prstGeom prst="rect">
            <a:avLst/>
          </a:prstGeom>
          <a:solidFill>
            <a:srgbClr val="9FC5E8"/>
          </a:solidFill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b="1"/>
              <a:t>Tile Calorimeter, September 29, 2016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8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" grpId="0" animBg="1"/>
      <p:bldP spid="77" grpId="0" animBg="1"/>
      <p:bldP spid="81" grpId="0" animBg="1"/>
      <p:bldP spid="82" grpId="0" animBg="1"/>
      <p:bldP spid="83" grpId="0" animBg="1"/>
      <p:bldP spid="84" grpId="0"/>
      <p:bldP spid="8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Shape 93"/>
          <p:cNvSpPr txBox="1">
            <a:spLocks noGrp="1"/>
          </p:cNvSpPr>
          <p:nvPr>
            <p:ph type="title"/>
          </p:nvPr>
        </p:nvSpPr>
        <p:spPr>
          <a:xfrm>
            <a:off x="246375" y="266791"/>
            <a:ext cx="8520600" cy="7635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algn="ctr">
              <a:spcBef>
                <a:spcPts val="0"/>
              </a:spcBef>
              <a:buNone/>
            </a:pPr>
            <a:r>
              <a:rPr lang="en"/>
              <a:t>Read Out Electronics</a:t>
            </a:r>
          </a:p>
        </p:txBody>
      </p:sp>
      <p:sp>
        <p:nvSpPr>
          <p:cNvPr id="94" name="Shape 94"/>
          <p:cNvSpPr txBox="1">
            <a:spLocks noGrp="1"/>
          </p:cNvSpPr>
          <p:nvPr>
            <p:ph type="body" idx="1"/>
          </p:nvPr>
        </p:nvSpPr>
        <p:spPr>
          <a:xfrm>
            <a:off x="-51302" y="1030288"/>
            <a:ext cx="5166227" cy="5554662"/>
          </a:xfrm>
          <a:prstGeom prst="rect">
            <a:avLst/>
          </a:prstGeom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514350" lvl="0" indent="-285750" rtl="0">
              <a:lnSpc>
                <a:spcPct val="114999"/>
              </a:lnSpc>
              <a:spcBef>
                <a:spcPts val="0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en" dirty="0">
                <a:solidFill>
                  <a:srgbClr val="000000"/>
                </a:solidFill>
              </a:rPr>
              <a:t>Light signal from the </a:t>
            </a:r>
            <a:r>
              <a:rPr lang="en" b="1" dirty="0">
                <a:solidFill>
                  <a:srgbClr val="FF9900"/>
                </a:solidFill>
              </a:rPr>
              <a:t>scintillator</a:t>
            </a:r>
            <a:r>
              <a:rPr lang="en" dirty="0">
                <a:solidFill>
                  <a:srgbClr val="000000"/>
                </a:solidFill>
              </a:rPr>
              <a:t> is read out using a photomultiplier tube</a:t>
            </a:r>
            <a:endParaRPr lang="en-US" dirty="0">
              <a:solidFill>
                <a:schemeClr val="tx1"/>
              </a:solidFill>
            </a:endParaRPr>
          </a:p>
          <a:p>
            <a:pPr marL="514350" lvl="0" indent="-285750" rtl="0">
              <a:lnSpc>
                <a:spcPct val="114999"/>
              </a:lnSpc>
              <a:spcBef>
                <a:spcPts val="0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en" dirty="0">
                <a:solidFill>
                  <a:srgbClr val="000000"/>
                </a:solidFill>
              </a:rPr>
              <a:t>Photomultiplier tube converts the light signal to a corresponding current, process:</a:t>
            </a:r>
            <a:endParaRPr lang="en" dirty="0">
              <a:solidFill>
                <a:schemeClr val="tx1"/>
              </a:solidFill>
            </a:endParaRPr>
          </a:p>
          <a:p>
            <a:pPr marL="914400" lvl="1" indent="-342900" rtl="0">
              <a:lnSpc>
                <a:spcPct val="114999"/>
              </a:lnSpc>
              <a:spcBef>
                <a:spcPts val="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</a:pPr>
            <a:r>
              <a:rPr lang="en" sz="1800" b="1" dirty="0">
                <a:solidFill>
                  <a:srgbClr val="000000"/>
                </a:solidFill>
              </a:rPr>
              <a:t>Photon</a:t>
            </a:r>
            <a:r>
              <a:rPr lang="en" sz="1800" dirty="0">
                <a:solidFill>
                  <a:srgbClr val="000000"/>
                </a:solidFill>
              </a:rPr>
              <a:t> from fiber hits another scintillator</a:t>
            </a:r>
            <a:endParaRPr lang="en" sz="1800" dirty="0">
              <a:solidFill>
                <a:schemeClr val="tx1"/>
              </a:solidFill>
            </a:endParaRPr>
          </a:p>
          <a:p>
            <a:pPr marL="914400" lvl="1" indent="-342900" rtl="0">
              <a:lnSpc>
                <a:spcPct val="114999"/>
              </a:lnSpc>
              <a:spcBef>
                <a:spcPts val="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</a:pPr>
            <a:r>
              <a:rPr lang="en" sz="1800" dirty="0">
                <a:solidFill>
                  <a:srgbClr val="000000"/>
                </a:solidFill>
              </a:rPr>
              <a:t>Via the photoelectric effect </a:t>
            </a:r>
            <a:r>
              <a:rPr lang="en" sz="1800" b="1" dirty="0">
                <a:solidFill>
                  <a:srgbClr val="3C78D8"/>
                </a:solidFill>
              </a:rPr>
              <a:t>electrons</a:t>
            </a:r>
            <a:r>
              <a:rPr lang="en" sz="1800" dirty="0">
                <a:solidFill>
                  <a:srgbClr val="000000"/>
                </a:solidFill>
              </a:rPr>
              <a:t> are stripped from metal (</a:t>
            </a:r>
            <a:r>
              <a:rPr lang="en" sz="1800" b="1" dirty="0">
                <a:solidFill>
                  <a:srgbClr val="FF0000"/>
                </a:solidFill>
              </a:rPr>
              <a:t>Photocathode</a:t>
            </a:r>
            <a:r>
              <a:rPr lang="en" sz="1800" dirty="0">
                <a:solidFill>
                  <a:srgbClr val="000000"/>
                </a:solidFill>
              </a:rPr>
              <a:t>)</a:t>
            </a:r>
            <a:endParaRPr lang="en" sz="1800" dirty="0">
              <a:solidFill>
                <a:schemeClr val="tx1"/>
              </a:solidFill>
            </a:endParaRPr>
          </a:p>
          <a:p>
            <a:pPr marL="914400" lvl="1" indent="-342900" rtl="0">
              <a:lnSpc>
                <a:spcPct val="114999"/>
              </a:lnSpc>
              <a:spcBef>
                <a:spcPts val="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</a:pPr>
            <a:r>
              <a:rPr lang="en" sz="1800" dirty="0">
                <a:solidFill>
                  <a:srgbClr val="000000"/>
                </a:solidFill>
              </a:rPr>
              <a:t>These electrons are </a:t>
            </a:r>
            <a:r>
              <a:rPr lang="en" sz="1800" b="1" dirty="0">
                <a:solidFill>
                  <a:srgbClr val="00FF00"/>
                </a:solidFill>
              </a:rPr>
              <a:t>focused</a:t>
            </a:r>
            <a:r>
              <a:rPr lang="en" sz="1800" dirty="0">
                <a:solidFill>
                  <a:srgbClr val="000000"/>
                </a:solidFill>
              </a:rPr>
              <a:t> for the trajectory of a </a:t>
            </a:r>
            <a:r>
              <a:rPr lang="en" sz="1800" b="1" dirty="0">
                <a:solidFill>
                  <a:srgbClr val="666666"/>
                </a:solidFill>
              </a:rPr>
              <a:t>dynode</a:t>
            </a:r>
            <a:r>
              <a:rPr lang="en" sz="1800" dirty="0">
                <a:solidFill>
                  <a:srgbClr val="000000"/>
                </a:solidFill>
              </a:rPr>
              <a:t>(charged plate)</a:t>
            </a:r>
            <a:endParaRPr lang="en" sz="1800" dirty="0">
              <a:solidFill>
                <a:schemeClr val="tx1"/>
              </a:solidFill>
            </a:endParaRPr>
          </a:p>
          <a:p>
            <a:pPr marL="914400" lvl="1" indent="-342900" rtl="0">
              <a:lnSpc>
                <a:spcPct val="114999"/>
              </a:lnSpc>
              <a:spcBef>
                <a:spcPts val="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</a:pPr>
            <a:r>
              <a:rPr lang="en" sz="1800" dirty="0">
                <a:solidFill>
                  <a:srgbClr val="000000"/>
                </a:solidFill>
              </a:rPr>
              <a:t>Dynode then focus for another dynode until reach end of chain where current is produced</a:t>
            </a:r>
            <a:endParaRPr lang="en" sz="1800" dirty="0">
              <a:solidFill>
                <a:schemeClr val="tx1"/>
              </a:solidFill>
            </a:endParaRPr>
          </a:p>
        </p:txBody>
      </p:sp>
      <p:sp>
        <p:nvSpPr>
          <p:cNvPr id="95" name="Shape 95"/>
          <p:cNvSpPr/>
          <p:nvPr/>
        </p:nvSpPr>
        <p:spPr>
          <a:xfrm>
            <a:off x="5921825" y="1937625"/>
            <a:ext cx="1295400" cy="544200"/>
          </a:xfrm>
          <a:prstGeom prst="rect">
            <a:avLst/>
          </a:prstGeom>
          <a:solidFill>
            <a:srgbClr val="FF9900"/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dirty="0"/>
              <a:t>Scintillator</a:t>
            </a:r>
          </a:p>
        </p:txBody>
      </p:sp>
      <p:sp>
        <p:nvSpPr>
          <p:cNvPr id="96" name="Shape 96"/>
          <p:cNvSpPr/>
          <p:nvPr/>
        </p:nvSpPr>
        <p:spPr>
          <a:xfrm>
            <a:off x="5921825" y="925275"/>
            <a:ext cx="272100" cy="294000"/>
          </a:xfrm>
          <a:prstGeom prst="ellipse">
            <a:avLst/>
          </a:prstGeom>
          <a:solidFill>
            <a:srgbClr val="FFFF00"/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  <a:p>
            <a:pPr lvl="0">
              <a:spcBef>
                <a:spcPts val="0"/>
              </a:spcBef>
              <a:buNone/>
            </a:pPr>
            <a:endParaRPr/>
          </a:p>
          <a:p>
            <a:pPr lvl="0">
              <a:spcBef>
                <a:spcPts val="0"/>
              </a:spcBef>
              <a:buNone/>
            </a:pPr>
            <a:endParaRPr/>
          </a:p>
          <a:p>
            <a:pPr lvl="0">
              <a:spcBef>
                <a:spcPts val="0"/>
              </a:spcBef>
              <a:buNone/>
            </a:pPr>
            <a:endParaRPr/>
          </a:p>
          <a:p>
            <a:pPr lvl="0">
              <a:spcBef>
                <a:spcPts val="0"/>
              </a:spcBef>
              <a:buNone/>
            </a:pPr>
            <a:endParaRPr/>
          </a:p>
          <a:p>
            <a:pPr lvl="0">
              <a:spcBef>
                <a:spcPts val="0"/>
              </a:spcBef>
              <a:buNone/>
            </a:pPr>
            <a:endParaRPr/>
          </a:p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97" name="Shape 97"/>
          <p:cNvSpPr/>
          <p:nvPr/>
        </p:nvSpPr>
        <p:spPr>
          <a:xfrm rot="3448812">
            <a:off x="6085116" y="1164785"/>
            <a:ext cx="272105" cy="348362"/>
          </a:xfrm>
          <a:custGeom>
            <a:avLst/>
            <a:gdLst/>
            <a:ahLst/>
            <a:cxnLst/>
            <a:rect l="0" t="0" r="0" b="0"/>
            <a:pathLst>
              <a:path w="34399" h="48369" extrusionOk="0">
                <a:moveTo>
                  <a:pt x="0" y="48369"/>
                </a:moveTo>
                <a:cubicBezTo>
                  <a:pt x="1016" y="40531"/>
                  <a:pt x="4209" y="1487"/>
                  <a:pt x="6096" y="1342"/>
                </a:cubicBezTo>
                <a:cubicBezTo>
                  <a:pt x="7982" y="1196"/>
                  <a:pt x="9869" y="47715"/>
                  <a:pt x="11321" y="47498"/>
                </a:cubicBezTo>
                <a:cubicBezTo>
                  <a:pt x="12772" y="47280"/>
                  <a:pt x="13352" y="181"/>
                  <a:pt x="14804" y="36"/>
                </a:cubicBezTo>
                <a:cubicBezTo>
                  <a:pt x="16255" y="-109"/>
                  <a:pt x="18795" y="46409"/>
                  <a:pt x="20029" y="46627"/>
                </a:cubicBezTo>
                <a:cubicBezTo>
                  <a:pt x="21262" y="46844"/>
                  <a:pt x="20973" y="1269"/>
                  <a:pt x="22207" y="1342"/>
                </a:cubicBezTo>
                <a:cubicBezTo>
                  <a:pt x="23440" y="1414"/>
                  <a:pt x="26053" y="47134"/>
                  <a:pt x="27432" y="47062"/>
                </a:cubicBezTo>
                <a:cubicBezTo>
                  <a:pt x="28810" y="46989"/>
                  <a:pt x="29318" y="979"/>
                  <a:pt x="30480" y="907"/>
                </a:cubicBezTo>
                <a:cubicBezTo>
                  <a:pt x="31641" y="834"/>
                  <a:pt x="33745" y="39007"/>
                  <a:pt x="34399" y="46627"/>
                </a:cubicBezTo>
              </a:path>
            </a:pathLst>
          </a:custGeom>
          <a:noFill/>
          <a:ln w="9525" cap="flat" cmpd="sng">
            <a:solidFill>
              <a:schemeClr val="dk2"/>
            </a:solidFill>
            <a:prstDash val="solid"/>
            <a:round/>
            <a:headEnd type="none" w="lg" len="lg"/>
            <a:tailEnd type="none" w="lg" len="lg"/>
          </a:ln>
        </p:spPr>
      </p:sp>
      <p:cxnSp>
        <p:nvCxnSpPr>
          <p:cNvPr id="98" name="Shape 98"/>
          <p:cNvCxnSpPr>
            <a:endCxn id="95" idx="0"/>
          </p:cNvCxnSpPr>
          <p:nvPr/>
        </p:nvCxnSpPr>
        <p:spPr>
          <a:xfrm>
            <a:off x="6313625" y="1469625"/>
            <a:ext cx="255900" cy="468000"/>
          </a:xfrm>
          <a:prstGeom prst="straightConnector1">
            <a:avLst/>
          </a:prstGeom>
          <a:noFill/>
          <a:ln w="38100" cap="flat" cmpd="sng">
            <a:solidFill>
              <a:schemeClr val="dk2"/>
            </a:solidFill>
            <a:prstDash val="dot"/>
            <a:round/>
            <a:headEnd type="none" w="lg" len="lg"/>
            <a:tailEnd type="none" w="lg" len="lg"/>
          </a:ln>
        </p:spPr>
      </p:cxnSp>
      <p:sp>
        <p:nvSpPr>
          <p:cNvPr id="99" name="Shape 99"/>
          <p:cNvSpPr/>
          <p:nvPr/>
        </p:nvSpPr>
        <p:spPr>
          <a:xfrm>
            <a:off x="6977750" y="1992075"/>
            <a:ext cx="163200" cy="141600"/>
          </a:xfrm>
          <a:prstGeom prst="ellipse">
            <a:avLst/>
          </a:prstGeom>
          <a:solidFill>
            <a:srgbClr val="FFFF00"/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cxnSp>
        <p:nvCxnSpPr>
          <p:cNvPr id="100" name="Shape 100"/>
          <p:cNvCxnSpPr/>
          <p:nvPr/>
        </p:nvCxnSpPr>
        <p:spPr>
          <a:xfrm flipH="1">
            <a:off x="7053950" y="2133675"/>
            <a:ext cx="5400" cy="2613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lg" len="lg"/>
            <a:tailEnd type="triangle" w="lg" len="lg"/>
          </a:ln>
        </p:spPr>
      </p:cxnSp>
      <p:sp>
        <p:nvSpPr>
          <p:cNvPr id="101" name="Shape 101"/>
          <p:cNvSpPr/>
          <p:nvPr/>
        </p:nvSpPr>
        <p:spPr>
          <a:xfrm>
            <a:off x="5312225" y="2449275"/>
            <a:ext cx="2743200" cy="416700"/>
          </a:xfrm>
          <a:prstGeom prst="rect">
            <a:avLst/>
          </a:prstGeom>
          <a:solidFill>
            <a:srgbClr val="FF0000"/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>
              <a:spcBef>
                <a:spcPts val="0"/>
              </a:spcBef>
              <a:buNone/>
            </a:pPr>
            <a:r>
              <a:rPr lang="en"/>
              <a:t>Photocathode</a:t>
            </a:r>
          </a:p>
        </p:txBody>
      </p:sp>
      <p:sp>
        <p:nvSpPr>
          <p:cNvPr id="102" name="Shape 102"/>
          <p:cNvSpPr/>
          <p:nvPr/>
        </p:nvSpPr>
        <p:spPr>
          <a:xfrm>
            <a:off x="5312225" y="2872100"/>
            <a:ext cx="2743200" cy="3189600"/>
          </a:xfrm>
          <a:prstGeom prst="rect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03" name="Shape 103"/>
          <p:cNvSpPr/>
          <p:nvPr/>
        </p:nvSpPr>
        <p:spPr>
          <a:xfrm>
            <a:off x="5497325" y="3222175"/>
            <a:ext cx="696600" cy="141600"/>
          </a:xfrm>
          <a:prstGeom prst="rect">
            <a:avLst/>
          </a:prstGeom>
          <a:solidFill>
            <a:srgbClr val="00FF00"/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04" name="Shape 104"/>
          <p:cNvSpPr/>
          <p:nvPr/>
        </p:nvSpPr>
        <p:spPr>
          <a:xfrm>
            <a:off x="6988450" y="3222175"/>
            <a:ext cx="696600" cy="141600"/>
          </a:xfrm>
          <a:prstGeom prst="rect">
            <a:avLst/>
          </a:prstGeom>
          <a:solidFill>
            <a:srgbClr val="00FF00"/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05" name="Shape 105"/>
          <p:cNvSpPr/>
          <p:nvPr/>
        </p:nvSpPr>
        <p:spPr>
          <a:xfrm>
            <a:off x="6422575" y="2971800"/>
            <a:ext cx="163200" cy="141600"/>
          </a:xfrm>
          <a:prstGeom prst="ellipse">
            <a:avLst/>
          </a:prstGeom>
          <a:solidFill>
            <a:srgbClr val="4A86E8"/>
          </a:solidFill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06" name="Shape 106"/>
          <p:cNvSpPr txBox="1"/>
          <p:nvPr/>
        </p:nvSpPr>
        <p:spPr>
          <a:xfrm>
            <a:off x="6389925" y="925275"/>
            <a:ext cx="1001400" cy="416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Photon</a:t>
            </a:r>
          </a:p>
        </p:txBody>
      </p:sp>
      <p:sp>
        <p:nvSpPr>
          <p:cNvPr id="107" name="Shape 107"/>
          <p:cNvSpPr txBox="1"/>
          <p:nvPr/>
        </p:nvSpPr>
        <p:spPr>
          <a:xfrm>
            <a:off x="7260775" y="1575375"/>
            <a:ext cx="1001400" cy="416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dirty="0"/>
              <a:t>Photon</a:t>
            </a:r>
          </a:p>
        </p:txBody>
      </p:sp>
      <p:sp>
        <p:nvSpPr>
          <p:cNvPr id="108" name="Shape 108"/>
          <p:cNvSpPr txBox="1"/>
          <p:nvPr/>
        </p:nvSpPr>
        <p:spPr>
          <a:xfrm>
            <a:off x="6678475" y="2783775"/>
            <a:ext cx="1001400" cy="416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e-</a:t>
            </a:r>
          </a:p>
        </p:txBody>
      </p:sp>
      <p:sp>
        <p:nvSpPr>
          <p:cNvPr id="109" name="Shape 109"/>
          <p:cNvSpPr txBox="1"/>
          <p:nvPr/>
        </p:nvSpPr>
        <p:spPr>
          <a:xfrm>
            <a:off x="5410325" y="3282000"/>
            <a:ext cx="1159200" cy="294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Focusing Electrode</a:t>
            </a:r>
          </a:p>
        </p:txBody>
      </p:sp>
      <p:sp>
        <p:nvSpPr>
          <p:cNvPr id="110" name="Shape 110"/>
          <p:cNvSpPr/>
          <p:nvPr/>
        </p:nvSpPr>
        <p:spPr>
          <a:xfrm rot="2179610">
            <a:off x="6919382" y="3723163"/>
            <a:ext cx="645689" cy="631770"/>
          </a:xfrm>
          <a:prstGeom prst="arc">
            <a:avLst>
              <a:gd name="adj1" fmla="val 16200000"/>
              <a:gd name="adj2" fmla="val 0"/>
            </a:avLst>
          </a:prstGeom>
          <a:noFill/>
          <a:ln w="11430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11" name="Shape 111"/>
          <p:cNvSpPr/>
          <p:nvPr/>
        </p:nvSpPr>
        <p:spPr>
          <a:xfrm rot="-6062303">
            <a:off x="5667192" y="4151044"/>
            <a:ext cx="645543" cy="631833"/>
          </a:xfrm>
          <a:prstGeom prst="arc">
            <a:avLst>
              <a:gd name="adj1" fmla="val 16200000"/>
              <a:gd name="adj2" fmla="val 0"/>
            </a:avLst>
          </a:prstGeom>
          <a:noFill/>
          <a:ln w="11430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12" name="Shape 112"/>
          <p:cNvSpPr/>
          <p:nvPr/>
        </p:nvSpPr>
        <p:spPr>
          <a:xfrm rot="2433132">
            <a:off x="6919444" y="4418978"/>
            <a:ext cx="645552" cy="631951"/>
          </a:xfrm>
          <a:prstGeom prst="arc">
            <a:avLst>
              <a:gd name="adj1" fmla="val 16200000"/>
              <a:gd name="adj2" fmla="val 0"/>
            </a:avLst>
          </a:prstGeom>
          <a:noFill/>
          <a:ln w="11430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13" name="Shape 113"/>
          <p:cNvSpPr/>
          <p:nvPr/>
        </p:nvSpPr>
        <p:spPr>
          <a:xfrm rot="-6465167">
            <a:off x="5667260" y="5100060"/>
            <a:ext cx="645434" cy="631960"/>
          </a:xfrm>
          <a:prstGeom prst="arc">
            <a:avLst>
              <a:gd name="adj1" fmla="val 16200000"/>
              <a:gd name="adj2" fmla="val 0"/>
            </a:avLst>
          </a:prstGeom>
          <a:noFill/>
          <a:ln w="11430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14" name="Shape 114"/>
          <p:cNvSpPr/>
          <p:nvPr/>
        </p:nvSpPr>
        <p:spPr>
          <a:xfrm rot="2861644">
            <a:off x="6919533" y="5481114"/>
            <a:ext cx="645382" cy="631983"/>
          </a:xfrm>
          <a:prstGeom prst="arc">
            <a:avLst>
              <a:gd name="adj1" fmla="val 16200000"/>
              <a:gd name="adj2" fmla="val 0"/>
            </a:avLst>
          </a:prstGeom>
          <a:noFill/>
          <a:ln w="11430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15" name="Shape 115"/>
          <p:cNvSpPr/>
          <p:nvPr/>
        </p:nvSpPr>
        <p:spPr>
          <a:xfrm>
            <a:off x="7347775" y="6029925"/>
            <a:ext cx="315600" cy="4680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16" name="Shape 116"/>
          <p:cNvSpPr txBox="1"/>
          <p:nvPr/>
        </p:nvSpPr>
        <p:spPr>
          <a:xfrm>
            <a:off x="6313725" y="6085125"/>
            <a:ext cx="1044900" cy="416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Connector</a:t>
            </a:r>
          </a:p>
        </p:txBody>
      </p:sp>
      <p:sp>
        <p:nvSpPr>
          <p:cNvPr id="117" name="Shape 117"/>
          <p:cNvSpPr/>
          <p:nvPr/>
        </p:nvSpPr>
        <p:spPr>
          <a:xfrm>
            <a:off x="7184575" y="3733800"/>
            <a:ext cx="163200" cy="141600"/>
          </a:xfrm>
          <a:prstGeom prst="ellipse">
            <a:avLst/>
          </a:prstGeom>
          <a:solidFill>
            <a:srgbClr val="4A86E8"/>
          </a:solidFill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18" name="Shape 118"/>
          <p:cNvSpPr/>
          <p:nvPr/>
        </p:nvSpPr>
        <p:spPr>
          <a:xfrm>
            <a:off x="7184575" y="3886200"/>
            <a:ext cx="163200" cy="141600"/>
          </a:xfrm>
          <a:prstGeom prst="ellipse">
            <a:avLst/>
          </a:prstGeom>
          <a:solidFill>
            <a:srgbClr val="4A86E8"/>
          </a:solidFill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19" name="Shape 119"/>
          <p:cNvSpPr/>
          <p:nvPr/>
        </p:nvSpPr>
        <p:spPr>
          <a:xfrm>
            <a:off x="6001175" y="4041012"/>
            <a:ext cx="163200" cy="141600"/>
          </a:xfrm>
          <a:prstGeom prst="ellipse">
            <a:avLst/>
          </a:prstGeom>
          <a:solidFill>
            <a:srgbClr val="4A86E8"/>
          </a:solidFill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20" name="Shape 120"/>
          <p:cNvSpPr/>
          <p:nvPr/>
        </p:nvSpPr>
        <p:spPr>
          <a:xfrm>
            <a:off x="6001175" y="4193412"/>
            <a:ext cx="163200" cy="141600"/>
          </a:xfrm>
          <a:prstGeom prst="ellipse">
            <a:avLst/>
          </a:prstGeom>
          <a:solidFill>
            <a:srgbClr val="4A86E8"/>
          </a:solidFill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21" name="Shape 121"/>
          <p:cNvSpPr/>
          <p:nvPr/>
        </p:nvSpPr>
        <p:spPr>
          <a:xfrm>
            <a:off x="6001175" y="4345825"/>
            <a:ext cx="163200" cy="141600"/>
          </a:xfrm>
          <a:prstGeom prst="ellipse">
            <a:avLst/>
          </a:prstGeom>
          <a:solidFill>
            <a:srgbClr val="4A86E8"/>
          </a:solidFill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22" name="Shape 122"/>
          <p:cNvSpPr/>
          <p:nvPr/>
        </p:nvSpPr>
        <p:spPr>
          <a:xfrm>
            <a:off x="6001175" y="4498225"/>
            <a:ext cx="163200" cy="141600"/>
          </a:xfrm>
          <a:prstGeom prst="ellipse">
            <a:avLst/>
          </a:prstGeom>
          <a:solidFill>
            <a:srgbClr val="4A86E8"/>
          </a:solidFill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23" name="Shape 123"/>
          <p:cNvSpPr/>
          <p:nvPr/>
        </p:nvSpPr>
        <p:spPr>
          <a:xfrm>
            <a:off x="7184575" y="4387287"/>
            <a:ext cx="163200" cy="141600"/>
          </a:xfrm>
          <a:prstGeom prst="ellipse">
            <a:avLst/>
          </a:prstGeom>
          <a:solidFill>
            <a:srgbClr val="4A86E8"/>
          </a:solidFill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24" name="Shape 124"/>
          <p:cNvSpPr/>
          <p:nvPr/>
        </p:nvSpPr>
        <p:spPr>
          <a:xfrm>
            <a:off x="7184575" y="4692100"/>
            <a:ext cx="163200" cy="141600"/>
          </a:xfrm>
          <a:prstGeom prst="ellipse">
            <a:avLst/>
          </a:prstGeom>
          <a:solidFill>
            <a:srgbClr val="4A86E8"/>
          </a:solidFill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25" name="Shape 125"/>
          <p:cNvSpPr/>
          <p:nvPr/>
        </p:nvSpPr>
        <p:spPr>
          <a:xfrm>
            <a:off x="7184575" y="4844500"/>
            <a:ext cx="163200" cy="141600"/>
          </a:xfrm>
          <a:prstGeom prst="ellipse">
            <a:avLst/>
          </a:prstGeom>
          <a:solidFill>
            <a:srgbClr val="4A86E8"/>
          </a:solidFill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26" name="Shape 126"/>
          <p:cNvSpPr/>
          <p:nvPr/>
        </p:nvSpPr>
        <p:spPr>
          <a:xfrm>
            <a:off x="7160625" y="4517662"/>
            <a:ext cx="163200" cy="141600"/>
          </a:xfrm>
          <a:prstGeom prst="ellipse">
            <a:avLst/>
          </a:prstGeom>
          <a:solidFill>
            <a:srgbClr val="4A86E8"/>
          </a:solidFill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27" name="Shape 127"/>
          <p:cNvSpPr/>
          <p:nvPr/>
        </p:nvSpPr>
        <p:spPr>
          <a:xfrm>
            <a:off x="6989725" y="4419587"/>
            <a:ext cx="163200" cy="141600"/>
          </a:xfrm>
          <a:prstGeom prst="ellipse">
            <a:avLst/>
          </a:prstGeom>
          <a:solidFill>
            <a:srgbClr val="4A86E8"/>
          </a:solidFill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28" name="Shape 128"/>
          <p:cNvSpPr/>
          <p:nvPr/>
        </p:nvSpPr>
        <p:spPr>
          <a:xfrm>
            <a:off x="6989725" y="4724400"/>
            <a:ext cx="163200" cy="141600"/>
          </a:xfrm>
          <a:prstGeom prst="ellipse">
            <a:avLst/>
          </a:prstGeom>
          <a:solidFill>
            <a:srgbClr val="4A86E8"/>
          </a:solidFill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29" name="Shape 129"/>
          <p:cNvSpPr/>
          <p:nvPr/>
        </p:nvSpPr>
        <p:spPr>
          <a:xfrm>
            <a:off x="6989725" y="4876800"/>
            <a:ext cx="163200" cy="141600"/>
          </a:xfrm>
          <a:prstGeom prst="ellipse">
            <a:avLst/>
          </a:prstGeom>
          <a:solidFill>
            <a:srgbClr val="4A86E8"/>
          </a:solidFill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30" name="Shape 130"/>
          <p:cNvSpPr/>
          <p:nvPr/>
        </p:nvSpPr>
        <p:spPr>
          <a:xfrm>
            <a:off x="6965775" y="4549962"/>
            <a:ext cx="163200" cy="141600"/>
          </a:xfrm>
          <a:prstGeom prst="ellipse">
            <a:avLst/>
          </a:prstGeom>
          <a:solidFill>
            <a:srgbClr val="4A86E8"/>
          </a:solidFill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31" name="Shape 131"/>
          <p:cNvSpPr/>
          <p:nvPr/>
        </p:nvSpPr>
        <p:spPr>
          <a:xfrm>
            <a:off x="5965375" y="5257800"/>
            <a:ext cx="163200" cy="141600"/>
          </a:xfrm>
          <a:prstGeom prst="ellipse">
            <a:avLst/>
          </a:prstGeom>
          <a:solidFill>
            <a:srgbClr val="4A86E8"/>
          </a:solidFill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32" name="Shape 132"/>
          <p:cNvSpPr txBox="1"/>
          <p:nvPr/>
        </p:nvSpPr>
        <p:spPr>
          <a:xfrm>
            <a:off x="5889175" y="5421075"/>
            <a:ext cx="424500" cy="141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xK</a:t>
            </a:r>
          </a:p>
        </p:txBody>
      </p:sp>
      <p:sp>
        <p:nvSpPr>
          <p:cNvPr id="133" name="Shape 133"/>
          <p:cNvSpPr/>
          <p:nvPr/>
        </p:nvSpPr>
        <p:spPr>
          <a:xfrm>
            <a:off x="7130125" y="5558800"/>
            <a:ext cx="163200" cy="141600"/>
          </a:xfrm>
          <a:prstGeom prst="ellipse">
            <a:avLst/>
          </a:prstGeom>
          <a:solidFill>
            <a:srgbClr val="4A86E8"/>
          </a:solidFill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34" name="Shape 134"/>
          <p:cNvSpPr txBox="1"/>
          <p:nvPr/>
        </p:nvSpPr>
        <p:spPr>
          <a:xfrm>
            <a:off x="7053925" y="5722075"/>
            <a:ext cx="424500" cy="141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xK</a:t>
            </a:r>
          </a:p>
        </p:txBody>
      </p:sp>
      <p:cxnSp>
        <p:nvCxnSpPr>
          <p:cNvPr id="135" name="Shape 135"/>
          <p:cNvCxnSpPr>
            <a:endCxn id="117" idx="2"/>
          </p:cNvCxnSpPr>
          <p:nvPr/>
        </p:nvCxnSpPr>
        <p:spPr>
          <a:xfrm>
            <a:off x="6585775" y="3156900"/>
            <a:ext cx="598800" cy="6477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dash"/>
            <a:round/>
            <a:headEnd type="none" w="lg" len="lg"/>
            <a:tailEnd type="triangle" w="lg" len="lg"/>
          </a:ln>
        </p:spPr>
      </p:cxnSp>
      <p:cxnSp>
        <p:nvCxnSpPr>
          <p:cNvPr id="136" name="Shape 136"/>
          <p:cNvCxnSpPr>
            <a:stCxn id="118" idx="2"/>
          </p:cNvCxnSpPr>
          <p:nvPr/>
        </p:nvCxnSpPr>
        <p:spPr>
          <a:xfrm flipH="1">
            <a:off x="6190975" y="3957000"/>
            <a:ext cx="993600" cy="3834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dash"/>
            <a:round/>
            <a:headEnd type="none" w="lg" len="lg"/>
            <a:tailEnd type="triangle" w="lg" len="lg"/>
          </a:ln>
        </p:spPr>
      </p:cxnSp>
      <p:cxnSp>
        <p:nvCxnSpPr>
          <p:cNvPr id="137" name="Shape 137"/>
          <p:cNvCxnSpPr>
            <a:endCxn id="130" idx="4"/>
          </p:cNvCxnSpPr>
          <p:nvPr/>
        </p:nvCxnSpPr>
        <p:spPr>
          <a:xfrm>
            <a:off x="6202575" y="4376262"/>
            <a:ext cx="844800" cy="3153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dash"/>
            <a:round/>
            <a:headEnd type="none" w="lg" len="lg"/>
            <a:tailEnd type="triangle" w="lg" len="lg"/>
          </a:ln>
        </p:spPr>
      </p:cxnSp>
      <p:cxnSp>
        <p:nvCxnSpPr>
          <p:cNvPr id="138" name="Shape 138"/>
          <p:cNvCxnSpPr>
            <a:stCxn id="130" idx="4"/>
          </p:cNvCxnSpPr>
          <p:nvPr/>
        </p:nvCxnSpPr>
        <p:spPr>
          <a:xfrm flipH="1">
            <a:off x="6128175" y="4691562"/>
            <a:ext cx="919200" cy="6060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dash"/>
            <a:round/>
            <a:headEnd type="none" w="lg" len="lg"/>
            <a:tailEnd type="triangle" w="lg" len="lg"/>
          </a:ln>
        </p:spPr>
      </p:cxnSp>
      <p:cxnSp>
        <p:nvCxnSpPr>
          <p:cNvPr id="139" name="Shape 139"/>
          <p:cNvCxnSpPr>
            <a:endCxn id="134" idx="0"/>
          </p:cNvCxnSpPr>
          <p:nvPr/>
        </p:nvCxnSpPr>
        <p:spPr>
          <a:xfrm>
            <a:off x="6147175" y="5383375"/>
            <a:ext cx="1119000" cy="3387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dash"/>
            <a:round/>
            <a:headEnd type="none" w="lg" len="lg"/>
            <a:tailEnd type="triangle" w="lg" len="lg"/>
          </a:ln>
        </p:spPr>
      </p:cxnSp>
      <p:sp>
        <p:nvSpPr>
          <p:cNvPr id="140" name="Shape 140"/>
          <p:cNvSpPr txBox="1"/>
          <p:nvPr/>
        </p:nvSpPr>
        <p:spPr>
          <a:xfrm>
            <a:off x="5457725" y="4721262"/>
            <a:ext cx="993600" cy="2613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Dynode</a:t>
            </a:r>
          </a:p>
        </p:txBody>
      </p:sp>
      <p:sp>
        <p:nvSpPr>
          <p:cNvPr id="141" name="Shape 141"/>
          <p:cNvSpPr/>
          <p:nvPr/>
        </p:nvSpPr>
        <p:spPr>
          <a:xfrm>
            <a:off x="4778825" y="6585850"/>
            <a:ext cx="4365300" cy="272100"/>
          </a:xfrm>
          <a:prstGeom prst="rect">
            <a:avLst/>
          </a:prstGeom>
          <a:solidFill>
            <a:srgbClr val="9FC5E8"/>
          </a:solidFill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b="1"/>
              <a:t>Tile Calorimeter, September 29, 2016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4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2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1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1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6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21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9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20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20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20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20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20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20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10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30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26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30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41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40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40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6" grpId="0" animBg="1"/>
      <p:bldP spid="99" grpId="0" animBg="1"/>
      <p:bldP spid="10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Shape 146"/>
          <p:cNvSpPr txBox="1">
            <a:spLocks noGrp="1"/>
          </p:cNvSpPr>
          <p:nvPr>
            <p:ph type="title"/>
          </p:nvPr>
        </p:nvSpPr>
        <p:spPr>
          <a:xfrm>
            <a:off x="311700" y="212375"/>
            <a:ext cx="3444000" cy="7635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Past Setup</a:t>
            </a:r>
          </a:p>
        </p:txBody>
      </p:sp>
      <p:sp>
        <p:nvSpPr>
          <p:cNvPr id="147" name="Shape 147"/>
          <p:cNvSpPr txBox="1">
            <a:spLocks noGrp="1"/>
          </p:cNvSpPr>
          <p:nvPr>
            <p:ph type="body" idx="1"/>
          </p:nvPr>
        </p:nvSpPr>
        <p:spPr>
          <a:xfrm>
            <a:off x="173875" y="1199800"/>
            <a:ext cx="3856500" cy="55992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514350" lvl="0" indent="-285750" rtl="0">
              <a:lnSpc>
                <a:spcPct val="114999"/>
              </a:lnSpc>
              <a:spcBef>
                <a:spcPts val="0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en">
                <a:solidFill>
                  <a:srgbClr val="000000"/>
                </a:solidFill>
              </a:rPr>
              <a:t>Photomultiplier tube would read out a bunch of fibers all at once</a:t>
            </a:r>
            <a:endParaRPr lang="en-US">
              <a:solidFill>
                <a:schemeClr val="tx1"/>
              </a:solidFill>
            </a:endParaRPr>
          </a:p>
          <a:p>
            <a:pPr marL="514350" lvl="0" indent="-285750" rtl="0">
              <a:lnSpc>
                <a:spcPct val="114999"/>
              </a:lnSpc>
              <a:spcBef>
                <a:spcPts val="0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en">
                <a:solidFill>
                  <a:srgbClr val="000000"/>
                </a:solidFill>
              </a:rPr>
              <a:t>This grouping of fiber bundles reduces the calorimeters spatial resolution since not all are read individually</a:t>
            </a:r>
            <a:endParaRPr lang="en">
              <a:solidFill>
                <a:schemeClr val="tx1"/>
              </a:solidFill>
            </a:endParaRPr>
          </a:p>
          <a:p>
            <a:pPr marL="514350" lvl="0" indent="-285750" rtl="0">
              <a:lnSpc>
                <a:spcPct val="114999"/>
              </a:lnSpc>
              <a:spcBef>
                <a:spcPts val="0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en">
                <a:solidFill>
                  <a:srgbClr val="000000"/>
                </a:solidFill>
              </a:rPr>
              <a:t>Also, current electronics are not optimized to store and sample individual fibers</a:t>
            </a:r>
            <a:endParaRPr lang="en">
              <a:solidFill>
                <a:schemeClr val="tx1"/>
              </a:solidFill>
            </a:endParaRPr>
          </a:p>
          <a:p>
            <a:pPr marL="514350" lvl="0" indent="-285750" rtl="0">
              <a:lnSpc>
                <a:spcPct val="114999"/>
              </a:lnSpc>
              <a:spcBef>
                <a:spcPts val="0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en">
                <a:solidFill>
                  <a:srgbClr val="000000"/>
                </a:solidFill>
              </a:rPr>
              <a:t>Hence, the goal is to further implement hardware and software methods to increase system’s resolution</a:t>
            </a:r>
            <a:endParaRPr lang="en">
              <a:solidFill>
                <a:schemeClr val="tx1"/>
              </a:solidFill>
            </a:endParaRPr>
          </a:p>
        </p:txBody>
      </p:sp>
      <p:sp>
        <p:nvSpPr>
          <p:cNvPr id="148" name="Shape 148"/>
          <p:cNvSpPr/>
          <p:nvPr/>
        </p:nvSpPr>
        <p:spPr>
          <a:xfrm>
            <a:off x="5965375" y="622150"/>
            <a:ext cx="1828800" cy="860100"/>
          </a:xfrm>
          <a:prstGeom prst="rect">
            <a:avLst/>
          </a:prstGeom>
          <a:solidFill>
            <a:srgbClr val="A4C2F4"/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>
              <a:spcBef>
                <a:spcPts val="0"/>
              </a:spcBef>
              <a:buNone/>
            </a:pPr>
            <a:r>
              <a:rPr lang="en" sz="1800"/>
              <a:t>Scintillator</a:t>
            </a:r>
          </a:p>
        </p:txBody>
      </p:sp>
      <p:sp>
        <p:nvSpPr>
          <p:cNvPr id="149" name="Shape 149"/>
          <p:cNvSpPr/>
          <p:nvPr/>
        </p:nvSpPr>
        <p:spPr>
          <a:xfrm>
            <a:off x="5965375" y="2922750"/>
            <a:ext cx="1828800" cy="860100"/>
          </a:xfrm>
          <a:prstGeom prst="rect">
            <a:avLst/>
          </a:prstGeom>
          <a:solidFill>
            <a:srgbClr val="A4C2F4"/>
          </a:solidFill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sz="1800"/>
              <a:t>Photomultiplier</a:t>
            </a:r>
          </a:p>
        </p:txBody>
      </p:sp>
      <p:sp>
        <p:nvSpPr>
          <p:cNvPr id="150" name="Shape 150"/>
          <p:cNvSpPr/>
          <p:nvPr/>
        </p:nvSpPr>
        <p:spPr>
          <a:xfrm>
            <a:off x="5965375" y="4294350"/>
            <a:ext cx="1828800" cy="860100"/>
          </a:xfrm>
          <a:prstGeom prst="rect">
            <a:avLst/>
          </a:prstGeom>
          <a:solidFill>
            <a:srgbClr val="A4C2F4"/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sz="1800"/>
              <a:t>Analog to Digital converter</a:t>
            </a:r>
          </a:p>
        </p:txBody>
      </p:sp>
      <p:cxnSp>
        <p:nvCxnSpPr>
          <p:cNvPr id="151" name="Shape 151"/>
          <p:cNvCxnSpPr>
            <a:stCxn id="149" idx="2"/>
            <a:endCxn id="150" idx="0"/>
          </p:cNvCxnSpPr>
          <p:nvPr/>
        </p:nvCxnSpPr>
        <p:spPr>
          <a:xfrm>
            <a:off x="6879775" y="3782850"/>
            <a:ext cx="0" cy="5115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lg" len="lg"/>
            <a:tailEnd type="triangle" w="lg" len="lg"/>
          </a:ln>
        </p:spPr>
      </p:cxnSp>
      <p:sp>
        <p:nvSpPr>
          <p:cNvPr id="152" name="Shape 152"/>
          <p:cNvSpPr/>
          <p:nvPr/>
        </p:nvSpPr>
        <p:spPr>
          <a:xfrm>
            <a:off x="4484925" y="5557100"/>
            <a:ext cx="1828800" cy="860100"/>
          </a:xfrm>
          <a:prstGeom prst="rect">
            <a:avLst/>
          </a:prstGeom>
          <a:solidFill>
            <a:srgbClr val="A4C2F4"/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sz="1800"/>
              <a:t>Signal Processing Algorithm</a:t>
            </a:r>
          </a:p>
        </p:txBody>
      </p:sp>
      <p:cxnSp>
        <p:nvCxnSpPr>
          <p:cNvPr id="153" name="Shape 153"/>
          <p:cNvCxnSpPr>
            <a:stCxn id="150" idx="2"/>
            <a:endCxn id="152" idx="3"/>
          </p:cNvCxnSpPr>
          <p:nvPr/>
        </p:nvCxnSpPr>
        <p:spPr>
          <a:xfrm rot="5400000">
            <a:off x="6180325" y="5287800"/>
            <a:ext cx="832800" cy="566100"/>
          </a:xfrm>
          <a:prstGeom prst="bentConnector2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lg" len="lg"/>
            <a:tailEnd type="stealth" w="lg" len="lg"/>
          </a:ln>
        </p:spPr>
      </p:cxnSp>
      <p:cxnSp>
        <p:nvCxnSpPr>
          <p:cNvPr id="154" name="Shape 154"/>
          <p:cNvCxnSpPr>
            <a:stCxn id="148" idx="2"/>
            <a:endCxn id="149" idx="0"/>
          </p:cNvCxnSpPr>
          <p:nvPr/>
        </p:nvCxnSpPr>
        <p:spPr>
          <a:xfrm>
            <a:off x="6879775" y="1482250"/>
            <a:ext cx="0" cy="14406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lg" len="lg"/>
            <a:tailEnd type="triangle" w="lg" len="lg"/>
          </a:ln>
        </p:spPr>
      </p:cxnSp>
      <p:pic>
        <p:nvPicPr>
          <p:cNvPr id="155" name="Shape 15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542762" y="-141675"/>
            <a:ext cx="2605450" cy="2607474"/>
          </a:xfrm>
          <a:prstGeom prst="rect">
            <a:avLst/>
          </a:prstGeom>
          <a:noFill/>
          <a:ln>
            <a:noFill/>
          </a:ln>
        </p:spPr>
      </p:pic>
      <p:sp>
        <p:nvSpPr>
          <p:cNvPr id="156" name="Shape 156"/>
          <p:cNvSpPr/>
          <p:nvPr/>
        </p:nvSpPr>
        <p:spPr>
          <a:xfrm>
            <a:off x="4778825" y="6585850"/>
            <a:ext cx="4365300" cy="272100"/>
          </a:xfrm>
          <a:prstGeom prst="rect">
            <a:avLst/>
          </a:prstGeom>
          <a:solidFill>
            <a:srgbClr val="9FC5E8"/>
          </a:solidFill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b="1"/>
              <a:t>Tile Calorimeter, September 29, 2016</a:t>
            </a:r>
          </a:p>
        </p:txBody>
      </p:sp>
      <p:pic>
        <p:nvPicPr>
          <p:cNvPr id="157" name="Shape 157"/>
          <p:cNvPicPr preferRelativeResize="0"/>
          <p:nvPr/>
        </p:nvPicPr>
        <p:blipFill rotWithShape="1">
          <a:blip r:embed="rId4">
            <a:alphaModFix/>
          </a:blip>
          <a:srcRect r="64758" b="35546"/>
          <a:stretch/>
        </p:blipFill>
        <p:spPr>
          <a:xfrm>
            <a:off x="3905062" y="2360749"/>
            <a:ext cx="1880826" cy="22523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Shape 162"/>
          <p:cNvSpPr txBox="1">
            <a:spLocks noGrp="1"/>
          </p:cNvSpPr>
          <p:nvPr>
            <p:ph type="title"/>
          </p:nvPr>
        </p:nvSpPr>
        <p:spPr>
          <a:xfrm>
            <a:off x="235525" y="163516"/>
            <a:ext cx="8520600" cy="763500"/>
          </a:xfrm>
          <a:prstGeom prst="rect">
            <a:avLst/>
          </a:prstGeom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Current Prototype System</a:t>
            </a:r>
          </a:p>
        </p:txBody>
      </p:sp>
      <p:sp>
        <p:nvSpPr>
          <p:cNvPr id="163" name="Shape 163"/>
          <p:cNvSpPr txBox="1">
            <a:spLocks noGrp="1"/>
          </p:cNvSpPr>
          <p:nvPr>
            <p:ph type="body" idx="1"/>
          </p:nvPr>
        </p:nvSpPr>
        <p:spPr>
          <a:xfrm>
            <a:off x="0" y="927025"/>
            <a:ext cx="4575900" cy="52446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514350" lvl="0" indent="-285750" rtl="0">
              <a:lnSpc>
                <a:spcPct val="114999"/>
              </a:lnSpc>
              <a:spcBef>
                <a:spcPts val="0"/>
              </a:spcBef>
              <a:buClr>
                <a:schemeClr val="dk1"/>
              </a:buClr>
              <a:buFont typeface="Arial" panose="020B0604020202020204" pitchFamily="34" charset="0"/>
              <a:buChar char="•"/>
            </a:pPr>
            <a:r>
              <a:rPr lang="en" dirty="0">
                <a:solidFill>
                  <a:schemeClr val="dk1"/>
                </a:solidFill>
              </a:rPr>
              <a:t>Photomultiplier prototype system has an 8x8 pixel array</a:t>
            </a:r>
            <a:endParaRPr lang="en-US" dirty="0">
              <a:solidFill>
                <a:schemeClr val="tx1"/>
              </a:solidFill>
            </a:endParaRPr>
          </a:p>
          <a:p>
            <a:pPr marL="514350" lvl="0" indent="-285750" rtl="0">
              <a:lnSpc>
                <a:spcPct val="114999"/>
              </a:lnSpc>
              <a:spcBef>
                <a:spcPts val="0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en" dirty="0">
                <a:solidFill>
                  <a:srgbClr val="000000"/>
                </a:solidFill>
              </a:rPr>
              <a:t>Test setup: two fibers coupled to two different pixels are pulsed via an LED</a:t>
            </a:r>
            <a:endParaRPr lang="en" dirty="0">
              <a:solidFill>
                <a:schemeClr val="tx1"/>
              </a:solidFill>
            </a:endParaRPr>
          </a:p>
          <a:p>
            <a:pPr marL="514350" lvl="0" indent="-285750" rtl="0">
              <a:lnSpc>
                <a:spcPct val="114999"/>
              </a:lnSpc>
              <a:spcBef>
                <a:spcPts val="0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en" dirty="0">
                <a:solidFill>
                  <a:srgbClr val="000000"/>
                </a:solidFill>
              </a:rPr>
              <a:t>Note:</a:t>
            </a:r>
            <a:r>
              <a:rPr lang="en" dirty="0">
                <a:solidFill>
                  <a:schemeClr val="dk1"/>
                </a:solidFill>
              </a:rPr>
              <a:t>coupling between fiber and photomultiplier has 5x loss</a:t>
            </a:r>
            <a:endParaRPr lang="en" dirty="0">
              <a:solidFill>
                <a:schemeClr val="tx1"/>
              </a:solidFill>
            </a:endParaRPr>
          </a:p>
          <a:p>
            <a:pPr marL="514350" lvl="0" indent="-285750" rtl="0">
              <a:lnSpc>
                <a:spcPct val="114999"/>
              </a:lnSpc>
              <a:spcBef>
                <a:spcPts val="0"/>
              </a:spcBef>
              <a:buClr>
                <a:schemeClr val="dk1"/>
              </a:buClr>
              <a:buFont typeface="Arial" panose="020B0604020202020204" pitchFamily="34" charset="0"/>
              <a:buChar char="•"/>
            </a:pPr>
            <a:r>
              <a:rPr lang="en" dirty="0">
                <a:solidFill>
                  <a:schemeClr val="dk1"/>
                </a:solidFill>
              </a:rPr>
              <a:t>Measurements highlight this reduces signal to noise ratio</a:t>
            </a:r>
            <a:endParaRPr lang="en" dirty="0">
              <a:solidFill>
                <a:schemeClr val="tx1"/>
              </a:solidFill>
            </a:endParaRPr>
          </a:p>
          <a:p>
            <a:pPr marL="514350" lvl="0" indent="-285750" rtl="0">
              <a:lnSpc>
                <a:spcPct val="114999"/>
              </a:lnSpc>
              <a:spcBef>
                <a:spcPts val="0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en" dirty="0">
                <a:solidFill>
                  <a:srgbClr val="000000"/>
                </a:solidFill>
              </a:rPr>
              <a:t>Data has been processed with pedestal(noise) removal</a:t>
            </a:r>
            <a:endParaRPr lang="en" dirty="0">
              <a:solidFill>
                <a:schemeClr val="tx1"/>
              </a:solidFill>
            </a:endParaRPr>
          </a:p>
          <a:p>
            <a:pPr marL="514350" lvl="0" indent="-285750" rtl="0">
              <a:lnSpc>
                <a:spcPct val="114999"/>
              </a:lnSpc>
              <a:spcBef>
                <a:spcPts val="0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en" dirty="0">
                <a:solidFill>
                  <a:srgbClr val="000000"/>
                </a:solidFill>
              </a:rPr>
              <a:t>Results highlight that crosstalk amongst pixels in the same region</a:t>
            </a:r>
            <a:endParaRPr lang="en" dirty="0">
              <a:solidFill>
                <a:schemeClr val="tx1"/>
              </a:solidFill>
            </a:endParaRPr>
          </a:p>
          <a:p>
            <a:pPr marL="514350" lvl="0" indent="-285750">
              <a:lnSpc>
                <a:spcPct val="114999"/>
              </a:lnSpc>
              <a:spcBef>
                <a:spcPts val="0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en" dirty="0">
                <a:solidFill>
                  <a:srgbClr val="000000"/>
                </a:solidFill>
              </a:rPr>
              <a:t>This crosstalk needs to be eliminated to increase sensor's spatial resolution </a:t>
            </a:r>
            <a:endParaRPr lang="en" dirty="0">
              <a:solidFill>
                <a:schemeClr val="tx1"/>
              </a:solidFill>
            </a:endParaRPr>
          </a:p>
        </p:txBody>
      </p:sp>
      <p:pic>
        <p:nvPicPr>
          <p:cNvPr id="164" name="Shape 16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527237" y="3329624"/>
            <a:ext cx="4441373" cy="3233925"/>
          </a:xfrm>
          <a:prstGeom prst="rect">
            <a:avLst/>
          </a:prstGeom>
          <a:noFill/>
          <a:ln>
            <a:noFill/>
          </a:ln>
        </p:spPr>
      </p:pic>
      <p:sp>
        <p:nvSpPr>
          <p:cNvPr id="165" name="Shape 165"/>
          <p:cNvSpPr txBox="1"/>
          <p:nvPr/>
        </p:nvSpPr>
        <p:spPr>
          <a:xfrm>
            <a:off x="0" y="6498775"/>
            <a:ext cx="6847200" cy="391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sz="1200"/>
              <a:t>Images and Data Courtesy of </a:t>
            </a:r>
            <a:r>
              <a:rPr lang="en" sz="1200">
                <a:highlight>
                  <a:srgbClr val="FFFFFF"/>
                </a:highlight>
              </a:rPr>
              <a:t>Tigran Mkrtchyan </a:t>
            </a:r>
          </a:p>
        </p:txBody>
      </p:sp>
      <p:sp>
        <p:nvSpPr>
          <p:cNvPr id="166" name="Shape 166"/>
          <p:cNvSpPr txBox="1"/>
          <p:nvPr/>
        </p:nvSpPr>
        <p:spPr>
          <a:xfrm>
            <a:off x="4653687" y="6171750"/>
            <a:ext cx="3668400" cy="391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Each pixel is about 2.35 mm x 2.35 mm </a:t>
            </a:r>
          </a:p>
        </p:txBody>
      </p:sp>
      <p:pic>
        <p:nvPicPr>
          <p:cNvPr id="167" name="Shape 167"/>
          <p:cNvPicPr preferRelativeResize="0"/>
          <p:nvPr/>
        </p:nvPicPr>
        <p:blipFill rotWithShape="1">
          <a:blip r:embed="rId4">
            <a:alphaModFix/>
          </a:blip>
          <a:srcRect l="18874" t="43805" r="14123" b="10996"/>
          <a:stretch/>
        </p:blipFill>
        <p:spPr>
          <a:xfrm>
            <a:off x="6715275" y="927024"/>
            <a:ext cx="2340425" cy="1914153"/>
          </a:xfrm>
          <a:prstGeom prst="rect">
            <a:avLst/>
          </a:prstGeom>
          <a:noFill/>
          <a:ln>
            <a:noFill/>
          </a:ln>
        </p:spPr>
      </p:pic>
      <p:sp>
        <p:nvSpPr>
          <p:cNvPr id="168" name="Shape 168"/>
          <p:cNvSpPr/>
          <p:nvPr/>
        </p:nvSpPr>
        <p:spPr>
          <a:xfrm>
            <a:off x="4778825" y="6585850"/>
            <a:ext cx="4365300" cy="272100"/>
          </a:xfrm>
          <a:prstGeom prst="rect">
            <a:avLst/>
          </a:prstGeom>
          <a:solidFill>
            <a:srgbClr val="9FC5E8"/>
          </a:solidFill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b="1"/>
              <a:t>Tile Calorimeter, September 29, 2016</a:t>
            </a:r>
          </a:p>
        </p:txBody>
      </p:sp>
      <p:pic>
        <p:nvPicPr>
          <p:cNvPr id="169" name="Shape 169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218824" y="927025"/>
            <a:ext cx="2496450" cy="235129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Shape 174"/>
          <p:cNvSpPr txBox="1">
            <a:spLocks noGrp="1"/>
          </p:cNvSpPr>
          <p:nvPr>
            <p:ph type="title"/>
          </p:nvPr>
        </p:nvSpPr>
        <p:spPr>
          <a:xfrm>
            <a:off x="0" y="166641"/>
            <a:ext cx="8520600" cy="7635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Future Prototype System</a:t>
            </a:r>
          </a:p>
        </p:txBody>
      </p:sp>
      <p:sp>
        <p:nvSpPr>
          <p:cNvPr id="175" name="Shape 175"/>
          <p:cNvSpPr/>
          <p:nvPr/>
        </p:nvSpPr>
        <p:spPr>
          <a:xfrm>
            <a:off x="3106250" y="1842275"/>
            <a:ext cx="1331100" cy="4707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76" name="Shape 176"/>
          <p:cNvSpPr/>
          <p:nvPr/>
        </p:nvSpPr>
        <p:spPr>
          <a:xfrm>
            <a:off x="5297950" y="1324625"/>
            <a:ext cx="551400" cy="1506000"/>
          </a:xfrm>
          <a:prstGeom prst="rect">
            <a:avLst/>
          </a:prstGeom>
          <a:solidFill>
            <a:srgbClr val="FF0000"/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77" name="Shape 177"/>
          <p:cNvSpPr/>
          <p:nvPr/>
        </p:nvSpPr>
        <p:spPr>
          <a:xfrm rot="-5400000">
            <a:off x="4128200" y="1640525"/>
            <a:ext cx="1492500" cy="874200"/>
          </a:xfrm>
          <a:prstGeom prst="trapezoid">
            <a:avLst>
              <a:gd name="adj" fmla="val 43070"/>
            </a:avLst>
          </a:prstGeom>
          <a:solidFill>
            <a:srgbClr val="FF0000"/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78" name="Shape 178"/>
          <p:cNvSpPr/>
          <p:nvPr/>
        </p:nvSpPr>
        <p:spPr>
          <a:xfrm>
            <a:off x="6922825" y="1226975"/>
            <a:ext cx="1748100" cy="1775100"/>
          </a:xfrm>
          <a:prstGeom prst="roundRect">
            <a:avLst>
              <a:gd name="adj" fmla="val 16667"/>
            </a:avLst>
          </a:prstGeom>
          <a:solidFill>
            <a:schemeClr val="accent4"/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79" name="Shape 179"/>
          <p:cNvSpPr/>
          <p:nvPr/>
        </p:nvSpPr>
        <p:spPr>
          <a:xfrm>
            <a:off x="5849350" y="1331375"/>
            <a:ext cx="282300" cy="1506000"/>
          </a:xfrm>
          <a:prstGeom prst="rect">
            <a:avLst/>
          </a:prstGeom>
          <a:solidFill>
            <a:srgbClr val="00FF00"/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80" name="Shape 180"/>
          <p:cNvSpPr txBox="1"/>
          <p:nvPr/>
        </p:nvSpPr>
        <p:spPr>
          <a:xfrm>
            <a:off x="2931450" y="1358150"/>
            <a:ext cx="1560000" cy="470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sz="1800"/>
              <a:t>Fiber Bundle</a:t>
            </a:r>
          </a:p>
        </p:txBody>
      </p:sp>
      <p:sp>
        <p:nvSpPr>
          <p:cNvPr id="181" name="Shape 181"/>
          <p:cNvSpPr txBox="1"/>
          <p:nvPr/>
        </p:nvSpPr>
        <p:spPr>
          <a:xfrm>
            <a:off x="4347875" y="739775"/>
            <a:ext cx="1748100" cy="470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800"/>
              <a:t>Fiber Coupler</a:t>
            </a:r>
          </a:p>
        </p:txBody>
      </p:sp>
      <p:sp>
        <p:nvSpPr>
          <p:cNvPr id="182" name="Shape 182"/>
          <p:cNvSpPr txBox="1"/>
          <p:nvPr/>
        </p:nvSpPr>
        <p:spPr>
          <a:xfrm>
            <a:off x="5365693" y="2971370"/>
            <a:ext cx="1963800" cy="470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800" dirty="0" smtClean="0"/>
              <a:t>Microlens </a:t>
            </a:r>
            <a:r>
              <a:rPr lang="en" sz="1800" dirty="0"/>
              <a:t>Array</a:t>
            </a:r>
          </a:p>
        </p:txBody>
      </p:sp>
      <p:sp>
        <p:nvSpPr>
          <p:cNvPr id="183" name="Shape 183"/>
          <p:cNvSpPr/>
          <p:nvPr/>
        </p:nvSpPr>
        <p:spPr>
          <a:xfrm>
            <a:off x="7091075" y="1389525"/>
            <a:ext cx="201600" cy="228600"/>
          </a:xfrm>
          <a:prstGeom prst="ellipse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84" name="Shape 184"/>
          <p:cNvSpPr/>
          <p:nvPr/>
        </p:nvSpPr>
        <p:spPr>
          <a:xfrm>
            <a:off x="7395875" y="1389525"/>
            <a:ext cx="201600" cy="228600"/>
          </a:xfrm>
          <a:prstGeom prst="ellipse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85" name="Shape 185"/>
          <p:cNvSpPr/>
          <p:nvPr/>
        </p:nvSpPr>
        <p:spPr>
          <a:xfrm>
            <a:off x="8386475" y="1389525"/>
            <a:ext cx="201600" cy="228600"/>
          </a:xfrm>
          <a:prstGeom prst="ellipse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86" name="Shape 186"/>
          <p:cNvSpPr/>
          <p:nvPr/>
        </p:nvSpPr>
        <p:spPr>
          <a:xfrm>
            <a:off x="8386475" y="2608725"/>
            <a:ext cx="201600" cy="228600"/>
          </a:xfrm>
          <a:prstGeom prst="ellipse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87" name="Shape 187"/>
          <p:cNvSpPr/>
          <p:nvPr/>
        </p:nvSpPr>
        <p:spPr>
          <a:xfrm>
            <a:off x="7091075" y="2608725"/>
            <a:ext cx="201600" cy="228600"/>
          </a:xfrm>
          <a:prstGeom prst="ellipse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88" name="Shape 188"/>
          <p:cNvSpPr/>
          <p:nvPr/>
        </p:nvSpPr>
        <p:spPr>
          <a:xfrm>
            <a:off x="7091075" y="1694325"/>
            <a:ext cx="201600" cy="228600"/>
          </a:xfrm>
          <a:prstGeom prst="ellipse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89" name="Shape 189"/>
          <p:cNvSpPr/>
          <p:nvPr/>
        </p:nvSpPr>
        <p:spPr>
          <a:xfrm>
            <a:off x="7395875" y="1694325"/>
            <a:ext cx="201600" cy="228600"/>
          </a:xfrm>
          <a:prstGeom prst="ellipse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90" name="Shape 190"/>
          <p:cNvSpPr txBox="1"/>
          <p:nvPr/>
        </p:nvSpPr>
        <p:spPr>
          <a:xfrm>
            <a:off x="7691725" y="1304375"/>
            <a:ext cx="609600" cy="313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sz="1800"/>
              <a:t>. . . </a:t>
            </a:r>
          </a:p>
        </p:txBody>
      </p:sp>
      <p:sp>
        <p:nvSpPr>
          <p:cNvPr id="191" name="Shape 191"/>
          <p:cNvSpPr txBox="1"/>
          <p:nvPr/>
        </p:nvSpPr>
        <p:spPr>
          <a:xfrm>
            <a:off x="7091075" y="1842275"/>
            <a:ext cx="201600" cy="7083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b="1"/>
              <a:t>...</a:t>
            </a:r>
          </a:p>
        </p:txBody>
      </p:sp>
      <p:sp>
        <p:nvSpPr>
          <p:cNvPr id="192" name="Shape 192"/>
          <p:cNvSpPr txBox="1"/>
          <p:nvPr/>
        </p:nvSpPr>
        <p:spPr>
          <a:xfrm>
            <a:off x="7663335" y="1842275"/>
            <a:ext cx="874200" cy="7083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b="1"/>
              <a:t>.</a:t>
            </a:r>
          </a:p>
          <a:p>
            <a:pPr lvl="0" rtl="0">
              <a:spcBef>
                <a:spcPts val="0"/>
              </a:spcBef>
              <a:buNone/>
            </a:pPr>
            <a:r>
              <a:rPr lang="en" b="1"/>
              <a:t>    .</a:t>
            </a:r>
          </a:p>
          <a:p>
            <a:pPr lvl="0" rtl="0">
              <a:spcBef>
                <a:spcPts val="0"/>
              </a:spcBef>
              <a:buNone/>
            </a:pPr>
            <a:r>
              <a:rPr lang="en" b="1"/>
              <a:t>        .</a:t>
            </a:r>
          </a:p>
        </p:txBody>
      </p:sp>
      <p:sp>
        <p:nvSpPr>
          <p:cNvPr id="193" name="Shape 193"/>
          <p:cNvSpPr txBox="1"/>
          <p:nvPr/>
        </p:nvSpPr>
        <p:spPr>
          <a:xfrm>
            <a:off x="6922825" y="609575"/>
            <a:ext cx="1909500" cy="470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800"/>
              <a:t>Photomultiplier</a:t>
            </a:r>
          </a:p>
        </p:txBody>
      </p:sp>
      <p:sp>
        <p:nvSpPr>
          <p:cNvPr id="194" name="Shape 194"/>
          <p:cNvSpPr/>
          <p:nvPr/>
        </p:nvSpPr>
        <p:spPr>
          <a:xfrm rot="-5400000">
            <a:off x="6407250" y="1101725"/>
            <a:ext cx="328800" cy="841800"/>
          </a:xfrm>
          <a:prstGeom prst="trapezoid">
            <a:avLst>
              <a:gd name="adj" fmla="val 17868"/>
            </a:avLst>
          </a:prstGeom>
          <a:solidFill>
            <a:srgbClr val="FFFF00"/>
          </a:solidFill>
          <a:ln w="9525" cap="flat" cmpd="sng">
            <a:solidFill>
              <a:srgbClr val="FFFF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95" name="Shape 195"/>
          <p:cNvSpPr txBox="1"/>
          <p:nvPr/>
        </p:nvSpPr>
        <p:spPr>
          <a:xfrm>
            <a:off x="35525" y="1463250"/>
            <a:ext cx="2403000" cy="516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457200" lvl="0" indent="-342900" rtl="0">
              <a:spcBef>
                <a:spcPts val="0"/>
              </a:spcBef>
              <a:buSzPct val="100000"/>
              <a:buChar char="●"/>
            </a:pPr>
            <a:r>
              <a:rPr lang="en" sz="1800" dirty="0"/>
              <a:t>Developing</a:t>
            </a:r>
            <a:r>
              <a:rPr lang="en" sz="1800" dirty="0">
                <a:solidFill>
                  <a:srgbClr val="FF0000"/>
                </a:solidFill>
              </a:rPr>
              <a:t> </a:t>
            </a:r>
            <a:r>
              <a:rPr lang="en" sz="1800" b="1" dirty="0">
                <a:solidFill>
                  <a:srgbClr val="FF0000"/>
                </a:solidFill>
              </a:rPr>
              <a:t>3D printed parts </a:t>
            </a:r>
            <a:r>
              <a:rPr lang="en" sz="1800" dirty="0"/>
              <a:t>using Solidworks for fiber bundle to array coupler</a:t>
            </a:r>
            <a:endParaRPr lang="en-US" sz="1800" dirty="0">
              <a:solidFill>
                <a:schemeClr val="tx1"/>
              </a:solidFill>
            </a:endParaRPr>
          </a:p>
          <a:p>
            <a:pPr marL="457200" lvl="0" indent="-342900" rtl="0">
              <a:spcBef>
                <a:spcPts val="0"/>
              </a:spcBef>
              <a:buSzPct val="100000"/>
              <a:buChar char="●"/>
            </a:pPr>
            <a:endParaRPr lang="en" sz="1800" dirty="0">
              <a:solidFill>
                <a:schemeClr val="tx1"/>
              </a:solidFill>
            </a:endParaRPr>
          </a:p>
          <a:p>
            <a:pPr marL="457200" lvl="0" indent="-342900" rtl="0">
              <a:spcBef>
                <a:spcPts val="0"/>
              </a:spcBef>
              <a:buSzPct val="100000"/>
              <a:buChar char="●"/>
            </a:pPr>
            <a:r>
              <a:rPr lang="en" sz="1800" dirty="0"/>
              <a:t>Developing </a:t>
            </a:r>
            <a:r>
              <a:rPr lang="en" sz="1800" b="1" dirty="0" smtClean="0">
                <a:solidFill>
                  <a:srgbClr val="00FF00"/>
                </a:solidFill>
              </a:rPr>
              <a:t>microlens </a:t>
            </a:r>
            <a:r>
              <a:rPr lang="en" sz="1800" b="1" dirty="0">
                <a:solidFill>
                  <a:srgbClr val="00FF00"/>
                </a:solidFill>
              </a:rPr>
              <a:t>array</a:t>
            </a:r>
            <a:r>
              <a:rPr lang="en" sz="1800" b="1" dirty="0"/>
              <a:t> </a:t>
            </a:r>
            <a:r>
              <a:rPr lang="en" sz="1800" dirty="0"/>
              <a:t>to evenly distribute sensor signal over localized region</a:t>
            </a:r>
            <a:endParaRPr lang="en" sz="1800" dirty="0">
              <a:solidFill>
                <a:schemeClr val="tx1"/>
              </a:solidFill>
            </a:endParaRPr>
          </a:p>
          <a:p>
            <a:pPr marL="457200" lvl="0" indent="-342900" rtl="0">
              <a:spcBef>
                <a:spcPts val="0"/>
              </a:spcBef>
              <a:buSzPct val="100000"/>
              <a:buChar char="●"/>
            </a:pPr>
            <a:endParaRPr lang="en" sz="1800" dirty="0">
              <a:solidFill>
                <a:schemeClr val="tx1"/>
              </a:solidFill>
            </a:endParaRPr>
          </a:p>
          <a:p>
            <a:pPr marL="457200" lvl="0" indent="-342900">
              <a:spcBef>
                <a:spcPts val="0"/>
              </a:spcBef>
              <a:buSzPct val="100000"/>
              <a:buChar char="●"/>
            </a:pPr>
            <a:r>
              <a:rPr lang="en" sz="1800" dirty="0"/>
              <a:t>Developing new analog to digital converter for signal readout</a:t>
            </a:r>
            <a:endParaRPr lang="en" sz="1800" dirty="0">
              <a:solidFill>
                <a:schemeClr val="tx1"/>
              </a:solidFill>
            </a:endParaRPr>
          </a:p>
        </p:txBody>
      </p:sp>
      <p:pic>
        <p:nvPicPr>
          <p:cNvPr id="196" name="Shape 196"/>
          <p:cNvPicPr preferRelativeResize="0"/>
          <p:nvPr/>
        </p:nvPicPr>
        <p:blipFill rotWithShape="1">
          <a:blip r:embed="rId3">
            <a:alphaModFix/>
          </a:blip>
          <a:srcRect l="49011" t="36980" r="11529"/>
          <a:stretch/>
        </p:blipFill>
        <p:spPr>
          <a:xfrm>
            <a:off x="7691727" y="3821962"/>
            <a:ext cx="1425500" cy="1492499"/>
          </a:xfrm>
          <a:prstGeom prst="rect">
            <a:avLst/>
          </a:prstGeom>
          <a:noFill/>
          <a:ln>
            <a:noFill/>
          </a:ln>
        </p:spPr>
      </p:pic>
      <p:pic>
        <p:nvPicPr>
          <p:cNvPr id="197" name="Shape 19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347862" y="3683270"/>
            <a:ext cx="2056100" cy="1917824"/>
          </a:xfrm>
          <a:prstGeom prst="rect">
            <a:avLst/>
          </a:prstGeom>
          <a:noFill/>
          <a:ln>
            <a:noFill/>
          </a:ln>
        </p:spPr>
      </p:pic>
      <p:pic>
        <p:nvPicPr>
          <p:cNvPr id="198" name="Shape 198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967918" y="3325222"/>
            <a:ext cx="2625700" cy="2627750"/>
          </a:xfrm>
          <a:prstGeom prst="rect">
            <a:avLst/>
          </a:prstGeom>
          <a:noFill/>
          <a:ln>
            <a:noFill/>
          </a:ln>
        </p:spPr>
      </p:pic>
      <p:sp>
        <p:nvSpPr>
          <p:cNvPr id="199" name="Shape 199"/>
          <p:cNvSpPr/>
          <p:nvPr/>
        </p:nvSpPr>
        <p:spPr>
          <a:xfrm>
            <a:off x="4778825" y="6585850"/>
            <a:ext cx="4365300" cy="272100"/>
          </a:xfrm>
          <a:prstGeom prst="rect">
            <a:avLst/>
          </a:prstGeom>
          <a:solidFill>
            <a:srgbClr val="9FC5E8"/>
          </a:solidFill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b="1"/>
              <a:t>Tile Calorimeter, September 29, 2016</a:t>
            </a:r>
          </a:p>
        </p:txBody>
      </p:sp>
      <p:pic>
        <p:nvPicPr>
          <p:cNvPr id="200" name="Shape 200"/>
          <p:cNvPicPr preferRelativeResize="0"/>
          <p:nvPr/>
        </p:nvPicPr>
        <p:blipFill rotWithShape="1">
          <a:blip r:embed="rId6">
            <a:alphaModFix/>
          </a:blip>
          <a:srcRect l="35312" t="11778" r="31276" b="8849"/>
          <a:stretch/>
        </p:blipFill>
        <p:spPr>
          <a:xfrm>
            <a:off x="6507362" y="3857762"/>
            <a:ext cx="1080975" cy="1707649"/>
          </a:xfrm>
          <a:prstGeom prst="rect">
            <a:avLst/>
          </a:prstGeom>
          <a:noFill/>
          <a:ln>
            <a:noFill/>
          </a:ln>
        </p:spPr>
      </p:pic>
      <p:sp>
        <p:nvSpPr>
          <p:cNvPr id="201" name="Shape 201"/>
          <p:cNvSpPr txBox="1"/>
          <p:nvPr/>
        </p:nvSpPr>
        <p:spPr>
          <a:xfrm>
            <a:off x="-21775" y="6629400"/>
            <a:ext cx="4731900" cy="228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700"/>
              <a:t>Photo Courtesy: https://www.newport.com/mam/celum/celum_assets/square_microlens_600w.gif?1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Shape 206"/>
          <p:cNvSpPr txBox="1">
            <a:spLocks noGrp="1"/>
          </p:cNvSpPr>
          <p:nvPr>
            <p:ph type="title"/>
          </p:nvPr>
        </p:nvSpPr>
        <p:spPr>
          <a:xfrm>
            <a:off x="311700" y="593366"/>
            <a:ext cx="8520600" cy="7635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Conclusion and Future Tasks</a:t>
            </a:r>
          </a:p>
        </p:txBody>
      </p:sp>
      <p:sp>
        <p:nvSpPr>
          <p:cNvPr id="207" name="Shape 207"/>
          <p:cNvSpPr txBox="1">
            <a:spLocks noGrp="1"/>
          </p:cNvSpPr>
          <p:nvPr>
            <p:ph type="body" idx="1"/>
          </p:nvPr>
        </p:nvSpPr>
        <p:spPr>
          <a:xfrm>
            <a:off x="311700" y="1536625"/>
            <a:ext cx="4316700" cy="45552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514350" lvl="0" indent="-285750" rtl="0">
              <a:lnSpc>
                <a:spcPct val="114999"/>
              </a:lnSpc>
              <a:spcBef>
                <a:spcPts val="0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en">
                <a:solidFill>
                  <a:srgbClr val="000000"/>
                </a:solidFill>
              </a:rPr>
              <a:t>Develop 3D printed parts for fiber and photomultiplier tube coupling</a:t>
            </a:r>
            <a:endParaRPr lang="en-US">
              <a:solidFill>
                <a:schemeClr val="tx1"/>
              </a:solidFill>
            </a:endParaRPr>
          </a:p>
          <a:p>
            <a:pPr marL="514350" lvl="0" indent="-285750" rtl="0">
              <a:lnSpc>
                <a:spcPct val="114999"/>
              </a:lnSpc>
              <a:spcBef>
                <a:spcPts val="0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en">
                <a:solidFill>
                  <a:srgbClr val="000000"/>
                </a:solidFill>
              </a:rPr>
              <a:t>Test pixel sensitivity with new stable fixture for fiber to photomultiplier</a:t>
            </a:r>
            <a:endParaRPr lang="en">
              <a:solidFill>
                <a:schemeClr val="tx1"/>
              </a:solidFill>
            </a:endParaRPr>
          </a:p>
          <a:p>
            <a:pPr marL="514350" lvl="0" indent="-285750" rtl="0">
              <a:lnSpc>
                <a:spcPct val="114999"/>
              </a:lnSpc>
              <a:spcBef>
                <a:spcPts val="0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en">
                <a:solidFill>
                  <a:srgbClr val="000000"/>
                </a:solidFill>
              </a:rPr>
              <a:t>Implement signal processing algorithms to optimize signal to noise ratio</a:t>
            </a:r>
            <a:endParaRPr lang="en">
              <a:solidFill>
                <a:schemeClr val="tx1"/>
              </a:solidFill>
            </a:endParaRPr>
          </a:p>
          <a:p>
            <a:pPr marL="514350" lvl="0" indent="-285750">
              <a:lnSpc>
                <a:spcPct val="114999"/>
              </a:lnSpc>
              <a:spcBef>
                <a:spcPts val="0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en">
                <a:solidFill>
                  <a:srgbClr val="000000"/>
                </a:solidFill>
              </a:rPr>
              <a:t>Perform standard operating procedure for calibration using a radioactive source</a:t>
            </a:r>
            <a:endParaRPr lang="en">
              <a:solidFill>
                <a:schemeClr val="tx1"/>
              </a:solidFill>
            </a:endParaRPr>
          </a:p>
        </p:txBody>
      </p:sp>
      <p:pic>
        <p:nvPicPr>
          <p:cNvPr id="208" name="Shape 20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978150" y="990975"/>
            <a:ext cx="3135100" cy="2106749"/>
          </a:xfrm>
          <a:prstGeom prst="rect">
            <a:avLst/>
          </a:prstGeom>
          <a:noFill/>
          <a:ln>
            <a:noFill/>
          </a:ln>
        </p:spPr>
      </p:pic>
      <p:sp>
        <p:nvSpPr>
          <p:cNvPr id="209" name="Shape 209"/>
          <p:cNvSpPr txBox="1"/>
          <p:nvPr/>
        </p:nvSpPr>
        <p:spPr>
          <a:xfrm>
            <a:off x="-21775" y="5980800"/>
            <a:ext cx="4731900" cy="953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700"/>
              <a:t>Photo Courtesy: </a:t>
            </a:r>
            <a:r>
              <a:rPr lang="en" sz="700" u="sng">
                <a:solidFill>
                  <a:schemeClr val="hlink"/>
                </a:solidFill>
                <a:hlinkClick r:id="rId4"/>
              </a:rPr>
              <a:t>https://www.google.com/url?sa=i&amp;rct=j&amp;q=&amp;esrc=s&amp;source=images&amp;cd=&amp;cad=rja&amp;uact=8&amp;ved=0ahUKEwi_zfn9n7LPAhUFbxQKHXCFAN0QjRwIBw&amp;url=http%3A%2F%2Fwww.pcmag.com%2Farticle2%2F0%2C2817%2C2470038%2C00.asp&amp;psig=AFQjCNFXNIYSGEBoum4TzjhusvBdXkNQCw&amp;ust=1475158552098010</a:t>
            </a:r>
            <a:r>
              <a:rPr lang="en" sz="700"/>
              <a:t>, </a:t>
            </a:r>
            <a:r>
              <a:rPr lang="en" sz="700" u="sng">
                <a:solidFill>
                  <a:schemeClr val="hlink"/>
                </a:solidFill>
                <a:hlinkClick r:id="rId5"/>
              </a:rPr>
              <a:t>https://media.licdn.com/mpr/mpr/AAEAAQAAAAAAAAQpAAAAJGNmNDlhNGUwLTk4YTgtNDQzMS1iMjY4LWQyNzgzZjdlNzdkOA.jpg</a:t>
            </a:r>
            <a:r>
              <a:rPr lang="en" sz="700"/>
              <a:t> </a:t>
            </a:r>
          </a:p>
        </p:txBody>
      </p:sp>
      <p:pic>
        <p:nvPicPr>
          <p:cNvPr id="210" name="Shape 210"/>
          <p:cNvPicPr preferRelativeResize="0"/>
          <p:nvPr/>
        </p:nvPicPr>
        <p:blipFill rotWithShape="1">
          <a:blip r:embed="rId6">
            <a:alphaModFix/>
          </a:blip>
          <a:srcRect l="7844" t="7193" r="6699" b="8082"/>
          <a:stretch/>
        </p:blipFill>
        <p:spPr>
          <a:xfrm>
            <a:off x="5044662" y="3097725"/>
            <a:ext cx="2849675" cy="1622425"/>
          </a:xfrm>
          <a:prstGeom prst="rect">
            <a:avLst/>
          </a:prstGeom>
          <a:noFill/>
          <a:ln>
            <a:noFill/>
          </a:ln>
        </p:spPr>
      </p:pic>
      <p:sp>
        <p:nvSpPr>
          <p:cNvPr id="211" name="Shape 211"/>
          <p:cNvSpPr/>
          <p:nvPr/>
        </p:nvSpPr>
        <p:spPr>
          <a:xfrm>
            <a:off x="4778825" y="6585850"/>
            <a:ext cx="4365300" cy="272100"/>
          </a:xfrm>
          <a:prstGeom prst="rect">
            <a:avLst/>
          </a:prstGeom>
          <a:solidFill>
            <a:srgbClr val="9FC5E8"/>
          </a:solidFill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b="1"/>
              <a:t>Tile Calorimeter, September 29, 2016</a:t>
            </a:r>
          </a:p>
        </p:txBody>
      </p:sp>
      <p:pic>
        <p:nvPicPr>
          <p:cNvPr id="212" name="Shape 212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5001900" y="4921503"/>
            <a:ext cx="2935201" cy="8349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7" name="Shape 2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99000" y="500750"/>
            <a:ext cx="8015349" cy="6291949"/>
          </a:xfrm>
          <a:prstGeom prst="rect">
            <a:avLst/>
          </a:prstGeom>
          <a:noFill/>
          <a:ln>
            <a:noFill/>
          </a:ln>
        </p:spPr>
      </p:pic>
      <p:sp>
        <p:nvSpPr>
          <p:cNvPr id="218" name="Shape 218"/>
          <p:cNvSpPr txBox="1"/>
          <p:nvPr/>
        </p:nvSpPr>
        <p:spPr>
          <a:xfrm>
            <a:off x="-125" y="0"/>
            <a:ext cx="9144000" cy="5553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algn="ctr">
              <a:spcBef>
                <a:spcPts val="0"/>
              </a:spcBef>
              <a:buNone/>
            </a:pPr>
            <a:r>
              <a:rPr lang="en" sz="3000"/>
              <a:t>Travel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imple-light-2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523</Words>
  <Application>Microsoft Office PowerPoint</Application>
  <PresentationFormat>On-screen Show (4:3)</PresentationFormat>
  <Paragraphs>100</Paragraphs>
  <Slides>8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0" baseType="lpstr">
      <vt:lpstr>Arial</vt:lpstr>
      <vt:lpstr>simple-light-2</vt:lpstr>
      <vt:lpstr>Increasing the Spatial Resolution of the Tile Calorimeter </vt:lpstr>
      <vt:lpstr>Tile Calorimeter Overview</vt:lpstr>
      <vt:lpstr>Read Out Electronics</vt:lpstr>
      <vt:lpstr>Past Setup</vt:lpstr>
      <vt:lpstr>Current Prototype System</vt:lpstr>
      <vt:lpstr>Future Prototype System</vt:lpstr>
      <vt:lpstr>Conclusion and Future Tasks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Increasing the Spatial Resolution of the Tile Calorimeter</dc:title>
  <dc:creator>Censsis</dc:creator>
  <cp:lastModifiedBy>Anthony Robert Bisulco</cp:lastModifiedBy>
  <cp:revision>5</cp:revision>
  <dcterms:modified xsi:type="dcterms:W3CDTF">2016-09-29T11:32:52Z</dcterms:modified>
</cp:coreProperties>
</file>