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7" r:id="rId3"/>
    <p:sldId id="268" r:id="rId4"/>
    <p:sldId id="261" r:id="rId5"/>
    <p:sldId id="269" r:id="rId6"/>
    <p:sldId id="270" r:id="rId7"/>
    <p:sldId id="271" r:id="rId8"/>
    <p:sldId id="272" r:id="rId9"/>
    <p:sldId id="266" r:id="rId10"/>
    <p:sldId id="258" r:id="rId11"/>
    <p:sldId id="274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623"/>
    <a:srgbClr val="F6E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4"/>
    <p:restoredTop sz="94497"/>
  </p:normalViewPr>
  <p:slideViewPr>
    <p:cSldViewPr snapToGrid="0" snapToObjects="1">
      <p:cViewPr>
        <p:scale>
          <a:sx n="89" d="100"/>
          <a:sy n="89" d="100"/>
        </p:scale>
        <p:origin x="160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A5D4B-A327-D748-BA0D-A94CB73CF92C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8E6A4-3755-304A-A7C2-A0AAFF317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74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5A8EE-A179-534F-93CD-58CFB83682E0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CB042-8136-9C45-A87F-CF05E86E5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66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74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5115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B042-8136-9C45-A87F-CF05E86E5C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B042-8136-9C45-A87F-CF05E86E5C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B042-8136-9C45-A87F-CF05E86E5C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9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B042-8136-9C45-A87F-CF05E86E5C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57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9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79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1250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1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5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5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3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1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5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4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E84D-46B0-824F-85FE-848F45479B44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98A83-87AF-6546-95E4-13C6E94F0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5" Type="http://schemas.openxmlformats.org/officeDocument/2006/relationships/image" Target="../media/image34.tiff"/><Relationship Id="rId6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tiff"/><Relationship Id="rId3" Type="http://schemas.openxmlformats.org/officeDocument/2006/relationships/image" Target="../media/image37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gi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8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-205741" y="30877"/>
            <a:ext cx="9555480" cy="143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800" dirty="0" smtClean="0"/>
              <a:t>Improving </a:t>
            </a:r>
            <a:r>
              <a:rPr lang="en" sz="3800" dirty="0" smtClean="0"/>
              <a:t>the </a:t>
            </a:r>
            <a:r>
              <a:rPr lang="en" sz="3800" dirty="0"/>
              <a:t>Spatial Resolution</a:t>
            </a:r>
          </a:p>
          <a:p>
            <a:pPr lvl="0">
              <a:spcBef>
                <a:spcPts val="0"/>
              </a:spcBef>
              <a:buNone/>
            </a:pPr>
            <a:r>
              <a:rPr lang="en" sz="3800" dirty="0"/>
              <a:t>of the Tile </a:t>
            </a:r>
            <a:r>
              <a:rPr lang="en" sz="3800" dirty="0" smtClean="0"/>
              <a:t>Calorimeter</a:t>
            </a:r>
            <a:r>
              <a:rPr lang="en-US" sz="3800" dirty="0" smtClean="0"/>
              <a:t> for Phase 2 Upgrades</a:t>
            </a:r>
            <a:r>
              <a:rPr lang="en" sz="3800" dirty="0" smtClean="0"/>
              <a:t> </a:t>
            </a:r>
            <a:endParaRPr lang="en" sz="3800" dirty="0"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1558922" y="5490715"/>
            <a:ext cx="5463201" cy="123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By Anthony </a:t>
            </a:r>
            <a:r>
              <a:rPr lang="en" dirty="0" smtClean="0">
                <a:solidFill>
                  <a:srgbClr val="000000"/>
                </a:solidFill>
              </a:rPr>
              <a:t>Bisulco</a:t>
            </a:r>
            <a:endParaRPr lang="en-US" dirty="0" smtClean="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</a:rPr>
              <a:t>Mentors: Tancredi Carli, Ana Maria Henriques Correia, Irakli Minashvili and Jenya Starchenko </a:t>
            </a:r>
            <a:endParaRPr lang="en" dirty="0">
              <a:solidFill>
                <a:srgbClr val="000000"/>
              </a:solidFill>
            </a:endParaRPr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 l="6223" t="17242" r="6698" b="10415"/>
          <a:stretch/>
        </p:blipFill>
        <p:spPr>
          <a:xfrm>
            <a:off x="7213600" y="5836234"/>
            <a:ext cx="1930400" cy="89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414" y="5672515"/>
            <a:ext cx="1074684" cy="1056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123" y="4713732"/>
            <a:ext cx="969917" cy="107896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735133" y="1510512"/>
            <a:ext cx="5486686" cy="3377953"/>
            <a:chOff x="0" y="692696"/>
            <a:chExt cx="4856181" cy="4159169"/>
          </a:xfrm>
        </p:grpSpPr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51520" y="692696"/>
              <a:ext cx="4804661" cy="4159169"/>
              <a:chOff x="3790827" y="692696"/>
              <a:chExt cx="5245668" cy="4392488"/>
            </a:xfrm>
          </p:grpSpPr>
          <p:pic>
            <p:nvPicPr>
              <p:cNvPr id="16" name="Picture 3" descr="CalorimetroTeste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827" y="692696"/>
                <a:ext cx="5245668" cy="4392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Line 6"/>
              <p:cNvSpPr>
                <a:spLocks noChangeShapeType="1"/>
              </p:cNvSpPr>
              <p:nvPr/>
            </p:nvSpPr>
            <p:spPr bwMode="auto">
              <a:xfrm flipH="1">
                <a:off x="6656188" y="1153101"/>
                <a:ext cx="544239" cy="4429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7200427" y="1158796"/>
                <a:ext cx="674373" cy="743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>
                <a:off x="7629467" y="721776"/>
                <a:ext cx="926830" cy="357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GB" b="1" dirty="0" err="1" smtClean="0">
                    <a:solidFill>
                      <a:srgbClr val="00006F"/>
                    </a:solidFill>
                    <a:latin typeface="Tahoma" charset="0"/>
                    <a:sym typeface="Symbol" charset="0"/>
                  </a:rPr>
                  <a:t>Tilecal</a:t>
                </a:r>
                <a:r>
                  <a:rPr lang="en-GB" b="1" dirty="0" smtClean="0">
                    <a:solidFill>
                      <a:srgbClr val="FF0000"/>
                    </a:solidFill>
                    <a:latin typeface="Tahoma" charset="0"/>
                    <a:sym typeface="Symbol" charset="0"/>
                  </a:rPr>
                  <a:t> </a:t>
                </a:r>
                <a:endParaRPr lang="en-GB" b="1" dirty="0">
                  <a:solidFill>
                    <a:srgbClr val="FF0000"/>
                  </a:solidFill>
                  <a:latin typeface="Tahoma" charset="0"/>
                </a:endParaRP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 bwMode="auto">
            <a:xfrm>
              <a:off x="395536" y="980728"/>
              <a:ext cx="0" cy="26642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1043608" y="836712"/>
              <a:ext cx="3384376" cy="5760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1979712" y="764704"/>
              <a:ext cx="745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12 m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0" y="1988840"/>
              <a:ext cx="6680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8.5m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055" y="3861048"/>
              <a:ext cx="11249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2900 tons</a:t>
              </a:r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472756" y="4821123"/>
            <a:ext cx="61079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>
              <a:buClr>
                <a:srgbClr val="000000"/>
              </a:buClr>
            </a:pPr>
            <a:r>
              <a:rPr lang="en" sz="1600" dirty="0" smtClean="0">
                <a:solidFill>
                  <a:srgbClr val="000000"/>
                </a:solidFill>
              </a:rPr>
              <a:t>Tile calorimeter </a:t>
            </a:r>
            <a:r>
              <a:rPr lang="en" sz="1600" dirty="0">
                <a:solidFill>
                  <a:srgbClr val="000000"/>
                </a:solidFill>
              </a:rPr>
              <a:t>is a </a:t>
            </a:r>
            <a:r>
              <a:rPr lang="en-US" sz="1600" dirty="0">
                <a:solidFill>
                  <a:srgbClr val="000000"/>
                </a:solidFill>
              </a:rPr>
              <a:t>hadronic calorimeter in the barrel of the ATLAS detector</a:t>
            </a:r>
          </a:p>
        </p:txBody>
      </p:sp>
    </p:spTree>
    <p:extLst>
      <p:ext uri="{BB962C8B-B14F-4D97-AF65-F5344CB8AC3E}">
        <p14:creationId xmlns:p14="http://schemas.microsoft.com/office/powerpoint/2010/main" val="56717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17" y="0"/>
            <a:ext cx="7886700" cy="354986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Travel</a:t>
            </a:r>
            <a:endParaRPr lang="en-US" sz="24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528" y="0"/>
            <a:ext cx="6878472" cy="687847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4" t="33946" r="33161" b="465"/>
          <a:stretch/>
        </p:blipFill>
        <p:spPr>
          <a:xfrm>
            <a:off x="199019" y="4572000"/>
            <a:ext cx="2157046" cy="21590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262" y="2813538"/>
            <a:ext cx="1359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6" t="16501" r="20463"/>
          <a:stretch/>
        </p:blipFill>
        <p:spPr>
          <a:xfrm>
            <a:off x="199020" y="2368062"/>
            <a:ext cx="2156108" cy="21404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42340" t="9902" r="11353" b="26391"/>
          <a:stretch/>
        </p:blipFill>
        <p:spPr>
          <a:xfrm>
            <a:off x="226367" y="354986"/>
            <a:ext cx="2128761" cy="18924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r="4220"/>
          <a:stretch/>
        </p:blipFill>
        <p:spPr>
          <a:xfrm>
            <a:off x="4631635" y="2368062"/>
            <a:ext cx="2174687" cy="216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Backup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03" y="301416"/>
            <a:ext cx="3149964" cy="763500"/>
          </a:xfrm>
        </p:spPr>
        <p:txBody>
          <a:bodyPr/>
          <a:lstStyle/>
          <a:p>
            <a:r>
              <a:rPr lang="en-US" dirty="0" smtClean="0"/>
              <a:t>Current Efforts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15623"/>
            <a:ext cx="3957061" cy="4880414"/>
          </a:xfrm>
        </p:spPr>
        <p:txBody>
          <a:bodyPr>
            <a:normAutofit/>
          </a:bodyPr>
          <a:lstStyle/>
          <a:p>
            <a:r>
              <a:rPr lang="en-US" dirty="0" smtClean="0"/>
              <a:t>One problem with the fiber light guide is one fiber bundle fiber can share multiple fibers on the guide</a:t>
            </a:r>
          </a:p>
          <a:p>
            <a:r>
              <a:rPr lang="en-US" dirty="0" smtClean="0"/>
              <a:t>A solution to this is subsampling the light transmitted by each aperture</a:t>
            </a:r>
          </a:p>
          <a:p>
            <a:r>
              <a:rPr lang="en-US" dirty="0" smtClean="0"/>
              <a:t>As the limit of these subsamples increases a full image can be restored</a:t>
            </a:r>
          </a:p>
          <a:p>
            <a:r>
              <a:rPr lang="en-US" dirty="0" smtClean="0"/>
              <a:t>Our implementation of this idea is through an </a:t>
            </a:r>
            <a:r>
              <a:rPr lang="en-US" dirty="0" err="1"/>
              <a:t>F</a:t>
            </a:r>
            <a:r>
              <a:rPr lang="en-US" dirty="0" err="1" smtClean="0"/>
              <a:t>ocon</a:t>
            </a:r>
            <a:endParaRPr lang="en-US" dirty="0" smtClean="0"/>
          </a:p>
          <a:p>
            <a:r>
              <a:rPr lang="en-US" dirty="0" smtClean="0"/>
              <a:t>Taper loss of only 10-20% of light compared to 50% using fiber light guide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853543" y="404790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53543" y="791138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853543" y="1168290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53543" y="1543094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53543" y="1929442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53543" y="2306594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le 12"/>
          <p:cNvSpPr/>
          <p:nvPr/>
        </p:nvSpPr>
        <p:spPr>
          <a:xfrm rot="16200000">
            <a:off x="4239003" y="547641"/>
            <a:ext cx="470056" cy="881653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/>
          <p:cNvSpPr/>
          <p:nvPr/>
        </p:nvSpPr>
        <p:spPr>
          <a:xfrm rot="16200000">
            <a:off x="4222675" y="127015"/>
            <a:ext cx="470056" cy="91430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/>
          <p:cNvSpPr/>
          <p:nvPr/>
        </p:nvSpPr>
        <p:spPr>
          <a:xfrm rot="16200000">
            <a:off x="4230862" y="1371198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/>
          <p:cNvSpPr/>
          <p:nvPr/>
        </p:nvSpPr>
        <p:spPr>
          <a:xfrm rot="16200000">
            <a:off x="4198206" y="966900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/>
          <p:cNvSpPr/>
          <p:nvPr/>
        </p:nvSpPr>
        <p:spPr>
          <a:xfrm rot="16200000">
            <a:off x="4230863" y="2179955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riangle 19"/>
          <p:cNvSpPr/>
          <p:nvPr/>
        </p:nvSpPr>
        <p:spPr>
          <a:xfrm rot="16200000">
            <a:off x="4198207" y="1775657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849589" y="179615"/>
            <a:ext cx="653140" cy="2619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914855" y="240699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914855" y="627047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914855" y="1004199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914855" y="1379003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914855" y="1765351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914855" y="2142503"/>
            <a:ext cx="293914" cy="377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853543" y="2814216"/>
            <a:ext cx="2188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Fiber Bundle/Light Guide Coupling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6595286" y="404790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595286" y="791138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595286" y="1168290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595286" y="1543094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595286" y="1929442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595286" y="2306594"/>
            <a:ext cx="293914" cy="37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iangle 34"/>
          <p:cNvSpPr/>
          <p:nvPr/>
        </p:nvSpPr>
        <p:spPr>
          <a:xfrm rot="16200000">
            <a:off x="6980746" y="547641"/>
            <a:ext cx="470056" cy="881653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5"/>
          <p:cNvSpPr/>
          <p:nvPr/>
        </p:nvSpPr>
        <p:spPr>
          <a:xfrm rot="16200000">
            <a:off x="6964418" y="127015"/>
            <a:ext cx="470056" cy="91430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/>
          <p:cNvSpPr/>
          <p:nvPr/>
        </p:nvSpPr>
        <p:spPr>
          <a:xfrm rot="16200000">
            <a:off x="6972605" y="1371198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le 37"/>
          <p:cNvSpPr/>
          <p:nvPr/>
        </p:nvSpPr>
        <p:spPr>
          <a:xfrm rot="16200000">
            <a:off x="6939949" y="966900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iangle 38"/>
          <p:cNvSpPr/>
          <p:nvPr/>
        </p:nvSpPr>
        <p:spPr>
          <a:xfrm rot="16200000">
            <a:off x="6972606" y="2179955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/>
          <p:cNvSpPr/>
          <p:nvPr/>
        </p:nvSpPr>
        <p:spPr>
          <a:xfrm rot="16200000">
            <a:off x="6939950" y="1775657"/>
            <a:ext cx="470056" cy="76739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591332" y="179614"/>
            <a:ext cx="653140" cy="2619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656598" y="543936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656598" y="391443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663286" y="702813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7656598" y="860263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595286" y="281421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Solution</a:t>
            </a:r>
            <a:endParaRPr lang="en-US" dirty="0"/>
          </a:p>
        </p:txBody>
      </p:sp>
      <p:sp>
        <p:nvSpPr>
          <p:cNvPr id="70" name="Oval 69"/>
          <p:cNvSpPr/>
          <p:nvPr/>
        </p:nvSpPr>
        <p:spPr>
          <a:xfrm>
            <a:off x="7662039" y="1186198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662039" y="1033705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7652398" y="1345075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662039" y="1502525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7678366" y="1855665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678366" y="1703172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85054" y="2014542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7678366" y="2171992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683807" y="2497927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7683807" y="2345434"/>
            <a:ext cx="179664" cy="13923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3602020"/>
            <a:ext cx="4484102" cy="281623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853542" y="6371293"/>
            <a:ext cx="473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Fiber Bundle Left, </a:t>
            </a:r>
            <a:r>
              <a:rPr lang="en-US" dirty="0" err="1"/>
              <a:t>F</a:t>
            </a:r>
            <a:r>
              <a:rPr lang="en-US" dirty="0" err="1" smtClean="0"/>
              <a:t>ocon</a:t>
            </a:r>
            <a:r>
              <a:rPr lang="en-US" dirty="0" smtClean="0"/>
              <a:t> magnification on right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1449" t="18516" r="6087" b="11480"/>
          <a:stretch/>
        </p:blipFill>
        <p:spPr>
          <a:xfrm>
            <a:off x="986668" y="5225451"/>
            <a:ext cx="2182792" cy="156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7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249978" y="117625"/>
            <a:ext cx="6242262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dirty="0"/>
              <a:t>Tile </a:t>
            </a:r>
            <a:r>
              <a:rPr lang="en" dirty="0" smtClean="0"/>
              <a:t>Calorimeter</a:t>
            </a:r>
            <a:r>
              <a:rPr lang="en-US" dirty="0" smtClean="0"/>
              <a:t> Upgrade</a:t>
            </a:r>
            <a:r>
              <a:rPr lang="en" dirty="0" smtClean="0"/>
              <a:t> </a:t>
            </a:r>
            <a:r>
              <a:rPr lang="en-US" dirty="0" smtClean="0"/>
              <a:t>Challenge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-111920" y="881125"/>
            <a:ext cx="4448964" cy="56732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" sz="2000" dirty="0">
                <a:solidFill>
                  <a:srgbClr val="000000"/>
                </a:solidFill>
              </a:rPr>
              <a:t>Tile calorimeter is a </a:t>
            </a:r>
            <a:r>
              <a:rPr lang="en-US" sz="2000" dirty="0" smtClean="0">
                <a:solidFill>
                  <a:srgbClr val="000000"/>
                </a:solidFill>
              </a:rPr>
              <a:t>detector made of three longitudinal layers(A, BC, D)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Measures </a:t>
            </a:r>
            <a:r>
              <a:rPr lang="en" sz="2000" dirty="0" smtClean="0">
                <a:solidFill>
                  <a:srgbClr val="000000"/>
                </a:solidFill>
              </a:rPr>
              <a:t>the energy</a:t>
            </a:r>
            <a:r>
              <a:rPr lang="en-US" sz="2000" dirty="0" smtClean="0">
                <a:solidFill>
                  <a:srgbClr val="000000"/>
                </a:solidFill>
              </a:rPr>
              <a:t> and position</a:t>
            </a:r>
            <a:r>
              <a:rPr lang="en" sz="2000" dirty="0" smtClean="0">
                <a:solidFill>
                  <a:srgbClr val="000000"/>
                </a:solidFill>
              </a:rPr>
              <a:t> </a:t>
            </a:r>
            <a:r>
              <a:rPr lang="en" sz="2000" dirty="0">
                <a:solidFill>
                  <a:srgbClr val="000000"/>
                </a:solidFill>
              </a:rPr>
              <a:t>of </a:t>
            </a:r>
            <a:r>
              <a:rPr lang="en" sz="2000" dirty="0" smtClean="0">
                <a:solidFill>
                  <a:srgbClr val="000000"/>
                </a:solidFill>
              </a:rPr>
              <a:t>particles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through </a:t>
            </a:r>
            <a:r>
              <a:rPr lang="en-US" sz="2000" b="1" dirty="0" smtClean="0">
                <a:solidFill>
                  <a:srgbClr val="000000"/>
                </a:solidFill>
              </a:rPr>
              <a:t>scintillator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Currently in tile calorimeter: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620K Fibers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/>
              <a:t>400K Tiles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10,000 channels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ea typeface="MS Gothic" charset="0"/>
                <a:cs typeface="MS Gothic" charset="0"/>
              </a:rPr>
              <a:t>Δη x Δφ =0.1 x 0.1</a:t>
            </a:r>
          </a:p>
          <a:p>
            <a:pPr marL="628650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ea typeface="MS Gothic" charset="0"/>
                <a:cs typeface="MS Gothic" charset="0"/>
              </a:rPr>
              <a:t>As momentum of the LHC increases, jets will become </a:t>
            </a:r>
            <a:r>
              <a:rPr lang="en-US" sz="2000" b="1" dirty="0" smtClean="0">
                <a:solidFill>
                  <a:srgbClr val="000000"/>
                </a:solidFill>
                <a:ea typeface="MS Gothic" charset="0"/>
                <a:cs typeface="MS Gothic" charset="0"/>
              </a:rPr>
              <a:t>closer</a:t>
            </a:r>
            <a:r>
              <a:rPr lang="en-US" sz="2000" dirty="0" smtClean="0">
                <a:solidFill>
                  <a:srgbClr val="000000"/>
                </a:solidFill>
                <a:ea typeface="MS Gothic" charset="0"/>
                <a:cs typeface="MS Gothic" charset="0"/>
              </a:rPr>
              <a:t> together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514350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b="1" dirty="0" smtClean="0"/>
              <a:t>Goal</a:t>
            </a:r>
            <a:r>
              <a:rPr lang="en-US" sz="2000" dirty="0" smtClean="0"/>
              <a:t>: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/>
              <a:t>Split A Cells(x4)-&gt; 0.1 -&gt; 0.025 </a:t>
            </a:r>
            <a:r>
              <a:rPr lang="en-US" sz="2000" dirty="0" smtClean="0">
                <a:solidFill>
                  <a:srgbClr val="000000"/>
                </a:solidFill>
                <a:ea typeface="MS Gothic" charset="0"/>
                <a:cs typeface="MS Gothic" charset="0"/>
              </a:rPr>
              <a:t>η</a:t>
            </a:r>
            <a:endParaRPr lang="en-US" sz="2000" dirty="0" smtClean="0"/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/>
              <a:t>Split BC Cells(x2) -&gt; 3 -&gt; 4 layers</a:t>
            </a:r>
          </a:p>
          <a:p>
            <a:pPr marL="971550" lvl="1" indent="-285750">
              <a:lnSpc>
                <a:spcPct val="100000"/>
              </a:lnSpc>
              <a:buClr>
                <a:srgbClr val="000000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Not changing the detector(Only Electronics &amp;Optics)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endParaRPr sz="20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527" y="1195405"/>
            <a:ext cx="4087005" cy="45912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525" y="762464"/>
            <a:ext cx="4211815" cy="37472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1" t="7492" r="3414" b="11139"/>
          <a:stretch/>
        </p:blipFill>
        <p:spPr>
          <a:xfrm>
            <a:off x="6176180" y="1908474"/>
            <a:ext cx="2072872" cy="815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821" r="-476" b="9812"/>
          <a:stretch/>
        </p:blipFill>
        <p:spPr>
          <a:xfrm>
            <a:off x="4699526" y="4514646"/>
            <a:ext cx="3900621" cy="223738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950089" y="3634740"/>
            <a:ext cx="250561" cy="160020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89542" y="2522836"/>
            <a:ext cx="1959536" cy="116955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Current Resolution becomes comparable to typical separation between 2 quarks from W decay at high </a:t>
            </a:r>
            <a:r>
              <a:rPr lang="en-US" sz="1400" b="1" dirty="0" err="1" smtClean="0">
                <a:solidFill>
                  <a:srgbClr val="FF0000"/>
                </a:solidFill>
              </a:rPr>
              <a:t>pt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7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2012"/>
            <a:ext cx="8520600" cy="763500"/>
          </a:xfrm>
        </p:spPr>
        <p:txBody>
          <a:bodyPr/>
          <a:lstStyle/>
          <a:p>
            <a:r>
              <a:rPr lang="en-US" dirty="0" smtClean="0"/>
              <a:t>Current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6123"/>
            <a:ext cx="3816900" cy="59318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Light is read from scintillating material using </a:t>
            </a:r>
            <a:r>
              <a:rPr lang="en-US" sz="2000" b="1" dirty="0" smtClean="0">
                <a:solidFill>
                  <a:srgbClr val="09F623"/>
                </a:solidFill>
              </a:rPr>
              <a:t>optical fibers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Groups of fibers from longitudinal layers form bundles of </a:t>
            </a:r>
            <a:r>
              <a:rPr lang="en-US" sz="2000" b="1" dirty="0" smtClean="0"/>
              <a:t>20-100+ fibers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Fiber bundles are read all at once by a single anode photomultiplier tube (</a:t>
            </a:r>
            <a:r>
              <a:rPr lang="en-US" sz="2000" b="1" dirty="0" smtClean="0"/>
              <a:t>PMT</a:t>
            </a:r>
            <a:r>
              <a:rPr lang="en-US" sz="20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A PMT converts and amplifies the optical signal from the fibers to an electrical signal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Goal is to now read possibly individual fibers on PMT bundle using </a:t>
            </a:r>
            <a:r>
              <a:rPr lang="en-US" sz="2000" b="1" dirty="0" smtClean="0"/>
              <a:t>Multi Anode(MA) </a:t>
            </a:r>
            <a:r>
              <a:rPr lang="mr-IN" sz="2000" b="1" dirty="0" smtClean="0"/>
              <a:t>–</a:t>
            </a:r>
            <a:r>
              <a:rPr lang="en-US" sz="2000" b="1" dirty="0" smtClean="0"/>
              <a:t>PMT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Problem with an air gap system like currently used is the signal is concentrated in one region of MA-PMT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900" y="4003812"/>
            <a:ext cx="2717381" cy="221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885" t="35852" r="15511" b="34996"/>
          <a:stretch/>
        </p:blipFill>
        <p:spPr>
          <a:xfrm>
            <a:off x="6534281" y="4102599"/>
            <a:ext cx="2585784" cy="2232865"/>
          </a:xfrm>
          <a:prstGeom prst="rect">
            <a:avLst/>
          </a:prstGeom>
        </p:spPr>
      </p:pic>
      <p:pic>
        <p:nvPicPr>
          <p:cNvPr id="6" name="Picture 5" descr="bundles.g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40" b="14386"/>
          <a:stretch/>
        </p:blipFill>
        <p:spPr>
          <a:xfrm>
            <a:off x="4114799" y="2754782"/>
            <a:ext cx="4372957" cy="1119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4807" y="3802241"/>
            <a:ext cx="222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MA-PMT Air Gap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3441342" y="652988"/>
            <a:ext cx="375558" cy="4225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74100" y="1580049"/>
            <a:ext cx="1348262" cy="53650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Scintillator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74100" y="2130473"/>
            <a:ext cx="1348262" cy="53650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Iron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74100" y="1075512"/>
            <a:ext cx="1348262" cy="53650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Iron</a:t>
            </a: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16900" y="1143785"/>
            <a:ext cx="457200" cy="468232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622362" y="1612017"/>
            <a:ext cx="911919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611472" y="1764417"/>
            <a:ext cx="911919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627802" y="1944032"/>
            <a:ext cx="911919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523391" y="1324234"/>
            <a:ext cx="1183695" cy="894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Fiber Bundle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859503" y="1343764"/>
            <a:ext cx="938700" cy="806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PMT</a:t>
            </a:r>
            <a:endParaRPr lang="en-US"/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V="1">
            <a:off x="8328853" y="312012"/>
            <a:ext cx="0" cy="10317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92038" y="539979"/>
            <a:ext cx="636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 DAQ</a:t>
            </a:r>
            <a:endParaRPr lang="en-US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774762" y="1764417"/>
            <a:ext cx="9119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416934" y="1580049"/>
            <a:ext cx="593511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455031" y="1765107"/>
            <a:ext cx="593511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455032" y="2010037"/>
            <a:ext cx="593511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22362" y="1186310"/>
            <a:ext cx="91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Fibers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366820" y="2040178"/>
            <a:ext cx="1458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Light Transfer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843326" y="652988"/>
            <a:ext cx="113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Particle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516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450" y="20102"/>
            <a:ext cx="8520600" cy="763500"/>
          </a:xfrm>
        </p:spPr>
        <p:txBody>
          <a:bodyPr/>
          <a:lstStyle/>
          <a:p>
            <a:r>
              <a:rPr lang="en-US" dirty="0" smtClean="0"/>
              <a:t>Fiber Light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006" y="659417"/>
            <a:ext cx="2962896" cy="596412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Solving the problem of the concentrated light in </a:t>
            </a:r>
            <a:r>
              <a:rPr lang="en-US" dirty="0" smtClean="0"/>
              <a:t>one region is </a:t>
            </a:r>
            <a:r>
              <a:rPr lang="en-US" dirty="0" smtClean="0"/>
              <a:t>the fiber light guide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Fiber light guide is inserted between fiber bundle and PMT to spread light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Casing was 3D printed using</a:t>
            </a:r>
            <a:r>
              <a:rPr lang="en-US" b="1" dirty="0" smtClean="0"/>
              <a:t> Form 1+ </a:t>
            </a:r>
            <a:r>
              <a:rPr lang="en-US" dirty="0" smtClean="0"/>
              <a:t>printer by hardening resin via laser irradiation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After printing process, fibers are assembled in casing and glued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Finally, fiber light guide is polished to maximize effective light transfer</a:t>
            </a:r>
            <a:endParaRPr lang="en-US" dirty="0"/>
          </a:p>
        </p:txBody>
      </p:sp>
      <p:sp>
        <p:nvSpPr>
          <p:cNvPr id="4" name="Shape 175"/>
          <p:cNvSpPr/>
          <p:nvPr/>
        </p:nvSpPr>
        <p:spPr>
          <a:xfrm>
            <a:off x="3373856" y="1430536"/>
            <a:ext cx="1331100" cy="470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176"/>
          <p:cNvSpPr/>
          <p:nvPr/>
        </p:nvSpPr>
        <p:spPr>
          <a:xfrm>
            <a:off x="5565556" y="912886"/>
            <a:ext cx="551400" cy="150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" name="Shape 177"/>
          <p:cNvSpPr/>
          <p:nvPr/>
        </p:nvSpPr>
        <p:spPr>
          <a:xfrm rot="-5400000">
            <a:off x="4395806" y="1228786"/>
            <a:ext cx="1492500" cy="874200"/>
          </a:xfrm>
          <a:prstGeom prst="trapezoid">
            <a:avLst>
              <a:gd name="adj" fmla="val 4307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178"/>
          <p:cNvSpPr/>
          <p:nvPr/>
        </p:nvSpPr>
        <p:spPr>
          <a:xfrm>
            <a:off x="7190431" y="815236"/>
            <a:ext cx="1748100" cy="17751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180"/>
          <p:cNvSpPr txBox="1"/>
          <p:nvPr/>
        </p:nvSpPr>
        <p:spPr>
          <a:xfrm>
            <a:off x="3199056" y="946411"/>
            <a:ext cx="15600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Fiber Bundle</a:t>
            </a:r>
          </a:p>
        </p:txBody>
      </p:sp>
      <p:sp>
        <p:nvSpPr>
          <p:cNvPr id="9" name="Shape 181"/>
          <p:cNvSpPr txBox="1"/>
          <p:nvPr/>
        </p:nvSpPr>
        <p:spPr>
          <a:xfrm>
            <a:off x="4615481" y="328036"/>
            <a:ext cx="1748100" cy="47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/>
              <a:t>Fiber </a:t>
            </a:r>
            <a:r>
              <a:rPr lang="en-US" sz="1800" dirty="0" smtClean="0"/>
              <a:t>Light Guide</a:t>
            </a:r>
            <a:endParaRPr lang="en" sz="1800" dirty="0"/>
          </a:p>
        </p:txBody>
      </p:sp>
      <p:sp>
        <p:nvSpPr>
          <p:cNvPr id="10" name="Shape 183"/>
          <p:cNvSpPr/>
          <p:nvPr/>
        </p:nvSpPr>
        <p:spPr>
          <a:xfrm>
            <a:off x="7358681" y="9777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84"/>
          <p:cNvSpPr/>
          <p:nvPr/>
        </p:nvSpPr>
        <p:spPr>
          <a:xfrm>
            <a:off x="7663481" y="9777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85"/>
          <p:cNvSpPr/>
          <p:nvPr/>
        </p:nvSpPr>
        <p:spPr>
          <a:xfrm>
            <a:off x="8654081" y="9777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86"/>
          <p:cNvSpPr/>
          <p:nvPr/>
        </p:nvSpPr>
        <p:spPr>
          <a:xfrm>
            <a:off x="8654081" y="21969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87"/>
          <p:cNvSpPr/>
          <p:nvPr/>
        </p:nvSpPr>
        <p:spPr>
          <a:xfrm>
            <a:off x="7358681" y="21969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88"/>
          <p:cNvSpPr/>
          <p:nvPr/>
        </p:nvSpPr>
        <p:spPr>
          <a:xfrm>
            <a:off x="7358681" y="12825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89"/>
          <p:cNvSpPr/>
          <p:nvPr/>
        </p:nvSpPr>
        <p:spPr>
          <a:xfrm>
            <a:off x="7663481" y="1282586"/>
            <a:ext cx="201600" cy="228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90"/>
          <p:cNvSpPr txBox="1"/>
          <p:nvPr/>
        </p:nvSpPr>
        <p:spPr>
          <a:xfrm>
            <a:off x="7959331" y="892636"/>
            <a:ext cx="609600" cy="31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. . . </a:t>
            </a:r>
          </a:p>
        </p:txBody>
      </p:sp>
      <p:sp>
        <p:nvSpPr>
          <p:cNvPr id="18" name="Shape 191"/>
          <p:cNvSpPr txBox="1"/>
          <p:nvPr/>
        </p:nvSpPr>
        <p:spPr>
          <a:xfrm>
            <a:off x="7358681" y="1249678"/>
            <a:ext cx="201600" cy="7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/>
              <a:t>...</a:t>
            </a:r>
          </a:p>
        </p:txBody>
      </p:sp>
      <p:sp>
        <p:nvSpPr>
          <p:cNvPr id="19" name="Shape 192"/>
          <p:cNvSpPr txBox="1"/>
          <p:nvPr/>
        </p:nvSpPr>
        <p:spPr>
          <a:xfrm>
            <a:off x="7930941" y="1430536"/>
            <a:ext cx="874200" cy="7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.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    .</a:t>
            </a:r>
          </a:p>
          <a:p>
            <a:pPr lvl="0" rtl="0">
              <a:spcBef>
                <a:spcPts val="0"/>
              </a:spcBef>
              <a:buNone/>
            </a:pPr>
            <a:r>
              <a:rPr lang="en" b="1"/>
              <a:t>        .</a:t>
            </a:r>
          </a:p>
        </p:txBody>
      </p:sp>
      <p:sp>
        <p:nvSpPr>
          <p:cNvPr id="20" name="Shape 194"/>
          <p:cNvSpPr/>
          <p:nvPr/>
        </p:nvSpPr>
        <p:spPr>
          <a:xfrm rot="-5400000">
            <a:off x="6507106" y="529536"/>
            <a:ext cx="336100" cy="1170000"/>
          </a:xfrm>
          <a:prstGeom prst="trapezoid">
            <a:avLst>
              <a:gd name="adj" fmla="val 17868"/>
            </a:avLst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113" y="2964234"/>
            <a:ext cx="2193656" cy="28114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057" y="2964233"/>
            <a:ext cx="3561720" cy="281148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130625" y="2506706"/>
            <a:ext cx="66277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Design Concept Goal: to spread fiber signal over multi anode PMT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3049693" y="5775722"/>
            <a:ext cx="66277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Implemented: Fiber Light Guide printed via Form 1+ 3D printer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64502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59612"/>
            <a:ext cx="8520600" cy="7635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smtClean="0"/>
              <a:t>Collection Procedure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794158"/>
            <a:ext cx="4002392" cy="60638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For testing the implementation of these ideas in a controlled setting a Cesium scan was performed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Cesium scans consist of a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esium capsule </a:t>
            </a:r>
            <a:r>
              <a:rPr lang="en-US" dirty="0" smtClean="0"/>
              <a:t>passing through tubes in the tile calorimeter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As a result of energetic </a:t>
            </a:r>
            <a:r>
              <a:rPr lang="en-US" b="1" dirty="0" smtClean="0"/>
              <a:t>gamma radiation</a:t>
            </a:r>
            <a:r>
              <a:rPr lang="en-US" dirty="0" smtClean="0"/>
              <a:t>, </a:t>
            </a:r>
            <a:r>
              <a:rPr lang="en-US" dirty="0" smtClean="0"/>
              <a:t>scintillators in module luminesce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These scintillator are then read by a </a:t>
            </a:r>
            <a:r>
              <a:rPr lang="en-US" b="1" dirty="0" smtClean="0">
                <a:solidFill>
                  <a:srgbClr val="7030A0"/>
                </a:solidFill>
              </a:rPr>
              <a:t>MA-PMT</a:t>
            </a:r>
            <a:r>
              <a:rPr lang="en-US" dirty="0" smtClean="0"/>
              <a:t> and a </a:t>
            </a:r>
            <a:r>
              <a:rPr lang="en-US" b="1" dirty="0" smtClean="0">
                <a:solidFill>
                  <a:srgbClr val="0070C0"/>
                </a:solidFill>
              </a:rPr>
              <a:t>single anode PMT </a:t>
            </a:r>
            <a:r>
              <a:rPr lang="en-US" dirty="0" smtClean="0"/>
              <a:t>using the current electronics drawer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Results allow for prototype testing based on known response of Cesium in the Calorimeter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2" b="31908"/>
          <a:stretch/>
        </p:blipFill>
        <p:spPr>
          <a:xfrm>
            <a:off x="4196862" y="705486"/>
            <a:ext cx="4947138" cy="23710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4"/>
          <a:stretch/>
        </p:blipFill>
        <p:spPr>
          <a:xfrm>
            <a:off x="7380239" y="3586774"/>
            <a:ext cx="1618450" cy="255624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703" y="3341077"/>
            <a:ext cx="3232536" cy="285847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196862" y="2891893"/>
            <a:ext cx="349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Cesium Scan Path </a:t>
            </a:r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196862" y="6213694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Electronics Drawer</a:t>
            </a:r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86454" y="626283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Dual Tile Readout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2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746" y="92254"/>
            <a:ext cx="8520600" cy="763500"/>
          </a:xfrm>
        </p:spPr>
        <p:txBody>
          <a:bodyPr/>
          <a:lstStyle/>
          <a:p>
            <a:r>
              <a:rPr lang="en-US" dirty="0" smtClean="0"/>
              <a:t>Results: A12 Cell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80" y="702366"/>
            <a:ext cx="3387191" cy="62815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Two runs were performed one without a fiber light guide for control and one with a fiber light guide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Triggers are basically time axis positions as the Cesium moves through Tile Calorimeter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Air Gap run highlights 3 unique maximal amplitude pixels</a:t>
            </a:r>
            <a:r>
              <a:rPr lang="en-US" b="1" dirty="0" smtClean="0">
                <a:solidFill>
                  <a:schemeClr val="accent2"/>
                </a:solidFill>
              </a:rPr>
              <a:t>(Colored Pixels) </a:t>
            </a:r>
            <a:r>
              <a:rPr lang="en-US" dirty="0" smtClean="0"/>
              <a:t>for single anode PMT peaks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Fiber light guide run highlights distinct pixels for each </a:t>
            </a:r>
            <a:r>
              <a:rPr lang="en-US" dirty="0"/>
              <a:t>single anode PMT </a:t>
            </a:r>
            <a:r>
              <a:rPr lang="en-US" dirty="0" smtClean="0"/>
              <a:t>peak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Effect can also be seen in color magnitude plots of each peak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r="6666"/>
          <a:stretch/>
        </p:blipFill>
        <p:spPr>
          <a:xfrm>
            <a:off x="3681046" y="0"/>
            <a:ext cx="5320592" cy="35141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" r="7037"/>
          <a:stretch/>
        </p:blipFill>
        <p:spPr>
          <a:xfrm>
            <a:off x="3473371" y="3447316"/>
            <a:ext cx="5437650" cy="33003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611" y="3548310"/>
            <a:ext cx="5022300" cy="33003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916" y="154955"/>
            <a:ext cx="5028247" cy="3447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4481" y="3232939"/>
            <a:ext cx="214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1. Only Air Gap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56314" y="6547997"/>
            <a:ext cx="298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2. With Fiber Light Guide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16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850" y="100989"/>
            <a:ext cx="8520600" cy="763500"/>
          </a:xfrm>
        </p:spPr>
        <p:txBody>
          <a:bodyPr/>
          <a:lstStyle/>
          <a:p>
            <a:r>
              <a:rPr lang="en-US" dirty="0" smtClean="0"/>
              <a:t>B11 Cell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682" y="673468"/>
            <a:ext cx="3253371" cy="5270131"/>
          </a:xfrm>
        </p:spPr>
        <p:txBody>
          <a:bodyPr>
            <a:normAutofit/>
          </a:bodyPr>
          <a:lstStyle/>
          <a:p>
            <a:pPr>
              <a:lnSpc>
                <a:spcPts val="2320"/>
              </a:lnSpc>
            </a:pPr>
            <a:r>
              <a:rPr lang="en-US" dirty="0" smtClean="0"/>
              <a:t>Next step was testing the fiber light guide on B11 cell with 16 tiles</a:t>
            </a:r>
          </a:p>
          <a:p>
            <a:pPr>
              <a:lnSpc>
                <a:spcPts val="2320"/>
              </a:lnSpc>
            </a:pPr>
            <a:r>
              <a:rPr lang="en-US" dirty="0" smtClean="0"/>
              <a:t>Data highlights fiber light guide distributes signal over different pixel</a:t>
            </a:r>
          </a:p>
          <a:p>
            <a:pPr>
              <a:lnSpc>
                <a:spcPts val="2320"/>
              </a:lnSpc>
            </a:pPr>
            <a:r>
              <a:rPr lang="en-US" dirty="0" smtClean="0"/>
              <a:t>Although there are repeats in pixels active for each peak</a:t>
            </a:r>
          </a:p>
          <a:p>
            <a:pPr>
              <a:lnSpc>
                <a:spcPts val="2320"/>
              </a:lnSpc>
            </a:pPr>
            <a:r>
              <a:rPr lang="en-US" dirty="0" smtClean="0"/>
              <a:t>One other thing to note based on a weighted summing scheme the Single Anode PMT can be recovered from the MA-PMT data sum</a:t>
            </a:r>
          </a:p>
          <a:p>
            <a:pPr>
              <a:lnSpc>
                <a:spcPts val="232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" r="7593"/>
          <a:stretch/>
        </p:blipFill>
        <p:spPr>
          <a:xfrm>
            <a:off x="3665619" y="673468"/>
            <a:ext cx="5397397" cy="33072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r="6481"/>
          <a:stretch/>
        </p:blipFill>
        <p:spPr>
          <a:xfrm>
            <a:off x="3648686" y="3896031"/>
            <a:ext cx="5445347" cy="29619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54773" y="5133505"/>
                <a:ext cx="2054280" cy="8100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is-IS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8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is-IS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8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𝑃𝑖𝑥𝑒𝑙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73" y="5133505"/>
                <a:ext cx="2054280" cy="81009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-11298" y="5359593"/>
            <a:ext cx="165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MA-PMT Sum=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-11298" y="5902995"/>
                <a:ext cx="3868924" cy="1062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Optimize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  <m:r>
                          <a:rPr lang="en-US" i="1">
                            <a:latin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using bellow</a:t>
                </a:r>
                <a:r>
                  <a:rPr lang="en-US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mr-IN" i="1" smtClean="0">
                                  <a:latin typeface="Cambria Math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mr-IN" i="0" smtClean="0">
                                  <a:latin typeface="Cambria Math" charset="0"/>
                                </a:rPr>
                                <m:t>min</m:t>
                              </m:r>
                            </m:e>
                            <m:lim/>
                          </m:limLow>
                        </m:fName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𝑀𝐴𝑃𝑀𝑇</m:t>
                                      </m:r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𝑆𝑖𝑛𝑔𝑙𝑒𝐴𝑛𝑜𝑑𝑒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func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298" y="5902995"/>
                <a:ext cx="3868924" cy="1062342"/>
              </a:xfrm>
              <a:prstGeom prst="rect">
                <a:avLst/>
              </a:prstGeom>
              <a:blipFill rotWithShape="0">
                <a:blip r:embed="rId6"/>
                <a:stretch>
                  <a:fillRect l="-1260" t="-2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58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26" y="0"/>
            <a:ext cx="8520600" cy="763500"/>
          </a:xfrm>
        </p:spPr>
        <p:txBody>
          <a:bodyPr/>
          <a:lstStyle/>
          <a:p>
            <a:r>
              <a:rPr lang="en-US" dirty="0" smtClean="0"/>
              <a:t>Data Reduction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34079"/>
            <a:ext cx="3014430" cy="5523994"/>
          </a:xfrm>
        </p:spPr>
        <p:txBody>
          <a:bodyPr>
            <a:noAutofit/>
          </a:bodyPr>
          <a:lstStyle/>
          <a:p>
            <a:pPr>
              <a:lnSpc>
                <a:spcPts val="2220"/>
              </a:lnSpc>
            </a:pPr>
            <a:r>
              <a:rPr lang="en-US" dirty="0" smtClean="0"/>
              <a:t>Even though light sharing may occur among pixels, peaks can still be separated</a:t>
            </a:r>
            <a:endParaRPr lang="en-US" dirty="0"/>
          </a:p>
          <a:p>
            <a:pPr>
              <a:lnSpc>
                <a:spcPts val="2220"/>
              </a:lnSpc>
            </a:pPr>
            <a:r>
              <a:rPr lang="en-US" dirty="0" smtClean="0"/>
              <a:t>Separation procedure is developed through:</a:t>
            </a:r>
          </a:p>
          <a:p>
            <a:pPr lvl="1">
              <a:lnSpc>
                <a:spcPts val="2220"/>
              </a:lnSpc>
            </a:pPr>
            <a:r>
              <a:rPr lang="en-US" sz="2100" dirty="0" smtClean="0"/>
              <a:t>Attributing a light sharing ratio to each pixel for a peak</a:t>
            </a:r>
          </a:p>
          <a:p>
            <a:pPr lvl="1">
              <a:lnSpc>
                <a:spcPts val="2220"/>
              </a:lnSpc>
            </a:pPr>
            <a:r>
              <a:rPr lang="en-US" sz="2100" dirty="0" smtClean="0"/>
              <a:t>Summing the pixel light ratio for each peak</a:t>
            </a:r>
          </a:p>
          <a:p>
            <a:pPr>
              <a:lnSpc>
                <a:spcPts val="2220"/>
              </a:lnSpc>
            </a:pPr>
            <a:r>
              <a:rPr lang="en-US" dirty="0" smtClean="0"/>
              <a:t>Based on the above procedure data can be reproduced a better dealt with less pixel dimensions</a:t>
            </a:r>
          </a:p>
          <a:p>
            <a:pPr lvl="1">
              <a:lnSpc>
                <a:spcPts val="2220"/>
              </a:lnSpc>
            </a:pPr>
            <a:endParaRPr lang="en-US" sz="2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" r="5556"/>
          <a:stretch/>
        </p:blipFill>
        <p:spPr>
          <a:xfrm>
            <a:off x="2968526" y="0"/>
            <a:ext cx="6175474" cy="3502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4" r="6151"/>
          <a:stretch/>
        </p:blipFill>
        <p:spPr>
          <a:xfrm>
            <a:off x="3014430" y="3362455"/>
            <a:ext cx="6129570" cy="33716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92103" y="5318944"/>
                <a:ext cx="2302874" cy="8100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is-IS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8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is-IS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8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𝑝𝑘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𝑃𝑖𝑥𝑒𝑙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03" y="5318944"/>
                <a:ext cx="2302874" cy="81009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-80547" y="5539325"/>
            <a:ext cx="165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Data(</a:t>
            </a:r>
            <a:r>
              <a:rPr lang="en-US" dirty="0" err="1"/>
              <a:t>p</a:t>
            </a:r>
            <a:r>
              <a:rPr lang="en-US" dirty="0" err="1" smtClean="0"/>
              <a:t>k</a:t>
            </a:r>
            <a:r>
              <a:rPr lang="en-US" dirty="0" smtClean="0"/>
              <a:t>)=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6719" y="6166445"/>
                <a:ext cx="2998513" cy="5934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max</m:t>
                          </m:r>
                          <m:r>
                            <a:rPr lang="en-US" i="1">
                              <a:latin typeface="Cambria Math" charset="0"/>
                            </a:rPr>
                            <m:t>⁡(</m:t>
                          </m:r>
                          <m:r>
                            <a:rPr lang="en-US" i="1">
                              <a:latin typeface="Cambria Math" charset="0"/>
                            </a:rPr>
                            <m:t>𝑃𝑖𝑥𝑒𝑙</m:t>
                          </m:r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𝑝𝑘</m:t>
                              </m:r>
                            </m:e>
                          </m:d>
                          <m:r>
                            <a:rPr lang="en-US" i="1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Σmax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⁡(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𝑃𝑖𝑥𝑒𝑙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𝑝𝑘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9" y="6166445"/>
                <a:ext cx="2998513" cy="5934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49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206505"/>
            <a:ext cx="8520600" cy="66100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99422"/>
            <a:ext cx="3334470" cy="5607117"/>
          </a:xfrm>
        </p:spPr>
        <p:txBody>
          <a:bodyPr>
            <a:normAutofit/>
          </a:bodyPr>
          <a:lstStyle/>
          <a:p>
            <a:r>
              <a:rPr lang="en-US" dirty="0" smtClean="0"/>
              <a:t>Our working group has successfully </a:t>
            </a:r>
            <a:r>
              <a:rPr lang="en-US" dirty="0" smtClean="0"/>
              <a:t>implement optical methods for tile calorimeter upgrades</a:t>
            </a:r>
          </a:p>
          <a:p>
            <a:r>
              <a:rPr lang="en-US" dirty="0" smtClean="0"/>
              <a:t>My experience at CERN had been a great way to be exposed to working on a multi-disciplinary/cultural team</a:t>
            </a:r>
          </a:p>
          <a:p>
            <a:r>
              <a:rPr lang="en-US" dirty="0" smtClean="0"/>
              <a:t>I have learned many new skills in data analysis procedures and manufacturing</a:t>
            </a:r>
          </a:p>
          <a:p>
            <a:r>
              <a:rPr lang="en-US" dirty="0" smtClean="0"/>
              <a:t>I would like to thank all my mentors, Dr. Goldfarb, Dr. </a:t>
            </a:r>
            <a:r>
              <a:rPr lang="en-US" dirty="0" err="1" smtClean="0"/>
              <a:t>Krisch</a:t>
            </a:r>
            <a:r>
              <a:rPr lang="en-US" dirty="0" smtClean="0"/>
              <a:t> and University of Michigan for this experience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07"/>
          <a:stretch/>
        </p:blipFill>
        <p:spPr>
          <a:xfrm>
            <a:off x="3751200" y="3527179"/>
            <a:ext cx="3855000" cy="2211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1200" y="5738592"/>
            <a:ext cx="446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ATLAS Upgrades Week Talk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200" y="1185397"/>
            <a:ext cx="4887850" cy="11391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38470" y="2098307"/>
            <a:ext cx="4469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Contributed to developing material for upgrade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9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829</Words>
  <Application>Microsoft Macintosh PowerPoint</Application>
  <PresentationFormat>On-screen Show (4:3)</PresentationFormat>
  <Paragraphs>114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Calibri</vt:lpstr>
      <vt:lpstr>Calibri Light</vt:lpstr>
      <vt:lpstr>Cambria Math</vt:lpstr>
      <vt:lpstr>Mangal</vt:lpstr>
      <vt:lpstr>MS Gothic</vt:lpstr>
      <vt:lpstr>ＭＳ Ｐゴシック</vt:lpstr>
      <vt:lpstr>Symbol</vt:lpstr>
      <vt:lpstr>Tahoma</vt:lpstr>
      <vt:lpstr>Arial</vt:lpstr>
      <vt:lpstr>Office Theme</vt:lpstr>
      <vt:lpstr>Improving the Spatial Resolution of the Tile Calorimeter for Phase 2 Upgrades </vt:lpstr>
      <vt:lpstr>Tile Calorimeter Upgrade Challenge</vt:lpstr>
      <vt:lpstr>Current System</vt:lpstr>
      <vt:lpstr>Fiber Light Guide</vt:lpstr>
      <vt:lpstr>Data Collection Procedure</vt:lpstr>
      <vt:lpstr>Results: A12 Cell</vt:lpstr>
      <vt:lpstr>B11 Cell Results</vt:lpstr>
      <vt:lpstr>Data Reduction</vt:lpstr>
      <vt:lpstr>Conclusion</vt:lpstr>
      <vt:lpstr>Travel</vt:lpstr>
      <vt:lpstr>Backup</vt:lpstr>
      <vt:lpstr>Current Efforts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Spatial Resolution of the Tile Calorimeter for Phase 2 Upgrades </dc:title>
  <dc:creator>Anthony Robert Bisulco</dc:creator>
  <cp:lastModifiedBy>Anthony Robert Bisulco</cp:lastModifiedBy>
  <cp:revision>92</cp:revision>
  <dcterms:created xsi:type="dcterms:W3CDTF">2016-12-02T08:34:06Z</dcterms:created>
  <dcterms:modified xsi:type="dcterms:W3CDTF">2016-12-08T13:58:41Z</dcterms:modified>
</cp:coreProperties>
</file>