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5" r:id="rId3"/>
    <p:sldId id="258" r:id="rId4"/>
    <p:sldId id="259" r:id="rId5"/>
    <p:sldId id="268" r:id="rId6"/>
    <p:sldId id="260" r:id="rId7"/>
    <p:sldId id="267" r:id="rId8"/>
    <p:sldId id="272" r:id="rId9"/>
    <p:sldId id="273" r:id="rId10"/>
    <p:sldId id="269" r:id="rId11"/>
    <p:sldId id="270" r:id="rId12"/>
    <p:sldId id="271" r:id="rId13"/>
    <p:sldId id="262" r:id="rId14"/>
    <p:sldId id="274" r:id="rId15"/>
    <p:sldId id="26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9" autoAdjust="0"/>
    <p:restoredTop sz="85230" autoAdjust="0"/>
  </p:normalViewPr>
  <p:slideViewPr>
    <p:cSldViewPr snapToGrid="0">
      <p:cViewPr>
        <p:scale>
          <a:sx n="85" d="100"/>
          <a:sy n="85" d="100"/>
        </p:scale>
        <p:origin x="1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%20White%20Lady\Desktop\College\CERN\Matlab\Landau%20Fits\paramet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>
                <a:solidFill>
                  <a:sysClr val="windowText" lastClr="000000"/>
                </a:solidFill>
              </a:rPr>
              <a:t>Parameters vs. Dose Rate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0"/>
            <c:spPr>
              <a:solidFill>
                <a:srgbClr val="FF000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Sheet1!$B$10:$F$10</c:f>
              <c:numCache>
                <c:formatCode>General</c:formatCode>
                <c:ptCount val="5"/>
                <c:pt idx="0">
                  <c:v>0.6</c:v>
                </c:pt>
                <c:pt idx="1">
                  <c:v>2.2999999999999998</c:v>
                </c:pt>
                <c:pt idx="2">
                  <c:v>2.2999999999999998</c:v>
                </c:pt>
              </c:numCache>
            </c:numRef>
          </c:xVal>
          <c:yVal>
            <c:numRef>
              <c:f>Sheet1!$B$12:$F$12</c:f>
              <c:numCache>
                <c:formatCode>General</c:formatCode>
                <c:ptCount val="5"/>
                <c:pt idx="0">
                  <c:v>54.83</c:v>
                </c:pt>
                <c:pt idx="1">
                  <c:v>0.1263</c:v>
                </c:pt>
                <c:pt idx="2">
                  <c:v>0.30009999999999998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118-4459-9392-50FD545F84DE}"/>
            </c:ext>
          </c:extLst>
        </c:ser>
        <c:ser>
          <c:idx val="1"/>
          <c:order val="1"/>
          <c:tx>
            <c:v>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0"/>
            <c:spPr>
              <a:solidFill>
                <a:srgbClr val="00B05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Sheet1!$B$10:$F$10</c:f>
              <c:numCache>
                <c:formatCode>General</c:formatCode>
                <c:ptCount val="5"/>
                <c:pt idx="0">
                  <c:v>0.6</c:v>
                </c:pt>
                <c:pt idx="1">
                  <c:v>2.2999999999999998</c:v>
                </c:pt>
                <c:pt idx="2">
                  <c:v>2.2999999999999998</c:v>
                </c:pt>
              </c:numCache>
            </c:numRef>
          </c:xVal>
          <c:yVal>
            <c:numRef>
              <c:f>Sheet1!$B$13:$F$13</c:f>
              <c:numCache>
                <c:formatCode>General</c:formatCode>
                <c:ptCount val="5"/>
                <c:pt idx="0">
                  <c:v>10.63</c:v>
                </c:pt>
                <c:pt idx="1">
                  <c:v>1.1850000000000001</c:v>
                </c:pt>
                <c:pt idx="2">
                  <c:v>1.8640000000000001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118-4459-9392-50FD545F84DE}"/>
            </c:ext>
          </c:extLst>
        </c:ser>
        <c:ser>
          <c:idx val="2"/>
          <c:order val="2"/>
          <c:tx>
            <c:v>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0"/>
            <c:spPr>
              <a:solidFill>
                <a:srgbClr val="7030A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Sheet1!$B$10:$F$10</c:f>
              <c:numCache>
                <c:formatCode>General</c:formatCode>
                <c:ptCount val="5"/>
                <c:pt idx="0">
                  <c:v>0.6</c:v>
                </c:pt>
                <c:pt idx="1">
                  <c:v>2.2999999999999998</c:v>
                </c:pt>
                <c:pt idx="2">
                  <c:v>2.2999999999999998</c:v>
                </c:pt>
              </c:numCache>
            </c:numRef>
          </c:xVal>
          <c:yVal>
            <c:numRef>
              <c:f>Sheet1!$B$14:$F$14</c:f>
              <c:numCache>
                <c:formatCode>General</c:formatCode>
                <c:ptCount val="5"/>
                <c:pt idx="0">
                  <c:v>20.57</c:v>
                </c:pt>
                <c:pt idx="1">
                  <c:v>26.46</c:v>
                </c:pt>
                <c:pt idx="2">
                  <c:v>30.08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118-4459-9392-50FD545F84DE}"/>
            </c:ext>
          </c:extLst>
        </c:ser>
        <c:ser>
          <c:idx val="3"/>
          <c:order val="3"/>
          <c:tx>
            <c:v>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0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Sheet1!$B$10:$F$10</c:f>
              <c:numCache>
                <c:formatCode>General</c:formatCode>
                <c:ptCount val="5"/>
                <c:pt idx="0">
                  <c:v>0.6</c:v>
                </c:pt>
                <c:pt idx="1">
                  <c:v>2.2999999999999998</c:v>
                </c:pt>
                <c:pt idx="2">
                  <c:v>2.2999999999999998</c:v>
                </c:pt>
              </c:numCache>
            </c:numRef>
          </c:xVal>
          <c:yVal>
            <c:numRef>
              <c:f>Sheet1!$B$15:$F$15</c:f>
              <c:numCache>
                <c:formatCode>General</c:formatCode>
                <c:ptCount val="5"/>
                <c:pt idx="0">
                  <c:v>1.2490000000000001</c:v>
                </c:pt>
                <c:pt idx="1">
                  <c:v>6.1479999999999997</c:v>
                </c:pt>
                <c:pt idx="2">
                  <c:v>5.8559999999999999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118-4459-9392-50FD545F8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1236592"/>
        <c:axId val="281236920"/>
      </c:scatterChart>
      <c:valAx>
        <c:axId val="2812365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500">
                    <a:solidFill>
                      <a:sysClr val="windowText" lastClr="000000"/>
                    </a:solidFill>
                  </a:rPr>
                  <a:t>Dose Rate (krad/h)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236920"/>
        <c:crosses val="autoZero"/>
        <c:crossBetween val="midCat"/>
      </c:valAx>
      <c:valAx>
        <c:axId val="281236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500">
                    <a:solidFill>
                      <a:sysClr val="windowText" lastClr="000000"/>
                    </a:solidFill>
                  </a:rPr>
                  <a:t>Parameter Value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236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16769-8132-439D-A33D-3ED723E1B7F8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94D7D-3595-4BF0-A0EB-8575A68E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Size: approximately the weight of the Eiffel Tower</a:t>
            </a:r>
          </a:p>
          <a:p>
            <a:endParaRPr lang="en-US" dirty="0"/>
          </a:p>
          <a:p>
            <a:r>
              <a:rPr lang="en-US" dirty="0"/>
              <a:t>Inner Detector: three layers</a:t>
            </a:r>
            <a:r>
              <a:rPr lang="en-US" baseline="0" dirty="0"/>
              <a:t> of track detection; 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Pixel Detector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Semiconductor Tracker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(SCT), and 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Transition Radiation Tracker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(TRT).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Calorimeter: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measure energy of particles through detector; Liquid Argon Calorimeter &amp; Tile Hadronic Calorimeter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 Spectrometer: 4 technologies and 4k muon chambers to catch those darn things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Magnets: central solenoid; barrel toroid; end-cap toroid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15DC3-9B72-47EC-BFA3-D9F8009E2A3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63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briefly what each of the three layers does (fill in later); specific project for SCT replacement chip during LH upgrade</a:t>
            </a:r>
          </a:p>
          <a:p>
            <a:r>
              <a:rPr lang="en-US" baseline="0" dirty="0"/>
              <a:t>After upgrade, TRT will be completely removed, resulting in an all-Si detector consisting of the Pixels and the Si Strips</a:t>
            </a:r>
          </a:p>
          <a:p>
            <a:r>
              <a:rPr lang="en-US" baseline="0" dirty="0"/>
              <a:t>These Si strips will feed their data into an specially designed ASIC called the ABC130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15DC3-9B72-47EC-BFA3-D9F8009E2A3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15DC3-9B72-47EC-BFA3-D9F8009E2A3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2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4D7D-3595-4BF0-A0EB-8575A68EBB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18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15DC3-9B72-47EC-BFA3-D9F8009E2A3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9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4D7D-3595-4BF0-A0EB-8575A68EBB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95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4D7D-3595-4BF0-A0EB-8575A68EBB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69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15DC3-9B72-47EC-BFA3-D9F8009E2A3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89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4D7D-3595-4BF0-A0EB-8575A68EBB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3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61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2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7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11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6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5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4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4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9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7D371E6-4F23-4BB3-8DA0-7175B71A933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6C9A89E-6F7B-4AE1-AD4C-6CC47E41D81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15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1383"/>
            <a:ext cx="10058400" cy="356616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Radiation-Current Effect in ABC130 Chip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5245" y="4367171"/>
            <a:ext cx="93415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Georgia Murray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Michigan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direction of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Richard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Teuscher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Dr. Nicola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Venturi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Toronto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ATLAS, CERN</a:t>
            </a:r>
          </a:p>
        </p:txBody>
      </p:sp>
      <p:pic>
        <p:nvPicPr>
          <p:cNvPr id="7" name="Picture 6" descr="http://atlasexperiment.org/photos/atlas_photos/selected-photos/logos/2015/ATLAS-Logo-Square-Blue-RGB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3" y="4421816"/>
            <a:ext cx="1799521" cy="1794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www.freelogovectors.net/wp-content/uploads/2012/04/u-m-university-of-michigan-logo.jpg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427" y="4485489"/>
            <a:ext cx="1727002" cy="1794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9463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Measurement – Temp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Backhaus’s proposed fitting equation takes explicit consideration of dose rate, not temperature</a:t>
            </a:r>
          </a:p>
          <a:p>
            <a:r>
              <a:rPr lang="en-US" dirty="0"/>
              <a:t>To analyze temperature dependence, new test at DR = 2.3 </a:t>
            </a:r>
            <a:r>
              <a:rPr lang="en-US" dirty="0" err="1"/>
              <a:t>krad</a:t>
            </a:r>
            <a:r>
              <a:rPr lang="en-US" dirty="0"/>
              <a:t>/h, T = 0°C</a:t>
            </a:r>
          </a:p>
          <a:p>
            <a:pPr lvl="1"/>
            <a:r>
              <a:rPr lang="en-US" dirty="0"/>
              <a:t>Will have DR = 2.3 </a:t>
            </a:r>
            <a:r>
              <a:rPr lang="en-US" dirty="0" err="1"/>
              <a:t>krad</a:t>
            </a:r>
            <a:r>
              <a:rPr lang="en-US" dirty="0"/>
              <a:t>/h measurements at T = -30, -10, 0°C</a:t>
            </a:r>
          </a:p>
          <a:p>
            <a:r>
              <a:rPr lang="en-US" dirty="0">
                <a:solidFill>
                  <a:schemeClr val="tx1"/>
                </a:solidFill>
              </a:rPr>
              <a:t>New testing facility at Brookhaven National Laboratory, USA, will reproduce and extend measurements at same temperatures over a range of dose rates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095" y="3857413"/>
            <a:ext cx="3046375" cy="22847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2" r="11091"/>
          <a:stretch/>
        </p:blipFill>
        <p:spPr>
          <a:xfrm>
            <a:off x="6684962" y="3857413"/>
            <a:ext cx="2807851" cy="228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684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Validation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Temperature read-outs during irradiation are unreliable due to loosening of NTC connection</a:t>
            </a:r>
          </a:p>
          <a:p>
            <a:pPr marL="0" indent="0">
              <a:buNone/>
            </a:pPr>
            <a:r>
              <a:rPr lang="en-US" dirty="0"/>
              <a:t>Previously, thermal camera used at termination of studies to confirm expected temperature, but accuracy questioned</a:t>
            </a:r>
          </a:p>
          <a:p>
            <a:pPr lvl="1"/>
            <a:r>
              <a:rPr lang="en-US" dirty="0"/>
              <a:t>Dry-air flow shown to drastically alter measurements</a:t>
            </a:r>
          </a:p>
          <a:p>
            <a:pPr lvl="1"/>
            <a:r>
              <a:rPr lang="en-US" dirty="0"/>
              <a:t>Possible error introduced from </a:t>
            </a:r>
            <a:r>
              <a:rPr lang="en-US" dirty="0" err="1"/>
              <a:t>Kapton</a:t>
            </a:r>
            <a:r>
              <a:rPr lang="en-US" dirty="0"/>
              <a:t> tape used to protect chip</a:t>
            </a:r>
          </a:p>
          <a:p>
            <a:pPr marL="0" indent="0">
              <a:buNone/>
            </a:pPr>
            <a:r>
              <a:rPr lang="en-US" dirty="0"/>
              <a:t>Using X-Ray source, generated highly-controlled, easy-access environment in which temperature could be swept and NTC/camera measurements compared, with and without </a:t>
            </a:r>
            <a:r>
              <a:rPr lang="en-US" dirty="0" err="1"/>
              <a:t>Kapton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2" t="11399" r="12548" b="8885"/>
          <a:stretch/>
        </p:blipFill>
        <p:spPr>
          <a:xfrm>
            <a:off x="7139637" y="4425696"/>
            <a:ext cx="2011680" cy="17775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62810" y="4878087"/>
            <a:ext cx="994867" cy="8728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Cooling</a:t>
            </a:r>
          </a:p>
          <a:p>
            <a:pPr algn="ctr"/>
            <a:r>
              <a:rPr lang="en-US" dirty="0"/>
              <a:t>Peltier</a:t>
            </a:r>
          </a:p>
        </p:txBody>
      </p:sp>
      <p:sp>
        <p:nvSpPr>
          <p:cNvPr id="6" name="Rectangle 5"/>
          <p:cNvSpPr/>
          <p:nvPr/>
        </p:nvSpPr>
        <p:spPr>
          <a:xfrm>
            <a:off x="3357677" y="4425696"/>
            <a:ext cx="1185062" cy="1777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57677" y="4425696"/>
            <a:ext cx="409650" cy="17775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185676" y="5140715"/>
            <a:ext cx="73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Metal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3553361" y="5002214"/>
            <a:ext cx="1203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Metal with</a:t>
            </a:r>
          </a:p>
          <a:p>
            <a:pPr algn="ctr"/>
            <a:r>
              <a:rPr lang="en-US" dirty="0" err="1"/>
              <a:t>Kapton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9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Validation – Results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86065"/>
              </p:ext>
            </p:extLst>
          </p:nvPr>
        </p:nvGraphicFramePr>
        <p:xfrm>
          <a:off x="2739177" y="4763340"/>
          <a:ext cx="6749203" cy="1242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9374">
                  <a:extLst>
                    <a:ext uri="{9D8B030D-6E8A-4147-A177-3AD203B41FA5}">
                      <a16:colId xmlns:a16="http://schemas.microsoft.com/office/drawing/2014/main" val="383683189"/>
                    </a:ext>
                  </a:extLst>
                </a:gridCol>
                <a:gridCol w="1349374">
                  <a:extLst>
                    <a:ext uri="{9D8B030D-6E8A-4147-A177-3AD203B41FA5}">
                      <a16:colId xmlns:a16="http://schemas.microsoft.com/office/drawing/2014/main" val="3644507856"/>
                    </a:ext>
                  </a:extLst>
                </a:gridCol>
                <a:gridCol w="1350152">
                  <a:extLst>
                    <a:ext uri="{9D8B030D-6E8A-4147-A177-3AD203B41FA5}">
                      <a16:colId xmlns:a16="http://schemas.microsoft.com/office/drawing/2014/main" val="85905559"/>
                    </a:ext>
                  </a:extLst>
                </a:gridCol>
                <a:gridCol w="1402854">
                  <a:extLst>
                    <a:ext uri="{9D8B030D-6E8A-4147-A177-3AD203B41FA5}">
                      <a16:colId xmlns:a16="http://schemas.microsoft.com/office/drawing/2014/main" val="1170581050"/>
                    </a:ext>
                  </a:extLst>
                </a:gridCol>
                <a:gridCol w="1297449">
                  <a:extLst>
                    <a:ext uri="{9D8B030D-6E8A-4147-A177-3AD203B41FA5}">
                      <a16:colId xmlns:a16="http://schemas.microsoft.com/office/drawing/2014/main" val="3970657580"/>
                    </a:ext>
                  </a:extLst>
                </a:gridCol>
              </a:tblGrid>
              <a:tr h="5055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Peltier Setting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Camera Metal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NTC Metal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Camera </a:t>
                      </a:r>
                      <a:r>
                        <a:rPr lang="en-US" sz="1600" dirty="0" err="1"/>
                        <a:t>Kapton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NTC </a:t>
                      </a:r>
                      <a:r>
                        <a:rPr lang="en-US" sz="1600" dirty="0" err="1"/>
                        <a:t>Kapton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4525121"/>
                  </a:ext>
                </a:extLst>
              </a:tr>
              <a:tr h="2455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en-US" sz="1500">
                          <a:effectLst/>
                        </a:rPr>
                        <a:t>-02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+17.1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-2.5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9504069"/>
                  </a:ext>
                </a:extLst>
              </a:tr>
              <a:tr h="2455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-12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+17.5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-0.3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8111974"/>
                  </a:ext>
                </a:extLst>
              </a:tr>
              <a:tr h="2455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+16.5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-5.4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-8.5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-6.5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2103698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084579" y="18965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Expectations:</a:t>
            </a:r>
          </a:p>
          <a:p>
            <a:pPr lvl="1"/>
            <a:r>
              <a:rPr lang="en-US" dirty="0"/>
              <a:t>Measurements may differ from setting due to physical setup, but NTC/camera measurements should agree</a:t>
            </a:r>
          </a:p>
          <a:p>
            <a:pPr lvl="1"/>
            <a:r>
              <a:rPr lang="en-US" dirty="0" err="1"/>
              <a:t>Kapton</a:t>
            </a:r>
            <a:r>
              <a:rPr lang="en-US" dirty="0"/>
              <a:t> should have little/no effect on NTC measurement</a:t>
            </a:r>
          </a:p>
          <a:p>
            <a:pPr lvl="1"/>
            <a:r>
              <a:rPr lang="en-US" dirty="0"/>
              <a:t>NTC w/</a:t>
            </a:r>
            <a:r>
              <a:rPr lang="en-US" dirty="0" err="1"/>
              <a:t>Keplar</a:t>
            </a:r>
            <a:r>
              <a:rPr lang="en-US" dirty="0"/>
              <a:t> measurement may be slightly higher due to distance from cooling Peltier</a:t>
            </a:r>
          </a:p>
          <a:p>
            <a:pPr marL="0" indent="0">
              <a:buNone/>
            </a:pPr>
            <a:r>
              <a:rPr lang="en-US" dirty="0"/>
              <a:t>Results:</a:t>
            </a:r>
          </a:p>
          <a:p>
            <a:pPr lvl="1"/>
            <a:r>
              <a:rPr lang="en-US" dirty="0"/>
              <a:t>Measurements differ substantially from setting, indicate drastic effect of physical setup (likely dry air)</a:t>
            </a:r>
          </a:p>
          <a:p>
            <a:pPr lvl="1"/>
            <a:r>
              <a:rPr lang="en-US" dirty="0"/>
              <a:t>NTC/camera measurements agree within +/- 2°C </a:t>
            </a:r>
            <a:r>
              <a:rPr lang="en-US" i="1" dirty="0"/>
              <a:t>with </a:t>
            </a:r>
            <a:r>
              <a:rPr lang="en-US" dirty="0" err="1"/>
              <a:t>Kapton</a:t>
            </a:r>
            <a:r>
              <a:rPr lang="en-US" dirty="0"/>
              <a:t>; camera wildly inaccurate without</a:t>
            </a:r>
          </a:p>
          <a:p>
            <a:pPr marL="0" indent="0" algn="ctr">
              <a:buFont typeface="Calibri" panose="020F050202020403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250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4" name="AutoShape 2" descr="Displaying 20160928_1706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70"/>
          <a:stretch/>
        </p:blipFill>
        <p:spPr>
          <a:xfrm rot="528572">
            <a:off x="1097280" y="3840480"/>
            <a:ext cx="2798080" cy="224749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97280" y="1900985"/>
            <a:ext cx="10058400" cy="4023360"/>
          </a:xfrm>
        </p:spPr>
        <p:txBody>
          <a:bodyPr/>
          <a:lstStyle/>
          <a:p>
            <a:r>
              <a:rPr lang="en-GB" dirty="0"/>
              <a:t>Upon completion of current radiation test, begin to explore possible models for temperature dependence</a:t>
            </a:r>
          </a:p>
          <a:p>
            <a:r>
              <a:rPr lang="en-GB" dirty="0"/>
              <a:t>Use future BNL results to cross-check and extend temperature hypotheses</a:t>
            </a:r>
          </a:p>
          <a:p>
            <a:r>
              <a:rPr lang="en-GB" dirty="0"/>
              <a:t>Continue investigating viability of proposed Landau model</a:t>
            </a:r>
          </a:p>
        </p:txBody>
      </p:sp>
      <p:pic>
        <p:nvPicPr>
          <p:cNvPr id="9" name="Picture 8" descr="C:\Users\The White Lady\AppData\Local\Microsoft\Windows\INetCacheContent.Word\IMG_186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4086">
            <a:off x="4674795" y="3708400"/>
            <a:ext cx="2662872" cy="209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7177">
            <a:off x="7998888" y="3746602"/>
            <a:ext cx="3151209" cy="235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52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People don't take trips… trips take people.</a:t>
            </a:r>
            <a:br>
              <a:rPr lang="en-US" sz="4400" dirty="0"/>
            </a:br>
            <a:r>
              <a:rPr lang="en-US" sz="3200" dirty="0"/>
              <a:t>John Steinbeck</a:t>
            </a:r>
            <a:endParaRPr lang="en-US" sz="32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1" y="1920804"/>
            <a:ext cx="2912534" cy="218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73531" y="2830070"/>
            <a:ext cx="4196647" cy="23606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971" y="1920931"/>
            <a:ext cx="3557029" cy="20008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7" r="7015" b="19653"/>
          <a:stretch/>
        </p:blipFill>
        <p:spPr>
          <a:xfrm>
            <a:off x="5516035" y="3918815"/>
            <a:ext cx="5194317" cy="2192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50" b="23867"/>
          <a:stretch/>
        </p:blipFill>
        <p:spPr>
          <a:xfrm>
            <a:off x="2705100" y="4105204"/>
            <a:ext cx="3801155" cy="20034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9513" y="2444291"/>
            <a:ext cx="4187896" cy="314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14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2000" dirty="0"/>
              <a:t>Dr. Richard </a:t>
            </a:r>
            <a:r>
              <a:rPr lang="en-US" sz="2000" dirty="0" err="1"/>
              <a:t>Teuscher</a:t>
            </a:r>
            <a:endParaRPr lang="en-US" sz="2000" dirty="0"/>
          </a:p>
          <a:p>
            <a:pPr marL="201168" lvl="1" indent="0">
              <a:buNone/>
            </a:pPr>
            <a:r>
              <a:rPr lang="en-US" sz="2000" dirty="0"/>
              <a:t>Dr. Nicola </a:t>
            </a:r>
            <a:r>
              <a:rPr lang="en-US" sz="2000" dirty="0" err="1"/>
              <a:t>Venturi</a:t>
            </a:r>
            <a:endParaRPr lang="en-US" sz="2000" dirty="0"/>
          </a:p>
          <a:p>
            <a:pPr marL="201168" lvl="1" indent="0">
              <a:buNone/>
            </a:pPr>
            <a:r>
              <a:rPr lang="en-US" sz="2000" dirty="0"/>
              <a:t>Mr. Kyle Cormier</a:t>
            </a:r>
          </a:p>
          <a:p>
            <a:pPr marL="201168" lvl="1" indent="0">
              <a:buNone/>
            </a:pPr>
            <a:r>
              <a:rPr lang="en-US" sz="2000" dirty="0"/>
              <a:t>Dr. Francis </a:t>
            </a:r>
            <a:r>
              <a:rPr lang="en-US" sz="2000" dirty="0" err="1"/>
              <a:t>Anghinolfi</a:t>
            </a:r>
            <a:endParaRPr lang="en-US" sz="2000" dirty="0"/>
          </a:p>
          <a:p>
            <a:pPr marL="201168" lvl="1" indent="0">
              <a:buNone/>
            </a:pPr>
            <a:r>
              <a:rPr lang="en-US" sz="2000" dirty="0"/>
              <a:t>Dr. Bruno </a:t>
            </a:r>
            <a:r>
              <a:rPr lang="en-US" sz="2000" dirty="0" err="1"/>
              <a:t>Allongue</a:t>
            </a:r>
            <a:endParaRPr lang="en-US" sz="2000" dirty="0"/>
          </a:p>
          <a:p>
            <a:pPr marL="201168" lvl="1" indent="0">
              <a:buNone/>
            </a:pPr>
            <a:endParaRPr lang="en-US" sz="2000" dirty="0"/>
          </a:p>
          <a:p>
            <a:pPr marL="201168" lvl="1" indent="0">
              <a:buNone/>
            </a:pPr>
            <a:r>
              <a:rPr lang="en-US" sz="2000" dirty="0"/>
              <a:t>Dr. Jean </a:t>
            </a:r>
            <a:r>
              <a:rPr lang="en-US" sz="2000" dirty="0" err="1"/>
              <a:t>Krisch</a:t>
            </a:r>
            <a:endParaRPr lang="en-US" sz="2000" dirty="0"/>
          </a:p>
          <a:p>
            <a:pPr marL="201168" lvl="1" indent="0">
              <a:buNone/>
            </a:pPr>
            <a:r>
              <a:rPr lang="en-US" sz="2000" dirty="0"/>
              <a:t>Dr. Steven Goldfarb</a:t>
            </a:r>
          </a:p>
          <a:p>
            <a:pPr marL="201168" lvl="1" indent="0">
              <a:buNone/>
            </a:pPr>
            <a:r>
              <a:rPr lang="en-US" sz="2000" dirty="0"/>
              <a:t>University of Michigan</a:t>
            </a:r>
          </a:p>
          <a:p>
            <a:endParaRPr lang="en-US" dirty="0"/>
          </a:p>
        </p:txBody>
      </p:sp>
      <p:pic>
        <p:nvPicPr>
          <p:cNvPr id="5" name="Picture 4" descr="C:\Users\The White Lady\AppData\Local\Microsoft\Windows\INetCacheContent.Word\IMG_184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06546" y="2497444"/>
            <a:ext cx="4225883" cy="3072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The White Lady\AppData\Local\Microsoft\Windows\INetCacheContent.Word\20161008_15421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051" y="4092225"/>
            <a:ext cx="3703320" cy="2054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052" y="1900733"/>
            <a:ext cx="3703320" cy="208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One of four major experiments utilizing CERN’s LHC</a:t>
            </a:r>
          </a:p>
          <a:p>
            <a:r>
              <a:rPr lang="en-US" dirty="0"/>
              <a:t>Largest particle collider detector constructed to date</a:t>
            </a:r>
          </a:p>
          <a:p>
            <a:r>
              <a:rPr lang="en-US" dirty="0"/>
              <a:t>Consists of four major components</a:t>
            </a:r>
          </a:p>
          <a:p>
            <a:pPr lvl="1"/>
            <a:r>
              <a:rPr lang="en-US" dirty="0"/>
              <a:t>Muon Detectors (1)</a:t>
            </a:r>
          </a:p>
          <a:p>
            <a:pPr lvl="1"/>
            <a:r>
              <a:rPr lang="en-US" dirty="0"/>
              <a:t>Magnet System</a:t>
            </a:r>
          </a:p>
          <a:p>
            <a:pPr lvl="2"/>
            <a:r>
              <a:rPr lang="en-US" dirty="0"/>
              <a:t>Toroid Magnets (2)</a:t>
            </a:r>
          </a:p>
          <a:p>
            <a:pPr lvl="2"/>
            <a:r>
              <a:rPr lang="en-US" dirty="0"/>
              <a:t>Solenoid Magnet (3)</a:t>
            </a:r>
          </a:p>
          <a:p>
            <a:pPr lvl="1"/>
            <a:r>
              <a:rPr lang="en-US" dirty="0"/>
              <a:t>Inner Detector</a:t>
            </a:r>
          </a:p>
          <a:p>
            <a:pPr lvl="2"/>
            <a:r>
              <a:rPr lang="en-US" dirty="0"/>
              <a:t>Transition Radiation Tracker (4)</a:t>
            </a:r>
          </a:p>
          <a:p>
            <a:pPr lvl="2"/>
            <a:r>
              <a:rPr lang="en-US" dirty="0"/>
              <a:t>Semi-Conductor Tracker (5)</a:t>
            </a:r>
          </a:p>
          <a:p>
            <a:pPr lvl="2"/>
            <a:r>
              <a:rPr lang="en-US" dirty="0"/>
              <a:t>Pixel Detector (6)</a:t>
            </a:r>
          </a:p>
          <a:p>
            <a:pPr lvl="1"/>
            <a:r>
              <a:rPr lang="en-US" dirty="0"/>
              <a:t>Calorimetry</a:t>
            </a:r>
          </a:p>
          <a:p>
            <a:pPr lvl="2"/>
            <a:r>
              <a:rPr lang="en-US" dirty="0"/>
              <a:t>Liquid Argon Calorimeter (7)</a:t>
            </a:r>
          </a:p>
          <a:p>
            <a:pPr lvl="2"/>
            <a:r>
              <a:rPr lang="en-US" dirty="0"/>
              <a:t>Tile Calorimeter (8)</a:t>
            </a:r>
          </a:p>
        </p:txBody>
      </p:sp>
      <p:pic>
        <p:nvPicPr>
          <p:cNvPr id="1028" name="Picture 4" descr="https://upload.wikimedia.org/wikipedia/commons/thumb/9/9c/ATLAS_Drawing_with_Labels.svg/450px-ATLAS_Drawing_with_Label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40" y="3078269"/>
            <a:ext cx="512064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563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Detector</a:t>
            </a:r>
          </a:p>
        </p:txBody>
      </p:sp>
      <p:pic>
        <p:nvPicPr>
          <p:cNvPr id="2054" name="Picture 6" descr="Image result for inner detector 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15172"/>
            <a:ext cx="4603792" cy="382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Image result for inner detector atlas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26"/>
          <a:stretch/>
        </p:blipFill>
        <p:spPr bwMode="auto">
          <a:xfrm>
            <a:off x="1407160" y="2015172"/>
            <a:ext cx="4140200" cy="38217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482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Early-life Radiation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682934"/>
            <a:ext cx="10058400" cy="4023360"/>
          </a:xfrm>
        </p:spPr>
        <p:txBody>
          <a:bodyPr/>
          <a:lstStyle/>
          <a:p>
            <a:r>
              <a:rPr lang="en-US" dirty="0"/>
              <a:t>A year ago, single radiation-hardness test on proposed chip showed drastic jump in power consumption</a:t>
            </a:r>
          </a:p>
          <a:p>
            <a:r>
              <a:rPr lang="en-US" dirty="0"/>
              <a:t>Simultaneously, IBL power consumption jumped unexpectedly a year after installation, causing operational overhead and also temporary inactivation of IBL</a:t>
            </a:r>
          </a:p>
          <a:p>
            <a:r>
              <a:rPr lang="en-US" dirty="0"/>
              <a:t>Although this phenomenon was known as early as 2002, no predictive model currently exists, thus requiring experimental analysis of the individual system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Screen Shot 2016-09-29 at 11.53.07.png"/>
          <p:cNvPicPr>
            <a:picLocks noChangeAspect="1"/>
          </p:cNvPicPr>
          <p:nvPr/>
        </p:nvPicPr>
        <p:blipFill>
          <a:blip r:embed="rId3"/>
          <a:srcRect t="2625" b="262"/>
          <a:stretch>
            <a:fillRect/>
          </a:stretch>
        </p:blipFill>
        <p:spPr>
          <a:xfrm>
            <a:off x="1740796" y="3797674"/>
            <a:ext cx="8076567" cy="24202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9716" y="5848588"/>
            <a:ext cx="2918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TID effect on IBL in ATLAS </a:t>
            </a:r>
          </a:p>
        </p:txBody>
      </p:sp>
    </p:spTree>
    <p:extLst>
      <p:ext uri="{BB962C8B-B14F-4D97-AF65-F5344CB8AC3E}">
        <p14:creationId xmlns:p14="http://schemas.microsoft.com/office/powerpoint/2010/main" val="3832750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Phenomenon – “TID Bump”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Irradiation creates in electron-hole pairs in SiO</a:t>
            </a:r>
            <a:r>
              <a:rPr lang="en-US" baseline="-25000" dirty="0"/>
              <a:t>2</a:t>
            </a:r>
            <a:r>
              <a:rPr lang="en-US" dirty="0"/>
              <a:t> in chip gate</a:t>
            </a:r>
          </a:p>
          <a:p>
            <a:pPr lvl="1"/>
            <a:r>
              <a:rPr lang="en-US" dirty="0"/>
              <a:t>Electrons highly more mobile than holes, resulting in positive charge build-up</a:t>
            </a:r>
          </a:p>
          <a:p>
            <a:pPr lvl="1"/>
            <a:r>
              <a:rPr lang="en-US" dirty="0"/>
              <a:t>Charge build-up increases linearly with TID but decreases exponentially with time due to diffusion</a:t>
            </a:r>
          </a:p>
          <a:p>
            <a:r>
              <a:rPr lang="en-US" dirty="0"/>
              <a:t>Charge build-up is counteracted by “interface traps”</a:t>
            </a:r>
          </a:p>
          <a:p>
            <a:pPr lvl="1"/>
            <a:r>
              <a:rPr lang="en-US" dirty="0"/>
              <a:t>Positive charge in SiO</a:t>
            </a:r>
            <a:r>
              <a:rPr lang="en-US" baseline="-25000" dirty="0"/>
              <a:t>2</a:t>
            </a:r>
            <a:r>
              <a:rPr lang="en-US" dirty="0"/>
              <a:t> results in dangling bonds which trap electrons from p-type Si</a:t>
            </a:r>
          </a:p>
          <a:p>
            <a:pPr lvl="1"/>
            <a:r>
              <a:rPr lang="en-US" dirty="0"/>
              <a:t>Since process activated by positive build-up, magnitude of effect varies linearly with SiO</a:t>
            </a:r>
            <a:r>
              <a:rPr lang="en-US" baseline="-25000" dirty="0"/>
              <a:t>2</a:t>
            </a:r>
            <a:r>
              <a:rPr lang="en-US" dirty="0"/>
              <a:t> charge</a:t>
            </a:r>
          </a:p>
          <a:p>
            <a:pPr lvl="1"/>
            <a:r>
              <a:rPr lang="en-US" dirty="0"/>
              <a:t>Delay from SiO</a:t>
            </a:r>
            <a:r>
              <a:rPr lang="en-US" baseline="-25000" dirty="0"/>
              <a:t>2</a:t>
            </a:r>
            <a:r>
              <a:rPr lang="en-US" dirty="0"/>
              <a:t> charge accumulation to electron trapping results in current spike</a:t>
            </a:r>
          </a:p>
        </p:txBody>
      </p:sp>
      <p:pic>
        <p:nvPicPr>
          <p:cNvPr id="4" name="Picture 3" descr="Landau distribution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2" r="3339" b="9486"/>
          <a:stretch/>
        </p:blipFill>
        <p:spPr bwMode="auto">
          <a:xfrm>
            <a:off x="6450764" y="4158655"/>
            <a:ext cx="3507283" cy="20776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837397" y="5947602"/>
            <a:ext cx="546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TID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5448759" y="4893956"/>
            <a:ext cx="1665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Digital Current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4"/>
          <a:srcRect l="40492" t="59455" r="26923" b="9775"/>
          <a:stretch/>
        </p:blipFill>
        <p:spPr bwMode="auto">
          <a:xfrm>
            <a:off x="1869271" y="4230504"/>
            <a:ext cx="2987675" cy="2005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0883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Experiments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366050" cy="4023360"/>
          </a:xfrm>
        </p:spPr>
        <p:txBody>
          <a:bodyPr/>
          <a:lstStyle/>
          <a:p>
            <a:r>
              <a:rPr lang="en-US" dirty="0"/>
              <a:t>Test chips irradiated under controlled conditions:</a:t>
            </a:r>
          </a:p>
          <a:p>
            <a:pPr lvl="1"/>
            <a:r>
              <a:rPr lang="en-US" dirty="0"/>
              <a:t>Temperature: low temperatures inhibit annealing and trapping, thus exacerbating mid-life current bump</a:t>
            </a:r>
          </a:p>
          <a:p>
            <a:pPr lvl="1"/>
            <a:r>
              <a:rPr lang="en-US" dirty="0"/>
              <a:t>Dose rate (distance from source): actual chips will be placed at different distances from collisions, thus resulting in current fluctuations at different times throughout the system.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97280" y="3352493"/>
            <a:ext cx="5409398" cy="2814395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Initial tests done locally using X-Rays</a:t>
            </a:r>
          </a:p>
          <a:p>
            <a:pPr lvl="1"/>
            <a:r>
              <a:rPr lang="en-US" dirty="0"/>
              <a:t>Limited accessibility</a:t>
            </a:r>
          </a:p>
          <a:p>
            <a:pPr lvl="1"/>
            <a:r>
              <a:rPr lang="en-US" dirty="0"/>
              <a:t>Excessively high dose-rate</a:t>
            </a:r>
          </a:p>
          <a:p>
            <a:r>
              <a:rPr lang="en-US" dirty="0"/>
              <a:t>Current tests off-site with natural cobalt source</a:t>
            </a:r>
          </a:p>
          <a:p>
            <a:pPr lvl="1"/>
            <a:r>
              <a:rPr lang="en-US" dirty="0"/>
              <a:t>Occasionally power outages and computer restarts allow annealing in chip, thus interfering with representative data collection</a:t>
            </a:r>
          </a:p>
          <a:p>
            <a:r>
              <a:rPr lang="en-US" dirty="0"/>
              <a:t>Approaching critical point where data sufficient to attempt modeling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493" y="3196742"/>
            <a:ext cx="5036193" cy="29634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40315" y="3116204"/>
            <a:ext cx="19271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TID Bump in ADC130</a:t>
            </a:r>
          </a:p>
        </p:txBody>
      </p:sp>
    </p:spTree>
    <p:extLst>
      <p:ext uri="{BB962C8B-B14F-4D97-AF65-F5344CB8AC3E}">
        <p14:creationId xmlns:p14="http://schemas.microsoft.com/office/powerpoint/2010/main" val="4289895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Predictive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892300"/>
            <a:ext cx="10050780" cy="3983144"/>
          </a:xfrm>
        </p:spPr>
        <p:txBody>
          <a:bodyPr>
            <a:normAutofit/>
          </a:bodyPr>
          <a:lstStyle/>
          <a:p>
            <a:r>
              <a:rPr lang="en-US" dirty="0"/>
              <a:t>Two potential models have been suggested based on current experimental results</a:t>
            </a:r>
          </a:p>
          <a:p>
            <a:r>
              <a:rPr lang="en-US" dirty="0"/>
              <a:t>A purely theoretical Landau fit</a:t>
            </a:r>
          </a:p>
          <a:p>
            <a:pPr lvl="1"/>
            <a:r>
              <a:rPr lang="en-US" dirty="0"/>
              <a:t>Qualitatively similar to data obtained from radiation tests</a:t>
            </a:r>
          </a:p>
          <a:p>
            <a:pPr lvl="1"/>
            <a:r>
              <a:rPr lang="en-US" dirty="0"/>
              <a:t>Well established fitting methods within particle physic</a:t>
            </a:r>
          </a:p>
          <a:p>
            <a:pPr lvl="1"/>
            <a:r>
              <a:rPr lang="en-US" dirty="0"/>
              <a:t>Generates four fitting-parameters, which if</a:t>
            </a:r>
            <a:r>
              <a:rPr lang="en-US" i="1" dirty="0"/>
              <a:t> </a:t>
            </a:r>
            <a:r>
              <a:rPr lang="en-US" dirty="0"/>
              <a:t>linked to physical conditions, could provide valuable prediction method</a:t>
            </a:r>
          </a:p>
          <a:p>
            <a:pPr lvl="1"/>
            <a:r>
              <a:rPr lang="en-US" dirty="0"/>
              <a:t>No such physical significance currently established</a:t>
            </a:r>
          </a:p>
          <a:p>
            <a:pPr lvl="1"/>
            <a:r>
              <a:rPr lang="en-US" dirty="0"/>
              <a:t>Trends are difficult to identify due to low data density</a:t>
            </a:r>
          </a:p>
          <a:p>
            <a:r>
              <a:rPr lang="en-US" dirty="0"/>
              <a:t>A “physical” model, proposed and developed by Malte Backhaus</a:t>
            </a:r>
          </a:p>
          <a:p>
            <a:pPr lvl="1"/>
            <a:r>
              <a:rPr lang="en-US" dirty="0"/>
              <a:t> </a:t>
            </a:r>
          </a:p>
          <a:p>
            <a:pPr lvl="1"/>
            <a:r>
              <a:rPr lang="en-US" dirty="0"/>
              <a:t>Requires extensive parameter-fitting for each new condition-set, thus lessening use as predictive model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50482" r="15812" b="40385"/>
          <a:stretch/>
        </p:blipFill>
        <p:spPr bwMode="auto">
          <a:xfrm>
            <a:off x="1434134" y="4960036"/>
            <a:ext cx="5175250" cy="4095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6178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Landau Fit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46" y="2060093"/>
            <a:ext cx="6815654" cy="4010507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04900" y="1892300"/>
            <a:ext cx="4381500" cy="3983144"/>
          </a:xfrm>
        </p:spPr>
        <p:txBody>
          <a:bodyPr>
            <a:normAutofit/>
          </a:bodyPr>
          <a:lstStyle/>
          <a:p>
            <a:r>
              <a:rPr lang="en-US" dirty="0"/>
              <a:t>Excellent initial fitting results</a:t>
            </a:r>
          </a:p>
          <a:p>
            <a:r>
              <a:rPr lang="en-US" dirty="0"/>
              <a:t>Data too limited to achieve predictive model at present</a:t>
            </a:r>
          </a:p>
          <a:p>
            <a:r>
              <a:rPr lang="en-US" dirty="0"/>
              <a:t>Optimized parameters highly dependent on data selection and initial guess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2164D58-D48D-4553-BD6A-28E0990BD3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495609"/>
              </p:ext>
            </p:extLst>
          </p:nvPr>
        </p:nvGraphicFramePr>
        <p:xfrm>
          <a:off x="1093391" y="3708806"/>
          <a:ext cx="4054355" cy="2361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968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“Physical Model” Fit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Substantially worse results than theoretical Landau</a:t>
            </a:r>
          </a:p>
          <a:p>
            <a:r>
              <a:rPr lang="en-US" dirty="0"/>
              <a:t>Accounts explicitly for dose rate but not for temperature</a:t>
            </a:r>
          </a:p>
          <a:p>
            <a:r>
              <a:rPr lang="en-US" dirty="0"/>
              <a:t>Some data achieves best fit with unphysical values for “physical” parameters</a:t>
            </a:r>
          </a:p>
          <a:p>
            <a:endParaRPr lang="en-US" dirty="0"/>
          </a:p>
          <a:p>
            <a:r>
              <a:rPr lang="en-US" dirty="0"/>
              <a:t>Conclusion: While a physical model is desirable, the current proposition is insufficient.</a:t>
            </a:r>
          </a:p>
          <a:p>
            <a:r>
              <a:rPr lang="en-US" dirty="0"/>
              <a:t>Improved insight into temperature dependence may help illuminate the problem.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50482" r="15812" b="40385"/>
          <a:stretch/>
        </p:blipFill>
        <p:spPr bwMode="auto">
          <a:xfrm>
            <a:off x="2379027" y="1862668"/>
            <a:ext cx="7494905" cy="1101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410523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2114</TotalTime>
  <Words>1007</Words>
  <Application>Microsoft Office PowerPoint</Application>
  <PresentationFormat>Widescreen</PresentationFormat>
  <Paragraphs>155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Retrospect</vt:lpstr>
      <vt:lpstr>Radiation-Current Effect in ABC130 Chip</vt:lpstr>
      <vt:lpstr>ATLAS </vt:lpstr>
      <vt:lpstr>Inner Detector</vt:lpstr>
      <vt:lpstr>Early-life Radiation Effects</vt:lpstr>
      <vt:lpstr>The Phenomenon – “TID Bump”</vt:lpstr>
      <vt:lpstr>Experiments and Analysis</vt:lpstr>
      <vt:lpstr>Developing a Predictive Model</vt:lpstr>
      <vt:lpstr>Theoretical Landau Fit</vt:lpstr>
      <vt:lpstr>“Physical Model” Fit</vt:lpstr>
      <vt:lpstr>New Measurement – Temp Dependence</vt:lpstr>
      <vt:lpstr>Temperature Validation</vt:lpstr>
      <vt:lpstr>Temperature Validation – Results</vt:lpstr>
      <vt:lpstr>Next Steps</vt:lpstr>
      <vt:lpstr>People don't take trips… trips take people. John Steinbeck</vt:lpstr>
      <vt:lpstr>Acknowledgments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Radiation-Current Effect in ABC130 Chip</dc:title>
  <dc:creator>Georgia Murray</dc:creator>
  <cp:lastModifiedBy>Georgia Murray</cp:lastModifiedBy>
  <cp:revision>50</cp:revision>
  <dcterms:created xsi:type="dcterms:W3CDTF">2016-11-02T07:35:17Z</dcterms:created>
  <dcterms:modified xsi:type="dcterms:W3CDTF">2016-12-08T11:10:35Z</dcterms:modified>
</cp:coreProperties>
</file>