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7" r:id="rId2"/>
    <p:sldId id="286" r:id="rId3"/>
    <p:sldId id="288" r:id="rId4"/>
    <p:sldId id="267" r:id="rId5"/>
    <p:sldId id="274" r:id="rId6"/>
    <p:sldId id="268" r:id="rId7"/>
    <p:sldId id="275" r:id="rId8"/>
    <p:sldId id="289" r:id="rId9"/>
    <p:sldId id="290" r:id="rId10"/>
    <p:sldId id="287" r:id="rId11"/>
    <p:sldId id="277" r:id="rId12"/>
    <p:sldId id="278" r:id="rId13"/>
    <p:sldId id="291" r:id="rId14"/>
    <p:sldId id="281" r:id="rId15"/>
    <p:sldId id="282" r:id="rId16"/>
    <p:sldId id="294" r:id="rId17"/>
    <p:sldId id="284" r:id="rId18"/>
    <p:sldId id="295" r:id="rId19"/>
    <p:sldId id="296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>
      <p:cViewPr varScale="1">
        <p:scale>
          <a:sx n="72" d="100"/>
          <a:sy n="72" d="100"/>
        </p:scale>
        <p:origin x="12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C7AE1C-5237-4359-BDEC-55FFB31B2B8D}" type="doc">
      <dgm:prSet loTypeId="urn:microsoft.com/office/officeart/2005/8/layout/arrow2" loCatId="process" qsTypeId="urn:microsoft.com/office/officeart/2005/8/quickstyle/3d2" qsCatId="3D" csTypeId="urn:microsoft.com/office/officeart/2005/8/colors/accent5_1" csCatId="accent5" phldr="1"/>
      <dgm:spPr/>
    </dgm:pt>
    <dgm:pt modelId="{D750C6DE-F3F0-45AD-91B9-75F291395457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2003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640CB5E7-E52C-4B60-B174-6258673B798A}" type="par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7220F898-AF9A-4D7B-A33F-DF8DBA2B7FCD}" type="sib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0B4D028-3774-48ED-8104-928823221899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II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2006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8AD1B87-454C-45B5-B29E-8AB9C86D6AFB}" type="par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229BABCE-A14E-47D0-9748-3AD235E97E83}" type="sib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608248E4-7F7B-451C-B215-03370C45939C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III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2009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41B18109-975E-4690-90CA-56ED479C5D87}" type="par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0510731-42D5-4026-A35B-657F11AECA83}" type="sib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7E19C4A-6278-44E7-B8A9-F8D7F1F1B8A0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IV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2012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0924754F-F113-4952-B2E5-B8D1FD1A3D2F}" type="par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4F935F2F-75D8-4E19-8BC8-36ACBD15694C}" type="sib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B120DA9-75A5-40E8-99CC-4685461706D3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50000"/>
                  <a:lumOff val="50000"/>
                </a:schemeClr>
              </a:solidFill>
            </a:rPr>
            <a:t>V</a:t>
          </a:r>
          <a:br>
            <a:rPr lang="en-US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dirty="0">
              <a:solidFill>
                <a:schemeClr val="tx1">
                  <a:lumMod val="50000"/>
                  <a:lumOff val="50000"/>
                </a:schemeClr>
              </a:solidFill>
            </a:rPr>
            <a:t>2015</a:t>
          </a:r>
          <a:endParaRPr lang="en-GB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7A324190-5A52-43A0-98A1-36F5BB26674B}" type="parTrans" cxnId="{E23010CC-6333-47A5-B3BB-12DD3C3C1A87}">
      <dgm:prSet/>
      <dgm:spPr/>
      <dgm:t>
        <a:bodyPr/>
        <a:lstStyle/>
        <a:p>
          <a:endParaRPr lang="en-GB"/>
        </a:p>
      </dgm:t>
    </dgm:pt>
    <dgm:pt modelId="{12346742-27A9-4683-91FB-CFBC36736A6E}" type="sibTrans" cxnId="{E23010CC-6333-47A5-B3BB-12DD3C3C1A87}">
      <dgm:prSet/>
      <dgm:spPr/>
      <dgm:t>
        <a:bodyPr/>
        <a:lstStyle/>
        <a:p>
          <a:endParaRPr lang="en-GB"/>
        </a:p>
      </dgm:t>
    </dgm:pt>
    <dgm:pt modelId="{CA0D1E64-2467-4A9E-A3B1-4C4D5A28870F}" type="pres">
      <dgm:prSet presAssocID="{39C7AE1C-5237-4359-BDEC-55FFB31B2B8D}" presName="arrowDiagram" presStyleCnt="0">
        <dgm:presLayoutVars>
          <dgm:chMax val="5"/>
          <dgm:dir/>
          <dgm:resizeHandles val="exact"/>
        </dgm:presLayoutVars>
      </dgm:prSet>
      <dgm:spPr/>
    </dgm:pt>
    <dgm:pt modelId="{C9AE6BEA-E9EA-46C0-83D5-549EA3BC9E0A}" type="pres">
      <dgm:prSet presAssocID="{39C7AE1C-5237-4359-BDEC-55FFB31B2B8D}" presName="arrow" presStyleLbl="bgShp" presStyleIdx="0" presStyleCnt="1" custScaleX="89844" custScaleY="69792" custLinFactNeighborX="-65" custLinFactNeighborY="-512"/>
      <dgm:spPr/>
    </dgm:pt>
    <dgm:pt modelId="{522D6712-037E-4F0B-9C64-A2C9ABEF01CB}" type="pres">
      <dgm:prSet presAssocID="{39C7AE1C-5237-4359-BDEC-55FFB31B2B8D}" presName="arrowDiagram5" presStyleCnt="0"/>
      <dgm:spPr/>
    </dgm:pt>
    <dgm:pt modelId="{CC8CD211-ACA1-4EE6-AAB9-2632D1FE6346}" type="pres">
      <dgm:prSet presAssocID="{D750C6DE-F3F0-45AD-91B9-75F291395457}" presName="bullet5a" presStyleLbl="node1" presStyleIdx="0" presStyleCnt="5"/>
      <dgm:spPr/>
    </dgm:pt>
    <dgm:pt modelId="{6DF7CA23-BFA7-4D2F-ABA8-468AB8139EB3}" type="pres">
      <dgm:prSet presAssocID="{D750C6DE-F3F0-45AD-91B9-75F291395457}" presName="textBox5a" presStyleLbl="revTx" presStyleIdx="0" presStyleCnt="5">
        <dgm:presLayoutVars>
          <dgm:bulletEnabled val="1"/>
        </dgm:presLayoutVars>
      </dgm:prSet>
      <dgm:spPr/>
    </dgm:pt>
    <dgm:pt modelId="{3900D967-6271-4081-BFE9-066A742142D0}" type="pres">
      <dgm:prSet presAssocID="{D0B4D028-3774-48ED-8104-928823221899}" presName="bullet5b" presStyleLbl="node1" presStyleIdx="1" presStyleCnt="5"/>
      <dgm:spPr/>
    </dgm:pt>
    <dgm:pt modelId="{54C91238-6770-4CDC-8A4F-7E15899D4FFB}" type="pres">
      <dgm:prSet presAssocID="{D0B4D028-3774-48ED-8104-928823221899}" presName="textBox5b" presStyleLbl="revTx" presStyleIdx="1" presStyleCnt="5">
        <dgm:presLayoutVars>
          <dgm:bulletEnabled val="1"/>
        </dgm:presLayoutVars>
      </dgm:prSet>
      <dgm:spPr/>
    </dgm:pt>
    <dgm:pt modelId="{4FEF798F-7479-48AB-9507-71C2F6440684}" type="pres">
      <dgm:prSet presAssocID="{608248E4-7F7B-451C-B215-03370C45939C}" presName="bullet5c" presStyleLbl="node1" presStyleIdx="2" presStyleCnt="5"/>
      <dgm:spPr/>
    </dgm:pt>
    <dgm:pt modelId="{3FCF8FFE-F0BD-4C26-8B31-935A81C079F7}" type="pres">
      <dgm:prSet presAssocID="{608248E4-7F7B-451C-B215-03370C45939C}" presName="textBox5c" presStyleLbl="revTx" presStyleIdx="2" presStyleCnt="5">
        <dgm:presLayoutVars>
          <dgm:bulletEnabled val="1"/>
        </dgm:presLayoutVars>
      </dgm:prSet>
      <dgm:spPr/>
    </dgm:pt>
    <dgm:pt modelId="{FE1D9805-7328-4092-B4BD-83CBAB869F42}" type="pres">
      <dgm:prSet presAssocID="{D7E19C4A-6278-44E7-B8A9-F8D7F1F1B8A0}" presName="bullet5d" presStyleLbl="node1" presStyleIdx="3" presStyleCnt="5"/>
      <dgm:spPr/>
    </dgm:pt>
    <dgm:pt modelId="{525A18B9-9A8D-4C33-BCEA-A9A382D267E3}" type="pres">
      <dgm:prSet presAssocID="{D7E19C4A-6278-44E7-B8A9-F8D7F1F1B8A0}" presName="textBox5d" presStyleLbl="revTx" presStyleIdx="3" presStyleCnt="5">
        <dgm:presLayoutVars>
          <dgm:bulletEnabled val="1"/>
        </dgm:presLayoutVars>
      </dgm:prSet>
      <dgm:spPr/>
    </dgm:pt>
    <dgm:pt modelId="{87D41E4A-9C64-4EC7-B3DC-9CD03D6ACCF5}" type="pres">
      <dgm:prSet presAssocID="{CB120DA9-75A5-40E8-99CC-4685461706D3}" presName="bullet5e" presStyleLbl="node1" presStyleIdx="4" presStyleCnt="5"/>
      <dgm:spPr/>
    </dgm:pt>
    <dgm:pt modelId="{B9EBB0C5-64F1-44CC-A578-4A15B2CFA11C}" type="pres">
      <dgm:prSet presAssocID="{CB120DA9-75A5-40E8-99CC-4685461706D3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594E80E2-484C-4ACC-B11E-CBAC42341CBD}" type="presOf" srcId="{39C7AE1C-5237-4359-BDEC-55FFB31B2B8D}" destId="{CA0D1E64-2467-4A9E-A3B1-4C4D5A28870F}" srcOrd="0" destOrd="0" presId="urn:microsoft.com/office/officeart/2005/8/layout/arrow2"/>
    <dgm:cxn modelId="{09B5D2C9-8CD6-4BC3-8B83-628DE7784830}" type="presOf" srcId="{D7E19C4A-6278-44E7-B8A9-F8D7F1F1B8A0}" destId="{525A18B9-9A8D-4C33-BCEA-A9A382D267E3}" srcOrd="0" destOrd="0" presId="urn:microsoft.com/office/officeart/2005/8/layout/arrow2"/>
    <dgm:cxn modelId="{CF79D73A-C755-4A09-B10E-07FD94D0A09C}" srcId="{39C7AE1C-5237-4359-BDEC-55FFB31B2B8D}" destId="{608248E4-7F7B-451C-B215-03370C45939C}" srcOrd="2" destOrd="0" parTransId="{41B18109-975E-4690-90CA-56ED479C5D87}" sibTransId="{C0510731-42D5-4026-A35B-657F11AECA83}"/>
    <dgm:cxn modelId="{4AF7C458-C038-4DD1-98B5-5A636CC91F1F}" type="presOf" srcId="{D0B4D028-3774-48ED-8104-928823221899}" destId="{54C91238-6770-4CDC-8A4F-7E15899D4FFB}" srcOrd="0" destOrd="0" presId="urn:microsoft.com/office/officeart/2005/8/layout/arrow2"/>
    <dgm:cxn modelId="{F07C6786-75CD-465D-91F3-8E13FE80AE4E}" srcId="{39C7AE1C-5237-4359-BDEC-55FFB31B2B8D}" destId="{D7E19C4A-6278-44E7-B8A9-F8D7F1F1B8A0}" srcOrd="3" destOrd="0" parTransId="{0924754F-F113-4952-B2E5-B8D1FD1A3D2F}" sibTransId="{4F935F2F-75D8-4E19-8BC8-36ACBD15694C}"/>
    <dgm:cxn modelId="{21567428-A497-4083-ACD8-4939D030D4C0}" srcId="{39C7AE1C-5237-4359-BDEC-55FFB31B2B8D}" destId="{D750C6DE-F3F0-45AD-91B9-75F291395457}" srcOrd="0" destOrd="0" parTransId="{640CB5E7-E52C-4B60-B174-6258673B798A}" sibTransId="{7220F898-AF9A-4D7B-A33F-DF8DBA2B7FCD}"/>
    <dgm:cxn modelId="{D159FC4B-5CEB-4CD5-80B9-85D629DB3040}" type="presOf" srcId="{608248E4-7F7B-451C-B215-03370C45939C}" destId="{3FCF8FFE-F0BD-4C26-8B31-935A81C079F7}" srcOrd="0" destOrd="0" presId="urn:microsoft.com/office/officeart/2005/8/layout/arrow2"/>
    <dgm:cxn modelId="{E23010CC-6333-47A5-B3BB-12DD3C3C1A87}" srcId="{39C7AE1C-5237-4359-BDEC-55FFB31B2B8D}" destId="{CB120DA9-75A5-40E8-99CC-4685461706D3}" srcOrd="4" destOrd="0" parTransId="{7A324190-5A52-43A0-98A1-36F5BB26674B}" sibTransId="{12346742-27A9-4683-91FB-CFBC36736A6E}"/>
    <dgm:cxn modelId="{EF926F44-ECAA-4D10-A890-8532F4F77438}" type="presOf" srcId="{CB120DA9-75A5-40E8-99CC-4685461706D3}" destId="{B9EBB0C5-64F1-44CC-A578-4A15B2CFA11C}" srcOrd="0" destOrd="0" presId="urn:microsoft.com/office/officeart/2005/8/layout/arrow2"/>
    <dgm:cxn modelId="{9DA7C237-5146-4701-AC53-81237EE85E0A}" type="presOf" srcId="{D750C6DE-F3F0-45AD-91B9-75F291395457}" destId="{6DF7CA23-BFA7-4D2F-ABA8-468AB8139EB3}" srcOrd="0" destOrd="0" presId="urn:microsoft.com/office/officeart/2005/8/layout/arrow2"/>
    <dgm:cxn modelId="{10CB6032-08A4-4E5D-9BCC-855A070F3071}" srcId="{39C7AE1C-5237-4359-BDEC-55FFB31B2B8D}" destId="{D0B4D028-3774-48ED-8104-928823221899}" srcOrd="1" destOrd="0" parTransId="{98AD1B87-454C-45B5-B29E-8AB9C86D6AFB}" sibTransId="{229BABCE-A14E-47D0-9748-3AD235E97E83}"/>
    <dgm:cxn modelId="{510D519D-2BBE-40A9-A9F1-F9C519D6A160}" type="presParOf" srcId="{CA0D1E64-2467-4A9E-A3B1-4C4D5A28870F}" destId="{C9AE6BEA-E9EA-46C0-83D5-549EA3BC9E0A}" srcOrd="0" destOrd="0" presId="urn:microsoft.com/office/officeart/2005/8/layout/arrow2"/>
    <dgm:cxn modelId="{39D2F8ED-A9B0-4354-8950-7ECDA29C5019}" type="presParOf" srcId="{CA0D1E64-2467-4A9E-A3B1-4C4D5A28870F}" destId="{522D6712-037E-4F0B-9C64-A2C9ABEF01CB}" srcOrd="1" destOrd="0" presId="urn:microsoft.com/office/officeart/2005/8/layout/arrow2"/>
    <dgm:cxn modelId="{A235F6EC-F1F1-41E9-B377-EA703FDFE53D}" type="presParOf" srcId="{522D6712-037E-4F0B-9C64-A2C9ABEF01CB}" destId="{CC8CD211-ACA1-4EE6-AAB9-2632D1FE6346}" srcOrd="0" destOrd="0" presId="urn:microsoft.com/office/officeart/2005/8/layout/arrow2"/>
    <dgm:cxn modelId="{8257958F-C41C-4393-85BB-9760F032E8AC}" type="presParOf" srcId="{522D6712-037E-4F0B-9C64-A2C9ABEF01CB}" destId="{6DF7CA23-BFA7-4D2F-ABA8-468AB8139EB3}" srcOrd="1" destOrd="0" presId="urn:microsoft.com/office/officeart/2005/8/layout/arrow2"/>
    <dgm:cxn modelId="{9FF81B87-F89D-4D75-9A41-93DB60D9C36B}" type="presParOf" srcId="{522D6712-037E-4F0B-9C64-A2C9ABEF01CB}" destId="{3900D967-6271-4081-BFE9-066A742142D0}" srcOrd="2" destOrd="0" presId="urn:microsoft.com/office/officeart/2005/8/layout/arrow2"/>
    <dgm:cxn modelId="{177AA9B1-7EDF-4457-9ECF-545EA95EA73F}" type="presParOf" srcId="{522D6712-037E-4F0B-9C64-A2C9ABEF01CB}" destId="{54C91238-6770-4CDC-8A4F-7E15899D4FFB}" srcOrd="3" destOrd="0" presId="urn:microsoft.com/office/officeart/2005/8/layout/arrow2"/>
    <dgm:cxn modelId="{D2B5424F-4104-442A-921C-9CCC101BC45A}" type="presParOf" srcId="{522D6712-037E-4F0B-9C64-A2C9ABEF01CB}" destId="{4FEF798F-7479-48AB-9507-71C2F6440684}" srcOrd="4" destOrd="0" presId="urn:microsoft.com/office/officeart/2005/8/layout/arrow2"/>
    <dgm:cxn modelId="{8EC3754A-EDFB-47D1-9B77-126F89BBEB57}" type="presParOf" srcId="{522D6712-037E-4F0B-9C64-A2C9ABEF01CB}" destId="{3FCF8FFE-F0BD-4C26-8B31-935A81C079F7}" srcOrd="5" destOrd="0" presId="urn:microsoft.com/office/officeart/2005/8/layout/arrow2"/>
    <dgm:cxn modelId="{9D9DD4EF-07AC-405B-883D-2455FEAC431A}" type="presParOf" srcId="{522D6712-037E-4F0B-9C64-A2C9ABEF01CB}" destId="{FE1D9805-7328-4092-B4BD-83CBAB869F42}" srcOrd="6" destOrd="0" presId="urn:microsoft.com/office/officeart/2005/8/layout/arrow2"/>
    <dgm:cxn modelId="{6854E201-1EB3-4A96-B1AB-731E85B2CA23}" type="presParOf" srcId="{522D6712-037E-4F0B-9C64-A2C9ABEF01CB}" destId="{525A18B9-9A8D-4C33-BCEA-A9A382D267E3}" srcOrd="7" destOrd="0" presId="urn:microsoft.com/office/officeart/2005/8/layout/arrow2"/>
    <dgm:cxn modelId="{CA4513AD-351E-4503-9EF8-7B620E0B4DCC}" type="presParOf" srcId="{522D6712-037E-4F0B-9C64-A2C9ABEF01CB}" destId="{87D41E4A-9C64-4EC7-B3DC-9CD03D6ACCF5}" srcOrd="8" destOrd="0" presId="urn:microsoft.com/office/officeart/2005/8/layout/arrow2"/>
    <dgm:cxn modelId="{7B8E8FA1-E8F7-4297-80CF-7416A71D2FD0}" type="presParOf" srcId="{522D6712-037E-4F0B-9C64-A2C9ABEF01CB}" destId="{B9EBB0C5-64F1-44CC-A578-4A15B2CFA11C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6FDEDF-2302-4432-8BCB-47FAB92148BC}" type="doc">
      <dgm:prSet loTypeId="urn:microsoft.com/office/officeart/2005/8/layout/cycle2" loCatId="cycle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11B71584-4D5B-40BA-A2E5-AAC982217986}">
      <dgm:prSet phldrT="[Text]"/>
      <dgm:spPr/>
      <dgm:t>
        <a:bodyPr/>
        <a:lstStyle/>
        <a:p>
          <a:r>
            <a:rPr lang="en-US" b="1" dirty="0">
              <a:latin typeface="Arial" pitchFamily="34" charset="0"/>
              <a:cs typeface="Arial" pitchFamily="34" charset="0"/>
            </a:rPr>
            <a:t>CERN requirements push the limit</a:t>
          </a:r>
          <a:endParaRPr lang="en-GB" dirty="0"/>
        </a:p>
      </dgm:t>
    </dgm:pt>
    <dgm:pt modelId="{EABA620D-00DC-4231-903E-FDD1C07163F9}" type="parTrans" cxnId="{CF481E41-2834-4FE1-8DEF-5CBF99D89936}">
      <dgm:prSet/>
      <dgm:spPr/>
      <dgm:t>
        <a:bodyPr/>
        <a:lstStyle/>
        <a:p>
          <a:endParaRPr lang="en-GB"/>
        </a:p>
      </dgm:t>
    </dgm:pt>
    <dgm:pt modelId="{E90C2F61-9559-48DB-9A93-66CB1C5493FD}" type="sibTrans" cxnId="{CF481E41-2834-4FE1-8DEF-5CBF99D89936}">
      <dgm:prSet/>
      <dgm:spPr/>
      <dgm:t>
        <a:bodyPr/>
        <a:lstStyle/>
        <a:p>
          <a:endParaRPr lang="en-GB"/>
        </a:p>
      </dgm:t>
    </dgm:pt>
    <dgm:pt modelId="{42196E33-8ED6-449E-B7D0-A743E9848C89}">
      <dgm:prSet phldrT="[Text]"/>
      <dgm:spPr/>
      <dgm:t>
        <a:bodyPr/>
        <a:lstStyle/>
        <a:p>
          <a:r>
            <a:rPr lang="en-US" b="1" dirty="0">
              <a:latin typeface="Arial" pitchFamily="34" charset="0"/>
              <a:cs typeface="Arial" pitchFamily="34" charset="0"/>
            </a:rPr>
            <a:t>Apply new techniques and technologies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6FF4A820-81A8-459A-9CB7-5EBAB0B34711}" type="parTrans" cxnId="{A1598DE8-70BA-4383-B6EA-91DD6F0FCFD1}">
      <dgm:prSet/>
      <dgm:spPr/>
      <dgm:t>
        <a:bodyPr/>
        <a:lstStyle/>
        <a:p>
          <a:endParaRPr lang="en-GB"/>
        </a:p>
      </dgm:t>
    </dgm:pt>
    <dgm:pt modelId="{D1F069AE-AA83-40E5-8FC9-71446AAF9E23}" type="sibTrans" cxnId="{A1598DE8-70BA-4383-B6EA-91DD6F0FCFD1}">
      <dgm:prSet/>
      <dgm:spPr/>
      <dgm:t>
        <a:bodyPr/>
        <a:lstStyle/>
        <a:p>
          <a:endParaRPr lang="en-GB"/>
        </a:p>
      </dgm:t>
    </dgm:pt>
    <dgm:pt modelId="{26D2D337-3CDB-41D7-948A-A8B7FE30EEF4}">
      <dgm:prSet phldrT="[Text]"/>
      <dgm:spPr/>
      <dgm:t>
        <a:bodyPr/>
        <a:lstStyle/>
        <a:p>
          <a:r>
            <a:rPr lang="en-US" b="1" dirty="0">
              <a:latin typeface="Arial" pitchFamily="34" charset="0"/>
              <a:cs typeface="Arial" pitchFamily="34" charset="0"/>
            </a:rPr>
            <a:t>Joint development in rapid cycles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4906BA2-229C-4665-8EC5-0A453F97D708}" type="parTrans" cxnId="{FCF7F996-D76B-487D-AFDD-0709596EF3D2}">
      <dgm:prSet/>
      <dgm:spPr/>
      <dgm:t>
        <a:bodyPr/>
        <a:lstStyle/>
        <a:p>
          <a:endParaRPr lang="en-GB"/>
        </a:p>
      </dgm:t>
    </dgm:pt>
    <dgm:pt modelId="{8482ED8E-2B46-4DDB-A82A-4911DC8F8BC5}" type="sibTrans" cxnId="{FCF7F996-D76B-487D-AFDD-0709596EF3D2}">
      <dgm:prSet/>
      <dgm:spPr/>
      <dgm:t>
        <a:bodyPr/>
        <a:lstStyle/>
        <a:p>
          <a:endParaRPr lang="en-GB"/>
        </a:p>
      </dgm:t>
    </dgm:pt>
    <dgm:pt modelId="{23FC3C51-71D7-473F-AF06-E0C9A2689995}">
      <dgm:prSet phldrT="[Text]"/>
      <dgm:spPr/>
      <dgm:t>
        <a:bodyPr/>
        <a:lstStyle/>
        <a:p>
          <a:r>
            <a:rPr lang="en-US" b="1" dirty="0">
              <a:latin typeface="Arial" pitchFamily="34" charset="0"/>
              <a:cs typeface="Arial" pitchFamily="34" charset="0"/>
            </a:rPr>
            <a:t>Test prototypes in CERN environment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B0B9BEE-4B1D-4867-BD63-816F46354428}" type="parTrans" cxnId="{EF6FCA6F-F36F-488F-A4D0-EB63114C0537}">
      <dgm:prSet/>
      <dgm:spPr/>
      <dgm:t>
        <a:bodyPr/>
        <a:lstStyle/>
        <a:p>
          <a:endParaRPr lang="en-GB"/>
        </a:p>
      </dgm:t>
    </dgm:pt>
    <dgm:pt modelId="{C64AAE0C-ADCA-4E6D-84BB-0C082034C509}" type="sibTrans" cxnId="{EF6FCA6F-F36F-488F-A4D0-EB63114C0537}">
      <dgm:prSet/>
      <dgm:spPr/>
      <dgm:t>
        <a:bodyPr/>
        <a:lstStyle/>
        <a:p>
          <a:endParaRPr lang="en-GB"/>
        </a:p>
      </dgm:t>
    </dgm:pt>
    <dgm:pt modelId="{D3605700-EB02-4C3D-A57F-D3BD800AEDB5}">
      <dgm:prSet phldrT="[Text]"/>
      <dgm:spPr/>
      <dgm:t>
        <a:bodyPr/>
        <a:lstStyle/>
        <a:p>
          <a:r>
            <a:rPr lang="en-US" b="1" dirty="0">
              <a:latin typeface="Arial" pitchFamily="34" charset="0"/>
              <a:cs typeface="Arial" pitchFamily="34" charset="0"/>
            </a:rPr>
            <a:t>Produce advanced products and services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85BC3A04-941C-4749-A999-84B764734E60}" type="parTrans" cxnId="{30AFE5FC-23F4-475A-B028-B3301BF6E7BA}">
      <dgm:prSet/>
      <dgm:spPr/>
      <dgm:t>
        <a:bodyPr/>
        <a:lstStyle/>
        <a:p>
          <a:endParaRPr lang="en-GB"/>
        </a:p>
      </dgm:t>
    </dgm:pt>
    <dgm:pt modelId="{9C1419CE-4F6B-4F59-A47E-1A9043B2ECD0}" type="sibTrans" cxnId="{30AFE5FC-23F4-475A-B028-B3301BF6E7BA}">
      <dgm:prSet/>
      <dgm:spPr/>
      <dgm:t>
        <a:bodyPr/>
        <a:lstStyle/>
        <a:p>
          <a:endParaRPr lang="en-GB"/>
        </a:p>
      </dgm:t>
    </dgm:pt>
    <dgm:pt modelId="{3FB1E1E9-D74A-47A4-8876-C60B2B36D854}" type="pres">
      <dgm:prSet presAssocID="{9B6FDEDF-2302-4432-8BCB-47FAB92148BC}" presName="cycle" presStyleCnt="0">
        <dgm:presLayoutVars>
          <dgm:dir/>
          <dgm:resizeHandles val="exact"/>
        </dgm:presLayoutVars>
      </dgm:prSet>
      <dgm:spPr/>
    </dgm:pt>
    <dgm:pt modelId="{DC5FAB17-AEE9-432D-9F56-F33CE9C13AC6}" type="pres">
      <dgm:prSet presAssocID="{11B71584-4D5B-40BA-A2E5-AAC982217986}" presName="node" presStyleLbl="node1" presStyleIdx="0" presStyleCnt="5">
        <dgm:presLayoutVars>
          <dgm:bulletEnabled val="1"/>
        </dgm:presLayoutVars>
      </dgm:prSet>
      <dgm:spPr/>
    </dgm:pt>
    <dgm:pt modelId="{390F19D8-792B-4BD2-8C8E-C59D0AE034F2}" type="pres">
      <dgm:prSet presAssocID="{E90C2F61-9559-48DB-9A93-66CB1C5493FD}" presName="sibTrans" presStyleLbl="sibTrans2D1" presStyleIdx="0" presStyleCnt="5"/>
      <dgm:spPr/>
    </dgm:pt>
    <dgm:pt modelId="{4D91E4C4-D40B-46D7-A7CE-003203A85235}" type="pres">
      <dgm:prSet presAssocID="{E90C2F61-9559-48DB-9A93-66CB1C5493FD}" presName="connectorText" presStyleLbl="sibTrans2D1" presStyleIdx="0" presStyleCnt="5"/>
      <dgm:spPr/>
    </dgm:pt>
    <dgm:pt modelId="{7390AF69-C33F-46BF-BDF0-7960CB66C566}" type="pres">
      <dgm:prSet presAssocID="{42196E33-8ED6-449E-B7D0-A743E9848C89}" presName="node" presStyleLbl="node1" presStyleIdx="1" presStyleCnt="5" custRadScaleRad="119186" custRadScaleInc="7045">
        <dgm:presLayoutVars>
          <dgm:bulletEnabled val="1"/>
        </dgm:presLayoutVars>
      </dgm:prSet>
      <dgm:spPr/>
    </dgm:pt>
    <dgm:pt modelId="{A62C3CBD-97A1-4011-9216-8171B3507965}" type="pres">
      <dgm:prSet presAssocID="{D1F069AE-AA83-40E5-8FC9-71446AAF9E23}" presName="sibTrans" presStyleLbl="sibTrans2D1" presStyleIdx="1" presStyleCnt="5"/>
      <dgm:spPr/>
    </dgm:pt>
    <dgm:pt modelId="{A830A311-D6AB-407F-A920-55AEAEE94942}" type="pres">
      <dgm:prSet presAssocID="{D1F069AE-AA83-40E5-8FC9-71446AAF9E23}" presName="connectorText" presStyleLbl="sibTrans2D1" presStyleIdx="1" presStyleCnt="5"/>
      <dgm:spPr/>
    </dgm:pt>
    <dgm:pt modelId="{20D0FC91-C6DF-48FD-AB8B-BFDDD45E3C29}" type="pres">
      <dgm:prSet presAssocID="{26D2D337-3CDB-41D7-948A-A8B7FE30EEF4}" presName="node" presStyleLbl="node1" presStyleIdx="2" presStyleCnt="5" custRadScaleRad="80673" custRadScaleInc="-27912">
        <dgm:presLayoutVars>
          <dgm:bulletEnabled val="1"/>
        </dgm:presLayoutVars>
      </dgm:prSet>
      <dgm:spPr/>
    </dgm:pt>
    <dgm:pt modelId="{C819040F-29B4-433A-BE59-A45A31FF5741}" type="pres">
      <dgm:prSet presAssocID="{8482ED8E-2B46-4DDB-A82A-4911DC8F8BC5}" presName="sibTrans" presStyleLbl="sibTrans2D1" presStyleIdx="2" presStyleCnt="5"/>
      <dgm:spPr/>
    </dgm:pt>
    <dgm:pt modelId="{45BBF821-6869-46AC-90A5-7E1E399A5194}" type="pres">
      <dgm:prSet presAssocID="{8482ED8E-2B46-4DDB-A82A-4911DC8F8BC5}" presName="connectorText" presStyleLbl="sibTrans2D1" presStyleIdx="2" presStyleCnt="5"/>
      <dgm:spPr/>
    </dgm:pt>
    <dgm:pt modelId="{E5B9CCDF-F5C2-4054-AAA7-A6D3E3554CEF}" type="pres">
      <dgm:prSet presAssocID="{23FC3C51-71D7-473F-AF06-E0C9A2689995}" presName="node" presStyleLbl="node1" presStyleIdx="3" presStyleCnt="5" custRadScaleRad="78841" custRadScaleInc="24307">
        <dgm:presLayoutVars>
          <dgm:bulletEnabled val="1"/>
        </dgm:presLayoutVars>
      </dgm:prSet>
      <dgm:spPr/>
    </dgm:pt>
    <dgm:pt modelId="{5913AF3F-7C50-4EBE-B545-6EBB68AF1041}" type="pres">
      <dgm:prSet presAssocID="{C64AAE0C-ADCA-4E6D-84BB-0C082034C509}" presName="sibTrans" presStyleLbl="sibTrans2D1" presStyleIdx="3" presStyleCnt="5"/>
      <dgm:spPr/>
    </dgm:pt>
    <dgm:pt modelId="{3EF8B73B-1256-43B3-A8A9-74D7109B75B8}" type="pres">
      <dgm:prSet presAssocID="{C64AAE0C-ADCA-4E6D-84BB-0C082034C509}" presName="connectorText" presStyleLbl="sibTrans2D1" presStyleIdx="3" presStyleCnt="5"/>
      <dgm:spPr/>
    </dgm:pt>
    <dgm:pt modelId="{10457B1B-F97B-4A6F-A6C9-F656A4721C3E}" type="pres">
      <dgm:prSet presAssocID="{D3605700-EB02-4C3D-A57F-D3BD800AEDB5}" presName="node" presStyleLbl="node1" presStyleIdx="4" presStyleCnt="5" custRadScaleRad="121684" custRadScaleInc="-7948">
        <dgm:presLayoutVars>
          <dgm:bulletEnabled val="1"/>
        </dgm:presLayoutVars>
      </dgm:prSet>
      <dgm:spPr/>
    </dgm:pt>
    <dgm:pt modelId="{60F60AA9-5C09-45C1-B20C-F3ED18204944}" type="pres">
      <dgm:prSet presAssocID="{9C1419CE-4F6B-4F59-A47E-1A9043B2ECD0}" presName="sibTrans" presStyleLbl="sibTrans2D1" presStyleIdx="4" presStyleCnt="5"/>
      <dgm:spPr/>
    </dgm:pt>
    <dgm:pt modelId="{51C6BECF-A4B7-45AA-B3D7-B786FEFB888D}" type="pres">
      <dgm:prSet presAssocID="{9C1419CE-4F6B-4F59-A47E-1A9043B2ECD0}" presName="connectorText" presStyleLbl="sibTrans2D1" presStyleIdx="4" presStyleCnt="5"/>
      <dgm:spPr/>
    </dgm:pt>
  </dgm:ptLst>
  <dgm:cxnLst>
    <dgm:cxn modelId="{FCF7F996-D76B-487D-AFDD-0709596EF3D2}" srcId="{9B6FDEDF-2302-4432-8BCB-47FAB92148BC}" destId="{26D2D337-3CDB-41D7-948A-A8B7FE30EEF4}" srcOrd="2" destOrd="0" parTransId="{94906BA2-229C-4665-8EC5-0A453F97D708}" sibTransId="{8482ED8E-2B46-4DDB-A82A-4911DC8F8BC5}"/>
    <dgm:cxn modelId="{CDB0340A-FF56-4FDF-894C-00D63EEE3F48}" type="presOf" srcId="{8482ED8E-2B46-4DDB-A82A-4911DC8F8BC5}" destId="{45BBF821-6869-46AC-90A5-7E1E399A5194}" srcOrd="1" destOrd="0" presId="urn:microsoft.com/office/officeart/2005/8/layout/cycle2"/>
    <dgm:cxn modelId="{EF6FCA6F-F36F-488F-A4D0-EB63114C0537}" srcId="{9B6FDEDF-2302-4432-8BCB-47FAB92148BC}" destId="{23FC3C51-71D7-473F-AF06-E0C9A2689995}" srcOrd="3" destOrd="0" parTransId="{9B0B9BEE-4B1D-4867-BD63-816F46354428}" sibTransId="{C64AAE0C-ADCA-4E6D-84BB-0C082034C509}"/>
    <dgm:cxn modelId="{A1598DE8-70BA-4383-B6EA-91DD6F0FCFD1}" srcId="{9B6FDEDF-2302-4432-8BCB-47FAB92148BC}" destId="{42196E33-8ED6-449E-B7D0-A743E9848C89}" srcOrd="1" destOrd="0" parTransId="{6FF4A820-81A8-459A-9CB7-5EBAB0B34711}" sibTransId="{D1F069AE-AA83-40E5-8FC9-71446AAF9E23}"/>
    <dgm:cxn modelId="{063A7AC4-F90F-4DAF-8BB5-BCF8D9D17B51}" type="presOf" srcId="{9C1419CE-4F6B-4F59-A47E-1A9043B2ECD0}" destId="{51C6BECF-A4B7-45AA-B3D7-B786FEFB888D}" srcOrd="1" destOrd="0" presId="urn:microsoft.com/office/officeart/2005/8/layout/cycle2"/>
    <dgm:cxn modelId="{F3778293-181C-467A-BFC1-82037FA7D19B}" type="presOf" srcId="{8482ED8E-2B46-4DDB-A82A-4911DC8F8BC5}" destId="{C819040F-29B4-433A-BE59-A45A31FF5741}" srcOrd="0" destOrd="0" presId="urn:microsoft.com/office/officeart/2005/8/layout/cycle2"/>
    <dgm:cxn modelId="{CF481E41-2834-4FE1-8DEF-5CBF99D89936}" srcId="{9B6FDEDF-2302-4432-8BCB-47FAB92148BC}" destId="{11B71584-4D5B-40BA-A2E5-AAC982217986}" srcOrd="0" destOrd="0" parTransId="{EABA620D-00DC-4231-903E-FDD1C07163F9}" sibTransId="{E90C2F61-9559-48DB-9A93-66CB1C5493FD}"/>
    <dgm:cxn modelId="{16DF3DC5-B972-42EE-874C-963E3557E7E9}" type="presOf" srcId="{23FC3C51-71D7-473F-AF06-E0C9A2689995}" destId="{E5B9CCDF-F5C2-4054-AAA7-A6D3E3554CEF}" srcOrd="0" destOrd="0" presId="urn:microsoft.com/office/officeart/2005/8/layout/cycle2"/>
    <dgm:cxn modelId="{CC81D813-0CC2-4B1C-98A8-76EEBD3727F5}" type="presOf" srcId="{9B6FDEDF-2302-4432-8BCB-47FAB92148BC}" destId="{3FB1E1E9-D74A-47A4-8876-C60B2B36D854}" srcOrd="0" destOrd="0" presId="urn:microsoft.com/office/officeart/2005/8/layout/cycle2"/>
    <dgm:cxn modelId="{B174EA95-E730-41C8-903E-F7C65EA1A887}" type="presOf" srcId="{D1F069AE-AA83-40E5-8FC9-71446AAF9E23}" destId="{A830A311-D6AB-407F-A920-55AEAEE94942}" srcOrd="1" destOrd="0" presId="urn:microsoft.com/office/officeart/2005/8/layout/cycle2"/>
    <dgm:cxn modelId="{30AFE5FC-23F4-475A-B028-B3301BF6E7BA}" srcId="{9B6FDEDF-2302-4432-8BCB-47FAB92148BC}" destId="{D3605700-EB02-4C3D-A57F-D3BD800AEDB5}" srcOrd="4" destOrd="0" parTransId="{85BC3A04-941C-4749-A999-84B764734E60}" sibTransId="{9C1419CE-4F6B-4F59-A47E-1A9043B2ECD0}"/>
    <dgm:cxn modelId="{752F8200-548A-4393-9493-7F06F82FB171}" type="presOf" srcId="{C64AAE0C-ADCA-4E6D-84BB-0C082034C509}" destId="{3EF8B73B-1256-43B3-A8A9-74D7109B75B8}" srcOrd="1" destOrd="0" presId="urn:microsoft.com/office/officeart/2005/8/layout/cycle2"/>
    <dgm:cxn modelId="{9C5C4D1A-A720-417A-A60B-003C534F6D1F}" type="presOf" srcId="{E90C2F61-9559-48DB-9A93-66CB1C5493FD}" destId="{390F19D8-792B-4BD2-8C8E-C59D0AE034F2}" srcOrd="0" destOrd="0" presId="urn:microsoft.com/office/officeart/2005/8/layout/cycle2"/>
    <dgm:cxn modelId="{4CDC2906-E6F9-464D-9144-50B48326486A}" type="presOf" srcId="{11B71584-4D5B-40BA-A2E5-AAC982217986}" destId="{DC5FAB17-AEE9-432D-9F56-F33CE9C13AC6}" srcOrd="0" destOrd="0" presId="urn:microsoft.com/office/officeart/2005/8/layout/cycle2"/>
    <dgm:cxn modelId="{17E721D3-6462-47FA-9614-3896FB068FA6}" type="presOf" srcId="{42196E33-8ED6-449E-B7D0-A743E9848C89}" destId="{7390AF69-C33F-46BF-BDF0-7960CB66C566}" srcOrd="0" destOrd="0" presId="urn:microsoft.com/office/officeart/2005/8/layout/cycle2"/>
    <dgm:cxn modelId="{5554513B-DF06-42B4-83E6-7279C603601B}" type="presOf" srcId="{26D2D337-3CDB-41D7-948A-A8B7FE30EEF4}" destId="{20D0FC91-C6DF-48FD-AB8B-BFDDD45E3C29}" srcOrd="0" destOrd="0" presId="urn:microsoft.com/office/officeart/2005/8/layout/cycle2"/>
    <dgm:cxn modelId="{3149D44E-1544-4263-A8B1-7305F08EFF75}" type="presOf" srcId="{D3605700-EB02-4C3D-A57F-D3BD800AEDB5}" destId="{10457B1B-F97B-4A6F-A6C9-F656A4721C3E}" srcOrd="0" destOrd="0" presId="urn:microsoft.com/office/officeart/2005/8/layout/cycle2"/>
    <dgm:cxn modelId="{93444C8A-96E6-4628-AE25-66D452463F60}" type="presOf" srcId="{C64AAE0C-ADCA-4E6D-84BB-0C082034C509}" destId="{5913AF3F-7C50-4EBE-B545-6EBB68AF1041}" srcOrd="0" destOrd="0" presId="urn:microsoft.com/office/officeart/2005/8/layout/cycle2"/>
    <dgm:cxn modelId="{20DAA7E3-2E16-44DC-8002-7E4D9C1F40DD}" type="presOf" srcId="{D1F069AE-AA83-40E5-8FC9-71446AAF9E23}" destId="{A62C3CBD-97A1-4011-9216-8171B3507965}" srcOrd="0" destOrd="0" presId="urn:microsoft.com/office/officeart/2005/8/layout/cycle2"/>
    <dgm:cxn modelId="{F56A238D-C927-4976-99C8-07396FC38677}" type="presOf" srcId="{E90C2F61-9559-48DB-9A93-66CB1C5493FD}" destId="{4D91E4C4-D40B-46D7-A7CE-003203A85235}" srcOrd="1" destOrd="0" presId="urn:microsoft.com/office/officeart/2005/8/layout/cycle2"/>
    <dgm:cxn modelId="{50E72050-CFF2-4274-901D-A9AD760FE2AC}" type="presOf" srcId="{9C1419CE-4F6B-4F59-A47E-1A9043B2ECD0}" destId="{60F60AA9-5C09-45C1-B20C-F3ED18204944}" srcOrd="0" destOrd="0" presId="urn:microsoft.com/office/officeart/2005/8/layout/cycle2"/>
    <dgm:cxn modelId="{EC7A930D-D05F-46D6-97EA-FBC550AFEFDB}" type="presParOf" srcId="{3FB1E1E9-D74A-47A4-8876-C60B2B36D854}" destId="{DC5FAB17-AEE9-432D-9F56-F33CE9C13AC6}" srcOrd="0" destOrd="0" presId="urn:microsoft.com/office/officeart/2005/8/layout/cycle2"/>
    <dgm:cxn modelId="{FE934F03-E9BF-4617-8204-CCC38A6AF0B1}" type="presParOf" srcId="{3FB1E1E9-D74A-47A4-8876-C60B2B36D854}" destId="{390F19D8-792B-4BD2-8C8E-C59D0AE034F2}" srcOrd="1" destOrd="0" presId="urn:microsoft.com/office/officeart/2005/8/layout/cycle2"/>
    <dgm:cxn modelId="{39D96475-EDEA-497D-90E1-F7798ECFE5BA}" type="presParOf" srcId="{390F19D8-792B-4BD2-8C8E-C59D0AE034F2}" destId="{4D91E4C4-D40B-46D7-A7CE-003203A85235}" srcOrd="0" destOrd="0" presId="urn:microsoft.com/office/officeart/2005/8/layout/cycle2"/>
    <dgm:cxn modelId="{06AFFC9C-F3FB-48B7-A992-B914B2195DC7}" type="presParOf" srcId="{3FB1E1E9-D74A-47A4-8876-C60B2B36D854}" destId="{7390AF69-C33F-46BF-BDF0-7960CB66C566}" srcOrd="2" destOrd="0" presId="urn:microsoft.com/office/officeart/2005/8/layout/cycle2"/>
    <dgm:cxn modelId="{46968C31-096F-4EE8-BDD3-72D5A95023B7}" type="presParOf" srcId="{3FB1E1E9-D74A-47A4-8876-C60B2B36D854}" destId="{A62C3CBD-97A1-4011-9216-8171B3507965}" srcOrd="3" destOrd="0" presId="urn:microsoft.com/office/officeart/2005/8/layout/cycle2"/>
    <dgm:cxn modelId="{69A8B119-B039-42B3-964D-93505E9DA50F}" type="presParOf" srcId="{A62C3CBD-97A1-4011-9216-8171B3507965}" destId="{A830A311-D6AB-407F-A920-55AEAEE94942}" srcOrd="0" destOrd="0" presId="urn:microsoft.com/office/officeart/2005/8/layout/cycle2"/>
    <dgm:cxn modelId="{A70C40D4-EB74-4B06-A9FE-68E9FA4FBF3C}" type="presParOf" srcId="{3FB1E1E9-D74A-47A4-8876-C60B2B36D854}" destId="{20D0FC91-C6DF-48FD-AB8B-BFDDD45E3C29}" srcOrd="4" destOrd="0" presId="urn:microsoft.com/office/officeart/2005/8/layout/cycle2"/>
    <dgm:cxn modelId="{7A5302EA-78B2-4671-A4F5-63DDF01F0101}" type="presParOf" srcId="{3FB1E1E9-D74A-47A4-8876-C60B2B36D854}" destId="{C819040F-29B4-433A-BE59-A45A31FF5741}" srcOrd="5" destOrd="0" presId="urn:microsoft.com/office/officeart/2005/8/layout/cycle2"/>
    <dgm:cxn modelId="{2DE8965D-3D77-4209-9D90-27EF24F32084}" type="presParOf" srcId="{C819040F-29B4-433A-BE59-A45A31FF5741}" destId="{45BBF821-6869-46AC-90A5-7E1E399A5194}" srcOrd="0" destOrd="0" presId="urn:microsoft.com/office/officeart/2005/8/layout/cycle2"/>
    <dgm:cxn modelId="{7D7364FD-59CC-4C05-BF90-C73C3F2F0092}" type="presParOf" srcId="{3FB1E1E9-D74A-47A4-8876-C60B2B36D854}" destId="{E5B9CCDF-F5C2-4054-AAA7-A6D3E3554CEF}" srcOrd="6" destOrd="0" presId="urn:microsoft.com/office/officeart/2005/8/layout/cycle2"/>
    <dgm:cxn modelId="{BEC79466-F936-4F81-9D7B-71E5B6DCB6D7}" type="presParOf" srcId="{3FB1E1E9-D74A-47A4-8876-C60B2B36D854}" destId="{5913AF3F-7C50-4EBE-B545-6EBB68AF1041}" srcOrd="7" destOrd="0" presId="urn:microsoft.com/office/officeart/2005/8/layout/cycle2"/>
    <dgm:cxn modelId="{3AB4657D-8DBD-4BF0-A1B7-9244A8CC93A7}" type="presParOf" srcId="{5913AF3F-7C50-4EBE-B545-6EBB68AF1041}" destId="{3EF8B73B-1256-43B3-A8A9-74D7109B75B8}" srcOrd="0" destOrd="0" presId="urn:microsoft.com/office/officeart/2005/8/layout/cycle2"/>
    <dgm:cxn modelId="{406271AA-0E68-417A-8EEA-2932632DA783}" type="presParOf" srcId="{3FB1E1E9-D74A-47A4-8876-C60B2B36D854}" destId="{10457B1B-F97B-4A6F-A6C9-F656A4721C3E}" srcOrd="8" destOrd="0" presId="urn:microsoft.com/office/officeart/2005/8/layout/cycle2"/>
    <dgm:cxn modelId="{D69582B5-740C-4C27-92A3-C1B105DA769F}" type="presParOf" srcId="{3FB1E1E9-D74A-47A4-8876-C60B2B36D854}" destId="{60F60AA9-5C09-45C1-B20C-F3ED18204944}" srcOrd="9" destOrd="0" presId="urn:microsoft.com/office/officeart/2005/8/layout/cycle2"/>
    <dgm:cxn modelId="{C3456D9D-2861-427E-865E-C0D7B7835350}" type="presParOf" srcId="{60F60AA9-5C09-45C1-B20C-F3ED18204944}" destId="{51C6BECF-A4B7-45AA-B3D7-B786FEFB888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E6BEA-E9EA-46C0-83D5-549EA3BC9E0A}">
      <dsp:nvSpPr>
        <dsp:cNvPr id="0" name=""/>
        <dsp:cNvSpPr/>
      </dsp:nvSpPr>
      <dsp:spPr>
        <a:xfrm>
          <a:off x="1524002" y="257495"/>
          <a:ext cx="5257814" cy="2552712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C8CD211-ACA1-4EE6-AAB9-2632D1FE6346}">
      <dsp:nvSpPr>
        <dsp:cNvPr id="0" name=""/>
        <dsp:cNvSpPr/>
      </dsp:nvSpPr>
      <dsp:spPr>
        <a:xfrm>
          <a:off x="1807071" y="2443569"/>
          <a:ext cx="134599" cy="13459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F7CA23-BFA7-4D2F-ABA8-468AB8139EB3}">
      <dsp:nvSpPr>
        <dsp:cNvPr id="0" name=""/>
        <dsp:cNvSpPr/>
      </dsp:nvSpPr>
      <dsp:spPr>
        <a:xfrm>
          <a:off x="1874371" y="2510869"/>
          <a:ext cx="766632" cy="870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322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2003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1874371" y="2510869"/>
        <a:ext cx="766632" cy="870508"/>
      </dsp:txXfrm>
    </dsp:sp>
    <dsp:sp modelId="{3900D967-6271-4081-BFE9-066A742142D0}">
      <dsp:nvSpPr>
        <dsp:cNvPr id="0" name=""/>
        <dsp:cNvSpPr/>
      </dsp:nvSpPr>
      <dsp:spPr>
        <a:xfrm>
          <a:off x="2535665" y="1743504"/>
          <a:ext cx="210677" cy="21067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C91238-6770-4CDC-8A4F-7E15899D4FFB}">
      <dsp:nvSpPr>
        <dsp:cNvPr id="0" name=""/>
        <dsp:cNvSpPr/>
      </dsp:nvSpPr>
      <dsp:spPr>
        <a:xfrm>
          <a:off x="2641004" y="1848843"/>
          <a:ext cx="971458" cy="153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34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II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2006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2641004" y="1848843"/>
        <a:ext cx="971458" cy="1532534"/>
      </dsp:txXfrm>
    </dsp:sp>
    <dsp:sp modelId="{4FEF798F-7479-48AB-9507-71C2F6440684}">
      <dsp:nvSpPr>
        <dsp:cNvPr id="0" name=""/>
        <dsp:cNvSpPr/>
      </dsp:nvSpPr>
      <dsp:spPr>
        <a:xfrm>
          <a:off x="3472010" y="1185355"/>
          <a:ext cx="280903" cy="28090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CF8FFE-F0BD-4C26-8B31-935A81C079F7}">
      <dsp:nvSpPr>
        <dsp:cNvPr id="0" name=""/>
        <dsp:cNvSpPr/>
      </dsp:nvSpPr>
      <dsp:spPr>
        <a:xfrm>
          <a:off x="3612462" y="1325806"/>
          <a:ext cx="1129466" cy="2055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845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III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2009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3612462" y="1325806"/>
        <a:ext cx="1129466" cy="2055571"/>
      </dsp:txXfrm>
    </dsp:sp>
    <dsp:sp modelId="{FE1D9805-7328-4092-B4BD-83CBAB869F42}">
      <dsp:nvSpPr>
        <dsp:cNvPr id="0" name=""/>
        <dsp:cNvSpPr/>
      </dsp:nvSpPr>
      <dsp:spPr>
        <a:xfrm>
          <a:off x="4560512" y="749369"/>
          <a:ext cx="362833" cy="36283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5A18B9-9A8D-4C33-BCEA-A9A382D267E3}">
      <dsp:nvSpPr>
        <dsp:cNvPr id="0" name=""/>
        <dsp:cNvSpPr/>
      </dsp:nvSpPr>
      <dsp:spPr>
        <a:xfrm>
          <a:off x="4741929" y="930786"/>
          <a:ext cx="1170432" cy="2450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258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IV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2012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4741929" y="930786"/>
        <a:ext cx="1170432" cy="2450592"/>
      </dsp:txXfrm>
    </dsp:sp>
    <dsp:sp modelId="{87D41E4A-9C64-4EC7-B3DC-9CD03D6ACCF5}">
      <dsp:nvSpPr>
        <dsp:cNvPr id="0" name=""/>
        <dsp:cNvSpPr/>
      </dsp:nvSpPr>
      <dsp:spPr>
        <a:xfrm>
          <a:off x="5681201" y="458224"/>
          <a:ext cx="462320" cy="46232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EBB0C5-64F1-44CC-A578-4A15B2CFA11C}">
      <dsp:nvSpPr>
        <dsp:cNvPr id="0" name=""/>
        <dsp:cNvSpPr/>
      </dsp:nvSpPr>
      <dsp:spPr>
        <a:xfrm>
          <a:off x="5912361" y="689384"/>
          <a:ext cx="1170432" cy="2691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974" tIns="0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tx1">
                  <a:lumMod val="50000"/>
                  <a:lumOff val="50000"/>
                </a:schemeClr>
              </a:solidFill>
            </a:rPr>
            <a:t>V</a:t>
          </a:r>
          <a:br>
            <a:rPr lang="en-US" sz="32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3200" kern="1200" dirty="0">
              <a:solidFill>
                <a:schemeClr val="tx1">
                  <a:lumMod val="50000"/>
                  <a:lumOff val="50000"/>
                </a:schemeClr>
              </a:solidFill>
            </a:rPr>
            <a:t>2015</a:t>
          </a:r>
          <a:endParaRPr lang="en-GB" sz="32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5912361" y="689384"/>
        <a:ext cx="1170432" cy="26919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FAB17-AEE9-432D-9F56-F33CE9C13AC6}">
      <dsp:nvSpPr>
        <dsp:cNvPr id="0" name=""/>
        <dsp:cNvSpPr/>
      </dsp:nvSpPr>
      <dsp:spPr>
        <a:xfrm>
          <a:off x="2261109" y="2035"/>
          <a:ext cx="1478108" cy="1478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itchFamily="34" charset="0"/>
              <a:cs typeface="Arial" pitchFamily="34" charset="0"/>
            </a:rPr>
            <a:t>CERN requirements push the limit</a:t>
          </a:r>
          <a:endParaRPr lang="en-GB" sz="1200" kern="1200" dirty="0"/>
        </a:p>
      </dsp:txBody>
      <dsp:txXfrm>
        <a:off x="2477573" y="218499"/>
        <a:ext cx="1045180" cy="1045180"/>
      </dsp:txXfrm>
    </dsp:sp>
    <dsp:sp modelId="{390F19D8-792B-4BD2-8C8E-C59D0AE034F2}">
      <dsp:nvSpPr>
        <dsp:cNvPr id="0" name=""/>
        <dsp:cNvSpPr/>
      </dsp:nvSpPr>
      <dsp:spPr>
        <a:xfrm rot="1842351">
          <a:off x="3794221" y="1127476"/>
          <a:ext cx="553067" cy="49886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3804712" y="1189038"/>
        <a:ext cx="403409" cy="299317"/>
      </dsp:txXfrm>
    </dsp:sp>
    <dsp:sp modelId="{7390AF69-C33F-46BF-BDF0-7960CB66C566}">
      <dsp:nvSpPr>
        <dsp:cNvPr id="0" name=""/>
        <dsp:cNvSpPr/>
      </dsp:nvSpPr>
      <dsp:spPr>
        <a:xfrm>
          <a:off x="4429208" y="1289657"/>
          <a:ext cx="1478108" cy="1478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itchFamily="34" charset="0"/>
              <a:cs typeface="Arial" pitchFamily="34" charset="0"/>
            </a:rPr>
            <a:t>Apply new techniques and technologies</a:t>
          </a:r>
          <a:endParaRPr lang="en-GB" sz="1200" b="1" kern="1200" dirty="0">
            <a:latin typeface="Arial" pitchFamily="34" charset="0"/>
            <a:cs typeface="Arial" pitchFamily="34" charset="0"/>
          </a:endParaRPr>
        </a:p>
      </dsp:txBody>
      <dsp:txXfrm>
        <a:off x="4645672" y="1506121"/>
        <a:ext cx="1045180" cy="1045180"/>
      </dsp:txXfrm>
    </dsp:sp>
    <dsp:sp modelId="{A62C3CBD-97A1-4011-9216-8171B3507965}">
      <dsp:nvSpPr>
        <dsp:cNvPr id="0" name=""/>
        <dsp:cNvSpPr/>
      </dsp:nvSpPr>
      <dsp:spPr>
        <a:xfrm rot="7374333">
          <a:off x="4505156" y="2601335"/>
          <a:ext cx="262363" cy="49886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4565890" y="2668066"/>
        <a:ext cx="183654" cy="299317"/>
      </dsp:txXfrm>
    </dsp:sp>
    <dsp:sp modelId="{20D0FC91-C6DF-48FD-AB8B-BFDDD45E3C29}">
      <dsp:nvSpPr>
        <dsp:cNvPr id="0" name=""/>
        <dsp:cNvSpPr/>
      </dsp:nvSpPr>
      <dsp:spPr>
        <a:xfrm>
          <a:off x="3357292" y="2946235"/>
          <a:ext cx="1478108" cy="1478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itchFamily="34" charset="0"/>
              <a:cs typeface="Arial" pitchFamily="34" charset="0"/>
            </a:rPr>
            <a:t>Joint development in rapid cycles</a:t>
          </a:r>
          <a:endParaRPr lang="en-GB" sz="1200" b="1" kern="1200" dirty="0">
            <a:latin typeface="Arial" pitchFamily="34" charset="0"/>
            <a:cs typeface="Arial" pitchFamily="34" charset="0"/>
          </a:endParaRPr>
        </a:p>
      </dsp:txBody>
      <dsp:txXfrm>
        <a:off x="3573756" y="3162699"/>
        <a:ext cx="1045180" cy="1045180"/>
      </dsp:txXfrm>
    </dsp:sp>
    <dsp:sp modelId="{C819040F-29B4-433A-BE59-A45A31FF5741}">
      <dsp:nvSpPr>
        <dsp:cNvPr id="0" name=""/>
        <dsp:cNvSpPr/>
      </dsp:nvSpPr>
      <dsp:spPr>
        <a:xfrm rot="10800000">
          <a:off x="2858019" y="3435859"/>
          <a:ext cx="352819" cy="49886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2963865" y="3535631"/>
        <a:ext cx="246973" cy="299317"/>
      </dsp:txXfrm>
    </dsp:sp>
    <dsp:sp modelId="{E5B9CCDF-F5C2-4054-AAA7-A6D3E3554CEF}">
      <dsp:nvSpPr>
        <dsp:cNvPr id="0" name=""/>
        <dsp:cNvSpPr/>
      </dsp:nvSpPr>
      <dsp:spPr>
        <a:xfrm>
          <a:off x="1213486" y="2946235"/>
          <a:ext cx="1478108" cy="1478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itchFamily="34" charset="0"/>
              <a:cs typeface="Arial" pitchFamily="34" charset="0"/>
            </a:rPr>
            <a:t>Test prototypes in CERN environment</a:t>
          </a:r>
          <a:endParaRPr lang="en-GB" sz="1200" b="1" kern="1200" dirty="0">
            <a:latin typeface="Arial" pitchFamily="34" charset="0"/>
            <a:cs typeface="Arial" pitchFamily="34" charset="0"/>
          </a:endParaRPr>
        </a:p>
      </dsp:txBody>
      <dsp:txXfrm>
        <a:off x="1429950" y="3162699"/>
        <a:ext cx="1045180" cy="1045180"/>
      </dsp:txXfrm>
    </dsp:sp>
    <dsp:sp modelId="{5913AF3F-7C50-4EBE-B545-6EBB68AF1041}">
      <dsp:nvSpPr>
        <dsp:cNvPr id="0" name=""/>
        <dsp:cNvSpPr/>
      </dsp:nvSpPr>
      <dsp:spPr>
        <a:xfrm rot="14086939">
          <a:off x="1226970" y="2614304"/>
          <a:ext cx="291294" cy="49886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1295862" y="2749773"/>
        <a:ext cx="203906" cy="299317"/>
      </dsp:txXfrm>
    </dsp:sp>
    <dsp:sp modelId="{10457B1B-F97B-4A6F-A6C9-F656A4721C3E}">
      <dsp:nvSpPr>
        <dsp:cNvPr id="0" name=""/>
        <dsp:cNvSpPr/>
      </dsp:nvSpPr>
      <dsp:spPr>
        <a:xfrm>
          <a:off x="44131" y="1289655"/>
          <a:ext cx="1478108" cy="1478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itchFamily="34" charset="0"/>
              <a:cs typeface="Arial" pitchFamily="34" charset="0"/>
            </a:rPr>
            <a:t>Produce advanced products and services</a:t>
          </a:r>
          <a:endParaRPr lang="en-GB" sz="1200" b="1" kern="1200" dirty="0">
            <a:latin typeface="Arial" pitchFamily="34" charset="0"/>
            <a:cs typeface="Arial" pitchFamily="34" charset="0"/>
          </a:endParaRPr>
        </a:p>
      </dsp:txBody>
      <dsp:txXfrm>
        <a:off x="260595" y="1506119"/>
        <a:ext cx="1045180" cy="1045180"/>
      </dsp:txXfrm>
    </dsp:sp>
    <dsp:sp modelId="{60F60AA9-5C09-45C1-B20C-F3ED18204944}">
      <dsp:nvSpPr>
        <dsp:cNvPr id="0" name=""/>
        <dsp:cNvSpPr/>
      </dsp:nvSpPr>
      <dsp:spPr>
        <a:xfrm rot="19791120">
          <a:off x="1589890" y="1143647"/>
          <a:ext cx="575405" cy="49886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1600012" y="1281001"/>
        <a:ext cx="425747" cy="299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08/12/2016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emf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2346450"/>
            <a:ext cx="3888432" cy="1658614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4149080"/>
            <a:ext cx="3888432" cy="1968219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Conference/Meeting Name</a:t>
            </a:r>
            <a:br>
              <a:rPr lang="en-US" dirty="0"/>
            </a:br>
            <a:r>
              <a:rPr lang="en-US" dirty="0"/>
              <a:t>Author 1 First and Family Names</a:t>
            </a:r>
            <a:br>
              <a:rPr lang="en-US" dirty="0"/>
            </a:br>
            <a:r>
              <a:rPr lang="en-US" dirty="0"/>
              <a:t>Author 2 First and Family Names</a:t>
            </a:r>
            <a:br>
              <a:rPr lang="en-US" dirty="0"/>
            </a:br>
            <a:r>
              <a:rPr lang="en-US" dirty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4149079"/>
            <a:ext cx="2376488" cy="187283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xx/xx/2016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548714"/>
            <a:ext cx="3959994" cy="456845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4" y="1604434"/>
            <a:ext cx="3959225" cy="451273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-3560" y="1535113"/>
            <a:ext cx="313540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/>
              <a:t>Pictures/Diagrams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3" y="1535113"/>
            <a:ext cx="5266929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3" y="2174875"/>
            <a:ext cx="5266929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2512641"/>
            <a:ext cx="313184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/>
              <a:t>Pictures/Diagrams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-20535" y="3490169"/>
            <a:ext cx="313540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/>
              <a:t>Pictures/Diagrams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0" y="4467697"/>
            <a:ext cx="313184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/>
              <a:t>Pictures/Diagrams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2496" y="5445224"/>
            <a:ext cx="3109345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/>
              <a:t>Pictures/Diagrams</a:t>
            </a:r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2852936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306896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>
                <a:hlinkClick r:id="rId2"/>
              </a:rPr>
              <a:t>www.cern.ch/openlab</a:t>
            </a:r>
            <a:r>
              <a:rPr lang="fr-CH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132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4067944" y="1988840"/>
            <a:ext cx="3312368" cy="307007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050" dirty="0">
                <a:solidFill>
                  <a:srgbClr val="0070C0"/>
                </a:solidFill>
              </a:rPr>
              <a:t>EXECUTIVE CONTACT </a:t>
            </a:r>
          </a:p>
          <a:p>
            <a:r>
              <a:rPr lang="en-GB" sz="1050" dirty="0">
                <a:solidFill>
                  <a:srgbClr val="000000"/>
                </a:solidFill>
              </a:rPr>
              <a:t>Alberto Di Meglio, CERN openlab Head </a:t>
            </a:r>
            <a:r>
              <a:rPr lang="en-GB" sz="1050" dirty="0">
                <a:solidFill>
                  <a:schemeClr val="bg2">
                    <a:lumMod val="75000"/>
                  </a:schemeClr>
                </a:solidFill>
              </a:rPr>
              <a:t>alberto.di.meglio@cern.ch </a:t>
            </a:r>
          </a:p>
          <a:p>
            <a:endParaRPr lang="en-GB" sz="1050" dirty="0">
              <a:solidFill>
                <a:srgbClr val="000000"/>
              </a:solidFill>
            </a:endParaRPr>
          </a:p>
          <a:p>
            <a:r>
              <a:rPr lang="en-GB" sz="1050" dirty="0">
                <a:solidFill>
                  <a:srgbClr val="0070C0"/>
                </a:solidFill>
              </a:rPr>
              <a:t>TECHNICAL CONTACT </a:t>
            </a:r>
          </a:p>
          <a:p>
            <a:r>
              <a:rPr lang="en-GB" sz="1050" dirty="0">
                <a:solidFill>
                  <a:srgbClr val="000000"/>
                </a:solidFill>
              </a:rPr>
              <a:t>Maria Girone, CERN openlab CTO </a:t>
            </a:r>
          </a:p>
          <a:p>
            <a:r>
              <a:rPr lang="en-GB" sz="1050" dirty="0">
                <a:solidFill>
                  <a:schemeClr val="bg2">
                    <a:lumMod val="75000"/>
                  </a:schemeClr>
                </a:solidFill>
              </a:rPr>
              <a:t>maria.girone@cern.ch</a:t>
            </a:r>
            <a:r>
              <a:rPr lang="en-GB" sz="1050" dirty="0">
                <a:solidFill>
                  <a:srgbClr val="000000"/>
                </a:solidFill>
              </a:rPr>
              <a:t> </a:t>
            </a:r>
          </a:p>
          <a:p>
            <a:r>
              <a:rPr lang="en-GB" sz="1050" dirty="0">
                <a:solidFill>
                  <a:srgbClr val="000000"/>
                </a:solidFill>
              </a:rPr>
              <a:t>Fons Rademakers, CERN openlab CRO </a:t>
            </a:r>
            <a:r>
              <a:rPr lang="en-GB" sz="1050" dirty="0">
                <a:solidFill>
                  <a:schemeClr val="bg2">
                    <a:lumMod val="75000"/>
                  </a:schemeClr>
                </a:solidFill>
              </a:rPr>
              <a:t>fons.rademakers@cern.ch </a:t>
            </a:r>
          </a:p>
          <a:p>
            <a:endParaRPr lang="en-GB" sz="1050" dirty="0">
              <a:solidFill>
                <a:srgbClr val="000000"/>
              </a:solidFill>
            </a:endParaRPr>
          </a:p>
          <a:p>
            <a:r>
              <a:rPr lang="en-GB" sz="1050" dirty="0">
                <a:solidFill>
                  <a:srgbClr val="0070C0"/>
                </a:solidFill>
              </a:rPr>
              <a:t>COMMUNICATION CONTACT </a:t>
            </a:r>
          </a:p>
          <a:p>
            <a:r>
              <a:rPr lang="en-GB" sz="1050" dirty="0">
                <a:solidFill>
                  <a:srgbClr val="000000"/>
                </a:solidFill>
              </a:rPr>
              <a:t>Andrew Purcell, CERN openlab Communication Officer </a:t>
            </a:r>
            <a:r>
              <a:rPr lang="en-GB" sz="1050" dirty="0">
                <a:solidFill>
                  <a:schemeClr val="bg2">
                    <a:lumMod val="75000"/>
                  </a:schemeClr>
                </a:solidFill>
              </a:rPr>
              <a:t>andrew.purcell@cern.ch </a:t>
            </a:r>
          </a:p>
          <a:p>
            <a:r>
              <a:rPr lang="en-GB" sz="1050" dirty="0" err="1">
                <a:solidFill>
                  <a:srgbClr val="000000"/>
                </a:solidFill>
              </a:rPr>
              <a:t>Mélissa</a:t>
            </a:r>
            <a:r>
              <a:rPr lang="en-GB" sz="1050" dirty="0">
                <a:solidFill>
                  <a:srgbClr val="000000"/>
                </a:solidFill>
              </a:rPr>
              <a:t> Gaillard, CERN IT Department Communication Officer </a:t>
            </a:r>
            <a:r>
              <a:rPr lang="en-GB" sz="1050" dirty="0">
                <a:solidFill>
                  <a:schemeClr val="bg2">
                    <a:lumMod val="75000"/>
                  </a:schemeClr>
                </a:solidFill>
              </a:rPr>
              <a:t>melissa.gaillard@cern.ch</a:t>
            </a:r>
            <a:r>
              <a:rPr lang="en-GB" sz="1050" dirty="0">
                <a:solidFill>
                  <a:srgbClr val="000000"/>
                </a:solidFill>
              </a:rPr>
              <a:t> </a:t>
            </a:r>
          </a:p>
          <a:p>
            <a:endParaRPr lang="en-GB" sz="1050" dirty="0">
              <a:solidFill>
                <a:srgbClr val="000000"/>
              </a:solidFill>
            </a:endParaRPr>
          </a:p>
          <a:p>
            <a:r>
              <a:rPr lang="en-GB" sz="1050" dirty="0">
                <a:solidFill>
                  <a:srgbClr val="0070C0"/>
                </a:solidFill>
              </a:rPr>
              <a:t>ADMIN CONTACT </a:t>
            </a:r>
          </a:p>
          <a:p>
            <a:r>
              <a:rPr lang="en-GB" sz="1050" dirty="0">
                <a:solidFill>
                  <a:srgbClr val="000000"/>
                </a:solidFill>
              </a:rPr>
              <a:t>Kristina Gunne, CERN openlab Administration Officer </a:t>
            </a:r>
            <a:r>
              <a:rPr lang="en-GB" sz="1050" dirty="0">
                <a:solidFill>
                  <a:schemeClr val="bg2">
                    <a:lumMod val="75000"/>
                  </a:schemeClr>
                </a:solidFill>
              </a:rPr>
              <a:t>kristina.gunne@cern.ch </a:t>
            </a:r>
            <a:endParaRPr lang="fr-CH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633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56176" y="6672169"/>
            <a:ext cx="25202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CH" sz="800" i="1" dirty="0">
                <a:solidFill>
                  <a:schemeClr val="bg2"/>
                </a:solidFill>
              </a:rPr>
              <a:t>Background image: Shutterstock</a:t>
            </a:r>
            <a:endParaRPr lang="en-GB" sz="8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04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56176" y="6672169"/>
            <a:ext cx="25202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CH" sz="800" i="1" dirty="0">
                <a:solidFill>
                  <a:schemeClr val="bg2"/>
                </a:solidFill>
              </a:rPr>
              <a:t>Background image: Shutterstock</a:t>
            </a:r>
            <a:endParaRPr lang="en-GB" sz="8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05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First Name and Family Name – CERN openlab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/>
          </p:cNvSpPr>
          <p:nvPr userDrawn="1"/>
        </p:nvSpPr>
        <p:spPr bwMode="auto">
          <a:xfrm>
            <a:off x="3601380" y="1268761"/>
            <a:ext cx="5397623" cy="3649740"/>
          </a:xfrm>
          <a:prstGeom prst="rect">
            <a:avLst/>
          </a:prstGeom>
          <a:gradFill rotWithShape="0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>
            <a:noFill/>
          </a:ln>
          <a:effectLst>
            <a:outerShdw blurRad="38100" dist="38099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63500" tIns="63500" rIns="63500" bIns="6350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Founded in 1954 </a:t>
            </a: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Member States: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Austria, Belgium, Bulgaria, Czech Republic, Denmark, Finland, France, Germany, Greece, Hungary, Israel, Italy, Netherlands, Norway, Poland, Portugal, Romania, Slovakia, Spain, Sweden, Switzerland and United Kingdom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Associate Members in the Pre-Stage to Membership: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Cyprus, Serbia,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Associate Members: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Pakistan, Turkey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Observers to Council: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India, Japan, Russia, United States of America, the European Commission,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Joint Institute for Nuclear Research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and UNESCO</a:t>
            </a:r>
          </a:p>
        </p:txBody>
      </p:sp>
      <p:sp>
        <p:nvSpPr>
          <p:cNvPr id="7" name="Rectangle 10"/>
          <p:cNvSpPr>
            <a:spLocks/>
          </p:cNvSpPr>
          <p:nvPr userDrawn="1"/>
        </p:nvSpPr>
        <p:spPr bwMode="auto">
          <a:xfrm>
            <a:off x="251520" y="1268761"/>
            <a:ext cx="3192601" cy="1368151"/>
          </a:xfrm>
          <a:prstGeom prst="rect">
            <a:avLst/>
          </a:prstGeom>
          <a:gradFill rotWithShape="0">
            <a:gsLst>
              <a:gs pos="0">
                <a:srgbClr val="9B2D1F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>
            <a:noFill/>
          </a:ln>
          <a:effectLst>
            <a:outerShdw blurRad="38100" dist="38099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63500" tIns="63500" rIns="63500" bIns="63500"/>
          <a:lstStyle>
            <a:lvl1pPr marL="179388" indent="-179388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~ 2300 staff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~ 1050 other paid personnel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~ 11000 users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Budget ~1100 MCHF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12" y="2708920"/>
            <a:ext cx="3185816" cy="233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/>
          </p:cNvSpPr>
          <p:nvPr userDrawn="1"/>
        </p:nvSpPr>
        <p:spPr bwMode="auto">
          <a:xfrm>
            <a:off x="3962401" y="471529"/>
            <a:ext cx="518159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63500" tIns="63500" rIns="63500" bIns="6350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/>
            <a:r>
              <a:rPr lang="en-GB" sz="1800" b="1" dirty="0">
                <a:solidFill>
                  <a:schemeClr val="tx2"/>
                </a:solidFill>
              </a:rPr>
              <a:t>European Organization for Nuclear Research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endParaRPr lang="en-US" sz="1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715463" y="125174"/>
            <a:ext cx="4428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What is CERN?</a:t>
            </a:r>
            <a:endParaRPr lang="en-GB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61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286000" y="1524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CERN: A UNIQUE ENVIRONMENT</a:t>
            </a:r>
          </a:p>
          <a:p>
            <a:r>
              <a:rPr lang="fr-CH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 PUSH TECHNOLOGIES </a:t>
            </a:r>
          </a:p>
          <a:p>
            <a:r>
              <a:rPr lang="fr-CH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 THEIR LIMITS</a:t>
            </a:r>
            <a:endParaRPr lang="en-GB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05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 ye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graphicFrame>
        <p:nvGraphicFramePr>
          <p:cNvPr id="15" name="Content Placeholder 5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198335338"/>
              </p:ext>
            </p:extLst>
          </p:nvPr>
        </p:nvGraphicFramePr>
        <p:xfrm>
          <a:off x="-900608" y="1052736"/>
          <a:ext cx="8610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Box 15"/>
          <p:cNvSpPr txBox="1"/>
          <p:nvPr userDrawn="1"/>
        </p:nvSpPr>
        <p:spPr>
          <a:xfrm>
            <a:off x="4477417" y="5941217"/>
            <a:ext cx="3645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Collaboration Board 2016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242392" y="3916623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Set-up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2001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696851" y="1186748"/>
            <a:ext cx="1071127" cy="1333129"/>
            <a:chOff x="7503535" y="742950"/>
            <a:chExt cx="1071127" cy="1333129"/>
          </a:xfrm>
        </p:grpSpPr>
        <p:sp>
          <p:nvSpPr>
            <p:cNvPr id="19" name="7-Point Star 18"/>
            <p:cNvSpPr/>
            <p:nvPr/>
          </p:nvSpPr>
          <p:spPr>
            <a:xfrm>
              <a:off x="7543800" y="742950"/>
              <a:ext cx="990600" cy="990600"/>
            </a:xfrm>
            <a:prstGeom prst="star7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61430" y="1675969"/>
              <a:ext cx="75533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 w="22225">
                    <a:solidFill>
                      <a:srgbClr val="333399"/>
                    </a:solidFill>
                    <a:prstDash val="solid"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2016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03535" y="1045800"/>
              <a:ext cx="1071127" cy="461665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 w="6600">
                    <a:solidFill>
                      <a:srgbClr val="3333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333399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15 Years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 w="6600">
                    <a:solidFill>
                      <a:srgbClr val="3333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333399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Anniversary</a:t>
              </a:r>
            </a:p>
          </p:txBody>
        </p:sp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271" y="4005631"/>
            <a:ext cx="2715329" cy="181021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72" y="4017860"/>
            <a:ext cx="3441079" cy="1800434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772687" y="198960"/>
            <a:ext cx="73713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b="1" dirty="0">
                <a:latin typeface="Arial" pitchFamily="34" charset="0"/>
                <a:cs typeface="Arial" pitchFamily="34" charset="0"/>
              </a:rPr>
              <a:t>15 Years of Successful Collaboration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37276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openlab 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8048" t="24989" r="11833" b="26365"/>
          <a:stretch/>
        </p:blipFill>
        <p:spPr>
          <a:xfrm>
            <a:off x="5550115" y="2473832"/>
            <a:ext cx="3581400" cy="2783541"/>
          </a:xfrm>
          <a:prstGeom prst="rect">
            <a:avLst/>
          </a:prstGeom>
        </p:spPr>
      </p:pic>
      <p:sp>
        <p:nvSpPr>
          <p:cNvPr id="10" name="Content Placeholder 9"/>
          <p:cNvSpPr txBox="1">
            <a:spLocks/>
          </p:cNvSpPr>
          <p:nvPr userDrawn="1"/>
        </p:nvSpPr>
        <p:spPr bwMode="auto">
          <a:xfrm>
            <a:off x="253008" y="2721870"/>
            <a:ext cx="5181600" cy="2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14350" indent="-514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  <a:lumOff val="50000"/>
                </a:schemeClr>
              </a:buClr>
              <a:buSzPct val="120000"/>
              <a:buFont typeface="Wingdings" pitchFamily="2" charset="2"/>
              <a:buChar char="§"/>
              <a:defRPr sz="28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SzPct val="120000"/>
              <a:buFont typeface="Arial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50000"/>
                  <a:lumOff val="50000"/>
                </a:schemeClr>
              </a:buClr>
              <a:buSzPct val="120000"/>
              <a:buFont typeface="Arial" pitchFamily="34" charset="0"/>
              <a:buChar char="›"/>
              <a:defRPr sz="20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9pPr>
          </a:lstStyle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Evaluate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state-of-the-art technologies in a challenging environment and improve them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Test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 a research environment today what will be used in many business sectors tomorrow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Train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next generation of engineers/employees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Disseminate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results and outreach to new audiences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3599660" y="318788"/>
            <a:ext cx="55338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latin typeface="Arial" pitchFamily="34" charset="0"/>
                <a:cs typeface="Arial" pitchFamily="34" charset="0"/>
              </a:rPr>
              <a:t>CERN openlab in a nutshell</a:t>
            </a:r>
            <a:endParaRPr lang="en-GB" sz="32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132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0" hangingPunct="0">
              <a:spcBef>
                <a:spcPts val="1200"/>
              </a:spcBef>
              <a:buNone/>
              <a:defRPr/>
            </a:pPr>
            <a:r>
              <a:rPr lang="en-GB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science – industry partnership to drive R&amp;D and innovation</a:t>
            </a:r>
            <a:br>
              <a:rPr lang="en-GB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GB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with over a decade of success</a:t>
            </a:r>
          </a:p>
        </p:txBody>
      </p:sp>
    </p:spTree>
    <p:extLst>
      <p:ext uri="{BB962C8B-B14F-4D97-AF65-F5344CB8AC3E}">
        <p14:creationId xmlns:p14="http://schemas.microsoft.com/office/powerpoint/2010/main" val="241008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graphicFrame>
        <p:nvGraphicFramePr>
          <p:cNvPr id="6" name="Diagram 5"/>
          <p:cNvGraphicFramePr/>
          <p:nvPr userDrawn="1">
            <p:extLst>
              <p:ext uri="{D42A27DB-BD31-4B8C-83A1-F6EECF244321}">
                <p14:modId xmlns:p14="http://schemas.microsoft.com/office/powerpoint/2010/main" val="1847877318"/>
              </p:ext>
            </p:extLst>
          </p:nvPr>
        </p:nvGraphicFramePr>
        <p:xfrm>
          <a:off x="1524000" y="1052736"/>
          <a:ext cx="6000328" cy="48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1403648" y="5590981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A public-private partnership between </a:t>
            </a:r>
          </a:p>
          <a:p>
            <a:pPr algn="ctr"/>
            <a:r>
              <a:rPr lang="en-US" sz="1800" b="1" dirty="0">
                <a:solidFill>
                  <a:schemeClr val="tx1"/>
                </a:solidFill>
              </a:rPr>
              <a:t>the research community and industry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403648" y="289223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3200" b="1" dirty="0"/>
              <a:t>Virtuous Cycle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3218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3236978"/>
            <a:ext cx="7283152" cy="288918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701800"/>
            <a:ext cx="7272338" cy="1246717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First Name and Family Name – CERN openlab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38" t="27100" r="10080" b="59965"/>
          <a:stretch/>
        </p:blipFill>
        <p:spPr bwMode="auto">
          <a:xfrm>
            <a:off x="3174813" y="3480996"/>
            <a:ext cx="1056844" cy="67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1" t="38802" r="7897" b="48264"/>
          <a:stretch/>
        </p:blipFill>
        <p:spPr bwMode="auto">
          <a:xfrm>
            <a:off x="2448088" y="1452409"/>
            <a:ext cx="1152922" cy="67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0" t="52198" b="40411"/>
          <a:stretch/>
        </p:blipFill>
        <p:spPr bwMode="auto">
          <a:xfrm>
            <a:off x="4231657" y="1621986"/>
            <a:ext cx="1600199" cy="38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0" t="60574" b="30187"/>
          <a:stretch/>
        </p:blipFill>
        <p:spPr bwMode="auto">
          <a:xfrm>
            <a:off x="6643823" y="1585143"/>
            <a:ext cx="1600200" cy="48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912" y="2516420"/>
            <a:ext cx="1483101" cy="5613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309" y="2561600"/>
            <a:ext cx="937497" cy="4952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12012" r="4130" b="14340"/>
          <a:stretch/>
        </p:blipFill>
        <p:spPr>
          <a:xfrm>
            <a:off x="6351712" y="2636168"/>
            <a:ext cx="553470" cy="441644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428" y="4664216"/>
            <a:ext cx="649324" cy="2045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673" y="4635225"/>
            <a:ext cx="1113755" cy="3513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8277" y="3566120"/>
            <a:ext cx="1203547" cy="4806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3512" y="2521961"/>
            <a:ext cx="1165675" cy="7243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267" y="2740668"/>
            <a:ext cx="1229127" cy="3015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691117" y="3637064"/>
            <a:ext cx="647700" cy="3238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183" y="4643401"/>
            <a:ext cx="907302" cy="318698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179512" y="1340768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03312" y="1340768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Partners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179512" y="2331366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03312" y="2331366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Contributors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179512" y="3321966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103312" y="3321966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Associates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179512" y="4312564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103312" y="4312564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Research</a:t>
            </a: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798277" y="4635225"/>
            <a:ext cx="703096" cy="2812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643823" y="4554830"/>
            <a:ext cx="1155689" cy="39528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952841" y="4635225"/>
            <a:ext cx="482696" cy="31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6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74637"/>
            <a:ext cx="7283152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600201"/>
            <a:ext cx="72831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6356351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dirty="0"/>
              <a:t>First Name and </a:t>
            </a:r>
            <a:r>
              <a:rPr lang="fr-CH" dirty="0" err="1"/>
              <a:t>Family</a:t>
            </a:r>
            <a:r>
              <a:rPr lang="fr-CH" dirty="0"/>
              <a:t>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6" r:id="rId3"/>
    <p:sldLayoutId id="2147483667" r:id="rId4"/>
    <p:sldLayoutId id="2147483673" r:id="rId5"/>
    <p:sldLayoutId id="2147483670" r:id="rId6"/>
    <p:sldLayoutId id="2147483674" r:id="rId7"/>
    <p:sldLayoutId id="2147483661" r:id="rId8"/>
    <p:sldLayoutId id="2147483675" r:id="rId9"/>
    <p:sldLayoutId id="2147483651" r:id="rId10"/>
    <p:sldLayoutId id="2147483652" r:id="rId11"/>
    <p:sldLayoutId id="2147483653" r:id="rId12"/>
    <p:sldLayoutId id="2147483660" r:id="rId13"/>
    <p:sldLayoutId id="2147483671" r:id="rId14"/>
    <p:sldLayoutId id="2147483669" r:id="rId15"/>
    <p:sldLayoutId id="2147483654" r:id="rId16"/>
    <p:sldLayoutId id="2147483655" r:id="rId17"/>
    <p:sldLayoutId id="2147483657" r:id="rId18"/>
    <p:sldLayoutId id="2147483662" r:id="rId19"/>
    <p:sldLayoutId id="2147483664" r:id="rId20"/>
    <p:sldLayoutId id="2147483663" r:id="rId21"/>
    <p:sldLayoutId id="2147483665" r:id="rId22"/>
    <p:sldLayoutId id="2147483666" r:id="rId23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24.gif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4.gif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1960" y="2346450"/>
            <a:ext cx="4464496" cy="1658614"/>
          </a:xfrm>
        </p:spPr>
        <p:txBody>
          <a:bodyPr>
            <a:normAutofit fontScale="90000"/>
          </a:bodyPr>
          <a:lstStyle/>
          <a:p>
            <a:r>
              <a:rPr lang="en-US" dirty="0"/>
              <a:t>Data Quality Monitoring with Machine Learning at CMS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1960" y="4149080"/>
            <a:ext cx="4464496" cy="1968219"/>
          </a:xfrm>
        </p:spPr>
        <p:txBody>
          <a:bodyPr/>
          <a:lstStyle/>
          <a:p>
            <a:r>
              <a:rPr lang="en-GB" dirty="0"/>
              <a:t>Mentor: Professor </a:t>
            </a:r>
            <a:r>
              <a:rPr lang="en-GB" dirty="0" err="1"/>
              <a:t>Nural</a:t>
            </a:r>
            <a:r>
              <a:rPr lang="en-GB" dirty="0"/>
              <a:t> </a:t>
            </a:r>
            <a:r>
              <a:rPr lang="en-GB" dirty="0" err="1"/>
              <a:t>Akchurin</a:t>
            </a:r>
            <a:endParaRPr lang="en-GB" dirty="0"/>
          </a:p>
          <a:p>
            <a:r>
              <a:rPr lang="en-GB" dirty="0"/>
              <a:t>Postdoc Mentor: </a:t>
            </a:r>
            <a:r>
              <a:rPr lang="en-GB" dirty="0" err="1"/>
              <a:t>Dr.</a:t>
            </a:r>
            <a:r>
              <a:rPr lang="en-GB" dirty="0"/>
              <a:t> Federico de </a:t>
            </a:r>
            <a:r>
              <a:rPr lang="en-GB" dirty="0" err="1"/>
              <a:t>Guio</a:t>
            </a:r>
            <a:endParaRPr lang="en-GB" dirty="0"/>
          </a:p>
          <a:p>
            <a:r>
              <a:rPr lang="en-GB" dirty="0"/>
              <a:t>Hector F. Lacera Otalora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12/8/2016</a:t>
            </a:r>
          </a:p>
        </p:txBody>
      </p:sp>
      <p:pic>
        <p:nvPicPr>
          <p:cNvPr id="1026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59556"/>
            <a:ext cx="1747366" cy="144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06" y="5334514"/>
            <a:ext cx="1394092" cy="147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67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765"/>
            <a:ext cx="8579296" cy="4525963"/>
          </a:xfrm>
        </p:spPr>
        <p:txBody>
          <a:bodyPr>
            <a:normAutofit fontScale="85000" lnSpcReduction="20000"/>
          </a:bodyPr>
          <a:lstStyle/>
          <a:p>
            <a:r>
              <a:rPr lang="en-US" b="0" dirty="0">
                <a:sym typeface="Wingdings" panose="05000000000000000000" pitchFamily="2" charset="2"/>
              </a:rPr>
              <a:t>Entire Database from 2016 runs .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>
                <a:sym typeface="Wingdings" panose="05000000000000000000" pitchFamily="2" charset="2"/>
              </a:rPr>
              <a:t>~ 250,000 events (</a:t>
            </a:r>
            <a:r>
              <a:rPr lang="en-US" b="0" dirty="0" err="1">
                <a:sym typeface="Wingdings" panose="05000000000000000000" pitchFamily="2" charset="2"/>
              </a:rPr>
              <a:t>lumisections</a:t>
            </a:r>
            <a:r>
              <a:rPr lang="en-US" b="0" dirty="0">
                <a:sym typeface="Wingdings" panose="05000000000000000000" pitchFamily="2" charset="2"/>
              </a:rPr>
              <a:t>).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>
                <a:sym typeface="Wingdings" panose="05000000000000000000" pitchFamily="2" charset="2"/>
              </a:rPr>
              <a:t>Data has “flags” telling us if it was signal or background.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>
                <a:sym typeface="Wingdings" panose="05000000000000000000" pitchFamily="2" charset="2"/>
              </a:rPr>
              <a:t>Data has “flags” telling us which subsystem failed during that run.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>
                <a:sym typeface="Wingdings" panose="05000000000000000000" pitchFamily="2" charset="2"/>
              </a:rPr>
              <a:t>Only 10% of bad data for 2016.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>
                <a:sym typeface="Wingdings" panose="05000000000000000000" pitchFamily="2" charset="2"/>
              </a:rPr>
              <a:t>Used 50% of data for training and 50% of data for testing.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endParaRPr lang="en-US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-1908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860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1417637"/>
                <a:ext cx="8003232" cy="510770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𝑃𝑟𝑒𝑐𝑖𝑠𝑖𝑜𝑛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𝑡𝑝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𝑡𝑝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𝑓𝑝</m:t>
                        </m:r>
                      </m:den>
                    </m:f>
                  </m:oMath>
                </a14:m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(Background rejection rate)</a:t>
                </a:r>
              </a:p>
              <a:p>
                <a:pPr marL="0" indent="0">
                  <a:buNone/>
                </a:pPr>
                <a:r>
                  <a:rPr lang="en-US" sz="21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r>
                  <a:rPr lang="en-US" sz="21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</a:t>
                </a:r>
                <a:r>
                  <a:rPr lang="en-US" sz="21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true positives and </a:t>
                </a:r>
                <a:r>
                  <a:rPr lang="en-US" sz="21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fp</a:t>
                </a:r>
                <a:r>
                  <a:rPr lang="en-US" sz="21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number of false positives.</a:t>
                </a:r>
              </a:p>
              <a:p>
                <a:pPr marL="0" indent="0">
                  <a:buNone/>
                </a:pPr>
                <a:endParaRPr lang="en-US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en-US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Recall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𝑡𝑝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𝑡𝑝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𝑓𝑛</m:t>
                        </m:r>
                      </m:den>
                    </m:f>
                  </m:oMath>
                </a14:m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(Signal Efficiency)</a:t>
                </a:r>
              </a:p>
              <a:p>
                <a:pPr marL="0" indent="0">
                  <a:buNone/>
                </a:pPr>
                <a:endParaRPr lang="en-US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2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r>
                  <a:rPr lang="en-US" sz="22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</a:t>
                </a:r>
                <a:r>
                  <a:rPr lang="en-US" sz="22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true positives and </a:t>
                </a:r>
                <a:r>
                  <a:rPr lang="en-US" sz="22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fn</a:t>
                </a:r>
                <a:r>
                  <a:rPr lang="en-US" sz="22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number of false negatives. </a:t>
                </a:r>
              </a:p>
              <a:p>
                <a:pPr marL="0" indent="0">
                  <a:buNone/>
                </a:pPr>
                <a:endParaRPr lang="en-US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C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1417637"/>
                <a:ext cx="8003232" cy="5107707"/>
              </a:xfrm>
              <a:blipFill>
                <a:blip r:embed="rId2"/>
                <a:stretch>
                  <a:fillRect l="-1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074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Vector Machines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008" y="1417637"/>
            <a:ext cx="7283152" cy="4525963"/>
          </a:xfrm>
        </p:spPr>
        <p:txBody>
          <a:bodyPr/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discriminating classifier that is described by a hyperplane.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Given some training data, the classifier generates a hyperplane to classify new examples.</a:t>
            </a:r>
          </a:p>
          <a:p>
            <a:endParaRPr lang="es-C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4002735"/>
            <a:ext cx="2752725" cy="2718741"/>
          </a:xfrm>
          <a:prstGeom prst="rect">
            <a:avLst/>
          </a:prstGeom>
        </p:spPr>
      </p:pic>
      <p:pic>
        <p:nvPicPr>
          <p:cNvPr id="8" name="Picture 2" descr="Image result for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32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SVM with entire dataset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1"/>
            <a:ext cx="7643192" cy="4525963"/>
          </a:xfrm>
        </p:spPr>
        <p:txBody>
          <a:bodyPr>
            <a:normAutofit/>
          </a:bodyPr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Training completed in ~ 1 hour and 10 min.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Precision = 0.97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Recall = 0.97</a:t>
            </a: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4338882" cy="31423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418" y="3573016"/>
            <a:ext cx="4259616" cy="305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54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Boosted Decision Trees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556792"/>
            <a:ext cx="7283152" cy="45259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 learning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uses a decision tree as a predictive model.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model maps observations about an item to conclusions about the item's target value.  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Gradient boosting: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produces a prediction 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in the form of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 ensemble</a:t>
            </a:r>
            <a:endParaRPr lang="es-CO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224" y="3396688"/>
            <a:ext cx="3493291" cy="3299219"/>
          </a:xfrm>
          <a:prstGeom prst="rect">
            <a:avLst/>
          </a:prstGeom>
        </p:spPr>
      </p:pic>
      <p:pic>
        <p:nvPicPr>
          <p:cNvPr id="8" name="Picture 2" descr="Image result for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427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Training BDT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entire</a:t>
            </a:r>
            <a:r>
              <a:rPr lang="es-CO" dirty="0"/>
              <a:t>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Training completed in ~3 minutes.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Precision = 0.92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Recall = 0.93</a:t>
            </a:r>
          </a:p>
          <a:p>
            <a:pPr marL="0" indent="0">
              <a:buNone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3968586" cy="2919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122" y="3415439"/>
            <a:ext cx="4392751" cy="314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570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the classifiers learn?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81" y="2098272"/>
            <a:ext cx="4330519" cy="325827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2" descr="Image result for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1" y="10507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112" y="2098272"/>
            <a:ext cx="4559888" cy="31784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60232" y="2098272"/>
            <a:ext cx="209898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BDT, </a:t>
            </a:r>
            <a:r>
              <a:rPr lang="en-US" sz="1200" dirty="0" err="1"/>
              <a:t>Adaboost</a:t>
            </a:r>
            <a:r>
              <a:rPr lang="en-US" sz="1200" dirty="0"/>
              <a:t> classifier</a:t>
            </a:r>
          </a:p>
        </p:txBody>
      </p:sp>
    </p:spTree>
    <p:extLst>
      <p:ext uri="{BB962C8B-B14F-4D97-AF65-F5344CB8AC3E}">
        <p14:creationId xmlns:p14="http://schemas.microsoft.com/office/powerpoint/2010/main" val="2023526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mortem Analysis</a:t>
            </a:r>
            <a:endParaRPr lang="es-CO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9686"/>
              </p:ext>
            </p:extLst>
          </p:nvPr>
        </p:nvGraphicFramePr>
        <p:xfrm>
          <a:off x="827583" y="1196452"/>
          <a:ext cx="7859217" cy="5644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9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197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699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Top ten</a:t>
                      </a:r>
                      <a:r>
                        <a:rPr lang="en-US" baseline="0" dirty="0"/>
                        <a:t> bad runs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Classified Correctly</a:t>
                      </a:r>
                    </a:p>
                    <a:p>
                      <a:pPr algn="ctr"/>
                      <a:r>
                        <a:rPr lang="en-US" dirty="0"/>
                        <a:t>(Reason</a:t>
                      </a:r>
                      <a:r>
                        <a:rPr lang="en-US" baseline="0" dirty="0"/>
                        <a:t> for bad Run)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Misclassified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/>
                        <a:t> Run (275831)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Hcal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761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/>
                        <a:t>Run (273017)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Hcal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761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 (273318)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L1tmu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Run</a:t>
                      </a:r>
                      <a:r>
                        <a:rPr lang="en-US" baseline="0" dirty="0"/>
                        <a:t> (274161)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ECal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 (280099)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Misclassified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033212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 (277218)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Misclassified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16109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 (274157)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err="1"/>
                        <a:t>Pixels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43257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 (277220)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err="1"/>
                        <a:t>Hcal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265262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</a:t>
                      </a:r>
                      <a:r>
                        <a:rPr lang="es-CO" baseline="0" dirty="0"/>
                        <a:t> (277202)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Misclassified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76228"/>
                  </a:ext>
                </a:extLst>
              </a:tr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Run (273301)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err="1"/>
                        <a:t>Hcal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835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519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Work to be done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using several algorithms to perform training, SVM proved to have the best performance.</a:t>
            </a:r>
          </a:p>
          <a:p>
            <a:endParaRPr lang="en-US" dirty="0"/>
          </a:p>
          <a:p>
            <a:r>
              <a:rPr lang="en-US" dirty="0"/>
              <a:t>The classifier was able to recognize more often failures in the </a:t>
            </a:r>
            <a:r>
              <a:rPr lang="en-US" dirty="0" err="1"/>
              <a:t>Hcal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Proceed to a more realistic workflow in 2017.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161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experience at CERN!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6948" y="4212272"/>
            <a:ext cx="3216118" cy="214407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942" y="4236075"/>
            <a:ext cx="2860201" cy="21440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3603" y="1657804"/>
            <a:ext cx="2832794" cy="2352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69320" y="1784298"/>
            <a:ext cx="2818438" cy="2113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8562" y="1446349"/>
            <a:ext cx="2103062" cy="28040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2514" y="4250431"/>
            <a:ext cx="3072456" cy="21535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37" y="1440463"/>
            <a:ext cx="2194209" cy="283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62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The Compact Muon Solenoid Detector</a:t>
            </a:r>
            <a:endParaRPr lang="es-C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242" y="1556792"/>
            <a:ext cx="7260558" cy="4864574"/>
          </a:xfrm>
        </p:spPr>
      </p:pic>
      <p:pic>
        <p:nvPicPr>
          <p:cNvPr id="2050" name="Picture 2" descr="Image result for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727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224" y="1556792"/>
            <a:ext cx="7283152" cy="1143000"/>
          </a:xfrm>
        </p:spPr>
        <p:txBody>
          <a:bodyPr>
            <a:noAutofit/>
          </a:bodyPr>
          <a:lstStyle/>
          <a:p>
            <a:r>
              <a:rPr lang="en-US" sz="9600" dirty="0"/>
              <a:t>Questions?</a:t>
            </a:r>
            <a:br>
              <a:rPr lang="en-US" sz="9600" dirty="0"/>
            </a:br>
            <a:br>
              <a:rPr lang="en-US" sz="9600" dirty="0"/>
            </a:br>
            <a:r>
              <a:rPr lang="en-US" sz="5400" dirty="0"/>
              <a:t>Thank you!</a:t>
            </a:r>
            <a:endParaRPr lang="es-CO" sz="9600" dirty="0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1" y="4445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906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and Family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" y="0"/>
            <a:ext cx="910207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9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 for CMS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CMS detector is complex and produces  large amounts of data. </a:t>
            </a: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crucial part of CMS is to identify errors and problems in the detector.</a:t>
            </a:r>
          </a:p>
          <a:p>
            <a:pPr marL="0" indent="0">
              <a:buNone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component: DQM GUI</a:t>
            </a:r>
          </a:p>
          <a:p>
            <a:pPr marL="0" indent="0">
              <a:buNone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High quality histogram viewing</a:t>
            </a:r>
          </a:p>
          <a:p>
            <a:pPr marL="0" indent="0">
              <a:buNone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Web server accessible worldwide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s-CO" dirty="0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56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DQM GUI website</a:t>
            </a: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98884"/>
            <a:ext cx="7675021" cy="5231607"/>
          </a:xfrm>
        </p:spPr>
      </p:pic>
    </p:spTree>
    <p:extLst>
      <p:ext uri="{BB962C8B-B14F-4D97-AF65-F5344CB8AC3E}">
        <p14:creationId xmlns:p14="http://schemas.microsoft.com/office/powerpoint/2010/main" val="3091797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for better DQM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7637"/>
            <a:ext cx="8291264" cy="4708528"/>
          </a:xfrm>
        </p:spPr>
        <p:txBody>
          <a:bodyPr/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method: Physicists on shift check incoming data from the detector and test it against trusted references.</a:t>
            </a: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way: Implement Machine Learning techniques that recognize patterns and are able to accept or reject data in the trivial cases.</a:t>
            </a: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Leave only non-trivial cases to experts.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s-CO" dirty="0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1" y="4445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174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Objects of study: Jets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70668"/>
            <a:ext cx="8748464" cy="5085683"/>
          </a:xfrm>
        </p:spPr>
        <p:txBody>
          <a:bodyPr>
            <a:normAutofit fontScale="77500" lnSpcReduction="20000"/>
          </a:bodyPr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 used:  </a:t>
            </a:r>
          </a:p>
          <a:p>
            <a:pPr marL="0" indent="0">
              <a:buNone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 = Momentum of the jet measured in transverse plane 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quantiles)</a:t>
            </a:r>
          </a:p>
          <a:p>
            <a:pPr marL="0" indent="0">
              <a:buNone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Eta= Jet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pseudorapidity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quantiles)                                                      </a:t>
            </a:r>
            <a:endParaRPr lang="en-US" sz="3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 = azimuthal angle 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quantiles)</a:t>
            </a:r>
          </a:p>
          <a:p>
            <a:pPr marL="0" indent="0">
              <a:buNone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Vtx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Number of primary vertices in the event </a:t>
            </a:r>
            <a:b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quantiles)</a:t>
            </a: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= Probability that two particles will collide and react in a certain way</a:t>
            </a:r>
            <a:endParaRPr lang="es-CO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2" descr="Image result fo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79491" y="3356992"/>
            <a:ext cx="41474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Total = 29 Features</a:t>
            </a:r>
          </a:p>
        </p:txBody>
      </p:sp>
    </p:spTree>
    <p:extLst>
      <p:ext uri="{BB962C8B-B14F-4D97-AF65-F5344CB8AC3E}">
        <p14:creationId xmlns:p14="http://schemas.microsoft.com/office/powerpoint/2010/main" val="128618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Discrimination Power by feature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8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86" y="1293206"/>
            <a:ext cx="3744416" cy="259378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74" y="1292752"/>
            <a:ext cx="3841926" cy="25937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41558"/>
            <a:ext cx="3805118" cy="2699097"/>
          </a:xfrm>
          <a:prstGeom prst="rect">
            <a:avLst/>
          </a:prstGeom>
        </p:spPr>
      </p:pic>
      <p:pic>
        <p:nvPicPr>
          <p:cNvPr id="13" name="Picture 2" descr="Image result for cern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471" y="4056776"/>
            <a:ext cx="3816732" cy="266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2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Discrimination Power continued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7"/>
            <a:ext cx="3744416" cy="267028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xx/xx/2016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28" y="1417637"/>
            <a:ext cx="3721872" cy="2697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77690"/>
            <a:ext cx="3783730" cy="27803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28" y="4187719"/>
            <a:ext cx="3744416" cy="2670281"/>
          </a:xfrm>
          <a:prstGeom prst="rect">
            <a:avLst/>
          </a:prstGeom>
        </p:spPr>
      </p:pic>
      <p:pic>
        <p:nvPicPr>
          <p:cNvPr id="11" name="Picture 2" descr="Image result for cern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1" y="0"/>
            <a:ext cx="1270667" cy="12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556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2536</TotalTime>
  <Words>486</Words>
  <Application>Microsoft Office PowerPoint</Application>
  <PresentationFormat>On-screen Show (4:3)</PresentationFormat>
  <Paragraphs>132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Franklin Gothic Demi</vt:lpstr>
      <vt:lpstr>Gill Sans</vt:lpstr>
      <vt:lpstr>Times New Roman</vt:lpstr>
      <vt:lpstr>Wingdings</vt:lpstr>
      <vt:lpstr>Office Theme</vt:lpstr>
      <vt:lpstr>Data Quality Monitoring with Machine Learning at CMS </vt:lpstr>
      <vt:lpstr>The Compact Muon Solenoid Detector</vt:lpstr>
      <vt:lpstr>PowerPoint Presentation</vt:lpstr>
      <vt:lpstr>Data Quality Monitoring for CMS</vt:lpstr>
      <vt:lpstr>DQM GUI website</vt:lpstr>
      <vt:lpstr>Machine Learning for better DQM</vt:lpstr>
      <vt:lpstr>Objects of study: Jets</vt:lpstr>
      <vt:lpstr>Discrimination Power by feature</vt:lpstr>
      <vt:lpstr>Discrimination Power continued</vt:lpstr>
      <vt:lpstr>Summary of Data</vt:lpstr>
      <vt:lpstr>Definitions</vt:lpstr>
      <vt:lpstr>Support Vector Machines</vt:lpstr>
      <vt:lpstr>Training SVM with entire dataset</vt:lpstr>
      <vt:lpstr>Boosted Decision Trees</vt:lpstr>
      <vt:lpstr>Training BDT with entire data</vt:lpstr>
      <vt:lpstr>Did the classifiers learn?</vt:lpstr>
      <vt:lpstr>Post mortem Analysis</vt:lpstr>
      <vt:lpstr>Conclusions and Work to be done</vt:lpstr>
      <vt:lpstr>My experience at CERN!</vt:lpstr>
      <vt:lpstr>Questions?  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Mélissa Gaillard</dc:creator>
  <cp:lastModifiedBy>Hector Felipe Lacera Otalora</cp:lastModifiedBy>
  <cp:revision>143</cp:revision>
  <dcterms:created xsi:type="dcterms:W3CDTF">2014-01-28T10:51:30Z</dcterms:created>
  <dcterms:modified xsi:type="dcterms:W3CDTF">2016-12-08T13:22:01Z</dcterms:modified>
</cp:coreProperties>
</file>