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94" r:id="rId2"/>
    <p:sldId id="288" r:id="rId3"/>
    <p:sldId id="277" r:id="rId4"/>
    <p:sldId id="278" r:id="rId5"/>
    <p:sldId id="279" r:id="rId6"/>
    <p:sldId id="280" r:id="rId7"/>
    <p:sldId id="281" r:id="rId8"/>
    <p:sldId id="295" r:id="rId9"/>
    <p:sldId id="296" r:id="rId10"/>
    <p:sldId id="297" r:id="rId11"/>
    <p:sldId id="298" r:id="rId12"/>
    <p:sldId id="285" r:id="rId13"/>
    <p:sldId id="290" r:id="rId14"/>
    <p:sldId id="286" r:id="rId15"/>
    <p:sldId id="274" r:id="rId16"/>
    <p:sldId id="287" r:id="rId17"/>
  </p:sldIdLst>
  <p:sldSz cx="9144000" cy="6858000" type="screen4x3"/>
  <p:notesSz cx="7099300" cy="10234613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433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080520" cy="511200"/>
          </a:xfrm>
          <a:prstGeom prst="rect">
            <a:avLst/>
          </a:prstGeom>
          <a:noFill/>
          <a:ln>
            <a:noFill/>
          </a:ln>
        </p:spPr>
        <p:txBody>
          <a:bodyPr vert="horz" lIns="90000" tIns="45000" rIns="90000" bIns="45000" compatLnSpc="1"/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/>
            </a:pPr>
            <a:endParaRPr lang="hu-HU" sz="1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Lucida Sans Unicode" pitchFamily="2"/>
              <a:cs typeface="Lucida Sans Unicode" pitchFamily="2"/>
            </a:endParaRPr>
          </a:p>
        </p:txBody>
      </p:sp>
      <p:sp>
        <p:nvSpPr>
          <p:cNvPr id="3" name="Dátum helye 2"/>
          <p:cNvSpPr txBox="1">
            <a:spLocks noGrp="1"/>
          </p:cNvSpPr>
          <p:nvPr>
            <p:ph type="dt" sz="quarter" idx="1"/>
          </p:nvPr>
        </p:nvSpPr>
        <p:spPr>
          <a:xfrm>
            <a:off x="4018320" y="0"/>
            <a:ext cx="3080520" cy="511200"/>
          </a:xfrm>
          <a:prstGeom prst="rect">
            <a:avLst/>
          </a:prstGeom>
          <a:noFill/>
          <a:ln>
            <a:noFill/>
          </a:ln>
        </p:spPr>
        <p:txBody>
          <a:bodyPr vert="horz" lIns="90000" tIns="45000" rIns="90000" bIns="45000" compatLnSpc="1"/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/>
            </a:pPr>
            <a:fld id="{389DC73A-65FC-4DC7-9880-A0BCA7F38A36}" type="datetimeFigureOut">
              <a:t>2013.09.25.</a:t>
            </a:fld>
            <a:endParaRPr lang="hu-HU" sz="1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Lucida Sans Unicode" pitchFamily="2"/>
              <a:cs typeface="Lucida Sans Unicode" pitchFamily="2"/>
            </a:endParaRPr>
          </a:p>
        </p:txBody>
      </p:sp>
      <p:sp>
        <p:nvSpPr>
          <p:cNvPr id="4" name="Élőláb helye 3"/>
          <p:cNvSpPr txBox="1">
            <a:spLocks noGrp="1"/>
          </p:cNvSpPr>
          <p:nvPr>
            <p:ph type="ftr" sz="quarter" idx="2"/>
          </p:nvPr>
        </p:nvSpPr>
        <p:spPr>
          <a:xfrm>
            <a:off x="0" y="9723240"/>
            <a:ext cx="3080520" cy="511200"/>
          </a:xfrm>
          <a:prstGeom prst="rect">
            <a:avLst/>
          </a:prstGeom>
          <a:noFill/>
          <a:ln>
            <a:noFill/>
          </a:ln>
        </p:spPr>
        <p:txBody>
          <a:bodyPr vert="horz" lIns="90000" tIns="45000" rIns="90000" bIns="45000" anchor="b" compatLnSpc="1"/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/>
            </a:pPr>
            <a:endParaRPr lang="hu-HU" sz="1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Lucida Sans Unicode" pitchFamily="2"/>
              <a:cs typeface="Lucida Sans Unicode" pitchFamily="2"/>
            </a:endParaRPr>
          </a:p>
        </p:txBody>
      </p:sp>
      <p:sp>
        <p:nvSpPr>
          <p:cNvPr id="5" name="Dia számának helye 4"/>
          <p:cNvSpPr txBox="1">
            <a:spLocks noGrp="1"/>
          </p:cNvSpPr>
          <p:nvPr>
            <p:ph type="sldNum" sz="quarter" idx="3"/>
          </p:nvPr>
        </p:nvSpPr>
        <p:spPr>
          <a:xfrm>
            <a:off x="4018320" y="9723240"/>
            <a:ext cx="3080520" cy="511200"/>
          </a:xfrm>
          <a:prstGeom prst="rect">
            <a:avLst/>
          </a:prstGeom>
          <a:noFill/>
          <a:ln>
            <a:noFill/>
          </a:ln>
        </p:spPr>
        <p:txBody>
          <a:bodyPr vert="horz" lIns="90000" tIns="45000" rIns="90000" bIns="45000" anchor="b" compatLnSpc="1"/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/>
            </a:pPr>
            <a:fld id="{7066AFAC-24ED-4B1A-B4CB-B719CDDB8C6E}" type="slidenum">
              <a:t>‹#›</a:t>
            </a:fld>
            <a:endParaRPr lang="hu-HU" sz="1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Lucida Sans Unicode" pitchFamily="2"/>
              <a:cs typeface="Lucida Sans Unicode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4529861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églalap 1"/>
          <p:cNvSpPr>
            <a:spLocks noMove="1" noResize="1"/>
          </p:cNvSpPr>
          <p:nvPr/>
        </p:nvSpPr>
        <p:spPr>
          <a:xfrm>
            <a:off x="0" y="0"/>
            <a:ext cx="7099200" cy="10234800"/>
          </a:xfrm>
          <a:prstGeom prst="rect">
            <a:avLst/>
          </a:prstGeom>
          <a:solidFill>
            <a:srgbClr val="FFFFFF"/>
          </a:solidFill>
          <a:ln>
            <a:noFill/>
            <a:prstDash val="solid"/>
          </a:ln>
        </p:spPr>
        <p:txBody>
          <a:bodyPr vert="horz" lIns="0" tIns="0" rIns="0" bIns="0" anchor="ctr" anchorCtr="1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Szabadkézi sokszög 2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4" name="Szabadkézi sokszög 3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5" name="Szabadkézi sokszög 4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6" name="Szabadkézi sokszög 5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7" name="Szabadkézi sokszög 6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8" name="Szabadkézi sokszög 7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9" name="Szabadkézi sokszög 8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10" name="Szabadkézi sokszög 9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11" name="Szabadkézi sokszög 10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12" name="Szabadkézi sokszög 11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13" name="Szabadkézi sokszög 12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14" name="Szabadkézi sokszög 13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15" name="Szabadkézi sokszög 14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16" name="Szabadkézi sokszög 15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17" name="Szabadkézi sokszög 16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18" name="Szabadkézi sokszög 17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19" name="Szabadkézi sokszög 18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>
              <a:alpha val="30000"/>
            </a:srgbClr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20" name="Szabadkézi sokszög 19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>
              <a:alpha val="30000"/>
            </a:srgbClr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21" name="Szabadkézi sokszög 20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>
              <a:alpha val="30000"/>
            </a:srgbClr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22" name="Szabadkézi sokszög 21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>
              <a:alpha val="30000"/>
            </a:srgbClr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23" name="Szabadkézi sokszög 22"/>
          <p:cNvSpPr/>
          <p:nvPr/>
        </p:nvSpPr>
        <p:spPr>
          <a:xfrm>
            <a:off x="0" y="339840"/>
            <a:ext cx="33288120" cy="2496636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24" name="Jegyzetek helye 23"/>
          <p:cNvSpPr txBox="1">
            <a:spLocks noGrp="1"/>
          </p:cNvSpPr>
          <p:nvPr>
            <p:ph type="body" sz="quarter" idx="3"/>
          </p:nvPr>
        </p:nvSpPr>
        <p:spPr>
          <a:xfrm>
            <a:off x="522000" y="4830480"/>
            <a:ext cx="6041879" cy="452304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compatLnSpc="1"/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  <p:sp>
        <p:nvSpPr>
          <p:cNvPr id="25" name="Diakép helye 24"/>
          <p:cNvSpPr>
            <a:spLocks noGrp="1" noRot="1" noChangeAspect="1"/>
          </p:cNvSpPr>
          <p:nvPr>
            <p:ph type="sldImg" idx="2"/>
          </p:nvPr>
        </p:nvSpPr>
        <p:spPr>
          <a:xfrm>
            <a:off x="990360" y="777600"/>
            <a:ext cx="5095800" cy="3816720"/>
          </a:xfrm>
          <a:prstGeom prst="rect">
            <a:avLst/>
          </a:prstGeom>
          <a:noFill/>
          <a:ln>
            <a:noFill/>
            <a:prstDash val="solid"/>
          </a:ln>
        </p:spPr>
      </p:sp>
    </p:spTree>
    <p:extLst>
      <p:ext uri="{BB962C8B-B14F-4D97-AF65-F5344CB8AC3E}">
        <p14:creationId xmlns:p14="http://schemas.microsoft.com/office/powerpoint/2010/main" val="33053818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marR="0" indent="0" algn="l" rtl="0" hangingPunct="0">
      <a:lnSpc>
        <a:spcPct val="100000"/>
      </a:lnSpc>
      <a:spcBef>
        <a:spcPts val="448"/>
      </a:spcBef>
      <a:spcAft>
        <a:spcPts val="0"/>
      </a:spcAft>
      <a:tabLst>
        <a:tab pos="0" algn="l"/>
        <a:tab pos="457200" algn="l"/>
        <a:tab pos="914400" algn="l"/>
        <a:tab pos="1371599" algn="l"/>
        <a:tab pos="1828800" algn="l"/>
        <a:tab pos="2286000" algn="l"/>
        <a:tab pos="2743199" algn="l"/>
        <a:tab pos="3200400" algn="l"/>
        <a:tab pos="3657600" algn="l"/>
        <a:tab pos="4114800" algn="l"/>
        <a:tab pos="4572000" algn="l"/>
        <a:tab pos="5029200" algn="l"/>
        <a:tab pos="5486399" algn="l"/>
        <a:tab pos="5943600" algn="l"/>
        <a:tab pos="6400799" algn="l"/>
        <a:tab pos="6858000" algn="l"/>
        <a:tab pos="7315200" algn="l"/>
        <a:tab pos="7772400" algn="l"/>
        <a:tab pos="8229600" algn="l"/>
        <a:tab pos="8686800" algn="l"/>
        <a:tab pos="9144000" algn="l"/>
      </a:tabLst>
      <a:defRPr lang="hu-HU" sz="1200" b="0" i="0" u="none" strike="noStrike" baseline="0">
        <a:ln>
          <a:noFill/>
        </a:ln>
        <a:solidFill>
          <a:srgbClr val="000000"/>
        </a:solidFill>
        <a:latin typeface="Times New Roman" pitchFamily="18"/>
        <a:ea typeface="MS Gothic" pitchFamily="2"/>
        <a:cs typeface="Tahoma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990719" y="768240"/>
            <a:ext cx="5116320" cy="38372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709560" y="4862160"/>
            <a:ext cx="5680079" cy="271401"/>
          </a:xfrm>
        </p:spPr>
        <p:txBody>
          <a:bodyPr wrap="square" lIns="95040" tIns="47520" rIns="95040" bIns="47520" anchor="t" anchorCtr="0"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pPr lvl="0" hangingPunct="1">
              <a:lnSpc>
                <a:spcPct val="95000"/>
              </a:lnSpc>
              <a:buNone/>
            </a:pPr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39680" y="762120"/>
            <a:ext cx="5078520" cy="3808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22000" y="4830480"/>
            <a:ext cx="6041879" cy="4523400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>
          <a:xfrm>
            <a:off x="993775" y="777875"/>
            <a:ext cx="5089525" cy="3816350"/>
          </a:xfrm>
        </p:spPr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lIns="99048" tIns="49524" rIns="99048" bIns="49524"/>
          <a:lstStyle/>
          <a:p>
            <a:fld id="{CA5D3BF3-D352-46FC-8343-31F56E6730EA}" type="slidenum">
              <a:rPr lang="hu-HU" smtClean="0"/>
              <a:pPr/>
              <a:t>3</a:t>
            </a:fld>
            <a:endParaRPr lang="hu-H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39680" y="762120"/>
            <a:ext cx="5078520" cy="3808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22000" y="4830480"/>
            <a:ext cx="6041879" cy="4523400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39680" y="762120"/>
            <a:ext cx="5078520" cy="3808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22000" y="4830480"/>
            <a:ext cx="6041879" cy="4523400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buFontTx/>
              <a:buNone/>
              <a:defRPr/>
            </a:lvl1pPr>
          </a:lstStyle>
          <a:p>
            <a:r>
              <a:rPr lang="hu-HU" dirty="0" smtClean="0"/>
              <a:t>Mintacím szerkesztése</a:t>
            </a:r>
            <a:endParaRPr lang="hu-HU" dirty="0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 smtClean="0"/>
              <a:t>Alcím mintájának szerkesztése</a:t>
            </a:r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249090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870540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865938" y="-25400"/>
            <a:ext cx="2287587" cy="5459413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0" y="-25400"/>
            <a:ext cx="6713538" cy="5459413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877360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Egyéni elrendezé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pPr eaLnBrk="1" latinLnBrk="0" hangingPunct="1"/>
            <a:r>
              <a:rPr lang="hu-HU" smtClean="0"/>
              <a:t>Mintacím szerkesztése</a:t>
            </a:r>
            <a:endParaRPr/>
          </a:p>
        </p:txBody>
      </p:sp>
      <p:sp>
        <p:nvSpPr>
          <p:cNvPr id="5" name="Rectangle 4"/>
          <p:cNvSpPr>
            <a:spLocks noGrp="1"/>
          </p:cNvSpPr>
          <p:nvPr>
            <p:ph type="sldNum" sz="quarter" idx="12"/>
          </p:nvPr>
        </p:nvSpPr>
        <p:spPr>
          <a:xfrm>
            <a:off x="0" y="1498010"/>
            <a:ext cx="533400" cy="244476"/>
          </a:xfrm>
          <a:prstGeom prst="rect">
            <a:avLst/>
          </a:prstGeom>
        </p:spPr>
        <p:txBody>
          <a:bodyPr/>
          <a:lstStyle>
            <a:extLst/>
          </a:lstStyle>
          <a:p>
            <a:pPr algn="ctr"/>
            <a:fld id="{8F82E0A0-C266-4798-8C8F-B9F91E9DA37E}" type="slidenum">
              <a:rPr kumimoji="0" lang="hu-HU" sz="1400" b="1">
                <a:solidFill>
                  <a:srgbClr val="FFFFFF"/>
                </a:solidFill>
              </a:rPr>
              <a:pPr algn="ctr"/>
              <a:t>‹#›</a:t>
            </a:fld>
            <a:endParaRPr kumimoji="0" lang="hu-HU"/>
          </a:p>
        </p:txBody>
      </p:sp>
      <p:sp>
        <p:nvSpPr>
          <p:cNvPr id="7" name="Rectangle 6"/>
          <p:cNvSpPr>
            <a:spLocks noGrp="1"/>
          </p:cNvSpPr>
          <p:nvPr>
            <p:ph sz="quarter" idx="13"/>
          </p:nvPr>
        </p:nvSpPr>
        <p:spPr>
          <a:xfrm>
            <a:off x="609600" y="1803400"/>
            <a:ext cx="8153400" cy="5054600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hu-HU" smtClean="0"/>
              <a:t>Mintaszöveg szerkesztése</a:t>
            </a:r>
          </a:p>
          <a:p>
            <a:pPr lvl="1" eaLnBrk="1" latinLnBrk="0" hangingPunct="1"/>
            <a:r>
              <a:rPr lang="hu-HU" smtClean="0"/>
              <a:t>Második szint</a:t>
            </a:r>
          </a:p>
          <a:p>
            <a:pPr lvl="2" eaLnBrk="1" latinLnBrk="0" hangingPunct="1"/>
            <a:r>
              <a:rPr lang="hu-HU" smtClean="0"/>
              <a:t>Harmadik szint</a:t>
            </a:r>
          </a:p>
          <a:p>
            <a:pPr lvl="3" eaLnBrk="1" latinLnBrk="0" hangingPunct="1"/>
            <a:r>
              <a:rPr lang="hu-HU" smtClean="0"/>
              <a:t>Negyedik szint</a:t>
            </a:r>
          </a:p>
          <a:p>
            <a:pPr lvl="4" eaLnBrk="1" latinLnBrk="0" hangingPunct="1"/>
            <a:r>
              <a:rPr lang="hu-HU" smtClean="0"/>
              <a:t>Ötödik szint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3219223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084971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</p:spTree>
    <p:extLst>
      <p:ext uri="{BB962C8B-B14F-4D97-AF65-F5344CB8AC3E}">
        <p14:creationId xmlns:p14="http://schemas.microsoft.com/office/powerpoint/2010/main" val="3872270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539750" y="908050"/>
            <a:ext cx="36798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371975" y="908050"/>
            <a:ext cx="36798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3395530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828052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buFontTx/>
              <a:buNone/>
              <a:defRPr/>
            </a:lvl1pPr>
          </a:lstStyle>
          <a:p>
            <a:r>
              <a:rPr lang="hu-HU" dirty="0" smtClean="0"/>
              <a:t>Mintacím szerkesztése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0933371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85221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</p:spTree>
    <p:extLst>
      <p:ext uri="{BB962C8B-B14F-4D97-AF65-F5344CB8AC3E}">
        <p14:creationId xmlns:p14="http://schemas.microsoft.com/office/powerpoint/2010/main" val="1414642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</p:spTree>
    <p:extLst>
      <p:ext uri="{BB962C8B-B14F-4D97-AF65-F5344CB8AC3E}">
        <p14:creationId xmlns:p14="http://schemas.microsoft.com/office/powerpoint/2010/main" val="850814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00"/>
            </a:gs>
            <a:gs pos="50000">
              <a:srgbClr val="0000CC"/>
            </a:gs>
            <a:gs pos="100000">
              <a:srgbClr val="000000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gyenes összekötő 1"/>
          <p:cNvSpPr/>
          <p:nvPr/>
        </p:nvSpPr>
        <p:spPr>
          <a:xfrm>
            <a:off x="0" y="685799"/>
            <a:ext cx="9144000" cy="1440"/>
          </a:xfrm>
          <a:prstGeom prst="line">
            <a:avLst/>
          </a:prstGeom>
          <a:noFill/>
          <a:ln w="18360">
            <a:solidFill>
              <a:srgbClr val="FFFFFF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Szabadkézi sokszög 2"/>
          <p:cNvSpPr/>
          <p:nvPr/>
        </p:nvSpPr>
        <p:spPr>
          <a:xfrm>
            <a:off x="31680" y="3046320"/>
            <a:ext cx="9144000" cy="1800"/>
          </a:xfrm>
          <a:custGeom>
            <a:avLst>
              <a:gd name="f0" fmla="val 108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4" name="Szabadkézi sokszög 3"/>
          <p:cNvSpPr/>
          <p:nvPr/>
        </p:nvSpPr>
        <p:spPr>
          <a:xfrm>
            <a:off x="0" y="3200400"/>
            <a:ext cx="9144000" cy="1440"/>
          </a:xfrm>
          <a:custGeom>
            <a:avLst>
              <a:gd name="f0" fmla="val 108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grpSp>
        <p:nvGrpSpPr>
          <p:cNvPr id="5" name="Csoportba foglalás 4"/>
          <p:cNvGrpSpPr/>
          <p:nvPr/>
        </p:nvGrpSpPr>
        <p:grpSpPr>
          <a:xfrm>
            <a:off x="2139840" y="2987640"/>
            <a:ext cx="4854600" cy="885960"/>
            <a:chOff x="2139840" y="2987640"/>
            <a:chExt cx="4854600" cy="885960"/>
          </a:xfrm>
        </p:grpSpPr>
        <p:sp>
          <p:nvSpPr>
            <p:cNvPr id="6" name="Szabadkézi sokszög 5"/>
            <p:cNvSpPr/>
            <p:nvPr/>
          </p:nvSpPr>
          <p:spPr>
            <a:xfrm>
              <a:off x="2139840" y="2987640"/>
              <a:ext cx="3125880" cy="1800"/>
            </a:xfrm>
            <a:custGeom>
              <a:avLst>
                <a:gd name="f0" fmla="val 10800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grpSp>
          <p:nvGrpSpPr>
            <p:cNvPr id="7" name="Csoportba foglalás 6"/>
            <p:cNvGrpSpPr/>
            <p:nvPr/>
          </p:nvGrpSpPr>
          <p:grpSpPr>
            <a:xfrm>
              <a:off x="2139840" y="2987640"/>
              <a:ext cx="4854600" cy="885960"/>
              <a:chOff x="2139840" y="2987640"/>
              <a:chExt cx="4854600" cy="885960"/>
            </a:xfrm>
          </p:grpSpPr>
          <p:sp>
            <p:nvSpPr>
              <p:cNvPr id="8" name="Szabadkézi sokszög 7"/>
              <p:cNvSpPr/>
              <p:nvPr/>
            </p:nvSpPr>
            <p:spPr>
              <a:xfrm>
                <a:off x="2139840" y="2987640"/>
                <a:ext cx="4854600" cy="857159"/>
              </a:xfrm>
              <a:custGeom>
                <a:avLst>
                  <a:gd name="f0" fmla="val 40"/>
                </a:avLst>
                <a:gdLst>
                  <a:gd name="f1" fmla="val 10800000"/>
                  <a:gd name="f2" fmla="val 5400000"/>
                  <a:gd name="f3" fmla="val 16200000"/>
                  <a:gd name="f4" fmla="val w"/>
                  <a:gd name="f5" fmla="val h"/>
                  <a:gd name="f6" fmla="val ss"/>
                  <a:gd name="f7" fmla="val 0"/>
                  <a:gd name="f8" fmla="*/ 5419351 1 1725033"/>
                  <a:gd name="f9" fmla="val 45"/>
                  <a:gd name="f10" fmla="val 10800"/>
                  <a:gd name="f11" fmla="val -2147483647"/>
                  <a:gd name="f12" fmla="val 2147483647"/>
                  <a:gd name="f13" fmla="abs f4"/>
                  <a:gd name="f14" fmla="abs f5"/>
                  <a:gd name="f15" fmla="abs f6"/>
                  <a:gd name="f16" fmla="*/ f8 1 180"/>
                  <a:gd name="f17" fmla="pin 0 f0 10800"/>
                  <a:gd name="f18" fmla="+- 0 0 f2"/>
                  <a:gd name="f19" fmla="?: f13 f4 1"/>
                  <a:gd name="f20" fmla="?: f14 f5 1"/>
                  <a:gd name="f21" fmla="?: f15 f6 1"/>
                  <a:gd name="f22" fmla="*/ f9 f16 1"/>
                  <a:gd name="f23" fmla="+- f7 f17 0"/>
                  <a:gd name="f24" fmla="*/ f19 1 21600"/>
                  <a:gd name="f25" fmla="*/ f20 1 21600"/>
                  <a:gd name="f26" fmla="*/ 21600 f19 1"/>
                  <a:gd name="f27" fmla="*/ 21600 f20 1"/>
                  <a:gd name="f28" fmla="+- 0 0 f22"/>
                  <a:gd name="f29" fmla="min f25 f24"/>
                  <a:gd name="f30" fmla="*/ f26 1 f21"/>
                  <a:gd name="f31" fmla="*/ f27 1 f21"/>
                  <a:gd name="f32" fmla="*/ f28 f1 1"/>
                  <a:gd name="f33" fmla="*/ f32 1 f8"/>
                  <a:gd name="f34" fmla="+- f31 0 f17"/>
                  <a:gd name="f35" fmla="+- f30 0 f17"/>
                  <a:gd name="f36" fmla="*/ f17 f29 1"/>
                  <a:gd name="f37" fmla="*/ f7 f29 1"/>
                  <a:gd name="f38" fmla="*/ f23 f29 1"/>
                  <a:gd name="f39" fmla="*/ f31 f29 1"/>
                  <a:gd name="f40" fmla="*/ f30 f29 1"/>
                  <a:gd name="f41" fmla="+- f33 0 f2"/>
                  <a:gd name="f42" fmla="+- f37 0 f38"/>
                  <a:gd name="f43" fmla="+- f38 0 f37"/>
                  <a:gd name="f44" fmla="*/ f34 f29 1"/>
                  <a:gd name="f45" fmla="*/ f35 f29 1"/>
                  <a:gd name="f46" fmla="cos 1 f41"/>
                  <a:gd name="f47" fmla="abs f42"/>
                  <a:gd name="f48" fmla="abs f43"/>
                  <a:gd name="f49" fmla="?: f42 f18 f2"/>
                  <a:gd name="f50" fmla="?: f42 f2 f18"/>
                  <a:gd name="f51" fmla="?: f42 f3 f2"/>
                  <a:gd name="f52" fmla="?: f42 f2 f3"/>
                  <a:gd name="f53" fmla="+- f39 0 f44"/>
                  <a:gd name="f54" fmla="?: f43 f18 f2"/>
                  <a:gd name="f55" fmla="?: f43 f2 f18"/>
                  <a:gd name="f56" fmla="+- f40 0 f45"/>
                  <a:gd name="f57" fmla="+- f44 0 f39"/>
                  <a:gd name="f58" fmla="+- f45 0 f40"/>
                  <a:gd name="f59" fmla="?: f42 0 f1"/>
                  <a:gd name="f60" fmla="?: f42 f1 0"/>
                  <a:gd name="f61" fmla="+- 0 0 f46"/>
                  <a:gd name="f62" fmla="?: f42 f52 f51"/>
                  <a:gd name="f63" fmla="?: f42 f51 f52"/>
                  <a:gd name="f64" fmla="?: f43 f50 f49"/>
                  <a:gd name="f65" fmla="abs f53"/>
                  <a:gd name="f66" fmla="?: f53 0 f1"/>
                  <a:gd name="f67" fmla="?: f53 f1 0"/>
                  <a:gd name="f68" fmla="?: f53 f54 f55"/>
                  <a:gd name="f69" fmla="abs f56"/>
                  <a:gd name="f70" fmla="abs f57"/>
                  <a:gd name="f71" fmla="?: f56 f18 f2"/>
                  <a:gd name="f72" fmla="?: f56 f2 f18"/>
                  <a:gd name="f73" fmla="?: f56 f3 f2"/>
                  <a:gd name="f74" fmla="?: f56 f2 f3"/>
                  <a:gd name="f75" fmla="abs f58"/>
                  <a:gd name="f76" fmla="?: f58 f18 f2"/>
                  <a:gd name="f77" fmla="?: f58 f2 f18"/>
                  <a:gd name="f78" fmla="?: f58 f60 f59"/>
                  <a:gd name="f79" fmla="?: f58 f59 f60"/>
                  <a:gd name="f80" fmla="*/ f17 f61 1"/>
                  <a:gd name="f81" fmla="?: f43 f63 f62"/>
                  <a:gd name="f82" fmla="?: f43 f67 f66"/>
                  <a:gd name="f83" fmla="?: f43 f66 f67"/>
                  <a:gd name="f84" fmla="?: f56 f74 f73"/>
                  <a:gd name="f85" fmla="?: f56 f73 f74"/>
                  <a:gd name="f86" fmla="?: f57 f72 f71"/>
                  <a:gd name="f87" fmla="?: f42 f78 f79"/>
                  <a:gd name="f88" fmla="?: f42 f76 f77"/>
                  <a:gd name="f89" fmla="*/ f80 3163 1"/>
                  <a:gd name="f90" fmla="?: f53 f82 f83"/>
                  <a:gd name="f91" fmla="?: f57 f85 f84"/>
                  <a:gd name="f92" fmla="*/ f89 1 7636"/>
                  <a:gd name="f93" fmla="+- f7 f92 0"/>
                  <a:gd name="f94" fmla="+- f30 0 f92"/>
                  <a:gd name="f95" fmla="+- f31 0 f92"/>
                  <a:gd name="f96" fmla="*/ f93 f29 1"/>
                  <a:gd name="f97" fmla="*/ f94 f29 1"/>
                  <a:gd name="f98" fmla="*/ f95 f29 1"/>
                </a:gdLst>
                <a:ahLst>
                  <a:ahXY gdRefX="f0" minX="f7" maxX="f10">
                    <a:pos x="f36" y="f37"/>
                  </a:ahXY>
                </a:ahLst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</a:cxnLst>
                <a:rect l="f96" t="f96" r="f97" b="f98"/>
                <a:pathLst>
                  <a:path>
                    <a:moveTo>
                      <a:pt x="f38" y="f37"/>
                    </a:moveTo>
                    <a:arcTo wR="f47" hR="f48" stAng="f81" swAng="f64"/>
                    <a:lnTo>
                      <a:pt x="f37" y="f44"/>
                    </a:lnTo>
                    <a:arcTo wR="f48" hR="f65" stAng="f90" swAng="f68"/>
                    <a:lnTo>
                      <a:pt x="f45" y="f39"/>
                    </a:lnTo>
                    <a:arcTo wR="f69" hR="f70" stAng="f91" swAng="f86"/>
                    <a:lnTo>
                      <a:pt x="f40" y="f38"/>
                    </a:lnTo>
                    <a:arcTo wR="f75" hR="f47" stAng="f87" swAng="f88"/>
                    <a:close/>
                  </a:path>
                </a:pathLst>
              </a:custGeom>
              <a:noFill/>
              <a:ln>
                <a:noFill/>
                <a:prstDash val="solid"/>
              </a:ln>
            </p:spPr>
            <p:txBody>
              <a:bodyPr vert="horz" wrap="none" lIns="90000" tIns="46800" rIns="90000" bIns="46800" anchor="ctr" anchorCtr="0" compatLnSpc="0"/>
              <a:lstStyle/>
              <a:p>
                <a:pPr lvl="0" rtl="0" hangingPunct="0">
                  <a:buNone/>
                  <a:tabLst/>
                </a:pPr>
                <a:endParaRPr lang="hu-HU" sz="2400">
                  <a:latin typeface="Times New Roman" pitchFamily="18"/>
                  <a:ea typeface="Arial Unicode MS" pitchFamily="2"/>
                  <a:cs typeface="Tahoma" pitchFamily="2"/>
                </a:endParaRPr>
              </a:p>
            </p:txBody>
          </p:sp>
          <p:sp>
            <p:nvSpPr>
              <p:cNvPr id="9" name="Szabadkézi sokszög 8"/>
              <p:cNvSpPr/>
              <p:nvPr/>
            </p:nvSpPr>
            <p:spPr>
              <a:xfrm>
                <a:off x="2139840" y="2987640"/>
                <a:ext cx="4854600" cy="885960"/>
              </a:xfrm>
              <a:custGeom>
                <a:avLst/>
                <a:gdLst>
                  <a:gd name="f0" fmla="val 0"/>
                  <a:gd name="f1" fmla="val 21600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</a:cxnLst>
                <a:rect l="l" t="t" r="r" b="b"/>
                <a:pathLst>
                  <a:path w="21600" h="21600">
                    <a:moveTo>
                      <a:pt x="f0" y="f0"/>
                    </a:moveTo>
                    <a:lnTo>
                      <a:pt x="f1" y="f0"/>
                    </a:lnTo>
                    <a:lnTo>
                      <a:pt x="f1" y="f1"/>
                    </a:lnTo>
                    <a:lnTo>
                      <a:pt x="f0" y="f1"/>
                    </a:lnTo>
                    <a:lnTo>
                      <a:pt x="f0" y="f0"/>
                    </a:lnTo>
                    <a:close/>
                  </a:path>
                </a:pathLst>
              </a:custGeom>
              <a:noFill/>
              <a:ln>
                <a:noFill/>
                <a:prstDash val="solid"/>
              </a:ln>
            </p:spPr>
            <p:txBody>
              <a:bodyPr vert="horz" wrap="square" lIns="90000" tIns="46800" rIns="90000" bIns="46800" anchor="t" anchorCtr="0" compatLnSpc="0">
                <a:spAutoFit/>
              </a:bodyPr>
              <a:lstStyle/>
              <a:p>
                <a:pPr marL="0" marR="0" lvl="0" indent="0" rtl="0" hangingPunct="1">
                  <a:buNone/>
                  <a:tabLst/>
                </a:pPr>
                <a:r>
                  <a:rPr lang="en-GB" sz="2400">
                    <a:latin typeface="Times New Roman" pitchFamily="18"/>
                    <a:ea typeface="Arial Unicode MS" pitchFamily="2"/>
                    <a:cs typeface="Tahoma" pitchFamily="2"/>
                  </a:rPr>
                  <a:t>  </a:t>
                </a:r>
                <a:r>
                  <a:rPr lang="en-GB" sz="5200">
                    <a:latin typeface="Times New Roman" pitchFamily="18"/>
                    <a:ea typeface="Arial Unicode MS" pitchFamily="2"/>
                    <a:cs typeface="Tahoma" pitchFamily="2"/>
                  </a:rPr>
                  <a:t> </a:t>
                </a:r>
                <a:r>
                  <a:rPr lang="en-GB" sz="2400">
                    <a:latin typeface="Times New Roman" pitchFamily="18"/>
                    <a:ea typeface="Arial Unicode MS" pitchFamily="2"/>
                    <a:cs typeface="Tahoma" pitchFamily="2"/>
                  </a:rPr>
                  <a:t>                      </a:t>
                </a:r>
              </a:p>
            </p:txBody>
          </p:sp>
        </p:grpSp>
      </p:grpSp>
      <p:grpSp>
        <p:nvGrpSpPr>
          <p:cNvPr id="10" name="Csoportba foglalás 9"/>
          <p:cNvGrpSpPr/>
          <p:nvPr/>
        </p:nvGrpSpPr>
        <p:grpSpPr>
          <a:xfrm>
            <a:off x="0" y="6580440"/>
            <a:ext cx="5265721" cy="277560"/>
            <a:chOff x="0" y="6580440"/>
            <a:chExt cx="4068859" cy="277560"/>
          </a:xfrm>
        </p:grpSpPr>
        <p:sp>
          <p:nvSpPr>
            <p:cNvPr id="11" name="Szabadkézi sokszög 10"/>
            <p:cNvSpPr/>
            <p:nvPr/>
          </p:nvSpPr>
          <p:spPr>
            <a:xfrm>
              <a:off x="0" y="6580440"/>
              <a:ext cx="2698200" cy="277560"/>
            </a:xfrm>
            <a:custGeom>
              <a:avLst>
                <a:gd name="f0" fmla="val 124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12" name="Szabadkézi sokszög 11"/>
            <p:cNvSpPr/>
            <p:nvPr/>
          </p:nvSpPr>
          <p:spPr>
            <a:xfrm>
              <a:off x="0" y="6590692"/>
              <a:ext cx="4068859" cy="261376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92160" tIns="46080" rIns="92160" bIns="46080" anchor="ctr" anchorCtr="0" compatLnSpc="0">
              <a:spAutoFit/>
            </a:bodyPr>
            <a:lstStyle/>
            <a:p>
              <a:pPr marL="0" marR="0" lvl="0" indent="0" rtl="0" hangingPunct="1">
                <a:lnSpc>
                  <a:spcPct val="90000"/>
                </a:lnSpc>
                <a:buNone/>
                <a:tabLst/>
              </a:pPr>
              <a:r>
                <a:rPr lang="hu-HU" sz="1200" baseline="0" dirty="0" smtClean="0">
                  <a:solidFill>
                    <a:srgbClr val="FFFFFF"/>
                  </a:solidFill>
                  <a:latin typeface="Verdana" pitchFamily="34"/>
                  <a:ea typeface="Arial Unicode MS" pitchFamily="2"/>
                  <a:cs typeface="Tahoma" pitchFamily="2"/>
                </a:rPr>
                <a:t>LHC </a:t>
              </a:r>
              <a:r>
                <a:rPr lang="hu-HU" sz="1200" baseline="0" dirty="0" err="1" smtClean="0">
                  <a:solidFill>
                    <a:srgbClr val="FFFFFF"/>
                  </a:solidFill>
                  <a:latin typeface="Verdana" pitchFamily="34"/>
                  <a:ea typeface="Arial Unicode MS" pitchFamily="2"/>
                  <a:cs typeface="Tahoma" pitchFamily="2"/>
                </a:rPr>
                <a:t>Forward</a:t>
              </a:r>
              <a:r>
                <a:rPr lang="hu-HU" sz="1200" baseline="0" dirty="0" smtClean="0">
                  <a:solidFill>
                    <a:srgbClr val="FFFFFF"/>
                  </a:solidFill>
                  <a:latin typeface="Verdana" pitchFamily="34"/>
                  <a:ea typeface="Arial Unicode MS" pitchFamily="2"/>
                  <a:cs typeface="Tahoma" pitchFamily="2"/>
                </a:rPr>
                <a:t> </a:t>
              </a:r>
              <a:r>
                <a:rPr lang="hu-HU" sz="1200" baseline="0" dirty="0" err="1" smtClean="0">
                  <a:solidFill>
                    <a:srgbClr val="FFFFFF"/>
                  </a:solidFill>
                  <a:latin typeface="Verdana" pitchFamily="34"/>
                  <a:ea typeface="Arial Unicode MS" pitchFamily="2"/>
                  <a:cs typeface="Tahoma" pitchFamily="2"/>
                </a:rPr>
                <a:t>Physics</a:t>
              </a:r>
              <a:r>
                <a:rPr lang="hu-HU" sz="1200" baseline="0" dirty="0" smtClean="0">
                  <a:solidFill>
                    <a:srgbClr val="FFFFFF"/>
                  </a:solidFill>
                  <a:latin typeface="Verdana" pitchFamily="34"/>
                  <a:ea typeface="Arial Unicode MS" pitchFamily="2"/>
                  <a:cs typeface="Tahoma" pitchFamily="2"/>
                </a:rPr>
                <a:t> WG@</a:t>
              </a:r>
              <a:r>
                <a:rPr lang="hu-HU" sz="1200" baseline="0" dirty="0" err="1" smtClean="0">
                  <a:solidFill>
                    <a:srgbClr val="FFFFFF"/>
                  </a:solidFill>
                  <a:latin typeface="Verdana" pitchFamily="34"/>
                  <a:ea typeface="Arial Unicode MS" pitchFamily="2"/>
                  <a:cs typeface="Tahoma" pitchFamily="2"/>
                </a:rPr>
                <a:t>Trento</a:t>
              </a:r>
              <a:r>
                <a:rPr lang="hu-HU" sz="1200" dirty="0" smtClean="0">
                  <a:solidFill>
                    <a:srgbClr val="FFFFFF"/>
                  </a:solidFill>
                  <a:latin typeface="Verdana" pitchFamily="34"/>
                  <a:ea typeface="Arial Unicode MS" pitchFamily="2"/>
                  <a:cs typeface="Tahoma" pitchFamily="2"/>
                </a:rPr>
                <a:t>,</a:t>
              </a:r>
              <a:r>
                <a:rPr lang="en-GB" sz="1200" dirty="0" smtClean="0">
                  <a:solidFill>
                    <a:srgbClr val="FFFFFF"/>
                  </a:solidFill>
                  <a:latin typeface="Verdana" pitchFamily="34"/>
                  <a:ea typeface="Arial Unicode MS" pitchFamily="2"/>
                  <a:cs typeface="Tahoma" pitchFamily="2"/>
                </a:rPr>
                <a:t> 201</a:t>
              </a:r>
              <a:r>
                <a:rPr lang="hu-HU" sz="1200" dirty="0" smtClean="0">
                  <a:solidFill>
                    <a:srgbClr val="FFFFFF"/>
                  </a:solidFill>
                  <a:latin typeface="Verdana" pitchFamily="34"/>
                  <a:ea typeface="Arial Unicode MS" pitchFamily="2"/>
                  <a:cs typeface="Tahoma" pitchFamily="2"/>
                </a:rPr>
                <a:t>6/09/26</a:t>
              </a:r>
            </a:p>
          </p:txBody>
        </p:sp>
      </p:grpSp>
      <p:grpSp>
        <p:nvGrpSpPr>
          <p:cNvPr id="13" name="Csoportba foglalás 12"/>
          <p:cNvGrpSpPr/>
          <p:nvPr/>
        </p:nvGrpSpPr>
        <p:grpSpPr>
          <a:xfrm>
            <a:off x="6948264" y="6589578"/>
            <a:ext cx="2219495" cy="312701"/>
            <a:chOff x="6948264" y="6589578"/>
            <a:chExt cx="2219495" cy="312701"/>
          </a:xfrm>
        </p:grpSpPr>
        <p:sp>
          <p:nvSpPr>
            <p:cNvPr id="14" name="Szabadkézi sokszög 13"/>
            <p:cNvSpPr/>
            <p:nvPr/>
          </p:nvSpPr>
          <p:spPr>
            <a:xfrm>
              <a:off x="8018999" y="6624719"/>
              <a:ext cx="1148760" cy="277560"/>
            </a:xfrm>
            <a:custGeom>
              <a:avLst>
                <a:gd name="f0" fmla="val 124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15" name="Szabadkézi sokszög 14"/>
            <p:cNvSpPr/>
            <p:nvPr/>
          </p:nvSpPr>
          <p:spPr>
            <a:xfrm>
              <a:off x="6948264" y="6589578"/>
              <a:ext cx="2173319" cy="261376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92160" tIns="46080" rIns="92160" bIns="46080" anchor="ctr" anchorCtr="0" compatLnSpc="0">
              <a:spAutoFit/>
            </a:bodyPr>
            <a:lstStyle/>
            <a:p>
              <a:pPr marL="0" marR="0" lvl="0" indent="0" algn="r" rtl="0" hangingPunct="1">
                <a:lnSpc>
                  <a:spcPct val="90000"/>
                </a:lnSpc>
                <a:buNone/>
                <a:tabLst/>
              </a:pPr>
              <a:r>
                <a:rPr lang="en-GB" sz="1200" dirty="0" err="1">
                  <a:solidFill>
                    <a:srgbClr val="FFFFFF"/>
                  </a:solidFill>
                  <a:latin typeface="Verdana" pitchFamily="34"/>
                  <a:ea typeface="Arial Unicode MS" pitchFamily="2"/>
                  <a:cs typeface="Tahoma" pitchFamily="2"/>
                </a:rPr>
                <a:t>Csörgő</a:t>
              </a:r>
              <a:r>
                <a:rPr lang="en-GB" sz="1200" dirty="0">
                  <a:solidFill>
                    <a:srgbClr val="FFFFFF"/>
                  </a:solidFill>
                  <a:latin typeface="Verdana" pitchFamily="34"/>
                  <a:ea typeface="Arial Unicode MS" pitchFamily="2"/>
                  <a:cs typeface="Tahoma" pitchFamily="2"/>
                </a:rPr>
                <a:t>, T</a:t>
              </a:r>
              <a:r>
                <a:rPr lang="en-GB" sz="1200" dirty="0" smtClean="0">
                  <a:solidFill>
                    <a:srgbClr val="FFFFFF"/>
                  </a:solidFill>
                  <a:latin typeface="Verdana" pitchFamily="34"/>
                  <a:ea typeface="Arial Unicode MS" pitchFamily="2"/>
                  <a:cs typeface="Tahoma" pitchFamily="2"/>
                </a:rPr>
                <a:t>.</a:t>
              </a:r>
              <a:r>
                <a:rPr lang="hu-HU" sz="1200" dirty="0" smtClean="0">
                  <a:solidFill>
                    <a:srgbClr val="FFFFFF"/>
                  </a:solidFill>
                  <a:latin typeface="Verdana" pitchFamily="34"/>
                  <a:ea typeface="Arial Unicode MS" pitchFamily="2"/>
                  <a:cs typeface="Tahoma" pitchFamily="2"/>
                </a:rPr>
                <a:t> </a:t>
              </a:r>
              <a:r>
                <a:rPr lang="hu-HU" sz="1200" baseline="0" dirty="0" smtClean="0">
                  <a:solidFill>
                    <a:srgbClr val="FFFFFF"/>
                  </a:solidFill>
                  <a:latin typeface="Verdana" pitchFamily="34"/>
                  <a:ea typeface="Arial Unicode MS" pitchFamily="2"/>
                  <a:cs typeface="Tahoma" pitchFamily="2"/>
                </a:rPr>
                <a:t> et </a:t>
              </a:r>
              <a:r>
                <a:rPr lang="hu-HU" sz="1200" baseline="0" dirty="0" err="1" smtClean="0">
                  <a:solidFill>
                    <a:srgbClr val="FFFFFF"/>
                  </a:solidFill>
                  <a:latin typeface="Verdana" pitchFamily="34"/>
                  <a:ea typeface="Arial Unicode MS" pitchFamily="2"/>
                  <a:cs typeface="Tahoma" pitchFamily="2"/>
                </a:rPr>
                <a:t>al</a:t>
              </a:r>
              <a:r>
                <a:rPr lang="hu-HU" sz="1200" baseline="0" dirty="0" smtClean="0">
                  <a:solidFill>
                    <a:srgbClr val="FFFFFF"/>
                  </a:solidFill>
                  <a:latin typeface="Verdana" pitchFamily="34"/>
                  <a:ea typeface="Arial Unicode MS" pitchFamily="2"/>
                  <a:cs typeface="Tahoma" pitchFamily="2"/>
                </a:rPr>
                <a:t>.</a:t>
              </a:r>
              <a:endParaRPr lang="en-GB" sz="1200" dirty="0">
                <a:solidFill>
                  <a:srgbClr val="FFFFFF"/>
                </a:solidFill>
                <a:latin typeface="Verdana" pitchFamily="34"/>
                <a:ea typeface="Arial Unicode MS" pitchFamily="2"/>
                <a:cs typeface="Tahoma" pitchFamily="2"/>
              </a:endParaRPr>
            </a:p>
          </p:txBody>
        </p:sp>
      </p:grpSp>
      <p:sp>
        <p:nvSpPr>
          <p:cNvPr id="16" name="Cím helye 15"/>
          <p:cNvSpPr txBox="1">
            <a:spLocks noGrp="1"/>
          </p:cNvSpPr>
          <p:nvPr>
            <p:ph type="title"/>
          </p:nvPr>
        </p:nvSpPr>
        <p:spPr>
          <a:xfrm>
            <a:off x="0" y="-25560"/>
            <a:ext cx="9153360" cy="6354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0" compatLnSpc="1"/>
          <a:lstStyle>
            <a:defPPr lvl="0">
              <a:buClr>
                <a:srgbClr val="FF9900"/>
              </a:buClr>
              <a:buSzPct val="100000"/>
              <a:buFont typeface="Arial Rounded MT Bold" pitchFamily="34"/>
              <a:buNone/>
            </a:defPPr>
            <a:lvl1pPr lvl="0">
              <a:buClr>
                <a:srgbClr val="FF9900"/>
              </a:buClr>
              <a:buSzPct val="100000"/>
              <a:buFont typeface="Arial Rounded MT Bold" pitchFamily="34"/>
              <a:buChar char="•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/>
            <a:r>
              <a:rPr lang="hu-HU" dirty="0" smtClean="0"/>
              <a:t> Címszöveg </a:t>
            </a:r>
            <a:r>
              <a:rPr lang="hu-HU" dirty="0"/>
              <a:t>formátumának szerkesztése</a:t>
            </a:r>
          </a:p>
        </p:txBody>
      </p:sp>
      <p:sp>
        <p:nvSpPr>
          <p:cNvPr id="17" name="Szöveg helye 16"/>
          <p:cNvSpPr txBox="1">
            <a:spLocks noGrp="1"/>
          </p:cNvSpPr>
          <p:nvPr>
            <p:ph type="body" idx="1"/>
          </p:nvPr>
        </p:nvSpPr>
        <p:spPr>
          <a:xfrm>
            <a:off x="539280" y="907919"/>
            <a:ext cx="7512120" cy="452628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compatLnSpc="1"/>
          <a:lstStyle>
            <a:defPPr marL="311040" marR="0" lvl="0" indent="-311040" algn="l" rtl="0" hangingPunct="1">
              <a:lnSpc>
                <a:spcPct val="97000"/>
              </a:lnSpc>
              <a:spcBef>
                <a:spcPts val="598"/>
              </a:spcBef>
              <a:spcAft>
                <a:spcPts val="0"/>
              </a:spcAft>
              <a:buClr>
                <a:srgbClr val="FFFFFF"/>
              </a:buClr>
              <a:buSzPct val="45000"/>
              <a:buFont typeface="Wingdings" pitchFamily="2"/>
              <a:buNone/>
              <a:tabLst>
                <a:tab pos="311040" algn="l"/>
                <a:tab pos="456840" algn="l"/>
                <a:tab pos="914040" algn="l"/>
                <a:tab pos="1371240" algn="l"/>
                <a:tab pos="1828440" algn="l"/>
                <a:tab pos="2285640" algn="l"/>
                <a:tab pos="2742840" algn="l"/>
                <a:tab pos="3200040" algn="l"/>
                <a:tab pos="3657240" algn="l"/>
                <a:tab pos="4114440" algn="l"/>
                <a:tab pos="4571640" algn="l"/>
                <a:tab pos="5028840" algn="l"/>
                <a:tab pos="5486040" algn="l"/>
                <a:tab pos="5943240" algn="l"/>
                <a:tab pos="6400440" algn="l"/>
                <a:tab pos="6857640" algn="l"/>
                <a:tab pos="7314839" algn="l"/>
                <a:tab pos="7772039" algn="l"/>
                <a:tab pos="8229239" algn="l"/>
                <a:tab pos="8686439" algn="l"/>
                <a:tab pos="9143640" algn="l"/>
              </a:tabLst>
              <a:defRPr lang="hu-HU" sz="2400" b="1" i="0" u="none" strike="noStrike" baseline="0">
                <a:ln>
                  <a:noFill/>
                </a:ln>
                <a:solidFill>
                  <a:srgbClr val="FFFFFF"/>
                </a:solidFill>
                <a:latin typeface="Verdana" pitchFamily="34"/>
                <a:ea typeface="Arial" pitchFamily="34"/>
                <a:cs typeface="Arial" pitchFamily="34"/>
              </a:defRPr>
            </a:defPPr>
            <a:lvl1pPr marL="311040" marR="0" lvl="0" indent="-311040" algn="l" rtl="0" hangingPunct="1">
              <a:lnSpc>
                <a:spcPct val="97000"/>
              </a:lnSpc>
              <a:spcBef>
                <a:spcPts val="598"/>
              </a:spcBef>
              <a:spcAft>
                <a:spcPts val="0"/>
              </a:spcAft>
              <a:buClr>
                <a:srgbClr val="FFFFFF"/>
              </a:buClr>
              <a:buSzPct val="45000"/>
              <a:buFont typeface="Wingdings" pitchFamily="2"/>
              <a:buChar char=""/>
              <a:tabLst>
                <a:tab pos="311040" algn="l"/>
                <a:tab pos="456840" algn="l"/>
                <a:tab pos="914040" algn="l"/>
                <a:tab pos="1371240" algn="l"/>
                <a:tab pos="1828440" algn="l"/>
                <a:tab pos="2285640" algn="l"/>
                <a:tab pos="2742840" algn="l"/>
                <a:tab pos="3200040" algn="l"/>
                <a:tab pos="3657240" algn="l"/>
                <a:tab pos="4114440" algn="l"/>
                <a:tab pos="4571640" algn="l"/>
                <a:tab pos="5028840" algn="l"/>
                <a:tab pos="5486040" algn="l"/>
                <a:tab pos="5943240" algn="l"/>
                <a:tab pos="6400440" algn="l"/>
                <a:tab pos="6857640" algn="l"/>
                <a:tab pos="7314839" algn="l"/>
                <a:tab pos="7772039" algn="l"/>
                <a:tab pos="8229239" algn="l"/>
                <a:tab pos="8686439" algn="l"/>
                <a:tab pos="9143640" algn="l"/>
              </a:tabLst>
              <a:defRPr lang="hu-HU" sz="2400" b="1" i="0" u="none" strike="noStrike" baseline="0">
                <a:ln>
                  <a:noFill/>
                </a:ln>
                <a:solidFill>
                  <a:srgbClr val="FFFFFF"/>
                </a:solidFill>
                <a:latin typeface="Verdana" pitchFamily="34"/>
                <a:ea typeface="Arial" pitchFamily="34"/>
                <a:cs typeface="Arial" pitchFamily="34"/>
              </a:defRPr>
            </a:lvl1pPr>
            <a:lvl2pPr marL="711000" marR="0" lvl="1" indent="-253800" algn="l" rtl="0" hangingPunct="1">
              <a:lnSpc>
                <a:spcPct val="97000"/>
              </a:lnSpc>
              <a:spcBef>
                <a:spcPts val="499"/>
              </a:spcBef>
              <a:spcAft>
                <a:spcPts val="0"/>
              </a:spcAft>
              <a:buClr>
                <a:srgbClr val="FFFF0D"/>
              </a:buClr>
              <a:buSzPct val="45000"/>
              <a:buFont typeface="Wingdings" pitchFamily="2"/>
              <a:buChar char=""/>
              <a:tabLst>
                <a:tab pos="711000" algn="l"/>
                <a:tab pos="914040" algn="l"/>
                <a:tab pos="1371240" algn="l"/>
                <a:tab pos="1828440" algn="l"/>
                <a:tab pos="2285639" algn="l"/>
                <a:tab pos="2742839" algn="l"/>
                <a:tab pos="3200040" algn="l"/>
                <a:tab pos="3657239" algn="l"/>
                <a:tab pos="4114440" algn="l"/>
                <a:tab pos="4571639" algn="l"/>
                <a:tab pos="5028840" algn="l"/>
                <a:tab pos="5486040" algn="l"/>
                <a:tab pos="5943240" algn="l"/>
                <a:tab pos="6400440" algn="l"/>
                <a:tab pos="6857640" algn="l"/>
                <a:tab pos="7314840" algn="l"/>
                <a:tab pos="7772040" algn="l"/>
                <a:tab pos="8229240" algn="l"/>
                <a:tab pos="8686440" algn="l"/>
                <a:tab pos="9143640" algn="l"/>
                <a:tab pos="9600840" algn="l"/>
              </a:tabLst>
              <a:defRPr lang="hu-HU" sz="2000" b="1" i="0" u="none" strike="noStrike" baseline="0">
                <a:ln>
                  <a:noFill/>
                </a:ln>
                <a:solidFill>
                  <a:srgbClr val="FFFF0D"/>
                </a:solidFill>
                <a:latin typeface="Verdana" pitchFamily="34"/>
                <a:ea typeface="Arial" pitchFamily="34"/>
                <a:cs typeface="Arial" pitchFamily="34"/>
              </a:defRPr>
            </a:lvl2pPr>
            <a:lvl3pPr marL="1143000" marR="0" lvl="2" indent="-228600" algn="l" rtl="0" hangingPunct="1">
              <a:lnSpc>
                <a:spcPct val="97000"/>
              </a:lnSpc>
              <a:spcBef>
                <a:spcPts val="448"/>
              </a:spcBef>
              <a:spcAft>
                <a:spcPts val="0"/>
              </a:spcAft>
              <a:buClr>
                <a:srgbClr val="FFCC66"/>
              </a:buClr>
              <a:buSzPct val="45000"/>
              <a:buFont typeface="Wingdings" pitchFamily="2"/>
              <a:buChar char=""/>
              <a:tabLst>
                <a:tab pos="1143000" algn="l"/>
                <a:tab pos="1371600" algn="l"/>
                <a:tab pos="1828799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799" algn="l"/>
                <a:tab pos="9143999" algn="l"/>
                <a:tab pos="9601200" algn="l"/>
                <a:tab pos="10058399" algn="l"/>
              </a:tabLst>
              <a:defRPr lang="hu-HU" sz="1800" b="1" i="0" u="none" strike="noStrike" baseline="0">
                <a:ln>
                  <a:noFill/>
                </a:ln>
                <a:solidFill>
                  <a:srgbClr val="FFCC66"/>
                </a:solidFill>
                <a:latin typeface="Verdana" pitchFamily="34"/>
                <a:ea typeface="Arial" pitchFamily="34"/>
                <a:cs typeface="Arial" pitchFamily="34"/>
              </a:defRPr>
            </a:lvl3pPr>
            <a:lvl4pPr marL="1600199" marR="0" lvl="3" indent="-228600" algn="l" rtl="0" hangingPunct="1">
              <a:lnSpc>
                <a:spcPct val="97000"/>
              </a:lnSpc>
              <a:spcBef>
                <a:spcPts val="400"/>
              </a:spcBef>
              <a:spcAft>
                <a:spcPts val="0"/>
              </a:spcAft>
              <a:buClr>
                <a:srgbClr val="FF6600"/>
              </a:buClr>
              <a:buSzPct val="45000"/>
              <a:buFont typeface="Wingdings" pitchFamily="2"/>
              <a:buChar char=""/>
              <a:tabLst>
                <a:tab pos="1600200" algn="l"/>
                <a:tab pos="1828800" algn="l"/>
                <a:tab pos="2285999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3999" algn="l"/>
                <a:tab pos="9601199" algn="l"/>
                <a:tab pos="10058400" algn="l"/>
                <a:tab pos="10515599" algn="l"/>
              </a:tabLst>
              <a:defRPr lang="hu-HU" sz="1600" b="1" i="0" u="none" strike="noStrike" baseline="0">
                <a:ln>
                  <a:noFill/>
                </a:ln>
                <a:solidFill>
                  <a:srgbClr val="FF6600"/>
                </a:solidFill>
                <a:latin typeface="Verdana" pitchFamily="34"/>
                <a:ea typeface="Arial" pitchFamily="34"/>
                <a:cs typeface="Arial" pitchFamily="34"/>
              </a:defRPr>
            </a:lvl4pPr>
            <a:lvl5pPr marL="2057400" marR="0" lvl="4" indent="-228600" algn="l" rtl="0" hangingPunct="1">
              <a:lnSpc>
                <a:spcPct val="97000"/>
              </a:lnSpc>
              <a:spcBef>
                <a:spcPts val="400"/>
              </a:spcBef>
              <a:spcAft>
                <a:spcPts val="0"/>
              </a:spcAft>
              <a:buClr>
                <a:srgbClr val="FF6600"/>
              </a:buClr>
              <a:buSzPct val="45000"/>
              <a:buFont typeface="Wingdings" pitchFamily="2"/>
              <a:buChar char=""/>
              <a:tabLst>
                <a:tab pos="20574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199" algn="l"/>
                <a:tab pos="10058399" algn="l"/>
                <a:tab pos="10515600" algn="l"/>
              </a:tabLst>
              <a:defRPr lang="hu-HU" sz="1600" b="1" i="0" u="none" strike="noStrike" baseline="0">
                <a:ln>
                  <a:noFill/>
                </a:ln>
                <a:solidFill>
                  <a:srgbClr val="FF66CC"/>
                </a:solidFill>
                <a:latin typeface="Verdana" pitchFamily="34"/>
                <a:ea typeface="Arial" pitchFamily="34"/>
                <a:cs typeface="Arial" pitchFamily="34"/>
              </a:defRPr>
            </a:lvl5pPr>
            <a:lvl6pPr marL="2057400" marR="0" lvl="5" indent="-228600" algn="l" rtl="0" hangingPunct="1">
              <a:lnSpc>
                <a:spcPct val="97000"/>
              </a:lnSpc>
              <a:spcBef>
                <a:spcPts val="400"/>
              </a:spcBef>
              <a:spcAft>
                <a:spcPts val="0"/>
              </a:spcAft>
              <a:buClr>
                <a:srgbClr val="FF6600"/>
              </a:buClr>
              <a:buSzPct val="45000"/>
              <a:buFont typeface="Wingdings" pitchFamily="2"/>
              <a:buChar char=""/>
              <a:tabLst>
                <a:tab pos="20574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199" algn="l"/>
                <a:tab pos="10058399" algn="l"/>
                <a:tab pos="10515600" algn="l"/>
              </a:tabLst>
              <a:defRPr lang="hu-HU" sz="1600" b="1" i="0" u="none" strike="noStrike" baseline="0">
                <a:ln>
                  <a:noFill/>
                </a:ln>
                <a:solidFill>
                  <a:srgbClr val="FF66CC"/>
                </a:solidFill>
                <a:latin typeface="Verdana" pitchFamily="34"/>
                <a:ea typeface="Arial" pitchFamily="34"/>
                <a:cs typeface="Arial" pitchFamily="34"/>
              </a:defRPr>
            </a:lvl6pPr>
            <a:lvl7pPr marL="2057400" marR="0" lvl="6" indent="-228600" algn="l" rtl="0" hangingPunct="1">
              <a:lnSpc>
                <a:spcPct val="97000"/>
              </a:lnSpc>
              <a:spcBef>
                <a:spcPts val="400"/>
              </a:spcBef>
              <a:spcAft>
                <a:spcPts val="0"/>
              </a:spcAft>
              <a:buClr>
                <a:srgbClr val="FF6600"/>
              </a:buClr>
              <a:buSzPct val="45000"/>
              <a:buFont typeface="Wingdings" pitchFamily="2"/>
              <a:buChar char=""/>
              <a:tabLst>
                <a:tab pos="20574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199" algn="l"/>
                <a:tab pos="10058399" algn="l"/>
                <a:tab pos="10515600" algn="l"/>
              </a:tabLst>
              <a:defRPr lang="hu-HU" sz="1600" b="1" i="0" u="none" strike="noStrike" baseline="0">
                <a:ln>
                  <a:noFill/>
                </a:ln>
                <a:solidFill>
                  <a:srgbClr val="FF66CC"/>
                </a:solidFill>
                <a:latin typeface="Verdana" pitchFamily="34"/>
                <a:ea typeface="Arial" pitchFamily="34"/>
                <a:cs typeface="Arial" pitchFamily="34"/>
              </a:defRPr>
            </a:lvl7pPr>
            <a:lvl8pPr marL="2057400" marR="0" lvl="7" indent="-228600" algn="l" rtl="0" hangingPunct="1">
              <a:lnSpc>
                <a:spcPct val="97000"/>
              </a:lnSpc>
              <a:spcBef>
                <a:spcPts val="400"/>
              </a:spcBef>
              <a:spcAft>
                <a:spcPts val="0"/>
              </a:spcAft>
              <a:buClr>
                <a:srgbClr val="FF6600"/>
              </a:buClr>
              <a:buSzPct val="45000"/>
              <a:buFont typeface="Wingdings" pitchFamily="2"/>
              <a:buChar char=""/>
              <a:tabLst>
                <a:tab pos="20574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199" algn="l"/>
                <a:tab pos="10058399" algn="l"/>
                <a:tab pos="10515600" algn="l"/>
              </a:tabLst>
              <a:defRPr lang="hu-HU" sz="1600" b="1" i="0" u="none" strike="noStrike" baseline="0">
                <a:ln>
                  <a:noFill/>
                </a:ln>
                <a:solidFill>
                  <a:srgbClr val="FF66CC"/>
                </a:solidFill>
                <a:latin typeface="Verdana" pitchFamily="34"/>
                <a:ea typeface="Arial" pitchFamily="34"/>
                <a:cs typeface="Arial" pitchFamily="34"/>
              </a:defRPr>
            </a:lvl8pPr>
            <a:lvl9pPr marL="2057400" marR="0" lvl="8" indent="-228600" algn="l" rtl="0" hangingPunct="1">
              <a:lnSpc>
                <a:spcPct val="97000"/>
              </a:lnSpc>
              <a:spcBef>
                <a:spcPts val="400"/>
              </a:spcBef>
              <a:spcAft>
                <a:spcPts val="0"/>
              </a:spcAft>
              <a:buClr>
                <a:srgbClr val="FF6600"/>
              </a:buClr>
              <a:buSzPct val="45000"/>
              <a:buFont typeface="Wingdings" pitchFamily="2"/>
              <a:buChar char=""/>
              <a:tabLst>
                <a:tab pos="20574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199" algn="l"/>
                <a:tab pos="10058399" algn="l"/>
                <a:tab pos="10515600" algn="l"/>
              </a:tabLst>
              <a:defRPr lang="hu-HU" sz="1600" b="1" i="0" u="none" strike="noStrike" baseline="0">
                <a:ln>
                  <a:noFill/>
                </a:ln>
                <a:solidFill>
                  <a:srgbClr val="FF66CC"/>
                </a:solidFill>
                <a:latin typeface="Verdana" pitchFamily="34"/>
                <a:ea typeface="Arial" pitchFamily="34"/>
                <a:cs typeface="Arial" pitchFamily="34"/>
              </a:defRPr>
            </a:lvl9pPr>
          </a:lstStyle>
          <a:p>
            <a:pPr lvl="0"/>
            <a:r>
              <a:rPr lang="hu-HU" dirty="0" smtClean="0"/>
              <a:t>Mintaszöveg szerkesztése</a:t>
            </a:r>
          </a:p>
          <a:p>
            <a:pPr lvl="1"/>
            <a:r>
              <a:rPr lang="hu-HU" dirty="0" smtClean="0"/>
              <a:t>Második szint</a:t>
            </a:r>
          </a:p>
          <a:p>
            <a:pPr lvl="2"/>
            <a:r>
              <a:rPr lang="hu-HU" dirty="0" smtClean="0"/>
              <a:t>Harmadik szint</a:t>
            </a:r>
          </a:p>
          <a:p>
            <a:pPr lvl="3"/>
            <a:r>
              <a:rPr lang="hu-HU" dirty="0" smtClean="0"/>
              <a:t>Negyedik szint</a:t>
            </a:r>
          </a:p>
          <a:p>
            <a:pPr lvl="4"/>
            <a:r>
              <a:rPr lang="hu-HU" dirty="0" smtClean="0"/>
              <a:t>Ötödik szint</a:t>
            </a:r>
            <a:endParaRPr lang="hu-HU" dirty="0"/>
          </a:p>
        </p:txBody>
      </p:sp>
      <p:sp>
        <p:nvSpPr>
          <p:cNvPr id="18" name="Szabadkézi sokszög 17"/>
          <p:cNvSpPr/>
          <p:nvPr/>
        </p:nvSpPr>
        <p:spPr>
          <a:xfrm>
            <a:off x="4071960" y="6613560"/>
            <a:ext cx="979560" cy="433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5000" rIns="90000" bIns="45000" anchor="t" anchorCtr="0" compatLnSpc="0"/>
          <a:lstStyle/>
          <a:p>
            <a:pPr marL="0" marR="0" lvl="0" indent="0" algn="ctr" rtl="0" hangingPunct="0">
              <a:lnSpc>
                <a:spcPct val="100000"/>
              </a:lnSpc>
              <a:buNone/>
              <a:tabLst/>
            </a:pPr>
            <a:fld id="{E91FBBA9-DBE9-49E9-8232-3FA516142299}" type="slidenum">
              <a:t>‹#›</a:t>
            </a:fld>
            <a:endParaRPr lang="hu-HU" sz="1200">
              <a:solidFill>
                <a:srgbClr val="FFFFFF"/>
              </a:solidFill>
              <a:latin typeface="Verdana" pitchFamily="34"/>
              <a:ea typeface="Arial Unicode MS" pitchFamily="2"/>
              <a:cs typeface="Tahoma" pitchFamily="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  <p:hf hdr="0" dt="0"/>
  <p:txStyles>
    <p:titleStyle>
      <a:lvl1pPr marL="0" marR="0" lvl="0" indent="0" algn="ctr" rtl="0" hangingPunct="1">
        <a:lnSpc>
          <a:spcPct val="97000"/>
        </a:lnSpc>
        <a:spcBef>
          <a:spcPts val="0"/>
        </a:spcBef>
        <a:spcAft>
          <a:spcPts val="0"/>
        </a:spcAft>
        <a:buFontTx/>
        <a:buNone/>
        <a:tabLst>
          <a:tab pos="0" algn="l"/>
          <a:tab pos="457200" algn="l"/>
          <a:tab pos="914400" algn="l"/>
          <a:tab pos="1371599" algn="l"/>
          <a:tab pos="1828800" algn="l"/>
          <a:tab pos="2286000" algn="l"/>
          <a:tab pos="2743199" algn="l"/>
          <a:tab pos="3200400" algn="l"/>
          <a:tab pos="3657600" algn="l"/>
          <a:tab pos="4114800" algn="l"/>
          <a:tab pos="4572000" algn="l"/>
          <a:tab pos="5029200" algn="l"/>
          <a:tab pos="5486399" algn="l"/>
          <a:tab pos="5943600" algn="l"/>
          <a:tab pos="6400799" algn="l"/>
          <a:tab pos="6858000" algn="l"/>
          <a:tab pos="7315200" algn="l"/>
          <a:tab pos="7772400" algn="l"/>
          <a:tab pos="8229600" algn="l"/>
          <a:tab pos="8686800" algn="l"/>
          <a:tab pos="9144000" algn="l"/>
        </a:tabLst>
        <a:defRPr lang="hu-HU" sz="3200" b="1" i="0" u="none" strike="noStrike" baseline="0">
          <a:ln>
            <a:noFill/>
          </a:ln>
          <a:solidFill>
            <a:srgbClr val="FFFF00"/>
          </a:solidFill>
          <a:latin typeface="Verdana" pitchFamily="34"/>
          <a:ea typeface="Arial" pitchFamily="34"/>
          <a:cs typeface="Arial" pitchFamily="34"/>
        </a:defRPr>
      </a:lvl1pPr>
    </p:titleStyle>
    <p:bodyStyle>
      <a:lvl1pPr marL="0" marR="0" indent="0" algn="l" rtl="0" hangingPunct="1">
        <a:lnSpc>
          <a:spcPct val="97000"/>
        </a:lnSpc>
        <a:spcBef>
          <a:spcPts val="598"/>
        </a:spcBef>
        <a:spcAft>
          <a:spcPts val="0"/>
        </a:spcAft>
        <a:buFontTx/>
        <a:buNone/>
        <a:tabLst>
          <a:tab pos="311040" algn="l"/>
          <a:tab pos="456840" algn="l"/>
          <a:tab pos="914040" algn="l"/>
          <a:tab pos="1371240" algn="l"/>
          <a:tab pos="1828440" algn="l"/>
          <a:tab pos="2285640" algn="l"/>
          <a:tab pos="2742840" algn="l"/>
          <a:tab pos="3200040" algn="l"/>
          <a:tab pos="3657240" algn="l"/>
          <a:tab pos="4114440" algn="l"/>
          <a:tab pos="4571640" algn="l"/>
          <a:tab pos="5028840" algn="l"/>
          <a:tab pos="5486040" algn="l"/>
          <a:tab pos="5943240" algn="l"/>
          <a:tab pos="6400440" algn="l"/>
          <a:tab pos="6857640" algn="l"/>
          <a:tab pos="7314839" algn="l"/>
          <a:tab pos="7772039" algn="l"/>
          <a:tab pos="8229239" algn="l"/>
          <a:tab pos="8686439" algn="l"/>
          <a:tab pos="9143640" algn="l"/>
        </a:tabLst>
        <a:defRPr lang="hu-HU" sz="2400" b="1" i="0" u="none" strike="noStrike" baseline="0">
          <a:ln>
            <a:noFill/>
          </a:ln>
          <a:solidFill>
            <a:srgbClr val="FFFFFF"/>
          </a:solidFill>
          <a:latin typeface="Verdana" pitchFamily="34"/>
          <a:cs typeface="Arial" pitchFamily="34"/>
        </a:defRPr>
      </a:lvl1pPr>
      <a:lvl2pPr marL="457200" indent="0">
        <a:buFontTx/>
        <a:buNone/>
        <a:defRPr/>
      </a:lvl2pPr>
      <a:lvl3pPr marL="914400" indent="0">
        <a:buFontTx/>
        <a:buNone/>
        <a:defRPr/>
      </a:lvl3pPr>
      <a:lvl4pPr marL="1371599" indent="0">
        <a:buFontTx/>
        <a:buNone/>
        <a:defRPr/>
      </a:lvl4pPr>
      <a:lvl5pPr marL="1828800" indent="0">
        <a:buFontTx/>
        <a:buNone/>
        <a:defRPr/>
      </a:lvl5pPr>
    </p:bodyStyle>
    <p:otherStyle/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://arxiv.org/abs/arXiv:0911.5015" TargetMode="Externa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arxiv.org/abs/nucl-th/0512078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w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4.wmf"/><Relationship Id="rId4" Type="http://schemas.openxmlformats.org/officeDocument/2006/relationships/oleObject" Target="../embeddings/oleObject2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13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 txBox="1">
            <a:spLocks noGrp="1"/>
          </p:cNvSpPr>
          <p:nvPr>
            <p:ph type="title" idx="4294967295"/>
          </p:nvPr>
        </p:nvSpPr>
        <p:spPr>
          <a:xfrm>
            <a:off x="0" y="223280"/>
            <a:ext cx="9144000" cy="932563"/>
          </a:xfrm>
        </p:spPr>
        <p:txBody>
          <a:bodyPr>
            <a:spAutoFit/>
          </a:bodyPr>
          <a:lstStyle>
            <a:defPPr lvl="0">
              <a:buClr>
                <a:srgbClr val="FF9900"/>
              </a:buClr>
              <a:buSzPct val="100000"/>
              <a:buFont typeface="Arial Rounded MT Bold" pitchFamily="34"/>
              <a:buNone/>
            </a:defPPr>
            <a:lvl1pPr lvl="0">
              <a:buClr>
                <a:srgbClr val="FF9900"/>
              </a:buClr>
              <a:buSzPct val="100000"/>
              <a:buFont typeface="Arial Rounded MT Bold" pitchFamily="34"/>
              <a:buChar char="•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lnSpc>
                <a:spcPct val="101000"/>
              </a:lnSpc>
              <a:buNone/>
            </a:pPr>
            <a:r>
              <a:rPr lang="hu-HU" dirty="0" smtClean="0">
                <a:effectLst>
                  <a:outerShdw dist="17961" dir="2700000">
                    <a:scrgbClr r="0" g="0" b="0"/>
                  </a:outerShdw>
                </a:effectLst>
              </a:rPr>
              <a:t>Advanced </a:t>
            </a:r>
            <a:r>
              <a:rPr lang="hu-HU" dirty="0" err="1" smtClean="0">
                <a:effectLst>
                  <a:outerShdw dist="17961" dir="2700000">
                    <a:scrgbClr r="0" g="0" b="0"/>
                  </a:outerShdw>
                </a:effectLst>
              </a:rPr>
              <a:t>initial</a:t>
            </a:r>
            <a:r>
              <a:rPr lang="hu-HU" dirty="0" smtClean="0">
                <a:effectLst>
                  <a:outerShdw dist="17961" dir="2700000">
                    <a:scrgbClr r="0" g="0" b="0"/>
                  </a:outerShdw>
                </a:effectLst>
              </a:rPr>
              <a:t> </a:t>
            </a:r>
            <a:r>
              <a:rPr lang="hu-HU" dirty="0" err="1" smtClean="0">
                <a:effectLst>
                  <a:outerShdw dist="17961" dir="2700000">
                    <a:scrgbClr r="0" g="0" b="0"/>
                  </a:outerShdw>
                </a:effectLst>
              </a:rPr>
              <a:t>energy</a:t>
            </a:r>
            <a:r>
              <a:rPr lang="hu-HU" dirty="0" smtClean="0">
                <a:effectLst>
                  <a:outerShdw dist="17961" dir="2700000">
                    <a:scrgbClr r="0" g="0" b="0"/>
                  </a:outerShdw>
                </a:effectLst>
              </a:rPr>
              <a:t> </a:t>
            </a:r>
            <a:r>
              <a:rPr lang="hu-HU" dirty="0" err="1" smtClean="0">
                <a:effectLst>
                  <a:outerShdw dist="17961" dir="2700000">
                    <a:scrgbClr r="0" g="0" b="0"/>
                  </a:outerShdw>
                </a:effectLst>
              </a:rPr>
              <a:t>densities</a:t>
            </a:r>
            <a:r>
              <a:rPr lang="hu-HU" sz="2800" dirty="0" smtClean="0">
                <a:effectLst>
                  <a:outerShdw dist="17961" dir="2700000">
                    <a:scrgbClr r="0" g="0" b="0"/>
                  </a:outerShdw>
                </a:effectLst>
              </a:rPr>
              <a:t/>
            </a:r>
            <a:br>
              <a:rPr lang="hu-HU" sz="2800" dirty="0" smtClean="0">
                <a:effectLst>
                  <a:outerShdw dist="17961" dir="2700000">
                    <a:scrgbClr r="0" g="0" b="0"/>
                  </a:outerShdw>
                </a:effectLst>
              </a:rPr>
            </a:br>
            <a:r>
              <a:rPr lang="hu-HU" sz="2800" dirty="0" smtClean="0">
                <a:effectLst>
                  <a:outerShdw dist="17961" dir="2700000">
                    <a:scrgbClr r="0" g="0" b="0"/>
                  </a:outerShdw>
                </a:effectLst>
              </a:rPr>
              <a:t> </a:t>
            </a:r>
            <a:r>
              <a:rPr lang="hu-HU" sz="2800" dirty="0" err="1" smtClean="0">
                <a:effectLst>
                  <a:outerShdw dist="17961" dir="2700000">
                    <a:scrgbClr r="0" g="0" b="0"/>
                  </a:outerShdw>
                </a:effectLst>
              </a:rPr>
              <a:t>in</a:t>
            </a:r>
            <a:r>
              <a:rPr lang="hu-HU" sz="2800" dirty="0" smtClean="0">
                <a:effectLst>
                  <a:outerShdw dist="17961" dir="2700000">
                    <a:scrgbClr r="0" g="0" b="0"/>
                  </a:outerShdw>
                </a:effectLst>
              </a:rPr>
              <a:t>  </a:t>
            </a:r>
            <a:r>
              <a:rPr lang="hu-HU" sz="2800" dirty="0">
                <a:effectLst>
                  <a:outerShdw dist="17961" dir="2700000">
                    <a:scrgbClr r="0" g="0" b="0"/>
                  </a:outerShdw>
                </a:effectLst>
              </a:rPr>
              <a:t>√</a:t>
            </a:r>
            <a:r>
              <a:rPr lang="hu-HU" sz="2800" dirty="0" smtClean="0">
                <a:effectLst>
                  <a:outerShdw dist="17961" dir="2700000">
                    <a:scrgbClr r="0" g="0" b="0"/>
                  </a:outerShdw>
                </a:effectLst>
              </a:rPr>
              <a:t>s =  7 and 8 </a:t>
            </a:r>
            <a:r>
              <a:rPr lang="hu-HU" sz="2800" dirty="0" err="1" smtClean="0">
                <a:effectLst>
                  <a:outerShdw dist="17961" dir="2700000">
                    <a:scrgbClr r="0" g="0" b="0"/>
                  </a:outerShdw>
                </a:effectLst>
              </a:rPr>
              <a:t>TeV</a:t>
            </a:r>
            <a:r>
              <a:rPr lang="hu-HU" sz="2800" dirty="0" smtClean="0">
                <a:effectLst>
                  <a:outerShdw dist="17961" dir="2700000">
                    <a:scrgbClr r="0" g="0" b="0"/>
                  </a:outerShdw>
                </a:effectLst>
              </a:rPr>
              <a:t> p+</a:t>
            </a:r>
            <a:r>
              <a:rPr lang="hu-HU" sz="2800" dirty="0" err="1" smtClean="0">
                <a:effectLst>
                  <a:outerShdw dist="17961" dir="2700000">
                    <a:scrgbClr r="0" g="0" b="0"/>
                  </a:outerShdw>
                </a:effectLst>
              </a:rPr>
              <a:t>p</a:t>
            </a:r>
            <a:r>
              <a:rPr lang="hu-HU" sz="2800" dirty="0" smtClean="0">
                <a:effectLst>
                  <a:outerShdw dist="17961" dir="2700000">
                    <a:scrgbClr r="0" g="0" b="0"/>
                  </a:outerShdw>
                </a:effectLst>
              </a:rPr>
              <a:t> </a:t>
            </a:r>
            <a:r>
              <a:rPr lang="hu-HU" sz="2800" dirty="0" err="1" smtClean="0">
                <a:effectLst>
                  <a:outerShdw dist="17961" dir="2700000">
                    <a:scrgbClr r="0" g="0" b="0"/>
                  </a:outerShdw>
                </a:effectLst>
              </a:rPr>
              <a:t>collisions</a:t>
            </a:r>
            <a:endParaRPr lang="hu-HU" sz="2800" dirty="0">
              <a:effectLst>
                <a:outerShdw dist="17961" dir="2700000">
                  <a:scrgbClr r="0" g="0" b="0"/>
                </a:outerShdw>
              </a:effectLst>
            </a:endParaRPr>
          </a:p>
        </p:txBody>
      </p:sp>
      <p:sp>
        <p:nvSpPr>
          <p:cNvPr id="3" name="Szöveg helye 2"/>
          <p:cNvSpPr txBox="1">
            <a:spLocks noGrp="1"/>
          </p:cNvSpPr>
          <p:nvPr>
            <p:ph type="body" idx="4294967295"/>
          </p:nvPr>
        </p:nvSpPr>
        <p:spPr>
          <a:xfrm>
            <a:off x="23760" y="1353928"/>
            <a:ext cx="9144000" cy="5027400"/>
          </a:xfrm>
        </p:spPr>
        <p:txBody>
          <a:bodyPr wrap="square" lIns="92160" tIns="46080" rIns="92160" bIns="46080" anchor="t" anchorCtr="0"/>
          <a:lstStyle>
            <a:defPPr marL="311040" marR="0" lvl="0" indent="-311040" algn="l" rtl="0" hangingPunct="1">
              <a:lnSpc>
                <a:spcPct val="97000"/>
              </a:lnSpc>
              <a:spcBef>
                <a:spcPts val="598"/>
              </a:spcBef>
              <a:spcAft>
                <a:spcPts val="0"/>
              </a:spcAft>
              <a:buClr>
                <a:srgbClr val="FFFFFF"/>
              </a:buClr>
              <a:buSzPct val="45000"/>
              <a:buFont typeface="Wingdings" pitchFamily="2"/>
              <a:buNone/>
              <a:tabLst>
                <a:tab pos="311040" algn="l"/>
                <a:tab pos="456840" algn="l"/>
                <a:tab pos="914040" algn="l"/>
                <a:tab pos="1371240" algn="l"/>
                <a:tab pos="1828440" algn="l"/>
                <a:tab pos="2285640" algn="l"/>
                <a:tab pos="2742840" algn="l"/>
                <a:tab pos="3200040" algn="l"/>
                <a:tab pos="3657240" algn="l"/>
                <a:tab pos="4114440" algn="l"/>
                <a:tab pos="4571640" algn="l"/>
                <a:tab pos="5028840" algn="l"/>
                <a:tab pos="5486040" algn="l"/>
                <a:tab pos="5943240" algn="l"/>
                <a:tab pos="6400440" algn="l"/>
                <a:tab pos="6857640" algn="l"/>
                <a:tab pos="7314839" algn="l"/>
                <a:tab pos="7772039" algn="l"/>
                <a:tab pos="8229239" algn="l"/>
                <a:tab pos="8686439" algn="l"/>
                <a:tab pos="9143640" algn="l"/>
              </a:tabLst>
              <a:defRPr lang="hu-HU" sz="2400" b="1" i="0" u="none" strike="noStrike" baseline="0">
                <a:ln>
                  <a:noFill/>
                </a:ln>
                <a:solidFill>
                  <a:srgbClr val="FFFFFF"/>
                </a:solidFill>
                <a:latin typeface="Verdana" pitchFamily="34"/>
                <a:ea typeface="Arial" pitchFamily="34"/>
                <a:cs typeface="Arial" pitchFamily="34"/>
              </a:defRPr>
            </a:defPPr>
            <a:lvl1pPr marL="311040" marR="0" lvl="0" indent="-311040" algn="l" rtl="0" hangingPunct="1">
              <a:lnSpc>
                <a:spcPct val="97000"/>
              </a:lnSpc>
              <a:spcBef>
                <a:spcPts val="598"/>
              </a:spcBef>
              <a:spcAft>
                <a:spcPts val="0"/>
              </a:spcAft>
              <a:buClr>
                <a:srgbClr val="FFFFFF"/>
              </a:buClr>
              <a:buSzPct val="45000"/>
              <a:buFont typeface="Wingdings" pitchFamily="2"/>
              <a:buChar char=""/>
              <a:tabLst>
                <a:tab pos="311040" algn="l"/>
                <a:tab pos="456840" algn="l"/>
                <a:tab pos="914040" algn="l"/>
                <a:tab pos="1371240" algn="l"/>
                <a:tab pos="1828440" algn="l"/>
                <a:tab pos="2285640" algn="l"/>
                <a:tab pos="2742840" algn="l"/>
                <a:tab pos="3200040" algn="l"/>
                <a:tab pos="3657240" algn="l"/>
                <a:tab pos="4114440" algn="l"/>
                <a:tab pos="4571640" algn="l"/>
                <a:tab pos="5028840" algn="l"/>
                <a:tab pos="5486040" algn="l"/>
                <a:tab pos="5943240" algn="l"/>
                <a:tab pos="6400440" algn="l"/>
                <a:tab pos="6857640" algn="l"/>
                <a:tab pos="7314839" algn="l"/>
                <a:tab pos="7772039" algn="l"/>
                <a:tab pos="8229239" algn="l"/>
                <a:tab pos="8686439" algn="l"/>
                <a:tab pos="9143640" algn="l"/>
              </a:tabLst>
              <a:defRPr lang="hu-HU" sz="2400" b="1" i="0" u="none" strike="noStrike" baseline="0">
                <a:ln>
                  <a:noFill/>
                </a:ln>
                <a:solidFill>
                  <a:srgbClr val="FFFFFF"/>
                </a:solidFill>
                <a:latin typeface="Verdana" pitchFamily="34"/>
                <a:ea typeface="Arial" pitchFamily="34"/>
                <a:cs typeface="Arial" pitchFamily="34"/>
              </a:defRPr>
            </a:lvl1pPr>
            <a:lvl2pPr marL="711000" marR="0" lvl="1" indent="-253800" algn="l" rtl="0" hangingPunct="1">
              <a:lnSpc>
                <a:spcPct val="97000"/>
              </a:lnSpc>
              <a:spcBef>
                <a:spcPts val="499"/>
              </a:spcBef>
              <a:spcAft>
                <a:spcPts val="0"/>
              </a:spcAft>
              <a:buClr>
                <a:srgbClr val="FFFF0D"/>
              </a:buClr>
              <a:buSzPct val="45000"/>
              <a:buFont typeface="Wingdings" pitchFamily="2"/>
              <a:buChar char=""/>
              <a:tabLst>
                <a:tab pos="711000" algn="l"/>
                <a:tab pos="914040" algn="l"/>
                <a:tab pos="1371240" algn="l"/>
                <a:tab pos="1828440" algn="l"/>
                <a:tab pos="2285639" algn="l"/>
                <a:tab pos="2742839" algn="l"/>
                <a:tab pos="3200040" algn="l"/>
                <a:tab pos="3657239" algn="l"/>
                <a:tab pos="4114440" algn="l"/>
                <a:tab pos="4571639" algn="l"/>
                <a:tab pos="5028840" algn="l"/>
                <a:tab pos="5486040" algn="l"/>
                <a:tab pos="5943240" algn="l"/>
                <a:tab pos="6400440" algn="l"/>
                <a:tab pos="6857640" algn="l"/>
                <a:tab pos="7314840" algn="l"/>
                <a:tab pos="7772040" algn="l"/>
                <a:tab pos="8229240" algn="l"/>
                <a:tab pos="8686440" algn="l"/>
                <a:tab pos="9143640" algn="l"/>
                <a:tab pos="9600840" algn="l"/>
              </a:tabLst>
              <a:defRPr lang="hu-HU" sz="2000" b="1" i="0" u="none" strike="noStrike" baseline="0">
                <a:ln>
                  <a:noFill/>
                </a:ln>
                <a:solidFill>
                  <a:srgbClr val="FFFF0D"/>
                </a:solidFill>
                <a:latin typeface="Verdana" pitchFamily="34"/>
                <a:ea typeface="Arial" pitchFamily="34"/>
                <a:cs typeface="Arial" pitchFamily="34"/>
              </a:defRPr>
            </a:lvl2pPr>
            <a:lvl3pPr marL="1143000" marR="0" lvl="2" indent="-228600" algn="l" rtl="0" hangingPunct="1">
              <a:lnSpc>
                <a:spcPct val="97000"/>
              </a:lnSpc>
              <a:spcBef>
                <a:spcPts val="448"/>
              </a:spcBef>
              <a:spcAft>
                <a:spcPts val="0"/>
              </a:spcAft>
              <a:buClr>
                <a:srgbClr val="FFCC66"/>
              </a:buClr>
              <a:buSzPct val="45000"/>
              <a:buFont typeface="Wingdings" pitchFamily="2"/>
              <a:buChar char=""/>
              <a:tabLst>
                <a:tab pos="1143000" algn="l"/>
                <a:tab pos="1371600" algn="l"/>
                <a:tab pos="1828799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799" algn="l"/>
                <a:tab pos="9143999" algn="l"/>
                <a:tab pos="9601200" algn="l"/>
                <a:tab pos="10058399" algn="l"/>
              </a:tabLst>
              <a:defRPr lang="hu-HU" sz="1800" b="1" i="0" u="none" strike="noStrike" baseline="0">
                <a:ln>
                  <a:noFill/>
                </a:ln>
                <a:solidFill>
                  <a:srgbClr val="FFCC66"/>
                </a:solidFill>
                <a:latin typeface="Verdana" pitchFamily="34"/>
                <a:ea typeface="Arial" pitchFamily="34"/>
                <a:cs typeface="Arial" pitchFamily="34"/>
              </a:defRPr>
            </a:lvl3pPr>
            <a:lvl4pPr marL="1600199" marR="0" lvl="3" indent="-228600" algn="l" rtl="0" hangingPunct="1">
              <a:lnSpc>
                <a:spcPct val="97000"/>
              </a:lnSpc>
              <a:spcBef>
                <a:spcPts val="400"/>
              </a:spcBef>
              <a:spcAft>
                <a:spcPts val="0"/>
              </a:spcAft>
              <a:buClr>
                <a:srgbClr val="FF6600"/>
              </a:buClr>
              <a:buSzPct val="45000"/>
              <a:buFont typeface="Wingdings" pitchFamily="2"/>
              <a:buChar char=""/>
              <a:tabLst>
                <a:tab pos="1600200" algn="l"/>
                <a:tab pos="1828800" algn="l"/>
                <a:tab pos="2285999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3999" algn="l"/>
                <a:tab pos="9601199" algn="l"/>
                <a:tab pos="10058400" algn="l"/>
                <a:tab pos="10515599" algn="l"/>
              </a:tabLst>
              <a:defRPr lang="hu-HU" sz="1600" b="1" i="0" u="none" strike="noStrike" baseline="0">
                <a:ln>
                  <a:noFill/>
                </a:ln>
                <a:solidFill>
                  <a:srgbClr val="FF6600"/>
                </a:solidFill>
                <a:latin typeface="Verdana" pitchFamily="34"/>
                <a:ea typeface="Arial" pitchFamily="34"/>
                <a:cs typeface="Arial" pitchFamily="34"/>
              </a:defRPr>
            </a:lvl4pPr>
            <a:lvl5pPr marL="2057400" marR="0" lvl="4" indent="-228600" algn="l" rtl="0" hangingPunct="1">
              <a:lnSpc>
                <a:spcPct val="97000"/>
              </a:lnSpc>
              <a:spcBef>
                <a:spcPts val="400"/>
              </a:spcBef>
              <a:spcAft>
                <a:spcPts val="0"/>
              </a:spcAft>
              <a:buClr>
                <a:srgbClr val="FF6600"/>
              </a:buClr>
              <a:buSzPct val="45000"/>
              <a:buFont typeface="Wingdings" pitchFamily="2"/>
              <a:buChar char=""/>
              <a:tabLst>
                <a:tab pos="20574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199" algn="l"/>
                <a:tab pos="10058399" algn="l"/>
                <a:tab pos="10515600" algn="l"/>
              </a:tabLst>
              <a:defRPr lang="hu-HU" sz="1600" b="1" i="0" u="none" strike="noStrike" baseline="0">
                <a:ln>
                  <a:noFill/>
                </a:ln>
                <a:solidFill>
                  <a:srgbClr val="FF66CC"/>
                </a:solidFill>
                <a:latin typeface="Verdana" pitchFamily="34"/>
                <a:ea typeface="Arial" pitchFamily="34"/>
                <a:cs typeface="Arial" pitchFamily="34"/>
              </a:defRPr>
            </a:lvl5pPr>
            <a:lvl6pPr marL="2057400" marR="0" lvl="5" indent="-228600" algn="l" rtl="0" hangingPunct="1">
              <a:lnSpc>
                <a:spcPct val="97000"/>
              </a:lnSpc>
              <a:spcBef>
                <a:spcPts val="400"/>
              </a:spcBef>
              <a:spcAft>
                <a:spcPts val="0"/>
              </a:spcAft>
              <a:buClr>
                <a:srgbClr val="FF6600"/>
              </a:buClr>
              <a:buSzPct val="45000"/>
              <a:buFont typeface="Wingdings" pitchFamily="2"/>
              <a:buChar char=""/>
              <a:tabLst>
                <a:tab pos="20574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199" algn="l"/>
                <a:tab pos="10058399" algn="l"/>
                <a:tab pos="10515600" algn="l"/>
              </a:tabLst>
              <a:defRPr lang="hu-HU" sz="1600" b="1" i="0" u="none" strike="noStrike" baseline="0">
                <a:ln>
                  <a:noFill/>
                </a:ln>
                <a:solidFill>
                  <a:srgbClr val="FF66CC"/>
                </a:solidFill>
                <a:latin typeface="Verdana" pitchFamily="34"/>
                <a:ea typeface="Arial" pitchFamily="34"/>
                <a:cs typeface="Arial" pitchFamily="34"/>
              </a:defRPr>
            </a:lvl6pPr>
            <a:lvl7pPr marL="2057400" marR="0" lvl="6" indent="-228600" algn="l" rtl="0" hangingPunct="1">
              <a:lnSpc>
                <a:spcPct val="97000"/>
              </a:lnSpc>
              <a:spcBef>
                <a:spcPts val="400"/>
              </a:spcBef>
              <a:spcAft>
                <a:spcPts val="0"/>
              </a:spcAft>
              <a:buClr>
                <a:srgbClr val="FF6600"/>
              </a:buClr>
              <a:buSzPct val="45000"/>
              <a:buFont typeface="Wingdings" pitchFamily="2"/>
              <a:buChar char=""/>
              <a:tabLst>
                <a:tab pos="20574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199" algn="l"/>
                <a:tab pos="10058399" algn="l"/>
                <a:tab pos="10515600" algn="l"/>
              </a:tabLst>
              <a:defRPr lang="hu-HU" sz="1600" b="1" i="0" u="none" strike="noStrike" baseline="0">
                <a:ln>
                  <a:noFill/>
                </a:ln>
                <a:solidFill>
                  <a:srgbClr val="FF66CC"/>
                </a:solidFill>
                <a:latin typeface="Verdana" pitchFamily="34"/>
                <a:ea typeface="Arial" pitchFamily="34"/>
                <a:cs typeface="Arial" pitchFamily="34"/>
              </a:defRPr>
            </a:lvl7pPr>
            <a:lvl8pPr marL="2057400" marR="0" lvl="7" indent="-228600" algn="l" rtl="0" hangingPunct="1">
              <a:lnSpc>
                <a:spcPct val="97000"/>
              </a:lnSpc>
              <a:spcBef>
                <a:spcPts val="400"/>
              </a:spcBef>
              <a:spcAft>
                <a:spcPts val="0"/>
              </a:spcAft>
              <a:buClr>
                <a:srgbClr val="FF6600"/>
              </a:buClr>
              <a:buSzPct val="45000"/>
              <a:buFont typeface="Wingdings" pitchFamily="2"/>
              <a:buChar char=""/>
              <a:tabLst>
                <a:tab pos="20574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199" algn="l"/>
                <a:tab pos="10058399" algn="l"/>
                <a:tab pos="10515600" algn="l"/>
              </a:tabLst>
              <a:defRPr lang="hu-HU" sz="1600" b="1" i="0" u="none" strike="noStrike" baseline="0">
                <a:ln>
                  <a:noFill/>
                </a:ln>
                <a:solidFill>
                  <a:srgbClr val="FF66CC"/>
                </a:solidFill>
                <a:latin typeface="Verdana" pitchFamily="34"/>
                <a:ea typeface="Arial" pitchFamily="34"/>
                <a:cs typeface="Arial" pitchFamily="34"/>
              </a:defRPr>
            </a:lvl8pPr>
            <a:lvl9pPr marL="2057400" marR="0" lvl="8" indent="-228600" algn="l" rtl="0" hangingPunct="1">
              <a:lnSpc>
                <a:spcPct val="97000"/>
              </a:lnSpc>
              <a:spcBef>
                <a:spcPts val="400"/>
              </a:spcBef>
              <a:spcAft>
                <a:spcPts val="0"/>
              </a:spcAft>
              <a:buClr>
                <a:srgbClr val="FF6600"/>
              </a:buClr>
              <a:buSzPct val="45000"/>
              <a:buFont typeface="Wingdings" pitchFamily="2"/>
              <a:buChar char=""/>
              <a:tabLst>
                <a:tab pos="20574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199" algn="l"/>
                <a:tab pos="10058399" algn="l"/>
                <a:tab pos="10515600" algn="l"/>
              </a:tabLst>
              <a:defRPr lang="hu-HU" sz="1600" b="1" i="0" u="none" strike="noStrike" baseline="0">
                <a:ln>
                  <a:noFill/>
                </a:ln>
                <a:solidFill>
                  <a:srgbClr val="FF66CC"/>
                </a:solidFill>
                <a:latin typeface="Verdana" pitchFamily="34"/>
                <a:ea typeface="Arial" pitchFamily="34"/>
                <a:cs typeface="Arial" pitchFamily="34"/>
              </a:defRPr>
            </a:lvl9pPr>
          </a:lstStyle>
          <a:p>
            <a:pPr lvl="0" algn="ctr">
              <a:lnSpc>
                <a:spcPct val="87000"/>
              </a:lnSpc>
              <a:spcBef>
                <a:spcPts val="799"/>
              </a:spcBef>
              <a:buNone/>
            </a:pPr>
            <a:r>
              <a:rPr lang="hu-HU" sz="1800" dirty="0">
                <a:effectLst>
                  <a:outerShdw dist="17961" dir="2700000">
                    <a:scrgbClr r="0" g="0" b="0"/>
                  </a:outerShdw>
                </a:effectLst>
              </a:rPr>
              <a:t>M. </a:t>
            </a:r>
            <a:r>
              <a:rPr lang="hu-HU" sz="1800" dirty="0" smtClean="0">
                <a:effectLst>
                  <a:outerShdw dist="17961" dir="2700000">
                    <a:scrgbClr r="0" g="0" b="0"/>
                  </a:outerShdw>
                </a:effectLst>
              </a:rPr>
              <a:t>Csanád</a:t>
            </a:r>
            <a:r>
              <a:rPr lang="en-GB" sz="1800" dirty="0" smtClean="0">
                <a:effectLst>
                  <a:outerShdw dist="17961" dir="2700000">
                    <a:scrgbClr r="0" g="0" b="0"/>
                  </a:outerShdw>
                </a:effectLst>
              </a:rPr>
              <a:t> </a:t>
            </a:r>
            <a:r>
              <a:rPr lang="hu-HU" sz="1800" baseline="30000" dirty="0" smtClean="0">
                <a:effectLst>
                  <a:outerShdw dist="17961" dir="2700000">
                    <a:scrgbClr r="0" g="0" b="0"/>
                  </a:outerShdw>
                </a:effectLst>
              </a:rPr>
              <a:t>1</a:t>
            </a:r>
            <a:r>
              <a:rPr lang="en-GB" sz="1800" baseline="30000" dirty="0" smtClean="0">
                <a:effectLst>
                  <a:outerShdw dist="17961" dir="2700000">
                    <a:scrgbClr r="0" g="0" b="0"/>
                  </a:outerShdw>
                </a:effectLst>
              </a:rPr>
              <a:t> </a:t>
            </a:r>
            <a:r>
              <a:rPr lang="hu-HU" sz="1800" dirty="0">
                <a:effectLst>
                  <a:outerShdw dist="17961" dir="2700000">
                    <a:scrgbClr r="0" g="0" b="0"/>
                  </a:outerShdw>
                </a:effectLst>
              </a:rPr>
              <a:t>,</a:t>
            </a:r>
            <a:r>
              <a:rPr lang="en-GB" sz="1800" dirty="0" smtClean="0">
                <a:effectLst>
                  <a:outerShdw dist="17961" dir="2700000">
                    <a:scrgbClr r="0" g="0" b="0"/>
                  </a:outerShdw>
                </a:effectLst>
              </a:rPr>
              <a:t>T</a:t>
            </a:r>
            <a:r>
              <a:rPr lang="en-GB" sz="1800" dirty="0">
                <a:effectLst>
                  <a:outerShdw dist="17961" dir="2700000">
                    <a:scrgbClr r="0" g="0" b="0"/>
                  </a:outerShdw>
                </a:effectLst>
              </a:rPr>
              <a:t>. </a:t>
            </a:r>
            <a:r>
              <a:rPr lang="en-GB" sz="1800" dirty="0" err="1" smtClean="0">
                <a:effectLst>
                  <a:outerShdw dist="17961" dir="2700000">
                    <a:scrgbClr r="0" g="0" b="0"/>
                  </a:outerShdw>
                </a:effectLst>
              </a:rPr>
              <a:t>Csörgő</a:t>
            </a:r>
            <a:r>
              <a:rPr lang="hu-HU" sz="1800" dirty="0">
                <a:effectLst>
                  <a:outerShdw dist="17961" dir="2700000">
                    <a:scrgbClr r="0" g="0" b="0"/>
                  </a:outerShdw>
                </a:effectLst>
              </a:rPr>
              <a:t> </a:t>
            </a:r>
            <a:r>
              <a:rPr lang="hu-HU" sz="1800" baseline="30000" dirty="0" smtClean="0">
                <a:effectLst>
                  <a:outerShdw dist="17961" dir="2700000">
                    <a:scrgbClr r="0" g="0" b="0"/>
                  </a:outerShdw>
                </a:effectLst>
              </a:rPr>
              <a:t>2,3</a:t>
            </a:r>
            <a:r>
              <a:rPr lang="hu-HU" sz="1800" dirty="0" smtClean="0">
                <a:effectLst>
                  <a:outerShdw dist="17961" dir="2700000">
                    <a:scrgbClr r="0" g="0" b="0"/>
                  </a:outerShdw>
                </a:effectLst>
              </a:rPr>
              <a:t>, </a:t>
            </a:r>
            <a:r>
              <a:rPr lang="hu-HU" sz="1800" dirty="0" err="1" smtClean="0">
                <a:effectLst>
                  <a:outerShdw dist="17961" dir="2700000">
                    <a:scrgbClr r="0" g="0" b="0"/>
                  </a:outerShdw>
                </a:effectLst>
              </a:rPr>
              <a:t>Ze-Fang</a:t>
            </a:r>
            <a:r>
              <a:rPr lang="hu-HU" sz="1800" dirty="0" smtClean="0">
                <a:effectLst>
                  <a:outerShdw dist="17961" dir="2700000">
                    <a:scrgbClr r="0" g="0" b="0"/>
                  </a:outerShdw>
                </a:effectLst>
              </a:rPr>
              <a:t> Jiang</a:t>
            </a:r>
            <a:r>
              <a:rPr lang="hu-HU" sz="1800" baseline="30000" dirty="0" smtClean="0">
                <a:effectLst>
                  <a:outerShdw dist="17961" dir="2700000">
                    <a:scrgbClr r="0" g="0" b="0"/>
                  </a:outerShdw>
                </a:effectLst>
              </a:rPr>
              <a:t>4</a:t>
            </a:r>
            <a:r>
              <a:rPr lang="hu-HU" sz="1800" dirty="0" smtClean="0">
                <a:effectLst>
                  <a:outerShdw dist="17961" dir="2700000">
                    <a:scrgbClr r="0" g="0" b="0"/>
                  </a:outerShdw>
                </a:effectLst>
              </a:rPr>
              <a:t> and C.-B. Yang</a:t>
            </a:r>
            <a:r>
              <a:rPr lang="hu-HU" sz="1800" strike="dblStrike" dirty="0" smtClean="0">
                <a:effectLst>
                  <a:outerShdw dist="17961" dir="2700000">
                    <a:scrgbClr r="0" g="0" b="0"/>
                  </a:outerShdw>
                </a:effectLst>
              </a:rPr>
              <a:t>4</a:t>
            </a:r>
            <a:endParaRPr lang="en-GB" sz="1800" strike="dblStrike" dirty="0">
              <a:solidFill>
                <a:srgbClr val="FFFF00"/>
              </a:solidFill>
              <a:effectLst>
                <a:outerShdw dist="17961" dir="2700000">
                  <a:scrgbClr r="0" g="0" b="0"/>
                </a:outerShdw>
              </a:effectLst>
            </a:endParaRPr>
          </a:p>
          <a:p>
            <a:pPr marL="0" lvl="0" indent="0" algn="ctr">
              <a:lnSpc>
                <a:spcPct val="87000"/>
              </a:lnSpc>
              <a:spcBef>
                <a:spcPts val="499"/>
              </a:spcBef>
              <a:buNone/>
            </a:pPr>
            <a:endParaRPr lang="hu-HU" sz="1600" baseline="30000" dirty="0" smtClean="0">
              <a:solidFill>
                <a:srgbClr val="FFFF00"/>
              </a:solidFill>
              <a:effectLst>
                <a:outerShdw dist="17961" dir="2700000">
                  <a:scrgbClr r="0" g="0" b="0"/>
                </a:outerShdw>
              </a:effectLst>
            </a:endParaRPr>
          </a:p>
          <a:p>
            <a:pPr marL="0" lvl="0" indent="0" algn="ctr">
              <a:lnSpc>
                <a:spcPct val="87000"/>
              </a:lnSpc>
              <a:spcBef>
                <a:spcPts val="499"/>
              </a:spcBef>
              <a:buNone/>
            </a:pPr>
            <a:r>
              <a:rPr lang="hu-HU" sz="1600" baseline="30000" dirty="0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1</a:t>
            </a:r>
            <a:r>
              <a:rPr lang="hu-HU" sz="1600" dirty="0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Eötvös</a:t>
            </a:r>
            <a:r>
              <a:rPr lang="en-GB" sz="1600" dirty="0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 </a:t>
            </a:r>
            <a:r>
              <a:rPr lang="en-GB" sz="1600" dirty="0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University</a:t>
            </a:r>
            <a:r>
              <a:rPr lang="hu-HU" sz="1600" dirty="0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, </a:t>
            </a:r>
            <a:r>
              <a:rPr lang="en-GB" sz="1600" dirty="0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Budapest</a:t>
            </a:r>
            <a:r>
              <a:rPr lang="en-GB" sz="160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, </a:t>
            </a:r>
            <a:r>
              <a:rPr lang="en-GB" sz="1600" dirty="0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Hungary</a:t>
            </a:r>
            <a:endParaRPr lang="hu-HU" sz="1600" dirty="0" smtClean="0">
              <a:solidFill>
                <a:srgbClr val="FFFF00"/>
              </a:solidFill>
              <a:effectLst>
                <a:outerShdw dist="17961" dir="2700000">
                  <a:scrgbClr r="0" g="0" b="0"/>
                </a:outerShdw>
              </a:effectLst>
            </a:endParaRPr>
          </a:p>
          <a:p>
            <a:pPr marL="0" indent="0" algn="ctr">
              <a:lnSpc>
                <a:spcPct val="87000"/>
              </a:lnSpc>
              <a:spcBef>
                <a:spcPts val="499"/>
              </a:spcBef>
              <a:buNone/>
            </a:pPr>
            <a:r>
              <a:rPr lang="en-GB" sz="200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 </a:t>
            </a:r>
            <a:r>
              <a:rPr lang="hu-HU" sz="1600" baseline="3000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2</a:t>
            </a:r>
            <a:r>
              <a:rPr lang="en-GB" sz="1600" baseline="3000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 </a:t>
            </a:r>
            <a:r>
              <a:rPr lang="en-GB" sz="160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Wigner R</a:t>
            </a:r>
            <a:r>
              <a:rPr lang="hu-HU" sz="160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CP, Budapest, Hungary</a:t>
            </a:r>
            <a:endParaRPr lang="en-GB" sz="1600" dirty="0">
              <a:solidFill>
                <a:srgbClr val="FFFF00"/>
              </a:solidFill>
              <a:effectLst>
                <a:outerShdw dist="17961" dir="2700000">
                  <a:scrgbClr r="0" g="0" b="0"/>
                </a:outerShdw>
              </a:effectLst>
            </a:endParaRPr>
          </a:p>
          <a:p>
            <a:pPr marL="0" indent="0" algn="ctr">
              <a:lnSpc>
                <a:spcPct val="87000"/>
              </a:lnSpc>
              <a:spcBef>
                <a:spcPts val="499"/>
              </a:spcBef>
              <a:buNone/>
            </a:pPr>
            <a:r>
              <a:rPr lang="en-GB" sz="200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 </a:t>
            </a:r>
            <a:r>
              <a:rPr lang="hu-HU" sz="1600" baseline="30000" dirty="0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3</a:t>
            </a:r>
            <a:r>
              <a:rPr lang="en-GB" sz="1600" baseline="30000" dirty="0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 </a:t>
            </a:r>
            <a:r>
              <a:rPr lang="hu-HU" sz="1600" dirty="0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EKU KRC, Gyöngyös, Hungary</a:t>
            </a:r>
            <a:endParaRPr lang="en-GB" sz="1600" dirty="0">
              <a:solidFill>
                <a:srgbClr val="FFFF00"/>
              </a:solidFill>
              <a:effectLst>
                <a:outerShdw dist="17961" dir="2700000">
                  <a:scrgbClr r="0" g="0" b="0"/>
                </a:outerShdw>
              </a:effectLst>
            </a:endParaRPr>
          </a:p>
          <a:p>
            <a:pPr marL="0" indent="0" algn="ctr">
              <a:lnSpc>
                <a:spcPct val="87000"/>
              </a:lnSpc>
              <a:spcBef>
                <a:spcPts val="499"/>
              </a:spcBef>
              <a:buNone/>
            </a:pPr>
            <a:r>
              <a:rPr lang="en-GB" sz="200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 </a:t>
            </a:r>
            <a:r>
              <a:rPr lang="hu-HU" sz="1600" baseline="30000" dirty="0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4</a:t>
            </a:r>
            <a:r>
              <a:rPr lang="en-GB" sz="1600" baseline="30000" dirty="0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 </a:t>
            </a:r>
            <a:r>
              <a:rPr lang="hu-HU" sz="1600" dirty="0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CCNU, </a:t>
            </a:r>
            <a:r>
              <a:rPr lang="hu-HU" sz="1600" dirty="0" err="1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Wuhan</a:t>
            </a:r>
            <a:r>
              <a:rPr lang="hu-HU" sz="1600" dirty="0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, </a:t>
            </a:r>
            <a:r>
              <a:rPr lang="hu-HU" sz="1600" dirty="0" err="1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China</a:t>
            </a:r>
            <a:endParaRPr lang="en-GB" sz="1600" dirty="0">
              <a:solidFill>
                <a:srgbClr val="FFFF00"/>
              </a:solidFill>
              <a:effectLst>
                <a:outerShdw dist="17961" dir="2700000">
                  <a:scrgbClr r="0" g="0" b="0"/>
                </a:outerShdw>
              </a:effectLst>
            </a:endParaRPr>
          </a:p>
          <a:p>
            <a:pPr lvl="0" algn="ctr">
              <a:lnSpc>
                <a:spcPct val="87000"/>
              </a:lnSpc>
              <a:spcBef>
                <a:spcPts val="499"/>
              </a:spcBef>
              <a:buNone/>
            </a:pPr>
            <a:endParaRPr lang="en-GB" sz="2200" dirty="0" smtClean="0">
              <a:solidFill>
                <a:srgbClr val="FFFF00"/>
              </a:solidFill>
              <a:effectLst>
                <a:outerShdw dist="17961" dir="2700000">
                  <a:scrgbClr r="0" g="0" b="0"/>
                </a:outerShdw>
              </a:effectLst>
            </a:endParaRPr>
          </a:p>
          <a:p>
            <a:pPr lvl="0" algn="ctr">
              <a:lnSpc>
                <a:spcPct val="87000"/>
              </a:lnSpc>
              <a:spcBef>
                <a:spcPts val="499"/>
              </a:spcBef>
              <a:buNone/>
            </a:pPr>
            <a:r>
              <a:rPr lang="en-GB" sz="2000" dirty="0" smtClean="0">
                <a:effectLst>
                  <a:outerShdw dist="17961" dir="2700000">
                    <a:scrgbClr r="0" g="0" b="0"/>
                  </a:outerShdw>
                </a:effectLst>
              </a:rPr>
              <a:t>Intro </a:t>
            </a:r>
            <a:r>
              <a:rPr lang="en-GB" sz="2000" dirty="0">
                <a:effectLst>
                  <a:outerShdw dist="17961" dir="2700000">
                    <a:scrgbClr r="0" g="0" b="0"/>
                  </a:outerShdw>
                </a:effectLst>
              </a:rPr>
              <a:t>to </a:t>
            </a:r>
            <a:r>
              <a:rPr lang="hu-HU" sz="2000" dirty="0" err="1" smtClean="0">
                <a:effectLst>
                  <a:outerShdw dist="17961" dir="2700000">
                    <a:scrgbClr r="0" g="0" b="0"/>
                  </a:outerShdw>
                </a:effectLst>
              </a:rPr>
              <a:t>initial</a:t>
            </a:r>
            <a:r>
              <a:rPr lang="hu-HU" sz="2000" dirty="0" smtClean="0">
                <a:effectLst>
                  <a:outerShdw dist="17961" dir="2700000">
                    <a:scrgbClr r="0" g="0" b="0"/>
                  </a:outerShdw>
                </a:effectLst>
              </a:rPr>
              <a:t> </a:t>
            </a:r>
            <a:r>
              <a:rPr lang="hu-HU" sz="2000" dirty="0" err="1" smtClean="0">
                <a:effectLst>
                  <a:outerShdw dist="17961" dir="2700000">
                    <a:scrgbClr r="0" g="0" b="0"/>
                  </a:outerShdw>
                </a:effectLst>
              </a:rPr>
              <a:t>energy</a:t>
            </a:r>
            <a:r>
              <a:rPr lang="hu-HU" sz="2000" dirty="0" smtClean="0">
                <a:effectLst>
                  <a:outerShdw dist="17961" dir="2700000">
                    <a:scrgbClr r="0" g="0" b="0"/>
                  </a:outerShdw>
                </a:effectLst>
              </a:rPr>
              <a:t> </a:t>
            </a:r>
            <a:r>
              <a:rPr lang="hu-HU" sz="2000" dirty="0" err="1" smtClean="0">
                <a:effectLst>
                  <a:outerShdw dist="17961" dir="2700000">
                    <a:scrgbClr r="0" g="0" b="0"/>
                  </a:outerShdw>
                </a:effectLst>
              </a:rPr>
              <a:t>density</a:t>
            </a:r>
            <a:r>
              <a:rPr lang="hu-HU" sz="2000" dirty="0" smtClean="0">
                <a:effectLst>
                  <a:outerShdw dist="17961" dir="2700000">
                    <a:scrgbClr r="0" g="0" b="0"/>
                  </a:outerShdw>
                </a:effectLst>
              </a:rPr>
              <a:t> </a:t>
            </a:r>
            <a:r>
              <a:rPr lang="hu-HU" sz="2000" dirty="0" err="1" smtClean="0">
                <a:effectLst>
                  <a:outerShdw dist="17961" dir="2700000">
                    <a:scrgbClr r="0" g="0" b="0"/>
                  </a:outerShdw>
                </a:effectLst>
              </a:rPr>
              <a:t>estimate</a:t>
            </a:r>
            <a:endParaRPr lang="hu-HU" sz="2000" dirty="0" smtClean="0">
              <a:effectLst>
                <a:outerShdw dist="17961" dir="2700000">
                  <a:scrgbClr r="0" g="0" b="0"/>
                </a:outerShdw>
              </a:effectLst>
            </a:endParaRPr>
          </a:p>
          <a:p>
            <a:pPr lvl="0" algn="ctr">
              <a:lnSpc>
                <a:spcPct val="87000"/>
              </a:lnSpc>
              <a:spcBef>
                <a:spcPts val="499"/>
              </a:spcBef>
              <a:buNone/>
            </a:pPr>
            <a:r>
              <a:rPr lang="hu-HU" sz="2000" dirty="0" err="1" smtClean="0">
                <a:effectLst>
                  <a:outerShdw dist="17961" dir="2700000">
                    <a:scrgbClr r="0" g="0" b="0"/>
                  </a:outerShdw>
                </a:effectLst>
              </a:rPr>
              <a:t>Improving</a:t>
            </a:r>
            <a:r>
              <a:rPr lang="hu-HU" sz="2000" dirty="0" smtClean="0">
                <a:effectLst>
                  <a:outerShdw dist="17961" dir="2700000">
                    <a:scrgbClr r="0" g="0" b="0"/>
                  </a:outerShdw>
                </a:effectLst>
              </a:rPr>
              <a:t> </a:t>
            </a:r>
            <a:r>
              <a:rPr lang="hu-HU" sz="2000" dirty="0" err="1" smtClean="0">
                <a:effectLst>
                  <a:outerShdw dist="17961" dir="2700000">
                    <a:scrgbClr r="0" g="0" b="0"/>
                  </a:outerShdw>
                </a:effectLst>
              </a:rPr>
              <a:t>Bjorken</a:t>
            </a:r>
            <a:r>
              <a:rPr lang="hu-HU" sz="2000" dirty="0" smtClean="0">
                <a:effectLst>
                  <a:outerShdw dist="17961" dir="2700000">
                    <a:scrgbClr r="0" g="0" b="0"/>
                  </a:outerShdw>
                </a:effectLst>
              </a:rPr>
              <a:t>’s </a:t>
            </a:r>
            <a:r>
              <a:rPr lang="hu-HU" sz="2000" dirty="0" err="1" smtClean="0">
                <a:effectLst>
                  <a:outerShdw dist="17961" dir="2700000">
                    <a:scrgbClr r="0" g="0" b="0"/>
                  </a:outerShdw>
                </a:effectLst>
              </a:rPr>
              <a:t>estimate</a:t>
            </a:r>
            <a:endParaRPr lang="en-GB" sz="2000" dirty="0">
              <a:effectLst>
                <a:outerShdw dist="17961" dir="2700000">
                  <a:scrgbClr r="0" g="0" b="0"/>
                </a:outerShdw>
              </a:effectLst>
            </a:endParaRPr>
          </a:p>
          <a:p>
            <a:pPr lvl="0" algn="ctr">
              <a:lnSpc>
                <a:spcPct val="87000"/>
              </a:lnSpc>
              <a:spcBef>
                <a:spcPts val="499"/>
              </a:spcBef>
              <a:buNone/>
            </a:pPr>
            <a:r>
              <a:rPr lang="hu-HU" sz="2000" dirty="0" err="1" smtClean="0">
                <a:effectLst>
                  <a:outerShdw dist="17961" dir="2700000">
                    <a:scrgbClr r="0" g="0" b="0"/>
                  </a:outerShdw>
                </a:effectLst>
              </a:rPr>
              <a:t>First</a:t>
            </a:r>
            <a:r>
              <a:rPr lang="hu-HU" sz="2000" dirty="0" smtClean="0">
                <a:effectLst>
                  <a:outerShdw dist="17961" dir="2700000">
                    <a:scrgbClr r="0" g="0" b="0"/>
                  </a:outerShdw>
                </a:effectLst>
              </a:rPr>
              <a:t> a</a:t>
            </a:r>
            <a:r>
              <a:rPr lang="en-GB" sz="2000" dirty="0" err="1" smtClean="0">
                <a:effectLst>
                  <a:outerShdw dist="17961" dir="2700000">
                    <a:scrgbClr r="0" g="0" b="0"/>
                  </a:outerShdw>
                </a:effectLst>
              </a:rPr>
              <a:t>nalysis</a:t>
            </a:r>
            <a:r>
              <a:rPr lang="en-GB" sz="2000" dirty="0" smtClean="0">
                <a:effectLst>
                  <a:outerShdw dist="17961" dir="2700000">
                    <a:scrgbClr r="0" g="0" b="0"/>
                  </a:outerShdw>
                </a:effectLst>
              </a:rPr>
              <a:t> </a:t>
            </a:r>
            <a:r>
              <a:rPr lang="en-GB" sz="2000" dirty="0">
                <a:effectLst>
                  <a:outerShdw dist="17961" dir="2700000">
                    <a:scrgbClr r="0" g="0" b="0"/>
                  </a:outerShdw>
                </a:effectLst>
              </a:rPr>
              <a:t>of TOTEM/LHC </a:t>
            </a:r>
            <a:r>
              <a:rPr lang="hu-HU" sz="2000" dirty="0" smtClean="0">
                <a:effectLst>
                  <a:outerShdw dist="17961" dir="2700000">
                    <a:scrgbClr r="0" g="0" b="0"/>
                  </a:outerShdw>
                </a:effectLst>
              </a:rPr>
              <a:t>p+</a:t>
            </a:r>
            <a:r>
              <a:rPr lang="hu-HU" sz="2000" dirty="0" err="1" smtClean="0">
                <a:effectLst>
                  <a:outerShdw dist="17961" dir="2700000">
                    <a:scrgbClr r="0" g="0" b="0"/>
                  </a:outerShdw>
                </a:effectLst>
              </a:rPr>
              <a:t>p</a:t>
            </a:r>
            <a:r>
              <a:rPr lang="hu-HU" sz="2000" dirty="0" smtClean="0">
                <a:effectLst>
                  <a:outerShdw dist="17961" dir="2700000">
                    <a:scrgbClr r="0" g="0" b="0"/>
                  </a:outerShdw>
                </a:effectLst>
              </a:rPr>
              <a:t> </a:t>
            </a:r>
            <a:r>
              <a:rPr lang="hu-HU" sz="2000" dirty="0" err="1" smtClean="0">
                <a:effectLst>
                  <a:outerShdw dist="17961" dir="2700000">
                    <a:scrgbClr r="0" g="0" b="0"/>
                  </a:outerShdw>
                </a:effectLst>
              </a:rPr>
              <a:t>dn</a:t>
            </a:r>
            <a:r>
              <a:rPr lang="hu-HU" sz="2000" dirty="0" smtClean="0">
                <a:effectLst>
                  <a:outerShdw dist="17961" dir="2700000">
                    <a:scrgbClr r="0" g="0" b="0"/>
                  </a:outerShdw>
                </a:effectLst>
              </a:rPr>
              <a:t>/</a:t>
            </a:r>
            <a:r>
              <a:rPr lang="hu-HU" sz="2000" dirty="0" err="1" smtClean="0">
                <a:effectLst>
                  <a:outerShdw dist="17961" dir="2700000">
                    <a:scrgbClr r="0" g="0" b="0"/>
                  </a:outerShdw>
                </a:effectLst>
              </a:rPr>
              <a:t>d</a:t>
            </a:r>
            <a:r>
              <a:rPr lang="hu-HU" dirty="0" err="1" smtClean="0">
                <a:effectLst>
                  <a:outerShdw dist="17961" dir="2700000">
                    <a:scrgbClr r="0" g="0" b="0"/>
                  </a:outerShdw>
                </a:effectLst>
                <a:latin typeface="Symbol" panose="05050102010706020507" pitchFamily="18" charset="2"/>
              </a:rPr>
              <a:t>h</a:t>
            </a:r>
            <a:r>
              <a:rPr lang="hu-HU" sz="2000" dirty="0" smtClean="0">
                <a:effectLst>
                  <a:outerShdw dist="17961" dir="2700000">
                    <a:scrgbClr r="0" g="0" b="0"/>
                  </a:outerShdw>
                </a:effectLst>
              </a:rPr>
              <a:t> </a:t>
            </a:r>
            <a:r>
              <a:rPr lang="hu-HU" sz="2000" dirty="0" err="1" smtClean="0">
                <a:effectLst>
                  <a:outerShdw dist="17961" dir="2700000">
                    <a:scrgbClr r="0" g="0" b="0"/>
                  </a:outerShdw>
                </a:effectLst>
              </a:rPr>
              <a:t>data</a:t>
            </a:r>
            <a:r>
              <a:rPr lang="en-GB" sz="2000" dirty="0" smtClean="0">
                <a:effectLst>
                  <a:outerShdw dist="17961" dir="2700000">
                    <a:scrgbClr r="0" g="0" b="0"/>
                  </a:outerShdw>
                </a:effectLst>
              </a:rPr>
              <a:t> </a:t>
            </a:r>
            <a:r>
              <a:rPr lang="en-GB" sz="2000" dirty="0">
                <a:effectLst>
                  <a:outerShdw dist="17961" dir="2700000">
                    <a:scrgbClr r="0" g="0" b="0"/>
                  </a:outerShdw>
                </a:effectLst>
              </a:rPr>
              <a:t>@ 7 </a:t>
            </a:r>
            <a:r>
              <a:rPr lang="en-GB" sz="2000" dirty="0" err="1" smtClean="0">
                <a:effectLst>
                  <a:outerShdw dist="17961" dir="2700000">
                    <a:scrgbClr r="0" g="0" b="0"/>
                  </a:outerShdw>
                </a:effectLst>
              </a:rPr>
              <a:t>TeV</a:t>
            </a:r>
            <a:endParaRPr lang="hu-HU" sz="2000" dirty="0" smtClean="0">
              <a:effectLst>
                <a:outerShdw dist="17961" dir="2700000">
                  <a:scrgbClr r="0" g="0" b="0"/>
                </a:outerShdw>
              </a:effectLst>
            </a:endParaRPr>
          </a:p>
          <a:p>
            <a:pPr algn="ctr">
              <a:lnSpc>
                <a:spcPct val="87000"/>
              </a:lnSpc>
              <a:spcBef>
                <a:spcPts val="499"/>
              </a:spcBef>
              <a:buNone/>
            </a:pPr>
            <a:r>
              <a:rPr lang="hu-HU" sz="1800" dirty="0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a</a:t>
            </a:r>
            <a:r>
              <a:rPr lang="en-GB" sz="1800" dirty="0" err="1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rXiv</a:t>
            </a:r>
            <a:r>
              <a:rPr lang="en-GB" sz="1800" dirty="0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:</a:t>
            </a:r>
            <a:r>
              <a:rPr lang="hu-HU" sz="1800" dirty="0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1307.2082, </a:t>
            </a:r>
            <a:r>
              <a:rPr lang="hu-HU" sz="1800" dirty="0" err="1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Proc</a:t>
            </a:r>
            <a:r>
              <a:rPr lang="hu-HU" sz="1800" dirty="0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. EDS </a:t>
            </a:r>
            <a:r>
              <a:rPr lang="hu-HU" sz="1800" dirty="0" err="1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Blois</a:t>
            </a:r>
            <a:r>
              <a:rPr lang="hu-HU" sz="1800" dirty="0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 (</a:t>
            </a:r>
            <a:r>
              <a:rPr lang="hu-HU" sz="1800" dirty="0" err="1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Saariselka</a:t>
            </a:r>
            <a:r>
              <a:rPr lang="hu-HU" sz="1800" dirty="0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, </a:t>
            </a:r>
            <a:r>
              <a:rPr lang="hu-HU" sz="1800" dirty="0" err="1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Finnland</a:t>
            </a:r>
            <a:r>
              <a:rPr lang="hu-HU" sz="1800" dirty="0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, 2013) 53</a:t>
            </a:r>
          </a:p>
          <a:p>
            <a:pPr algn="ctr">
              <a:lnSpc>
                <a:spcPct val="87000"/>
              </a:lnSpc>
              <a:spcBef>
                <a:spcPts val="499"/>
              </a:spcBef>
              <a:buNone/>
            </a:pPr>
            <a:r>
              <a:rPr lang="hu-HU" sz="2000" dirty="0" err="1" smtClean="0">
                <a:effectLst>
                  <a:outerShdw dist="17961" dir="2700000">
                    <a:scrgbClr r="0" g="0" b="0"/>
                  </a:outerShdw>
                </a:effectLst>
              </a:rPr>
              <a:t>Final</a:t>
            </a:r>
            <a:r>
              <a:rPr lang="hu-HU" sz="2000" dirty="0" smtClean="0">
                <a:effectLst>
                  <a:outerShdw dist="17961" dir="2700000">
                    <a:scrgbClr r="0" g="0" b="0"/>
                  </a:outerShdw>
                </a:effectLst>
              </a:rPr>
              <a:t> </a:t>
            </a:r>
            <a:r>
              <a:rPr lang="hu-HU" sz="2000" dirty="0" err="1" smtClean="0">
                <a:effectLst>
                  <a:outerShdw dist="17961" dir="2700000">
                    <a:scrgbClr r="0" g="0" b="0"/>
                  </a:outerShdw>
                </a:effectLst>
              </a:rPr>
              <a:t>analysis</a:t>
            </a:r>
            <a:r>
              <a:rPr lang="hu-HU" sz="2000" dirty="0" smtClean="0">
                <a:effectLst>
                  <a:outerShdw dist="17961" dir="2700000">
                    <a:scrgbClr r="0" g="0" b="0"/>
                  </a:outerShdw>
                </a:effectLst>
              </a:rPr>
              <a:t> of CMS and TOTEM </a:t>
            </a:r>
            <a:r>
              <a:rPr lang="hu-HU" sz="2000" dirty="0" err="1">
                <a:effectLst>
                  <a:outerShdw dist="17961" dir="2700000">
                    <a:scrgbClr r="0" g="0" b="0"/>
                  </a:outerShdw>
                </a:effectLst>
              </a:rPr>
              <a:t>dn</a:t>
            </a:r>
            <a:r>
              <a:rPr lang="hu-HU" sz="2000" dirty="0">
                <a:effectLst>
                  <a:outerShdw dist="17961" dir="2700000">
                    <a:scrgbClr r="0" g="0" b="0"/>
                  </a:outerShdw>
                </a:effectLst>
              </a:rPr>
              <a:t>/</a:t>
            </a:r>
            <a:r>
              <a:rPr lang="hu-HU" sz="2000" dirty="0" err="1">
                <a:effectLst>
                  <a:outerShdw dist="17961" dir="2700000">
                    <a:scrgbClr r="0" g="0" b="0"/>
                  </a:outerShdw>
                </a:effectLst>
              </a:rPr>
              <a:t>d</a:t>
            </a:r>
            <a:r>
              <a:rPr lang="hu-HU" sz="2000" dirty="0" err="1">
                <a:effectLst>
                  <a:outerShdw dist="17961" dir="2700000">
                    <a:scrgbClr r="0" g="0" b="0"/>
                  </a:outerShdw>
                </a:effectLst>
                <a:latin typeface="Symbol" panose="05050102010706020507" pitchFamily="18" charset="2"/>
              </a:rPr>
              <a:t>h</a:t>
            </a:r>
            <a:r>
              <a:rPr lang="hu-HU" sz="2000" dirty="0">
                <a:effectLst>
                  <a:outerShdw dist="17961" dir="2700000">
                    <a:scrgbClr r="0" g="0" b="0"/>
                  </a:outerShdw>
                </a:effectLst>
              </a:rPr>
              <a:t> </a:t>
            </a:r>
            <a:r>
              <a:rPr lang="hu-HU" sz="2000" dirty="0" err="1" smtClean="0">
                <a:effectLst>
                  <a:outerShdw dist="17961" dir="2700000">
                    <a:scrgbClr r="0" g="0" b="0"/>
                  </a:outerShdw>
                </a:effectLst>
              </a:rPr>
              <a:t>data</a:t>
            </a:r>
            <a:r>
              <a:rPr lang="hu-HU" sz="2000" dirty="0" smtClean="0">
                <a:effectLst>
                  <a:outerShdw dist="17961" dir="2700000">
                    <a:scrgbClr r="0" g="0" b="0"/>
                  </a:outerShdw>
                </a:effectLst>
              </a:rPr>
              <a:t> </a:t>
            </a:r>
            <a:r>
              <a:rPr lang="en-GB" sz="2000" dirty="0" smtClean="0">
                <a:effectLst>
                  <a:outerShdw dist="17961" dir="2700000">
                    <a:scrgbClr r="0" g="0" b="0"/>
                  </a:outerShdw>
                </a:effectLst>
              </a:rPr>
              <a:t>@ </a:t>
            </a:r>
            <a:r>
              <a:rPr lang="hu-HU" sz="2000" dirty="0" smtClean="0">
                <a:effectLst>
                  <a:outerShdw dist="17961" dir="2700000">
                    <a:scrgbClr r="0" g="0" b="0"/>
                  </a:outerShdw>
                </a:effectLst>
              </a:rPr>
              <a:t>7 and 8</a:t>
            </a:r>
            <a:r>
              <a:rPr lang="en-GB" sz="2000" dirty="0" smtClean="0">
                <a:effectLst>
                  <a:outerShdw dist="17961" dir="2700000">
                    <a:scrgbClr r="0" g="0" b="0"/>
                  </a:outerShdw>
                </a:effectLst>
              </a:rPr>
              <a:t> </a:t>
            </a:r>
            <a:r>
              <a:rPr lang="en-GB" sz="2000" dirty="0" err="1" smtClean="0">
                <a:effectLst>
                  <a:outerShdw dist="17961" dir="2700000">
                    <a:scrgbClr r="0" g="0" b="0"/>
                  </a:outerShdw>
                </a:effectLst>
              </a:rPr>
              <a:t>TeV</a:t>
            </a:r>
            <a:endParaRPr lang="hu-HU" sz="2000" dirty="0">
              <a:effectLst>
                <a:outerShdw dist="17961" dir="2700000">
                  <a:scrgbClr r="0" g="0" b="0"/>
                </a:outerShdw>
              </a:effectLst>
            </a:endParaRPr>
          </a:p>
          <a:p>
            <a:pPr lvl="0" algn="ctr">
              <a:lnSpc>
                <a:spcPct val="87000"/>
              </a:lnSpc>
              <a:spcBef>
                <a:spcPts val="499"/>
              </a:spcBef>
              <a:buNone/>
            </a:pPr>
            <a:r>
              <a:rPr lang="hu-HU" sz="180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a</a:t>
            </a:r>
            <a:r>
              <a:rPr lang="en-GB" sz="1800" dirty="0" err="1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rXiv</a:t>
            </a:r>
            <a:r>
              <a:rPr lang="en-GB" sz="1800" dirty="0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:</a:t>
            </a:r>
            <a:r>
              <a:rPr lang="hu-HU" sz="1800" dirty="0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1609.07176, </a:t>
            </a:r>
            <a:r>
              <a:rPr lang="hu-HU" sz="1800" dirty="0" err="1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submitted</a:t>
            </a:r>
            <a:r>
              <a:rPr lang="hu-HU" sz="1800" dirty="0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 </a:t>
            </a:r>
            <a:r>
              <a:rPr lang="hu-HU" sz="1800" dirty="0" err="1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for</a:t>
            </a:r>
            <a:r>
              <a:rPr lang="hu-HU" sz="1800" dirty="0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 </a:t>
            </a:r>
            <a:r>
              <a:rPr lang="hu-HU" sz="1800" dirty="0" err="1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publication</a:t>
            </a:r>
            <a:endParaRPr lang="hu-HU" sz="2000" dirty="0" smtClean="0">
              <a:effectLst>
                <a:outerShdw dist="17961" dir="2700000">
                  <a:scrgbClr r="0" g="0" b="0"/>
                </a:outerShdw>
              </a:effectLst>
            </a:endParaRPr>
          </a:p>
          <a:p>
            <a:pPr algn="ctr">
              <a:lnSpc>
                <a:spcPct val="87000"/>
              </a:lnSpc>
              <a:spcBef>
                <a:spcPts val="499"/>
              </a:spcBef>
              <a:buNone/>
            </a:pPr>
            <a:r>
              <a:rPr lang="hu-HU" sz="2000" dirty="0" err="1" smtClean="0">
                <a:effectLst>
                  <a:outerShdw dist="17961" dir="2700000">
                    <a:scrgbClr r="0" g="0" b="0"/>
                  </a:outerShdw>
                </a:effectLst>
              </a:rPr>
              <a:t>Implications</a:t>
            </a:r>
            <a:endParaRPr lang="en-GB" sz="2000" dirty="0">
              <a:effectLst>
                <a:outerShdw dist="17961" dir="2700000">
                  <a:scrgbClr r="0" g="0" b="0"/>
                </a:outerShdw>
              </a:effectLst>
            </a:endParaRPr>
          </a:p>
          <a:p>
            <a:pPr lvl="0" algn="ctr">
              <a:lnSpc>
                <a:spcPct val="87000"/>
              </a:lnSpc>
              <a:spcBef>
                <a:spcPts val="499"/>
              </a:spcBef>
              <a:buNone/>
            </a:pPr>
            <a:r>
              <a:rPr lang="en-GB" sz="2000" dirty="0" smtClean="0">
                <a:effectLst>
                  <a:outerShdw dist="17961" dir="2700000">
                    <a:scrgbClr r="0" g="0" b="0"/>
                  </a:outerShdw>
                </a:effectLst>
              </a:rPr>
              <a:t>Summary</a:t>
            </a:r>
            <a:endParaRPr lang="hu-HU" sz="2000" dirty="0" smtClean="0">
              <a:effectLst>
                <a:outerShdw dist="17961" dir="2700000">
                  <a:scrgbClr r="0" g="0" b="0"/>
                </a:outerShdw>
              </a:effectLst>
            </a:endParaRPr>
          </a:p>
          <a:p>
            <a:pPr lvl="0" algn="ctr">
              <a:lnSpc>
                <a:spcPct val="87000"/>
              </a:lnSpc>
              <a:spcBef>
                <a:spcPts val="499"/>
              </a:spcBef>
              <a:buNone/>
            </a:pPr>
            <a:r>
              <a:rPr lang="hu-HU" sz="2000" dirty="0" err="1" smtClean="0">
                <a:effectLst>
                  <a:outerShdw dist="17961" dir="2700000">
                    <a:scrgbClr r="0" g="0" b="0"/>
                  </a:outerShdw>
                </a:effectLst>
              </a:rPr>
              <a:t>Predictions</a:t>
            </a:r>
            <a:endParaRPr lang="en-GB" sz="2000" dirty="0">
              <a:effectLst>
                <a:outerShdw dist="17961" dir="2700000">
                  <a:scrgbClr r="0" g="0" b="0"/>
                </a:outerShdw>
              </a:effectLst>
            </a:endParaRPr>
          </a:p>
          <a:p>
            <a:pPr lvl="0" algn="ctr">
              <a:lnSpc>
                <a:spcPct val="87000"/>
              </a:lnSpc>
              <a:spcBef>
                <a:spcPts val="499"/>
              </a:spcBef>
              <a:buNone/>
            </a:pPr>
            <a:endParaRPr lang="en-GB" sz="2200" dirty="0">
              <a:effectLst>
                <a:outerShdw dist="17961" dir="2700000">
                  <a:scrgbClr r="0" g="0" b="0"/>
                </a:outerShdw>
              </a:effectLst>
            </a:endParaRPr>
          </a:p>
        </p:txBody>
      </p:sp>
      <p:sp>
        <p:nvSpPr>
          <p:cNvPr id="4" name="Szövegdoboz 3"/>
          <p:cNvSpPr txBox="1"/>
          <p:nvPr/>
        </p:nvSpPr>
        <p:spPr>
          <a:xfrm>
            <a:off x="7606440" y="2616120"/>
            <a:ext cx="180720" cy="456119"/>
          </a:xfrm>
          <a:prstGeom prst="rect">
            <a:avLst/>
          </a:prstGeom>
          <a:noFill/>
          <a:ln>
            <a:noFill/>
          </a:ln>
        </p:spPr>
        <p:txBody>
          <a:bodyPr vert="horz" lIns="90000" tIns="45000" rIns="90000" bIns="45000" anchorCtr="0" compatLnSpc="1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hu-HU" sz="2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Lucida Sans Unicode" pitchFamily="2"/>
              <a:cs typeface="Lucida Sans Unicode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2190119732"/>
      </p:ext>
    </p:extLst>
  </p:cSld>
  <p:clrMapOvr>
    <a:masterClrMapping/>
  </p:clrMapOvr>
  <p:transition spd="med" advTm="21000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buNone/>
            </a:pPr>
            <a:r>
              <a:rPr lang="hu-HU" sz="2800" dirty="0" err="1" smtClean="0"/>
              <a:t>EoS</a:t>
            </a:r>
            <a:r>
              <a:rPr lang="hu-HU" sz="2800" dirty="0" smtClean="0"/>
              <a:t>, </a:t>
            </a:r>
            <a:r>
              <a:rPr lang="hu-HU" sz="2800" dirty="0" err="1" smtClean="0"/>
              <a:t>initial</a:t>
            </a:r>
            <a:r>
              <a:rPr lang="hu-HU" sz="2800" dirty="0" smtClean="0"/>
              <a:t>/</a:t>
            </a:r>
            <a:r>
              <a:rPr lang="hu-HU" sz="2800" dirty="0" err="1" smtClean="0"/>
              <a:t>final</a:t>
            </a:r>
            <a:r>
              <a:rPr lang="hu-HU" sz="2800" dirty="0" smtClean="0"/>
              <a:t> </a:t>
            </a:r>
            <a:r>
              <a:rPr lang="hu-HU" sz="2800" dirty="0" err="1" smtClean="0"/>
              <a:t>time</a:t>
            </a:r>
            <a:r>
              <a:rPr lang="hu-HU" sz="2800" dirty="0" smtClean="0"/>
              <a:t> </a:t>
            </a:r>
            <a:r>
              <a:rPr lang="hu-HU" sz="2800" dirty="0" err="1" smtClean="0"/>
              <a:t>dependence</a:t>
            </a:r>
            <a:endParaRPr lang="hu-HU" sz="2800" dirty="0"/>
          </a:p>
        </p:txBody>
      </p:sp>
      <p:sp>
        <p:nvSpPr>
          <p:cNvPr id="4" name="Tartalom helye 3"/>
          <p:cNvSpPr>
            <a:spLocks noGrp="1"/>
          </p:cNvSpPr>
          <p:nvPr>
            <p:ph sz="quarter" idx="13"/>
          </p:nvPr>
        </p:nvSpPr>
        <p:spPr>
          <a:xfrm>
            <a:off x="179512" y="764704"/>
            <a:ext cx="8964488" cy="573005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u-HU" dirty="0" smtClean="0">
                <a:solidFill>
                  <a:schemeClr val="bg1"/>
                </a:solidFill>
              </a:rPr>
              <a:t>New </a:t>
            </a:r>
            <a:r>
              <a:rPr lang="hu-HU" dirty="0" err="1" smtClean="0">
                <a:solidFill>
                  <a:schemeClr val="bg1"/>
                </a:solidFill>
              </a:rPr>
              <a:t>analysis</a:t>
            </a:r>
            <a:r>
              <a:rPr lang="hu-HU" dirty="0" smtClean="0">
                <a:solidFill>
                  <a:schemeClr val="bg1"/>
                </a:solidFill>
              </a:rPr>
              <a:t>: </a:t>
            </a:r>
            <a:r>
              <a:rPr lang="hu-HU" dirty="0" err="1" smtClean="0">
                <a:solidFill>
                  <a:schemeClr val="bg1"/>
                </a:solidFill>
              </a:rPr>
              <a:t>arXiv</a:t>
            </a:r>
            <a:r>
              <a:rPr lang="hu-HU" dirty="0" smtClean="0">
                <a:solidFill>
                  <a:schemeClr val="bg1"/>
                </a:solidFill>
              </a:rPr>
              <a:t>:1609.07176</a:t>
            </a:r>
          </a:p>
          <a:p>
            <a:pPr marL="0" indent="0">
              <a:buNone/>
            </a:pPr>
            <a:endParaRPr lang="hu-HU" dirty="0"/>
          </a:p>
          <a:p>
            <a:pPr marL="0" indent="0">
              <a:buNone/>
            </a:pPr>
            <a:endParaRPr lang="hu-HU" dirty="0"/>
          </a:p>
          <a:p>
            <a:pPr marL="0" indent="0">
              <a:buNone/>
            </a:pPr>
            <a:endParaRPr lang="hu-HU" dirty="0"/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6194" y="6069935"/>
            <a:ext cx="5431612" cy="5274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0884" y="5611949"/>
            <a:ext cx="5762232" cy="4093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171" y="1142003"/>
            <a:ext cx="8009659" cy="43728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48484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buNone/>
            </a:pPr>
            <a:r>
              <a:rPr lang="hu-HU" sz="2800" dirty="0" err="1" smtClean="0"/>
              <a:t>Multiplicity</a:t>
            </a:r>
            <a:r>
              <a:rPr lang="hu-HU" sz="2800" dirty="0" smtClean="0"/>
              <a:t> </a:t>
            </a:r>
            <a:r>
              <a:rPr lang="hu-HU" sz="2800" dirty="0" err="1" smtClean="0"/>
              <a:t>dependence</a:t>
            </a:r>
            <a:endParaRPr lang="hu-HU" sz="2800" dirty="0"/>
          </a:p>
        </p:txBody>
      </p:sp>
      <p:sp>
        <p:nvSpPr>
          <p:cNvPr id="4" name="Tartalom helye 3"/>
          <p:cNvSpPr>
            <a:spLocks noGrp="1"/>
          </p:cNvSpPr>
          <p:nvPr>
            <p:ph sz="quarter" idx="13"/>
          </p:nvPr>
        </p:nvSpPr>
        <p:spPr>
          <a:xfrm>
            <a:off x="179512" y="764704"/>
            <a:ext cx="8856984" cy="5730056"/>
          </a:xfrm>
        </p:spPr>
        <p:txBody>
          <a:bodyPr>
            <a:normAutofit/>
          </a:bodyPr>
          <a:lstStyle/>
          <a:p>
            <a:pPr marL="0" indent="0" algn="r">
              <a:buNone/>
            </a:pPr>
            <a:endParaRPr lang="hu-HU" sz="2000" dirty="0" smtClean="0">
              <a:solidFill>
                <a:schemeClr val="bg1"/>
              </a:solidFill>
            </a:endParaRPr>
          </a:p>
          <a:p>
            <a:pPr marL="0" indent="0" algn="r">
              <a:buNone/>
            </a:pPr>
            <a:r>
              <a:rPr lang="hu-HU" sz="2000" dirty="0" err="1" smtClean="0">
                <a:solidFill>
                  <a:srgbClr val="FFFF00"/>
                </a:solidFill>
              </a:rPr>
              <a:t>arXiv</a:t>
            </a:r>
            <a:r>
              <a:rPr lang="hu-HU" sz="2000" dirty="0" smtClean="0">
                <a:solidFill>
                  <a:srgbClr val="FFFF00"/>
                </a:solidFill>
              </a:rPr>
              <a:t>:1609.07176</a:t>
            </a:r>
          </a:p>
          <a:p>
            <a:pPr marL="0" indent="0" algn="r">
              <a:buNone/>
            </a:pPr>
            <a:endParaRPr lang="hu-HU" sz="2000" dirty="0" smtClean="0">
              <a:solidFill>
                <a:schemeClr val="bg1"/>
              </a:solidFill>
            </a:endParaRPr>
          </a:p>
          <a:p>
            <a:pPr marL="0" indent="0" algn="r">
              <a:buNone/>
            </a:pPr>
            <a:r>
              <a:rPr lang="hu-HU" sz="2000" dirty="0"/>
              <a:t>‹</a:t>
            </a:r>
            <a:r>
              <a:rPr lang="hu-HU" sz="2000" dirty="0" smtClean="0"/>
              <a:t>n›</a:t>
            </a:r>
            <a:r>
              <a:rPr lang="hu-HU" sz="2000" baseline="-25000" dirty="0" err="1" smtClean="0">
                <a:solidFill>
                  <a:schemeClr val="bg1"/>
                </a:solidFill>
              </a:rPr>
              <a:t>crit</a:t>
            </a:r>
            <a:r>
              <a:rPr lang="hu-HU" sz="2000" dirty="0" smtClean="0">
                <a:solidFill>
                  <a:schemeClr val="bg1"/>
                </a:solidFill>
              </a:rPr>
              <a:t> ~ 10 -12</a:t>
            </a:r>
          </a:p>
          <a:p>
            <a:pPr marL="0" indent="0" algn="r">
              <a:buNone/>
            </a:pPr>
            <a:r>
              <a:rPr lang="hu-HU" sz="2000" dirty="0" smtClean="0">
                <a:solidFill>
                  <a:schemeClr val="bg1"/>
                </a:solidFill>
              </a:rPr>
              <a:t> </a:t>
            </a:r>
            <a:r>
              <a:rPr lang="hu-HU" sz="2000" dirty="0" err="1" smtClean="0">
                <a:solidFill>
                  <a:schemeClr val="bg1"/>
                </a:solidFill>
              </a:rPr>
              <a:t>at</a:t>
            </a:r>
            <a:r>
              <a:rPr lang="hu-HU" sz="2000" dirty="0" smtClean="0">
                <a:solidFill>
                  <a:schemeClr val="bg1"/>
                </a:solidFill>
              </a:rPr>
              <a:t> 7 and 8 </a:t>
            </a:r>
            <a:r>
              <a:rPr lang="hu-HU" sz="2000" dirty="0" err="1" smtClean="0">
                <a:solidFill>
                  <a:schemeClr val="bg1"/>
                </a:solidFill>
              </a:rPr>
              <a:t>TeV</a:t>
            </a:r>
            <a:endParaRPr lang="hu-HU" sz="2000" dirty="0" smtClean="0">
              <a:solidFill>
                <a:schemeClr val="bg1"/>
              </a:solidFill>
            </a:endParaRPr>
          </a:p>
          <a:p>
            <a:pPr marL="0" indent="0" algn="r">
              <a:buNone/>
            </a:pPr>
            <a:endParaRPr lang="hu-HU" sz="2000" dirty="0">
              <a:solidFill>
                <a:schemeClr val="bg1"/>
              </a:solidFill>
            </a:endParaRPr>
          </a:p>
          <a:p>
            <a:pPr marL="0" indent="0" algn="r">
              <a:buNone/>
            </a:pPr>
            <a:r>
              <a:rPr lang="hu-HU" sz="2000" dirty="0" err="1" smtClean="0">
                <a:solidFill>
                  <a:schemeClr val="bg1"/>
                </a:solidFill>
              </a:rPr>
              <a:t>Critical</a:t>
            </a:r>
            <a:r>
              <a:rPr lang="hu-HU" sz="2000" dirty="0" smtClean="0">
                <a:solidFill>
                  <a:schemeClr val="bg1"/>
                </a:solidFill>
              </a:rPr>
              <a:t> 1 </a:t>
            </a:r>
            <a:r>
              <a:rPr lang="hu-HU" sz="2000" dirty="0" err="1" smtClean="0">
                <a:solidFill>
                  <a:schemeClr val="bg1"/>
                </a:solidFill>
              </a:rPr>
              <a:t>GeV</a:t>
            </a:r>
            <a:r>
              <a:rPr lang="hu-HU" sz="2000" dirty="0" smtClean="0">
                <a:solidFill>
                  <a:schemeClr val="bg1"/>
                </a:solidFill>
              </a:rPr>
              <a:t>/fm3</a:t>
            </a:r>
          </a:p>
          <a:p>
            <a:pPr marL="0" indent="0" algn="r">
              <a:buNone/>
            </a:pPr>
            <a:r>
              <a:rPr lang="hu-HU" sz="2000" dirty="0" err="1" smtClean="0">
                <a:solidFill>
                  <a:schemeClr val="bg1"/>
                </a:solidFill>
              </a:rPr>
              <a:t>Initial</a:t>
            </a:r>
            <a:r>
              <a:rPr lang="hu-HU" sz="2000" dirty="0" smtClean="0">
                <a:solidFill>
                  <a:schemeClr val="bg1"/>
                </a:solidFill>
              </a:rPr>
              <a:t> </a:t>
            </a:r>
            <a:r>
              <a:rPr lang="hu-HU" sz="2000" dirty="0" err="1" smtClean="0">
                <a:solidFill>
                  <a:schemeClr val="bg1"/>
                </a:solidFill>
              </a:rPr>
              <a:t>energy</a:t>
            </a:r>
            <a:r>
              <a:rPr lang="hu-HU" sz="2000" dirty="0" smtClean="0">
                <a:solidFill>
                  <a:schemeClr val="bg1"/>
                </a:solidFill>
              </a:rPr>
              <a:t> </a:t>
            </a:r>
          </a:p>
          <a:p>
            <a:pPr marL="0" indent="0" algn="r">
              <a:buNone/>
            </a:pPr>
            <a:r>
              <a:rPr lang="hu-HU" sz="2000" dirty="0" err="1" smtClean="0">
                <a:solidFill>
                  <a:schemeClr val="bg1"/>
                </a:solidFill>
              </a:rPr>
              <a:t>Density</a:t>
            </a:r>
            <a:endParaRPr lang="hu-HU" sz="2000" dirty="0" smtClean="0">
              <a:solidFill>
                <a:schemeClr val="bg1"/>
              </a:solidFill>
            </a:endParaRPr>
          </a:p>
          <a:p>
            <a:pPr marL="0" indent="0" algn="r">
              <a:buNone/>
            </a:pPr>
            <a:endParaRPr lang="hu-HU" sz="2000" dirty="0">
              <a:solidFill>
                <a:schemeClr val="bg1"/>
              </a:solidFill>
            </a:endParaRPr>
          </a:p>
          <a:p>
            <a:pPr marL="0" indent="0" algn="r">
              <a:buNone/>
            </a:pPr>
            <a:r>
              <a:rPr lang="hu-HU" sz="2000" dirty="0" smtClean="0">
                <a:solidFill>
                  <a:schemeClr val="bg1"/>
                </a:solidFill>
              </a:rPr>
              <a:t> </a:t>
            </a:r>
            <a:r>
              <a:rPr lang="hu-HU" sz="2000" dirty="0" err="1" smtClean="0">
                <a:solidFill>
                  <a:schemeClr val="bg1"/>
                </a:solidFill>
              </a:rPr>
              <a:t>in</a:t>
            </a:r>
            <a:r>
              <a:rPr lang="hu-HU" sz="2000" dirty="0" smtClean="0">
                <a:solidFill>
                  <a:schemeClr val="bg1"/>
                </a:solidFill>
              </a:rPr>
              <a:t> </a:t>
            </a:r>
            <a:r>
              <a:rPr lang="hu-HU" sz="2000" dirty="0" err="1" smtClean="0">
                <a:solidFill>
                  <a:schemeClr val="bg1"/>
                </a:solidFill>
              </a:rPr>
              <a:t>high</a:t>
            </a:r>
            <a:r>
              <a:rPr lang="hu-HU" sz="2000" dirty="0" smtClean="0">
                <a:solidFill>
                  <a:schemeClr val="bg1"/>
                </a:solidFill>
              </a:rPr>
              <a:t> </a:t>
            </a:r>
            <a:r>
              <a:rPr lang="hu-HU" sz="2000" dirty="0"/>
              <a:t>‹n</a:t>
            </a:r>
            <a:r>
              <a:rPr lang="hu-HU" sz="2000" dirty="0" smtClean="0"/>
              <a:t>› &gt; 10</a:t>
            </a:r>
            <a:endParaRPr lang="hu-HU" sz="2000" dirty="0" smtClean="0">
              <a:solidFill>
                <a:schemeClr val="bg1"/>
              </a:solidFill>
            </a:endParaRPr>
          </a:p>
          <a:p>
            <a:pPr marL="0" indent="0" algn="r">
              <a:buNone/>
            </a:pPr>
            <a:r>
              <a:rPr lang="hu-HU" sz="2000" dirty="0" smtClean="0">
                <a:solidFill>
                  <a:schemeClr val="bg1"/>
                </a:solidFill>
              </a:rPr>
              <a:t>pp </a:t>
            </a:r>
            <a:r>
              <a:rPr lang="hu-HU" sz="2000" dirty="0" err="1" smtClean="0">
                <a:solidFill>
                  <a:schemeClr val="bg1"/>
                </a:solidFill>
              </a:rPr>
              <a:t>collisions</a:t>
            </a:r>
            <a:r>
              <a:rPr lang="hu-HU" sz="2000" dirty="0" smtClean="0">
                <a:solidFill>
                  <a:schemeClr val="bg1"/>
                </a:solidFill>
              </a:rPr>
              <a:t>! </a:t>
            </a:r>
            <a:endParaRPr lang="hu-HU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hu-HU" dirty="0"/>
          </a:p>
          <a:p>
            <a:pPr marL="0" indent="0">
              <a:buNone/>
            </a:pPr>
            <a:endParaRPr lang="hu-HU" dirty="0"/>
          </a:p>
          <a:p>
            <a:pPr marL="0" indent="0">
              <a:buNone/>
            </a:pPr>
            <a:endParaRPr lang="hu-HU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836712"/>
            <a:ext cx="5953125" cy="5686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églalap 2"/>
          <p:cNvSpPr/>
          <p:nvPr/>
        </p:nvSpPr>
        <p:spPr>
          <a:xfrm>
            <a:off x="1691680" y="1340768"/>
            <a:ext cx="432048" cy="4752528"/>
          </a:xfrm>
          <a:prstGeom prst="rect">
            <a:avLst/>
          </a:prstGeom>
          <a:solidFill>
            <a:srgbClr val="FFFF0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églalap 8"/>
          <p:cNvSpPr/>
          <p:nvPr/>
        </p:nvSpPr>
        <p:spPr>
          <a:xfrm>
            <a:off x="3995936" y="1340768"/>
            <a:ext cx="360040" cy="4752528"/>
          </a:xfrm>
          <a:prstGeom prst="rect">
            <a:avLst/>
          </a:prstGeom>
          <a:solidFill>
            <a:srgbClr val="FFFF0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8484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hu-HU" dirty="0" err="1" smtClean="0"/>
              <a:t>Systematic</a:t>
            </a:r>
            <a:r>
              <a:rPr lang="hu-HU" dirty="0" smtClean="0"/>
              <a:t> </a:t>
            </a:r>
            <a:r>
              <a:rPr lang="hu-HU" dirty="0" err="1" smtClean="0"/>
              <a:t>uncertainties</a:t>
            </a:r>
            <a:endParaRPr lang="hu-HU" dirty="0"/>
          </a:p>
        </p:txBody>
      </p:sp>
      <p:sp>
        <p:nvSpPr>
          <p:cNvPr id="4" name="Tartalom helye 3"/>
          <p:cNvSpPr>
            <a:spLocks noGrp="1"/>
          </p:cNvSpPr>
          <p:nvPr>
            <p:ph sz="quarter" idx="13"/>
          </p:nvPr>
        </p:nvSpPr>
        <p:spPr>
          <a:xfrm>
            <a:off x="395536" y="980728"/>
            <a:ext cx="8534400" cy="5054600"/>
          </a:xfrm>
        </p:spPr>
        <p:txBody>
          <a:bodyPr/>
          <a:lstStyle/>
          <a:p>
            <a:pPr marL="0" indent="0">
              <a:buNone/>
            </a:pPr>
            <a:r>
              <a:rPr lang="hu-HU" sz="2800" dirty="0" err="1"/>
              <a:t>Bjorken-estimate</a:t>
            </a:r>
            <a:r>
              <a:rPr lang="hu-HU" sz="2800" dirty="0"/>
              <a:t>:</a:t>
            </a:r>
          </a:p>
          <a:p>
            <a:pPr marL="457200" lvl="1" indent="0">
              <a:buNone/>
            </a:pPr>
            <a:r>
              <a:rPr lang="hu-HU" sz="2400" dirty="0"/>
              <a:t>Main </a:t>
            </a:r>
            <a:r>
              <a:rPr lang="hu-HU" sz="2400" dirty="0" err="1"/>
              <a:t>uncertainty</a:t>
            </a:r>
            <a:r>
              <a:rPr lang="hu-HU" sz="2400" dirty="0"/>
              <a:t> </a:t>
            </a:r>
            <a:r>
              <a:rPr lang="hu-HU" sz="2400" dirty="0" err="1"/>
              <a:t>source</a:t>
            </a:r>
            <a:r>
              <a:rPr lang="hu-HU" sz="2400" dirty="0"/>
              <a:t>: </a:t>
            </a:r>
            <a:r>
              <a:rPr lang="hu-HU" sz="2400" dirty="0" err="1"/>
              <a:t>multiplicity</a:t>
            </a:r>
            <a:r>
              <a:rPr lang="hu-HU" sz="2400" dirty="0"/>
              <a:t> </a:t>
            </a:r>
            <a:r>
              <a:rPr lang="hu-HU" sz="2400" dirty="0" err="1"/>
              <a:t>at</a:t>
            </a:r>
            <a:r>
              <a:rPr lang="hu-HU" sz="2400" dirty="0"/>
              <a:t> </a:t>
            </a:r>
            <a:r>
              <a:rPr lang="hu-HU" sz="2400" dirty="0" err="1"/>
              <a:t>midrapidity</a:t>
            </a:r>
            <a:endParaRPr lang="hu-HU" sz="2400" dirty="0"/>
          </a:p>
          <a:p>
            <a:pPr marL="457200" lvl="1" indent="0">
              <a:buNone/>
            </a:pPr>
            <a:r>
              <a:rPr lang="hu-HU" sz="2400" dirty="0" err="1"/>
              <a:t>Area</a:t>
            </a:r>
            <a:r>
              <a:rPr lang="hu-HU" sz="2400" dirty="0"/>
              <a:t> (</a:t>
            </a:r>
            <a:r>
              <a:rPr lang="hu-HU" sz="2400" dirty="0" err="1"/>
              <a:t>from</a:t>
            </a:r>
            <a:r>
              <a:rPr lang="hu-HU" sz="2400" dirty="0"/>
              <a:t> </a:t>
            </a:r>
            <a:r>
              <a:rPr lang="hu-HU" sz="2400" dirty="0" err="1"/>
              <a:t>cross-section</a:t>
            </a:r>
            <a:r>
              <a:rPr lang="hu-HU" sz="2400" dirty="0"/>
              <a:t>): </a:t>
            </a:r>
            <a:r>
              <a:rPr lang="hu-HU" sz="2400" dirty="0" err="1"/>
              <a:t>very</a:t>
            </a:r>
            <a:r>
              <a:rPr lang="hu-HU" sz="2400" dirty="0"/>
              <a:t> </a:t>
            </a:r>
            <a:r>
              <a:rPr lang="hu-HU" sz="2400" dirty="0" err="1"/>
              <a:t>precise</a:t>
            </a:r>
            <a:endParaRPr lang="hu-HU" sz="2400" dirty="0"/>
          </a:p>
          <a:p>
            <a:pPr marL="457200" lvl="1" indent="0">
              <a:buNone/>
            </a:pPr>
            <a:r>
              <a:rPr lang="hu-HU" sz="2400" dirty="0" err="1"/>
              <a:t>Formation</a:t>
            </a:r>
            <a:r>
              <a:rPr lang="hu-HU" sz="2400" dirty="0"/>
              <a:t> </a:t>
            </a:r>
            <a:r>
              <a:rPr lang="hu-HU" sz="2400" dirty="0" err="1"/>
              <a:t>time</a:t>
            </a:r>
            <a:endParaRPr lang="hu-HU" sz="2400" dirty="0"/>
          </a:p>
          <a:p>
            <a:pPr marL="0" indent="0">
              <a:buNone/>
            </a:pPr>
            <a:endParaRPr lang="hu-HU" sz="1600" dirty="0" smtClean="0"/>
          </a:p>
          <a:p>
            <a:pPr marL="0" indent="0">
              <a:buNone/>
            </a:pPr>
            <a:r>
              <a:rPr lang="hu-HU" sz="2800" dirty="0" err="1"/>
              <a:t>C</a:t>
            </a:r>
            <a:r>
              <a:rPr lang="hu-HU" sz="2800" dirty="0" err="1" smtClean="0"/>
              <a:t>orrection</a:t>
            </a:r>
            <a:r>
              <a:rPr lang="hu-HU" sz="2800" dirty="0" smtClean="0"/>
              <a:t> </a:t>
            </a:r>
            <a:r>
              <a:rPr lang="hu-HU" sz="2800" dirty="0" err="1" smtClean="0"/>
              <a:t>factors</a:t>
            </a:r>
            <a:r>
              <a:rPr lang="hu-HU" sz="2800" dirty="0" smtClean="0"/>
              <a:t> </a:t>
            </a:r>
            <a:r>
              <a:rPr lang="hu-HU" sz="2800" dirty="0" err="1" smtClean="0"/>
              <a:t>in</a:t>
            </a:r>
            <a:r>
              <a:rPr lang="hu-HU" sz="2800" dirty="0" smtClean="0"/>
              <a:t> </a:t>
            </a:r>
            <a:r>
              <a:rPr lang="hu-HU" sz="2800" dirty="0" smtClean="0">
                <a:latin typeface="Symbol" pitchFamily="18" charset="2"/>
              </a:rPr>
              <a:t>e</a:t>
            </a:r>
            <a:r>
              <a:rPr lang="hu-HU" sz="2800" dirty="0" smtClean="0"/>
              <a:t>/</a:t>
            </a:r>
            <a:r>
              <a:rPr lang="hu-HU" sz="2800" dirty="0" err="1" smtClean="0">
                <a:latin typeface="Symbol" pitchFamily="18" charset="2"/>
              </a:rPr>
              <a:t>e</a:t>
            </a:r>
            <a:r>
              <a:rPr lang="hu-HU" sz="2800" baseline="-25000" dirty="0" err="1" smtClean="0"/>
              <a:t>Bj</a:t>
            </a:r>
            <a:r>
              <a:rPr lang="hu-HU" sz="2800" baseline="-25000" dirty="0" smtClean="0"/>
              <a:t> </a:t>
            </a:r>
            <a:r>
              <a:rPr lang="hu-HU" sz="2800" dirty="0" smtClean="0"/>
              <a:t>:</a:t>
            </a:r>
          </a:p>
          <a:p>
            <a:pPr marL="457200" lvl="1" indent="0">
              <a:buNone/>
            </a:pPr>
            <a:r>
              <a:rPr lang="hu-HU" sz="2400" dirty="0" err="1" smtClean="0"/>
              <a:t>Statistical</a:t>
            </a:r>
            <a:r>
              <a:rPr lang="hu-HU" sz="2400" dirty="0" smtClean="0"/>
              <a:t> </a:t>
            </a:r>
            <a:r>
              <a:rPr lang="hu-HU" sz="2400" dirty="0" err="1" smtClean="0"/>
              <a:t>error</a:t>
            </a:r>
            <a:r>
              <a:rPr lang="hu-HU" sz="2400" dirty="0" smtClean="0"/>
              <a:t> (</a:t>
            </a:r>
            <a:r>
              <a:rPr lang="hu-HU" sz="2400" dirty="0" err="1" smtClean="0"/>
              <a:t>from</a:t>
            </a:r>
            <a:r>
              <a:rPr lang="hu-HU" sz="2400" dirty="0" smtClean="0"/>
              <a:t> </a:t>
            </a:r>
            <a:r>
              <a:rPr lang="hu-HU" sz="2400" dirty="0" err="1" smtClean="0"/>
              <a:t>the</a:t>
            </a:r>
            <a:r>
              <a:rPr lang="hu-HU" sz="2400" dirty="0" smtClean="0"/>
              <a:t> </a:t>
            </a:r>
            <a:r>
              <a:rPr lang="hu-HU" sz="2400" dirty="0" err="1" smtClean="0"/>
              <a:t>data</a:t>
            </a:r>
            <a:r>
              <a:rPr lang="hu-HU" sz="2400" dirty="0" smtClean="0"/>
              <a:t>): 1%</a:t>
            </a:r>
          </a:p>
          <a:p>
            <a:pPr marL="457200" lvl="1" indent="0">
              <a:buNone/>
            </a:pPr>
            <a:r>
              <a:rPr lang="hu-HU" sz="2400" dirty="0" smtClean="0"/>
              <a:t>Fit </a:t>
            </a:r>
            <a:r>
              <a:rPr lang="hu-HU" sz="2400" dirty="0" err="1" smtClean="0"/>
              <a:t>parameter</a:t>
            </a:r>
            <a:r>
              <a:rPr lang="hu-HU" sz="2400" dirty="0" smtClean="0"/>
              <a:t> </a:t>
            </a:r>
            <a:r>
              <a:rPr lang="hu-HU" sz="2400" dirty="0" smtClean="0">
                <a:latin typeface="Symbol" pitchFamily="18" charset="2"/>
              </a:rPr>
              <a:t>l</a:t>
            </a:r>
            <a:r>
              <a:rPr lang="hu-HU" sz="2400" dirty="0" smtClean="0"/>
              <a:t>: 0.5% </a:t>
            </a:r>
            <a:r>
              <a:rPr lang="hu-HU" sz="2400" dirty="0" err="1" smtClean="0"/>
              <a:t>systematic</a:t>
            </a:r>
            <a:r>
              <a:rPr lang="hu-HU" sz="2400" dirty="0" smtClean="0"/>
              <a:t> </a:t>
            </a:r>
            <a:r>
              <a:rPr lang="hu-HU" sz="2400" dirty="0" err="1" smtClean="0"/>
              <a:t>error</a:t>
            </a:r>
            <a:endParaRPr lang="hu-HU" sz="2400" dirty="0" smtClean="0"/>
          </a:p>
          <a:p>
            <a:pPr marL="457200" lvl="1" indent="0">
              <a:buNone/>
            </a:pPr>
            <a:r>
              <a:rPr lang="hu-HU" sz="2400" dirty="0" err="1" smtClean="0"/>
              <a:t>Speed</a:t>
            </a:r>
            <a:r>
              <a:rPr lang="hu-HU" sz="2400" dirty="0" smtClean="0"/>
              <a:t> of </a:t>
            </a:r>
            <a:r>
              <a:rPr lang="hu-HU" sz="2400" dirty="0" err="1" smtClean="0"/>
              <a:t>sound</a:t>
            </a:r>
            <a:r>
              <a:rPr lang="hu-HU" sz="2400" dirty="0" smtClean="0"/>
              <a:t> c</a:t>
            </a:r>
            <a:r>
              <a:rPr lang="hu-HU" sz="2400" baseline="-25000" dirty="0" smtClean="0"/>
              <a:t>s</a:t>
            </a:r>
            <a:r>
              <a:rPr lang="hu-HU" sz="2400" baseline="30000" dirty="0" smtClean="0"/>
              <a:t>2</a:t>
            </a:r>
            <a:r>
              <a:rPr lang="hu-HU" sz="2400" dirty="0" smtClean="0"/>
              <a:t>: 3% </a:t>
            </a:r>
          </a:p>
          <a:p>
            <a:pPr marL="457200" lvl="1" indent="0">
              <a:buNone/>
            </a:pPr>
            <a:r>
              <a:rPr lang="hu-HU" sz="1800" dirty="0"/>
              <a:t>	</a:t>
            </a:r>
            <a:r>
              <a:rPr lang="hu-HU" sz="1800" dirty="0" smtClean="0"/>
              <a:t>					(</a:t>
            </a:r>
            <a:r>
              <a:rPr lang="hu-HU" sz="1800" dirty="0" err="1" smtClean="0"/>
              <a:t>if</a:t>
            </a:r>
            <a:r>
              <a:rPr lang="hu-HU" sz="1800" dirty="0" smtClean="0"/>
              <a:t> c</a:t>
            </a:r>
            <a:r>
              <a:rPr lang="hu-HU" sz="1800" baseline="-25000" dirty="0" smtClean="0"/>
              <a:t>s</a:t>
            </a:r>
            <a:r>
              <a:rPr lang="hu-HU" sz="1800" baseline="30000" dirty="0" smtClean="0"/>
              <a:t>2</a:t>
            </a:r>
            <a:r>
              <a:rPr lang="hu-HU" sz="1800" dirty="0" smtClean="0"/>
              <a:t>&lt;0.5, </a:t>
            </a:r>
            <a:r>
              <a:rPr lang="hu-HU" sz="1800" dirty="0" err="1" smtClean="0"/>
              <a:t>it</a:t>
            </a:r>
            <a:r>
              <a:rPr lang="hu-HU" sz="1800" dirty="0" smtClean="0"/>
              <a:t> is 0.3 </a:t>
            </a:r>
            <a:r>
              <a:rPr lang="hu-HU" sz="1800" dirty="0" err="1" smtClean="0"/>
              <a:t>at</a:t>
            </a:r>
            <a:r>
              <a:rPr lang="hu-HU" sz="1800" dirty="0" smtClean="0"/>
              <a:t> RHIC)</a:t>
            </a:r>
          </a:p>
          <a:p>
            <a:pPr marL="457200" lvl="1" indent="0">
              <a:buNone/>
            </a:pPr>
            <a:r>
              <a:rPr lang="hu-HU" sz="2400" dirty="0" err="1" smtClean="0"/>
              <a:t>Duration</a:t>
            </a:r>
            <a:r>
              <a:rPr lang="hu-HU" sz="2400" dirty="0" smtClean="0"/>
              <a:t> </a:t>
            </a:r>
            <a:r>
              <a:rPr lang="hu-HU" sz="2400" dirty="0" err="1" smtClean="0">
                <a:latin typeface="Symbol" pitchFamily="18" charset="2"/>
              </a:rPr>
              <a:t>t</a:t>
            </a:r>
            <a:r>
              <a:rPr lang="hu-HU" sz="2400" baseline="-25000" dirty="0" err="1" smtClean="0"/>
              <a:t>f</a:t>
            </a:r>
            <a:r>
              <a:rPr lang="hu-HU" sz="2400" dirty="0" smtClean="0"/>
              <a:t>/</a:t>
            </a:r>
            <a:r>
              <a:rPr lang="hu-HU" sz="2400" dirty="0" smtClean="0">
                <a:latin typeface="Symbol" pitchFamily="18" charset="2"/>
              </a:rPr>
              <a:t>t</a:t>
            </a:r>
            <a:r>
              <a:rPr lang="hu-HU" sz="2400" baseline="-25000" dirty="0" smtClean="0"/>
              <a:t>i</a:t>
            </a:r>
            <a:r>
              <a:rPr lang="hu-HU" sz="2400" dirty="0" smtClean="0"/>
              <a:t>: 8%  </a:t>
            </a:r>
            <a:r>
              <a:rPr lang="hu-HU" sz="1800" dirty="0" smtClean="0"/>
              <a:t>(</a:t>
            </a:r>
            <a:r>
              <a:rPr lang="hu-HU" sz="1800" dirty="0" err="1" smtClean="0"/>
              <a:t>if</a:t>
            </a:r>
            <a:r>
              <a:rPr lang="hu-HU" sz="1800" dirty="0" smtClean="0"/>
              <a:t> ratio </a:t>
            </a:r>
            <a:r>
              <a:rPr lang="hu-HU" sz="1800" dirty="0" err="1" smtClean="0"/>
              <a:t>maximally</a:t>
            </a:r>
            <a:r>
              <a:rPr lang="hu-HU" sz="1800" dirty="0" smtClean="0"/>
              <a:t> 6)</a:t>
            </a:r>
          </a:p>
          <a:p>
            <a:pPr marL="457200" lvl="1" indent="0">
              <a:buNone/>
            </a:pPr>
            <a:endParaRPr lang="hu-HU" sz="1800" dirty="0" smtClean="0"/>
          </a:p>
          <a:p>
            <a:pPr marL="457200" lvl="1" indent="0">
              <a:buNone/>
            </a:pPr>
            <a:r>
              <a:rPr lang="hu-HU" sz="1800" dirty="0" err="1" smtClean="0"/>
              <a:t>Dissipative</a:t>
            </a:r>
            <a:r>
              <a:rPr lang="hu-HU" sz="1800" dirty="0" smtClean="0"/>
              <a:t> </a:t>
            </a:r>
            <a:r>
              <a:rPr lang="hu-HU" sz="1800" dirty="0" err="1" smtClean="0"/>
              <a:t>effects</a:t>
            </a:r>
            <a:r>
              <a:rPr lang="hu-HU" sz="1800" dirty="0" smtClean="0"/>
              <a:t>: </a:t>
            </a:r>
            <a:r>
              <a:rPr lang="hu-HU" sz="1800" dirty="0" err="1" smtClean="0"/>
              <a:t>further</a:t>
            </a:r>
            <a:r>
              <a:rPr lang="hu-HU" sz="1800" dirty="0" smtClean="0"/>
              <a:t> </a:t>
            </a:r>
            <a:r>
              <a:rPr lang="hu-HU" sz="1800" dirty="0" err="1" smtClean="0"/>
              <a:t>increase</a:t>
            </a:r>
            <a:r>
              <a:rPr lang="hu-HU" sz="1800" dirty="0" smtClean="0"/>
              <a:t> </a:t>
            </a:r>
            <a:r>
              <a:rPr lang="hu-HU" sz="1800" dirty="0" err="1" smtClean="0"/>
              <a:t>the</a:t>
            </a:r>
            <a:r>
              <a:rPr lang="hu-HU" sz="1800" dirty="0" smtClean="0"/>
              <a:t> </a:t>
            </a:r>
            <a:r>
              <a:rPr lang="hu-HU" sz="1800" dirty="0" err="1" smtClean="0"/>
              <a:t>initial</a:t>
            </a:r>
            <a:r>
              <a:rPr lang="hu-HU" sz="1800" dirty="0" smtClean="0"/>
              <a:t> </a:t>
            </a:r>
            <a:r>
              <a:rPr lang="hu-HU" sz="1800" dirty="0">
                <a:latin typeface="Symbol" pitchFamily="18" charset="2"/>
              </a:rPr>
              <a:t>e</a:t>
            </a:r>
            <a:r>
              <a:rPr lang="hu-HU" sz="1800" dirty="0" smtClean="0"/>
              <a:t> …</a:t>
            </a:r>
          </a:p>
        </p:txBody>
      </p:sp>
    </p:spTree>
    <p:extLst>
      <p:ext uri="{BB962C8B-B14F-4D97-AF65-F5344CB8AC3E}">
        <p14:creationId xmlns:p14="http://schemas.microsoft.com/office/powerpoint/2010/main" val="1630620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hu-HU" dirty="0" err="1" smtClean="0"/>
              <a:t>Systematics</a:t>
            </a:r>
            <a:r>
              <a:rPr lang="hu-HU" dirty="0" smtClean="0"/>
              <a:t>, </a:t>
            </a:r>
            <a:r>
              <a:rPr lang="hu-HU" dirty="0" err="1" smtClean="0"/>
              <a:t>cross-checks</a:t>
            </a:r>
            <a:r>
              <a:rPr lang="hu-HU" dirty="0" smtClean="0"/>
              <a:t> </a:t>
            </a:r>
            <a:r>
              <a:rPr lang="hu-HU" dirty="0" err="1" smtClean="0"/>
              <a:t>with</a:t>
            </a:r>
            <a:r>
              <a:rPr lang="hu-HU" dirty="0" smtClean="0"/>
              <a:t> CMS</a:t>
            </a:r>
            <a:endParaRPr lang="hu-HU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7331" y="835918"/>
            <a:ext cx="6129338" cy="2305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468" y="3212976"/>
            <a:ext cx="8773020" cy="29792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églalap 2"/>
          <p:cNvSpPr/>
          <p:nvPr/>
        </p:nvSpPr>
        <p:spPr>
          <a:xfrm>
            <a:off x="191469" y="6165304"/>
            <a:ext cx="87782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hu-HU" dirty="0" err="1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Combined</a:t>
            </a:r>
            <a:r>
              <a:rPr lang="hu-HU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CMS+TOTEM </a:t>
            </a:r>
            <a:r>
              <a:rPr lang="hu-HU" dirty="0" err="1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dn</a:t>
            </a:r>
            <a:r>
              <a:rPr lang="hu-HU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/</a:t>
            </a:r>
            <a:r>
              <a:rPr lang="hu-HU" dirty="0" err="1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d</a:t>
            </a:r>
            <a:r>
              <a:rPr lang="hu-HU" dirty="0" err="1" smtClean="0">
                <a:solidFill>
                  <a:schemeClr val="bg1"/>
                </a:solidFill>
                <a:latin typeface="Symbol" pitchFamily="18" charset="2"/>
                <a:ea typeface="Verdana" pitchFamily="34" charset="0"/>
                <a:cs typeface="Verdana" pitchFamily="34" charset="0"/>
              </a:rPr>
              <a:t>h</a:t>
            </a:r>
            <a:r>
              <a:rPr lang="hu-HU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hu-HU" dirty="0" err="1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fits</a:t>
            </a:r>
            <a:r>
              <a:rPr lang="hu-HU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: </a:t>
            </a:r>
            <a:r>
              <a:rPr lang="hu-HU" dirty="0" err="1" smtClean="0">
                <a:solidFill>
                  <a:srgbClr val="FFFF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within</a:t>
            </a:r>
            <a:r>
              <a:rPr lang="hu-HU" dirty="0" smtClean="0">
                <a:solidFill>
                  <a:srgbClr val="FFFF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0.5 % </a:t>
            </a:r>
            <a:r>
              <a:rPr lang="hu-HU" dirty="0" err="1" smtClean="0">
                <a:solidFill>
                  <a:srgbClr val="FFFF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syst</a:t>
            </a:r>
            <a:r>
              <a:rPr lang="hu-HU" dirty="0" smtClean="0">
                <a:solidFill>
                  <a:srgbClr val="FFFF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, </a:t>
            </a:r>
            <a:r>
              <a:rPr lang="hu-HU" dirty="0" err="1" smtClean="0">
                <a:solidFill>
                  <a:srgbClr val="FFFF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the</a:t>
            </a:r>
            <a:r>
              <a:rPr lang="hu-HU" dirty="0" smtClean="0">
                <a:solidFill>
                  <a:srgbClr val="FFFF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hu-HU" dirty="0" err="1" smtClean="0">
                <a:solidFill>
                  <a:srgbClr val="FFFF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same</a:t>
            </a:r>
            <a:r>
              <a:rPr lang="hu-HU" dirty="0" smtClean="0">
                <a:solidFill>
                  <a:srgbClr val="FFFF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hu-HU" dirty="0" err="1" smtClean="0">
                <a:solidFill>
                  <a:srgbClr val="FFFF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results</a:t>
            </a:r>
            <a:r>
              <a:rPr lang="hu-HU" dirty="0" smtClean="0">
                <a:solidFill>
                  <a:srgbClr val="FFFF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endParaRPr lang="en-US" dirty="0">
              <a:solidFill>
                <a:srgbClr val="FFFF0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9483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buNone/>
            </a:pPr>
            <a:r>
              <a:rPr lang="hu-HU" dirty="0" err="1" smtClean="0"/>
              <a:t>Summary</a:t>
            </a:r>
            <a:endParaRPr lang="hu-HU" dirty="0"/>
          </a:p>
        </p:txBody>
      </p:sp>
      <p:sp>
        <p:nvSpPr>
          <p:cNvPr id="4" name="Tartalom helye 3"/>
          <p:cNvSpPr>
            <a:spLocks noGrp="1"/>
          </p:cNvSpPr>
          <p:nvPr>
            <p:ph sz="quarter" idx="13"/>
          </p:nvPr>
        </p:nvSpPr>
        <p:spPr>
          <a:xfrm>
            <a:off x="323528" y="836712"/>
            <a:ext cx="8534400" cy="5616624"/>
          </a:xfrm>
        </p:spPr>
        <p:txBody>
          <a:bodyPr/>
          <a:lstStyle/>
          <a:p>
            <a:pPr marL="0" indent="0">
              <a:buNone/>
            </a:pPr>
            <a:r>
              <a:rPr lang="hu-HU" dirty="0" err="1" smtClean="0"/>
              <a:t>Experimentally</a:t>
            </a:r>
            <a:r>
              <a:rPr lang="hu-HU" dirty="0" smtClean="0"/>
              <a:t> </a:t>
            </a:r>
            <a:r>
              <a:rPr lang="hu-HU" dirty="0" err="1" smtClean="0"/>
              <a:t>widely</a:t>
            </a:r>
            <a:r>
              <a:rPr lang="hu-HU" dirty="0" smtClean="0"/>
              <a:t> </a:t>
            </a:r>
            <a:r>
              <a:rPr lang="hu-HU" dirty="0" err="1" smtClean="0"/>
              <a:t>used</a:t>
            </a:r>
            <a:r>
              <a:rPr lang="hu-HU" dirty="0" smtClean="0"/>
              <a:t> </a:t>
            </a:r>
            <a:r>
              <a:rPr lang="hu-HU" dirty="0" err="1" smtClean="0"/>
              <a:t>Bjorken</a:t>
            </a:r>
            <a:r>
              <a:rPr lang="hu-HU" dirty="0" smtClean="0"/>
              <a:t> est. (2600+)</a:t>
            </a:r>
          </a:p>
          <a:p>
            <a:pPr marL="0" indent="0">
              <a:buNone/>
            </a:pPr>
            <a:r>
              <a:rPr lang="hu-HU" dirty="0" smtClean="0"/>
              <a:t>&amp; QGP </a:t>
            </a:r>
            <a:r>
              <a:rPr lang="hu-HU" dirty="0" err="1"/>
              <a:t>c</a:t>
            </a:r>
            <a:r>
              <a:rPr lang="hu-HU" dirty="0" err="1" smtClean="0"/>
              <a:t>ritical</a:t>
            </a:r>
            <a:r>
              <a:rPr lang="hu-HU" dirty="0" smtClean="0"/>
              <a:t> </a:t>
            </a:r>
            <a:r>
              <a:rPr lang="hu-HU" dirty="0" err="1" smtClean="0"/>
              <a:t>energy</a:t>
            </a:r>
            <a:r>
              <a:rPr lang="hu-HU" dirty="0" smtClean="0"/>
              <a:t> </a:t>
            </a:r>
            <a:r>
              <a:rPr lang="hu-HU" dirty="0" err="1" smtClean="0"/>
              <a:t>density</a:t>
            </a:r>
            <a:r>
              <a:rPr lang="hu-HU" dirty="0" smtClean="0"/>
              <a:t>: 1 </a:t>
            </a:r>
            <a:r>
              <a:rPr lang="hu-HU" dirty="0" err="1" smtClean="0"/>
              <a:t>GeV</a:t>
            </a:r>
            <a:r>
              <a:rPr lang="hu-HU" dirty="0" smtClean="0"/>
              <a:t>/fm</a:t>
            </a:r>
            <a:r>
              <a:rPr lang="hu-HU" baseline="30000" dirty="0" smtClean="0"/>
              <a:t>3</a:t>
            </a:r>
            <a:endParaRPr lang="hu-HU" dirty="0" smtClean="0"/>
          </a:p>
          <a:p>
            <a:pPr marL="0" indent="0">
              <a:buNone/>
            </a:pPr>
            <a:r>
              <a:rPr lang="hu-HU" dirty="0" smtClean="0"/>
              <a:t>Advanced </a:t>
            </a:r>
            <a:r>
              <a:rPr lang="hu-HU" dirty="0" err="1" smtClean="0"/>
              <a:t>estimate</a:t>
            </a:r>
            <a:r>
              <a:rPr lang="hu-HU" dirty="0" smtClean="0"/>
              <a:t> </a:t>
            </a:r>
            <a:r>
              <a:rPr lang="hu-HU" dirty="0" err="1" smtClean="0"/>
              <a:t>from</a:t>
            </a:r>
            <a:r>
              <a:rPr lang="hu-HU" dirty="0" smtClean="0"/>
              <a:t> </a:t>
            </a:r>
            <a:r>
              <a:rPr lang="hu-HU" dirty="0" err="1" smtClean="0"/>
              <a:t>forward</a:t>
            </a:r>
            <a:r>
              <a:rPr lang="hu-HU" dirty="0" smtClean="0"/>
              <a:t> </a:t>
            </a:r>
            <a:r>
              <a:rPr lang="hu-HU" dirty="0" err="1" smtClean="0"/>
              <a:t>dn</a:t>
            </a:r>
            <a:r>
              <a:rPr lang="hu-HU" dirty="0" smtClean="0"/>
              <a:t>/</a:t>
            </a:r>
            <a:r>
              <a:rPr lang="hu-HU" dirty="0" err="1" smtClean="0"/>
              <a:t>d</a:t>
            </a:r>
            <a:r>
              <a:rPr lang="hu-HU" sz="3200" dirty="0" err="1" smtClean="0">
                <a:latin typeface="Symbol" panose="05050102010706020507" pitchFamily="18" charset="2"/>
              </a:rPr>
              <a:t>h</a:t>
            </a:r>
            <a:endParaRPr lang="hu-HU" sz="3200" dirty="0" smtClean="0">
              <a:latin typeface="Symbol" panose="05050102010706020507" pitchFamily="18" charset="2"/>
            </a:endParaRPr>
          </a:p>
          <a:p>
            <a:pPr marL="0" indent="0">
              <a:buNone/>
            </a:pPr>
            <a:r>
              <a:rPr lang="hu-HU" dirty="0" err="1" smtClean="0"/>
              <a:t>Results</a:t>
            </a:r>
            <a:r>
              <a:rPr lang="hu-HU" dirty="0" smtClean="0"/>
              <a:t> </a:t>
            </a:r>
            <a:r>
              <a:rPr lang="hu-HU" dirty="0" err="1" smtClean="0"/>
              <a:t>on</a:t>
            </a:r>
            <a:r>
              <a:rPr lang="hu-HU" dirty="0" smtClean="0"/>
              <a:t> </a:t>
            </a:r>
            <a:r>
              <a:rPr lang="hu-HU" dirty="0" err="1" smtClean="0"/>
              <a:t>the</a:t>
            </a:r>
            <a:r>
              <a:rPr lang="hu-HU" dirty="0" smtClean="0"/>
              <a:t> </a:t>
            </a:r>
            <a:r>
              <a:rPr lang="hu-HU" dirty="0" err="1" smtClean="0"/>
              <a:t>initial</a:t>
            </a:r>
            <a:r>
              <a:rPr lang="hu-HU" dirty="0" smtClean="0"/>
              <a:t> </a:t>
            </a:r>
            <a:r>
              <a:rPr lang="hu-HU" dirty="0" smtClean="0">
                <a:latin typeface="Symbol" pitchFamily="18" charset="2"/>
              </a:rPr>
              <a:t>e</a:t>
            </a:r>
            <a:r>
              <a:rPr lang="hu-HU" dirty="0" smtClean="0"/>
              <a:t> </a:t>
            </a:r>
            <a:r>
              <a:rPr lang="hu-HU" dirty="0" err="1" smtClean="0"/>
              <a:t>for</a:t>
            </a:r>
            <a:r>
              <a:rPr lang="hu-HU" dirty="0" smtClean="0"/>
              <a:t> c</a:t>
            </a:r>
            <a:r>
              <a:rPr lang="hu-HU" baseline="-25000" dirty="0" smtClean="0"/>
              <a:t>s</a:t>
            </a:r>
            <a:r>
              <a:rPr lang="hu-HU" baseline="30000" dirty="0" smtClean="0"/>
              <a:t>2</a:t>
            </a:r>
            <a:r>
              <a:rPr lang="hu-HU" dirty="0" smtClean="0"/>
              <a:t>=0.1, </a:t>
            </a:r>
            <a:r>
              <a:rPr lang="hu-HU" dirty="0" err="1" smtClean="0"/>
              <a:t>at</a:t>
            </a:r>
            <a:r>
              <a:rPr lang="hu-HU" dirty="0" smtClean="0"/>
              <a:t> </a:t>
            </a:r>
            <a:r>
              <a:rPr lang="hu-HU" dirty="0" err="1" smtClean="0">
                <a:latin typeface="Symbol" pitchFamily="18" charset="2"/>
              </a:rPr>
              <a:t>t</a:t>
            </a:r>
            <a:r>
              <a:rPr lang="hu-HU" baseline="-25000" dirty="0" err="1" smtClean="0"/>
              <a:t>f</a:t>
            </a:r>
            <a:r>
              <a:rPr lang="hu-HU" dirty="0" smtClean="0"/>
              <a:t>/</a:t>
            </a:r>
            <a:r>
              <a:rPr lang="hu-HU" dirty="0" smtClean="0">
                <a:latin typeface="Symbol" pitchFamily="18" charset="2"/>
              </a:rPr>
              <a:t>t</a:t>
            </a:r>
            <a:r>
              <a:rPr lang="hu-HU" baseline="-25000" dirty="0" smtClean="0"/>
              <a:t>ini</a:t>
            </a:r>
            <a:r>
              <a:rPr lang="hu-HU" dirty="0" smtClean="0"/>
              <a:t>=2</a:t>
            </a:r>
          </a:p>
          <a:p>
            <a:pPr marL="0" indent="0">
              <a:buNone/>
            </a:pPr>
            <a:endParaRPr lang="hu-HU" dirty="0" smtClean="0"/>
          </a:p>
          <a:p>
            <a:pPr marL="0" indent="0">
              <a:buNone/>
            </a:pPr>
            <a:r>
              <a:rPr lang="hu-HU" dirty="0" smtClean="0"/>
              <a:t>				</a:t>
            </a:r>
            <a:r>
              <a:rPr lang="hu-HU" dirty="0" smtClean="0">
                <a:solidFill>
                  <a:srgbClr val="FFFF00"/>
                </a:solidFill>
              </a:rPr>
              <a:t>Both </a:t>
            </a:r>
            <a:r>
              <a:rPr lang="hu-HU" dirty="0" err="1" smtClean="0">
                <a:solidFill>
                  <a:srgbClr val="FFFF00"/>
                </a:solidFill>
              </a:rPr>
              <a:t>at</a:t>
            </a:r>
            <a:r>
              <a:rPr lang="hu-HU" dirty="0" smtClean="0">
                <a:solidFill>
                  <a:srgbClr val="FFFF00"/>
                </a:solidFill>
              </a:rPr>
              <a:t> 7 and 8 </a:t>
            </a:r>
            <a:r>
              <a:rPr lang="hu-HU" dirty="0" err="1" smtClean="0">
                <a:solidFill>
                  <a:srgbClr val="FFFF00"/>
                </a:solidFill>
              </a:rPr>
              <a:t>TeV</a:t>
            </a:r>
            <a:r>
              <a:rPr lang="hu-HU" dirty="0" smtClean="0">
                <a:solidFill>
                  <a:srgbClr val="FFFF00"/>
                </a:solidFill>
              </a:rPr>
              <a:t>, </a:t>
            </a:r>
            <a:r>
              <a:rPr lang="hu-HU" dirty="0" smtClean="0">
                <a:solidFill>
                  <a:srgbClr val="FFFF00"/>
                </a:solidFill>
                <a:latin typeface="Symbol" pitchFamily="18" charset="2"/>
              </a:rPr>
              <a:t>e </a:t>
            </a:r>
            <a:r>
              <a:rPr lang="hu-HU" dirty="0">
                <a:solidFill>
                  <a:srgbClr val="FFFF00"/>
                </a:solidFill>
              </a:rPr>
              <a:t> </a:t>
            </a:r>
            <a:r>
              <a:rPr lang="hu-HU" dirty="0" smtClean="0">
                <a:solidFill>
                  <a:srgbClr val="FFFF00"/>
                </a:solidFill>
              </a:rPr>
              <a:t>&gt; 1 </a:t>
            </a:r>
            <a:r>
              <a:rPr lang="hu-HU" dirty="0" err="1" smtClean="0">
                <a:solidFill>
                  <a:srgbClr val="FFFF00"/>
                </a:solidFill>
              </a:rPr>
              <a:t>GeV</a:t>
            </a:r>
            <a:r>
              <a:rPr lang="hu-HU" dirty="0" smtClean="0">
                <a:solidFill>
                  <a:srgbClr val="FFFF00"/>
                </a:solidFill>
              </a:rPr>
              <a:t>/fm</a:t>
            </a:r>
            <a:r>
              <a:rPr lang="hu-HU" baseline="30000" dirty="0" smtClean="0">
                <a:solidFill>
                  <a:srgbClr val="FFFF00"/>
                </a:solidFill>
              </a:rPr>
              <a:t>3</a:t>
            </a:r>
          </a:p>
          <a:p>
            <a:pPr marL="0" indent="0">
              <a:buNone/>
            </a:pPr>
            <a:r>
              <a:rPr lang="hu-HU" baseline="30000" dirty="0">
                <a:solidFill>
                  <a:srgbClr val="FFFF00"/>
                </a:solidFill>
              </a:rPr>
              <a:t>	</a:t>
            </a:r>
            <a:r>
              <a:rPr lang="hu-HU" baseline="30000" dirty="0" err="1" smtClean="0">
                <a:solidFill>
                  <a:srgbClr val="FFFF00"/>
                </a:solidFill>
              </a:rPr>
              <a:t>but</a:t>
            </a:r>
            <a:r>
              <a:rPr lang="hu-HU" dirty="0" smtClean="0">
                <a:solidFill>
                  <a:srgbClr val="FFFF00"/>
                </a:solidFill>
              </a:rPr>
              <a:t> </a:t>
            </a:r>
            <a:r>
              <a:rPr lang="hu-HU" dirty="0" err="1" smtClean="0">
                <a:solidFill>
                  <a:srgbClr val="FFFF00"/>
                </a:solidFill>
              </a:rPr>
              <a:t>only</a:t>
            </a:r>
            <a:r>
              <a:rPr lang="hu-HU" dirty="0" smtClean="0">
                <a:solidFill>
                  <a:srgbClr val="FFFF00"/>
                </a:solidFill>
              </a:rPr>
              <a:t> </a:t>
            </a:r>
            <a:r>
              <a:rPr lang="hu-HU" dirty="0" err="1" smtClean="0">
                <a:solidFill>
                  <a:srgbClr val="FFFF00"/>
                </a:solidFill>
              </a:rPr>
              <a:t>in</a:t>
            </a:r>
            <a:r>
              <a:rPr lang="hu-HU" dirty="0" smtClean="0">
                <a:solidFill>
                  <a:srgbClr val="FFFF00"/>
                </a:solidFill>
              </a:rPr>
              <a:t> </a:t>
            </a:r>
            <a:r>
              <a:rPr lang="hu-HU" dirty="0" err="1" smtClean="0">
                <a:solidFill>
                  <a:srgbClr val="FFFF00"/>
                </a:solidFill>
              </a:rPr>
              <a:t>high</a:t>
            </a:r>
            <a:r>
              <a:rPr lang="hu-HU" dirty="0" smtClean="0">
                <a:solidFill>
                  <a:srgbClr val="FFFF00"/>
                </a:solidFill>
              </a:rPr>
              <a:t> n&gt; 10 </a:t>
            </a:r>
            <a:r>
              <a:rPr lang="hu-HU" dirty="0" err="1" smtClean="0">
                <a:solidFill>
                  <a:srgbClr val="FFFF00"/>
                </a:solidFill>
              </a:rPr>
              <a:t>multiplicity</a:t>
            </a:r>
            <a:r>
              <a:rPr lang="hu-HU" dirty="0" smtClean="0">
                <a:solidFill>
                  <a:srgbClr val="FFFF00"/>
                </a:solidFill>
              </a:rPr>
              <a:t> pp </a:t>
            </a:r>
            <a:r>
              <a:rPr lang="hu-HU" dirty="0" err="1" smtClean="0">
                <a:solidFill>
                  <a:srgbClr val="FFFF00"/>
                </a:solidFill>
              </a:rPr>
              <a:t>collisions</a:t>
            </a:r>
            <a:r>
              <a:rPr lang="hu-HU" dirty="0" smtClean="0">
                <a:solidFill>
                  <a:srgbClr val="FFFF00"/>
                </a:solidFill>
              </a:rPr>
              <a:t>!</a:t>
            </a:r>
          </a:p>
          <a:p>
            <a:pPr marL="0" lvl="0" indent="0" algn="ctr">
              <a:buNone/>
            </a:pPr>
            <a:r>
              <a:rPr lang="hu-HU" sz="200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a</a:t>
            </a:r>
            <a:r>
              <a:rPr lang="en-GB" sz="2000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rXiv</a:t>
            </a:r>
            <a:r>
              <a:rPr lang="en-GB" sz="200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:</a:t>
            </a:r>
            <a:r>
              <a:rPr lang="hu-HU" sz="2000" dirty="0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1609.07176</a:t>
            </a:r>
            <a:endParaRPr lang="hu-HU" sz="2000" baseline="30000" dirty="0" smtClean="0"/>
          </a:p>
          <a:p>
            <a:pPr marL="0" indent="0">
              <a:buNone/>
            </a:pPr>
            <a:r>
              <a:rPr lang="hu-HU" dirty="0" err="1" smtClean="0"/>
              <a:t>Small</a:t>
            </a:r>
            <a:r>
              <a:rPr lang="hu-HU" dirty="0" smtClean="0"/>
              <a:t> </a:t>
            </a:r>
            <a:r>
              <a:rPr lang="hu-HU" dirty="0" err="1" smtClean="0"/>
              <a:t>correction</a:t>
            </a:r>
            <a:r>
              <a:rPr lang="hu-HU" dirty="0" smtClean="0"/>
              <a:t> </a:t>
            </a:r>
            <a:r>
              <a:rPr lang="hu-HU" dirty="0" err="1" smtClean="0"/>
              <a:t>but</a:t>
            </a:r>
            <a:r>
              <a:rPr lang="hu-HU" dirty="0" smtClean="0"/>
              <a:t> </a:t>
            </a:r>
            <a:r>
              <a:rPr lang="hu-HU" dirty="0" err="1" smtClean="0"/>
              <a:t>important</a:t>
            </a:r>
            <a:r>
              <a:rPr lang="hu-HU" dirty="0" smtClean="0"/>
              <a:t> </a:t>
            </a:r>
            <a:r>
              <a:rPr lang="hu-HU" dirty="0" err="1" smtClean="0"/>
              <a:t>implications</a:t>
            </a:r>
            <a:endParaRPr lang="hu-HU" dirty="0" smtClean="0"/>
          </a:p>
          <a:p>
            <a:pPr marL="0" indent="0">
              <a:buNone/>
            </a:pPr>
            <a:r>
              <a:rPr lang="hu-HU" dirty="0"/>
              <a:t>	</a:t>
            </a:r>
            <a:r>
              <a:rPr lang="hu-HU" dirty="0" smtClean="0"/>
              <a:t>	 - pp is </a:t>
            </a:r>
            <a:r>
              <a:rPr lang="hu-HU" dirty="0" err="1" smtClean="0"/>
              <a:t>not</a:t>
            </a:r>
            <a:r>
              <a:rPr lang="hu-HU" dirty="0" smtClean="0"/>
              <a:t> </a:t>
            </a:r>
            <a:r>
              <a:rPr lang="hu-HU" dirty="0" err="1" smtClean="0"/>
              <a:t>as</a:t>
            </a:r>
            <a:r>
              <a:rPr lang="hu-HU" dirty="0" smtClean="0"/>
              <a:t> </a:t>
            </a:r>
            <a:r>
              <a:rPr lang="hu-HU" dirty="0" err="1" smtClean="0"/>
              <a:t>good</a:t>
            </a:r>
            <a:r>
              <a:rPr lang="hu-HU" dirty="0" smtClean="0"/>
              <a:t> a </a:t>
            </a:r>
            <a:r>
              <a:rPr lang="hu-HU" dirty="0" err="1" smtClean="0"/>
              <a:t>reference</a:t>
            </a:r>
            <a:r>
              <a:rPr lang="hu-HU" dirty="0" smtClean="0"/>
              <a:t> </a:t>
            </a:r>
            <a:r>
              <a:rPr lang="hu-HU" dirty="0" err="1" smtClean="0"/>
              <a:t>for</a:t>
            </a:r>
            <a:r>
              <a:rPr lang="hu-HU" dirty="0" smtClean="0"/>
              <a:t> AA </a:t>
            </a:r>
            <a:r>
              <a:rPr lang="hu-HU" dirty="0" err="1" smtClean="0"/>
              <a:t>as</a:t>
            </a:r>
            <a:r>
              <a:rPr lang="hu-HU" dirty="0" smtClean="0"/>
              <a:t> </a:t>
            </a:r>
            <a:r>
              <a:rPr lang="hu-HU" dirty="0" err="1" smtClean="0"/>
              <a:t>eA</a:t>
            </a:r>
            <a:endParaRPr lang="hu-HU" dirty="0" smtClean="0"/>
          </a:p>
          <a:p>
            <a:pPr marL="0" indent="0">
              <a:buNone/>
            </a:pPr>
            <a:r>
              <a:rPr lang="hu-HU" dirty="0"/>
              <a:t>	</a:t>
            </a:r>
            <a:r>
              <a:rPr lang="hu-HU" dirty="0" smtClean="0"/>
              <a:t>  - R</a:t>
            </a:r>
            <a:r>
              <a:rPr lang="hu-HU" baseline="-25000" dirty="0" smtClean="0"/>
              <a:t>AA</a:t>
            </a:r>
            <a:r>
              <a:rPr lang="hu-HU" dirty="0" smtClean="0"/>
              <a:t> </a:t>
            </a:r>
            <a:r>
              <a:rPr lang="hu-HU" dirty="0" err="1" smtClean="0"/>
              <a:t>not</a:t>
            </a:r>
            <a:r>
              <a:rPr lang="hu-HU" dirty="0" smtClean="0"/>
              <a:t> </a:t>
            </a:r>
            <a:r>
              <a:rPr lang="hu-HU" dirty="0" err="1" smtClean="0"/>
              <a:t>such</a:t>
            </a:r>
            <a:r>
              <a:rPr lang="hu-HU" dirty="0" smtClean="0"/>
              <a:t> a </a:t>
            </a:r>
            <a:r>
              <a:rPr lang="hu-HU" dirty="0" err="1" smtClean="0"/>
              <a:t>good</a:t>
            </a:r>
            <a:r>
              <a:rPr lang="hu-HU" dirty="0" smtClean="0"/>
              <a:t> </a:t>
            </a:r>
            <a:r>
              <a:rPr lang="hu-HU" dirty="0" err="1" smtClean="0"/>
              <a:t>concept</a:t>
            </a:r>
            <a:r>
              <a:rPr lang="hu-HU" dirty="0" smtClean="0"/>
              <a:t>, </a:t>
            </a:r>
            <a:r>
              <a:rPr lang="hu-HU" dirty="0" err="1" smtClean="0"/>
              <a:t>need</a:t>
            </a:r>
            <a:r>
              <a:rPr lang="hu-HU" dirty="0" smtClean="0"/>
              <a:t>: </a:t>
            </a:r>
          </a:p>
          <a:p>
            <a:pPr marL="0" indent="0">
              <a:buNone/>
            </a:pPr>
            <a:r>
              <a:rPr lang="hu-HU" dirty="0" smtClean="0"/>
              <a:t>        R</a:t>
            </a:r>
            <a:r>
              <a:rPr lang="hu-HU" baseline="-25000" dirty="0" smtClean="0"/>
              <a:t>AA</a:t>
            </a:r>
            <a:r>
              <a:rPr lang="hu-HU" dirty="0" smtClean="0"/>
              <a:t> per unit </a:t>
            </a:r>
            <a:r>
              <a:rPr lang="hu-HU" dirty="0" err="1" smtClean="0"/>
              <a:t>lenght</a:t>
            </a:r>
            <a:r>
              <a:rPr lang="hu-HU" dirty="0" smtClean="0"/>
              <a:t> ≡ </a:t>
            </a:r>
            <a:r>
              <a:rPr lang="hu-HU" dirty="0" err="1" smtClean="0"/>
              <a:t>optical</a:t>
            </a:r>
            <a:r>
              <a:rPr lang="hu-HU" dirty="0" smtClean="0"/>
              <a:t> </a:t>
            </a:r>
            <a:r>
              <a:rPr lang="hu-HU" dirty="0" err="1" smtClean="0"/>
              <a:t>opacity</a:t>
            </a:r>
            <a:r>
              <a:rPr lang="hu-HU" dirty="0" smtClean="0"/>
              <a:t>,</a:t>
            </a:r>
          </a:p>
          <a:p>
            <a:pPr marL="0" indent="0">
              <a:buNone/>
            </a:pPr>
            <a:r>
              <a:rPr lang="hu-HU" dirty="0" smtClean="0"/>
              <a:t>                 </a:t>
            </a:r>
            <a:r>
              <a:rPr lang="hu-HU" dirty="0"/>
              <a:t>	</a:t>
            </a:r>
            <a:r>
              <a:rPr lang="hu-HU" dirty="0" smtClean="0"/>
              <a:t>								</a:t>
            </a:r>
            <a:r>
              <a:rPr lang="hu-HU" sz="2000" dirty="0" err="1" smtClean="0">
                <a:hlinkClick r:id="rId2"/>
              </a:rPr>
              <a:t>arXiv</a:t>
            </a:r>
            <a:r>
              <a:rPr lang="hu-HU" sz="2000" dirty="0" smtClean="0">
                <a:hlinkClick r:id="rId2"/>
              </a:rPr>
              <a:t>:0911.5015</a:t>
            </a:r>
            <a:endParaRPr lang="hu-HU" dirty="0" smtClean="0"/>
          </a:p>
          <a:p>
            <a:pPr marL="0" indent="0">
              <a:buNone/>
            </a:pPr>
            <a:endParaRPr lang="hu-HU" dirty="0" smtClean="0"/>
          </a:p>
        </p:txBody>
      </p:sp>
    </p:spTree>
    <p:extLst>
      <p:ext uri="{BB962C8B-B14F-4D97-AF65-F5344CB8AC3E}">
        <p14:creationId xmlns:p14="http://schemas.microsoft.com/office/powerpoint/2010/main" val="850917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soportba foglalás 1"/>
          <p:cNvGrpSpPr/>
          <p:nvPr/>
        </p:nvGrpSpPr>
        <p:grpSpPr>
          <a:xfrm>
            <a:off x="0" y="0"/>
            <a:ext cx="9144000" cy="685799"/>
            <a:chOff x="0" y="0"/>
            <a:chExt cx="9144000" cy="685799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0" y="94617"/>
              <a:ext cx="9144000" cy="498726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marR="0" lvl="0" indent="-190440" algn="ctr" rtl="0" hangingPunct="1">
                <a:lnSpc>
                  <a:spcPct val="100000"/>
                </a:lnSpc>
                <a:buNone/>
                <a:tabLst/>
              </a:pPr>
              <a:r>
                <a:rPr lang="hu-HU" sz="3200" b="1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</a:t>
              </a:r>
              <a:r>
                <a:rPr lang="hu-HU" sz="32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Implications</a:t>
              </a:r>
              <a:endParaRPr lang="hu-HU" sz="3200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endParaRPr>
            </a:p>
          </p:txBody>
        </p:sp>
      </p:grpSp>
      <p:sp>
        <p:nvSpPr>
          <p:cNvPr id="5" name="Szabadkézi sokszög 4"/>
          <p:cNvSpPr/>
          <p:nvPr/>
        </p:nvSpPr>
        <p:spPr>
          <a:xfrm>
            <a:off x="1639439" y="1074357"/>
            <a:ext cx="5907960" cy="5018939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endParaRPr lang="en-US" sz="2000" b="0" i="0" u="none" strike="noStrike" baseline="0" dirty="0">
              <a:ln>
                <a:noFill/>
              </a:ln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en-US" sz="20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pp,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pA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dA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 AA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are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similar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b="0" i="0" u="none" strike="noStrike" baseline="0" dirty="0" err="1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But</a:t>
            </a:r>
            <a:r>
              <a:rPr lang="hu-HU" sz="2000" b="0" i="0" u="none" strike="noStrike" dirty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b="0" i="0" u="none" strike="noStrike" dirty="0" err="1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differ</a:t>
            </a:r>
            <a:r>
              <a:rPr lang="hu-HU" sz="2000" b="0" i="0" u="none" strike="noStrike" dirty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b="0" i="0" u="none" strike="noStrike" dirty="0" err="1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in</a:t>
            </a:r>
            <a:r>
              <a:rPr lang="hu-HU" sz="2000" b="0" i="0" u="none" strike="noStrike" dirty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b="0" i="0" u="none" strike="noStrike" dirty="0" err="1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sizes</a:t>
            </a:r>
            <a:r>
              <a:rPr lang="hu-HU" sz="2000" b="0" i="0" u="none" strike="noStrike" dirty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(</a:t>
            </a:r>
            <a:r>
              <a:rPr lang="hu-HU" sz="2000" b="0" i="0" u="none" strike="noStrike" dirty="0" err="1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multiplicity</a:t>
            </a:r>
            <a:r>
              <a:rPr lang="hu-HU" sz="2000" b="0" i="0" u="none" strike="noStrike" dirty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)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endParaRPr lang="hu-HU" sz="2000" baseline="0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b="0" i="0" u="none" strike="noStrike" dirty="0" err="1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Need</a:t>
            </a:r>
            <a:r>
              <a:rPr lang="hu-HU" sz="2000" b="0" i="0" u="none" strike="noStrike" dirty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b="0" i="0" u="none" strike="noStrike" dirty="0" err="1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for</a:t>
            </a:r>
            <a:r>
              <a:rPr lang="hu-HU" sz="2000" b="0" i="0" u="none" strike="noStrike" dirty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an </a:t>
            </a:r>
            <a:r>
              <a:rPr lang="hu-HU" sz="2000" b="0" i="0" u="none" strike="noStrike" dirty="0" err="1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electron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-proton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and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eA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collider</a:t>
            </a:r>
            <a:endParaRPr lang="hu-HU" sz="2000" dirty="0" smtClean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to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determine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a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clear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reference</a:t>
            </a:r>
            <a:endParaRPr lang="hu-HU" sz="2000" dirty="0" smtClean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endParaRPr lang="hu-HU" sz="2000" b="0" i="0" u="none" strike="noStrike" baseline="0" dirty="0" smtClean="0">
              <a:ln>
                <a:noFill/>
              </a:ln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Prediction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: 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b="0" i="0" u="none" strike="noStrike" baseline="0" dirty="0" err="1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Scaling</a:t>
            </a:r>
            <a:r>
              <a:rPr lang="hu-HU" sz="2000" b="0" i="0" u="none" strike="noStrike" dirty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b="0" i="0" u="none" strike="noStrike" dirty="0" err="1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laws</a:t>
            </a:r>
            <a:r>
              <a:rPr lang="hu-HU" sz="2000" b="0" i="0" u="none" strike="noStrike" dirty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b="0" i="0" u="none" strike="noStrike" dirty="0" err="1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for</a:t>
            </a:r>
            <a:r>
              <a:rPr lang="hu-HU" sz="2000" b="0" i="0" u="none" strike="noStrike" dirty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b="0" i="0" u="none" strike="noStrike" dirty="0" err="1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spectra</a:t>
            </a:r>
            <a:r>
              <a:rPr lang="hu-HU" sz="2000" b="0" i="0" u="none" strike="noStrike" dirty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b="0" i="0" u="none" strike="noStrike" dirty="0" err="1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elliptic</a:t>
            </a:r>
            <a:r>
              <a:rPr lang="hu-HU" sz="2000" b="0" i="0" u="none" strike="noStrike" dirty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b="0" i="0" u="none" strike="noStrike" dirty="0" err="1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flows</a:t>
            </a:r>
            <a:r>
              <a:rPr lang="hu-HU" sz="2000" b="0" i="0" u="none" strike="noStrike" dirty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nd HBT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radii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b="0" i="0" u="none" strike="noStrike" dirty="0" err="1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in</a:t>
            </a:r>
            <a:r>
              <a:rPr lang="hu-HU" sz="2000" b="0" i="0" u="none" strike="noStrike" dirty="0" smtClean="0">
                <a:ln>
                  <a:noFill/>
                </a:ln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pp@ LHC</a:t>
            </a: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endParaRPr lang="hu-HU" sz="2000" b="0" i="0" u="none" strike="noStrike" baseline="0" dirty="0" smtClean="0">
              <a:ln>
                <a:noFill/>
              </a:ln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Open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question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:</a:t>
            </a:r>
            <a:endParaRPr lang="hu-HU" sz="2000" b="0" i="0" u="none" strike="noStrike" baseline="0" dirty="0">
              <a:ln>
                <a:noFill/>
              </a:ln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How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important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is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the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correction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in</a:t>
            </a:r>
            <a:r>
              <a:rPr lang="hu-HU" sz="2000" dirty="0" smtClean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pp@RHIC?</a:t>
            </a:r>
            <a:endParaRPr lang="en-US" sz="2000" b="0" i="0" u="none" strike="noStrike" baseline="0" dirty="0">
              <a:ln>
                <a:noFill/>
              </a:ln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marR="0" lvl="0" indent="-15228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endParaRPr lang="en-US" sz="2000" b="0" i="0" u="none" strike="noStrike" baseline="0" dirty="0">
              <a:ln>
                <a:noFill/>
              </a:ln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soportba foglalás 1"/>
          <p:cNvGrpSpPr/>
          <p:nvPr/>
        </p:nvGrpSpPr>
        <p:grpSpPr>
          <a:xfrm>
            <a:off x="0" y="0"/>
            <a:ext cx="9144000" cy="1093581"/>
            <a:chOff x="0" y="0"/>
            <a:chExt cx="9144000" cy="1093581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0" y="158453"/>
              <a:ext cx="9144000" cy="935128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marR="0" lvl="0" indent="-190440" algn="ctr" rtl="0" hangingPunct="1">
                <a:lnSpc>
                  <a:spcPct val="100000"/>
                </a:lnSpc>
                <a:buNone/>
                <a:tabLst/>
              </a:pPr>
              <a:r>
                <a:rPr lang="hu-HU" sz="3200" b="1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 </a:t>
              </a:r>
              <a:r>
                <a:rPr lang="hu-HU" sz="32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Prediction</a:t>
              </a:r>
              <a:r>
                <a:rPr lang="hu-HU" sz="3200" b="1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: UNIVERSAL</a:t>
              </a:r>
            </a:p>
            <a:p>
              <a:pPr marL="190440" marR="0" lvl="0" indent="-190440" algn="ctr" rtl="0" hangingPunct="1">
                <a:lnSpc>
                  <a:spcPct val="100000"/>
                </a:lnSpc>
                <a:buNone/>
                <a:tabLst/>
              </a:pPr>
              <a:r>
                <a:rPr lang="hu-HU" sz="2800" b="1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</a:t>
              </a:r>
              <a:r>
                <a:rPr lang="hu-HU" sz="28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hydro</a:t>
              </a:r>
              <a:r>
                <a:rPr lang="hu-HU" sz="2800" b="1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</a:t>
              </a:r>
              <a:r>
                <a:rPr lang="hu-HU" sz="28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scaling</a:t>
              </a:r>
              <a:r>
                <a:rPr lang="hu-HU" sz="2800" b="1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of v</a:t>
              </a:r>
              <a:r>
                <a:rPr lang="hu-HU" sz="2800" b="1" baseline="-25000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2</a:t>
              </a:r>
              <a:r>
                <a:rPr lang="hu-HU" sz="2800" b="1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</a:t>
              </a:r>
              <a:r>
                <a:rPr lang="hu-HU" sz="28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will</a:t>
              </a:r>
              <a:r>
                <a:rPr lang="hu-HU" sz="2800" b="1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hold </a:t>
              </a:r>
              <a:r>
                <a:rPr lang="hu-HU" sz="28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for</a:t>
              </a:r>
              <a:r>
                <a:rPr lang="hu-HU" sz="2800" b="1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pp@LHC</a:t>
              </a:r>
              <a:endParaRPr lang="hu-HU" sz="2800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endParaRPr>
            </a:p>
          </p:txBody>
        </p:sp>
      </p:grp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1196753"/>
            <a:ext cx="4912965" cy="48024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églalap 4"/>
          <p:cNvSpPr/>
          <p:nvPr/>
        </p:nvSpPr>
        <p:spPr>
          <a:xfrm>
            <a:off x="107504" y="6021288"/>
            <a:ext cx="887505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u-HU" sz="2400" dirty="0" err="1" smtClean="0">
                <a:hlinkClick r:id="rId4"/>
              </a:rPr>
              <a:t>nucl-th</a:t>
            </a:r>
            <a:r>
              <a:rPr lang="hu-HU" sz="2400" dirty="0" smtClean="0">
                <a:hlinkClick r:id="rId4"/>
              </a:rPr>
              <a:t>/0512078</a:t>
            </a:r>
            <a:r>
              <a:rPr lang="hu-HU" sz="2400" dirty="0"/>
              <a:t> </a:t>
            </a:r>
            <a:r>
              <a:rPr lang="hu-HU" sz="2400" dirty="0" err="1" smtClean="0">
                <a:solidFill>
                  <a:schemeClr val="bg1"/>
                </a:solidFill>
              </a:rPr>
              <a:t>but</a:t>
            </a:r>
            <a:r>
              <a:rPr lang="hu-HU" sz="2400" dirty="0" smtClean="0">
                <a:solidFill>
                  <a:schemeClr val="bg1"/>
                </a:solidFill>
              </a:rPr>
              <a:t> </a:t>
            </a:r>
            <a:r>
              <a:rPr lang="hu-HU" sz="2400" dirty="0" err="1" smtClean="0">
                <a:solidFill>
                  <a:schemeClr val="bg1"/>
                </a:solidFill>
              </a:rPr>
              <a:t>new</a:t>
            </a:r>
            <a:r>
              <a:rPr lang="hu-HU" sz="2400" dirty="0" smtClean="0">
                <a:solidFill>
                  <a:schemeClr val="bg1"/>
                </a:solidFill>
              </a:rPr>
              <a:t>: v</a:t>
            </a:r>
            <a:r>
              <a:rPr lang="hu-HU" sz="2400" baseline="-25000" dirty="0" smtClean="0">
                <a:solidFill>
                  <a:schemeClr val="bg1"/>
                </a:solidFill>
              </a:rPr>
              <a:t>2</a:t>
            </a:r>
            <a:r>
              <a:rPr lang="hu-HU" sz="2400" dirty="0" smtClean="0">
                <a:solidFill>
                  <a:schemeClr val="bg1"/>
                </a:solidFill>
              </a:rPr>
              <a:t>/</a:t>
            </a:r>
            <a:r>
              <a:rPr lang="hu-HU" sz="2400" dirty="0" err="1" smtClean="0">
                <a:solidFill>
                  <a:schemeClr val="bg1"/>
                </a:solidFill>
              </a:rPr>
              <a:t>n</a:t>
            </a:r>
            <a:r>
              <a:rPr lang="hu-HU" sz="2400" baseline="-25000" dirty="0" err="1" smtClean="0">
                <a:solidFill>
                  <a:schemeClr val="bg1"/>
                </a:solidFill>
              </a:rPr>
              <a:t>q</a:t>
            </a:r>
            <a:r>
              <a:rPr lang="hu-HU" sz="2400" dirty="0" smtClean="0">
                <a:solidFill>
                  <a:schemeClr val="bg1"/>
                </a:solidFill>
              </a:rPr>
              <a:t> </a:t>
            </a:r>
            <a:r>
              <a:rPr lang="hu-HU" sz="2400" dirty="0" err="1" smtClean="0">
                <a:solidFill>
                  <a:schemeClr val="bg1"/>
                </a:solidFill>
              </a:rPr>
              <a:t>vs</a:t>
            </a:r>
            <a:r>
              <a:rPr lang="hu-HU" sz="2400" dirty="0" smtClean="0">
                <a:solidFill>
                  <a:schemeClr val="bg1"/>
                </a:solidFill>
              </a:rPr>
              <a:t> K</a:t>
            </a:r>
            <a:r>
              <a:rPr lang="hu-HU" sz="2400" baseline="-25000" dirty="0" smtClean="0">
                <a:solidFill>
                  <a:schemeClr val="bg1"/>
                </a:solidFill>
              </a:rPr>
              <a:t>ET</a:t>
            </a:r>
            <a:r>
              <a:rPr lang="hu-HU" sz="2400" dirty="0" smtClean="0">
                <a:solidFill>
                  <a:schemeClr val="bg1"/>
                </a:solidFill>
              </a:rPr>
              <a:t>/</a:t>
            </a:r>
            <a:r>
              <a:rPr lang="hu-HU" sz="2400" dirty="0" err="1" smtClean="0">
                <a:solidFill>
                  <a:schemeClr val="bg1"/>
                </a:solidFill>
              </a:rPr>
              <a:t>n</a:t>
            </a:r>
            <a:r>
              <a:rPr lang="hu-HU" sz="2400" baseline="-25000" dirty="0" err="1" smtClean="0">
                <a:solidFill>
                  <a:schemeClr val="bg1"/>
                </a:solidFill>
              </a:rPr>
              <a:t>q</a:t>
            </a:r>
            <a:r>
              <a:rPr lang="hu-HU" sz="2400" dirty="0" smtClean="0">
                <a:solidFill>
                  <a:schemeClr val="bg1"/>
                </a:solidFill>
              </a:rPr>
              <a:t> </a:t>
            </a:r>
            <a:r>
              <a:rPr lang="hu-HU" sz="2400" dirty="0" err="1" smtClean="0">
                <a:solidFill>
                  <a:schemeClr val="bg1"/>
                </a:solidFill>
              </a:rPr>
              <a:t>will</a:t>
            </a:r>
            <a:r>
              <a:rPr lang="hu-HU" sz="2400" dirty="0">
                <a:solidFill>
                  <a:schemeClr val="bg1"/>
                </a:solidFill>
              </a:rPr>
              <a:t> </a:t>
            </a:r>
            <a:r>
              <a:rPr lang="hu-HU" sz="2400" dirty="0" smtClean="0">
                <a:solidFill>
                  <a:schemeClr val="bg1"/>
                </a:solidFill>
              </a:rPr>
              <a:t>be </a:t>
            </a:r>
            <a:r>
              <a:rPr lang="hu-HU" sz="2400" dirty="0" err="1" smtClean="0">
                <a:solidFill>
                  <a:schemeClr val="bg1"/>
                </a:solidFill>
              </a:rPr>
              <a:t>violated</a:t>
            </a:r>
            <a:r>
              <a:rPr lang="hu-HU" sz="2400" dirty="0" smtClean="0">
                <a:solidFill>
                  <a:schemeClr val="bg1"/>
                </a:solidFill>
              </a:rPr>
              <a:t> </a:t>
            </a:r>
            <a:r>
              <a:rPr lang="hu-HU" sz="2400" dirty="0" err="1" smtClean="0">
                <a:solidFill>
                  <a:schemeClr val="bg1"/>
                </a:solidFill>
              </a:rPr>
              <a:t>in</a:t>
            </a:r>
            <a:r>
              <a:rPr lang="hu-HU" sz="2400" dirty="0" smtClean="0">
                <a:solidFill>
                  <a:schemeClr val="bg1"/>
                </a:solidFill>
              </a:rPr>
              <a:t> p+</a:t>
            </a:r>
            <a:r>
              <a:rPr lang="hu-HU" sz="2400" dirty="0" err="1" smtClean="0">
                <a:solidFill>
                  <a:schemeClr val="bg1"/>
                </a:solidFill>
              </a:rPr>
              <a:t>p</a:t>
            </a:r>
            <a:r>
              <a:rPr lang="hu-HU" sz="2400" dirty="0" smtClean="0">
                <a:solidFill>
                  <a:schemeClr val="bg1"/>
                </a:solidFill>
              </a:rPr>
              <a:t>@LHC</a:t>
            </a:r>
            <a:endParaRPr lang="hu-HU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670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soportba foglalás 1"/>
          <p:cNvGrpSpPr/>
          <p:nvPr/>
        </p:nvGrpSpPr>
        <p:grpSpPr>
          <a:xfrm>
            <a:off x="0" y="0"/>
            <a:ext cx="9144000" cy="685799"/>
            <a:chOff x="0" y="0"/>
            <a:chExt cx="9144000" cy="685799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0" y="94617"/>
              <a:ext cx="9144000" cy="498726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marR="0" lvl="0" indent="-190440" algn="ctr" rtl="0" hangingPunct="1">
                <a:lnSpc>
                  <a:spcPct val="100000"/>
                </a:lnSpc>
                <a:buNone/>
                <a:tabLst/>
              </a:pPr>
              <a:r>
                <a:rPr lang="hu-HU" sz="3200" b="1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 </a:t>
              </a:r>
              <a:r>
                <a:rPr lang="hu-HU" sz="3200" b="1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Standard </a:t>
              </a:r>
              <a:r>
                <a:rPr lang="hu-HU" sz="32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Hydro</a:t>
              </a:r>
              <a:r>
                <a:rPr lang="hu-HU" sz="3200" b="1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</a:t>
              </a:r>
              <a:r>
                <a:rPr lang="hu-HU" sz="32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Model</a:t>
              </a:r>
              <a:r>
                <a:rPr lang="hu-HU" sz="3200" b="1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</a:t>
              </a:r>
              <a:r>
                <a:rPr lang="hu-HU" sz="32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for</a:t>
              </a:r>
              <a:r>
                <a:rPr lang="hu-HU" sz="3200" b="1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A+</a:t>
              </a:r>
              <a:r>
                <a:rPr lang="hu-HU" sz="3200" b="1" dirty="0" err="1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A</a:t>
              </a:r>
              <a:r>
                <a:rPr lang="hu-HU" sz="3200" b="1" dirty="0" smtClean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</a:t>
              </a:r>
              <a:endParaRPr lang="hu-HU" sz="3200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endParaRPr>
            </a:p>
          </p:txBody>
        </p:sp>
      </p:grp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574" y="823640"/>
            <a:ext cx="8250882" cy="5629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8670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32040" y="1861525"/>
            <a:ext cx="3865135" cy="3888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0" y="57296"/>
            <a:ext cx="9153360" cy="635400"/>
          </a:xfrm>
        </p:spPr>
        <p:txBody>
          <a:bodyPr/>
          <a:lstStyle/>
          <a:p>
            <a:pPr>
              <a:buNone/>
            </a:pPr>
            <a:r>
              <a:rPr lang="hu-HU" dirty="0" smtClean="0"/>
              <a:t> </a:t>
            </a:r>
            <a:r>
              <a:rPr lang="hu-HU" dirty="0" err="1" smtClean="0"/>
              <a:t>Björken-estimate</a:t>
            </a:r>
            <a:r>
              <a:rPr lang="hu-HU" dirty="0" smtClean="0"/>
              <a:t> – </a:t>
            </a:r>
            <a:r>
              <a:rPr lang="hu-HU" dirty="0" err="1" smtClean="0"/>
              <a:t>hydro</a:t>
            </a:r>
            <a:r>
              <a:rPr lang="hu-HU" dirty="0" smtClean="0"/>
              <a:t> </a:t>
            </a:r>
            <a:r>
              <a:rPr lang="hu-HU" dirty="0" err="1" smtClean="0"/>
              <a:t>for</a:t>
            </a:r>
            <a:r>
              <a:rPr lang="hu-HU" dirty="0" smtClean="0"/>
              <a:t> p+</a:t>
            </a:r>
            <a:r>
              <a:rPr lang="hu-HU" dirty="0" err="1" smtClean="0"/>
              <a:t>p</a:t>
            </a:r>
            <a:r>
              <a:rPr lang="hu-HU" dirty="0" smtClean="0"/>
              <a:t> 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sz="quarter" idx="13"/>
          </p:nvPr>
        </p:nvSpPr>
        <p:spPr>
          <a:xfrm>
            <a:off x="323528" y="1196752"/>
            <a:ext cx="8153400" cy="505460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hu-HU" sz="2000" dirty="0"/>
              <a:t>I</a:t>
            </a:r>
            <a:r>
              <a:rPr lang="hu-HU" sz="2000" dirty="0" smtClean="0"/>
              <a:t>dea: </a:t>
            </a:r>
            <a:r>
              <a:rPr lang="hu-HU" sz="2000" dirty="0" err="1" smtClean="0"/>
              <a:t>energy</a:t>
            </a:r>
            <a:r>
              <a:rPr lang="hu-HU" sz="2000" dirty="0" smtClean="0"/>
              <a:t> </a:t>
            </a:r>
            <a:r>
              <a:rPr lang="hu-HU" sz="2000" dirty="0" err="1" smtClean="0"/>
              <a:t>density</a:t>
            </a:r>
            <a:r>
              <a:rPr lang="hu-HU" sz="2000" dirty="0" smtClean="0"/>
              <a:t> </a:t>
            </a:r>
            <a:r>
              <a:rPr lang="hu-HU" sz="2000" dirty="0" err="1" smtClean="0"/>
              <a:t>measurable</a:t>
            </a:r>
            <a:r>
              <a:rPr lang="hu-HU" sz="2000" dirty="0"/>
              <a:t> </a:t>
            </a:r>
            <a:r>
              <a:rPr lang="hu-HU" sz="2000" dirty="0" err="1" smtClean="0"/>
              <a:t>from</a:t>
            </a:r>
            <a:r>
              <a:rPr lang="hu-HU" sz="2000" dirty="0" smtClean="0"/>
              <a:t> </a:t>
            </a:r>
            <a:r>
              <a:rPr lang="hu-HU" sz="2000" dirty="0" err="1" smtClean="0"/>
              <a:t>dE</a:t>
            </a:r>
            <a:r>
              <a:rPr lang="hu-HU" sz="2000" dirty="0" smtClean="0"/>
              <a:t>/</a:t>
            </a:r>
            <a:r>
              <a:rPr lang="hu-HU" sz="2000" dirty="0" err="1" smtClean="0"/>
              <a:t>dy</a:t>
            </a:r>
            <a:endParaRPr lang="hu-HU" sz="2000" dirty="0" smtClean="0"/>
          </a:p>
          <a:p>
            <a:pPr marL="0" indent="0">
              <a:buNone/>
            </a:pPr>
            <a:r>
              <a:rPr lang="hu-HU" sz="2000" dirty="0" smtClean="0"/>
              <a:t>QGP </a:t>
            </a:r>
            <a:r>
              <a:rPr lang="hu-HU" sz="2000" dirty="0" err="1" smtClean="0"/>
              <a:t>critical</a:t>
            </a:r>
            <a:r>
              <a:rPr lang="hu-HU" sz="2000" dirty="0" smtClean="0"/>
              <a:t> </a:t>
            </a:r>
            <a:r>
              <a:rPr lang="hu-HU" sz="2000" dirty="0" smtClean="0">
                <a:latin typeface="Symbol" pitchFamily="18" charset="2"/>
              </a:rPr>
              <a:t>e</a:t>
            </a:r>
            <a:r>
              <a:rPr lang="hu-HU" sz="2000" dirty="0" smtClean="0"/>
              <a:t>: ~1 </a:t>
            </a:r>
            <a:r>
              <a:rPr lang="hu-HU" sz="2000" dirty="0" err="1" smtClean="0"/>
              <a:t>GeV</a:t>
            </a:r>
            <a:r>
              <a:rPr lang="hu-HU" sz="2000" dirty="0" smtClean="0"/>
              <a:t>/fm</a:t>
            </a:r>
            <a:r>
              <a:rPr lang="hu-HU" sz="2000" baseline="30000" dirty="0" smtClean="0"/>
              <a:t>3</a:t>
            </a:r>
          </a:p>
          <a:p>
            <a:pPr marL="0" indent="0">
              <a:buNone/>
            </a:pPr>
            <a:endParaRPr lang="hu-HU" sz="2000" dirty="0" smtClean="0"/>
          </a:p>
          <a:p>
            <a:pPr marL="0" indent="0">
              <a:buNone/>
            </a:pPr>
            <a:r>
              <a:rPr lang="hu-HU" sz="2000" dirty="0">
                <a:solidFill>
                  <a:srgbClr val="FFFF00"/>
                </a:solidFill>
              </a:rPr>
              <a:t>	</a:t>
            </a:r>
            <a:r>
              <a:rPr lang="hu-HU" sz="2000" dirty="0" err="1" smtClean="0">
                <a:solidFill>
                  <a:srgbClr val="FFFF00"/>
                </a:solidFill>
              </a:rPr>
              <a:t>dE</a:t>
            </a:r>
            <a:r>
              <a:rPr lang="hu-HU" sz="2000" dirty="0" smtClean="0">
                <a:solidFill>
                  <a:srgbClr val="FFFF00"/>
                </a:solidFill>
              </a:rPr>
              <a:t>/</a:t>
            </a:r>
            <a:r>
              <a:rPr lang="hu-HU" sz="2000" dirty="0" err="1" smtClean="0">
                <a:solidFill>
                  <a:srgbClr val="FFFF00"/>
                </a:solidFill>
              </a:rPr>
              <a:t>dy</a:t>
            </a:r>
            <a:r>
              <a:rPr lang="hu-HU" sz="2000" dirty="0" smtClean="0">
                <a:solidFill>
                  <a:srgbClr val="FFFF00"/>
                </a:solidFill>
              </a:rPr>
              <a:t> = </a:t>
            </a:r>
            <a:r>
              <a:rPr lang="hu-HU" sz="2000" dirty="0" smtClean="0">
                <a:solidFill>
                  <a:srgbClr val="FFFF00"/>
                </a:solidFill>
                <a:sym typeface="Symbol"/>
              </a:rPr>
              <a:t></a:t>
            </a:r>
            <a:r>
              <a:rPr lang="hu-HU" sz="2000" dirty="0" err="1" smtClean="0">
                <a:solidFill>
                  <a:srgbClr val="FFFF00"/>
                </a:solidFill>
              </a:rPr>
              <a:t>m</a:t>
            </a:r>
            <a:r>
              <a:rPr lang="hu-HU" sz="2000" baseline="-25000" dirty="0" err="1" smtClean="0">
                <a:solidFill>
                  <a:srgbClr val="FFFF00"/>
                </a:solidFill>
              </a:rPr>
              <a:t>t</a:t>
            </a:r>
            <a:r>
              <a:rPr lang="hu-HU" sz="2000" dirty="0" err="1" smtClean="0">
                <a:solidFill>
                  <a:srgbClr val="FFFF00"/>
                </a:solidFill>
              </a:rPr>
              <a:t>cosh</a:t>
            </a:r>
            <a:r>
              <a:rPr lang="hu-HU" sz="2000" dirty="0" smtClean="0">
                <a:solidFill>
                  <a:srgbClr val="FFFF00"/>
                </a:solidFill>
              </a:rPr>
              <a:t>(y)</a:t>
            </a:r>
            <a:r>
              <a:rPr lang="hu-HU" sz="2000" dirty="0" smtClean="0">
                <a:solidFill>
                  <a:srgbClr val="FFFF00"/>
                </a:solidFill>
                <a:sym typeface="Symbol"/>
              </a:rPr>
              <a:t> </a:t>
            </a:r>
            <a:r>
              <a:rPr lang="hu-HU" sz="2000" dirty="0" err="1" smtClean="0">
                <a:solidFill>
                  <a:srgbClr val="FFFF00"/>
                </a:solidFill>
              </a:rPr>
              <a:t>dn</a:t>
            </a:r>
            <a:r>
              <a:rPr lang="hu-HU" sz="2000" dirty="0" smtClean="0">
                <a:solidFill>
                  <a:srgbClr val="FFFF00"/>
                </a:solidFill>
              </a:rPr>
              <a:t>/</a:t>
            </a:r>
            <a:r>
              <a:rPr lang="hu-HU" sz="2000" dirty="0" err="1" smtClean="0">
                <a:solidFill>
                  <a:srgbClr val="FFFF00"/>
                </a:solidFill>
              </a:rPr>
              <a:t>dy</a:t>
            </a:r>
            <a:endParaRPr lang="hu-HU" sz="2000" dirty="0" smtClean="0">
              <a:solidFill>
                <a:srgbClr val="FFFF00"/>
              </a:solidFill>
            </a:endParaRPr>
          </a:p>
          <a:p>
            <a:pPr marL="0" indent="0">
              <a:buNone/>
            </a:pPr>
            <a:endParaRPr lang="hu-HU" sz="2000" dirty="0" smtClean="0"/>
          </a:p>
          <a:p>
            <a:pPr marL="0" indent="0">
              <a:buNone/>
            </a:pPr>
            <a:r>
              <a:rPr lang="hu-HU" sz="2000" dirty="0" err="1" smtClean="0"/>
              <a:t>Area</a:t>
            </a:r>
            <a:r>
              <a:rPr lang="hu-HU" sz="2000" dirty="0" smtClean="0"/>
              <a:t> </a:t>
            </a:r>
            <a:r>
              <a:rPr lang="hu-HU" sz="2000" dirty="0" err="1" smtClean="0"/>
              <a:t>from</a:t>
            </a:r>
            <a:r>
              <a:rPr lang="hu-HU" sz="2000" dirty="0" smtClean="0"/>
              <a:t> </a:t>
            </a:r>
            <a:r>
              <a:rPr lang="hu-HU" sz="2000" dirty="0" err="1" smtClean="0"/>
              <a:t>nuclear</a:t>
            </a:r>
            <a:r>
              <a:rPr lang="hu-HU" sz="2000" dirty="0" smtClean="0"/>
              <a:t> </a:t>
            </a:r>
            <a:r>
              <a:rPr lang="hu-HU" sz="2000" dirty="0" err="1" smtClean="0"/>
              <a:t>geometry</a:t>
            </a:r>
            <a:endParaRPr lang="hu-HU" sz="2000" dirty="0" smtClean="0"/>
          </a:p>
          <a:p>
            <a:pPr marL="0" indent="0">
              <a:buNone/>
            </a:pPr>
            <a:r>
              <a:rPr lang="hu-HU" sz="2000" dirty="0" smtClean="0"/>
              <a:t>(</a:t>
            </a:r>
            <a:r>
              <a:rPr lang="hu-HU" sz="2000" dirty="0" err="1" smtClean="0"/>
              <a:t>elastic</a:t>
            </a:r>
            <a:r>
              <a:rPr lang="hu-HU" sz="2000" dirty="0" smtClean="0"/>
              <a:t> e+A </a:t>
            </a:r>
            <a:r>
              <a:rPr lang="hu-HU" sz="2000" dirty="0" err="1" smtClean="0"/>
              <a:t>collisions</a:t>
            </a:r>
            <a:r>
              <a:rPr lang="hu-HU" sz="2000" dirty="0" smtClean="0"/>
              <a:t>)</a:t>
            </a:r>
          </a:p>
          <a:p>
            <a:pPr marL="0" indent="0">
              <a:buNone/>
            </a:pPr>
            <a:r>
              <a:rPr lang="hu-HU" sz="2000" dirty="0" err="1" smtClean="0"/>
              <a:t>Famous</a:t>
            </a:r>
            <a:r>
              <a:rPr lang="hu-HU" sz="2000" dirty="0" smtClean="0"/>
              <a:t> </a:t>
            </a:r>
            <a:r>
              <a:rPr lang="hu-HU" sz="2000" dirty="0" err="1"/>
              <a:t>r</a:t>
            </a:r>
            <a:r>
              <a:rPr lang="hu-HU" sz="2000" dirty="0" err="1" smtClean="0"/>
              <a:t>esult</a:t>
            </a:r>
            <a:endParaRPr lang="hu-HU" sz="2000" dirty="0" smtClean="0"/>
          </a:p>
          <a:p>
            <a:pPr marL="0" indent="0">
              <a:buNone/>
            </a:pPr>
            <a:endParaRPr lang="hu-HU" sz="1800" dirty="0" smtClean="0"/>
          </a:p>
          <a:p>
            <a:pPr marL="0" indent="0">
              <a:buNone/>
            </a:pPr>
            <a:r>
              <a:rPr lang="hu-HU" sz="1800" dirty="0" smtClean="0"/>
              <a:t>J.D</a:t>
            </a:r>
            <a:r>
              <a:rPr lang="hu-HU" sz="1800" dirty="0"/>
              <a:t>. </a:t>
            </a:r>
            <a:r>
              <a:rPr lang="hu-HU" sz="1800" dirty="0" err="1"/>
              <a:t>Bjorken</a:t>
            </a:r>
            <a:r>
              <a:rPr lang="hu-HU" sz="1800" dirty="0"/>
              <a:t>,</a:t>
            </a:r>
            <a:r>
              <a:rPr lang="en-US" sz="1800" dirty="0" err="1"/>
              <a:t>Phys.Rev</a:t>
            </a:r>
            <a:r>
              <a:rPr lang="en-US" sz="1800" dirty="0"/>
              <a:t>. D27 (1983)</a:t>
            </a:r>
            <a:endParaRPr lang="hu-HU" sz="1800" dirty="0"/>
          </a:p>
          <a:p>
            <a:pPr marL="0" indent="0">
              <a:buNone/>
            </a:pPr>
            <a:r>
              <a:rPr lang="hu-HU" sz="1800" dirty="0" smtClean="0"/>
              <a:t> (2600+ </a:t>
            </a:r>
            <a:r>
              <a:rPr lang="hu-HU" sz="1800" dirty="0" err="1" smtClean="0"/>
              <a:t>citations</a:t>
            </a:r>
            <a:r>
              <a:rPr lang="hu-HU" sz="1800" dirty="0" smtClean="0"/>
              <a:t>)</a:t>
            </a:r>
          </a:p>
          <a:p>
            <a:pPr marL="0" indent="0">
              <a:buNone/>
            </a:pPr>
            <a:endParaRPr lang="hu-HU" dirty="0" smtClean="0"/>
          </a:p>
          <a:p>
            <a:pPr marL="0" indent="0">
              <a:buNone/>
            </a:pPr>
            <a:endParaRPr lang="hu-HU" dirty="0" smtClean="0"/>
          </a:p>
          <a:p>
            <a:pPr marL="0" indent="0">
              <a:buNone/>
            </a:pPr>
            <a:endParaRPr lang="hu-HU" dirty="0" smtClean="0"/>
          </a:p>
          <a:p>
            <a:pPr marL="0" indent="0">
              <a:buNone/>
            </a:pPr>
            <a:r>
              <a:rPr lang="hu-HU" dirty="0" err="1" smtClean="0">
                <a:solidFill>
                  <a:srgbClr val="FFFF00"/>
                </a:solidFill>
              </a:rPr>
              <a:t>Finite</a:t>
            </a:r>
            <a:r>
              <a:rPr lang="hu-HU" dirty="0" smtClean="0">
                <a:solidFill>
                  <a:srgbClr val="FFFF00"/>
                </a:solidFill>
              </a:rPr>
              <a:t> </a:t>
            </a:r>
            <a:r>
              <a:rPr lang="hu-HU" dirty="0" err="1" smtClean="0">
                <a:solidFill>
                  <a:srgbClr val="FFFF00"/>
                </a:solidFill>
              </a:rPr>
              <a:t>dn</a:t>
            </a:r>
            <a:r>
              <a:rPr lang="hu-HU" dirty="0" smtClean="0">
                <a:solidFill>
                  <a:srgbClr val="FFFF00"/>
                </a:solidFill>
              </a:rPr>
              <a:t>/</a:t>
            </a:r>
            <a:r>
              <a:rPr lang="hu-HU" dirty="0" err="1" smtClean="0">
                <a:solidFill>
                  <a:srgbClr val="FFFF00"/>
                </a:solidFill>
              </a:rPr>
              <a:t>dy</a:t>
            </a:r>
            <a:r>
              <a:rPr lang="hu-HU" dirty="0" smtClean="0">
                <a:solidFill>
                  <a:srgbClr val="FFFF00"/>
                </a:solidFill>
              </a:rPr>
              <a:t> </a:t>
            </a:r>
            <a:r>
              <a:rPr lang="hu-HU" dirty="0" err="1" smtClean="0">
                <a:solidFill>
                  <a:srgbClr val="FFFF00"/>
                </a:solidFill>
              </a:rPr>
              <a:t>even</a:t>
            </a:r>
            <a:r>
              <a:rPr lang="hu-HU" dirty="0" smtClean="0">
                <a:solidFill>
                  <a:srgbClr val="FFFF00"/>
                </a:solidFill>
              </a:rPr>
              <a:t> </a:t>
            </a:r>
            <a:r>
              <a:rPr lang="hu-HU" dirty="0" err="1" smtClean="0">
                <a:solidFill>
                  <a:srgbClr val="FFFF00"/>
                </a:solidFill>
              </a:rPr>
              <a:t>at</a:t>
            </a:r>
            <a:r>
              <a:rPr lang="hu-HU" dirty="0" smtClean="0">
                <a:solidFill>
                  <a:srgbClr val="FFFF00"/>
                </a:solidFill>
              </a:rPr>
              <a:t> LHC: </a:t>
            </a:r>
            <a:r>
              <a:rPr lang="hu-HU" dirty="0" err="1" smtClean="0">
                <a:solidFill>
                  <a:srgbClr val="FFFF00"/>
                </a:solidFill>
              </a:rPr>
              <a:t>Needs</a:t>
            </a:r>
            <a:r>
              <a:rPr lang="hu-HU" dirty="0" smtClean="0">
                <a:solidFill>
                  <a:srgbClr val="FFFF00"/>
                </a:solidFill>
              </a:rPr>
              <a:t> </a:t>
            </a:r>
            <a:r>
              <a:rPr lang="hu-HU" dirty="0" err="1" smtClean="0">
                <a:solidFill>
                  <a:srgbClr val="FFFF00"/>
                </a:solidFill>
              </a:rPr>
              <a:t>correction</a:t>
            </a:r>
            <a:r>
              <a:rPr lang="hu-HU" dirty="0" smtClean="0">
                <a:solidFill>
                  <a:srgbClr val="FFFF00"/>
                </a:solidFill>
              </a:rPr>
              <a:t>!</a:t>
            </a: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hu-HU"/>
          </a:p>
        </p:txBody>
      </p:sp>
      <p:graphicFrame>
        <p:nvGraphicFramePr>
          <p:cNvPr id="13" name="Objektum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67854487"/>
              </p:ext>
            </p:extLst>
          </p:nvPr>
        </p:nvGraphicFramePr>
        <p:xfrm>
          <a:off x="688851" y="4798218"/>
          <a:ext cx="3667125" cy="935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3" name="Equation" r:id="rId5" imgW="1790640" imgH="457200" progId="Equation.3">
                  <p:embed/>
                </p:oleObj>
              </mc:Choice>
              <mc:Fallback>
                <p:oleObj name="Equation" r:id="rId5" imgW="179064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8851" y="4798218"/>
                        <a:ext cx="3667125" cy="935038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56524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79912" y="2132856"/>
            <a:ext cx="5226581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0" y="16160"/>
            <a:ext cx="9153360" cy="635400"/>
          </a:xfrm>
        </p:spPr>
        <p:txBody>
          <a:bodyPr/>
          <a:lstStyle/>
          <a:p>
            <a:pPr>
              <a:buNone/>
            </a:pPr>
            <a:r>
              <a:rPr lang="hu-HU" dirty="0"/>
              <a:t>A</a:t>
            </a:r>
            <a:r>
              <a:rPr lang="hu-HU" dirty="0" smtClean="0"/>
              <a:t>dvanced </a:t>
            </a:r>
            <a:r>
              <a:rPr lang="hu-HU" dirty="0" err="1" smtClean="0"/>
              <a:t>estimate</a:t>
            </a:r>
            <a:r>
              <a:rPr lang="hu-HU" dirty="0" smtClean="0"/>
              <a:t> of </a:t>
            </a:r>
            <a:r>
              <a:rPr lang="hu-HU" dirty="0" err="1" smtClean="0"/>
              <a:t>initial</a:t>
            </a:r>
            <a:r>
              <a:rPr lang="hu-HU" dirty="0" smtClean="0"/>
              <a:t> </a:t>
            </a:r>
            <a:r>
              <a:rPr lang="hu-HU" dirty="0" err="1" smtClean="0"/>
              <a:t>conditions</a:t>
            </a:r>
            <a:endParaRPr lang="hu-HU" dirty="0"/>
          </a:p>
        </p:txBody>
      </p:sp>
      <p:sp>
        <p:nvSpPr>
          <p:cNvPr id="10" name="Tartalom helye 9"/>
          <p:cNvSpPr>
            <a:spLocks noGrp="1"/>
          </p:cNvSpPr>
          <p:nvPr>
            <p:ph sz="quarter" idx="13"/>
          </p:nvPr>
        </p:nvSpPr>
        <p:spPr>
          <a:xfrm>
            <a:off x="107504" y="980728"/>
            <a:ext cx="8534400" cy="5328592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hu-HU" dirty="0" err="1" smtClean="0"/>
              <a:t>Need</a:t>
            </a:r>
            <a:r>
              <a:rPr lang="hu-HU" dirty="0" smtClean="0"/>
              <a:t> </a:t>
            </a:r>
            <a:r>
              <a:rPr lang="hu-HU" dirty="0" err="1" smtClean="0"/>
              <a:t>for</a:t>
            </a:r>
            <a:r>
              <a:rPr lang="hu-HU" dirty="0"/>
              <a:t> </a:t>
            </a:r>
            <a:r>
              <a:rPr lang="hu-HU" dirty="0" err="1" smtClean="0"/>
              <a:t>correction</a:t>
            </a:r>
            <a:r>
              <a:rPr lang="hu-HU" dirty="0" smtClean="0"/>
              <a:t>: </a:t>
            </a:r>
          </a:p>
          <a:p>
            <a:pPr marL="0" indent="0">
              <a:buNone/>
            </a:pPr>
            <a:r>
              <a:rPr lang="hu-HU" dirty="0" smtClean="0">
                <a:solidFill>
                  <a:srgbClr val="FFFF00"/>
                </a:solidFill>
              </a:rPr>
              <a:t>	</a:t>
            </a:r>
            <a:r>
              <a:rPr lang="hu-HU" dirty="0" err="1" smtClean="0">
                <a:solidFill>
                  <a:srgbClr val="FFFF00"/>
                </a:solidFill>
              </a:rPr>
              <a:t>dn</a:t>
            </a:r>
            <a:r>
              <a:rPr lang="hu-HU" dirty="0" smtClean="0">
                <a:solidFill>
                  <a:srgbClr val="FFFF00"/>
                </a:solidFill>
              </a:rPr>
              <a:t>/</a:t>
            </a:r>
            <a:r>
              <a:rPr lang="hu-HU" dirty="0" err="1" smtClean="0">
                <a:solidFill>
                  <a:srgbClr val="FFFF00"/>
                </a:solidFill>
              </a:rPr>
              <a:t>dy</a:t>
            </a:r>
            <a:r>
              <a:rPr lang="hu-HU" dirty="0" smtClean="0">
                <a:solidFill>
                  <a:srgbClr val="FFFF00"/>
                </a:solidFill>
              </a:rPr>
              <a:t> </a:t>
            </a:r>
            <a:r>
              <a:rPr lang="hu-HU" dirty="0" err="1" smtClean="0">
                <a:solidFill>
                  <a:srgbClr val="FFFF00"/>
                </a:solidFill>
              </a:rPr>
              <a:t>not</a:t>
            </a:r>
            <a:r>
              <a:rPr lang="hu-HU" dirty="0" smtClean="0">
                <a:solidFill>
                  <a:srgbClr val="FFFF00"/>
                </a:solidFill>
              </a:rPr>
              <a:t> </a:t>
            </a:r>
            <a:r>
              <a:rPr lang="hu-HU" dirty="0" err="1" smtClean="0">
                <a:solidFill>
                  <a:srgbClr val="FFFF00"/>
                </a:solidFill>
              </a:rPr>
              <a:t>flat</a:t>
            </a:r>
            <a:r>
              <a:rPr lang="hu-HU" dirty="0" smtClean="0"/>
              <a:t>, no </a:t>
            </a:r>
            <a:r>
              <a:rPr lang="hu-HU" dirty="0" err="1" smtClean="0"/>
              <a:t>rapidity</a:t>
            </a:r>
            <a:r>
              <a:rPr lang="hu-HU" dirty="0" smtClean="0"/>
              <a:t> </a:t>
            </a:r>
            <a:r>
              <a:rPr lang="hu-HU" dirty="0" err="1" smtClean="0"/>
              <a:t>plateaux</a:t>
            </a:r>
            <a:r>
              <a:rPr lang="hu-HU" dirty="0" smtClean="0"/>
              <a:t> </a:t>
            </a:r>
            <a:r>
              <a:rPr lang="hu-HU" dirty="0" err="1" smtClean="0"/>
              <a:t>even</a:t>
            </a:r>
            <a:r>
              <a:rPr lang="hu-HU" dirty="0" smtClean="0"/>
              <a:t> </a:t>
            </a:r>
            <a:r>
              <a:rPr lang="hu-HU" dirty="0" err="1" smtClean="0"/>
              <a:t>in</a:t>
            </a:r>
            <a:r>
              <a:rPr lang="hu-HU" dirty="0" smtClean="0"/>
              <a:t> pp @ LHC</a:t>
            </a:r>
          </a:p>
          <a:p>
            <a:pPr marL="0" indent="0">
              <a:buNone/>
            </a:pPr>
            <a:r>
              <a:rPr lang="hu-HU" dirty="0" smtClean="0"/>
              <a:t>	</a:t>
            </a:r>
            <a:r>
              <a:rPr lang="hu-HU" dirty="0" err="1" smtClean="0"/>
              <a:t>Finite</a:t>
            </a:r>
            <a:r>
              <a:rPr lang="hu-HU" dirty="0" smtClean="0"/>
              <a:t>, </a:t>
            </a:r>
            <a:r>
              <a:rPr lang="hu-HU" dirty="0" err="1" smtClean="0"/>
              <a:t>accelerating</a:t>
            </a:r>
            <a:r>
              <a:rPr lang="hu-HU" dirty="0" smtClean="0"/>
              <a:t>!</a:t>
            </a:r>
          </a:p>
          <a:p>
            <a:pPr marL="0" indent="0">
              <a:buNone/>
            </a:pPr>
            <a:endParaRPr lang="hu-HU" dirty="0" smtClean="0"/>
          </a:p>
          <a:p>
            <a:pPr marL="0" indent="0">
              <a:buNone/>
            </a:pPr>
            <a:r>
              <a:rPr lang="hu-HU" dirty="0" err="1" smtClean="0"/>
              <a:t>Need</a:t>
            </a:r>
            <a:r>
              <a:rPr lang="hu-HU" dirty="0" smtClean="0"/>
              <a:t>:</a:t>
            </a:r>
          </a:p>
          <a:p>
            <a:pPr marL="0" indent="0">
              <a:buNone/>
            </a:pPr>
            <a:r>
              <a:rPr lang="hu-HU" dirty="0" smtClean="0"/>
              <a:t> 	</a:t>
            </a:r>
            <a:r>
              <a:rPr lang="hu-HU" dirty="0" err="1" smtClean="0">
                <a:solidFill>
                  <a:srgbClr val="FFFF00"/>
                </a:solidFill>
              </a:rPr>
              <a:t>accelerating</a:t>
            </a:r>
            <a:r>
              <a:rPr lang="hu-HU" dirty="0" smtClean="0">
                <a:solidFill>
                  <a:srgbClr val="FFFF00"/>
                </a:solidFill>
              </a:rPr>
              <a:t> </a:t>
            </a:r>
            <a:r>
              <a:rPr lang="hu-HU" dirty="0" err="1" smtClean="0"/>
              <a:t>solution</a:t>
            </a:r>
            <a:endParaRPr lang="hu-HU" dirty="0" smtClean="0"/>
          </a:p>
          <a:p>
            <a:pPr marL="0" indent="0">
              <a:buNone/>
            </a:pPr>
            <a:r>
              <a:rPr lang="hu-HU" dirty="0"/>
              <a:t> </a:t>
            </a:r>
            <a:r>
              <a:rPr lang="hu-HU" dirty="0" smtClean="0"/>
              <a:t>	of </a:t>
            </a:r>
            <a:r>
              <a:rPr lang="hu-HU" dirty="0" err="1" smtClean="0"/>
              <a:t>relativistic</a:t>
            </a:r>
            <a:r>
              <a:rPr lang="hu-HU" dirty="0" smtClean="0"/>
              <a:t> </a:t>
            </a:r>
            <a:r>
              <a:rPr lang="hu-HU" dirty="0" err="1" smtClean="0"/>
              <a:t>hydro</a:t>
            </a:r>
            <a:endParaRPr lang="hu-HU" dirty="0" smtClean="0"/>
          </a:p>
          <a:p>
            <a:pPr marL="0" indent="0">
              <a:buNone/>
            </a:pPr>
            <a:endParaRPr lang="hu-HU" dirty="0" smtClean="0"/>
          </a:p>
          <a:p>
            <a:pPr marL="0" indent="0">
              <a:buNone/>
            </a:pPr>
            <a:r>
              <a:rPr lang="hu-HU" dirty="0" err="1" smtClean="0"/>
              <a:t>Two</a:t>
            </a:r>
            <a:r>
              <a:rPr lang="hu-HU" dirty="0" smtClean="0"/>
              <a:t> </a:t>
            </a:r>
            <a:r>
              <a:rPr lang="hu-HU" dirty="0" err="1" smtClean="0"/>
              <a:t>modifications</a:t>
            </a:r>
            <a:r>
              <a:rPr lang="hu-HU" dirty="0" smtClean="0"/>
              <a:t>:</a:t>
            </a:r>
          </a:p>
          <a:p>
            <a:pPr marL="0" indent="0">
              <a:buNone/>
            </a:pPr>
            <a:r>
              <a:rPr lang="hu-HU" sz="2600" dirty="0"/>
              <a:t>	</a:t>
            </a:r>
            <a:r>
              <a:rPr lang="hu-HU" sz="2600" dirty="0" smtClean="0">
                <a:solidFill>
                  <a:srgbClr val="FFFF00"/>
                </a:solidFill>
              </a:rPr>
              <a:t>y </a:t>
            </a:r>
            <a:r>
              <a:rPr lang="hu-HU" sz="3000" dirty="0" smtClean="0">
                <a:solidFill>
                  <a:srgbClr val="FFFF00"/>
                </a:solidFill>
                <a:sym typeface="Symbol"/>
              </a:rPr>
              <a:t> </a:t>
            </a:r>
            <a:r>
              <a:rPr lang="hu-HU" sz="3000" dirty="0" smtClean="0">
                <a:solidFill>
                  <a:srgbClr val="FFFF00"/>
                </a:solidFill>
                <a:latin typeface="Symbol" pitchFamily="18" charset="2"/>
                <a:sym typeface="Symbol"/>
              </a:rPr>
              <a:t>h</a:t>
            </a:r>
            <a:endParaRPr lang="hu-HU" sz="3000" dirty="0">
              <a:solidFill>
                <a:srgbClr val="FFFF00"/>
              </a:solidFill>
              <a:latin typeface="Symbol" pitchFamily="18" charset="2"/>
              <a:sym typeface="Symbol"/>
            </a:endParaRPr>
          </a:p>
          <a:p>
            <a:pPr marL="0" indent="0">
              <a:buNone/>
            </a:pPr>
            <a:r>
              <a:rPr lang="hu-HU" sz="3000" dirty="0" smtClean="0">
                <a:solidFill>
                  <a:srgbClr val="FFFF00"/>
                </a:solidFill>
                <a:latin typeface="Symbol" pitchFamily="18" charset="2"/>
                <a:sym typeface="Symbol"/>
              </a:rPr>
              <a:t>	</a:t>
            </a:r>
            <a:r>
              <a:rPr lang="hu-HU" sz="3000" dirty="0" err="1" smtClean="0">
                <a:solidFill>
                  <a:srgbClr val="FFFF00"/>
                </a:solidFill>
                <a:latin typeface="Symbol" pitchFamily="18" charset="2"/>
                <a:sym typeface="Symbol"/>
              </a:rPr>
              <a:t>h</a:t>
            </a:r>
            <a:r>
              <a:rPr lang="hu-HU" sz="3000" baseline="-25000" dirty="0" err="1" smtClean="0">
                <a:solidFill>
                  <a:srgbClr val="FFFF00"/>
                </a:solidFill>
                <a:sym typeface="Symbol"/>
              </a:rPr>
              <a:t>final</a:t>
            </a:r>
            <a:r>
              <a:rPr lang="hu-HU" sz="3000" dirty="0" smtClean="0">
                <a:solidFill>
                  <a:srgbClr val="FFFF00"/>
                </a:solidFill>
                <a:sym typeface="Symbol"/>
              </a:rPr>
              <a:t>  </a:t>
            </a:r>
            <a:r>
              <a:rPr lang="hu-HU" sz="3000" dirty="0" err="1" smtClean="0">
                <a:solidFill>
                  <a:srgbClr val="FFFF00"/>
                </a:solidFill>
                <a:latin typeface="Symbol" pitchFamily="18" charset="2"/>
                <a:sym typeface="Symbol"/>
              </a:rPr>
              <a:t>h</a:t>
            </a:r>
            <a:r>
              <a:rPr lang="hu-HU" sz="3000" baseline="-25000" dirty="0" err="1" smtClean="0">
                <a:solidFill>
                  <a:srgbClr val="FFFF00"/>
                </a:solidFill>
                <a:sym typeface="Symbol"/>
              </a:rPr>
              <a:t>initial</a:t>
            </a:r>
            <a:endParaRPr lang="hu-HU" sz="3000" baseline="-25000" dirty="0" smtClean="0">
              <a:solidFill>
                <a:srgbClr val="FFFF00"/>
              </a:solidFill>
              <a:sym typeface="Symbol"/>
            </a:endParaRPr>
          </a:p>
          <a:p>
            <a:pPr marL="0" indent="0">
              <a:buNone/>
            </a:pPr>
            <a:endParaRPr lang="hu-HU" dirty="0" smtClean="0"/>
          </a:p>
          <a:p>
            <a:pPr marL="0" indent="0">
              <a:buNone/>
            </a:pPr>
            <a:r>
              <a:rPr lang="hu-HU" dirty="0" err="1" smtClean="0"/>
              <a:t>Result</a:t>
            </a:r>
            <a:r>
              <a:rPr lang="hu-HU" dirty="0" smtClean="0"/>
              <a:t>:</a:t>
            </a:r>
          </a:p>
          <a:p>
            <a:pPr marL="0" indent="0">
              <a:buNone/>
            </a:pPr>
            <a:r>
              <a:rPr lang="hu-HU" dirty="0"/>
              <a:t>	</a:t>
            </a:r>
            <a:r>
              <a:rPr lang="hu-HU" dirty="0" smtClean="0">
                <a:solidFill>
                  <a:srgbClr val="FFFF00"/>
                </a:solidFill>
              </a:rPr>
              <a:t>Advanced</a:t>
            </a:r>
            <a:r>
              <a:rPr lang="hu-HU" dirty="0" smtClean="0"/>
              <a:t> </a:t>
            </a:r>
            <a:r>
              <a:rPr lang="hu-HU" dirty="0" err="1" smtClean="0"/>
              <a:t>estimate</a:t>
            </a:r>
            <a:endParaRPr lang="hu-HU" dirty="0" smtClean="0"/>
          </a:p>
          <a:p>
            <a:pPr marL="0" indent="0">
              <a:buNone/>
            </a:pPr>
            <a:r>
              <a:rPr lang="hu-HU" dirty="0" smtClean="0"/>
              <a:t>	of </a:t>
            </a:r>
            <a:r>
              <a:rPr lang="hu-HU" dirty="0" err="1" smtClean="0"/>
              <a:t>initial</a:t>
            </a:r>
            <a:r>
              <a:rPr lang="hu-HU" dirty="0" smtClean="0"/>
              <a:t> </a:t>
            </a:r>
            <a:r>
              <a:rPr lang="hu-HU" dirty="0" err="1" smtClean="0"/>
              <a:t>energy</a:t>
            </a:r>
            <a:r>
              <a:rPr lang="hu-HU" dirty="0" smtClean="0"/>
              <a:t> </a:t>
            </a:r>
            <a:r>
              <a:rPr lang="hu-HU" dirty="0" err="1" smtClean="0"/>
              <a:t>density</a:t>
            </a:r>
            <a:r>
              <a:rPr lang="hu-HU" dirty="0" smtClean="0"/>
              <a:t>:</a:t>
            </a:r>
          </a:p>
          <a:p>
            <a:pPr marL="457200" lvl="1" indent="0">
              <a:buNone/>
            </a:pPr>
            <a:endParaRPr lang="hu-HU" dirty="0"/>
          </a:p>
        </p:txBody>
      </p:sp>
      <p:graphicFrame>
        <p:nvGraphicFramePr>
          <p:cNvPr id="15362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67404511"/>
              </p:ext>
            </p:extLst>
          </p:nvPr>
        </p:nvGraphicFramePr>
        <p:xfrm>
          <a:off x="5364088" y="5229200"/>
          <a:ext cx="2159000" cy="962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7" name="Equation" r:id="rId4" imgW="1054080" imgH="469800" progId="Equation.3">
                  <p:embed/>
                </p:oleObj>
              </mc:Choice>
              <mc:Fallback>
                <p:oleObj name="Equation" r:id="rId4" imgW="1054080" imgH="469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64088" y="5229200"/>
                        <a:ext cx="2159000" cy="96202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461377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95936" y="836712"/>
            <a:ext cx="5004048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buNone/>
            </a:pPr>
            <a:r>
              <a:rPr lang="hu-HU" dirty="0" smtClean="0"/>
              <a:t>A </a:t>
            </a:r>
            <a:r>
              <a:rPr lang="hu-HU" dirty="0" err="1" smtClean="0"/>
              <a:t>new</a:t>
            </a:r>
            <a:r>
              <a:rPr lang="hu-HU" dirty="0" smtClean="0"/>
              <a:t> </a:t>
            </a:r>
            <a:r>
              <a:rPr lang="hu-HU" dirty="0" err="1" smtClean="0"/>
              <a:t>solution</a:t>
            </a:r>
            <a:r>
              <a:rPr lang="hu-HU" dirty="0" smtClean="0"/>
              <a:t> of </a:t>
            </a:r>
            <a:r>
              <a:rPr lang="hu-HU" dirty="0" err="1" smtClean="0"/>
              <a:t>relativistic</a:t>
            </a:r>
            <a:r>
              <a:rPr lang="hu-HU" dirty="0" smtClean="0"/>
              <a:t> </a:t>
            </a:r>
            <a:r>
              <a:rPr lang="hu-HU" dirty="0" err="1" smtClean="0"/>
              <a:t>hydro</a:t>
            </a:r>
            <a:endParaRPr lang="hu-HU" dirty="0"/>
          </a:p>
        </p:txBody>
      </p:sp>
      <p:sp>
        <p:nvSpPr>
          <p:cNvPr id="4" name="Tartalom helye 3"/>
          <p:cNvSpPr>
            <a:spLocks noGrp="1"/>
          </p:cNvSpPr>
          <p:nvPr>
            <p:ph sz="quarter" idx="13"/>
          </p:nvPr>
        </p:nvSpPr>
        <p:spPr>
          <a:xfrm>
            <a:off x="179512" y="836712"/>
            <a:ext cx="8828258" cy="5904656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hu-HU" dirty="0" err="1" smtClean="0"/>
              <a:t>Velocity</a:t>
            </a:r>
            <a:r>
              <a:rPr lang="hu-HU" dirty="0" smtClean="0"/>
              <a:t>:               v = </a:t>
            </a:r>
            <a:r>
              <a:rPr lang="hu-HU" dirty="0" err="1" smtClean="0"/>
              <a:t>tanh</a:t>
            </a:r>
            <a:r>
              <a:rPr lang="hu-HU" dirty="0" smtClean="0"/>
              <a:t>(</a:t>
            </a:r>
            <a:r>
              <a:rPr lang="hu-HU" dirty="0" err="1" smtClean="0">
                <a:solidFill>
                  <a:srgbClr val="FFFF00"/>
                </a:solidFill>
                <a:latin typeface="Symbol" pitchFamily="18" charset="2"/>
              </a:rPr>
              <a:t>l</a:t>
            </a:r>
            <a:r>
              <a:rPr lang="hu-HU" dirty="0" err="1" smtClean="0">
                <a:latin typeface="Symbol" pitchFamily="18" charset="2"/>
              </a:rPr>
              <a:t>h</a:t>
            </a:r>
            <a:r>
              <a:rPr lang="hu-HU" dirty="0" smtClean="0"/>
              <a:t>)</a:t>
            </a:r>
          </a:p>
          <a:p>
            <a:pPr marL="0" indent="0">
              <a:buNone/>
            </a:pPr>
            <a:r>
              <a:rPr lang="hu-HU" dirty="0" err="1" smtClean="0"/>
              <a:t>Acceleration</a:t>
            </a:r>
            <a:r>
              <a:rPr lang="hu-HU" dirty="0" smtClean="0"/>
              <a:t> </a:t>
            </a:r>
            <a:r>
              <a:rPr lang="hu-HU" dirty="0" err="1" smtClean="0"/>
              <a:t>if</a:t>
            </a:r>
            <a:r>
              <a:rPr lang="hu-HU" dirty="0" smtClean="0"/>
              <a:t>:         </a:t>
            </a:r>
            <a:r>
              <a:rPr lang="hu-HU" dirty="0" smtClean="0">
                <a:solidFill>
                  <a:srgbClr val="FFFF00"/>
                </a:solidFill>
                <a:latin typeface="Symbol" pitchFamily="18" charset="2"/>
              </a:rPr>
              <a:t>l</a:t>
            </a:r>
            <a:r>
              <a:rPr lang="hu-HU" dirty="0" smtClean="0">
                <a:solidFill>
                  <a:srgbClr val="FFFF00"/>
                </a:solidFill>
                <a:latin typeface="Symbol" pitchFamily="18" charset="2"/>
                <a:sym typeface="Symbol"/>
              </a:rPr>
              <a:t></a:t>
            </a:r>
            <a:r>
              <a:rPr lang="hu-HU" dirty="0" smtClean="0">
                <a:solidFill>
                  <a:srgbClr val="FFFF00"/>
                </a:solidFill>
              </a:rPr>
              <a:t>1</a:t>
            </a:r>
          </a:p>
          <a:p>
            <a:pPr marL="0" indent="0">
              <a:buNone/>
            </a:pPr>
            <a:r>
              <a:rPr lang="hu-HU" dirty="0" err="1" smtClean="0"/>
              <a:t>Density</a:t>
            </a:r>
            <a:r>
              <a:rPr lang="hu-HU" dirty="0" smtClean="0"/>
              <a:t>:               n = n</a:t>
            </a:r>
            <a:r>
              <a:rPr lang="hu-HU" baseline="-25000" dirty="0" smtClean="0"/>
              <a:t>0</a:t>
            </a:r>
            <a:r>
              <a:rPr lang="hu-HU" dirty="0" smtClean="0"/>
              <a:t> (</a:t>
            </a:r>
            <a:r>
              <a:rPr lang="hu-HU" dirty="0" smtClean="0">
                <a:latin typeface="Symbol" pitchFamily="18" charset="2"/>
              </a:rPr>
              <a:t>t</a:t>
            </a:r>
            <a:r>
              <a:rPr lang="hu-HU" dirty="0" smtClean="0"/>
              <a:t>/</a:t>
            </a:r>
            <a:r>
              <a:rPr lang="hu-HU" dirty="0" smtClean="0">
                <a:latin typeface="Symbol" pitchFamily="18" charset="2"/>
              </a:rPr>
              <a:t>t</a:t>
            </a:r>
            <a:r>
              <a:rPr lang="hu-HU" baseline="-25000" dirty="0" smtClean="0"/>
              <a:t>0</a:t>
            </a:r>
            <a:r>
              <a:rPr lang="hu-HU" dirty="0" smtClean="0"/>
              <a:t>)</a:t>
            </a:r>
            <a:r>
              <a:rPr lang="hu-HU" baseline="30000" dirty="0" smtClean="0">
                <a:solidFill>
                  <a:srgbClr val="FFFF00"/>
                </a:solidFill>
                <a:latin typeface="Symbol" pitchFamily="18" charset="2"/>
              </a:rPr>
              <a:t>l</a:t>
            </a:r>
            <a:endParaRPr lang="hu-HU" dirty="0" smtClean="0">
              <a:solidFill>
                <a:srgbClr val="FFFF00"/>
              </a:solidFill>
            </a:endParaRPr>
          </a:p>
          <a:p>
            <a:pPr marL="0" indent="0">
              <a:buNone/>
            </a:pPr>
            <a:r>
              <a:rPr lang="hu-HU" dirty="0" smtClean="0"/>
              <a:t>		</a:t>
            </a:r>
          </a:p>
          <a:p>
            <a:pPr marL="0" indent="0">
              <a:buNone/>
            </a:pPr>
            <a:endParaRPr lang="hu-HU" dirty="0"/>
          </a:p>
          <a:p>
            <a:pPr marL="0" indent="0">
              <a:buNone/>
            </a:pPr>
            <a:endParaRPr lang="hu-HU" dirty="0" smtClean="0"/>
          </a:p>
          <a:p>
            <a:pPr marL="0" indent="0">
              <a:buNone/>
            </a:pPr>
            <a:endParaRPr lang="hu-HU" dirty="0" smtClean="0"/>
          </a:p>
          <a:p>
            <a:pPr marL="0" indent="0">
              <a:buNone/>
            </a:pPr>
            <a:endParaRPr lang="hu-HU" dirty="0" smtClean="0"/>
          </a:p>
          <a:p>
            <a:pPr marL="0" indent="0">
              <a:buNone/>
            </a:pPr>
            <a:r>
              <a:rPr lang="hu-HU" sz="1800" dirty="0" smtClean="0">
                <a:solidFill>
                  <a:schemeClr val="bg1"/>
                </a:solidFill>
              </a:rPr>
              <a:t>M.I. Nagy et </a:t>
            </a:r>
            <a:r>
              <a:rPr lang="hu-HU" sz="1800" dirty="0" err="1" smtClean="0">
                <a:solidFill>
                  <a:schemeClr val="bg1"/>
                </a:solidFill>
              </a:rPr>
              <a:t>al</a:t>
            </a:r>
            <a:r>
              <a:rPr lang="hu-HU" sz="1800" dirty="0" smtClean="0">
                <a:solidFill>
                  <a:schemeClr val="bg1"/>
                </a:solidFill>
              </a:rPr>
              <a:t>, PRC 77:024908,2008</a:t>
            </a:r>
          </a:p>
          <a:p>
            <a:pPr marL="0" indent="0">
              <a:buNone/>
            </a:pPr>
            <a:r>
              <a:rPr lang="hu-HU" sz="1800" dirty="0" err="1">
                <a:solidFill>
                  <a:srgbClr val="FFFF00"/>
                </a:solidFill>
              </a:rPr>
              <a:t>arXiv</a:t>
            </a:r>
            <a:r>
              <a:rPr lang="hu-HU" sz="1800" dirty="0">
                <a:solidFill>
                  <a:srgbClr val="FFFF00"/>
                </a:solidFill>
              </a:rPr>
              <a:t>:0709.3677 </a:t>
            </a:r>
          </a:p>
          <a:p>
            <a:pPr marL="0" indent="0">
              <a:buNone/>
            </a:pPr>
            <a:r>
              <a:rPr lang="hu-HU" sz="1800" dirty="0"/>
              <a:t>	</a:t>
            </a:r>
            <a:r>
              <a:rPr lang="hu-HU" sz="1800" dirty="0" smtClean="0"/>
              <a:t>				(15 </a:t>
            </a:r>
            <a:r>
              <a:rPr lang="hu-HU" sz="1800" dirty="0" err="1"/>
              <a:t>pages</a:t>
            </a:r>
            <a:r>
              <a:rPr lang="hu-HU" sz="1800" dirty="0"/>
              <a:t>, </a:t>
            </a:r>
            <a:r>
              <a:rPr lang="hu-HU" sz="1800" dirty="0">
                <a:solidFill>
                  <a:srgbClr val="FFFF00"/>
                </a:solidFill>
              </a:rPr>
              <a:t>126 </a:t>
            </a:r>
            <a:r>
              <a:rPr lang="hu-HU" sz="1800" dirty="0" err="1" smtClean="0">
                <a:solidFill>
                  <a:srgbClr val="FFFF00"/>
                </a:solidFill>
              </a:rPr>
              <a:t>eqs</a:t>
            </a:r>
            <a:r>
              <a:rPr lang="hu-HU" sz="1800" dirty="0" smtClean="0">
                <a:solidFill>
                  <a:srgbClr val="FFFF00"/>
                </a:solidFill>
              </a:rPr>
              <a:t>)</a:t>
            </a:r>
            <a:endParaRPr lang="hu-HU" sz="1800" dirty="0">
              <a:solidFill>
                <a:srgbClr val="FFFF00"/>
              </a:solidFill>
            </a:endParaRPr>
          </a:p>
          <a:p>
            <a:pPr marL="0" indent="0">
              <a:buNone/>
            </a:pPr>
            <a:endParaRPr lang="hu-HU" sz="1800" dirty="0" smtClean="0">
              <a:solidFill>
                <a:srgbClr val="FFFF00"/>
              </a:solidFill>
            </a:endParaRPr>
          </a:p>
          <a:p>
            <a:pPr marL="3594100" indent="0" algn="r">
              <a:buNone/>
            </a:pPr>
            <a:r>
              <a:rPr lang="hu-HU" dirty="0" smtClean="0"/>
              <a:t>	</a:t>
            </a:r>
          </a:p>
          <a:p>
            <a:pPr marL="3594100" indent="0" algn="r">
              <a:buNone/>
            </a:pPr>
            <a:r>
              <a:rPr lang="hu-HU" dirty="0" smtClean="0"/>
              <a:t>	</a:t>
            </a:r>
            <a:r>
              <a:rPr lang="hu-HU" dirty="0" err="1" smtClean="0"/>
              <a:t>Compare</a:t>
            </a:r>
            <a:r>
              <a:rPr lang="hu-HU" dirty="0" smtClean="0"/>
              <a:t> </a:t>
            </a:r>
            <a:r>
              <a:rPr lang="hu-HU" dirty="0" err="1" smtClean="0"/>
              <a:t>to</a:t>
            </a:r>
            <a:r>
              <a:rPr lang="hu-HU" dirty="0" smtClean="0"/>
              <a:t> RHIC </a:t>
            </a:r>
            <a:r>
              <a:rPr lang="hu-HU" dirty="0" err="1" smtClean="0"/>
              <a:t>data</a:t>
            </a:r>
            <a:r>
              <a:rPr lang="hu-HU" dirty="0" smtClean="0"/>
              <a:t>!</a:t>
            </a:r>
          </a:p>
          <a:p>
            <a:pPr marL="3594100" indent="0" algn="r">
              <a:buNone/>
            </a:pPr>
            <a:r>
              <a:rPr lang="hu-HU" dirty="0" smtClean="0"/>
              <a:t>	BRAHMS	</a:t>
            </a:r>
            <a:r>
              <a:rPr lang="hu-HU" dirty="0" err="1" smtClean="0"/>
              <a:t>dn</a:t>
            </a:r>
            <a:r>
              <a:rPr lang="hu-HU" dirty="0" smtClean="0"/>
              <a:t>/</a:t>
            </a:r>
            <a:r>
              <a:rPr lang="hu-HU" dirty="0" err="1" smtClean="0"/>
              <a:t>dy</a:t>
            </a:r>
            <a:r>
              <a:rPr lang="hu-HU" dirty="0" smtClean="0"/>
              <a:t> </a:t>
            </a:r>
            <a:r>
              <a:rPr lang="hu-HU" dirty="0" err="1" smtClean="0"/>
              <a:t>measurement</a:t>
            </a:r>
            <a:r>
              <a:rPr lang="hu-HU" dirty="0" smtClean="0"/>
              <a:t>:</a:t>
            </a:r>
          </a:p>
          <a:p>
            <a:pPr marL="3594100" indent="0" algn="r">
              <a:buNone/>
            </a:pPr>
            <a:r>
              <a:rPr lang="hu-HU" dirty="0" smtClean="0"/>
              <a:t> 	</a:t>
            </a:r>
            <a:r>
              <a:rPr lang="hu-HU" dirty="0" err="1" smtClean="0"/>
              <a:t>advanced</a:t>
            </a:r>
            <a:r>
              <a:rPr lang="hu-HU" dirty="0" smtClean="0"/>
              <a:t> </a:t>
            </a:r>
            <a:r>
              <a:rPr lang="hu-HU" dirty="0" err="1" smtClean="0"/>
              <a:t>initial</a:t>
            </a:r>
            <a:r>
              <a:rPr lang="hu-HU" dirty="0" smtClean="0"/>
              <a:t> </a:t>
            </a:r>
            <a:r>
              <a:rPr lang="hu-HU" dirty="0" smtClean="0">
                <a:latin typeface="Symbol" pitchFamily="18" charset="2"/>
              </a:rPr>
              <a:t>e</a:t>
            </a:r>
            <a:r>
              <a:rPr lang="hu-HU" dirty="0" smtClean="0"/>
              <a:t> </a:t>
            </a:r>
            <a:r>
              <a:rPr lang="hu-HU" dirty="0" err="1" smtClean="0"/>
              <a:t>estimate</a:t>
            </a:r>
            <a:endParaRPr lang="hu-HU" dirty="0" smtClean="0"/>
          </a:p>
          <a:p>
            <a:pPr marL="3594100" indent="0" algn="r">
              <a:buNone/>
            </a:pPr>
            <a:endParaRPr lang="hu-HU" dirty="0" smtClean="0"/>
          </a:p>
          <a:p>
            <a:pPr marL="3594100" indent="0" algn="r">
              <a:buNone/>
            </a:pPr>
            <a:r>
              <a:rPr lang="hu-HU" dirty="0" smtClean="0"/>
              <a:t>	</a:t>
            </a:r>
            <a:r>
              <a:rPr lang="hu-HU" dirty="0" err="1" smtClean="0"/>
              <a:t>Significant</a:t>
            </a:r>
            <a:r>
              <a:rPr lang="hu-HU" dirty="0" smtClean="0"/>
              <a:t> </a:t>
            </a:r>
            <a:r>
              <a:rPr lang="hu-HU" dirty="0" err="1" smtClean="0"/>
              <a:t>correction</a:t>
            </a:r>
            <a:r>
              <a:rPr lang="hu-HU" dirty="0"/>
              <a:t>@</a:t>
            </a:r>
            <a:r>
              <a:rPr lang="hu-HU" dirty="0" smtClean="0"/>
              <a:t>RHIC!</a:t>
            </a:r>
          </a:p>
          <a:p>
            <a:pPr marL="3594100" indent="0" algn="r">
              <a:buNone/>
            </a:pPr>
            <a:endParaRPr lang="hu-HU" dirty="0" smtClean="0"/>
          </a:p>
          <a:p>
            <a:pPr marL="0" indent="0" algn="r">
              <a:buNone/>
            </a:pPr>
            <a:r>
              <a:rPr lang="hu-HU" sz="2200" dirty="0" smtClean="0"/>
              <a:t>						</a:t>
            </a:r>
            <a:r>
              <a:rPr lang="hu-HU" sz="2200" dirty="0"/>
              <a:t>	</a:t>
            </a:r>
            <a:r>
              <a:rPr lang="hu-HU" sz="2200" dirty="0" smtClean="0"/>
              <a:t>		 </a:t>
            </a:r>
          </a:p>
          <a:p>
            <a:pPr marL="0" indent="0" algn="r">
              <a:buNone/>
            </a:pPr>
            <a:r>
              <a:rPr lang="hu-HU" sz="2200" dirty="0"/>
              <a:t>	</a:t>
            </a:r>
            <a:r>
              <a:rPr lang="hu-HU" sz="2200" dirty="0" smtClean="0"/>
              <a:t>								</a:t>
            </a:r>
            <a:r>
              <a:rPr lang="hu-HU" sz="2200" dirty="0" err="1" smtClean="0"/>
              <a:t>Phys.Lett</a:t>
            </a:r>
            <a:r>
              <a:rPr lang="hu-HU" sz="2200" dirty="0" smtClean="0"/>
              <a:t>. B663 (2008) 306</a:t>
            </a:r>
          </a:p>
          <a:p>
            <a:pPr marL="0" indent="0" algn="r">
              <a:buNone/>
            </a:pPr>
            <a:r>
              <a:rPr lang="hu-HU" sz="2200" dirty="0">
                <a:solidFill>
                  <a:srgbClr val="FFFF00"/>
                </a:solidFill>
              </a:rPr>
              <a:t>	</a:t>
            </a:r>
            <a:r>
              <a:rPr lang="hu-HU" sz="2200" dirty="0" smtClean="0">
                <a:solidFill>
                  <a:srgbClr val="FFFF00"/>
                </a:solidFill>
              </a:rPr>
              <a:t>								</a:t>
            </a:r>
            <a:r>
              <a:rPr lang="hu-HU" sz="2200" dirty="0" err="1" smtClean="0">
                <a:solidFill>
                  <a:srgbClr val="FFFF00"/>
                </a:solidFill>
              </a:rPr>
              <a:t>nucl-th</a:t>
            </a:r>
            <a:r>
              <a:rPr lang="hu-HU" sz="2200" dirty="0" smtClean="0">
                <a:solidFill>
                  <a:srgbClr val="FFFF00"/>
                </a:solidFill>
              </a:rPr>
              <a:t>/0605070</a:t>
            </a:r>
          </a:p>
        </p:txBody>
      </p:sp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1726" y="3717032"/>
            <a:ext cx="3824210" cy="277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44824"/>
            <a:ext cx="3744416" cy="6719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1901" y="2557308"/>
            <a:ext cx="1022027" cy="3676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49604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buNone/>
            </a:pPr>
            <a:r>
              <a:rPr lang="hu-HU" dirty="0" err="1" smtClean="0"/>
              <a:t>Initial</a:t>
            </a:r>
            <a:r>
              <a:rPr lang="hu-HU" dirty="0" smtClean="0"/>
              <a:t> </a:t>
            </a:r>
            <a:r>
              <a:rPr lang="hu-HU" dirty="0" err="1" smtClean="0"/>
              <a:t>energy</a:t>
            </a:r>
            <a:r>
              <a:rPr lang="hu-HU" dirty="0" smtClean="0"/>
              <a:t> </a:t>
            </a:r>
            <a:r>
              <a:rPr lang="hu-HU" dirty="0" err="1" smtClean="0"/>
              <a:t>density</a:t>
            </a:r>
            <a:r>
              <a:rPr lang="hu-HU" dirty="0" smtClean="0"/>
              <a:t> </a:t>
            </a:r>
            <a:r>
              <a:rPr lang="hu-HU" dirty="0" err="1" smtClean="0"/>
              <a:t>at</a:t>
            </a:r>
            <a:r>
              <a:rPr lang="hu-HU" dirty="0" smtClean="0"/>
              <a:t> RHIC</a:t>
            </a:r>
            <a:endParaRPr lang="hu-HU" dirty="0"/>
          </a:p>
        </p:txBody>
      </p:sp>
      <p:sp>
        <p:nvSpPr>
          <p:cNvPr id="4" name="Tartalom helye 3"/>
          <p:cNvSpPr>
            <a:spLocks noGrp="1"/>
          </p:cNvSpPr>
          <p:nvPr>
            <p:ph sz="quarter" idx="13"/>
          </p:nvPr>
        </p:nvSpPr>
        <p:spPr>
          <a:xfrm>
            <a:off x="142528" y="836712"/>
            <a:ext cx="8821960" cy="302433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hu-HU" sz="1600" dirty="0" err="1" smtClean="0">
                <a:solidFill>
                  <a:srgbClr val="FFFF00"/>
                </a:solidFill>
              </a:rPr>
              <a:t>Bjorken</a:t>
            </a:r>
            <a:r>
              <a:rPr lang="hu-HU" sz="1600" dirty="0" smtClean="0">
                <a:solidFill>
                  <a:srgbClr val="FFFF00"/>
                </a:solidFill>
              </a:rPr>
              <a:t> </a:t>
            </a:r>
            <a:r>
              <a:rPr lang="hu-HU" sz="1600" dirty="0" err="1" smtClean="0">
                <a:solidFill>
                  <a:srgbClr val="FFFF00"/>
                </a:solidFill>
              </a:rPr>
              <a:t>estimate</a:t>
            </a:r>
            <a:r>
              <a:rPr lang="hu-HU" sz="1600" dirty="0" smtClean="0">
                <a:solidFill>
                  <a:srgbClr val="FFFF00"/>
                </a:solidFill>
              </a:rPr>
              <a:t> </a:t>
            </a:r>
            <a:r>
              <a:rPr lang="hu-HU" sz="1600" dirty="0" err="1" smtClean="0"/>
              <a:t>from</a:t>
            </a:r>
            <a:r>
              <a:rPr lang="hu-HU" sz="1600" dirty="0" smtClean="0"/>
              <a:t> BRAHMS: 	  </a:t>
            </a:r>
            <a:r>
              <a:rPr lang="hu-HU" sz="1600" dirty="0" smtClean="0">
                <a:solidFill>
                  <a:srgbClr val="FFFF00"/>
                </a:solidFill>
              </a:rPr>
              <a:t>5 </a:t>
            </a:r>
            <a:r>
              <a:rPr lang="hu-HU" sz="1600" dirty="0" err="1" smtClean="0">
                <a:solidFill>
                  <a:srgbClr val="FFFF00"/>
                </a:solidFill>
              </a:rPr>
              <a:t>GeV</a:t>
            </a:r>
            <a:r>
              <a:rPr lang="hu-HU" sz="1600" dirty="0" smtClean="0">
                <a:solidFill>
                  <a:srgbClr val="FFFF00"/>
                </a:solidFill>
              </a:rPr>
              <a:t>/fm</a:t>
            </a:r>
            <a:r>
              <a:rPr lang="hu-HU" sz="1600" baseline="30000" dirty="0" smtClean="0">
                <a:solidFill>
                  <a:srgbClr val="FFFF00"/>
                </a:solidFill>
              </a:rPr>
              <a:t>3</a:t>
            </a:r>
          </a:p>
          <a:p>
            <a:pPr marL="0" indent="0">
              <a:buNone/>
            </a:pPr>
            <a:r>
              <a:rPr lang="hu-HU" sz="1600" dirty="0" smtClean="0">
                <a:solidFill>
                  <a:srgbClr val="FFFF00"/>
                </a:solidFill>
              </a:rPr>
              <a:t>Advanced</a:t>
            </a:r>
            <a:r>
              <a:rPr lang="hu-HU" sz="1600" dirty="0" smtClean="0"/>
              <a:t> </a:t>
            </a:r>
            <a:r>
              <a:rPr lang="hu-HU" sz="1600" dirty="0" err="1" smtClean="0"/>
              <a:t>estimate</a:t>
            </a:r>
            <a:r>
              <a:rPr lang="hu-HU" sz="1600" dirty="0" smtClean="0"/>
              <a:t> </a:t>
            </a:r>
            <a:r>
              <a:rPr lang="hu-HU" sz="1600" dirty="0" err="1" smtClean="0"/>
              <a:t>gives</a:t>
            </a:r>
            <a:r>
              <a:rPr lang="hu-HU" sz="1600" dirty="0" smtClean="0"/>
              <a:t>: 			</a:t>
            </a:r>
            <a:r>
              <a:rPr lang="hu-HU" sz="1600" dirty="0" smtClean="0">
                <a:solidFill>
                  <a:srgbClr val="FFFF00"/>
                </a:solidFill>
              </a:rPr>
              <a:t>15 </a:t>
            </a:r>
            <a:r>
              <a:rPr lang="hu-HU" sz="1600" dirty="0" err="1">
                <a:solidFill>
                  <a:srgbClr val="FFFF00"/>
                </a:solidFill>
              </a:rPr>
              <a:t>GeV</a:t>
            </a:r>
            <a:r>
              <a:rPr lang="hu-HU" sz="1600" dirty="0">
                <a:solidFill>
                  <a:srgbClr val="FFFF00"/>
                </a:solidFill>
              </a:rPr>
              <a:t>/fm</a:t>
            </a:r>
            <a:r>
              <a:rPr lang="hu-HU" sz="1600" baseline="30000" dirty="0">
                <a:solidFill>
                  <a:srgbClr val="FFFF00"/>
                </a:solidFill>
              </a:rPr>
              <a:t>3</a:t>
            </a:r>
            <a:endParaRPr lang="hu-HU" sz="1600" dirty="0" smtClean="0"/>
          </a:p>
          <a:p>
            <a:pPr marL="0" indent="0">
              <a:buNone/>
            </a:pPr>
            <a:endParaRPr lang="hu-HU" sz="1600" dirty="0" smtClean="0"/>
          </a:p>
          <a:p>
            <a:pPr marL="0" indent="0">
              <a:buNone/>
            </a:pPr>
            <a:r>
              <a:rPr lang="hu-HU" sz="1600" dirty="0" err="1" smtClean="0"/>
              <a:t>Correction</a:t>
            </a:r>
            <a:r>
              <a:rPr lang="hu-HU" sz="1600" dirty="0" smtClean="0"/>
              <a:t>: 2-3x, </a:t>
            </a:r>
            <a:r>
              <a:rPr lang="hu-HU" sz="1600" dirty="0" err="1" smtClean="0"/>
              <a:t>agreement</a:t>
            </a:r>
            <a:r>
              <a:rPr lang="hu-HU" sz="1600" dirty="0" smtClean="0"/>
              <a:t> </a:t>
            </a:r>
            <a:r>
              <a:rPr lang="hu-HU" sz="1600" dirty="0" err="1" smtClean="0"/>
              <a:t>with</a:t>
            </a:r>
            <a:r>
              <a:rPr lang="hu-HU" sz="1600" dirty="0" smtClean="0"/>
              <a:t> </a:t>
            </a:r>
            <a:r>
              <a:rPr lang="hu-HU" sz="1600" dirty="0" smtClean="0">
                <a:solidFill>
                  <a:srgbClr val="FFFF00"/>
                </a:solidFill>
              </a:rPr>
              <a:t>QCD </a:t>
            </a:r>
            <a:r>
              <a:rPr lang="hu-HU" sz="1600" dirty="0" err="1" smtClean="0">
                <a:solidFill>
                  <a:srgbClr val="FFFF00"/>
                </a:solidFill>
              </a:rPr>
              <a:t>EoS</a:t>
            </a:r>
            <a:r>
              <a:rPr lang="hu-HU" sz="1600" dirty="0" smtClean="0">
                <a:solidFill>
                  <a:srgbClr val="FFFF00"/>
                </a:solidFill>
              </a:rPr>
              <a:t> </a:t>
            </a:r>
            <a:r>
              <a:rPr lang="hu-HU" sz="1600" dirty="0" smtClean="0"/>
              <a:t>!</a:t>
            </a:r>
          </a:p>
          <a:p>
            <a:pPr marL="0" indent="0">
              <a:buNone/>
            </a:pPr>
            <a:r>
              <a:rPr lang="hu-HU" sz="1600" dirty="0"/>
              <a:t>J.Phys.G35 (2008) 104128 (</a:t>
            </a:r>
            <a:r>
              <a:rPr lang="hu-HU" sz="1600" dirty="0" err="1"/>
              <a:t>arXiv</a:t>
            </a:r>
            <a:r>
              <a:rPr lang="hu-HU" sz="1600" dirty="0"/>
              <a:t>:0805.1562)</a:t>
            </a:r>
          </a:p>
          <a:p>
            <a:pPr marL="0" indent="0">
              <a:buNone/>
            </a:pPr>
            <a:endParaRPr lang="hu-HU" sz="1600" dirty="0" smtClean="0"/>
          </a:p>
          <a:p>
            <a:pPr marL="0" indent="0">
              <a:buNone/>
            </a:pPr>
            <a:r>
              <a:rPr lang="hu-HU" sz="1600" dirty="0" err="1" smtClean="0"/>
              <a:t>Corresponds</a:t>
            </a:r>
            <a:r>
              <a:rPr lang="hu-HU" sz="1600" dirty="0" smtClean="0"/>
              <a:t> </a:t>
            </a:r>
            <a:r>
              <a:rPr lang="hu-HU" sz="1600" dirty="0" err="1" smtClean="0"/>
              <a:t>to</a:t>
            </a:r>
            <a:r>
              <a:rPr lang="hu-HU" sz="1600" dirty="0" smtClean="0"/>
              <a:t> </a:t>
            </a:r>
            <a:r>
              <a:rPr lang="hu-HU" sz="1600" dirty="0" smtClean="0">
                <a:solidFill>
                  <a:srgbClr val="FFFF00"/>
                </a:solidFill>
              </a:rPr>
              <a:t>T</a:t>
            </a:r>
            <a:r>
              <a:rPr lang="hu-HU" sz="1600" baseline="-25000" dirty="0" smtClean="0">
                <a:solidFill>
                  <a:srgbClr val="FFFF00"/>
                </a:solidFill>
              </a:rPr>
              <a:t>ini</a:t>
            </a:r>
            <a:r>
              <a:rPr lang="hu-HU" sz="1600" dirty="0" smtClean="0">
                <a:solidFill>
                  <a:srgbClr val="FFFF00"/>
                </a:solidFill>
              </a:rPr>
              <a:t> </a:t>
            </a:r>
            <a:r>
              <a:rPr lang="hu-HU" sz="1600" dirty="0" smtClean="0">
                <a:solidFill>
                  <a:srgbClr val="FFFF00"/>
                </a:solidFill>
                <a:sym typeface="Symbol"/>
              </a:rPr>
              <a:t> 2T</a:t>
            </a:r>
            <a:r>
              <a:rPr lang="hu-HU" sz="1600" baseline="-25000" dirty="0" smtClean="0">
                <a:solidFill>
                  <a:srgbClr val="FFFF00"/>
                </a:solidFill>
                <a:sym typeface="Symbol"/>
              </a:rPr>
              <a:t>c</a:t>
            </a:r>
            <a:r>
              <a:rPr lang="hu-HU" sz="1600" dirty="0" smtClean="0">
                <a:solidFill>
                  <a:srgbClr val="FFFF00"/>
                </a:solidFill>
                <a:sym typeface="Symbol"/>
              </a:rPr>
              <a:t>  340 MeV</a:t>
            </a:r>
          </a:p>
          <a:p>
            <a:pPr marL="0" indent="0">
              <a:buNone/>
            </a:pPr>
            <a:r>
              <a:rPr lang="hu-HU" sz="1600" dirty="0" err="1" smtClean="0">
                <a:solidFill>
                  <a:srgbClr val="FFFF00"/>
                </a:solidFill>
                <a:sym typeface="Symbol"/>
              </a:rPr>
              <a:t>Consistent</a:t>
            </a:r>
            <a:r>
              <a:rPr lang="hu-HU" sz="1600" dirty="0" smtClean="0">
                <a:solidFill>
                  <a:srgbClr val="FFFF00"/>
                </a:solidFill>
                <a:sym typeface="Symbol"/>
              </a:rPr>
              <a:t> </a:t>
            </a:r>
            <a:r>
              <a:rPr lang="hu-HU" sz="1600" dirty="0" err="1" smtClean="0">
                <a:sym typeface="Symbol"/>
              </a:rPr>
              <a:t>with</a:t>
            </a:r>
            <a:r>
              <a:rPr lang="hu-HU" sz="1600" dirty="0" smtClean="0">
                <a:sym typeface="Symbol"/>
              </a:rPr>
              <a:t> PHENIX </a:t>
            </a:r>
            <a:r>
              <a:rPr lang="hu-HU" sz="1600" dirty="0" err="1" smtClean="0">
                <a:solidFill>
                  <a:srgbClr val="FFFF00"/>
                </a:solidFill>
                <a:sym typeface="Symbol"/>
              </a:rPr>
              <a:t>direct</a:t>
            </a:r>
            <a:r>
              <a:rPr lang="hu-HU" sz="1600" dirty="0" smtClean="0">
                <a:solidFill>
                  <a:srgbClr val="FFFF00"/>
                </a:solidFill>
                <a:sym typeface="Symbol"/>
              </a:rPr>
              <a:t> </a:t>
            </a:r>
            <a:r>
              <a:rPr lang="hu-HU" sz="1600" dirty="0" err="1" smtClean="0">
                <a:solidFill>
                  <a:srgbClr val="FFFF00"/>
                </a:solidFill>
                <a:sym typeface="Symbol"/>
              </a:rPr>
              <a:t>photon</a:t>
            </a:r>
            <a:r>
              <a:rPr lang="hu-HU" sz="1600" dirty="0" smtClean="0">
                <a:sym typeface="Symbol"/>
              </a:rPr>
              <a:t> </a:t>
            </a:r>
            <a:r>
              <a:rPr lang="hu-HU" sz="1600" dirty="0" err="1" smtClean="0">
                <a:sym typeface="Symbol"/>
              </a:rPr>
              <a:t>spectra</a:t>
            </a:r>
            <a:endParaRPr lang="hu-HU" sz="1600" dirty="0" smtClean="0">
              <a:sym typeface="Symbol"/>
            </a:endParaRPr>
          </a:p>
          <a:p>
            <a:pPr marL="0" indent="0">
              <a:buNone/>
            </a:pPr>
            <a:r>
              <a:rPr lang="hu-HU" sz="1600" dirty="0" smtClean="0"/>
              <a:t>					</a:t>
            </a:r>
            <a:r>
              <a:rPr lang="hu-HU" sz="1600" dirty="0" err="1" smtClean="0"/>
              <a:t>arXiv</a:t>
            </a:r>
            <a:r>
              <a:rPr lang="hu-HU" sz="1600" dirty="0" smtClean="0"/>
              <a:t>:0804.4168, PRL 104:132301, 2010</a:t>
            </a:r>
          </a:p>
        </p:txBody>
      </p:sp>
      <p:graphicFrame>
        <p:nvGraphicFramePr>
          <p:cNvPr id="17410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83896642"/>
              </p:ext>
            </p:extLst>
          </p:nvPr>
        </p:nvGraphicFramePr>
        <p:xfrm>
          <a:off x="5566221" y="1628800"/>
          <a:ext cx="3470275" cy="9350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32" name="Equation" r:id="rId3" imgW="1828800" imgH="533160" progId="Equation.3">
                  <p:embed/>
                </p:oleObj>
              </mc:Choice>
              <mc:Fallback>
                <p:oleObj name="Equation" r:id="rId3" imgW="1828800" imgH="5331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66221" y="1628800"/>
                        <a:ext cx="3470275" cy="93503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ex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32040" y="3841647"/>
            <a:ext cx="4067944" cy="27557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44016" y="3789040"/>
            <a:ext cx="4283968" cy="28081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645803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buNone/>
            </a:pPr>
            <a:r>
              <a:rPr lang="hu-HU" dirty="0" err="1" smtClean="0"/>
              <a:t>Initial</a:t>
            </a:r>
            <a:r>
              <a:rPr lang="hu-HU" dirty="0" smtClean="0"/>
              <a:t> </a:t>
            </a:r>
            <a:r>
              <a:rPr lang="hu-HU" dirty="0" err="1" smtClean="0"/>
              <a:t>energy</a:t>
            </a:r>
            <a:r>
              <a:rPr lang="hu-HU" dirty="0" smtClean="0"/>
              <a:t> </a:t>
            </a:r>
            <a:r>
              <a:rPr lang="hu-HU" dirty="0" err="1" smtClean="0"/>
              <a:t>density</a:t>
            </a:r>
            <a:r>
              <a:rPr lang="hu-HU" dirty="0" smtClean="0"/>
              <a:t> </a:t>
            </a:r>
            <a:r>
              <a:rPr lang="hu-HU" dirty="0" err="1" smtClean="0"/>
              <a:t>for</a:t>
            </a:r>
            <a:r>
              <a:rPr lang="hu-HU" dirty="0" smtClean="0"/>
              <a:t> pp@7 </a:t>
            </a:r>
            <a:r>
              <a:rPr lang="hu-HU" dirty="0" err="1" smtClean="0"/>
              <a:t>TeV</a:t>
            </a:r>
            <a:endParaRPr lang="hu-HU" dirty="0"/>
          </a:p>
        </p:txBody>
      </p:sp>
      <p:sp>
        <p:nvSpPr>
          <p:cNvPr id="4" name="Tartalom helye 3"/>
          <p:cNvSpPr>
            <a:spLocks noGrp="1"/>
          </p:cNvSpPr>
          <p:nvPr>
            <p:ph sz="quarter" idx="13"/>
          </p:nvPr>
        </p:nvSpPr>
        <p:spPr>
          <a:xfrm>
            <a:off x="179512" y="867296"/>
            <a:ext cx="8964488" cy="5730056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hu-HU" dirty="0" err="1" smtClean="0"/>
              <a:t>Bjorken</a:t>
            </a:r>
            <a:r>
              <a:rPr lang="hu-HU" dirty="0" smtClean="0"/>
              <a:t> </a:t>
            </a:r>
            <a:r>
              <a:rPr lang="hu-HU" dirty="0" err="1" smtClean="0"/>
              <a:t>estimate</a:t>
            </a:r>
            <a:r>
              <a:rPr lang="hu-HU" dirty="0" smtClean="0"/>
              <a:t>:</a:t>
            </a:r>
          </a:p>
          <a:p>
            <a:pPr marL="457200" lvl="1" indent="0">
              <a:buNone/>
            </a:pPr>
            <a:r>
              <a:rPr lang="hu-HU" dirty="0" err="1" smtClean="0">
                <a:sym typeface="Symbol"/>
              </a:rPr>
              <a:t>Number</a:t>
            </a:r>
            <a:r>
              <a:rPr lang="hu-HU" dirty="0" smtClean="0">
                <a:sym typeface="Symbol"/>
              </a:rPr>
              <a:t> of </a:t>
            </a:r>
            <a:r>
              <a:rPr lang="hu-HU" dirty="0" err="1" smtClean="0">
                <a:sym typeface="Symbol"/>
              </a:rPr>
              <a:t>particles</a:t>
            </a:r>
            <a:r>
              <a:rPr lang="hu-HU" dirty="0" smtClean="0">
                <a:sym typeface="Symbol"/>
              </a:rPr>
              <a:t> </a:t>
            </a:r>
            <a:r>
              <a:rPr lang="hu-HU" dirty="0" err="1" smtClean="0">
                <a:sym typeface="Symbol"/>
              </a:rPr>
              <a:t>at</a:t>
            </a:r>
            <a:r>
              <a:rPr lang="hu-HU" dirty="0" smtClean="0">
                <a:sym typeface="Symbol"/>
              </a:rPr>
              <a:t> </a:t>
            </a:r>
            <a:r>
              <a:rPr lang="hu-HU" dirty="0" err="1" smtClean="0">
                <a:sym typeface="Symbol"/>
              </a:rPr>
              <a:t>midrapidity</a:t>
            </a:r>
            <a:r>
              <a:rPr lang="hu-HU" dirty="0" smtClean="0">
                <a:sym typeface="Symbol"/>
              </a:rPr>
              <a:t>: ~7 (</a:t>
            </a:r>
            <a:r>
              <a:rPr lang="hu-HU" dirty="0" err="1" smtClean="0">
                <a:sym typeface="Symbol"/>
              </a:rPr>
              <a:t>measured</a:t>
            </a:r>
            <a:r>
              <a:rPr lang="hu-HU" dirty="0" smtClean="0">
                <a:sym typeface="Symbol"/>
              </a:rPr>
              <a:t>)</a:t>
            </a:r>
          </a:p>
          <a:p>
            <a:pPr marL="457200" lvl="1" indent="0">
              <a:buNone/>
            </a:pPr>
            <a:r>
              <a:rPr lang="hu-HU" dirty="0" err="1" smtClean="0">
                <a:sym typeface="Symbol"/>
              </a:rPr>
              <a:t>Average</a:t>
            </a:r>
            <a:r>
              <a:rPr lang="hu-HU" dirty="0" smtClean="0">
                <a:sym typeface="Symbol"/>
              </a:rPr>
              <a:t> </a:t>
            </a:r>
            <a:r>
              <a:rPr lang="hu-HU" dirty="0" err="1" smtClean="0">
                <a:sym typeface="Symbol"/>
              </a:rPr>
              <a:t>energy</a:t>
            </a:r>
            <a:r>
              <a:rPr lang="hu-HU" dirty="0" smtClean="0">
                <a:sym typeface="Symbol"/>
              </a:rPr>
              <a:t>: </a:t>
            </a:r>
            <a:r>
              <a:rPr lang="hu-HU" dirty="0" err="1" smtClean="0">
                <a:sym typeface="Symbol"/>
              </a:rPr>
              <a:t>m</a:t>
            </a:r>
            <a:r>
              <a:rPr lang="hu-HU" baseline="-25000" dirty="0" err="1" smtClean="0">
                <a:sym typeface="Symbol"/>
              </a:rPr>
              <a:t>t</a:t>
            </a:r>
            <a:r>
              <a:rPr lang="hu-HU" dirty="0" smtClean="0">
                <a:sym typeface="Symbol"/>
              </a:rPr>
              <a:t>~0.5 </a:t>
            </a:r>
            <a:r>
              <a:rPr lang="hu-HU" dirty="0" err="1" smtClean="0">
                <a:sym typeface="Symbol"/>
              </a:rPr>
              <a:t>GeV</a:t>
            </a:r>
            <a:r>
              <a:rPr lang="hu-HU" dirty="0" smtClean="0">
                <a:sym typeface="Symbol"/>
              </a:rPr>
              <a:t> (</a:t>
            </a:r>
            <a:r>
              <a:rPr lang="hu-HU" dirty="0" err="1" smtClean="0">
                <a:sym typeface="Symbol"/>
              </a:rPr>
              <a:t>measured</a:t>
            </a:r>
            <a:r>
              <a:rPr lang="hu-HU" dirty="0" smtClean="0">
                <a:sym typeface="Symbol"/>
              </a:rPr>
              <a:t>)</a:t>
            </a:r>
          </a:p>
          <a:p>
            <a:pPr marL="457200" lvl="1" indent="0">
              <a:buNone/>
            </a:pPr>
            <a:r>
              <a:rPr lang="hu-HU" dirty="0" err="1" smtClean="0">
                <a:sym typeface="Symbol"/>
              </a:rPr>
              <a:t>Initial</a:t>
            </a:r>
            <a:r>
              <a:rPr lang="hu-HU" dirty="0" smtClean="0">
                <a:sym typeface="Symbol"/>
              </a:rPr>
              <a:t> </a:t>
            </a:r>
            <a:r>
              <a:rPr lang="hu-HU" dirty="0" err="1" smtClean="0">
                <a:sym typeface="Symbol"/>
              </a:rPr>
              <a:t>radius</a:t>
            </a:r>
            <a:r>
              <a:rPr lang="hu-HU" dirty="0" smtClean="0">
                <a:sym typeface="Symbol"/>
              </a:rPr>
              <a:t> of </a:t>
            </a:r>
            <a:r>
              <a:rPr lang="hu-HU" dirty="0" err="1" smtClean="0">
                <a:sym typeface="Symbol"/>
              </a:rPr>
              <a:t>the</a:t>
            </a:r>
            <a:r>
              <a:rPr lang="hu-HU" dirty="0" smtClean="0">
                <a:sym typeface="Symbol"/>
              </a:rPr>
              <a:t> </a:t>
            </a:r>
            <a:r>
              <a:rPr lang="hu-HU" dirty="0" err="1" smtClean="0">
                <a:sym typeface="Symbol"/>
              </a:rPr>
              <a:t>system</a:t>
            </a:r>
            <a:r>
              <a:rPr lang="hu-HU" dirty="0" smtClean="0">
                <a:sym typeface="Symbol"/>
              </a:rPr>
              <a:t> R: ~1 </a:t>
            </a:r>
            <a:r>
              <a:rPr lang="hu-HU" dirty="0" err="1" smtClean="0">
                <a:sym typeface="Symbol"/>
              </a:rPr>
              <a:t>fm</a:t>
            </a:r>
            <a:r>
              <a:rPr lang="hu-HU" dirty="0" smtClean="0">
                <a:sym typeface="Symbol"/>
              </a:rPr>
              <a:t> </a:t>
            </a:r>
            <a:endParaRPr lang="hu-HU" dirty="0" smtClean="0">
              <a:sym typeface="Symbol"/>
            </a:endParaRPr>
          </a:p>
          <a:p>
            <a:pPr marL="457200" lvl="1" indent="0">
              <a:buNone/>
            </a:pPr>
            <a:r>
              <a:rPr lang="hu-HU" dirty="0">
                <a:sym typeface="Symbol"/>
              </a:rPr>
              <a:t>	</a:t>
            </a:r>
            <a:r>
              <a:rPr lang="hu-HU" dirty="0" smtClean="0">
                <a:sym typeface="Symbol"/>
              </a:rPr>
              <a:t>			</a:t>
            </a:r>
            <a:r>
              <a:rPr lang="hu-HU" dirty="0" smtClean="0">
                <a:sym typeface="Symbol"/>
              </a:rPr>
              <a:t>(</a:t>
            </a:r>
            <a:r>
              <a:rPr lang="hu-HU" dirty="0" err="1" smtClean="0">
                <a:sym typeface="Symbol"/>
              </a:rPr>
              <a:t>from</a:t>
            </a:r>
            <a:r>
              <a:rPr lang="hu-HU" dirty="0" smtClean="0">
                <a:sym typeface="Symbol"/>
              </a:rPr>
              <a:t> R</a:t>
            </a:r>
            <a:r>
              <a:rPr lang="hu-HU" baseline="30000" dirty="0" smtClean="0">
                <a:sym typeface="Symbol"/>
              </a:rPr>
              <a:t>2</a:t>
            </a:r>
            <a:r>
              <a:rPr lang="hu-HU" dirty="0" smtClean="0">
                <a:latin typeface="Symbol" pitchFamily="18" charset="2"/>
                <a:sym typeface="Symbol"/>
              </a:rPr>
              <a:t>p</a:t>
            </a:r>
            <a:r>
              <a:rPr lang="hu-HU" dirty="0" smtClean="0">
                <a:sym typeface="Symbol"/>
              </a:rPr>
              <a:t>=</a:t>
            </a:r>
            <a:r>
              <a:rPr lang="hu-HU" dirty="0" err="1" smtClean="0">
                <a:latin typeface="Symbol" pitchFamily="18" charset="2"/>
                <a:sym typeface="Symbol"/>
              </a:rPr>
              <a:t>s</a:t>
            </a:r>
            <a:r>
              <a:rPr lang="hu-HU" baseline="-25000" dirty="0" err="1" smtClean="0">
                <a:sym typeface="Symbol"/>
              </a:rPr>
              <a:t>inel</a:t>
            </a:r>
            <a:r>
              <a:rPr lang="hu-HU" dirty="0" smtClean="0">
                <a:sym typeface="Symbol"/>
              </a:rPr>
              <a:t>/2, </a:t>
            </a:r>
            <a:r>
              <a:rPr lang="hu-HU" dirty="0" err="1" smtClean="0">
                <a:sym typeface="Symbol"/>
              </a:rPr>
              <a:t>but</a:t>
            </a:r>
            <a:r>
              <a:rPr lang="hu-HU" dirty="0" smtClean="0">
                <a:sym typeface="Symbol"/>
              </a:rPr>
              <a:t> </a:t>
            </a:r>
            <a:r>
              <a:rPr lang="hu-HU" dirty="0" err="1" smtClean="0">
                <a:sym typeface="Symbol"/>
              </a:rPr>
              <a:t>similar</a:t>
            </a:r>
            <a:r>
              <a:rPr lang="hu-HU" dirty="0" smtClean="0">
                <a:sym typeface="Symbol"/>
              </a:rPr>
              <a:t> </a:t>
            </a:r>
            <a:r>
              <a:rPr lang="hu-HU" dirty="0" err="1" smtClean="0">
                <a:sym typeface="Symbol"/>
              </a:rPr>
              <a:t>final</a:t>
            </a:r>
            <a:r>
              <a:rPr lang="hu-HU" dirty="0" smtClean="0">
                <a:sym typeface="Symbol"/>
              </a:rPr>
              <a:t> </a:t>
            </a:r>
            <a:r>
              <a:rPr lang="hu-HU" dirty="0" err="1" smtClean="0">
                <a:sym typeface="Symbol"/>
              </a:rPr>
              <a:t>radii</a:t>
            </a:r>
            <a:r>
              <a:rPr lang="hu-HU" dirty="0" smtClean="0">
                <a:sym typeface="Symbol"/>
              </a:rPr>
              <a:t> </a:t>
            </a:r>
            <a:r>
              <a:rPr lang="hu-HU" dirty="0" err="1" smtClean="0">
                <a:sym typeface="Symbol"/>
              </a:rPr>
              <a:t>from</a:t>
            </a:r>
            <a:r>
              <a:rPr lang="hu-HU" dirty="0" smtClean="0">
                <a:sym typeface="Symbol"/>
              </a:rPr>
              <a:t>  </a:t>
            </a:r>
            <a:r>
              <a:rPr lang="hu-HU" dirty="0" smtClean="0">
                <a:sym typeface="Symbol"/>
              </a:rPr>
              <a:t>HBT)</a:t>
            </a:r>
            <a:endParaRPr lang="hu-HU" baseline="30000" dirty="0" smtClean="0">
              <a:sym typeface="Symbol"/>
            </a:endParaRPr>
          </a:p>
          <a:p>
            <a:pPr marL="457200" lvl="1" indent="0">
              <a:buNone/>
            </a:pPr>
            <a:r>
              <a:rPr lang="hu-HU" dirty="0" err="1" smtClean="0">
                <a:sym typeface="Symbol"/>
              </a:rPr>
              <a:t>Formation</a:t>
            </a:r>
            <a:r>
              <a:rPr lang="hu-HU" dirty="0" smtClean="0">
                <a:sym typeface="Symbol"/>
              </a:rPr>
              <a:t> </a:t>
            </a:r>
            <a:r>
              <a:rPr lang="hu-HU" dirty="0" err="1" smtClean="0">
                <a:sym typeface="Symbol"/>
              </a:rPr>
              <a:t>time</a:t>
            </a:r>
            <a:r>
              <a:rPr lang="hu-HU" dirty="0" smtClean="0">
                <a:sym typeface="Symbol"/>
              </a:rPr>
              <a:t> </a:t>
            </a:r>
            <a:r>
              <a:rPr lang="hu-HU" dirty="0" smtClean="0">
                <a:latin typeface="Symbol" pitchFamily="18" charset="2"/>
                <a:sym typeface="Symbol"/>
              </a:rPr>
              <a:t>t</a:t>
            </a:r>
            <a:r>
              <a:rPr lang="hu-HU" baseline="-25000" dirty="0" smtClean="0">
                <a:sym typeface="Symbol"/>
              </a:rPr>
              <a:t>0</a:t>
            </a:r>
            <a:r>
              <a:rPr lang="hu-HU" dirty="0" smtClean="0">
                <a:sym typeface="Symbol"/>
              </a:rPr>
              <a:t>: 1 </a:t>
            </a:r>
            <a:r>
              <a:rPr lang="hu-HU" dirty="0" err="1" smtClean="0">
                <a:sym typeface="Symbol"/>
              </a:rPr>
              <a:t>fm</a:t>
            </a:r>
            <a:r>
              <a:rPr lang="hu-HU" dirty="0" smtClean="0">
                <a:sym typeface="Symbol"/>
              </a:rPr>
              <a:t>/c</a:t>
            </a:r>
          </a:p>
          <a:p>
            <a:pPr marL="457200" lvl="1" indent="0">
              <a:buNone/>
            </a:pPr>
            <a:endParaRPr lang="hu-HU" sz="1100" dirty="0" smtClean="0">
              <a:sym typeface="Symbol"/>
            </a:endParaRPr>
          </a:p>
          <a:p>
            <a:pPr marL="0" indent="0">
              <a:buNone/>
            </a:pPr>
            <a:r>
              <a:rPr lang="hu-HU" dirty="0" err="1" smtClean="0">
                <a:sym typeface="Symbol"/>
              </a:rPr>
              <a:t>Energy</a:t>
            </a:r>
            <a:r>
              <a:rPr lang="hu-HU" dirty="0" smtClean="0">
                <a:sym typeface="Symbol"/>
              </a:rPr>
              <a:t> </a:t>
            </a:r>
            <a:r>
              <a:rPr lang="hu-HU" dirty="0" err="1" smtClean="0">
                <a:sym typeface="Symbol"/>
              </a:rPr>
              <a:t>density</a:t>
            </a:r>
            <a:r>
              <a:rPr lang="hu-HU" dirty="0" smtClean="0">
                <a:sym typeface="Symbol"/>
              </a:rPr>
              <a:t> </a:t>
            </a:r>
            <a:r>
              <a:rPr lang="hu-HU" dirty="0" err="1" smtClean="0">
                <a:sym typeface="Symbol"/>
              </a:rPr>
              <a:t>from</a:t>
            </a:r>
            <a:r>
              <a:rPr lang="hu-HU" dirty="0" smtClean="0">
                <a:sym typeface="Symbol"/>
              </a:rPr>
              <a:t> </a:t>
            </a:r>
            <a:r>
              <a:rPr lang="hu-HU" dirty="0" err="1" smtClean="0">
                <a:sym typeface="Symbol"/>
              </a:rPr>
              <a:t>this</a:t>
            </a:r>
            <a:r>
              <a:rPr lang="hu-HU" dirty="0" smtClean="0">
                <a:sym typeface="Symbol"/>
              </a:rPr>
              <a:t>:</a:t>
            </a:r>
          </a:p>
          <a:p>
            <a:pPr marL="0" indent="0">
              <a:buNone/>
            </a:pPr>
            <a:endParaRPr lang="hu-HU" dirty="0" smtClean="0">
              <a:sym typeface="Symbol"/>
            </a:endParaRPr>
          </a:p>
          <a:p>
            <a:pPr marL="0" indent="0">
              <a:buNone/>
            </a:pPr>
            <a:endParaRPr lang="hu-HU" dirty="0" smtClean="0">
              <a:sym typeface="Symbol"/>
            </a:endParaRPr>
          </a:p>
          <a:p>
            <a:pPr marL="0" indent="0">
              <a:buNone/>
            </a:pPr>
            <a:endParaRPr lang="hu-HU" dirty="0" smtClean="0"/>
          </a:p>
          <a:p>
            <a:pPr marL="0" indent="0">
              <a:buNone/>
            </a:pPr>
            <a:r>
              <a:rPr lang="hu-HU" dirty="0" err="1" smtClean="0"/>
              <a:t>Just</a:t>
            </a:r>
            <a:r>
              <a:rPr lang="hu-HU" dirty="0" smtClean="0"/>
              <a:t> </a:t>
            </a:r>
            <a:r>
              <a:rPr lang="hu-HU" dirty="0" err="1" smtClean="0"/>
              <a:t>below</a:t>
            </a:r>
            <a:r>
              <a:rPr lang="hu-HU" dirty="0" smtClean="0"/>
              <a:t> </a:t>
            </a:r>
            <a:r>
              <a:rPr lang="hu-HU" dirty="0" err="1" smtClean="0"/>
              <a:t>critical</a:t>
            </a:r>
            <a:r>
              <a:rPr lang="hu-HU" dirty="0" smtClean="0"/>
              <a:t>?? </a:t>
            </a:r>
            <a:r>
              <a:rPr lang="hu-HU" dirty="0" err="1" smtClean="0"/>
              <a:t>Corrections</a:t>
            </a:r>
            <a:r>
              <a:rPr lang="hu-HU" dirty="0" smtClean="0"/>
              <a:t> </a:t>
            </a:r>
            <a:r>
              <a:rPr lang="hu-HU" dirty="0" err="1" smtClean="0"/>
              <a:t>may</a:t>
            </a:r>
            <a:r>
              <a:rPr lang="hu-HU" dirty="0" smtClean="0"/>
              <a:t> be </a:t>
            </a:r>
            <a:r>
              <a:rPr lang="hu-HU" dirty="0" err="1"/>
              <a:t>i</a:t>
            </a:r>
            <a:r>
              <a:rPr lang="hu-HU" dirty="0" err="1" smtClean="0"/>
              <a:t>mportant</a:t>
            </a:r>
            <a:r>
              <a:rPr lang="hu-HU" dirty="0" smtClean="0"/>
              <a:t> …</a:t>
            </a:r>
          </a:p>
          <a:p>
            <a:pPr marL="0" indent="0">
              <a:buNone/>
            </a:pPr>
            <a:r>
              <a:rPr lang="hu-HU" dirty="0" err="1" smtClean="0"/>
              <a:t>Missed</a:t>
            </a:r>
            <a:r>
              <a:rPr lang="hu-HU" dirty="0" smtClean="0"/>
              <a:t> </a:t>
            </a:r>
            <a:r>
              <a:rPr lang="hu-HU" dirty="0" err="1" smtClean="0"/>
              <a:t>opportunity</a:t>
            </a:r>
            <a:r>
              <a:rPr lang="hu-HU" dirty="0" smtClean="0"/>
              <a:t>? </a:t>
            </a:r>
          </a:p>
          <a:p>
            <a:pPr marL="0" indent="0">
              <a:buNone/>
            </a:pPr>
            <a:r>
              <a:rPr lang="hu-HU" sz="1900" dirty="0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	a</a:t>
            </a:r>
            <a:r>
              <a:rPr lang="en-GB" sz="1900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rXiv</a:t>
            </a:r>
            <a:r>
              <a:rPr lang="en-GB" sz="190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:</a:t>
            </a:r>
            <a:r>
              <a:rPr lang="hu-HU" sz="190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1307.2082, </a:t>
            </a:r>
            <a:r>
              <a:rPr lang="hu-HU" sz="1900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Proc</a:t>
            </a:r>
            <a:r>
              <a:rPr lang="hu-HU" sz="190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. EDS </a:t>
            </a:r>
            <a:r>
              <a:rPr lang="hu-HU" sz="1900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Blois</a:t>
            </a:r>
            <a:r>
              <a:rPr lang="hu-HU" sz="190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 (</a:t>
            </a:r>
            <a:r>
              <a:rPr lang="hu-HU" sz="1900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Saariselka</a:t>
            </a:r>
            <a:r>
              <a:rPr lang="hu-HU" sz="190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, </a:t>
            </a:r>
            <a:r>
              <a:rPr lang="hu-HU" sz="1900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Finnland</a:t>
            </a:r>
            <a:r>
              <a:rPr lang="hu-HU" sz="190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, 2013) </a:t>
            </a:r>
            <a:r>
              <a:rPr lang="hu-HU" sz="1900" dirty="0" smtClean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53</a:t>
            </a:r>
            <a:r>
              <a:rPr lang="hu-HU" sz="1900" dirty="0" smtClean="0"/>
              <a:t> </a:t>
            </a:r>
          </a:p>
          <a:p>
            <a:pPr marL="0" indent="0">
              <a:buNone/>
            </a:pPr>
            <a:r>
              <a:rPr lang="hu-HU" dirty="0" smtClean="0">
                <a:solidFill>
                  <a:srgbClr val="FFFF00"/>
                </a:solidFill>
              </a:rPr>
              <a:t>New </a:t>
            </a:r>
            <a:r>
              <a:rPr lang="hu-HU" dirty="0" err="1" smtClean="0">
                <a:solidFill>
                  <a:srgbClr val="FFFF00"/>
                </a:solidFill>
              </a:rPr>
              <a:t>analysis</a:t>
            </a:r>
            <a:r>
              <a:rPr lang="hu-HU" dirty="0" smtClean="0">
                <a:solidFill>
                  <a:srgbClr val="FFFF00"/>
                </a:solidFill>
              </a:rPr>
              <a:t>: </a:t>
            </a:r>
          </a:p>
          <a:p>
            <a:pPr marL="0" indent="0">
              <a:buNone/>
            </a:pPr>
            <a:r>
              <a:rPr lang="hu-HU" dirty="0" smtClean="0"/>
              <a:t>					</a:t>
            </a:r>
            <a:r>
              <a:rPr lang="hu-HU" dirty="0" err="1" smtClean="0"/>
              <a:t>improved</a:t>
            </a:r>
            <a:r>
              <a:rPr lang="hu-HU" dirty="0" smtClean="0"/>
              <a:t> </a:t>
            </a:r>
            <a:r>
              <a:rPr lang="hu-HU" dirty="0" err="1" smtClean="0"/>
              <a:t>estimate</a:t>
            </a:r>
            <a:r>
              <a:rPr lang="hu-HU" dirty="0" smtClean="0"/>
              <a:t> of </a:t>
            </a:r>
            <a:r>
              <a:rPr lang="hu-HU" dirty="0" smtClean="0">
                <a:solidFill>
                  <a:srgbClr val="FFFF00"/>
                </a:solidFill>
              </a:rPr>
              <a:t>R</a:t>
            </a:r>
            <a:r>
              <a:rPr lang="hu-HU" dirty="0" smtClean="0"/>
              <a:t>, </a:t>
            </a:r>
            <a:r>
              <a:rPr lang="hu-HU" dirty="0" err="1" smtClean="0"/>
              <a:t>corrections</a:t>
            </a:r>
            <a:r>
              <a:rPr lang="hu-HU" dirty="0" smtClean="0"/>
              <a:t> </a:t>
            </a:r>
            <a:r>
              <a:rPr lang="hu-HU" dirty="0" err="1" smtClean="0"/>
              <a:t>for</a:t>
            </a:r>
            <a:r>
              <a:rPr lang="hu-HU" dirty="0" smtClean="0"/>
              <a:t> </a:t>
            </a:r>
            <a:r>
              <a:rPr lang="hu-HU" dirty="0" smtClean="0">
                <a:solidFill>
                  <a:srgbClr val="FFFF00"/>
                </a:solidFill>
                <a:latin typeface="Symbol" pitchFamily="18" charset="2"/>
              </a:rPr>
              <a:t>p</a:t>
            </a:r>
            <a:r>
              <a:rPr lang="hu-HU" baseline="30000" dirty="0" smtClean="0">
                <a:solidFill>
                  <a:srgbClr val="FFFF00"/>
                </a:solidFill>
              </a:rPr>
              <a:t>0</a:t>
            </a:r>
            <a:r>
              <a:rPr lang="hu-HU" dirty="0" smtClean="0"/>
              <a:t> …</a:t>
            </a:r>
            <a:endParaRPr lang="hu-HU" dirty="0"/>
          </a:p>
          <a:p>
            <a:pPr marL="0" indent="0">
              <a:buNone/>
            </a:pPr>
            <a:endParaRPr lang="hu-HU" dirty="0"/>
          </a:p>
        </p:txBody>
      </p:sp>
      <p:graphicFrame>
        <p:nvGraphicFramePr>
          <p:cNvPr id="20483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13905267"/>
              </p:ext>
            </p:extLst>
          </p:nvPr>
        </p:nvGraphicFramePr>
        <p:xfrm>
          <a:off x="323528" y="3356992"/>
          <a:ext cx="8526463" cy="1008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57" name="Equation" r:id="rId3" imgW="3860640" imgH="457200" progId="Equation.3">
                  <p:embed/>
                </p:oleObj>
              </mc:Choice>
              <mc:Fallback>
                <p:oleObj name="Equation" r:id="rId3" imgW="386064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3528" y="3356992"/>
                        <a:ext cx="8526463" cy="1008063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639589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buNone/>
            </a:pPr>
            <a:r>
              <a:rPr lang="hu-HU" sz="2800" dirty="0" err="1" smtClean="0"/>
              <a:t>Improving</a:t>
            </a:r>
            <a:r>
              <a:rPr lang="hu-HU" sz="2800" dirty="0" smtClean="0"/>
              <a:t> </a:t>
            </a:r>
            <a:r>
              <a:rPr lang="hu-HU" sz="2800" dirty="0" err="1" smtClean="0"/>
              <a:t>Initial</a:t>
            </a:r>
            <a:r>
              <a:rPr lang="hu-HU" sz="2800" dirty="0" smtClean="0"/>
              <a:t> </a:t>
            </a:r>
            <a:r>
              <a:rPr lang="hu-HU" sz="2800" dirty="0" err="1"/>
              <a:t>E</a:t>
            </a:r>
            <a:r>
              <a:rPr lang="hu-HU" sz="2800" dirty="0" err="1" smtClean="0"/>
              <a:t>nergy</a:t>
            </a:r>
            <a:r>
              <a:rPr lang="hu-HU" sz="2800" dirty="0" smtClean="0"/>
              <a:t> </a:t>
            </a:r>
            <a:r>
              <a:rPr lang="hu-HU" sz="2800" dirty="0" err="1"/>
              <a:t>D</a:t>
            </a:r>
            <a:r>
              <a:rPr lang="hu-HU" sz="2800" dirty="0" err="1" smtClean="0"/>
              <a:t>ensity</a:t>
            </a:r>
            <a:r>
              <a:rPr lang="hu-HU" sz="2800" dirty="0" smtClean="0"/>
              <a:t> </a:t>
            </a:r>
            <a:r>
              <a:rPr lang="hu-HU" sz="2800" dirty="0" err="1"/>
              <a:t>E</a:t>
            </a:r>
            <a:r>
              <a:rPr lang="hu-HU" sz="2800" dirty="0" err="1" smtClean="0"/>
              <a:t>stimate</a:t>
            </a:r>
            <a:endParaRPr lang="hu-HU" sz="2800" dirty="0"/>
          </a:p>
        </p:txBody>
      </p:sp>
      <p:sp>
        <p:nvSpPr>
          <p:cNvPr id="4" name="Tartalom helye 3"/>
          <p:cNvSpPr>
            <a:spLocks noGrp="1"/>
          </p:cNvSpPr>
          <p:nvPr>
            <p:ph sz="quarter" idx="13"/>
          </p:nvPr>
        </p:nvSpPr>
        <p:spPr>
          <a:xfrm>
            <a:off x="179512" y="764704"/>
            <a:ext cx="8964488" cy="573005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u-HU" dirty="0" err="1" smtClean="0"/>
              <a:t>Initial</a:t>
            </a:r>
            <a:r>
              <a:rPr lang="hu-HU" dirty="0" smtClean="0"/>
              <a:t> </a:t>
            </a:r>
            <a:r>
              <a:rPr lang="hu-HU" dirty="0" err="1" smtClean="0"/>
              <a:t>radius</a:t>
            </a:r>
            <a:r>
              <a:rPr lang="hu-HU" dirty="0" smtClean="0"/>
              <a:t>:</a:t>
            </a:r>
          </a:p>
          <a:p>
            <a:pPr marL="457200" lvl="1" indent="0">
              <a:buNone/>
            </a:pPr>
            <a:r>
              <a:rPr lang="hu-HU" dirty="0" err="1" smtClean="0">
                <a:sym typeface="Symbol"/>
              </a:rPr>
              <a:t>In</a:t>
            </a:r>
            <a:r>
              <a:rPr lang="hu-HU" dirty="0" smtClean="0">
                <a:sym typeface="Symbol"/>
              </a:rPr>
              <a:t> A+</a:t>
            </a:r>
            <a:r>
              <a:rPr lang="hu-HU" dirty="0" err="1" smtClean="0">
                <a:sym typeface="Symbol"/>
              </a:rPr>
              <a:t>A</a:t>
            </a:r>
            <a:r>
              <a:rPr lang="hu-HU" dirty="0" smtClean="0">
                <a:sym typeface="Symbol"/>
              </a:rPr>
              <a:t>:  </a:t>
            </a:r>
            <a:r>
              <a:rPr lang="hu-HU" dirty="0" err="1" smtClean="0">
                <a:sym typeface="Symbol"/>
              </a:rPr>
              <a:t>eA</a:t>
            </a:r>
            <a:r>
              <a:rPr lang="hu-HU" dirty="0" smtClean="0">
                <a:sym typeface="Symbol"/>
              </a:rPr>
              <a:t> and </a:t>
            </a:r>
            <a:r>
              <a:rPr lang="hu-HU" dirty="0" err="1" smtClean="0">
                <a:sym typeface="Symbol"/>
              </a:rPr>
              <a:t>pA</a:t>
            </a:r>
            <a:r>
              <a:rPr lang="hu-HU" dirty="0" smtClean="0">
                <a:sym typeface="Symbol"/>
              </a:rPr>
              <a:t> </a:t>
            </a:r>
            <a:r>
              <a:rPr lang="hu-HU" dirty="0" err="1" smtClean="0">
                <a:sym typeface="Symbol"/>
              </a:rPr>
              <a:t>elastic</a:t>
            </a:r>
            <a:r>
              <a:rPr lang="hu-HU" dirty="0" smtClean="0">
                <a:sym typeface="Symbol"/>
              </a:rPr>
              <a:t> </a:t>
            </a:r>
            <a:r>
              <a:rPr lang="hu-HU" dirty="0" err="1" smtClean="0">
                <a:sym typeface="Symbol"/>
              </a:rPr>
              <a:t>collisions</a:t>
            </a:r>
            <a:r>
              <a:rPr lang="hu-HU" dirty="0" smtClean="0">
                <a:sym typeface="Symbol"/>
              </a:rPr>
              <a:t> (</a:t>
            </a:r>
            <a:r>
              <a:rPr lang="hu-HU" dirty="0" err="1" smtClean="0">
                <a:sym typeface="Symbol"/>
              </a:rPr>
              <a:t>Hofstadter</a:t>
            </a:r>
            <a:r>
              <a:rPr lang="hu-HU" dirty="0" smtClean="0">
                <a:sym typeface="Symbol"/>
              </a:rPr>
              <a:t>, Glauber)</a:t>
            </a:r>
          </a:p>
          <a:p>
            <a:pPr marL="457200" lvl="1" indent="0">
              <a:buNone/>
            </a:pPr>
            <a:r>
              <a:rPr lang="hu-HU" dirty="0" err="1" smtClean="0">
                <a:sym typeface="Symbol"/>
              </a:rPr>
              <a:t>Initial</a:t>
            </a:r>
            <a:r>
              <a:rPr lang="hu-HU" dirty="0" smtClean="0">
                <a:sym typeface="Symbol"/>
              </a:rPr>
              <a:t> </a:t>
            </a:r>
            <a:r>
              <a:rPr lang="hu-HU" dirty="0" err="1" smtClean="0">
                <a:sym typeface="Symbol"/>
              </a:rPr>
              <a:t>radius</a:t>
            </a:r>
            <a:r>
              <a:rPr lang="hu-HU" dirty="0" smtClean="0">
                <a:sym typeface="Symbol"/>
              </a:rPr>
              <a:t> </a:t>
            </a:r>
            <a:r>
              <a:rPr lang="hu-HU" dirty="0" err="1" smtClean="0">
                <a:sym typeface="Symbol"/>
              </a:rPr>
              <a:t>under-estimated</a:t>
            </a:r>
            <a:r>
              <a:rPr lang="hu-HU" dirty="0" smtClean="0">
                <a:sym typeface="Symbol"/>
              </a:rPr>
              <a:t> </a:t>
            </a:r>
            <a:r>
              <a:rPr lang="hu-HU" dirty="0" err="1" smtClean="0">
                <a:sym typeface="Symbol"/>
              </a:rPr>
              <a:t>by</a:t>
            </a:r>
            <a:r>
              <a:rPr lang="hu-HU" dirty="0" smtClean="0">
                <a:sym typeface="Symbol"/>
              </a:rPr>
              <a:t> R</a:t>
            </a:r>
            <a:r>
              <a:rPr lang="hu-HU" dirty="0" smtClean="0">
                <a:sym typeface="Symbol"/>
              </a:rPr>
              <a:t>: ~1 </a:t>
            </a:r>
            <a:r>
              <a:rPr lang="hu-HU" dirty="0" err="1" smtClean="0">
                <a:sym typeface="Symbol"/>
              </a:rPr>
              <a:t>fm</a:t>
            </a:r>
            <a:endParaRPr lang="hu-HU" baseline="30000" dirty="0" smtClean="0">
              <a:sym typeface="Symbol"/>
            </a:endParaRPr>
          </a:p>
          <a:p>
            <a:pPr marL="457200" lvl="1" indent="0">
              <a:buNone/>
            </a:pPr>
            <a:r>
              <a:rPr lang="hu-HU" dirty="0" smtClean="0">
                <a:sym typeface="Symbol"/>
              </a:rPr>
              <a:t>Gray </a:t>
            </a:r>
            <a:r>
              <a:rPr lang="hu-HU" dirty="0" err="1" smtClean="0">
                <a:sym typeface="Symbol"/>
              </a:rPr>
              <a:t>disc</a:t>
            </a:r>
            <a:r>
              <a:rPr lang="hu-HU" dirty="0" smtClean="0">
                <a:sym typeface="Symbol"/>
              </a:rPr>
              <a:t> (</a:t>
            </a:r>
            <a:r>
              <a:rPr lang="hu-HU" dirty="0" err="1" smtClean="0">
                <a:sym typeface="Symbol"/>
              </a:rPr>
              <a:t>greyness</a:t>
            </a:r>
            <a:r>
              <a:rPr lang="hu-HU" dirty="0" smtClean="0">
                <a:sym typeface="Symbol"/>
              </a:rPr>
              <a:t> g), </a:t>
            </a:r>
            <a:r>
              <a:rPr lang="hu-HU" dirty="0" err="1" smtClean="0">
                <a:sym typeface="Symbol"/>
              </a:rPr>
              <a:t>or</a:t>
            </a:r>
            <a:r>
              <a:rPr lang="hu-HU" dirty="0" smtClean="0">
                <a:sym typeface="Symbol"/>
              </a:rPr>
              <a:t> </a:t>
            </a:r>
            <a:r>
              <a:rPr lang="hu-HU" dirty="0" err="1" smtClean="0">
                <a:sym typeface="Symbol"/>
              </a:rPr>
              <a:t>grey</a:t>
            </a:r>
            <a:r>
              <a:rPr lang="hu-HU" dirty="0" smtClean="0">
                <a:sym typeface="Symbol"/>
              </a:rPr>
              <a:t> Gaussian proton:</a:t>
            </a:r>
          </a:p>
          <a:p>
            <a:pPr lvl="1">
              <a:buFont typeface="Symbol"/>
              <a:buChar char=" "/>
            </a:pPr>
            <a:r>
              <a:rPr lang="hu-HU" dirty="0" err="1" smtClean="0">
                <a:latin typeface="Symbol" pitchFamily="18" charset="2"/>
                <a:sym typeface="Symbol"/>
              </a:rPr>
              <a:t>s</a:t>
            </a:r>
            <a:r>
              <a:rPr lang="hu-HU" baseline="-25000" dirty="0" err="1" smtClean="0">
                <a:sym typeface="Symbol"/>
              </a:rPr>
              <a:t>el</a:t>
            </a:r>
            <a:r>
              <a:rPr lang="hu-HU" baseline="-25000" dirty="0" smtClean="0">
                <a:sym typeface="Symbol"/>
              </a:rPr>
              <a:t>   </a:t>
            </a:r>
            <a:r>
              <a:rPr lang="hu-HU" dirty="0" smtClean="0">
                <a:sym typeface="Symbol"/>
              </a:rPr>
              <a:t>= g</a:t>
            </a:r>
            <a:r>
              <a:rPr lang="hu-HU" baseline="30000" dirty="0" smtClean="0">
                <a:sym typeface="Symbol"/>
              </a:rPr>
              <a:t>2</a:t>
            </a:r>
            <a:r>
              <a:rPr lang="hu-HU" dirty="0" smtClean="0">
                <a:sym typeface="Symbol"/>
              </a:rPr>
              <a:t>R</a:t>
            </a:r>
            <a:r>
              <a:rPr lang="hu-HU" baseline="30000" dirty="0" smtClean="0">
                <a:sym typeface="Symbol"/>
              </a:rPr>
              <a:t>2</a:t>
            </a:r>
            <a:r>
              <a:rPr lang="hu-HU" dirty="0" smtClean="0">
                <a:latin typeface="Symbol" pitchFamily="18" charset="2"/>
                <a:sym typeface="Symbol"/>
              </a:rPr>
              <a:t>p 		</a:t>
            </a:r>
            <a:r>
              <a:rPr lang="hu-HU" dirty="0" err="1" smtClean="0">
                <a:latin typeface="Symbol" pitchFamily="18" charset="2"/>
                <a:sym typeface="Symbol"/>
              </a:rPr>
              <a:t>s</a:t>
            </a:r>
            <a:r>
              <a:rPr lang="hu-HU" baseline="-25000" dirty="0" err="1" smtClean="0">
                <a:sym typeface="Symbol"/>
              </a:rPr>
              <a:t>tot</a:t>
            </a:r>
            <a:r>
              <a:rPr lang="hu-HU" dirty="0" smtClean="0">
                <a:sym typeface="Symbol"/>
              </a:rPr>
              <a:t>=2 g</a:t>
            </a:r>
            <a:r>
              <a:rPr lang="hu-HU" baseline="30000" dirty="0" smtClean="0">
                <a:sym typeface="Symbol"/>
              </a:rPr>
              <a:t> </a:t>
            </a:r>
            <a:r>
              <a:rPr lang="hu-HU" dirty="0" smtClean="0">
                <a:sym typeface="Symbol"/>
              </a:rPr>
              <a:t>R</a:t>
            </a:r>
            <a:r>
              <a:rPr lang="hu-HU" baseline="30000" dirty="0" smtClean="0">
                <a:sym typeface="Symbol"/>
              </a:rPr>
              <a:t>2</a:t>
            </a:r>
            <a:r>
              <a:rPr lang="hu-HU" dirty="0" smtClean="0">
                <a:latin typeface="Symbol" pitchFamily="18" charset="2"/>
                <a:sym typeface="Symbol"/>
              </a:rPr>
              <a:t>p </a:t>
            </a:r>
          </a:p>
          <a:p>
            <a:pPr lvl="1">
              <a:buFont typeface="Symbol"/>
              <a:buChar char=" "/>
            </a:pPr>
            <a:r>
              <a:rPr lang="hu-HU" dirty="0" smtClean="0">
                <a:sym typeface="Symbol"/>
              </a:rPr>
              <a:t>R</a:t>
            </a:r>
            <a:r>
              <a:rPr lang="hu-HU" baseline="30000" dirty="0" smtClean="0">
                <a:sym typeface="Symbol"/>
              </a:rPr>
              <a:t>2</a:t>
            </a:r>
            <a:r>
              <a:rPr lang="hu-HU" dirty="0" smtClean="0">
                <a:latin typeface="Symbol" pitchFamily="18" charset="2"/>
                <a:sym typeface="Symbol"/>
              </a:rPr>
              <a:t>p </a:t>
            </a:r>
            <a:r>
              <a:rPr lang="hu-HU" dirty="0" smtClean="0">
                <a:latin typeface="Verdana" pitchFamily="34" charset="0"/>
                <a:ea typeface="Verdana" pitchFamily="34" charset="0"/>
                <a:cs typeface="Verdana" pitchFamily="34" charset="0"/>
                <a:sym typeface="Symbol"/>
              </a:rPr>
              <a:t>=</a:t>
            </a:r>
            <a:r>
              <a:rPr lang="hu-HU" dirty="0" smtClean="0">
                <a:latin typeface="Symbol" pitchFamily="18" charset="2"/>
                <a:sym typeface="Symbol"/>
              </a:rPr>
              <a:t> s</a:t>
            </a:r>
            <a:r>
              <a:rPr lang="hu-HU" baseline="-25000" dirty="0" smtClean="0">
                <a:sym typeface="Symbol"/>
              </a:rPr>
              <a:t>tot</a:t>
            </a:r>
            <a:r>
              <a:rPr lang="hu-HU" baseline="30000" dirty="0" smtClean="0">
                <a:sym typeface="Symbol"/>
              </a:rPr>
              <a:t>2</a:t>
            </a:r>
            <a:r>
              <a:rPr lang="hu-HU" dirty="0" smtClean="0">
                <a:sym typeface="Symbol"/>
              </a:rPr>
              <a:t>/(4 </a:t>
            </a:r>
            <a:r>
              <a:rPr lang="hu-HU" dirty="0" err="1" smtClean="0">
                <a:latin typeface="Symbol" pitchFamily="18" charset="2"/>
                <a:sym typeface="Symbol"/>
              </a:rPr>
              <a:t>s</a:t>
            </a:r>
            <a:r>
              <a:rPr lang="hu-HU" baseline="-25000" dirty="0" err="1" smtClean="0">
                <a:sym typeface="Symbol"/>
              </a:rPr>
              <a:t>el</a:t>
            </a:r>
            <a:r>
              <a:rPr lang="hu-HU" dirty="0" smtClean="0">
                <a:sym typeface="Symbol"/>
              </a:rPr>
              <a:t>)                                 R = 1.76 ± 0.02 </a:t>
            </a:r>
            <a:r>
              <a:rPr lang="hu-HU" dirty="0" err="1" smtClean="0">
                <a:sym typeface="Symbol"/>
              </a:rPr>
              <a:t>fm</a:t>
            </a:r>
            <a:endParaRPr lang="hu-HU" dirty="0" smtClean="0">
              <a:sym typeface="Symbol"/>
            </a:endParaRPr>
          </a:p>
          <a:p>
            <a:pPr lvl="1">
              <a:buFont typeface="Symbol"/>
              <a:buChar char=" "/>
            </a:pPr>
            <a:r>
              <a:rPr lang="hu-HU" dirty="0" err="1" smtClean="0">
                <a:sym typeface="Symbol"/>
              </a:rPr>
              <a:t>Cross-check</a:t>
            </a:r>
            <a:r>
              <a:rPr lang="hu-HU" dirty="0" smtClean="0">
                <a:sym typeface="Symbol"/>
              </a:rPr>
              <a:t>: B    = 4 R</a:t>
            </a:r>
            <a:r>
              <a:rPr lang="hu-HU" baseline="30000" dirty="0" smtClean="0">
                <a:sym typeface="Symbol"/>
              </a:rPr>
              <a:t>2</a:t>
            </a:r>
            <a:r>
              <a:rPr lang="hu-HU" dirty="0" smtClean="0">
                <a:sym typeface="Symbol"/>
              </a:rPr>
              <a:t>                      R = 1.76 ± 0.02 </a:t>
            </a:r>
            <a:r>
              <a:rPr lang="hu-HU" dirty="0" err="1" smtClean="0">
                <a:sym typeface="Symbol"/>
              </a:rPr>
              <a:t>fm</a:t>
            </a:r>
            <a:endParaRPr lang="hu-HU" dirty="0" smtClean="0">
              <a:sym typeface="Symbol"/>
            </a:endParaRPr>
          </a:p>
          <a:p>
            <a:pPr lvl="1">
              <a:buFont typeface="Symbol"/>
              <a:buChar char=" "/>
            </a:pPr>
            <a:r>
              <a:rPr lang="hu-HU" dirty="0" err="1" smtClean="0">
                <a:sym typeface="Symbol"/>
              </a:rPr>
              <a:t>Decrease</a:t>
            </a:r>
            <a:r>
              <a:rPr lang="hu-HU" dirty="0" smtClean="0">
                <a:sym typeface="Symbol"/>
              </a:rPr>
              <a:t> </a:t>
            </a:r>
            <a:r>
              <a:rPr lang="hu-HU" dirty="0" err="1" smtClean="0">
                <a:sym typeface="Symbol"/>
              </a:rPr>
              <a:t>by</a:t>
            </a:r>
            <a:r>
              <a:rPr lang="hu-HU" dirty="0" smtClean="0">
                <a:sym typeface="Symbol"/>
              </a:rPr>
              <a:t> a </a:t>
            </a:r>
            <a:r>
              <a:rPr lang="hu-HU" dirty="0" err="1" smtClean="0">
                <a:sym typeface="Symbol"/>
              </a:rPr>
              <a:t>factor</a:t>
            </a:r>
            <a:r>
              <a:rPr lang="hu-HU" dirty="0" smtClean="0">
                <a:sym typeface="Symbol"/>
              </a:rPr>
              <a:t> of ~ 3</a:t>
            </a:r>
          </a:p>
          <a:p>
            <a:pPr lvl="1">
              <a:buFont typeface="Symbol"/>
              <a:buChar char=" "/>
            </a:pPr>
            <a:r>
              <a:rPr lang="hu-HU" dirty="0" err="1" smtClean="0">
                <a:sym typeface="Symbol"/>
              </a:rPr>
              <a:t>Energy</a:t>
            </a:r>
            <a:r>
              <a:rPr lang="hu-HU" dirty="0" smtClean="0">
                <a:sym typeface="Symbol"/>
              </a:rPr>
              <a:t> </a:t>
            </a:r>
            <a:r>
              <a:rPr lang="hu-HU" dirty="0" err="1" smtClean="0">
                <a:sym typeface="Symbol"/>
              </a:rPr>
              <a:t>also</a:t>
            </a:r>
            <a:r>
              <a:rPr lang="hu-HU" dirty="0" smtClean="0">
                <a:sym typeface="Symbol"/>
              </a:rPr>
              <a:t> </a:t>
            </a:r>
            <a:r>
              <a:rPr lang="hu-HU" dirty="0" err="1" smtClean="0">
                <a:sym typeface="Symbol"/>
              </a:rPr>
              <a:t>in</a:t>
            </a:r>
            <a:r>
              <a:rPr lang="hu-HU" dirty="0" smtClean="0">
                <a:sym typeface="Symbol"/>
              </a:rPr>
              <a:t> </a:t>
            </a:r>
            <a:r>
              <a:rPr lang="hu-HU" dirty="0" err="1" smtClean="0">
                <a:sym typeface="Symbol"/>
              </a:rPr>
              <a:t>neutrals</a:t>
            </a:r>
            <a:r>
              <a:rPr lang="hu-HU" dirty="0" smtClean="0">
                <a:sym typeface="Symbol"/>
              </a:rPr>
              <a:t>, </a:t>
            </a:r>
            <a:r>
              <a:rPr lang="hu-HU" dirty="0" err="1" smtClean="0">
                <a:sym typeface="Symbol"/>
              </a:rPr>
              <a:t>enhancement</a:t>
            </a:r>
            <a:r>
              <a:rPr lang="hu-HU" dirty="0" smtClean="0">
                <a:sym typeface="Symbol"/>
              </a:rPr>
              <a:t> </a:t>
            </a:r>
            <a:r>
              <a:rPr lang="hu-HU" dirty="0" err="1" smtClean="0">
                <a:sym typeface="Symbol"/>
              </a:rPr>
              <a:t>factor</a:t>
            </a:r>
            <a:r>
              <a:rPr lang="hu-HU" dirty="0" smtClean="0">
                <a:sym typeface="Symbol"/>
              </a:rPr>
              <a:t> of </a:t>
            </a:r>
            <a:r>
              <a:rPr lang="hu-HU" dirty="0" smtClean="0">
                <a:sym typeface="Symbol"/>
              </a:rPr>
              <a:t>3/2</a:t>
            </a:r>
          </a:p>
          <a:p>
            <a:pPr lvl="1">
              <a:buFont typeface="Symbol"/>
              <a:buChar char=" "/>
            </a:pPr>
            <a:endParaRPr lang="hu-HU" sz="1000" dirty="0" smtClean="0"/>
          </a:p>
          <a:p>
            <a:pPr marL="0" indent="0">
              <a:buNone/>
            </a:pPr>
            <a:r>
              <a:rPr lang="hu-HU" dirty="0" smtClean="0">
                <a:solidFill>
                  <a:schemeClr val="bg1"/>
                </a:solidFill>
              </a:rPr>
              <a:t>New </a:t>
            </a:r>
            <a:r>
              <a:rPr lang="hu-HU" dirty="0" err="1" smtClean="0">
                <a:solidFill>
                  <a:schemeClr val="bg1"/>
                </a:solidFill>
              </a:rPr>
              <a:t>analysis</a:t>
            </a:r>
            <a:r>
              <a:rPr lang="hu-HU" dirty="0" smtClean="0">
                <a:solidFill>
                  <a:schemeClr val="bg1"/>
                </a:solidFill>
              </a:rPr>
              <a:t>: </a:t>
            </a:r>
            <a:r>
              <a:rPr lang="hu-HU" dirty="0" err="1" smtClean="0">
                <a:solidFill>
                  <a:schemeClr val="bg1"/>
                </a:solidFill>
              </a:rPr>
              <a:t>arXiv</a:t>
            </a:r>
            <a:r>
              <a:rPr lang="hu-HU" dirty="0" smtClean="0">
                <a:solidFill>
                  <a:schemeClr val="bg1"/>
                </a:solidFill>
              </a:rPr>
              <a:t>:1609.07176</a:t>
            </a:r>
          </a:p>
          <a:p>
            <a:pPr marL="0" indent="0">
              <a:buNone/>
            </a:pPr>
            <a:r>
              <a:rPr lang="hu-HU" sz="2000" dirty="0" smtClean="0"/>
              <a:t>	</a:t>
            </a:r>
            <a:r>
              <a:rPr lang="hu-HU" sz="2000" dirty="0" err="1" smtClean="0"/>
              <a:t>improved</a:t>
            </a:r>
            <a:r>
              <a:rPr lang="hu-HU" sz="2000" dirty="0" smtClean="0"/>
              <a:t> </a:t>
            </a:r>
            <a:r>
              <a:rPr lang="hu-HU" sz="2000" dirty="0" err="1" smtClean="0"/>
              <a:t>estimate</a:t>
            </a:r>
            <a:r>
              <a:rPr lang="hu-HU" sz="2000" dirty="0" smtClean="0"/>
              <a:t> of R, </a:t>
            </a:r>
            <a:r>
              <a:rPr lang="hu-HU" sz="2000" dirty="0" err="1" smtClean="0"/>
              <a:t>corrections</a:t>
            </a:r>
            <a:r>
              <a:rPr lang="hu-HU" sz="2000" dirty="0" smtClean="0"/>
              <a:t> </a:t>
            </a:r>
            <a:r>
              <a:rPr lang="hu-HU" sz="2000" dirty="0" err="1" smtClean="0"/>
              <a:t>for</a:t>
            </a:r>
            <a:r>
              <a:rPr lang="hu-HU" sz="2000" dirty="0" smtClean="0"/>
              <a:t> </a:t>
            </a:r>
            <a:r>
              <a:rPr lang="hu-HU" sz="2000" dirty="0" smtClean="0">
                <a:latin typeface="Symbol" pitchFamily="18" charset="2"/>
              </a:rPr>
              <a:t>p</a:t>
            </a:r>
            <a:r>
              <a:rPr lang="hu-HU" sz="2000" baseline="30000" dirty="0" smtClean="0"/>
              <a:t>0</a:t>
            </a:r>
            <a:r>
              <a:rPr lang="hu-HU" sz="2000" baseline="-25000" dirty="0" smtClean="0"/>
              <a:t>,</a:t>
            </a:r>
            <a:r>
              <a:rPr lang="hu-HU" sz="2000" dirty="0" smtClean="0"/>
              <a:t> </a:t>
            </a:r>
            <a:r>
              <a:rPr lang="hu-HU" sz="2000" dirty="0" err="1" smtClean="0"/>
              <a:t>cca</a:t>
            </a:r>
            <a:r>
              <a:rPr lang="hu-HU" sz="2000" dirty="0" smtClean="0"/>
              <a:t> </a:t>
            </a:r>
            <a:r>
              <a:rPr lang="hu-HU" sz="2000" dirty="0" smtClean="0">
                <a:solidFill>
                  <a:srgbClr val="FFFF00"/>
                </a:solidFill>
              </a:rPr>
              <a:t>½ </a:t>
            </a:r>
            <a:r>
              <a:rPr lang="hu-HU" sz="2000" dirty="0" err="1" smtClean="0">
                <a:solidFill>
                  <a:srgbClr val="FFFF00"/>
                </a:solidFill>
              </a:rPr>
              <a:t>decrease</a:t>
            </a:r>
            <a:endParaRPr lang="hu-HU" sz="2000" dirty="0" smtClean="0">
              <a:solidFill>
                <a:srgbClr val="FFFF00"/>
              </a:solidFill>
            </a:endParaRPr>
          </a:p>
          <a:p>
            <a:pPr marL="0" indent="0">
              <a:buNone/>
            </a:pPr>
            <a:endParaRPr lang="hu-HU" dirty="0"/>
          </a:p>
          <a:p>
            <a:pPr marL="0" indent="0">
              <a:buNone/>
            </a:pPr>
            <a:endParaRPr lang="hu-HU" dirty="0"/>
          </a:p>
          <a:p>
            <a:pPr marL="0" indent="0">
              <a:buNone/>
            </a:pPr>
            <a:endParaRPr lang="hu-HU" dirty="0"/>
          </a:p>
        </p:txBody>
      </p:sp>
      <p:pic>
        <p:nvPicPr>
          <p:cNvPr id="7172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b="-1545"/>
          <a:stretch/>
        </p:blipFill>
        <p:spPr bwMode="auto">
          <a:xfrm>
            <a:off x="1846494" y="5085184"/>
            <a:ext cx="5855133" cy="7200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0010" y="5877272"/>
            <a:ext cx="6102350" cy="6375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28026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buNone/>
            </a:pPr>
            <a:r>
              <a:rPr lang="hu-HU" sz="2800" dirty="0" smtClean="0"/>
              <a:t>Advanced </a:t>
            </a:r>
            <a:r>
              <a:rPr lang="hu-HU" sz="2800" dirty="0" err="1" smtClean="0"/>
              <a:t>Initial</a:t>
            </a:r>
            <a:r>
              <a:rPr lang="hu-HU" sz="2800" dirty="0" smtClean="0"/>
              <a:t> </a:t>
            </a:r>
            <a:r>
              <a:rPr lang="hu-HU" sz="2800" dirty="0" err="1"/>
              <a:t>E</a:t>
            </a:r>
            <a:r>
              <a:rPr lang="hu-HU" sz="2800" dirty="0" err="1" smtClean="0"/>
              <a:t>nergy</a:t>
            </a:r>
            <a:r>
              <a:rPr lang="hu-HU" sz="2800" dirty="0" smtClean="0"/>
              <a:t> </a:t>
            </a:r>
            <a:r>
              <a:rPr lang="hu-HU" sz="2800" dirty="0" err="1"/>
              <a:t>D</a:t>
            </a:r>
            <a:r>
              <a:rPr lang="hu-HU" sz="2800" dirty="0" err="1" smtClean="0"/>
              <a:t>ensity</a:t>
            </a:r>
            <a:r>
              <a:rPr lang="hu-HU" sz="2800" dirty="0" smtClean="0"/>
              <a:t> </a:t>
            </a:r>
            <a:r>
              <a:rPr lang="hu-HU" sz="2800" dirty="0" err="1"/>
              <a:t>E</a:t>
            </a:r>
            <a:r>
              <a:rPr lang="hu-HU" sz="2800" dirty="0" err="1" smtClean="0"/>
              <a:t>stimate</a:t>
            </a:r>
            <a:endParaRPr lang="hu-HU" sz="2800" dirty="0"/>
          </a:p>
        </p:txBody>
      </p:sp>
      <p:sp>
        <p:nvSpPr>
          <p:cNvPr id="4" name="Tartalom helye 3"/>
          <p:cNvSpPr>
            <a:spLocks noGrp="1"/>
          </p:cNvSpPr>
          <p:nvPr>
            <p:ph sz="quarter" idx="13"/>
          </p:nvPr>
        </p:nvSpPr>
        <p:spPr>
          <a:xfrm>
            <a:off x="179512" y="764704"/>
            <a:ext cx="8964488" cy="573005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u-HU" dirty="0" smtClean="0">
                <a:solidFill>
                  <a:schemeClr val="bg1"/>
                </a:solidFill>
              </a:rPr>
              <a:t>New </a:t>
            </a:r>
            <a:r>
              <a:rPr lang="hu-HU" dirty="0" err="1" smtClean="0">
                <a:solidFill>
                  <a:schemeClr val="bg1"/>
                </a:solidFill>
              </a:rPr>
              <a:t>analysis</a:t>
            </a:r>
            <a:r>
              <a:rPr lang="hu-HU" dirty="0" smtClean="0">
                <a:solidFill>
                  <a:schemeClr val="bg1"/>
                </a:solidFill>
              </a:rPr>
              <a:t>: </a:t>
            </a:r>
            <a:r>
              <a:rPr lang="hu-HU" dirty="0" err="1" smtClean="0">
                <a:solidFill>
                  <a:schemeClr val="bg1"/>
                </a:solidFill>
              </a:rPr>
              <a:t>arXiv</a:t>
            </a:r>
            <a:r>
              <a:rPr lang="hu-HU" dirty="0" smtClean="0">
                <a:solidFill>
                  <a:schemeClr val="bg1"/>
                </a:solidFill>
              </a:rPr>
              <a:t>:1609.07176</a:t>
            </a:r>
          </a:p>
          <a:p>
            <a:pPr marL="0" indent="0">
              <a:buNone/>
            </a:pPr>
            <a:r>
              <a:rPr lang="hu-HU" sz="2000" dirty="0" smtClean="0"/>
              <a:t>	</a:t>
            </a:r>
            <a:r>
              <a:rPr lang="hu-HU" sz="2000" dirty="0" err="1" smtClean="0"/>
              <a:t>cca</a:t>
            </a:r>
            <a:r>
              <a:rPr lang="hu-HU" sz="2000" dirty="0" smtClean="0"/>
              <a:t> </a:t>
            </a:r>
            <a:r>
              <a:rPr lang="hu-HU" sz="2000" dirty="0" smtClean="0">
                <a:solidFill>
                  <a:srgbClr val="FFFF00"/>
                </a:solidFill>
              </a:rPr>
              <a:t>½ </a:t>
            </a:r>
            <a:r>
              <a:rPr lang="hu-HU" sz="2000" dirty="0" err="1" smtClean="0">
                <a:solidFill>
                  <a:srgbClr val="FFFF00"/>
                </a:solidFill>
              </a:rPr>
              <a:t>decrease</a:t>
            </a:r>
            <a:r>
              <a:rPr lang="hu-HU" sz="2000" dirty="0">
                <a:solidFill>
                  <a:srgbClr val="FFFF00"/>
                </a:solidFill>
              </a:rPr>
              <a:t> </a:t>
            </a:r>
            <a:r>
              <a:rPr lang="hu-HU" sz="2000" dirty="0" err="1" smtClean="0">
                <a:solidFill>
                  <a:schemeClr val="bg1"/>
                </a:solidFill>
              </a:rPr>
              <a:t>but</a:t>
            </a:r>
            <a:r>
              <a:rPr lang="hu-HU" sz="2000" dirty="0" smtClean="0">
                <a:solidFill>
                  <a:schemeClr val="bg1"/>
                </a:solidFill>
              </a:rPr>
              <a:t> </a:t>
            </a:r>
            <a:r>
              <a:rPr lang="hu-HU" sz="2000" dirty="0" err="1" smtClean="0">
                <a:solidFill>
                  <a:srgbClr val="FFFF00"/>
                </a:solidFill>
              </a:rPr>
              <a:t>enhancement</a:t>
            </a:r>
            <a:r>
              <a:rPr lang="hu-HU" sz="2000" dirty="0" smtClean="0">
                <a:solidFill>
                  <a:srgbClr val="FFFF00"/>
                </a:solidFill>
              </a:rPr>
              <a:t> </a:t>
            </a:r>
            <a:r>
              <a:rPr lang="hu-HU" sz="2000" dirty="0" err="1" smtClean="0">
                <a:solidFill>
                  <a:srgbClr val="FFFF00"/>
                </a:solidFill>
              </a:rPr>
              <a:t>due</a:t>
            </a:r>
            <a:r>
              <a:rPr lang="hu-HU" sz="2000" dirty="0" smtClean="0">
                <a:solidFill>
                  <a:srgbClr val="FFFF00"/>
                </a:solidFill>
              </a:rPr>
              <a:t> </a:t>
            </a:r>
            <a:r>
              <a:rPr lang="hu-HU" sz="2000" dirty="0" err="1" smtClean="0">
                <a:solidFill>
                  <a:srgbClr val="FFFF00"/>
                </a:solidFill>
              </a:rPr>
              <a:t>to</a:t>
            </a:r>
            <a:r>
              <a:rPr lang="hu-HU" sz="2000" dirty="0" smtClean="0">
                <a:solidFill>
                  <a:srgbClr val="FFFF00"/>
                </a:solidFill>
              </a:rPr>
              <a:t> </a:t>
            </a:r>
            <a:r>
              <a:rPr lang="hu-HU" sz="2000" dirty="0" err="1" smtClean="0">
                <a:solidFill>
                  <a:srgbClr val="FFFF00"/>
                </a:solidFill>
              </a:rPr>
              <a:t>finite</a:t>
            </a:r>
            <a:r>
              <a:rPr lang="hu-HU" sz="2000" dirty="0" smtClean="0">
                <a:solidFill>
                  <a:srgbClr val="FFFF00"/>
                </a:solidFill>
              </a:rPr>
              <a:t> </a:t>
            </a:r>
            <a:r>
              <a:rPr lang="hu-HU" sz="2000" dirty="0" err="1" smtClean="0">
                <a:solidFill>
                  <a:srgbClr val="FFFF00"/>
                </a:solidFill>
              </a:rPr>
              <a:t>dn</a:t>
            </a:r>
            <a:r>
              <a:rPr lang="hu-HU" sz="2000" dirty="0" smtClean="0">
                <a:solidFill>
                  <a:srgbClr val="FFFF00"/>
                </a:solidFill>
              </a:rPr>
              <a:t>/</a:t>
            </a:r>
            <a:r>
              <a:rPr lang="hu-HU" sz="2000" dirty="0" err="1" smtClean="0">
                <a:solidFill>
                  <a:srgbClr val="FFFF00"/>
                </a:solidFill>
              </a:rPr>
              <a:t>d</a:t>
            </a:r>
            <a:r>
              <a:rPr lang="hu-HU" sz="2000" dirty="0" err="1" smtClean="0">
                <a:solidFill>
                  <a:srgbClr val="FFFF00"/>
                </a:solidFill>
                <a:latin typeface="Symbol" pitchFamily="18" charset="2"/>
              </a:rPr>
              <a:t>h</a:t>
            </a:r>
            <a:r>
              <a:rPr lang="hu-HU" sz="2000" dirty="0" smtClean="0">
                <a:solidFill>
                  <a:srgbClr val="FFFF00"/>
                </a:solidFill>
              </a:rPr>
              <a:t> </a:t>
            </a:r>
            <a:r>
              <a:rPr lang="hu-HU" sz="2000" dirty="0" err="1" smtClean="0">
                <a:solidFill>
                  <a:srgbClr val="FFFF00"/>
                </a:solidFill>
              </a:rPr>
              <a:t>fits</a:t>
            </a:r>
            <a:endParaRPr lang="hu-HU" sz="2000" dirty="0" smtClean="0">
              <a:solidFill>
                <a:srgbClr val="FFFF00"/>
              </a:solidFill>
            </a:endParaRPr>
          </a:p>
          <a:p>
            <a:pPr marL="0" indent="0">
              <a:buNone/>
            </a:pPr>
            <a:endParaRPr lang="hu-HU" dirty="0"/>
          </a:p>
          <a:p>
            <a:pPr marL="0" indent="0">
              <a:buNone/>
            </a:pPr>
            <a:endParaRPr lang="hu-HU" dirty="0"/>
          </a:p>
          <a:p>
            <a:pPr marL="0" indent="0">
              <a:buNone/>
            </a:pPr>
            <a:endParaRPr lang="hu-HU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655" y="1585671"/>
            <a:ext cx="7454690" cy="3715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6194" y="5949280"/>
            <a:ext cx="5431612" cy="5274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0884" y="5467933"/>
            <a:ext cx="5762232" cy="4093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33145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lapértelmezet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3299</TotalTime>
  <Words>501</Words>
  <Application>Microsoft Office PowerPoint</Application>
  <PresentationFormat>Diavetítés a képernyőre (4:3 oldalarány)</PresentationFormat>
  <Paragraphs>184</Paragraphs>
  <Slides>16</Slides>
  <Notes>5</Notes>
  <HiddenSlides>0</HiddenSlides>
  <MMClips>0</MMClips>
  <ScaleCrop>false</ScaleCrop>
  <HeadingPairs>
    <vt:vector size="6" baseType="variant">
      <vt:variant>
        <vt:lpstr>Téma</vt:lpstr>
      </vt:variant>
      <vt:variant>
        <vt:i4>1</vt:i4>
      </vt:variant>
      <vt:variant>
        <vt:lpstr>Beágyazott OLE kiszolgálók</vt:lpstr>
      </vt:variant>
      <vt:variant>
        <vt:i4>1</vt:i4>
      </vt:variant>
      <vt:variant>
        <vt:lpstr>Diacímek</vt:lpstr>
      </vt:variant>
      <vt:variant>
        <vt:i4>16</vt:i4>
      </vt:variant>
    </vt:vector>
  </HeadingPairs>
  <TitlesOfParts>
    <vt:vector size="18" baseType="lpstr">
      <vt:lpstr>Alapértelmezett</vt:lpstr>
      <vt:lpstr>Equation</vt:lpstr>
      <vt:lpstr>Advanced initial energy densities  in  √s =  7 and 8 TeV p+p collisions</vt:lpstr>
      <vt:lpstr>PowerPoint bemutató</vt:lpstr>
      <vt:lpstr> Björken-estimate – hydro for p+p </vt:lpstr>
      <vt:lpstr>Advanced estimate of initial conditions</vt:lpstr>
      <vt:lpstr>A new solution of relativistic hydro</vt:lpstr>
      <vt:lpstr>Initial energy density at RHIC</vt:lpstr>
      <vt:lpstr>Initial energy density for pp@7 TeV</vt:lpstr>
      <vt:lpstr>Improving Initial Energy Density Estimate</vt:lpstr>
      <vt:lpstr>Advanced Initial Energy Density Estimate</vt:lpstr>
      <vt:lpstr>EoS, initial/final time dependence</vt:lpstr>
      <vt:lpstr>Multiplicity dependence</vt:lpstr>
      <vt:lpstr>Systematic uncertainties</vt:lpstr>
      <vt:lpstr>Systematics, cross-checks with CMS</vt:lpstr>
      <vt:lpstr>Summary</vt:lpstr>
      <vt:lpstr>PowerPoint bemutató</vt:lpstr>
      <vt:lpstr>PowerPoint bemutató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Imaging the internal structure of p</dc:title>
  <dc:subject>STAR Regional Meeting, Warsaw, November 5, 2012</dc:subject>
  <dc:creator>Csörgő.Tamás</dc:creator>
  <cp:lastModifiedBy>Csörgő.Tamás</cp:lastModifiedBy>
  <cp:revision>109</cp:revision>
  <dcterms:modified xsi:type="dcterms:W3CDTF">2016-09-26T12:25:02Z</dcterms:modified>
</cp:coreProperties>
</file>