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8"/>
  </p:notesMasterIdLst>
  <p:handoutMasterIdLst>
    <p:handoutMasterId r:id="rId89"/>
  </p:handoutMasterIdLst>
  <p:sldIdLst>
    <p:sldId id="256" r:id="rId2"/>
    <p:sldId id="443" r:id="rId3"/>
    <p:sldId id="444" r:id="rId4"/>
    <p:sldId id="446" r:id="rId5"/>
    <p:sldId id="503" r:id="rId6"/>
    <p:sldId id="448" r:id="rId7"/>
    <p:sldId id="449" r:id="rId8"/>
    <p:sldId id="504" r:id="rId9"/>
    <p:sldId id="510" r:id="rId10"/>
    <p:sldId id="526" r:id="rId11"/>
    <p:sldId id="527" r:id="rId12"/>
    <p:sldId id="528" r:id="rId13"/>
    <p:sldId id="525" r:id="rId14"/>
    <p:sldId id="529" r:id="rId15"/>
    <p:sldId id="530" r:id="rId16"/>
    <p:sldId id="507" r:id="rId17"/>
    <p:sldId id="508" r:id="rId18"/>
    <p:sldId id="509" r:id="rId19"/>
    <p:sldId id="531" r:id="rId20"/>
    <p:sldId id="533" r:id="rId21"/>
    <p:sldId id="539" r:id="rId22"/>
    <p:sldId id="540" r:id="rId23"/>
    <p:sldId id="534" r:id="rId24"/>
    <p:sldId id="535" r:id="rId25"/>
    <p:sldId id="536" r:id="rId26"/>
    <p:sldId id="537" r:id="rId27"/>
    <p:sldId id="538" r:id="rId28"/>
    <p:sldId id="450" r:id="rId29"/>
    <p:sldId id="452" r:id="rId30"/>
    <p:sldId id="453" r:id="rId31"/>
    <p:sldId id="454" r:id="rId32"/>
    <p:sldId id="455" r:id="rId33"/>
    <p:sldId id="456" r:id="rId34"/>
    <p:sldId id="458" r:id="rId35"/>
    <p:sldId id="459" r:id="rId36"/>
    <p:sldId id="460" r:id="rId37"/>
    <p:sldId id="461" r:id="rId38"/>
    <p:sldId id="462" r:id="rId39"/>
    <p:sldId id="463" r:id="rId40"/>
    <p:sldId id="464" r:id="rId41"/>
    <p:sldId id="465" r:id="rId42"/>
    <p:sldId id="494" r:id="rId43"/>
    <p:sldId id="489" r:id="rId44"/>
    <p:sldId id="467" r:id="rId45"/>
    <p:sldId id="490" r:id="rId46"/>
    <p:sldId id="468" r:id="rId47"/>
    <p:sldId id="469" r:id="rId48"/>
    <p:sldId id="470" r:id="rId49"/>
    <p:sldId id="471" r:id="rId50"/>
    <p:sldId id="472" r:id="rId51"/>
    <p:sldId id="473" r:id="rId52"/>
    <p:sldId id="474" r:id="rId53"/>
    <p:sldId id="477" r:id="rId54"/>
    <p:sldId id="479" r:id="rId55"/>
    <p:sldId id="480" r:id="rId56"/>
    <p:sldId id="481" r:id="rId57"/>
    <p:sldId id="482" r:id="rId58"/>
    <p:sldId id="483" r:id="rId59"/>
    <p:sldId id="487" r:id="rId60"/>
    <p:sldId id="498" r:id="rId61"/>
    <p:sldId id="499" r:id="rId62"/>
    <p:sldId id="500" r:id="rId63"/>
    <p:sldId id="501" r:id="rId64"/>
    <p:sldId id="532" r:id="rId65"/>
    <p:sldId id="542" r:id="rId66"/>
    <p:sldId id="511" r:id="rId67"/>
    <p:sldId id="512" r:id="rId68"/>
    <p:sldId id="513" r:id="rId69"/>
    <p:sldId id="514" r:id="rId70"/>
    <p:sldId id="515" r:id="rId71"/>
    <p:sldId id="516" r:id="rId72"/>
    <p:sldId id="517" r:id="rId73"/>
    <p:sldId id="518" r:id="rId74"/>
    <p:sldId id="519" r:id="rId75"/>
    <p:sldId id="520" r:id="rId76"/>
    <p:sldId id="521" r:id="rId77"/>
    <p:sldId id="522" r:id="rId78"/>
    <p:sldId id="523" r:id="rId79"/>
    <p:sldId id="524" r:id="rId80"/>
    <p:sldId id="491" r:id="rId81"/>
    <p:sldId id="492" r:id="rId82"/>
    <p:sldId id="493" r:id="rId83"/>
    <p:sldId id="495" r:id="rId84"/>
    <p:sldId id="496" r:id="rId85"/>
    <p:sldId id="497" r:id="rId86"/>
    <p:sldId id="541" r:id="rId8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printerSettings" Target="printerSettings/printerSettings1.bin"/><Relationship Id="rId91" Type="http://schemas.openxmlformats.org/officeDocument/2006/relationships/presProps" Target="presProps.xml"/><Relationship Id="rId92" Type="http://schemas.openxmlformats.org/officeDocument/2006/relationships/viewProps" Target="viewProps.xml"/><Relationship Id="rId93" Type="http://schemas.openxmlformats.org/officeDocument/2006/relationships/theme" Target="theme/theme1.xml"/><Relationship Id="rId94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notesMaster" Target="notesMasters/notesMaster1.xml"/><Relationship Id="rId8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4" Type="http://schemas.openxmlformats.org/officeDocument/2006/relationships/image" Target="../media/image47.wmf"/><Relationship Id="rId5" Type="http://schemas.openxmlformats.org/officeDocument/2006/relationships/image" Target="../media/image48.wmf"/><Relationship Id="rId6" Type="http://schemas.openxmlformats.org/officeDocument/2006/relationships/image" Target="../media/image49.wmf"/><Relationship Id="rId7" Type="http://schemas.openxmlformats.org/officeDocument/2006/relationships/image" Target="../media/image50.wmf"/><Relationship Id="rId8" Type="http://schemas.openxmlformats.org/officeDocument/2006/relationships/image" Target="../media/image51.wmf"/><Relationship Id="rId9" Type="http://schemas.openxmlformats.org/officeDocument/2006/relationships/image" Target="../media/image52.wmf"/><Relationship Id="rId1" Type="http://schemas.openxmlformats.org/officeDocument/2006/relationships/image" Target="../media/image44.wmf"/><Relationship Id="rId2" Type="http://schemas.openxmlformats.org/officeDocument/2006/relationships/image" Target="../media/image4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93DFB-D57A-7446-B725-F8C025396D71}" type="datetimeFigureOut">
              <a:rPr lang="en-US" smtClean="0"/>
              <a:t>23/06/17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9F8AB-564D-8742-B42F-10B574C71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76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1EDE4-B232-6B46-A7E9-9FBCFCCBC64B}" type="datetimeFigureOut">
              <a:rPr lang="en-US" smtClean="0"/>
              <a:t>23/06/17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7B3CF-28A8-AF4A-A584-09FD11E48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114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178D5-FF9E-4FAD-9DBD-6F3EDCEEF45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E1576-924F-4AF8-9FB7-B072F8F73A3F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The Tier 0 centre at CERN stores the primary copy of all the data.  A second copy is distributed between the 11 so-called Tier 1 centres.  These are large computer centres in different geographical regions of the world, that also have a responsibility for long term guardianship of the data.  The data is sent from CERN to the Tier 1s in real time over dedicated network connections.  </a:t>
            </a:r>
          </a:p>
          <a:p>
            <a:endParaRPr lang="en-GB" smtClean="0">
              <a:latin typeface="Arial" pitchFamily="34" charset="0"/>
            </a:endParaRPr>
          </a:p>
          <a:p>
            <a:r>
              <a:rPr lang="en-GB" smtClean="0">
                <a:latin typeface="Arial" pitchFamily="34" charset="0"/>
              </a:rPr>
              <a:t>In order to keep up with the data coming from the experiments this transfer must be capable of running at around 1.3 GB/s continuously.  This is equivalent to a full DVD every 3 seconds.</a:t>
            </a:r>
          </a:p>
          <a:p>
            <a:endParaRPr lang="en-GB" smtClean="0">
              <a:latin typeface="Arial" pitchFamily="34" charset="0"/>
            </a:endParaRPr>
          </a:p>
          <a:p>
            <a:r>
              <a:rPr lang="en-GB" smtClean="0">
                <a:latin typeface="Arial" pitchFamily="34" charset="0"/>
              </a:rPr>
              <a:t>The Tier 1 sites also provide the second level of data processing and produce data sets which can be used to perform the physics analysis.  These data sets are sent from the Tier 1 sites to the around 130 Tier 2 sites.</a:t>
            </a:r>
          </a:p>
          <a:p>
            <a:endParaRPr lang="en-GB" smtClean="0">
              <a:latin typeface="Arial" pitchFamily="34" charset="0"/>
            </a:endParaRPr>
          </a:p>
          <a:p>
            <a:r>
              <a:rPr lang="en-GB" smtClean="0">
                <a:latin typeface="Arial" pitchFamily="34" charset="0"/>
              </a:rPr>
              <a:t>A Tier 2 is typically a university department or physics laboratories and are located all over the world in most of the countries that participate in the LHC experiments.  Often, Tier 2s are associated to a Tier 1 site in their region.  It is at the Tier 2s that the real physics analysis is performed.</a:t>
            </a: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710A16-D0A4-47CF-9644-AA934EF90934}" type="slidenum">
              <a:rPr lang="en-GB">
                <a:solidFill>
                  <a:srgbClr val="000000"/>
                </a:solidFill>
              </a:rPr>
              <a:pPr/>
              <a:t>85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178D5-FF9E-4FAD-9DBD-6F3EDCEEF45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7B3CF-28A8-AF4A-A584-09FD11E488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09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10B72-FDFD-49E0-BE3A-538A2A6A47D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10B72-FDFD-49E0-BE3A-538A2A6A47D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178D5-FF9E-4FAD-9DBD-6F3EDCEEF45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178D5-FF9E-4FAD-9DBD-6F3EDCEEF454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178D5-FF9E-4FAD-9DBD-6F3EDCEEF454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BA6F9-ED72-D84F-A68E-08BF9CF79C9D}" type="datetime1">
              <a:rPr lang="en-US" smtClean="0"/>
              <a:t>23/06/17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88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7EA3-E689-8648-B9B4-6705CDE6EACD}" type="datetime1">
              <a:rPr lang="en-US" smtClean="0"/>
              <a:t>23/06/17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939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F82F4-5B0A-414F-91F4-E062434D4832}" type="datetime1">
              <a:rPr lang="en-US" smtClean="0"/>
              <a:t>23/06/17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78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3C8C-CE9E-114D-9874-D36EF47C6378}" type="datetime1">
              <a:rPr lang="en-US" smtClean="0"/>
              <a:t>23/06/17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6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FCF66-CDF7-424A-B388-209A61203869}" type="datetime1">
              <a:rPr lang="en-US" smtClean="0"/>
              <a:t>23/06/17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0D5F-A2D7-7A49-B3A8-B3461898D2AD}" type="datetime1">
              <a:rPr lang="en-US" smtClean="0"/>
              <a:t>23/06/17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5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BE03-EB40-194E-AECE-BAB192B96143}" type="datetime1">
              <a:rPr lang="en-US" smtClean="0"/>
              <a:t>23/06/17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35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86F2-BC42-0044-8639-50837BCA83FA}" type="datetime1">
              <a:rPr lang="en-US" smtClean="0"/>
              <a:t>23/06/17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1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506-29EE-334E-9805-AC620C4852C4}" type="datetime1">
              <a:rPr lang="en-US" smtClean="0"/>
              <a:t>23/06/17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4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B8759-F8E6-7C45-B14D-7572AAA3C4FC}" type="datetime1">
              <a:rPr lang="en-US" smtClean="0"/>
              <a:t>23/06/17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351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46E0C-F086-064E-B21D-2211C88E64E7}" type="datetime1">
              <a:rPr lang="en-US" smtClean="0"/>
              <a:t>23/06/17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7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EDDE5-CB1B-594A-A9B0-5654EF24C11C}" type="datetime1">
              <a:rPr lang="en-US" smtClean="0"/>
              <a:t>23/06/17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C7EC9-E44D-6444-BB61-D7A4844DD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73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1.doc"/><Relationship Id="rId4" Type="http://schemas.openxmlformats.org/officeDocument/2006/relationships/image" Target="../media/image24.wmf"/><Relationship Id="rId5" Type="http://schemas.openxmlformats.org/officeDocument/2006/relationships/image" Target="../media/image2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2.doc"/><Relationship Id="rId4" Type="http://schemas.openxmlformats.org/officeDocument/2006/relationships/image" Target="../media/image24.wmf"/><Relationship Id="rId5" Type="http://schemas.openxmlformats.org/officeDocument/2006/relationships/image" Target="../media/image25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5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.bin"/><Relationship Id="rId20" Type="http://schemas.openxmlformats.org/officeDocument/2006/relationships/oleObject" Target="../embeddings/oleObject10.bin"/><Relationship Id="rId21" Type="http://schemas.openxmlformats.org/officeDocument/2006/relationships/image" Target="../media/image50.wmf"/><Relationship Id="rId22" Type="http://schemas.openxmlformats.org/officeDocument/2006/relationships/oleObject" Target="../embeddings/oleObject11.bin"/><Relationship Id="rId23" Type="http://schemas.openxmlformats.org/officeDocument/2006/relationships/image" Target="../media/image51.wmf"/><Relationship Id="rId24" Type="http://schemas.openxmlformats.org/officeDocument/2006/relationships/oleObject" Target="../embeddings/oleObject12.bin"/><Relationship Id="rId25" Type="http://schemas.openxmlformats.org/officeDocument/2006/relationships/oleObject" Target="../embeddings/oleObject13.bin"/><Relationship Id="rId26" Type="http://schemas.openxmlformats.org/officeDocument/2006/relationships/oleObject" Target="../embeddings/oleObject14.bin"/><Relationship Id="rId27" Type="http://schemas.openxmlformats.org/officeDocument/2006/relationships/oleObject" Target="../embeddings/oleObject15.bin"/><Relationship Id="rId28" Type="http://schemas.openxmlformats.org/officeDocument/2006/relationships/oleObject" Target="../embeddings/oleObject16.bin"/><Relationship Id="rId29" Type="http://schemas.openxmlformats.org/officeDocument/2006/relationships/image" Target="../media/image52.wmf"/><Relationship Id="rId30" Type="http://schemas.openxmlformats.org/officeDocument/2006/relationships/oleObject" Target="../embeddings/oleObject17.bin"/><Relationship Id="rId10" Type="http://schemas.openxmlformats.org/officeDocument/2006/relationships/image" Target="../media/image46.wmf"/><Relationship Id="rId11" Type="http://schemas.openxmlformats.org/officeDocument/2006/relationships/oleObject" Target="../embeddings/oleObject4.bin"/><Relationship Id="rId12" Type="http://schemas.openxmlformats.org/officeDocument/2006/relationships/image" Target="../media/image47.wmf"/><Relationship Id="rId13" Type="http://schemas.openxmlformats.org/officeDocument/2006/relationships/oleObject" Target="../embeddings/oleObject5.bin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48.wmf"/><Relationship Id="rId16" Type="http://schemas.openxmlformats.org/officeDocument/2006/relationships/oleObject" Target="../embeddings/oleObject7.bin"/><Relationship Id="rId17" Type="http://schemas.openxmlformats.org/officeDocument/2006/relationships/image" Target="../media/image49.wmf"/><Relationship Id="rId18" Type="http://schemas.openxmlformats.org/officeDocument/2006/relationships/oleObject" Target="../embeddings/oleObject8.bin"/><Relationship Id="rId19" Type="http://schemas.openxmlformats.org/officeDocument/2006/relationships/oleObject" Target="../embeddings/oleObject9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.xml"/><Relationship Id="rId4" Type="http://schemas.openxmlformats.org/officeDocument/2006/relationships/image" Target="../media/image53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44.w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45.w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Relationship Id="rId3" Type="http://schemas.openxmlformats.org/officeDocument/2006/relationships/image" Target="../media/image59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4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jpeg"/><Relationship Id="rId7" Type="http://schemas.openxmlformats.org/officeDocument/2006/relationships/image" Target="../media/image84.jpeg"/><Relationship Id="rId8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" y="0"/>
            <a:ext cx="9143946" cy="59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7774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LHC searches for new Physics and Dark Matter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79000"/>
          </a:blip>
          <a:stretch>
            <a:fillRect/>
          </a:stretch>
        </p:blipFill>
        <p:spPr>
          <a:xfrm>
            <a:off x="546351" y="1993712"/>
            <a:ext cx="8140449" cy="33515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9262" y="3734673"/>
            <a:ext cx="6400800" cy="175260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bg1">
                    <a:lumMod val="85000"/>
                  </a:schemeClr>
                </a:solidFill>
              </a:rPr>
              <a:t>Sascha</a:t>
            </a:r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 Caron </a:t>
            </a:r>
          </a:p>
          <a:p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en-US" b="1" dirty="0" err="1" smtClean="0">
                <a:solidFill>
                  <a:schemeClr val="bg1">
                    <a:lumMod val="85000"/>
                  </a:schemeClr>
                </a:solidFill>
              </a:rPr>
              <a:t>Radboud</a:t>
            </a:r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 University and </a:t>
            </a:r>
            <a:r>
              <a:rPr lang="en-US" b="1" dirty="0" err="1" smtClean="0">
                <a:solidFill>
                  <a:schemeClr val="bg1">
                    <a:lumMod val="85000"/>
                  </a:schemeClr>
                </a:solidFill>
              </a:rPr>
              <a:t>Nikhef</a:t>
            </a:r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 descr="Screen Shot 2017-06-25 at 10.50.13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9" b="21744"/>
          <a:stretch/>
        </p:blipFill>
        <p:spPr>
          <a:xfrm>
            <a:off x="0" y="5168085"/>
            <a:ext cx="9144000" cy="168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5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68E2DAB-B431-4634-BCCC-359B5606C083}" type="slidenum">
              <a:rPr lang="en-US"/>
              <a:pPr/>
              <a:t>10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1500174"/>
            <a:ext cx="9144000" cy="53578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QFT is invariant under a </a:t>
            </a:r>
            <a:r>
              <a:rPr lang="en-US" sz="2400" b="1" u="sng" dirty="0" smtClean="0">
                <a:solidFill>
                  <a:schemeClr val="bg1"/>
                </a:solidFill>
              </a:rPr>
              <a:t>local</a:t>
            </a:r>
            <a:r>
              <a:rPr lang="en-US" sz="2400" b="1" dirty="0" smtClean="0">
                <a:solidFill>
                  <a:schemeClr val="bg1"/>
                </a:solidFill>
              </a:rPr>
              <a:t> 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change of gauge </a:t>
            </a:r>
          </a:p>
          <a:p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en-US" sz="2400" b="1" dirty="0" err="1" smtClean="0">
                <a:solidFill>
                  <a:schemeClr val="bg1"/>
                </a:solidFill>
                <a:sym typeface="Wingdings" pitchFamily="2" charset="2"/>
              </a:rPr>
              <a:t>Massless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 f</a:t>
            </a:r>
            <a:r>
              <a:rPr lang="en-US" sz="2400" b="1" dirty="0" smtClean="0">
                <a:solidFill>
                  <a:schemeClr val="bg1"/>
                </a:solidFill>
              </a:rPr>
              <a:t>orce carriers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(spin 1 bosons) for the </a:t>
            </a:r>
          </a:p>
          <a:p>
            <a:r>
              <a:rPr lang="en-US" sz="2400" b="1" i="1" dirty="0" smtClean="0">
                <a:solidFill>
                  <a:schemeClr val="bg1"/>
                </a:solidFill>
              </a:rPr>
              <a:t>electroweak and the strong force</a:t>
            </a:r>
            <a:endParaRPr lang="en-US" sz="2400" b="1" i="1" dirty="0" smtClean="0">
              <a:solidFill>
                <a:srgbClr val="00B050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But the W and Z  bosons 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 are massive!</a:t>
            </a:r>
          </a:p>
          <a:p>
            <a:endParaRPr lang="en-US" sz="2400" b="1" dirty="0" smtClean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Problem is solved  by </a:t>
            </a:r>
            <a:r>
              <a:rPr lang="de-DE" sz="2400" b="1" dirty="0" err="1" smtClean="0">
                <a:solidFill>
                  <a:schemeClr val="bg1"/>
                </a:solidFill>
                <a:sym typeface="Wingdings" pitchFamily="2" charset="2"/>
              </a:rPr>
              <a:t>Higgs</a:t>
            </a:r>
            <a:r>
              <a:rPr lang="de-DE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mechanism</a:t>
            </a:r>
            <a:r>
              <a:rPr lang="en-US" sz="2000" b="1" dirty="0" smtClean="0">
                <a:solidFill>
                  <a:schemeClr val="bg1"/>
                </a:solidFill>
                <a:sym typeface="Wingdings" pitchFamily="2" charset="2"/>
              </a:rPr>
              <a:t>:</a:t>
            </a:r>
          </a:p>
          <a:p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en-US" sz="2400" b="1" i="1" dirty="0" smtClean="0">
                <a:solidFill>
                  <a:schemeClr val="bg1"/>
                </a:solidFill>
                <a:sym typeface="Wingdings" pitchFamily="2" charset="2"/>
              </a:rPr>
              <a:t>Mass of W and Z only generated after </a:t>
            </a:r>
          </a:p>
          <a:p>
            <a:r>
              <a:rPr lang="en-US" sz="2400" b="1" i="1" dirty="0" smtClean="0">
                <a:solidFill>
                  <a:schemeClr val="bg1"/>
                </a:solidFill>
                <a:sym typeface="Wingdings" pitchFamily="2" charset="2"/>
              </a:rPr>
              <a:t>transformation into a ground state of the system</a:t>
            </a:r>
          </a:p>
          <a:p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(electroweak symmetry breaking)</a:t>
            </a:r>
          </a:p>
          <a:p>
            <a:endParaRPr lang="en-US" sz="2400" b="1" u="sng" dirty="0" smtClean="0">
              <a:solidFill>
                <a:srgbClr val="FFFF00"/>
              </a:solidFill>
              <a:sym typeface="Wingdings" pitchFamily="2" charset="2"/>
            </a:endParaRPr>
          </a:p>
          <a:p>
            <a:r>
              <a:rPr lang="en-US" sz="2400" b="1" u="sng" dirty="0" smtClean="0">
                <a:solidFill>
                  <a:srgbClr val="FFFF00"/>
                </a:solidFill>
                <a:sym typeface="Wingdings" pitchFamily="2" charset="2"/>
              </a:rPr>
              <a:t>Predicts</a:t>
            </a:r>
            <a:r>
              <a:rPr lang="en-US" sz="2400" b="1" u="sng" dirty="0" smtClean="0">
                <a:solidFill>
                  <a:srgbClr val="FFFF00"/>
                </a:solidFill>
              </a:rPr>
              <a:t> observable Higgs boson with spin 0</a:t>
            </a:r>
          </a:p>
        </p:txBody>
      </p:sp>
      <p:sp>
        <p:nvSpPr>
          <p:cNvPr id="8" name="Rechteck 7"/>
          <p:cNvSpPr/>
          <p:nvPr/>
        </p:nvSpPr>
        <p:spPr>
          <a:xfrm>
            <a:off x="5500694" y="4714884"/>
            <a:ext cx="350043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sz="1400" i="1" dirty="0" err="1" smtClean="0">
                <a:solidFill>
                  <a:schemeClr val="tx1"/>
                </a:solidFill>
              </a:rPr>
              <a:t>Or</a:t>
            </a:r>
            <a:r>
              <a:rPr lang="de-DE" sz="1400" i="1" dirty="0" smtClean="0">
                <a:solidFill>
                  <a:schemeClr val="tx1"/>
                </a:solidFill>
              </a:rPr>
              <a:t> </a:t>
            </a:r>
            <a:r>
              <a:rPr lang="de-DE" sz="1400" i="1" dirty="0" smtClean="0"/>
              <a:t>Englert-</a:t>
            </a:r>
            <a:r>
              <a:rPr lang="de-DE" sz="1400" i="1" dirty="0" err="1" smtClean="0"/>
              <a:t>Brout</a:t>
            </a:r>
            <a:r>
              <a:rPr lang="de-DE" sz="1400" i="1" dirty="0" smtClean="0"/>
              <a:t>-</a:t>
            </a:r>
            <a:r>
              <a:rPr lang="de-DE" sz="1400" i="1" dirty="0" err="1" smtClean="0"/>
              <a:t>Higgs</a:t>
            </a:r>
            <a:r>
              <a:rPr lang="de-DE" sz="1400" i="1" dirty="0" smtClean="0"/>
              <a:t>-</a:t>
            </a:r>
            <a:r>
              <a:rPr lang="de-DE" sz="1400" i="1" dirty="0" err="1" smtClean="0"/>
              <a:t>Guralnik</a:t>
            </a:r>
            <a:r>
              <a:rPr lang="de-DE" sz="1400" i="1" dirty="0" smtClean="0"/>
              <a:t>-Hagen-Kibble </a:t>
            </a:r>
            <a:endParaRPr lang="en-US" sz="1400" i="1" dirty="0">
              <a:solidFill>
                <a:schemeClr val="bg1"/>
              </a:solidFill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5072050"/>
            <a:ext cx="2148316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/>
          <a:srcRect t="8000"/>
          <a:stretch>
            <a:fillRect/>
          </a:stretch>
        </p:blipFill>
        <p:spPr bwMode="auto">
          <a:xfrm>
            <a:off x="4143372" y="1000108"/>
            <a:ext cx="5000628" cy="348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dirty="0" smtClean="0"/>
              <a:t>Standard Model reminder</a:t>
            </a:r>
            <a:endParaRPr lang="en-US" dirty="0"/>
          </a:p>
        </p:txBody>
      </p:sp>
      <p:sp>
        <p:nvSpPr>
          <p:cNvPr id="11" name="Pfeil nach unten 10"/>
          <p:cNvSpPr/>
          <p:nvPr/>
        </p:nvSpPr>
        <p:spPr>
          <a:xfrm rot="16910690">
            <a:off x="5242267" y="4940787"/>
            <a:ext cx="199420" cy="2553527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4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68E2DAB-B431-4634-BCCC-359B5606C083}" type="slidenum">
              <a:rPr lang="en-US"/>
              <a:pPr/>
              <a:t>11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1500174"/>
            <a:ext cx="9144000" cy="53578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QFT is invariant under a </a:t>
            </a:r>
            <a:r>
              <a:rPr lang="en-US" sz="2400" b="1" u="sng" dirty="0" smtClean="0">
                <a:solidFill>
                  <a:schemeClr val="bg1"/>
                </a:solidFill>
              </a:rPr>
              <a:t>local</a:t>
            </a:r>
            <a:r>
              <a:rPr lang="en-US" sz="2400" b="1" dirty="0" smtClean="0">
                <a:solidFill>
                  <a:schemeClr val="bg1"/>
                </a:solidFill>
              </a:rPr>
              <a:t> 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change of gauge </a:t>
            </a:r>
          </a:p>
          <a:p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en-US" sz="2400" b="1" dirty="0" err="1" smtClean="0">
                <a:solidFill>
                  <a:schemeClr val="bg1"/>
                </a:solidFill>
                <a:sym typeface="Wingdings" pitchFamily="2" charset="2"/>
              </a:rPr>
              <a:t>Massless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 f</a:t>
            </a:r>
            <a:r>
              <a:rPr lang="en-US" sz="2400" b="1" dirty="0" smtClean="0">
                <a:solidFill>
                  <a:schemeClr val="bg1"/>
                </a:solidFill>
              </a:rPr>
              <a:t>orce carriers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(spin 1 bosons) for the </a:t>
            </a:r>
          </a:p>
          <a:p>
            <a:r>
              <a:rPr lang="en-US" sz="2400" b="1" i="1" dirty="0" smtClean="0">
                <a:solidFill>
                  <a:schemeClr val="bg1"/>
                </a:solidFill>
              </a:rPr>
              <a:t>electroweak and the strong force</a:t>
            </a:r>
            <a:endParaRPr lang="en-US" sz="2400" b="1" i="1" dirty="0" smtClean="0">
              <a:solidFill>
                <a:srgbClr val="00B050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But the W and Z  bosons 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 are massive!</a:t>
            </a:r>
          </a:p>
          <a:p>
            <a:endParaRPr lang="en-US" sz="2400" b="1" dirty="0" smtClean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Problem is solved  by </a:t>
            </a:r>
            <a:r>
              <a:rPr lang="de-DE" sz="2400" b="1" dirty="0" err="1" smtClean="0">
                <a:solidFill>
                  <a:schemeClr val="bg1"/>
                </a:solidFill>
                <a:sym typeface="Wingdings" pitchFamily="2" charset="2"/>
              </a:rPr>
              <a:t>Higgs</a:t>
            </a:r>
            <a:r>
              <a:rPr lang="de-DE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mechanism</a:t>
            </a:r>
            <a:r>
              <a:rPr lang="en-US" sz="2000" b="1" dirty="0" smtClean="0">
                <a:solidFill>
                  <a:schemeClr val="bg1"/>
                </a:solidFill>
                <a:sym typeface="Wingdings" pitchFamily="2" charset="2"/>
              </a:rPr>
              <a:t>:</a:t>
            </a:r>
          </a:p>
          <a:p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en-US" sz="2400" b="1" i="1" dirty="0" smtClean="0">
                <a:solidFill>
                  <a:schemeClr val="bg1"/>
                </a:solidFill>
                <a:sym typeface="Wingdings" pitchFamily="2" charset="2"/>
              </a:rPr>
              <a:t>Mass of W and Z only generated after </a:t>
            </a:r>
          </a:p>
          <a:p>
            <a:r>
              <a:rPr lang="en-US" sz="2400" b="1" i="1" dirty="0" smtClean="0">
                <a:solidFill>
                  <a:schemeClr val="bg1"/>
                </a:solidFill>
                <a:sym typeface="Wingdings" pitchFamily="2" charset="2"/>
              </a:rPr>
              <a:t>transformation into a ground state of the system</a:t>
            </a:r>
          </a:p>
          <a:p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(electroweak symmetry breaking)</a:t>
            </a:r>
          </a:p>
          <a:p>
            <a:endParaRPr lang="en-US" sz="2400" b="1" u="sng" dirty="0" smtClean="0">
              <a:solidFill>
                <a:srgbClr val="FFFF00"/>
              </a:solidFill>
              <a:sym typeface="Wingdings" pitchFamily="2" charset="2"/>
            </a:endParaRPr>
          </a:p>
          <a:p>
            <a:r>
              <a:rPr lang="en-US" sz="2400" b="1" u="sng" dirty="0" smtClean="0">
                <a:solidFill>
                  <a:srgbClr val="FFFF00"/>
                </a:solidFill>
                <a:sym typeface="Wingdings" pitchFamily="2" charset="2"/>
              </a:rPr>
              <a:t>Predicts</a:t>
            </a:r>
            <a:r>
              <a:rPr lang="en-US" sz="2400" b="1" u="sng" dirty="0" smtClean="0">
                <a:solidFill>
                  <a:srgbClr val="FFFF00"/>
                </a:solidFill>
              </a:rPr>
              <a:t> observable Higgs boson with spin 0</a:t>
            </a:r>
          </a:p>
        </p:txBody>
      </p:sp>
      <p:sp>
        <p:nvSpPr>
          <p:cNvPr id="8" name="Rechteck 7"/>
          <p:cNvSpPr/>
          <p:nvPr/>
        </p:nvSpPr>
        <p:spPr>
          <a:xfrm>
            <a:off x="5500694" y="4714884"/>
            <a:ext cx="350043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sz="1400" i="1" dirty="0" err="1" smtClean="0">
                <a:solidFill>
                  <a:schemeClr val="tx1"/>
                </a:solidFill>
              </a:rPr>
              <a:t>Or</a:t>
            </a:r>
            <a:r>
              <a:rPr lang="de-DE" sz="1400" i="1" dirty="0" smtClean="0">
                <a:solidFill>
                  <a:schemeClr val="tx1"/>
                </a:solidFill>
              </a:rPr>
              <a:t> </a:t>
            </a:r>
            <a:r>
              <a:rPr lang="de-DE" sz="1400" i="1" dirty="0" smtClean="0"/>
              <a:t>Englert-</a:t>
            </a:r>
            <a:r>
              <a:rPr lang="de-DE" sz="1400" i="1" dirty="0" err="1" smtClean="0"/>
              <a:t>Brout</a:t>
            </a:r>
            <a:r>
              <a:rPr lang="de-DE" sz="1400" i="1" dirty="0" smtClean="0"/>
              <a:t>-</a:t>
            </a:r>
            <a:r>
              <a:rPr lang="de-DE" sz="1400" i="1" dirty="0" err="1" smtClean="0"/>
              <a:t>Higgs</a:t>
            </a:r>
            <a:r>
              <a:rPr lang="de-DE" sz="1400" i="1" dirty="0" smtClean="0"/>
              <a:t>-</a:t>
            </a:r>
            <a:r>
              <a:rPr lang="de-DE" sz="1400" i="1" dirty="0" err="1" smtClean="0"/>
              <a:t>Guralnik</a:t>
            </a:r>
            <a:r>
              <a:rPr lang="de-DE" sz="1400" i="1" dirty="0" smtClean="0"/>
              <a:t>-Hagen-Kibble </a:t>
            </a:r>
            <a:endParaRPr lang="en-US" sz="1400" i="1" dirty="0">
              <a:solidFill>
                <a:schemeClr val="bg1"/>
              </a:solidFill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5072050"/>
            <a:ext cx="2148316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/>
          <a:srcRect t="8000"/>
          <a:stretch>
            <a:fillRect/>
          </a:stretch>
        </p:blipFill>
        <p:spPr bwMode="auto">
          <a:xfrm>
            <a:off x="4143372" y="1000108"/>
            <a:ext cx="5000628" cy="348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dirty="0" smtClean="0"/>
              <a:t>Standard Model reminder</a:t>
            </a:r>
            <a:endParaRPr lang="en-US" dirty="0"/>
          </a:p>
        </p:txBody>
      </p:sp>
      <p:sp>
        <p:nvSpPr>
          <p:cNvPr id="11" name="Pfeil nach unten 10"/>
          <p:cNvSpPr/>
          <p:nvPr/>
        </p:nvSpPr>
        <p:spPr>
          <a:xfrm rot="16910690">
            <a:off x="5242267" y="4940787"/>
            <a:ext cx="199420" cy="2553527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feld 11"/>
          <p:cNvSpPr txBox="1"/>
          <p:nvPr/>
        </p:nvSpPr>
        <p:spPr>
          <a:xfrm>
            <a:off x="6125225" y="961565"/>
            <a:ext cx="3018775" cy="107721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SU(2)_L x U(1)_Y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X SU(3)_C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891734" y="3571876"/>
            <a:ext cx="125226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What is </a:t>
            </a:r>
          </a:p>
          <a:p>
            <a:r>
              <a:rPr lang="en-US" dirty="0" smtClean="0"/>
              <a:t>this object ?</a:t>
            </a:r>
          </a:p>
        </p:txBody>
      </p:sp>
    </p:spTree>
    <p:extLst>
      <p:ext uri="{BB962C8B-B14F-4D97-AF65-F5344CB8AC3E}">
        <p14:creationId xmlns:p14="http://schemas.microsoft.com/office/powerpoint/2010/main" val="277472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for BSM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SM shortcomings (charge quantization, seesaw mechanism )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BSM searches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Hierarchy problem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BSM/SUSY searches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Antimatter </a:t>
            </a:r>
            <a:r>
              <a:rPr lang="en-US" dirty="0" smtClean="0"/>
              <a:t>problem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extra CP violation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Neutrino </a:t>
            </a:r>
            <a:r>
              <a:rPr lang="en-US" dirty="0" smtClean="0"/>
              <a:t>masses  </a:t>
            </a:r>
            <a:r>
              <a:rPr lang="en-US" dirty="0" smtClean="0"/>
              <a:t>and </a:t>
            </a:r>
            <a:r>
              <a:rPr lang="en-US" dirty="0" smtClean="0">
                <a:sym typeface="Wingdings"/>
              </a:rPr>
              <a:t>flavors</a:t>
            </a:r>
            <a:r>
              <a:rPr lang="en-US" dirty="0" smtClean="0">
                <a:sym typeface="Wingdings"/>
              </a:rPr>
              <a:t>: Why different to Lepton flavors ?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LPV violation</a:t>
            </a:r>
          </a:p>
          <a:p>
            <a:r>
              <a:rPr lang="en-US" dirty="0" smtClean="0">
                <a:sym typeface="Wingdings"/>
              </a:rPr>
              <a:t>Higgs: </a:t>
            </a:r>
            <a:r>
              <a:rPr lang="en-US" dirty="0" smtClean="0">
                <a:sym typeface="Wingdings"/>
              </a:rPr>
              <a:t>What </a:t>
            </a:r>
            <a:r>
              <a:rPr lang="en-US" dirty="0" smtClean="0">
                <a:sym typeface="Wingdings"/>
              </a:rPr>
              <a:t>exactly is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the Higgs field?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Higgs measurements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Dark </a:t>
            </a:r>
            <a:r>
              <a:rPr lang="en-US" dirty="0" smtClean="0"/>
              <a:t>matter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DM / SUSY etc. searches</a:t>
            </a:r>
            <a:endParaRPr lang="en-US" dirty="0" smtClean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69D25-3499-464B-BCDD-4B5E3F9D08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190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Shortcomings: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Why </a:t>
            </a:r>
            <a:r>
              <a:rPr lang="en-US" dirty="0" err="1" smtClean="0"/>
              <a:t>q_e</a:t>
            </a:r>
            <a:r>
              <a:rPr lang="en-US" dirty="0" smtClean="0"/>
              <a:t> = - </a:t>
            </a:r>
            <a:r>
              <a:rPr lang="en-US" dirty="0" err="1" smtClean="0"/>
              <a:t>q_proton</a:t>
            </a:r>
            <a:r>
              <a:rPr lang="en-US" dirty="0" smtClean="0"/>
              <a:t> ?</a:t>
            </a:r>
          </a:p>
          <a:p>
            <a:r>
              <a:rPr lang="en-US" dirty="0" smtClean="0"/>
              <a:t>Or: Why </a:t>
            </a:r>
            <a:r>
              <a:rPr lang="en-US" dirty="0" err="1" smtClean="0"/>
              <a:t>q_e</a:t>
            </a:r>
            <a:r>
              <a:rPr lang="en-US" dirty="0" smtClean="0"/>
              <a:t> = -1/3 </a:t>
            </a:r>
            <a:r>
              <a:rPr lang="en-US" dirty="0" err="1" smtClean="0"/>
              <a:t>q_down</a:t>
            </a:r>
            <a:r>
              <a:rPr lang="en-US" dirty="0" smtClean="0"/>
              <a:t> = 2/3 </a:t>
            </a:r>
            <a:r>
              <a:rPr lang="en-US" dirty="0" err="1" smtClean="0"/>
              <a:t>q_up</a:t>
            </a:r>
            <a:r>
              <a:rPr lang="en-US" dirty="0" smtClean="0"/>
              <a:t> ?</a:t>
            </a:r>
          </a:p>
          <a:p>
            <a:r>
              <a:rPr lang="en-US" dirty="0" smtClean="0"/>
              <a:t>Or: Why </a:t>
            </a:r>
            <a:r>
              <a:rPr lang="en-US" dirty="0" err="1" smtClean="0"/>
              <a:t>q_electron</a:t>
            </a:r>
            <a:r>
              <a:rPr lang="en-US" dirty="0" smtClean="0"/>
              <a:t> = </a:t>
            </a:r>
            <a:r>
              <a:rPr lang="en-US" dirty="0" err="1" smtClean="0"/>
              <a:t>q_muon</a:t>
            </a:r>
            <a:r>
              <a:rPr lang="en-US" dirty="0" smtClean="0"/>
              <a:t> = </a:t>
            </a:r>
            <a:r>
              <a:rPr lang="en-US" dirty="0" err="1" smtClean="0"/>
              <a:t>q_tau</a:t>
            </a:r>
            <a:r>
              <a:rPr lang="en-US" dirty="0" smtClean="0"/>
              <a:t> ?</a:t>
            </a:r>
          </a:p>
          <a:p>
            <a:pPr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Charge quantization is not described in the SM. </a:t>
            </a:r>
          </a:p>
          <a:p>
            <a:pPr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Charge structure per family is needed to prevent so called loop anomalies </a:t>
            </a:r>
            <a:endParaRPr lang="en-US" dirty="0">
              <a:sym typeface="Wingdings"/>
            </a:endParaRPr>
          </a:p>
          <a:p>
            <a:pPr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Charge </a:t>
            </a:r>
            <a:r>
              <a:rPr lang="en-US" dirty="0" err="1" smtClean="0">
                <a:sym typeface="Wingdings"/>
              </a:rPr>
              <a:t>quantisation</a:t>
            </a:r>
            <a:r>
              <a:rPr lang="en-US" dirty="0" smtClean="0">
                <a:sym typeface="Wingdings"/>
              </a:rPr>
              <a:t> could be the result of a larger group structure at very high energies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49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Scales of new physics: Coupling constants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590" y="1422869"/>
            <a:ext cx="3573986" cy="127921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Renormalization of vacuum polarization diagrams </a:t>
            </a:r>
            <a:r>
              <a:rPr lang="en-US" dirty="0" smtClean="0">
                <a:sym typeface="Wingdings"/>
              </a:rPr>
              <a:t> coupling constants are energy dependent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346" y="1417638"/>
            <a:ext cx="3161708" cy="1284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900" y="3108594"/>
            <a:ext cx="5905500" cy="2413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671002"/>
            <a:ext cx="8366393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Assume a unification scale (Grand Unified Theory, GUT) at around 10^14-10^16 </a:t>
            </a:r>
            <a:r>
              <a:rPr lang="en-US" dirty="0" err="1" smtClean="0">
                <a:sym typeface="Wingdings"/>
              </a:rPr>
              <a:t>GeV</a:t>
            </a:r>
            <a:endParaRPr lang="en-US" dirty="0" smtClean="0">
              <a:sym typeface="Wingdings"/>
            </a:endParaRPr>
          </a:p>
          <a:p>
            <a:pPr marL="285750" indent="-28575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Old idea: SU(5) group yields to fast proton decay </a:t>
            </a:r>
          </a:p>
          <a:p>
            <a:pPr marL="285750" indent="-28575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excluded already  (not excluded if SUSY GUT)</a:t>
            </a:r>
          </a:p>
        </p:txBody>
      </p:sp>
    </p:spTree>
    <p:extLst>
      <p:ext uri="{BB962C8B-B14F-4D97-AF65-F5344CB8AC3E}">
        <p14:creationId xmlns:p14="http://schemas.microsoft.com/office/powerpoint/2010/main" val="852098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Scales of new physics: Remember 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391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At M=1,22 * 10^18 </a:t>
            </a:r>
            <a:r>
              <a:rPr lang="en-US" dirty="0" err="1" smtClean="0"/>
              <a:t>GeV</a:t>
            </a:r>
            <a:r>
              <a:rPr lang="en-US" dirty="0" smtClean="0"/>
              <a:t> Gravity becomes large 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sym typeface="Wingdings"/>
              </a:rPr>
              <a:t> Planck Scale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 descr="Screen Shot 2017-06-27 at 10.22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420" y="2820733"/>
            <a:ext cx="5253854" cy="30103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5203" y="5831111"/>
            <a:ext cx="6288901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Not that far away from GUT scale  Unification of all 4 forces </a:t>
            </a:r>
          </a:p>
          <a:p>
            <a:r>
              <a:rPr lang="en-US" dirty="0" smtClean="0">
                <a:sym typeface="Wingdings"/>
              </a:rPr>
              <a:t>with a Planck scale theory  (Quantum Gravity…)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77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76851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could be the DM ?</a:t>
            </a:r>
            <a:endParaRPr lang="en-US" dirty="0"/>
          </a:p>
        </p:txBody>
      </p:sp>
      <p:pic>
        <p:nvPicPr>
          <p:cNvPr id="4" name="Picture 2" descr="File:WMAP 20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6163" y="1417638"/>
            <a:ext cx="3369735" cy="168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2B8A58E-43A7-4AFA-9690-B15A5FA302A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5058" name="Picture 2" descr="File:Matter Distribu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5219" y="3332776"/>
            <a:ext cx="4455962" cy="2725493"/>
          </a:xfrm>
          <a:prstGeom prst="rect">
            <a:avLst/>
          </a:prstGeom>
          <a:noFill/>
        </p:spPr>
      </p:pic>
      <p:sp>
        <p:nvSpPr>
          <p:cNvPr id="10" name="Rechteck 9"/>
          <p:cNvSpPr/>
          <p:nvPr/>
        </p:nvSpPr>
        <p:spPr>
          <a:xfrm>
            <a:off x="373186" y="2378669"/>
            <a:ext cx="3857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ym typeface="Wingdings" pitchFamily="2" charset="2"/>
              </a:rPr>
              <a:t>Lambda </a:t>
            </a:r>
            <a:r>
              <a:rPr lang="en-US" sz="2800" b="1" dirty="0" smtClean="0">
                <a:solidFill>
                  <a:schemeClr val="tx2"/>
                </a:solidFill>
                <a:sym typeface="Wingdings" pitchFamily="2" charset="2"/>
              </a:rPr>
              <a:t>CDM</a:t>
            </a:r>
          </a:p>
          <a:p>
            <a:r>
              <a:rPr lang="en-US" sz="2800" b="1" dirty="0" smtClean="0">
                <a:solidFill>
                  <a:schemeClr val="tx2"/>
                </a:solidFill>
                <a:sym typeface="Wingdings" pitchFamily="2" charset="2"/>
              </a:rPr>
              <a:t>(Cold / non relativistic Dark Matter)</a:t>
            </a:r>
          </a:p>
          <a:p>
            <a:r>
              <a:rPr lang="en-US" sz="2800" b="1" dirty="0" smtClean="0">
                <a:sym typeface="Wingdings" pitchFamily="2" charset="2"/>
              </a:rPr>
              <a:t>model </a:t>
            </a:r>
          </a:p>
          <a:p>
            <a:r>
              <a:rPr lang="en-US" sz="2800" dirty="0" smtClean="0">
                <a:sym typeface="Wingdings" pitchFamily="2" charset="2"/>
              </a:rPr>
              <a:t>is the state-of-the art</a:t>
            </a:r>
            <a:endParaRPr lang="en-US" sz="2800" dirty="0"/>
          </a:p>
        </p:txBody>
      </p:sp>
      <p:sp>
        <p:nvSpPr>
          <p:cNvPr id="8" name="Textfeld 7"/>
          <p:cNvSpPr txBox="1"/>
          <p:nvPr/>
        </p:nvSpPr>
        <p:spPr>
          <a:xfrm>
            <a:off x="0" y="6211669"/>
            <a:ext cx="4230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CDM still problems with short scale structure,</a:t>
            </a:r>
          </a:p>
          <a:p>
            <a:r>
              <a:rPr lang="en-US" i="1" dirty="0" smtClean="0"/>
              <a:t>but alternatives seem to be even worse…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45266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Conditions for Dark Matter candidate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685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“Massive” (otherwise no cold DM)</a:t>
            </a:r>
          </a:p>
          <a:p>
            <a:r>
              <a:rPr lang="en-US" dirty="0" smtClean="0"/>
              <a:t>Electrically neutral </a:t>
            </a:r>
          </a:p>
          <a:p>
            <a:r>
              <a:rPr lang="en-US" dirty="0" smtClean="0"/>
              <a:t>Correct relic DM density (Omega*h2 = 0.1)</a:t>
            </a:r>
          </a:p>
          <a:p>
            <a:r>
              <a:rPr lang="en-US" dirty="0" smtClean="0"/>
              <a:t>Stable (on today scales)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 </a:t>
            </a:r>
            <a:r>
              <a:rPr lang="en-US" dirty="0" smtClean="0"/>
              <a:t>Lambda-CDM model requires self-annihilation of DM in early Universe (in thermal equilibrium) with cross section for right relic DM density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69D25-3499-464B-BCDD-4B5E3F9D08BA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079" y="5393936"/>
            <a:ext cx="4179121" cy="46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6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 at the LHC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9"/>
            <a:ext cx="8229600" cy="530383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If DM couples too weakly </a:t>
            </a:r>
            <a:r>
              <a:rPr lang="en-US" i="1" dirty="0" smtClean="0"/>
              <a:t>(e.g. </a:t>
            </a:r>
            <a:r>
              <a:rPr lang="en-US" i="1" dirty="0" err="1" smtClean="0"/>
              <a:t>Axions</a:t>
            </a:r>
            <a:r>
              <a:rPr lang="en-US" i="1" dirty="0" smtClean="0"/>
              <a:t>, sterile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neutrinos)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 </a:t>
            </a:r>
            <a:r>
              <a:rPr lang="en-US" b="1" u="sng" dirty="0" smtClean="0">
                <a:sym typeface="Wingdings"/>
              </a:rPr>
              <a:t>No chance for LHC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LHC only sensitive if coupling via “weak interactions” (or new messenger particle) : </a:t>
            </a:r>
            <a:r>
              <a:rPr lang="en-US" b="1" dirty="0" smtClean="0">
                <a:solidFill>
                  <a:srgbClr val="3366FF"/>
                </a:solidFill>
                <a:sym typeface="Wingdings"/>
              </a:rPr>
              <a:t>W</a:t>
            </a:r>
            <a:r>
              <a:rPr lang="en-US" dirty="0" smtClean="0">
                <a:sym typeface="Wingdings"/>
              </a:rPr>
              <a:t>eakly </a:t>
            </a:r>
            <a:r>
              <a:rPr lang="en-US" b="1" dirty="0" smtClean="0">
                <a:solidFill>
                  <a:srgbClr val="3366FF"/>
                </a:solidFill>
                <a:sym typeface="Wingdings"/>
              </a:rPr>
              <a:t>I</a:t>
            </a:r>
            <a:r>
              <a:rPr lang="en-US" dirty="0" smtClean="0">
                <a:sym typeface="Wingdings"/>
              </a:rPr>
              <a:t>nt. </a:t>
            </a:r>
            <a:r>
              <a:rPr lang="en-US" b="1" dirty="0" smtClean="0">
                <a:solidFill>
                  <a:srgbClr val="3366FF"/>
                </a:solidFill>
                <a:sym typeface="Wingdings"/>
              </a:rPr>
              <a:t>M</a:t>
            </a:r>
            <a:r>
              <a:rPr lang="en-US" dirty="0" smtClean="0">
                <a:sym typeface="Wingdings"/>
              </a:rPr>
              <a:t>assive </a:t>
            </a:r>
            <a:r>
              <a:rPr lang="en-US" b="1" dirty="0" smtClean="0">
                <a:solidFill>
                  <a:srgbClr val="3366FF"/>
                </a:solidFill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article</a:t>
            </a:r>
          </a:p>
          <a:p>
            <a:r>
              <a:rPr lang="en-US" dirty="0" smtClean="0">
                <a:sym typeface="Wingdings"/>
              </a:rPr>
              <a:t>If we assume a “weak interaction” for self-annihilation of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sym typeface="Wingdings"/>
              </a:rPr>
              <a:t> Dark Matter Particle mass of around 100 </a:t>
            </a:r>
            <a:r>
              <a:rPr lang="en-US" dirty="0" err="1" smtClean="0">
                <a:sym typeface="Wingdings"/>
              </a:rPr>
              <a:t>GeV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    yields correct relic density !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 This is the </a:t>
            </a:r>
            <a:r>
              <a:rPr lang="en-US" b="1" dirty="0" smtClean="0">
                <a:sym typeface="Wingdings"/>
              </a:rPr>
              <a:t>electroweak</a:t>
            </a:r>
            <a:r>
              <a:rPr lang="en-US" dirty="0" smtClean="0">
                <a:sym typeface="Wingdings"/>
              </a:rPr>
              <a:t> scale ! (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WIMP</a:t>
            </a:r>
            <a:r>
              <a:rPr lang="en-US" dirty="0" smtClean="0">
                <a:sym typeface="Wingdings"/>
              </a:rPr>
              <a:t> miracle)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 Such particles </a:t>
            </a:r>
            <a:r>
              <a:rPr lang="en-US" b="1" dirty="0" smtClean="0">
                <a:sym typeface="Wingdings"/>
              </a:rPr>
              <a:t>would</a:t>
            </a:r>
            <a:r>
              <a:rPr lang="en-US" dirty="0" smtClean="0">
                <a:sym typeface="Wingdings"/>
              </a:rPr>
              <a:t> be produced at LHC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    (remember the Higgs!)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69D25-3499-464B-BCDD-4B5E3F9D08BA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637" y="3886595"/>
            <a:ext cx="4179121" cy="46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454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More reasons/conditions for physics beyond the Standard Model and new particles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Hierarchie</a:t>
            </a:r>
            <a:r>
              <a:rPr lang="en-US" dirty="0" smtClean="0">
                <a:sym typeface="Wingdings"/>
              </a:rPr>
              <a:t>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6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ideas &amp; goals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8531352" cy="450059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LHC physics and experiments + results </a:t>
            </a:r>
            <a:r>
              <a:rPr lang="en-US" dirty="0" smtClean="0"/>
              <a:t>is a extremely wide field</a:t>
            </a:r>
          </a:p>
          <a:p>
            <a:r>
              <a:rPr lang="en-US" dirty="0" smtClean="0"/>
              <a:t>Lecture concentrates on explaining the (basic) relevant physics of </a:t>
            </a:r>
            <a:r>
              <a:rPr lang="en-US" dirty="0" smtClean="0"/>
              <a:t>LHC &amp; searches </a:t>
            </a:r>
            <a:r>
              <a:rPr lang="en-US" dirty="0" smtClean="0"/>
              <a:t>for physics beyond the Standard Model</a:t>
            </a:r>
          </a:p>
          <a:p>
            <a:r>
              <a:rPr lang="en-US" dirty="0" smtClean="0"/>
              <a:t>Provide </a:t>
            </a:r>
            <a:r>
              <a:rPr lang="en-US" u="sng" dirty="0" smtClean="0"/>
              <a:t>up-to-date</a:t>
            </a:r>
            <a:r>
              <a:rPr lang="en-US" dirty="0" smtClean="0"/>
              <a:t> (summer </a:t>
            </a:r>
            <a:r>
              <a:rPr lang="en-US" dirty="0" smtClean="0"/>
              <a:t>2017) </a:t>
            </a:r>
            <a:r>
              <a:rPr lang="en-US" dirty="0" smtClean="0"/>
              <a:t>knowledge about LHC physics &amp; LHC results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itchFamily="2" charset="2"/>
              </a:rPr>
              <a:t>Knowledge of what is going on and planned at the LHC</a:t>
            </a:r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itchFamily="2" charset="2"/>
              </a:rPr>
              <a:t>Provide ability to follow typical recent LHC discussions &amp; LHC talks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369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Hierarchy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 descr="Screen Shot 2017-03-30 at 19.56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957" y="1651000"/>
            <a:ext cx="2971800" cy="177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6429" y="4027714"/>
            <a:ext cx="452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Yields quadratic divergence to the </a:t>
            </a:r>
            <a:r>
              <a:rPr lang="en-US" dirty="0" err="1" smtClean="0"/>
              <a:t>higgs</a:t>
            </a:r>
            <a:r>
              <a:rPr lang="en-US" dirty="0" smtClean="0"/>
              <a:t> mass:</a:t>
            </a:r>
            <a:endParaRPr lang="en-US" dirty="0"/>
          </a:p>
        </p:txBody>
      </p:sp>
      <p:pic>
        <p:nvPicPr>
          <p:cNvPr id="7" name="Picture 6" descr="Screen Shot 2017-03-30 at 19.57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957" y="4397046"/>
            <a:ext cx="3187700" cy="812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5131" y="5209846"/>
            <a:ext cx="64363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Literature not sure if this is a problem already (in pure SM). If</a:t>
            </a:r>
          </a:p>
          <a:p>
            <a:r>
              <a:rPr lang="en-US" dirty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cale is arbitrary or so called dimensional </a:t>
            </a:r>
            <a:r>
              <a:rPr lang="en-US" dirty="0" err="1" smtClean="0">
                <a:sym typeface="Wingdings"/>
              </a:rPr>
              <a:t>regularisation</a:t>
            </a:r>
            <a:r>
              <a:rPr lang="en-US" dirty="0" smtClean="0">
                <a:sym typeface="Wingdings"/>
              </a:rPr>
              <a:t> is imposed</a:t>
            </a:r>
          </a:p>
          <a:p>
            <a:r>
              <a:rPr lang="en-US" dirty="0" err="1" smtClean="0">
                <a:sym typeface="Wingdings"/>
              </a:rPr>
              <a:t>Divergency</a:t>
            </a:r>
            <a:r>
              <a:rPr lang="en-US" dirty="0" smtClean="0">
                <a:sym typeface="Wingdings"/>
              </a:rPr>
              <a:t> can be absorbed into the definition of </a:t>
            </a:r>
            <a:r>
              <a:rPr lang="en-US" dirty="0" err="1" smtClean="0">
                <a:sym typeface="Wingdings"/>
              </a:rPr>
              <a:t>m_h</a:t>
            </a:r>
            <a:r>
              <a:rPr lang="en-US" dirty="0" smtClean="0">
                <a:sym typeface="Wingdings"/>
              </a:rPr>
              <a:t> </a:t>
            </a:r>
          </a:p>
          <a:p>
            <a:r>
              <a:rPr lang="en-US" dirty="0" smtClean="0">
                <a:sym typeface="Wingdings"/>
              </a:rPr>
              <a:t> However we know that we NEED physics BEYOND THE SM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67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Hierarchy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 descr="Screen Shot 2017-03-30 at 19.56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957" y="1651000"/>
            <a:ext cx="2971800" cy="177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6429" y="4027714"/>
            <a:ext cx="452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Yields quadratic divergence to the </a:t>
            </a:r>
            <a:r>
              <a:rPr lang="en-US" dirty="0" err="1" smtClean="0"/>
              <a:t>higgs</a:t>
            </a:r>
            <a:r>
              <a:rPr lang="en-US" dirty="0" smtClean="0"/>
              <a:t> mass:</a:t>
            </a:r>
            <a:endParaRPr lang="en-US" dirty="0"/>
          </a:p>
        </p:txBody>
      </p:sp>
      <p:pic>
        <p:nvPicPr>
          <p:cNvPr id="7" name="Picture 6" descr="Screen Shot 2017-03-30 at 19.57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957" y="4397046"/>
            <a:ext cx="3187700" cy="812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5131" y="5209846"/>
            <a:ext cx="6820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Then the scale lambda is not arbitrary and also dim. </a:t>
            </a:r>
            <a:r>
              <a:rPr lang="en-US" dirty="0" err="1" smtClean="0">
                <a:sym typeface="Wingdings"/>
              </a:rPr>
              <a:t>Regularisation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Shows terms which have size of Lamda^2 (for particles at scale Lambda </a:t>
            </a:r>
          </a:p>
          <a:p>
            <a:r>
              <a:rPr lang="en-US" dirty="0" smtClean="0">
                <a:sym typeface="Wingdings"/>
              </a:rPr>
              <a:t>coupling to the Higgs)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532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Hierarchy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 descr="Screen Shot 2017-03-30 at 19.56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957" y="1651000"/>
            <a:ext cx="2971800" cy="177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6429" y="4027714"/>
            <a:ext cx="452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Yields quadratic divergence to the </a:t>
            </a:r>
            <a:r>
              <a:rPr lang="en-US" dirty="0" err="1" smtClean="0"/>
              <a:t>higgs</a:t>
            </a:r>
            <a:r>
              <a:rPr lang="en-US" dirty="0" smtClean="0"/>
              <a:t> mass:</a:t>
            </a:r>
            <a:endParaRPr lang="en-US" dirty="0"/>
          </a:p>
        </p:txBody>
      </p:sp>
      <p:pic>
        <p:nvPicPr>
          <p:cNvPr id="7" name="Picture 6" descr="Screen Shot 2017-03-30 at 19.57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957" y="4397046"/>
            <a:ext cx="3187700" cy="812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5131" y="5209846"/>
            <a:ext cx="6098461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4"/>
            <a:r>
              <a:rPr lang="en-US" dirty="0" smtClean="0">
                <a:sym typeface="Wingdings"/>
              </a:rPr>
              <a:t>Hierarchy problem can be seen as a condition for any new  BSM theory.</a:t>
            </a:r>
          </a:p>
          <a:p>
            <a:pPr lvl="4"/>
            <a:r>
              <a:rPr lang="en-US" dirty="0" smtClean="0">
                <a:sym typeface="Wingdings"/>
              </a:rPr>
              <a:t>Theory should be such that is  does not contribute dangerously to the Higgs mass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36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Hierarchy </a:t>
            </a:r>
            <a:r>
              <a:rPr lang="en-US" dirty="0" smtClean="0"/>
              <a:t>problem -&gt; Interesting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 descr="Screen Shot 2017-03-30 at 19.56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57" y="1651000"/>
            <a:ext cx="2971800" cy="177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20520" y="4212380"/>
            <a:ext cx="2769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Unbroken </a:t>
            </a:r>
            <a:r>
              <a:rPr lang="en-US" dirty="0" smtClean="0"/>
              <a:t> </a:t>
            </a:r>
            <a:r>
              <a:rPr lang="en-US" dirty="0" err="1" smtClean="0"/>
              <a:t>Supersymmetry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3" name="Picture 2" descr="Screen Shot 2017-03-30 at 20.0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857" y="5392057"/>
            <a:ext cx="1092200" cy="368300"/>
          </a:xfrm>
          <a:prstGeom prst="rect">
            <a:avLst/>
          </a:prstGeom>
        </p:spPr>
      </p:pic>
      <p:pic>
        <p:nvPicPr>
          <p:cNvPr id="8" name="Picture 7" descr="Screen Shot 2017-03-30 at 19.58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100" y="1473200"/>
            <a:ext cx="2616200" cy="1955800"/>
          </a:xfrm>
          <a:prstGeom prst="rect">
            <a:avLst/>
          </a:prstGeom>
        </p:spPr>
      </p:pic>
      <p:pic>
        <p:nvPicPr>
          <p:cNvPr id="9" name="Picture 8" descr="Screen Shot 2017-03-30 at 20.00.1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638" y="3886200"/>
            <a:ext cx="4089400" cy="91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44406" y="5392057"/>
            <a:ext cx="62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398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tuning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Every beyond the SM theory “coupling” </a:t>
            </a:r>
          </a:p>
          <a:p>
            <a:pPr marL="0" indent="0">
              <a:buNone/>
            </a:pPr>
            <a:r>
              <a:rPr lang="en-US" dirty="0" smtClean="0"/>
              <a:t>to any of the SM particles and defined at the 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cale </a:t>
            </a:r>
            <a:r>
              <a:rPr lang="en-US" dirty="0" err="1" smtClean="0"/>
              <a:t>Λ</a:t>
            </a:r>
            <a:r>
              <a:rPr lang="en-US" dirty="0" smtClean="0"/>
              <a:t> will contribute to the Higgs mass: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Higgs Mass = X + Quantum Corrections (</a:t>
            </a:r>
            <a:r>
              <a:rPr lang="en-US" dirty="0" err="1" smtClean="0"/>
              <a:t>Λ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69D25-3499-464B-BCDD-4B5E3F9D08B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83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tuning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1297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Higgs Mass = X + Quantum Corrections (</a:t>
            </a:r>
            <a:r>
              <a:rPr lang="en-US" dirty="0" err="1"/>
              <a:t>Λ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69D25-3499-464B-BCDD-4B5E3F9D08BA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5733" y="2665865"/>
            <a:ext cx="9018267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953735"/>
                </a:solidFill>
              </a:rPr>
              <a:t>Solution 1: New physics at Planck scale coupling to SM</a:t>
            </a:r>
          </a:p>
          <a:p>
            <a:endParaRPr lang="en-US" sz="2400" dirty="0"/>
          </a:p>
          <a:p>
            <a:r>
              <a:rPr lang="en-US" sz="2400" dirty="0" err="1" smtClean="0"/>
              <a:t>Λ</a:t>
            </a:r>
            <a:r>
              <a:rPr lang="en-US" sz="2400" dirty="0" smtClean="0"/>
              <a:t> = 10^18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125 </a:t>
            </a:r>
            <a:r>
              <a:rPr lang="en-US" sz="2400" dirty="0" err="1" smtClean="0"/>
              <a:t>GeV</a:t>
            </a:r>
            <a:r>
              <a:rPr lang="en-US" sz="2400" dirty="0" smtClean="0"/>
              <a:t> = X + 123456789123456789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Conclusion X needs to be highly </a:t>
            </a:r>
            <a:r>
              <a:rPr lang="en-US" sz="2400" b="1" dirty="0" smtClean="0"/>
              <a:t>“fine tuned” </a:t>
            </a:r>
            <a:r>
              <a:rPr lang="en-US" sz="2400" dirty="0" smtClean="0"/>
              <a:t>to get the right </a:t>
            </a:r>
            <a:r>
              <a:rPr lang="en-US" sz="2400" dirty="0"/>
              <a:t>H</a:t>
            </a:r>
            <a:r>
              <a:rPr lang="en-US" sz="2400" dirty="0" smtClean="0"/>
              <a:t>iggs mass !</a:t>
            </a:r>
          </a:p>
          <a:p>
            <a:pPr marL="342900" indent="-342900">
              <a:buFont typeface="Wingdings" charset="0"/>
              <a:buChar char="è"/>
            </a:pPr>
            <a:r>
              <a:rPr lang="en-US" sz="2400" b="1" dirty="0" smtClean="0">
                <a:sym typeface="Wingdings"/>
              </a:rPr>
              <a:t>Unnatural</a:t>
            </a:r>
          </a:p>
          <a:p>
            <a:pPr marL="342900" indent="-342900">
              <a:buFont typeface="Wingdings" charset="0"/>
              <a:buChar char="è"/>
            </a:pPr>
            <a:r>
              <a:rPr lang="en-US" sz="2400" b="1" dirty="0" smtClean="0">
                <a:sym typeface="Wingdings"/>
              </a:rPr>
              <a:t>Highly dependent on correct choice of input parameters</a:t>
            </a:r>
          </a:p>
          <a:p>
            <a:pPr marL="342900" indent="-342900">
              <a:buFont typeface="Wingdings" charset="0"/>
              <a:buChar char="è"/>
            </a:pPr>
            <a:r>
              <a:rPr lang="en-US" sz="2400" b="1" dirty="0" smtClean="0">
                <a:sym typeface="Wingdings"/>
              </a:rPr>
              <a:t>Also highly dependent on choice of any other SM parameters !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519077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tuning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1297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Higgs Mass = X + Quantum Corrections (</a:t>
            </a:r>
            <a:r>
              <a:rPr lang="en-US" dirty="0" err="1"/>
              <a:t>Λ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69D25-3499-464B-BCDD-4B5E3F9D08BA}" type="slidenum">
              <a:rPr lang="en-US" smtClean="0"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4859" y="2665865"/>
            <a:ext cx="897914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Solution 2: New physics at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</a:rPr>
              <a:t>TeV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scale coupling to SM</a:t>
            </a:r>
          </a:p>
          <a:p>
            <a:endParaRPr lang="en-US" sz="2400" dirty="0"/>
          </a:p>
          <a:p>
            <a:r>
              <a:rPr lang="en-US" sz="2400" dirty="0" err="1" smtClean="0"/>
              <a:t>Λ</a:t>
            </a:r>
            <a:r>
              <a:rPr lang="en-US" sz="2400" dirty="0" smtClean="0"/>
              <a:t> = 10^3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125 </a:t>
            </a:r>
            <a:r>
              <a:rPr lang="en-US" sz="2400" dirty="0" err="1" smtClean="0"/>
              <a:t>GeV</a:t>
            </a:r>
            <a:r>
              <a:rPr lang="en-US" sz="2400" dirty="0" smtClean="0"/>
              <a:t> = X + 1000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Conclusion X needs to be very softly</a:t>
            </a:r>
            <a:r>
              <a:rPr lang="en-US" sz="2400" b="1" dirty="0"/>
              <a:t> </a:t>
            </a:r>
            <a:r>
              <a:rPr lang="en-US" sz="2400" b="1" dirty="0" smtClean="0"/>
              <a:t>tuned </a:t>
            </a:r>
            <a:r>
              <a:rPr lang="en-US" sz="2400" dirty="0" smtClean="0"/>
              <a:t>to get the right </a:t>
            </a:r>
            <a:r>
              <a:rPr lang="en-US" sz="2400" dirty="0"/>
              <a:t>H</a:t>
            </a:r>
            <a:r>
              <a:rPr lang="en-US" sz="2400" dirty="0" smtClean="0"/>
              <a:t>iggs mass.</a:t>
            </a:r>
          </a:p>
          <a:p>
            <a:pPr marL="342900" indent="-342900">
              <a:buFont typeface="Wingdings" charset="0"/>
              <a:buChar char="è"/>
            </a:pPr>
            <a:r>
              <a:rPr lang="en-US" sz="2400" b="1" dirty="0" smtClean="0">
                <a:sym typeface="Wingdings"/>
              </a:rPr>
              <a:t>Natural  ?</a:t>
            </a:r>
          </a:p>
          <a:p>
            <a:r>
              <a:rPr lang="en-US" sz="2400" b="1" dirty="0" smtClean="0">
                <a:sym typeface="Wingdings"/>
              </a:rPr>
              <a:t>… but how natural precisely given no new particles at LHC 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67246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tuning </a:t>
            </a:r>
            <a:r>
              <a:rPr lang="en-US" dirty="0" smtClean="0"/>
              <a:t>in </a:t>
            </a:r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69D25-3499-464B-BCDD-4B5E3F9D08BA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 descr="Screen Shot 2016-12-14 at 17.50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00" y="5682203"/>
            <a:ext cx="4699000" cy="82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64646" y="1409079"/>
            <a:ext cx="8879354" cy="39703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Higgs mass = Z mass + Quantum Corrections (M_SUSY)</a:t>
            </a:r>
          </a:p>
          <a:p>
            <a:r>
              <a:rPr lang="en-US" sz="2800" dirty="0" smtClean="0"/>
              <a:t> 125             = 91 + Quantum Corrections (M_SUSY)</a:t>
            </a:r>
          </a:p>
          <a:p>
            <a:endParaRPr lang="en-US" sz="2800" dirty="0"/>
          </a:p>
          <a:p>
            <a:r>
              <a:rPr lang="en-US" sz="2800" dirty="0" smtClean="0"/>
              <a:t>Fine tuning  of Higgs mass can be rewritten in fine-tuning of</a:t>
            </a:r>
          </a:p>
          <a:p>
            <a:r>
              <a:rPr lang="en-US" sz="2800" dirty="0" smtClean="0"/>
              <a:t>Z mass</a:t>
            </a:r>
          </a:p>
          <a:p>
            <a:endParaRPr lang="en-US" sz="2800" dirty="0"/>
          </a:p>
          <a:p>
            <a:r>
              <a:rPr lang="en-US" sz="2800" dirty="0" smtClean="0"/>
              <a:t>Z mass = Higgs mass – Quantum Corrections (M_SUSY)</a:t>
            </a:r>
          </a:p>
          <a:p>
            <a:endParaRPr lang="en-US" sz="2800" dirty="0" smtClean="0"/>
          </a:p>
          <a:p>
            <a:r>
              <a:rPr lang="en-US" sz="2800" dirty="0" smtClean="0"/>
              <a:t>How large is the fine-tuning of the MSSM?</a:t>
            </a:r>
          </a:p>
        </p:txBody>
      </p:sp>
    </p:spTree>
    <p:extLst>
      <p:ext uri="{BB962C8B-B14F-4D97-AF65-F5344CB8AC3E}">
        <p14:creationId xmlns:p14="http://schemas.microsoft.com/office/powerpoint/2010/main" val="3891890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PART </a:t>
            </a:r>
            <a:r>
              <a:rPr lang="en-US" sz="4000" dirty="0" smtClean="0"/>
              <a:t>2 </a:t>
            </a:r>
            <a:r>
              <a:rPr lang="en-US" sz="4000" dirty="0" smtClean="0"/>
              <a:t>: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Experimental techniques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130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Particle Accelerators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>
          <a:xfrm>
            <a:off x="571472" y="1571612"/>
            <a:ext cx="8153400" cy="19716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LEP: colliding electrons and positrons, i.e. </a:t>
            </a:r>
            <a:r>
              <a:rPr lang="en-US" dirty="0" err="1" smtClean="0"/>
              <a:t>pointlike</a:t>
            </a:r>
            <a:r>
              <a:rPr lang="en-US" dirty="0" smtClean="0"/>
              <a:t> particles </a:t>
            </a:r>
          </a:p>
          <a:p>
            <a:r>
              <a:rPr lang="en-US" dirty="0" smtClean="0"/>
              <a:t>LHC/</a:t>
            </a:r>
            <a:r>
              <a:rPr lang="en-US" dirty="0" err="1" smtClean="0"/>
              <a:t>Tevatron</a:t>
            </a:r>
            <a:r>
              <a:rPr lang="en-US" dirty="0" smtClean="0"/>
              <a:t>: colliding protons (LHC) or protons on antiprotons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57224" y="3571876"/>
            <a:ext cx="8155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Why building proton colliders ? </a:t>
            </a:r>
            <a:r>
              <a:rPr lang="en-US" sz="2800" b="1" dirty="0" smtClean="0">
                <a:solidFill>
                  <a:schemeClr val="accent2"/>
                </a:solidFill>
              </a:rPr>
              <a:t>Synchrotron radiation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143380"/>
            <a:ext cx="736741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714348" y="5643578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è"/>
            </a:pPr>
            <a:r>
              <a:rPr lang="en-US" sz="2400" dirty="0" smtClean="0">
                <a:sym typeface="Wingdings" pitchFamily="2" charset="2"/>
              </a:rPr>
              <a:t>A linear electron/positron accelerator is a solution</a:t>
            </a:r>
          </a:p>
          <a:p>
            <a:r>
              <a:rPr lang="en-US" sz="2400" dirty="0" smtClean="0">
                <a:sym typeface="Wingdings" pitchFamily="2" charset="2"/>
              </a:rPr>
              <a:t>Here the maximum energy is prop. to length</a:t>
            </a:r>
          </a:p>
          <a:p>
            <a:r>
              <a:rPr lang="en-US" sz="2400" dirty="0" smtClean="0">
                <a:sym typeface="Wingdings" pitchFamily="2" charset="2"/>
              </a:rPr>
              <a:t>Very expensive to build multi-</a:t>
            </a:r>
            <a:r>
              <a:rPr lang="en-US" sz="2400" dirty="0" err="1" smtClean="0">
                <a:sym typeface="Wingdings" pitchFamily="2" charset="2"/>
              </a:rPr>
              <a:t>TeV</a:t>
            </a:r>
            <a:r>
              <a:rPr lang="en-US" sz="2400" dirty="0" smtClean="0">
                <a:sym typeface="Wingdings" pitchFamily="2" charset="2"/>
              </a:rPr>
              <a:t> machine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123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for this week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500034" y="1785926"/>
            <a:ext cx="81534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Part </a:t>
            </a:r>
            <a:r>
              <a:rPr lang="en-US" b="1" dirty="0" smtClean="0">
                <a:solidFill>
                  <a:srgbClr val="FF0000"/>
                </a:solidFill>
              </a:rPr>
              <a:t>A: Tuesday </a:t>
            </a:r>
          </a:p>
          <a:p>
            <a:r>
              <a:rPr lang="en-US" dirty="0" smtClean="0"/>
              <a:t>- 1. </a:t>
            </a:r>
            <a:r>
              <a:rPr lang="en-US" b="1" dirty="0" smtClean="0"/>
              <a:t>Reasons</a:t>
            </a:r>
            <a:r>
              <a:rPr lang="en-US" dirty="0" smtClean="0"/>
              <a:t> to go Beyond the Standard Model</a:t>
            </a:r>
            <a:endParaRPr lang="en-US" dirty="0" smtClean="0"/>
          </a:p>
          <a:p>
            <a:r>
              <a:rPr lang="en-US" dirty="0" smtClean="0"/>
              <a:t>- 2. Experimental </a:t>
            </a:r>
            <a:r>
              <a:rPr lang="en-US" b="1" dirty="0" smtClean="0"/>
              <a:t>techniques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    Part </a:t>
            </a:r>
            <a:r>
              <a:rPr lang="en-US" b="1" dirty="0">
                <a:solidFill>
                  <a:srgbClr val="FF0000"/>
                </a:solidFill>
              </a:rPr>
              <a:t>B: </a:t>
            </a:r>
            <a:r>
              <a:rPr lang="en-US" b="1" dirty="0" smtClean="0">
                <a:solidFill>
                  <a:srgbClr val="FF0000"/>
                </a:solidFill>
              </a:rPr>
              <a:t>Wednesday</a:t>
            </a:r>
            <a:endParaRPr lang="en-US" b="1" dirty="0" smtClean="0"/>
          </a:p>
          <a:p>
            <a:r>
              <a:rPr lang="en-US" dirty="0" smtClean="0"/>
              <a:t>- 3. Brief overview </a:t>
            </a:r>
            <a:r>
              <a:rPr lang="en-US" b="1" dirty="0" smtClean="0"/>
              <a:t>Higgs</a:t>
            </a:r>
            <a:r>
              <a:rPr lang="en-US" dirty="0" smtClean="0"/>
              <a:t> physics </a:t>
            </a:r>
          </a:p>
          <a:p>
            <a:r>
              <a:rPr lang="en-US" dirty="0" smtClean="0"/>
              <a:t>- 4</a:t>
            </a:r>
            <a:r>
              <a:rPr lang="en-US" dirty="0" smtClean="0"/>
              <a:t>. SM backgrounds and </a:t>
            </a:r>
            <a:r>
              <a:rPr lang="en-US" b="1" dirty="0" smtClean="0"/>
              <a:t>Searches</a:t>
            </a:r>
            <a:r>
              <a:rPr lang="en-US" dirty="0" smtClean="0"/>
              <a:t> </a:t>
            </a:r>
            <a:r>
              <a:rPr lang="en-US" dirty="0" smtClean="0"/>
              <a:t>for Physics beyond the Standard </a:t>
            </a:r>
            <a:r>
              <a:rPr lang="en-US" dirty="0" smtClean="0"/>
              <a:t>Model, including introduction to </a:t>
            </a:r>
            <a:r>
              <a:rPr lang="en-US" dirty="0" err="1" smtClean="0"/>
              <a:t>Supersymmetry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2662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Hadron</a:t>
            </a:r>
            <a:r>
              <a:rPr lang="en-US" dirty="0" smtClean="0"/>
              <a:t> Colliders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571472" y="1571612"/>
            <a:ext cx="675511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Advantage of </a:t>
            </a:r>
            <a:r>
              <a:rPr lang="en-US" sz="2400" b="1" dirty="0" err="1" smtClean="0"/>
              <a:t>hadron</a:t>
            </a:r>
            <a:r>
              <a:rPr lang="en-US" sz="2400" b="1" dirty="0" smtClean="0"/>
              <a:t> collider:</a:t>
            </a:r>
          </a:p>
          <a:p>
            <a:pPr>
              <a:buFontTx/>
              <a:buChar char="-"/>
            </a:pPr>
            <a:r>
              <a:rPr lang="en-US" sz="2400" dirty="0" smtClean="0"/>
              <a:t>Small energy loss, possible </a:t>
            </a:r>
          </a:p>
          <a:p>
            <a:r>
              <a:rPr lang="en-US" sz="2400" dirty="0" smtClean="0"/>
              <a:t>to build </a:t>
            </a:r>
            <a:r>
              <a:rPr lang="en-US" sz="2400" dirty="0" smtClean="0">
                <a:solidFill>
                  <a:srgbClr val="FF0000"/>
                </a:solidFill>
              </a:rPr>
              <a:t>synchrotron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b="1" dirty="0" smtClean="0"/>
              <a:t>Disadvantages of </a:t>
            </a:r>
            <a:r>
              <a:rPr lang="en-US" sz="2400" b="1" dirty="0" err="1" smtClean="0"/>
              <a:t>hadron</a:t>
            </a:r>
            <a:r>
              <a:rPr lang="en-US" sz="2400" b="1" dirty="0" smtClean="0"/>
              <a:t> colliders: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-Non-</a:t>
            </a:r>
            <a:r>
              <a:rPr lang="en-US" sz="2400" dirty="0" err="1" smtClean="0"/>
              <a:t>pointlike</a:t>
            </a:r>
            <a:r>
              <a:rPr lang="en-US" sz="2400" dirty="0" smtClean="0"/>
              <a:t> collisions</a:t>
            </a:r>
          </a:p>
          <a:p>
            <a:r>
              <a:rPr lang="en-US" sz="2400" dirty="0" smtClean="0"/>
              <a:t>-longitudinal momentum of colliding particles unknown</a:t>
            </a:r>
          </a:p>
          <a:p>
            <a:r>
              <a:rPr lang="en-US" sz="2400" dirty="0" smtClean="0"/>
              <a:t>-complex collisions due to QCD effects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42910" y="5429264"/>
            <a:ext cx="7929618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2400" dirty="0" smtClean="0"/>
              <a:t>  LHC as discovery machine to explore high energy regime</a:t>
            </a:r>
          </a:p>
          <a:p>
            <a:pPr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2400" dirty="0" smtClean="0"/>
              <a:t>  Later a linear collider is needed to understand  </a:t>
            </a:r>
          </a:p>
          <a:p>
            <a:pPr>
              <a:buClr>
                <a:schemeClr val="accent2"/>
              </a:buClr>
              <a:buSzPct val="120000"/>
            </a:pPr>
            <a:r>
              <a:rPr lang="en-US" sz="2400" dirty="0" smtClean="0"/>
              <a:t>    more of the details of what we might have found</a:t>
            </a:r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285860"/>
            <a:ext cx="3802660" cy="2354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hteck 6"/>
          <p:cNvSpPr/>
          <p:nvPr/>
        </p:nvSpPr>
        <p:spPr>
          <a:xfrm>
            <a:off x="214282" y="2928934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ym typeface="Wingdings"/>
              </a:rPr>
              <a:t>p = R e B</a:t>
            </a:r>
            <a:endParaRPr lang="en-US" sz="2000" dirty="0"/>
          </a:p>
        </p:txBody>
      </p:sp>
      <p:sp>
        <p:nvSpPr>
          <p:cNvPr id="8" name="Rechteck 7"/>
          <p:cNvSpPr/>
          <p:nvPr/>
        </p:nvSpPr>
        <p:spPr>
          <a:xfrm>
            <a:off x="1714480" y="27860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Increase bending field </a:t>
            </a:r>
          </a:p>
          <a:p>
            <a:r>
              <a:rPr lang="en-US" u="sng" dirty="0" smtClean="0">
                <a:solidFill>
                  <a:srgbClr val="FF0000"/>
                </a:solidFill>
                <a:sym typeface="Wingdings"/>
              </a:rPr>
              <a:t>synchronous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with 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momentum gain </a:t>
            </a:r>
            <a:r>
              <a:rPr lang="en-US" dirty="0" smtClean="0">
                <a:sym typeface="Wingdings"/>
              </a:rPr>
              <a:t> constant radius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30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568755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feld 5"/>
          <p:cNvSpPr txBox="1"/>
          <p:nvPr/>
        </p:nvSpPr>
        <p:spPr>
          <a:xfrm>
            <a:off x="6553200" y="2253022"/>
            <a:ext cx="14073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LHC </a:t>
            </a:r>
          </a:p>
          <a:p>
            <a:r>
              <a:rPr lang="en-US" sz="3200" b="1" dirty="0" smtClean="0">
                <a:solidFill>
                  <a:schemeClr val="tx2"/>
                </a:solidFill>
              </a:rPr>
              <a:t>(7 </a:t>
            </a:r>
            <a:r>
              <a:rPr lang="en-US" sz="3200" b="1" dirty="0" err="1" smtClean="0">
                <a:solidFill>
                  <a:schemeClr val="tx2"/>
                </a:solidFill>
              </a:rPr>
              <a:t>TeV</a:t>
            </a:r>
            <a:r>
              <a:rPr lang="en-US" sz="3200" b="1" dirty="0" smtClean="0">
                <a:solidFill>
                  <a:schemeClr val="tx2"/>
                </a:solidFill>
              </a:rPr>
              <a:t>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7" name="Stern mit 5 Zacken 6"/>
          <p:cNvSpPr/>
          <p:nvPr/>
        </p:nvSpPr>
        <p:spPr>
          <a:xfrm>
            <a:off x="6737900" y="1298960"/>
            <a:ext cx="357190" cy="342896"/>
          </a:xfrm>
          <a:prstGeom prst="star5">
            <a:avLst>
              <a:gd name="adj" fmla="val 15924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ern mit 5 Zacken 6"/>
          <p:cNvSpPr/>
          <p:nvPr/>
        </p:nvSpPr>
        <p:spPr>
          <a:xfrm>
            <a:off x="8686800" y="274638"/>
            <a:ext cx="357190" cy="342896"/>
          </a:xfrm>
          <a:prstGeom prst="star5">
            <a:avLst>
              <a:gd name="adj" fmla="val 15924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5"/>
          <p:cNvSpPr txBox="1"/>
          <p:nvPr/>
        </p:nvSpPr>
        <p:spPr>
          <a:xfrm>
            <a:off x="8128506" y="619409"/>
            <a:ext cx="1116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FCC- </a:t>
            </a:r>
            <a:r>
              <a:rPr lang="en-US" sz="2000" b="1" dirty="0" err="1" smtClean="0">
                <a:solidFill>
                  <a:schemeClr val="tx2"/>
                </a:solidFill>
              </a:rPr>
              <a:t>hh</a:t>
            </a:r>
            <a:r>
              <a:rPr lang="en-US" sz="2000" b="1" dirty="0" smtClean="0">
                <a:solidFill>
                  <a:schemeClr val="tx2"/>
                </a:solidFill>
              </a:rPr>
              <a:t> (50 </a:t>
            </a:r>
            <a:r>
              <a:rPr lang="en-US" sz="2000" b="1" dirty="0" err="1" smtClean="0">
                <a:solidFill>
                  <a:schemeClr val="tx2"/>
                </a:solidFill>
              </a:rPr>
              <a:t>TeV</a:t>
            </a:r>
            <a:r>
              <a:rPr lang="en-US" sz="2000" b="1" dirty="0" smtClean="0">
                <a:solidFill>
                  <a:schemeClr val="tx2"/>
                </a:solidFill>
              </a:rPr>
              <a:t>)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522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53400" cy="990600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Charged Particle Beam</a:t>
            </a:r>
          </a:p>
        </p:txBody>
      </p:sp>
      <p:sp>
        <p:nvSpPr>
          <p:cNvPr id="26627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00"/>
                </a:solidFill>
              </a:rPr>
              <a:t>R. Assmann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CEAA3CD-8927-C348-9D46-C30A5F36502A}" type="slidenum">
              <a:rPr lang="en-US" sz="1000">
                <a:solidFill>
                  <a:schemeClr val="bg1"/>
                </a:solidFill>
              </a:rPr>
              <a:pPr eaLnBrk="1" hangingPunct="1"/>
              <a:t>32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14488"/>
            <a:ext cx="8839200" cy="556101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The accelerator 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generates, accelerates, transports and delivers beams 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to the user (e.g. HEP exp).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Beam are transported in 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ultra-high vacuum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A beam can consist of individual 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bunches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Each </a:t>
            </a:r>
            <a:r>
              <a:rPr lang="ja-JP" altLang="en-US" sz="20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000" dirty="0">
                <a:latin typeface="Arial" charset="0"/>
                <a:ea typeface="ＭＳ Ｐゴシック" charset="0"/>
                <a:cs typeface="ＭＳ Ｐゴシック" charset="0"/>
              </a:rPr>
              <a:t>bunch</a:t>
            </a:r>
            <a:r>
              <a:rPr lang="ja-JP" altLang="en-US" sz="20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000" dirty="0">
                <a:latin typeface="Arial" charset="0"/>
                <a:ea typeface="ＭＳ Ｐゴシック" charset="0"/>
                <a:cs typeface="ＭＳ Ｐゴシック" charset="0"/>
              </a:rPr>
              <a:t> is an ensemble of charged particles that are </a:t>
            </a:r>
            <a:r>
              <a:rPr lang="en-US" altLang="ja-JP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grouped together in space and carry the same (very similar) energy</a:t>
            </a:r>
            <a:r>
              <a:rPr lang="en-US" altLang="ja-JP" sz="20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Radio-frequency fields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are used to accelerate particles coherently and to group them together longitudinally.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Magnetic fields 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are used to guide the beam particles on well defined paths and to focus them into a small transverse area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1200"/>
              </a:spcAft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00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Large </a:t>
            </a:r>
            <a:r>
              <a:rPr lang="en-US" dirty="0" err="1" smtClean="0"/>
              <a:t>Hadron</a:t>
            </a:r>
            <a:r>
              <a:rPr lang="en-US" dirty="0" smtClean="0"/>
              <a:t> Collider (LHC)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56349"/>
            <a:ext cx="7500990" cy="4701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feld 6"/>
          <p:cNvSpPr txBox="1"/>
          <p:nvPr/>
        </p:nvSpPr>
        <p:spPr>
          <a:xfrm>
            <a:off x="428596" y="1142984"/>
            <a:ext cx="8715404" cy="16312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sz="2000" dirty="0" smtClean="0"/>
              <a:t>ccelerator type : </a:t>
            </a:r>
            <a:r>
              <a:rPr lang="en-US" sz="2000" dirty="0" smtClean="0">
                <a:solidFill>
                  <a:srgbClr val="FFFF00"/>
                </a:solidFill>
              </a:rPr>
              <a:t>Synchrotron   </a:t>
            </a:r>
            <a:r>
              <a:rPr lang="en-US" sz="2000" dirty="0" smtClean="0"/>
              <a:t>Approved : </a:t>
            </a:r>
            <a:r>
              <a:rPr lang="en-US" sz="2000" dirty="0" smtClean="0">
                <a:solidFill>
                  <a:srgbClr val="FFFF00"/>
                </a:solidFill>
              </a:rPr>
              <a:t>1994-96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First Collisions: </a:t>
            </a:r>
            <a:r>
              <a:rPr lang="en-US" sz="2000" dirty="0" smtClean="0">
                <a:solidFill>
                  <a:srgbClr val="FFFF00"/>
                </a:solidFill>
              </a:rPr>
              <a:t>2009 at 900 </a:t>
            </a:r>
            <a:r>
              <a:rPr lang="en-US" sz="2000" dirty="0" err="1" smtClean="0">
                <a:solidFill>
                  <a:srgbClr val="FFFF00"/>
                </a:solidFill>
              </a:rPr>
              <a:t>GeV</a:t>
            </a:r>
            <a:r>
              <a:rPr lang="en-US" sz="2000" dirty="0" smtClean="0">
                <a:solidFill>
                  <a:srgbClr val="FFFF00"/>
                </a:solidFill>
              </a:rPr>
              <a:t> , </a:t>
            </a:r>
            <a:r>
              <a:rPr lang="en-US" sz="2000" dirty="0" smtClean="0">
                <a:solidFill>
                  <a:srgbClr val="FFFF00"/>
                </a:solidFill>
              </a:rPr>
              <a:t>2010-2013 </a:t>
            </a:r>
            <a:r>
              <a:rPr lang="en-US" sz="2000" dirty="0" smtClean="0">
                <a:solidFill>
                  <a:srgbClr val="FFFF00"/>
                </a:solidFill>
              </a:rPr>
              <a:t>at 7 </a:t>
            </a:r>
            <a:r>
              <a:rPr lang="en-US" sz="2000" dirty="0" err="1" smtClean="0">
                <a:solidFill>
                  <a:srgbClr val="FFFF00"/>
                </a:solidFill>
              </a:rPr>
              <a:t>TeV</a:t>
            </a:r>
            <a:r>
              <a:rPr lang="en-US" sz="2000" dirty="0" smtClean="0">
                <a:solidFill>
                  <a:srgbClr val="FFFF00"/>
                </a:solidFill>
              </a:rPr>
              <a:t> in </a:t>
            </a:r>
            <a:r>
              <a:rPr lang="en-US" sz="2000" dirty="0" err="1" smtClean="0">
                <a:solidFill>
                  <a:srgbClr val="FFFF00"/>
                </a:solidFill>
              </a:rPr>
              <a:t>pp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, 2015 at 13 </a:t>
            </a:r>
            <a:r>
              <a:rPr lang="en-US" sz="2000" dirty="0" err="1" smtClean="0">
                <a:solidFill>
                  <a:srgbClr val="FFFF00"/>
                </a:solidFill>
              </a:rPr>
              <a:t>TeV</a:t>
            </a:r>
            <a:r>
              <a:rPr lang="en-US" sz="2000" dirty="0" smtClean="0">
                <a:solidFill>
                  <a:srgbClr val="FFFF00"/>
                </a:solidFill>
              </a:rPr>
              <a:t> in </a:t>
            </a:r>
            <a:r>
              <a:rPr lang="en-US" sz="2000" dirty="0" err="1" smtClean="0">
                <a:solidFill>
                  <a:srgbClr val="FFFF00"/>
                </a:solidFill>
              </a:rPr>
              <a:t>pp</a:t>
            </a:r>
            <a:endParaRPr lang="en-US" sz="2000" dirty="0" smtClean="0">
              <a:solidFill>
                <a:srgbClr val="FFFF00"/>
              </a:solidFill>
            </a:endParaRPr>
          </a:p>
          <a:p>
            <a:r>
              <a:rPr lang="en-US" sz="2000" dirty="0" smtClean="0">
                <a:solidFill>
                  <a:srgbClr val="FFFF00"/>
                </a:solidFill>
              </a:rPr>
              <a:t>                     2.76 </a:t>
            </a:r>
            <a:r>
              <a:rPr lang="en-US" sz="2000" dirty="0" err="1" smtClean="0">
                <a:solidFill>
                  <a:srgbClr val="FFFF00"/>
                </a:solidFill>
              </a:rPr>
              <a:t>TeV</a:t>
            </a:r>
            <a:r>
              <a:rPr lang="en-US" sz="2000" dirty="0" smtClean="0">
                <a:solidFill>
                  <a:srgbClr val="FFFF00"/>
                </a:solidFill>
              </a:rPr>
              <a:t> per nucleon </a:t>
            </a:r>
            <a:r>
              <a:rPr lang="en-US" sz="2000" dirty="0" smtClean="0">
                <a:solidFill>
                  <a:srgbClr val="FFFF00"/>
                </a:solidFill>
              </a:rPr>
              <a:t>in </a:t>
            </a:r>
            <a:r>
              <a:rPr lang="en-US" sz="2000" dirty="0" err="1" smtClean="0">
                <a:solidFill>
                  <a:srgbClr val="FFFF00"/>
                </a:solidFill>
              </a:rPr>
              <a:t>Pb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</a:rPr>
              <a:t>Pb</a:t>
            </a:r>
            <a:endParaRPr lang="en-US" sz="2000" dirty="0" smtClean="0">
              <a:solidFill>
                <a:srgbClr val="FFFF00"/>
              </a:solidFill>
            </a:endParaRPr>
          </a:p>
          <a:p>
            <a:r>
              <a:rPr lang="en-US" sz="2000" dirty="0" smtClean="0"/>
              <a:t>Length:  </a:t>
            </a:r>
            <a:r>
              <a:rPr lang="en-US" sz="2000" dirty="0" smtClean="0">
                <a:solidFill>
                  <a:srgbClr val="FFFF00"/>
                </a:solidFill>
              </a:rPr>
              <a:t>27 km and up to 70-140 m underground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Energy stored in LHC in design operation</a:t>
            </a:r>
            <a:r>
              <a:rPr lang="en-US" sz="2000" dirty="0" smtClean="0">
                <a:solidFill>
                  <a:srgbClr val="FFFF00"/>
                </a:solidFill>
              </a:rPr>
              <a:t> : &gt;1 Gigajoule (about energy of ICE train)</a:t>
            </a:r>
          </a:p>
        </p:txBody>
      </p:sp>
    </p:spTree>
    <p:extLst>
      <p:ext uri="{BB962C8B-B14F-4D97-AF65-F5344CB8AC3E}">
        <p14:creationId xmlns:p14="http://schemas.microsoft.com/office/powerpoint/2010/main" val="1881307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153400" cy="990600"/>
          </a:xfrm>
        </p:spPr>
        <p:txBody>
          <a:bodyPr/>
          <a:lstStyle/>
          <a:p>
            <a:r>
              <a:rPr lang="en-US" dirty="0"/>
              <a:t>Producing the LHC beams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Assmann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DE523CE-DA81-144B-A43A-93A787E31017}" type="slidenum">
              <a:rPr lang="en-US"/>
              <a:pPr/>
              <a:t>34</a:t>
            </a:fld>
            <a:endParaRPr lang="en-US"/>
          </a:p>
        </p:txBody>
      </p:sp>
      <p:graphicFrame>
        <p:nvGraphicFramePr>
          <p:cNvPr id="185352" name="Object 8"/>
          <p:cNvGraphicFramePr>
            <a:graphicFrameLocks noChangeAspect="1"/>
          </p:cNvGraphicFramePr>
          <p:nvPr/>
        </p:nvGraphicFramePr>
        <p:xfrm>
          <a:off x="437327" y="1000107"/>
          <a:ext cx="8706673" cy="5857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5" name="Document" r:id="rId3" imgW="5478780" imgH="3688080" progId="Word.Document.8">
                  <p:embed/>
                </p:oleObj>
              </mc:Choice>
              <mc:Fallback>
                <p:oleObj name="Document" r:id="rId3" imgW="5478780" imgH="36880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327" y="1000107"/>
                        <a:ext cx="8706673" cy="58578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35" y="2824258"/>
            <a:ext cx="1391478" cy="1196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610" y="2164522"/>
            <a:ext cx="7206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H gas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18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153400" cy="990600"/>
          </a:xfrm>
        </p:spPr>
        <p:txBody>
          <a:bodyPr/>
          <a:lstStyle/>
          <a:p>
            <a:r>
              <a:rPr lang="en-US" dirty="0"/>
              <a:t>Producing the LHC beams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Assmann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DE523CE-DA81-144B-A43A-93A787E31017}" type="slidenum">
              <a:rPr lang="en-US"/>
              <a:pPr/>
              <a:t>35</a:t>
            </a:fld>
            <a:endParaRPr lang="en-US"/>
          </a:p>
        </p:txBody>
      </p:sp>
      <p:graphicFrame>
        <p:nvGraphicFramePr>
          <p:cNvPr id="185352" name="Object 8"/>
          <p:cNvGraphicFramePr>
            <a:graphicFrameLocks noChangeAspect="1"/>
          </p:cNvGraphicFramePr>
          <p:nvPr/>
        </p:nvGraphicFramePr>
        <p:xfrm>
          <a:off x="437327" y="1000107"/>
          <a:ext cx="8706673" cy="5857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9" name="Document" r:id="rId3" imgW="5478780" imgH="3688080" progId="Word.Document.8">
                  <p:embed/>
                </p:oleObj>
              </mc:Choice>
              <mc:Fallback>
                <p:oleObj name="Document" r:id="rId3" imgW="5478780" imgH="36880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327" y="1000107"/>
                        <a:ext cx="8706673" cy="58578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35" y="2824258"/>
            <a:ext cx="1391478" cy="1196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610" y="2164522"/>
            <a:ext cx="1300549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 produced </a:t>
            </a:r>
          </a:p>
          <a:p>
            <a:r>
              <a:rPr lang="en-US" dirty="0" smtClean="0"/>
              <a:t>From H gas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0" y="5000636"/>
            <a:ext cx="171448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MeV</a:t>
            </a:r>
            <a:r>
              <a:rPr lang="en-US" dirty="0" smtClean="0"/>
              <a:t> protons in the LINAC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1857356" y="3786190"/>
            <a:ext cx="1266693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1.4 </a:t>
            </a:r>
            <a:r>
              <a:rPr lang="en-US" dirty="0" err="1" smtClean="0"/>
              <a:t>GeV</a:t>
            </a:r>
            <a:r>
              <a:rPr lang="en-US" dirty="0" smtClean="0"/>
              <a:t> in </a:t>
            </a:r>
          </a:p>
          <a:p>
            <a:r>
              <a:rPr lang="en-US" dirty="0" smtClean="0"/>
              <a:t>the Booster</a:t>
            </a:r>
            <a:endParaRPr lang="en-US" dirty="0"/>
          </a:p>
        </p:txBody>
      </p:sp>
      <p:sp>
        <p:nvSpPr>
          <p:cNvPr id="11" name="Rechteck 10"/>
          <p:cNvSpPr/>
          <p:nvPr/>
        </p:nvSpPr>
        <p:spPr>
          <a:xfrm>
            <a:off x="4143372" y="5072075"/>
            <a:ext cx="2643206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Proton Synchrotron (PS) energy of 26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Rechteck 11"/>
          <p:cNvSpPr/>
          <p:nvPr/>
        </p:nvSpPr>
        <p:spPr>
          <a:xfrm>
            <a:off x="5857884" y="3500438"/>
            <a:ext cx="307181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450 </a:t>
            </a:r>
            <a:r>
              <a:rPr lang="en-US" dirty="0" err="1" smtClean="0"/>
              <a:t>GeV</a:t>
            </a:r>
            <a:r>
              <a:rPr lang="en-US" dirty="0" smtClean="0"/>
              <a:t> in the Super</a:t>
            </a:r>
          </a:p>
          <a:p>
            <a:r>
              <a:rPr lang="en-US" dirty="0" smtClean="0"/>
              <a:t>Proton Synchrotron (SPS).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38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 rate and luminosity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276" y="1500174"/>
            <a:ext cx="8422724" cy="2409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785786" y="2214554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Instantaneous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57158" y="4071942"/>
            <a:ext cx="84384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Cross sections for interesting processes can be tiny </a:t>
            </a:r>
          </a:p>
          <a:p>
            <a:pPr>
              <a:buFont typeface="Wingdings"/>
              <a:buChar char="è"/>
            </a:pPr>
            <a:r>
              <a:rPr lang="en-US" sz="2400" dirty="0" smtClean="0">
                <a:sym typeface="Wingdings" pitchFamily="2" charset="2"/>
              </a:rPr>
              <a:t>We need a large instantaneous luminosity to produce interesting </a:t>
            </a:r>
          </a:p>
          <a:p>
            <a:r>
              <a:rPr lang="en-US" sz="2400" dirty="0" smtClean="0">
                <a:sym typeface="Wingdings" pitchFamily="2" charset="2"/>
              </a:rPr>
              <a:t>    events at a high rate</a:t>
            </a:r>
          </a:p>
          <a:p>
            <a:pPr>
              <a:buFont typeface="Wingdings"/>
              <a:buChar char="è"/>
            </a:pPr>
            <a:r>
              <a:rPr lang="en-US" sz="2400" dirty="0" smtClean="0">
                <a:sym typeface="Wingdings" pitchFamily="2" charset="2"/>
              </a:rPr>
              <a:t>We need a large number of particles per bunch </a:t>
            </a:r>
            <a:r>
              <a:rPr lang="en-US" sz="2400" b="1" dirty="0" smtClean="0">
                <a:sym typeface="Wingdings" pitchFamily="2" charset="2"/>
              </a:rPr>
              <a:t>N</a:t>
            </a:r>
            <a:r>
              <a:rPr lang="en-US" sz="2400" dirty="0" smtClean="0">
                <a:sym typeface="Wingdings" pitchFamily="2" charset="2"/>
              </a:rPr>
              <a:t>, a large </a:t>
            </a:r>
          </a:p>
          <a:p>
            <a:r>
              <a:rPr lang="en-US" sz="2400" dirty="0" smtClean="0">
                <a:sym typeface="Wingdings" pitchFamily="2" charset="2"/>
              </a:rPr>
              <a:t>    number of bunches </a:t>
            </a:r>
            <a:r>
              <a:rPr lang="en-US" sz="2400" b="1" dirty="0" err="1" smtClean="0">
                <a:sym typeface="Wingdings" pitchFamily="2" charset="2"/>
              </a:rPr>
              <a:t>n</a:t>
            </a:r>
            <a:r>
              <a:rPr lang="en-US" sz="2400" b="1" baseline="-25000" dirty="0" err="1" smtClean="0">
                <a:sym typeface="Wingdings" pitchFamily="2" charset="2"/>
              </a:rPr>
              <a:t>b</a:t>
            </a:r>
            <a:r>
              <a:rPr lang="en-US" sz="2400" dirty="0" smtClean="0">
                <a:sym typeface="Wingdings" pitchFamily="2" charset="2"/>
              </a:rPr>
              <a:t> colliding in a small effective area </a:t>
            </a:r>
            <a:r>
              <a:rPr lang="en-US" sz="2400" b="1" dirty="0" smtClean="0">
                <a:sym typeface="Wingdings" pitchFamily="2" charset="2"/>
              </a:rPr>
              <a:t>A</a:t>
            </a:r>
          </a:p>
          <a:p>
            <a:r>
              <a:rPr lang="en-US" sz="2400" b="1" dirty="0" smtClean="0">
                <a:sym typeface="Wingdings" pitchFamily="2" charset="2"/>
              </a:rPr>
              <a:t>    </a:t>
            </a:r>
            <a:r>
              <a:rPr lang="en-US" sz="2400" dirty="0" smtClean="0">
                <a:sym typeface="Wingdings" pitchFamily="2" charset="2"/>
              </a:rPr>
              <a:t>(strong focusing)</a:t>
            </a:r>
          </a:p>
        </p:txBody>
      </p:sp>
    </p:spTree>
    <p:extLst>
      <p:ext uri="{BB962C8B-B14F-4D97-AF65-F5344CB8AC3E}">
        <p14:creationId xmlns:p14="http://schemas.microsoft.com/office/powerpoint/2010/main" val="1874771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acceleration and </a:t>
            </a:r>
            <a:r>
              <a:rPr lang="en-US" dirty="0" err="1" smtClean="0"/>
              <a:t>focussing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500034" y="4714884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Focus the beam</a:t>
            </a:r>
            <a:r>
              <a:rPr lang="en-US" sz="2400" dirty="0" smtClean="0"/>
              <a:t>: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magnets </a:t>
            </a:r>
          </a:p>
          <a:p>
            <a:r>
              <a:rPr lang="en-US" sz="2400" dirty="0" smtClean="0"/>
              <a:t>focus in one coordinate and defocus in the other coordinate</a:t>
            </a:r>
          </a:p>
          <a:p>
            <a:r>
              <a:rPr lang="en-US" sz="2400" dirty="0" smtClean="0"/>
              <a:t>and a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to do this </a:t>
            </a:r>
          </a:p>
          <a:p>
            <a:r>
              <a:rPr lang="en-US" sz="2400" dirty="0" smtClean="0"/>
              <a:t>vise versa + corrector magnets</a:t>
            </a:r>
          </a:p>
          <a:p>
            <a:r>
              <a:rPr lang="en-US" sz="2400" dirty="0" smtClean="0">
                <a:sym typeface="Wingdings" pitchFamily="2" charset="2"/>
              </a:rPr>
              <a:t> Beam squeezed in </a:t>
            </a:r>
            <a:r>
              <a:rPr lang="en-US" sz="2400" dirty="0" err="1" smtClean="0">
                <a:latin typeface="Calibri"/>
                <a:sym typeface="Wingdings" pitchFamily="2" charset="2"/>
              </a:rPr>
              <a:t>σ</a:t>
            </a:r>
            <a:r>
              <a:rPr lang="en-US" sz="2400" baseline="-25000" dirty="0" err="1" smtClean="0">
                <a:sym typeface="Wingdings" pitchFamily="2" charset="2"/>
              </a:rPr>
              <a:t>x,y</a:t>
            </a:r>
            <a:r>
              <a:rPr lang="en-US" sz="2400" dirty="0" smtClean="0">
                <a:sym typeface="Wingdings" pitchFamily="2" charset="2"/>
              </a:rPr>
              <a:t> from about 0.2 mm to 17 </a:t>
            </a:r>
            <a:r>
              <a:rPr lang="el-GR" sz="2400" dirty="0" smtClean="0">
                <a:latin typeface="Arial"/>
                <a:cs typeface="Arial"/>
                <a:sym typeface="Wingdings" pitchFamily="2" charset="2"/>
              </a:rPr>
              <a:t>μ</a:t>
            </a:r>
            <a:r>
              <a:rPr lang="de-DE" sz="2400" dirty="0" smtClean="0">
                <a:latin typeface="Arial"/>
                <a:cs typeface="Arial"/>
                <a:sym typeface="Wingdings" pitchFamily="2" charset="2"/>
              </a:rPr>
              <a:t>m</a:t>
            </a:r>
            <a:endParaRPr lang="en-US" sz="240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357158" y="1643050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Accelerate the beam: </a:t>
            </a:r>
            <a:r>
              <a:rPr lang="en-US" sz="2400" b="1" dirty="0" err="1" smtClean="0"/>
              <a:t>Radiofrequence</a:t>
            </a:r>
            <a:r>
              <a:rPr lang="en-US" sz="2400" b="1" dirty="0" smtClean="0"/>
              <a:t> (RF) acceleration</a:t>
            </a:r>
          </a:p>
          <a:p>
            <a:r>
              <a:rPr lang="en-US" sz="2400" dirty="0" smtClean="0"/>
              <a:t>Done with super conducting cavities</a:t>
            </a:r>
          </a:p>
          <a:p>
            <a:r>
              <a:rPr lang="en-US" sz="2400" dirty="0" smtClean="0"/>
              <a:t>Field adjustable (</a:t>
            </a:r>
            <a:r>
              <a:rPr lang="en-US" dirty="0" smtClean="0"/>
              <a:t>from 0.99c to 0.999c to…)</a:t>
            </a:r>
          </a:p>
          <a:p>
            <a:r>
              <a:rPr lang="en-US" sz="2400" dirty="0" smtClean="0"/>
              <a:t>Allows multiple passages</a:t>
            </a:r>
            <a:endParaRPr lang="en-US" sz="2400" dirty="0"/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2143116"/>
            <a:ext cx="3680949" cy="2411420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571472" y="3214686"/>
            <a:ext cx="4357718" cy="128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400 MHz system: </a:t>
            </a:r>
          </a:p>
          <a:p>
            <a:pPr>
              <a:lnSpc>
                <a:spcPct val="30000"/>
              </a:lnSpc>
            </a:pPr>
            <a:endParaRPr lang="en-US" dirty="0" smtClean="0">
              <a:solidFill>
                <a:srgbClr val="000000"/>
              </a:solidFill>
              <a:latin typeface="Arial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16 cavities (copper sputtered with niobium) for 16 MV/beam built and assembled in four modules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073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– Bending the beam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Particle bending done with superconducting dipole magnets</a:t>
            </a:r>
          </a:p>
          <a:p>
            <a:r>
              <a:rPr lang="en-US" dirty="0" smtClean="0"/>
              <a:t>To bend a 7 </a:t>
            </a:r>
            <a:r>
              <a:rPr lang="en-US" dirty="0" err="1" smtClean="0"/>
              <a:t>TeV</a:t>
            </a:r>
            <a:r>
              <a:rPr lang="en-US" dirty="0" smtClean="0"/>
              <a:t> LHC beam through the LEP ring one needs 8.3 Tesla magnets</a:t>
            </a:r>
          </a:p>
          <a:p>
            <a:r>
              <a:rPr lang="en-US" dirty="0" smtClean="0"/>
              <a:t>The current I to produce this B field (B </a:t>
            </a:r>
            <a:r>
              <a:rPr lang="en-US" dirty="0" smtClean="0">
                <a:sym typeface="Mathematica1"/>
              </a:rPr>
              <a:t> I)</a:t>
            </a:r>
            <a:r>
              <a:rPr lang="en-US" dirty="0" smtClean="0"/>
              <a:t> is much to large for restive magnets (11800 Ampere)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 resistive magnets would simply melt since power is </a:t>
            </a:r>
            <a:r>
              <a:rPr lang="en-US" dirty="0" smtClean="0">
                <a:sym typeface="Wingdings" pitchFamily="2" charset="2"/>
              </a:rPr>
              <a:t>P </a:t>
            </a:r>
            <a:r>
              <a:rPr lang="en-US" dirty="0" smtClean="0">
                <a:sym typeface="Wingdings" pitchFamily="2" charset="2"/>
              </a:rPr>
              <a:t>= R*I</a:t>
            </a:r>
            <a:r>
              <a:rPr lang="en-US" baseline="30000" dirty="0" smtClean="0">
                <a:sym typeface="Wingdings" pitchFamily="2" charset="2"/>
              </a:rPr>
              <a:t>2</a:t>
            </a:r>
          </a:p>
          <a:p>
            <a:r>
              <a:rPr lang="en-US" dirty="0" smtClean="0">
                <a:sym typeface="Wingdings" pitchFamily="2" charset="2"/>
              </a:rPr>
              <a:t>Need for superconducting magnets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 Magnets cooled down to 1.7 K (liquid </a:t>
            </a:r>
            <a:r>
              <a:rPr lang="en-US" dirty="0" err="1" smtClean="0">
                <a:sym typeface="Wingdings" pitchFamily="2" charset="2"/>
              </a:rPr>
              <a:t>superfluid</a:t>
            </a:r>
            <a:r>
              <a:rPr lang="en-US" dirty="0" smtClean="0">
                <a:sym typeface="Wingdings" pitchFamily="2" charset="2"/>
              </a:rPr>
              <a:t> Helium)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857224" y="5857892"/>
            <a:ext cx="763747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Maximum LHC energy is limited by the maximum dipole field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7264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the LHC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6703" y="1357298"/>
            <a:ext cx="3267297" cy="274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9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4286248" cy="279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214818"/>
            <a:ext cx="3576687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5000628" y="5000636"/>
            <a:ext cx="39514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Two p beams going in opposite</a:t>
            </a:r>
          </a:p>
          <a:p>
            <a:r>
              <a:rPr lang="en-US" sz="2000" dirty="0" smtClean="0"/>
              <a:t>direction need 2 oppositely </a:t>
            </a:r>
          </a:p>
          <a:p>
            <a:r>
              <a:rPr lang="en-US" sz="2000" dirty="0" smtClean="0"/>
              <a:t>directed vertical B-fields for bending</a:t>
            </a:r>
          </a:p>
          <a:p>
            <a:r>
              <a:rPr lang="en-US" sz="2000" dirty="0" smtClean="0">
                <a:sym typeface="Wingdings" pitchFamily="2" charset="2"/>
              </a:rPr>
              <a:t> two-in-one magnet design</a:t>
            </a:r>
            <a:r>
              <a:rPr lang="en-US" sz="2000" dirty="0" smtClean="0"/>
              <a:t> 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5" y="1285860"/>
            <a:ext cx="3715851" cy="278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7636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294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Part </a:t>
            </a:r>
            <a:r>
              <a:rPr lang="en-US" dirty="0"/>
              <a:t>1</a:t>
            </a:r>
            <a:r>
              <a:rPr lang="en-US" dirty="0" smtClean="0"/>
              <a:t>-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Physics Beyond the SM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04383" y="3223949"/>
            <a:ext cx="8194576" cy="26242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5 min. Standard Model and shortcomings</a:t>
            </a:r>
          </a:p>
          <a:p>
            <a:r>
              <a:rPr lang="en-US" dirty="0" smtClean="0"/>
              <a:t>Reasons for physics beyond the SM</a:t>
            </a:r>
          </a:p>
          <a:p>
            <a:r>
              <a:rPr lang="en-US" dirty="0" smtClean="0"/>
              <a:t>Hierarchy problem</a:t>
            </a:r>
          </a:p>
          <a:p>
            <a:r>
              <a:rPr lang="en-US" dirty="0" smtClean="0"/>
              <a:t>Dark Matter particles (in 2 </a:t>
            </a:r>
            <a:r>
              <a:rPr lang="en-US" dirty="0" smtClean="0"/>
              <a:t>min, see other lectures)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0"/>
            <a:ext cx="3428992" cy="228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428596" y="1873882"/>
            <a:ext cx="3973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“…A bit longer introduction…”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800736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collisions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>
          <a:xfrm>
            <a:off x="357158" y="3429000"/>
            <a:ext cx="8572560" cy="32147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LHC collisions design parameters:</a:t>
            </a:r>
          </a:p>
          <a:p>
            <a:pPr>
              <a:buNone/>
            </a:pPr>
            <a:r>
              <a:rPr lang="en-US" dirty="0" smtClean="0"/>
              <a:t>   - 2808 bunches for each proton beam (proton needs 90 microseconds  to travel around the ring)</a:t>
            </a:r>
          </a:p>
          <a:p>
            <a:pPr>
              <a:buNone/>
            </a:pPr>
            <a:r>
              <a:rPr lang="en-US" dirty="0" smtClean="0"/>
              <a:t>   - Bunches are separated by 7.5 m and travel with almost c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ym typeface="Wingdings" pitchFamily="2" charset="2"/>
              </a:rPr>
              <a:t> bunch crossing every 25 nanoseconds, i.e. with a rate of 40 million Hz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- Up to 20 collisions per bunch crossing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571472" y="1714488"/>
            <a:ext cx="8072494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The luminosity in the LHC is not constant over a physics run, but decays due to the degradation of intensities and </a:t>
            </a:r>
            <a:r>
              <a:rPr lang="en-US" sz="2400" dirty="0" err="1" smtClean="0"/>
              <a:t>emittances</a:t>
            </a:r>
            <a:r>
              <a:rPr lang="en-US" sz="2400" dirty="0" smtClean="0"/>
              <a:t> of the circulating beams. The main cause of the </a:t>
            </a:r>
            <a:r>
              <a:rPr lang="en-US" sz="2400" dirty="0" err="1" smtClean="0"/>
              <a:t>lumi</a:t>
            </a:r>
            <a:r>
              <a:rPr lang="en-US" sz="2400" dirty="0" smtClean="0"/>
              <a:t> decay is the beam loss from collisions.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3913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LHC luminosity </a:t>
            </a:r>
            <a:r>
              <a:rPr lang="en-US" dirty="0" smtClean="0"/>
              <a:t>2016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214282" y="2071678"/>
            <a:ext cx="8786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Better beam understanding of aperture (smaller </a:t>
            </a:r>
            <a:r>
              <a:rPr lang="el-GR" sz="2000" dirty="0" smtClean="0"/>
              <a:t>σ</a:t>
            </a:r>
            <a:r>
              <a:rPr lang="de-DE" sz="2000" dirty="0" smtClean="0"/>
              <a:t>)</a:t>
            </a:r>
          </a:p>
          <a:p>
            <a:pPr>
              <a:buFontTx/>
              <a:buChar char="-"/>
            </a:pPr>
            <a:r>
              <a:rPr lang="en-US" sz="2000" dirty="0" smtClean="0"/>
              <a:t>Number of bunches increased </a:t>
            </a:r>
            <a:r>
              <a:rPr lang="en-US" sz="2000" dirty="0" smtClean="0"/>
              <a:t>at nominal, i.e. </a:t>
            </a:r>
            <a:r>
              <a:rPr lang="en-US" sz="2000" dirty="0" smtClean="0"/>
              <a:t>2760 (2017)</a:t>
            </a:r>
          </a:p>
          <a:p>
            <a:pPr>
              <a:buFontTx/>
              <a:buChar char="-"/>
            </a:pPr>
            <a:r>
              <a:rPr lang="en-US" sz="2000" dirty="0" smtClean="0"/>
              <a:t>- bunch </a:t>
            </a:r>
            <a:r>
              <a:rPr lang="en-US" sz="2000" dirty="0"/>
              <a:t>intensity of </a:t>
            </a:r>
            <a:r>
              <a:rPr lang="en-US" sz="2000" b="1" dirty="0"/>
              <a:t>1.1x10</a:t>
            </a:r>
            <a:r>
              <a:rPr lang="en-US" sz="2000" b="1" baseline="30000" dirty="0"/>
              <a:t>11</a:t>
            </a:r>
            <a:r>
              <a:rPr lang="en-US" sz="2000" b="1" dirty="0"/>
              <a:t>p/bunch</a:t>
            </a:r>
            <a:endParaRPr lang="en-US" sz="2000" dirty="0"/>
          </a:p>
          <a:p>
            <a:pPr>
              <a:buFontTx/>
              <a:buChar char="-"/>
            </a:pPr>
            <a:endParaRPr lang="en-US" sz="2000" dirty="0" smtClean="0"/>
          </a:p>
        </p:txBody>
      </p:sp>
      <p:sp>
        <p:nvSpPr>
          <p:cNvPr id="9" name="Rechteck 8"/>
          <p:cNvSpPr/>
          <p:nvPr/>
        </p:nvSpPr>
        <p:spPr>
          <a:xfrm>
            <a:off x="214282" y="1142984"/>
            <a:ext cx="8858312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13 </a:t>
            </a:r>
            <a:r>
              <a:rPr lang="en-US" sz="2000" dirty="0" err="1" smtClean="0">
                <a:solidFill>
                  <a:schemeClr val="bg1"/>
                </a:solidFill>
              </a:rPr>
              <a:t>TeV</a:t>
            </a:r>
            <a:r>
              <a:rPr lang="en-US" sz="2000" dirty="0" smtClean="0">
                <a:solidFill>
                  <a:schemeClr val="bg1"/>
                </a:solidFill>
              </a:rPr>
              <a:t> center-of-mass energy since 2015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Luminosity </a:t>
            </a:r>
            <a:r>
              <a:rPr lang="en-US" sz="2000" dirty="0" smtClean="0">
                <a:solidFill>
                  <a:schemeClr val="bg1"/>
                </a:solidFill>
              </a:rPr>
              <a:t>at </a:t>
            </a:r>
            <a:r>
              <a:rPr lang="en-US" sz="2000" b="1" dirty="0" smtClean="0">
                <a:solidFill>
                  <a:schemeClr val="bg1"/>
                </a:solidFill>
                <a:sym typeface="Symbol"/>
              </a:rPr>
              <a:t>1.4 </a:t>
            </a:r>
            <a:r>
              <a:rPr lang="en-US" sz="2000" b="1" dirty="0" smtClean="0">
                <a:solidFill>
                  <a:schemeClr val="bg1"/>
                </a:solidFill>
                <a:sym typeface="Symbol"/>
              </a:rPr>
              <a:t>10</a:t>
            </a:r>
            <a:r>
              <a:rPr lang="en-US" sz="2000" b="1" baseline="30000" dirty="0" smtClean="0">
                <a:solidFill>
                  <a:schemeClr val="bg1"/>
                </a:solidFill>
                <a:sym typeface="Symbol"/>
              </a:rPr>
              <a:t>34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b="1" baseline="30000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(better than old nominal 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10</a:t>
            </a:r>
            <a:r>
              <a:rPr lang="en-US" sz="2000" baseline="30000" dirty="0" smtClean="0">
                <a:solidFill>
                  <a:schemeClr val="bg1"/>
                </a:solidFill>
                <a:sym typeface="Symbol"/>
              </a:rPr>
              <a:t>34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)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4" name="Picture 3" descr="Screen Shot 2017-06-26 at 16.48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562" y="3618218"/>
            <a:ext cx="3898188" cy="3239781"/>
          </a:xfrm>
          <a:prstGeom prst="rect">
            <a:avLst/>
          </a:prstGeom>
        </p:spPr>
      </p:pic>
      <p:pic>
        <p:nvPicPr>
          <p:cNvPr id="5" name="Picture 4" descr="Screen Shot 2017-06-26 at 16.48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3395116"/>
            <a:ext cx="4851400" cy="323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17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LHC luminosity </a:t>
            </a:r>
            <a:r>
              <a:rPr lang="en-US" dirty="0" smtClean="0"/>
              <a:t>2016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214282" y="2071678"/>
            <a:ext cx="8786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Better beam understanding of aperture (smaller </a:t>
            </a:r>
            <a:r>
              <a:rPr lang="el-GR" sz="2000" dirty="0" smtClean="0"/>
              <a:t>σ</a:t>
            </a:r>
            <a:r>
              <a:rPr lang="de-DE" sz="2000" dirty="0" smtClean="0"/>
              <a:t>)</a:t>
            </a:r>
          </a:p>
          <a:p>
            <a:pPr>
              <a:buFontTx/>
              <a:buChar char="-"/>
            </a:pPr>
            <a:r>
              <a:rPr lang="en-US" sz="2000" dirty="0" smtClean="0"/>
              <a:t>Number of bunches increased </a:t>
            </a:r>
            <a:r>
              <a:rPr lang="en-US" sz="2000" dirty="0" smtClean="0"/>
              <a:t>at nominal, i.e. </a:t>
            </a:r>
            <a:r>
              <a:rPr lang="en-US" sz="2000" dirty="0" smtClean="0"/>
              <a:t>2760 (2017)</a:t>
            </a:r>
          </a:p>
          <a:p>
            <a:pPr>
              <a:buFontTx/>
              <a:buChar char="-"/>
            </a:pPr>
            <a:r>
              <a:rPr lang="en-US" sz="2000" dirty="0" smtClean="0"/>
              <a:t>- bunch </a:t>
            </a:r>
            <a:r>
              <a:rPr lang="en-US" sz="2000" dirty="0"/>
              <a:t>intensity of </a:t>
            </a:r>
            <a:r>
              <a:rPr lang="en-US" sz="2000" b="1" dirty="0"/>
              <a:t>1.1x10</a:t>
            </a:r>
            <a:r>
              <a:rPr lang="en-US" sz="2000" b="1" baseline="30000" dirty="0"/>
              <a:t>11</a:t>
            </a:r>
            <a:r>
              <a:rPr lang="en-US" sz="2000" b="1" dirty="0"/>
              <a:t>p/bunch</a:t>
            </a:r>
            <a:endParaRPr lang="en-US" sz="2000" dirty="0"/>
          </a:p>
          <a:p>
            <a:pPr>
              <a:buFontTx/>
              <a:buChar char="-"/>
            </a:pPr>
            <a:endParaRPr lang="en-US" sz="2000" dirty="0" smtClean="0"/>
          </a:p>
        </p:txBody>
      </p:sp>
      <p:sp>
        <p:nvSpPr>
          <p:cNvPr id="9" name="Rechteck 8"/>
          <p:cNvSpPr/>
          <p:nvPr/>
        </p:nvSpPr>
        <p:spPr>
          <a:xfrm>
            <a:off x="214282" y="1142984"/>
            <a:ext cx="8858312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13 </a:t>
            </a:r>
            <a:r>
              <a:rPr lang="en-US" sz="2000" dirty="0" err="1" smtClean="0">
                <a:solidFill>
                  <a:schemeClr val="bg1"/>
                </a:solidFill>
              </a:rPr>
              <a:t>TeV</a:t>
            </a:r>
            <a:r>
              <a:rPr lang="en-US" sz="2000" dirty="0" smtClean="0">
                <a:solidFill>
                  <a:schemeClr val="bg1"/>
                </a:solidFill>
              </a:rPr>
              <a:t> center-of-mass energy since 2015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Luminosity </a:t>
            </a:r>
            <a:r>
              <a:rPr lang="en-US" sz="2000" dirty="0" smtClean="0">
                <a:solidFill>
                  <a:schemeClr val="bg1"/>
                </a:solidFill>
              </a:rPr>
              <a:t>at </a:t>
            </a:r>
            <a:r>
              <a:rPr lang="en-US" sz="2000" b="1" dirty="0" smtClean="0">
                <a:solidFill>
                  <a:schemeClr val="bg1"/>
                </a:solidFill>
                <a:sym typeface="Symbol"/>
              </a:rPr>
              <a:t>1.4 </a:t>
            </a:r>
            <a:r>
              <a:rPr lang="en-US" sz="2000" b="1" dirty="0" smtClean="0">
                <a:solidFill>
                  <a:schemeClr val="bg1"/>
                </a:solidFill>
                <a:sym typeface="Symbol"/>
              </a:rPr>
              <a:t>10</a:t>
            </a:r>
            <a:r>
              <a:rPr lang="en-US" sz="2000" b="1" baseline="30000" dirty="0" smtClean="0">
                <a:solidFill>
                  <a:schemeClr val="bg1"/>
                </a:solidFill>
                <a:sym typeface="Symbol"/>
              </a:rPr>
              <a:t>34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b="1" baseline="30000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(better than old nominal 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10</a:t>
            </a:r>
            <a:r>
              <a:rPr lang="en-US" sz="2000" baseline="30000" dirty="0" smtClean="0">
                <a:solidFill>
                  <a:schemeClr val="bg1"/>
                </a:solidFill>
                <a:sym typeface="Symbol"/>
              </a:rPr>
              <a:t>34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)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4" name="Picture 3" descr="Screen Shot 2017-06-26 at 16.48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562" y="3618218"/>
            <a:ext cx="3898188" cy="3239781"/>
          </a:xfrm>
          <a:prstGeom prst="rect">
            <a:avLst/>
          </a:prstGeom>
        </p:spPr>
      </p:pic>
      <p:pic>
        <p:nvPicPr>
          <p:cNvPr id="5" name="Picture 4" descr="Screen Shot 2017-06-26 at 16.48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3395116"/>
            <a:ext cx="4851400" cy="3238135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6024821"/>
            <a:ext cx="9144000" cy="83317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defTabSz="123825"/>
            <a:r>
              <a:rPr lang="en-GB" sz="1600" dirty="0"/>
              <a:t>Remember: 	 </a:t>
            </a:r>
            <a:r>
              <a:rPr lang="en-GB" sz="1600" dirty="0" smtClean="0"/>
              <a:t>      1 </a:t>
            </a:r>
            <a:r>
              <a:rPr lang="en-GB" sz="1600" dirty="0"/>
              <a:t>pb</a:t>
            </a:r>
            <a:r>
              <a:rPr lang="en-GB" sz="1600" baseline="30000" dirty="0">
                <a:cs typeface="Arial" pitchFamily="34" charset="0"/>
              </a:rPr>
              <a:t>–1</a:t>
            </a:r>
            <a:r>
              <a:rPr lang="en-GB" sz="1600" dirty="0">
                <a:cs typeface="Arial" pitchFamily="34" charset="0"/>
              </a:rPr>
              <a:t> </a:t>
            </a:r>
            <a:r>
              <a:rPr lang="en-GB" sz="1600" dirty="0">
                <a:cs typeface="Arial" pitchFamily="34" charset="0"/>
                <a:sym typeface="Symbol" pitchFamily="18" charset="2"/>
              </a:rPr>
              <a:t>= 10</a:t>
            </a:r>
            <a:r>
              <a:rPr lang="en-GB" sz="1600" baseline="30000" dirty="0">
                <a:cs typeface="Arial" pitchFamily="34" charset="0"/>
                <a:sym typeface="Symbol" pitchFamily="18" charset="2"/>
              </a:rPr>
              <a:t>36</a:t>
            </a:r>
            <a:r>
              <a:rPr lang="en-GB" sz="1600" dirty="0">
                <a:cs typeface="Arial" pitchFamily="34" charset="0"/>
                <a:sym typeface="Symbol" pitchFamily="18" charset="2"/>
              </a:rPr>
              <a:t> </a:t>
            </a:r>
            <a:r>
              <a:rPr lang="en-GB" sz="1600" dirty="0"/>
              <a:t>cm</a:t>
            </a:r>
            <a:r>
              <a:rPr lang="en-GB" sz="1600" baseline="30000" dirty="0">
                <a:cs typeface="Arial" pitchFamily="34" charset="0"/>
              </a:rPr>
              <a:t>–2</a:t>
            </a:r>
            <a:endParaRPr lang="en-GB" sz="1600" dirty="0">
              <a:cs typeface="Arial" pitchFamily="34" charset="0"/>
              <a:sym typeface="Symbol" pitchFamily="18" charset="2"/>
            </a:endParaRPr>
          </a:p>
          <a:p>
            <a:pPr defTabSz="123825"/>
            <a:r>
              <a:rPr lang="en-GB" sz="1600" dirty="0">
                <a:cs typeface="Arial" pitchFamily="34" charset="0"/>
                <a:sym typeface="Symbol" pitchFamily="18" charset="2"/>
              </a:rPr>
              <a:t>											</a:t>
            </a:r>
            <a:r>
              <a:rPr lang="en-GB" sz="1600" dirty="0"/>
              <a:t>1 second at </a:t>
            </a:r>
            <a:r>
              <a:rPr lang="en-GB" sz="1600" i="1" dirty="0"/>
              <a:t>L</a:t>
            </a:r>
            <a:r>
              <a:rPr lang="en-GB" sz="1600" dirty="0"/>
              <a:t> = </a:t>
            </a:r>
            <a:r>
              <a:rPr lang="en-GB" sz="1600" dirty="0" smtClean="0"/>
              <a:t>10</a:t>
            </a:r>
            <a:r>
              <a:rPr lang="en-GB" sz="1600" baseline="30000" dirty="0" smtClean="0"/>
              <a:t>34</a:t>
            </a:r>
            <a:r>
              <a:rPr lang="en-GB" sz="1600" dirty="0" smtClean="0"/>
              <a:t> </a:t>
            </a:r>
            <a:r>
              <a:rPr lang="en-GB" sz="1600" dirty="0"/>
              <a:t>cm</a:t>
            </a:r>
            <a:r>
              <a:rPr lang="en-GB" sz="1600" baseline="30000" dirty="0">
                <a:cs typeface="Arial" pitchFamily="34" charset="0"/>
              </a:rPr>
              <a:t>–2</a:t>
            </a:r>
            <a:r>
              <a:rPr lang="en-GB" sz="1600" dirty="0">
                <a:cs typeface="Arial" pitchFamily="34" charset="0"/>
              </a:rPr>
              <a:t>s</a:t>
            </a:r>
            <a:r>
              <a:rPr lang="en-GB" sz="1600" baseline="30000" dirty="0"/>
              <a:t>–1			</a:t>
            </a:r>
            <a:r>
              <a:rPr lang="en-GB" sz="1600" dirty="0"/>
              <a:t> 												</a:t>
            </a:r>
            <a:r>
              <a:rPr lang="en-GB" sz="1100" dirty="0"/>
              <a:t> </a:t>
            </a:r>
            <a:r>
              <a:rPr lang="en-GB" sz="1600" dirty="0">
                <a:sym typeface="Wingdings" pitchFamily="2" charset="2"/>
              </a:rPr>
              <a:t></a:t>
            </a:r>
            <a:r>
              <a:rPr lang="en-GB" sz="1600" dirty="0"/>
              <a:t> </a:t>
            </a:r>
            <a:r>
              <a:rPr lang="en-US" sz="1600" dirty="0">
                <a:sym typeface="Wingdings" pitchFamily="2" charset="2"/>
              </a:rPr>
              <a:t>∫ </a:t>
            </a:r>
            <a:r>
              <a:rPr lang="en-GB" sz="1600" i="1" dirty="0" err="1">
                <a:sym typeface="Symbol" pitchFamily="18" charset="2"/>
              </a:rPr>
              <a:t>Ldt</a:t>
            </a:r>
            <a:r>
              <a:rPr lang="en-GB" sz="1600" dirty="0">
                <a:sym typeface="Symbol" pitchFamily="18" charset="2"/>
              </a:rPr>
              <a:t> = </a:t>
            </a:r>
            <a:r>
              <a:rPr lang="en-GB" sz="1600" dirty="0" smtClean="0"/>
              <a:t>10</a:t>
            </a:r>
            <a:r>
              <a:rPr lang="en-GB" sz="1600" baseline="30000" dirty="0" smtClean="0">
                <a:cs typeface="Arial" pitchFamily="34" charset="0"/>
              </a:rPr>
              <a:t>–2</a:t>
            </a:r>
            <a:r>
              <a:rPr lang="en-GB" sz="1600" dirty="0" smtClean="0"/>
              <a:t> </a:t>
            </a:r>
            <a:r>
              <a:rPr lang="en-GB" sz="1600" dirty="0"/>
              <a:t>pb</a:t>
            </a:r>
            <a:r>
              <a:rPr lang="en-GB" sz="1600" baseline="30000" dirty="0"/>
              <a:t>–1</a:t>
            </a:r>
            <a:endParaRPr lang="en-GB" sz="1600" dirty="0"/>
          </a:p>
          <a:p>
            <a:pPr defTabSz="123825"/>
            <a:r>
              <a:rPr lang="en-GB" sz="1600" dirty="0"/>
              <a:t>											</a:t>
            </a:r>
            <a:r>
              <a:rPr lang="en-GB" sz="1600" dirty="0" smtClean="0"/>
              <a:t>1</a:t>
            </a:r>
            <a:r>
              <a:rPr lang="en-GB" sz="1600" dirty="0"/>
              <a:t>×10h running day at </a:t>
            </a:r>
            <a:r>
              <a:rPr lang="en-GB" sz="1600" i="1" dirty="0"/>
              <a:t>L</a:t>
            </a:r>
            <a:r>
              <a:rPr lang="en-GB" sz="1600" dirty="0"/>
              <a:t> = 10</a:t>
            </a:r>
            <a:r>
              <a:rPr lang="en-GB" sz="1600" baseline="30000" dirty="0"/>
              <a:t>34</a:t>
            </a:r>
            <a:r>
              <a:rPr lang="en-GB" sz="1600" dirty="0"/>
              <a:t> cm</a:t>
            </a:r>
            <a:r>
              <a:rPr lang="en-GB" sz="1600" baseline="30000" dirty="0">
                <a:cs typeface="Arial" pitchFamily="34" charset="0"/>
              </a:rPr>
              <a:t>–2</a:t>
            </a:r>
            <a:r>
              <a:rPr lang="en-GB" sz="1600" dirty="0">
                <a:cs typeface="Arial" pitchFamily="34" charset="0"/>
              </a:rPr>
              <a:t>s</a:t>
            </a:r>
            <a:r>
              <a:rPr lang="en-GB" sz="1600" baseline="30000" dirty="0"/>
              <a:t>–1</a:t>
            </a:r>
            <a:r>
              <a:rPr lang="en-GB" sz="1600" dirty="0"/>
              <a:t> 	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US" sz="1600" dirty="0">
                <a:sym typeface="Wingdings" pitchFamily="2" charset="2"/>
              </a:rPr>
              <a:t>∫</a:t>
            </a:r>
            <a:r>
              <a:rPr lang="en-GB" sz="1600" dirty="0">
                <a:sym typeface="Symbol" pitchFamily="18" charset="2"/>
              </a:rPr>
              <a:t> </a:t>
            </a:r>
            <a:r>
              <a:rPr lang="en-GB" sz="1600" i="1" dirty="0" err="1">
                <a:sym typeface="Symbol" pitchFamily="18" charset="2"/>
              </a:rPr>
              <a:t>Ldt</a:t>
            </a:r>
            <a:r>
              <a:rPr lang="en-GB" sz="1600" dirty="0">
                <a:sym typeface="Symbol" pitchFamily="18" charset="2"/>
              </a:rPr>
              <a:t> = 0.</a:t>
            </a:r>
            <a:r>
              <a:rPr lang="en-GB" sz="1600" dirty="0"/>
              <a:t>36 fb</a:t>
            </a:r>
            <a:r>
              <a:rPr lang="en-GB" sz="1600" baseline="30000" dirty="0"/>
              <a:t>–1</a:t>
            </a:r>
          </a:p>
        </p:txBody>
      </p:sp>
    </p:spTree>
    <p:extLst>
      <p:ext uri="{BB962C8B-B14F-4D97-AF65-F5344CB8AC3E}">
        <p14:creationId xmlns:p14="http://schemas.microsoft.com/office/powerpoint/2010/main" val="4069099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43</a:t>
            </a:fld>
            <a:endParaRPr lang="en-US"/>
          </a:p>
        </p:txBody>
      </p:sp>
      <p:pic>
        <p:nvPicPr>
          <p:cNvPr id="5" name="Picture 4" descr="Screen Shot 2017-06-26 at 15.58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9250"/>
            <a:ext cx="9144000" cy="5040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Screen Shot 2017-06-26 at 15.59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650" y="6124575"/>
            <a:ext cx="3873500" cy="596900"/>
          </a:xfrm>
          <a:prstGeom prst="rect">
            <a:avLst/>
          </a:prstGeom>
        </p:spPr>
      </p:pic>
      <p:pic>
        <p:nvPicPr>
          <p:cNvPr id="7" name="Picture 6" descr="Screen Shot 2017-06-26 at 16.03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00" y="3078186"/>
            <a:ext cx="6362700" cy="749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Screen Shot 2017-06-26 at 16.06.2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820" y="4965465"/>
            <a:ext cx="7350934" cy="115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0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LHC: Longer Term Future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6" name="Picture 5" descr="Screen Shot 2017-06-26 at 16.07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0726"/>
            <a:ext cx="9144000" cy="2746721"/>
          </a:xfrm>
          <a:prstGeom prst="rect">
            <a:avLst/>
          </a:prstGeom>
        </p:spPr>
      </p:pic>
      <p:sp>
        <p:nvSpPr>
          <p:cNvPr id="7" name="Up Arrow 6"/>
          <p:cNvSpPr/>
          <p:nvPr/>
        </p:nvSpPr>
        <p:spPr>
          <a:xfrm>
            <a:off x="3174744" y="3263781"/>
            <a:ext cx="484632" cy="978408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38872" y="4407447"/>
            <a:ext cx="1641007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Typically </a:t>
            </a:r>
          </a:p>
          <a:p>
            <a:r>
              <a:rPr lang="en-US" dirty="0"/>
              <a:t>a</a:t>
            </a:r>
            <a:r>
              <a:rPr lang="en-US" dirty="0" smtClean="0"/>
              <a:t>bout 3-30 fb-1 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nalysed</a:t>
            </a:r>
            <a:r>
              <a:rPr lang="en-US" dirty="0" smtClean="0"/>
              <a:t> as </a:t>
            </a:r>
          </a:p>
          <a:p>
            <a:r>
              <a:rPr lang="en-US" dirty="0" smtClean="0"/>
              <a:t>of today</a:t>
            </a:r>
          </a:p>
        </p:txBody>
      </p:sp>
    </p:spTree>
    <p:extLst>
      <p:ext uri="{BB962C8B-B14F-4D97-AF65-F5344CB8AC3E}">
        <p14:creationId xmlns:p14="http://schemas.microsoft.com/office/powerpoint/2010/main" val="3944925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LHC: Longer Term Future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F2D1724-3937-5C41-B507-603CFB82874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6" name="Picture 5" descr="Screen Shot 2017-06-26 at 16.07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0726"/>
            <a:ext cx="9144000" cy="2746721"/>
          </a:xfrm>
          <a:prstGeom prst="rect">
            <a:avLst/>
          </a:prstGeom>
        </p:spPr>
      </p:pic>
      <p:sp>
        <p:nvSpPr>
          <p:cNvPr id="7" name="Up Arrow 6"/>
          <p:cNvSpPr/>
          <p:nvPr/>
        </p:nvSpPr>
        <p:spPr>
          <a:xfrm>
            <a:off x="6310884" y="3263781"/>
            <a:ext cx="484632" cy="978408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42697" y="4399191"/>
            <a:ext cx="1736373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Factor 10 – 100</a:t>
            </a:r>
          </a:p>
          <a:p>
            <a:r>
              <a:rPr lang="en-US" dirty="0"/>
              <a:t>m</a:t>
            </a:r>
            <a:r>
              <a:rPr lang="en-US" dirty="0" smtClean="0"/>
              <a:t>ore data</a:t>
            </a:r>
          </a:p>
          <a:p>
            <a:r>
              <a:rPr lang="en-US" dirty="0"/>
              <a:t>t</a:t>
            </a:r>
            <a:r>
              <a:rPr lang="en-US" dirty="0" smtClean="0"/>
              <a:t>o be analyzed</a:t>
            </a:r>
          </a:p>
          <a:p>
            <a:r>
              <a:rPr lang="en-US" dirty="0" smtClean="0"/>
              <a:t>in next 5-7 years</a:t>
            </a:r>
          </a:p>
        </p:txBody>
      </p:sp>
    </p:spTree>
    <p:extLst>
      <p:ext uri="{BB962C8B-B14F-4D97-AF65-F5344CB8AC3E}">
        <p14:creationId xmlns:p14="http://schemas.microsoft.com/office/powerpoint/2010/main" val="133772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7715272" cy="67810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153400" cy="990600"/>
          </a:xfrm>
        </p:spPr>
        <p:txBody>
          <a:bodyPr/>
          <a:lstStyle/>
          <a:p>
            <a:r>
              <a:rPr lang="en-US" dirty="0" smtClean="0"/>
              <a:t>Collisions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8072462" y="4000504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(25 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3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2786058"/>
            <a:ext cx="9144000" cy="20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Z Axis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153400" cy="990600"/>
          </a:xfrm>
        </p:spPr>
        <p:txBody>
          <a:bodyPr/>
          <a:lstStyle/>
          <a:p>
            <a:r>
              <a:rPr lang="en-US" dirty="0" smtClean="0"/>
              <a:t>Proton Collisions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/>
          <a:srcRect l="12166" t="52782" r="69384" b="33224"/>
          <a:stretch>
            <a:fillRect/>
          </a:stretch>
        </p:blipFill>
        <p:spPr bwMode="auto">
          <a:xfrm>
            <a:off x="3286116" y="2143116"/>
            <a:ext cx="2571768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Pfeil nach rechts 5"/>
          <p:cNvSpPr/>
          <p:nvPr/>
        </p:nvSpPr>
        <p:spPr>
          <a:xfrm rot="10800000">
            <a:off x="5929322" y="2214554"/>
            <a:ext cx="2071702" cy="119901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feil nach rechts 6"/>
          <p:cNvSpPr/>
          <p:nvPr/>
        </p:nvSpPr>
        <p:spPr>
          <a:xfrm>
            <a:off x="1142976" y="2285992"/>
            <a:ext cx="2071702" cy="119901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6429388" y="2571744"/>
            <a:ext cx="1091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Proton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00166" y="2643182"/>
            <a:ext cx="1091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Proton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572132" y="214290"/>
            <a:ext cx="1436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P_T</a:t>
            </a:r>
          </a:p>
          <a:p>
            <a:r>
              <a:rPr lang="en-US" dirty="0" err="1" smtClean="0"/>
              <a:t>hadronization</a:t>
            </a:r>
            <a:endParaRPr lang="en-US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5214942" y="5214950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P_T</a:t>
            </a:r>
            <a:endParaRPr lang="en-US" dirty="0"/>
          </a:p>
        </p:txBody>
      </p:sp>
      <p:sp>
        <p:nvSpPr>
          <p:cNvPr id="17" name="Pfeil nach links 16"/>
          <p:cNvSpPr/>
          <p:nvPr/>
        </p:nvSpPr>
        <p:spPr>
          <a:xfrm rot="280080">
            <a:off x="484989" y="2480083"/>
            <a:ext cx="3024325" cy="246471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feil nach links 18"/>
          <p:cNvSpPr/>
          <p:nvPr/>
        </p:nvSpPr>
        <p:spPr>
          <a:xfrm rot="21353120">
            <a:off x="504980" y="2965680"/>
            <a:ext cx="3024325" cy="246471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feil nach links 19"/>
          <p:cNvSpPr/>
          <p:nvPr/>
        </p:nvSpPr>
        <p:spPr>
          <a:xfrm rot="10431134">
            <a:off x="5862385" y="2375787"/>
            <a:ext cx="3024325" cy="246471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feil nach links 20"/>
          <p:cNvSpPr/>
          <p:nvPr/>
        </p:nvSpPr>
        <p:spPr>
          <a:xfrm rot="11236372">
            <a:off x="5861318" y="3119375"/>
            <a:ext cx="3024325" cy="246471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 2 9"/>
          <p:cNvSpPr/>
          <p:nvPr/>
        </p:nvSpPr>
        <p:spPr>
          <a:xfrm>
            <a:off x="3786182" y="2214554"/>
            <a:ext cx="1571636" cy="1643074"/>
          </a:xfrm>
          <a:prstGeom prst="irregularSeal2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Ellipse 21"/>
          <p:cNvSpPr/>
          <p:nvPr/>
        </p:nvSpPr>
        <p:spPr>
          <a:xfrm>
            <a:off x="4143372" y="2786058"/>
            <a:ext cx="571504" cy="48577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g</a:t>
            </a:r>
            <a:endParaRPr lang="en-US" sz="1600" b="1" dirty="0"/>
          </a:p>
        </p:txBody>
      </p:sp>
      <p:sp>
        <p:nvSpPr>
          <p:cNvPr id="23" name="Ellipse 22"/>
          <p:cNvSpPr/>
          <p:nvPr/>
        </p:nvSpPr>
        <p:spPr>
          <a:xfrm>
            <a:off x="4500562" y="2714620"/>
            <a:ext cx="571504" cy="48577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q</a:t>
            </a:r>
            <a:endParaRPr lang="en-US" sz="1600" b="1" dirty="0"/>
          </a:p>
        </p:txBody>
      </p:sp>
      <p:sp>
        <p:nvSpPr>
          <p:cNvPr id="11" name="Pfeil nach rechts 10"/>
          <p:cNvSpPr/>
          <p:nvPr/>
        </p:nvSpPr>
        <p:spPr>
          <a:xfrm rot="18125671">
            <a:off x="4203855" y="1221469"/>
            <a:ext cx="2299249" cy="107750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particle (quark, gluon, …)</a:t>
            </a:r>
            <a:endParaRPr lang="en-US" dirty="0"/>
          </a:p>
        </p:txBody>
      </p:sp>
      <p:sp>
        <p:nvSpPr>
          <p:cNvPr id="12" name="Pfeil nach rechts 11"/>
          <p:cNvSpPr/>
          <p:nvPr/>
        </p:nvSpPr>
        <p:spPr>
          <a:xfrm rot="3457310">
            <a:off x="3992933" y="3649580"/>
            <a:ext cx="2299249" cy="107750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particle (quark, gluon, …)</a:t>
            </a:r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>
            <a:off x="500034" y="3357562"/>
            <a:ext cx="23830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Lower P_T particles from</a:t>
            </a:r>
          </a:p>
          <a:p>
            <a:r>
              <a:rPr lang="en-US" i="1" u="sng" dirty="0" smtClean="0"/>
              <a:t>multiple Interactions</a:t>
            </a:r>
          </a:p>
          <a:p>
            <a:r>
              <a:rPr lang="en-US" i="1" dirty="0" smtClean="0"/>
              <a:t>of other </a:t>
            </a:r>
            <a:r>
              <a:rPr lang="en-US" i="1" dirty="0" err="1" smtClean="0"/>
              <a:t>partons</a:t>
            </a:r>
            <a:endParaRPr lang="en-US" i="1" dirty="0"/>
          </a:p>
        </p:txBody>
      </p:sp>
      <p:sp>
        <p:nvSpPr>
          <p:cNvPr id="25" name="Pfeil nach rechts 24"/>
          <p:cNvSpPr/>
          <p:nvPr/>
        </p:nvSpPr>
        <p:spPr>
          <a:xfrm rot="15463405">
            <a:off x="3759772" y="686659"/>
            <a:ext cx="1867626" cy="57355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Final state radiation gluons</a:t>
            </a:r>
            <a:endParaRPr lang="en-US" dirty="0"/>
          </a:p>
        </p:txBody>
      </p:sp>
      <p:sp>
        <p:nvSpPr>
          <p:cNvPr id="26" name="Pfeil nach rechts 25"/>
          <p:cNvSpPr/>
          <p:nvPr/>
        </p:nvSpPr>
        <p:spPr>
          <a:xfrm rot="1634352">
            <a:off x="5314083" y="4253237"/>
            <a:ext cx="1867626" cy="57355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Final state radiation gluons</a:t>
            </a:r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5822129" y="6211669"/>
            <a:ext cx="3358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usually many more</a:t>
            </a:r>
          </a:p>
          <a:p>
            <a:r>
              <a:rPr lang="en-US" dirty="0" smtClean="0"/>
              <a:t>particles than arrows in this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883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2786058"/>
            <a:ext cx="9144000" cy="20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Z Axis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153400" cy="990600"/>
          </a:xfrm>
        </p:spPr>
        <p:txBody>
          <a:bodyPr/>
          <a:lstStyle/>
          <a:p>
            <a:r>
              <a:rPr lang="en-US" dirty="0" smtClean="0"/>
              <a:t>Proton Collisions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/>
          <a:srcRect l="12166" t="52782" r="69384" b="33224"/>
          <a:stretch>
            <a:fillRect/>
          </a:stretch>
        </p:blipFill>
        <p:spPr bwMode="auto">
          <a:xfrm>
            <a:off x="3286116" y="2143116"/>
            <a:ext cx="2571768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Pfeil nach rechts 5"/>
          <p:cNvSpPr/>
          <p:nvPr/>
        </p:nvSpPr>
        <p:spPr>
          <a:xfrm rot="10800000">
            <a:off x="5929322" y="2214554"/>
            <a:ext cx="2071702" cy="119901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feil nach rechts 6"/>
          <p:cNvSpPr/>
          <p:nvPr/>
        </p:nvSpPr>
        <p:spPr>
          <a:xfrm>
            <a:off x="1142976" y="2285992"/>
            <a:ext cx="2071702" cy="119901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6429388" y="2571744"/>
            <a:ext cx="1091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Proton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00166" y="2643182"/>
            <a:ext cx="1091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Proton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572132" y="214290"/>
            <a:ext cx="1436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P_T</a:t>
            </a:r>
          </a:p>
          <a:p>
            <a:r>
              <a:rPr lang="en-US" dirty="0" err="1" smtClean="0"/>
              <a:t>hadronization</a:t>
            </a:r>
            <a:endParaRPr lang="en-US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5214942" y="5214950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P_T</a:t>
            </a:r>
            <a:endParaRPr lang="en-US" dirty="0"/>
          </a:p>
        </p:txBody>
      </p:sp>
      <p:sp>
        <p:nvSpPr>
          <p:cNvPr id="17" name="Pfeil nach links 16"/>
          <p:cNvSpPr/>
          <p:nvPr/>
        </p:nvSpPr>
        <p:spPr>
          <a:xfrm rot="280080">
            <a:off x="484989" y="2480083"/>
            <a:ext cx="3024325" cy="246471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feil nach links 18"/>
          <p:cNvSpPr/>
          <p:nvPr/>
        </p:nvSpPr>
        <p:spPr>
          <a:xfrm rot="21353120">
            <a:off x="504980" y="2965680"/>
            <a:ext cx="3024325" cy="246471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feil nach links 19"/>
          <p:cNvSpPr/>
          <p:nvPr/>
        </p:nvSpPr>
        <p:spPr>
          <a:xfrm rot="10431134">
            <a:off x="5862385" y="2375787"/>
            <a:ext cx="3024325" cy="246471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feil nach links 20"/>
          <p:cNvSpPr/>
          <p:nvPr/>
        </p:nvSpPr>
        <p:spPr>
          <a:xfrm rot="11236372">
            <a:off x="5861318" y="3119375"/>
            <a:ext cx="3024325" cy="246471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 2 9"/>
          <p:cNvSpPr/>
          <p:nvPr/>
        </p:nvSpPr>
        <p:spPr>
          <a:xfrm>
            <a:off x="3786182" y="2214554"/>
            <a:ext cx="1571636" cy="1643074"/>
          </a:xfrm>
          <a:prstGeom prst="irregularSeal2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Ellipse 21"/>
          <p:cNvSpPr/>
          <p:nvPr/>
        </p:nvSpPr>
        <p:spPr>
          <a:xfrm>
            <a:off x="4143372" y="2786058"/>
            <a:ext cx="571504" cy="48577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g</a:t>
            </a:r>
            <a:endParaRPr lang="en-US" sz="1600" b="1" dirty="0"/>
          </a:p>
        </p:txBody>
      </p:sp>
      <p:sp>
        <p:nvSpPr>
          <p:cNvPr id="23" name="Ellipse 22"/>
          <p:cNvSpPr/>
          <p:nvPr/>
        </p:nvSpPr>
        <p:spPr>
          <a:xfrm>
            <a:off x="4500562" y="2714620"/>
            <a:ext cx="571504" cy="48577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q</a:t>
            </a:r>
            <a:endParaRPr lang="en-US" sz="1600" b="1" dirty="0"/>
          </a:p>
        </p:txBody>
      </p:sp>
      <p:sp>
        <p:nvSpPr>
          <p:cNvPr id="11" name="Pfeil nach rechts 10"/>
          <p:cNvSpPr/>
          <p:nvPr/>
        </p:nvSpPr>
        <p:spPr>
          <a:xfrm rot="18125671">
            <a:off x="4203855" y="1221469"/>
            <a:ext cx="2299249" cy="107750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particle (quark, gluon, …)</a:t>
            </a:r>
            <a:endParaRPr lang="en-US" dirty="0"/>
          </a:p>
        </p:txBody>
      </p:sp>
      <p:sp>
        <p:nvSpPr>
          <p:cNvPr id="12" name="Pfeil nach rechts 11"/>
          <p:cNvSpPr/>
          <p:nvPr/>
        </p:nvSpPr>
        <p:spPr>
          <a:xfrm rot="3457310">
            <a:off x="3992933" y="3649580"/>
            <a:ext cx="2299249" cy="107750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particle (quark, gluon, …)</a:t>
            </a:r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>
            <a:off x="500034" y="3357562"/>
            <a:ext cx="23830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Lower P_T particles from</a:t>
            </a:r>
          </a:p>
          <a:p>
            <a:r>
              <a:rPr lang="en-US" i="1" u="sng" dirty="0" smtClean="0"/>
              <a:t>multiple Interactions</a:t>
            </a:r>
          </a:p>
          <a:p>
            <a:r>
              <a:rPr lang="en-US" i="1" dirty="0" smtClean="0"/>
              <a:t>of other </a:t>
            </a:r>
            <a:r>
              <a:rPr lang="en-US" i="1" dirty="0" err="1" smtClean="0"/>
              <a:t>partons</a:t>
            </a:r>
            <a:endParaRPr lang="en-US" i="1" dirty="0"/>
          </a:p>
        </p:txBody>
      </p:sp>
      <p:sp>
        <p:nvSpPr>
          <p:cNvPr id="25" name="Pfeil nach rechts 24"/>
          <p:cNvSpPr/>
          <p:nvPr/>
        </p:nvSpPr>
        <p:spPr>
          <a:xfrm rot="15463405">
            <a:off x="3759772" y="686659"/>
            <a:ext cx="1867626" cy="57355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Final state radiation gluons</a:t>
            </a:r>
            <a:endParaRPr lang="en-US" dirty="0"/>
          </a:p>
        </p:txBody>
      </p:sp>
      <p:sp>
        <p:nvSpPr>
          <p:cNvPr id="26" name="Pfeil nach rechts 25"/>
          <p:cNvSpPr/>
          <p:nvPr/>
        </p:nvSpPr>
        <p:spPr>
          <a:xfrm rot="1634352">
            <a:off x="5314083" y="4253237"/>
            <a:ext cx="1867626" cy="57355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Final state radiation gluons</a:t>
            </a:r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5822129" y="6211669"/>
            <a:ext cx="3358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usually many more</a:t>
            </a:r>
          </a:p>
          <a:p>
            <a:r>
              <a:rPr lang="en-US" dirty="0" smtClean="0"/>
              <a:t>particles than arrows in this picture</a:t>
            </a:r>
            <a:endParaRPr lang="en-US" dirty="0"/>
          </a:p>
        </p:txBody>
      </p:sp>
      <p:sp>
        <p:nvSpPr>
          <p:cNvPr id="28" name="Textfeld 27"/>
          <p:cNvSpPr txBox="1"/>
          <p:nvPr/>
        </p:nvSpPr>
        <p:spPr>
          <a:xfrm>
            <a:off x="857224" y="4714884"/>
            <a:ext cx="3059556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You can imagine how</a:t>
            </a:r>
          </a:p>
          <a:p>
            <a:r>
              <a:rPr lang="en-US" dirty="0" smtClean="0"/>
              <a:t>this picture looks like</a:t>
            </a:r>
          </a:p>
          <a:p>
            <a:r>
              <a:rPr lang="en-US" dirty="0" smtClean="0"/>
              <a:t>for 20 additional low pt events</a:t>
            </a:r>
          </a:p>
          <a:p>
            <a:r>
              <a:rPr lang="en-US" dirty="0" smtClean="0"/>
              <a:t>overlaid to this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948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500702"/>
            <a:ext cx="68484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57158" y="21429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Cross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Section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hteck 12"/>
          <p:cNvSpPr/>
          <p:nvPr/>
        </p:nvSpPr>
        <p:spPr>
          <a:xfrm rot="1452235">
            <a:off x="2375486" y="2668806"/>
            <a:ext cx="1898923" cy="1467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1142976" y="1643050"/>
            <a:ext cx="1357322" cy="1343028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f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 (x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, </a:t>
            </a:r>
            <a:r>
              <a:rPr lang="el-GR" sz="2000" dirty="0" smtClean="0">
                <a:latin typeface="Calibri"/>
              </a:rPr>
              <a:t>μ</a:t>
            </a:r>
            <a:r>
              <a:rPr lang="de-DE" sz="2000" dirty="0" smtClean="0">
                <a:latin typeface="Calibri"/>
              </a:rPr>
              <a:t>)</a:t>
            </a:r>
            <a:endParaRPr lang="en-US" sz="2000" dirty="0"/>
          </a:p>
        </p:txBody>
      </p:sp>
      <p:sp>
        <p:nvSpPr>
          <p:cNvPr id="15" name="Rechteck 14"/>
          <p:cNvSpPr/>
          <p:nvPr/>
        </p:nvSpPr>
        <p:spPr>
          <a:xfrm rot="20609126">
            <a:off x="2339116" y="3838742"/>
            <a:ext cx="1898923" cy="1467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/>
          <p:cNvSpPr/>
          <p:nvPr/>
        </p:nvSpPr>
        <p:spPr>
          <a:xfrm>
            <a:off x="1142976" y="3429000"/>
            <a:ext cx="1357322" cy="1343028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feil nach rechts 15"/>
          <p:cNvSpPr/>
          <p:nvPr/>
        </p:nvSpPr>
        <p:spPr>
          <a:xfrm rot="18708526">
            <a:off x="4733216" y="1820289"/>
            <a:ext cx="2299249" cy="107750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Particle B </a:t>
            </a:r>
            <a:endParaRPr lang="en-US" dirty="0"/>
          </a:p>
        </p:txBody>
      </p:sp>
      <p:sp>
        <p:nvSpPr>
          <p:cNvPr id="17" name="Pfeil nach rechts 16"/>
          <p:cNvSpPr/>
          <p:nvPr/>
        </p:nvSpPr>
        <p:spPr>
          <a:xfrm rot="1577975">
            <a:off x="4977456" y="3668278"/>
            <a:ext cx="2299249" cy="107750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particle A </a:t>
            </a:r>
            <a:endParaRPr lang="en-US" dirty="0"/>
          </a:p>
        </p:txBody>
      </p:sp>
      <p:sp>
        <p:nvSpPr>
          <p:cNvPr id="14" name="Ellipse 13"/>
          <p:cNvSpPr/>
          <p:nvPr/>
        </p:nvSpPr>
        <p:spPr>
          <a:xfrm>
            <a:off x="4000496" y="2857496"/>
            <a:ext cx="1357322" cy="1343028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4800" dirty="0" smtClean="0">
                <a:latin typeface="Calibri"/>
              </a:rPr>
              <a:t>σ</a:t>
            </a:r>
            <a:endParaRPr lang="en-US" sz="4800" dirty="0" smtClean="0"/>
          </a:p>
        </p:txBody>
      </p:sp>
      <p:sp>
        <p:nvSpPr>
          <p:cNvPr id="18" name="Ellipse 17"/>
          <p:cNvSpPr/>
          <p:nvPr/>
        </p:nvSpPr>
        <p:spPr>
          <a:xfrm>
            <a:off x="1142976" y="3429000"/>
            <a:ext cx="1357322" cy="1343028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f</a:t>
            </a:r>
            <a:r>
              <a:rPr lang="en-US" sz="2000" baseline="-25000" dirty="0" err="1" smtClean="0"/>
              <a:t>j</a:t>
            </a:r>
            <a:r>
              <a:rPr lang="en-US" sz="2000" dirty="0" smtClean="0"/>
              <a:t> (</a:t>
            </a:r>
            <a:r>
              <a:rPr lang="en-US" sz="2000" dirty="0" err="1" smtClean="0"/>
              <a:t>x</a:t>
            </a:r>
            <a:r>
              <a:rPr lang="en-US" sz="2000" baseline="-25000" dirty="0" err="1" smtClean="0"/>
              <a:t>j</a:t>
            </a:r>
            <a:r>
              <a:rPr lang="en-US" sz="2000" dirty="0" smtClean="0"/>
              <a:t>, </a:t>
            </a:r>
            <a:r>
              <a:rPr lang="el-GR" sz="2000" dirty="0" smtClean="0">
                <a:latin typeface="Calibri"/>
              </a:rPr>
              <a:t>μ</a:t>
            </a:r>
            <a:r>
              <a:rPr lang="de-DE" sz="1600" dirty="0" smtClean="0">
                <a:latin typeface="Calibri"/>
              </a:rPr>
              <a:t>)</a:t>
            </a:r>
            <a:endParaRPr lang="en-US" sz="1600" dirty="0"/>
          </a:p>
        </p:txBody>
      </p:sp>
      <p:sp>
        <p:nvSpPr>
          <p:cNvPr id="19" name="Textfeld 18"/>
          <p:cNvSpPr txBox="1"/>
          <p:nvPr/>
        </p:nvSpPr>
        <p:spPr>
          <a:xfrm>
            <a:off x="4429124" y="2928934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alibri"/>
              </a:rPr>
              <a:t>^</a:t>
            </a:r>
            <a:endParaRPr lang="en-US" sz="4800" dirty="0">
              <a:solidFill>
                <a:schemeClr val="bg1"/>
              </a:solidFill>
            </a:endParaRPr>
          </a:p>
        </p:txBody>
      </p:sp>
      <p:sp useBgFill="1">
        <p:nvSpPr>
          <p:cNvPr id="22" name="Textfeld 21"/>
          <p:cNvSpPr txBox="1"/>
          <p:nvPr/>
        </p:nvSpPr>
        <p:spPr>
          <a:xfrm>
            <a:off x="4000496" y="5500702"/>
            <a:ext cx="437940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3600" i="1" dirty="0" smtClean="0">
                <a:latin typeface="Calibri"/>
              </a:rPr>
              <a:t>μ</a:t>
            </a:r>
            <a:endParaRPr lang="en-US" sz="3600" i="1" dirty="0"/>
          </a:p>
        </p:txBody>
      </p:sp>
      <p:sp useBgFill="1">
        <p:nvSpPr>
          <p:cNvPr id="23" name="Textfeld 22"/>
          <p:cNvSpPr txBox="1"/>
          <p:nvPr/>
        </p:nvSpPr>
        <p:spPr>
          <a:xfrm>
            <a:off x="5500694" y="5500702"/>
            <a:ext cx="437940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l-GR" sz="3600" i="1" dirty="0" smtClean="0">
                <a:latin typeface="Calibri"/>
              </a:rPr>
              <a:t>μ</a:t>
            </a:r>
            <a:endParaRPr lang="en-US" sz="3600" i="1" dirty="0"/>
          </a:p>
        </p:txBody>
      </p:sp>
      <p:sp useBgFill="1">
        <p:nvSpPr>
          <p:cNvPr id="24" name="Textfeld 23"/>
          <p:cNvSpPr txBox="1"/>
          <p:nvPr/>
        </p:nvSpPr>
        <p:spPr>
          <a:xfrm>
            <a:off x="6572264" y="5500702"/>
            <a:ext cx="1712328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l-GR" sz="3200" i="1" dirty="0" smtClean="0">
                <a:latin typeface="Calibri"/>
              </a:rPr>
              <a:t>μ</a:t>
            </a:r>
            <a:r>
              <a:rPr lang="de-DE" sz="3200" i="1" dirty="0" smtClean="0">
                <a:latin typeface="Calibri"/>
              </a:rPr>
              <a:t> , </a:t>
            </a:r>
            <a:r>
              <a:rPr lang="de-DE" sz="3200" i="1" dirty="0" err="1" smtClean="0">
                <a:latin typeface="Calibri"/>
              </a:rPr>
              <a:t>x</a:t>
            </a:r>
            <a:r>
              <a:rPr lang="de-DE" sz="3200" i="1" baseline="-25000" dirty="0" err="1" smtClean="0">
                <a:latin typeface="Calibri"/>
              </a:rPr>
              <a:t>i,</a:t>
            </a:r>
            <a:r>
              <a:rPr lang="de-DE" sz="3200" i="1" dirty="0" err="1" smtClean="0">
                <a:latin typeface="Calibri"/>
              </a:rPr>
              <a:t>x</a:t>
            </a:r>
            <a:r>
              <a:rPr lang="de-DE" sz="3200" i="1" baseline="-25000" dirty="0" err="1" smtClean="0">
                <a:latin typeface="Calibri"/>
              </a:rPr>
              <a:t>j,,</a:t>
            </a:r>
            <a:r>
              <a:rPr lang="de-DE" sz="2400" i="1" dirty="0" err="1" smtClean="0">
                <a:latin typeface="Calibri"/>
              </a:rPr>
              <a:t>S</a:t>
            </a:r>
            <a:r>
              <a:rPr lang="de-DE" sz="3200" i="1" dirty="0" smtClean="0">
                <a:latin typeface="Calibri"/>
              </a:rPr>
              <a:t>)</a:t>
            </a:r>
            <a:endParaRPr lang="en-US" sz="3200" i="1" dirty="0"/>
          </a:p>
        </p:txBody>
      </p:sp>
      <p:sp>
        <p:nvSpPr>
          <p:cNvPr id="26" name="Textfeld 25"/>
          <p:cNvSpPr txBox="1"/>
          <p:nvPr/>
        </p:nvSpPr>
        <p:spPr>
          <a:xfrm>
            <a:off x="500034" y="5143512"/>
            <a:ext cx="4869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Cross section for the production of particle A and B</a:t>
            </a:r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6286512" y="6000768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i,j</a:t>
            </a:r>
            <a:r>
              <a:rPr lang="en-US" sz="1600" dirty="0" err="1" smtClean="0">
                <a:sym typeface="Wingdings" pitchFamily="2" charset="2"/>
              </a:rPr>
              <a:t>AB</a:t>
            </a:r>
            <a:endParaRPr lang="en-US" sz="1600" dirty="0"/>
          </a:p>
        </p:txBody>
      </p:sp>
      <p:sp>
        <p:nvSpPr>
          <p:cNvPr id="28" name="Textfeld 27"/>
          <p:cNvSpPr txBox="1"/>
          <p:nvPr/>
        </p:nvSpPr>
        <p:spPr>
          <a:xfrm>
            <a:off x="4572000" y="3714752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</a:rPr>
              <a:t>i,j</a:t>
            </a:r>
            <a:r>
              <a:rPr lang="en-US" sz="1600" dirty="0" err="1" smtClean="0">
                <a:solidFill>
                  <a:schemeClr val="bg1"/>
                </a:solidFill>
                <a:sym typeface="Wingdings" pitchFamily="2" charset="2"/>
              </a:rPr>
              <a:t>AB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0" y="1643050"/>
            <a:ext cx="175400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Parton</a:t>
            </a:r>
          </a:p>
          <a:p>
            <a:r>
              <a:rPr lang="en-US" dirty="0" smtClean="0"/>
              <a:t>densities:</a:t>
            </a:r>
          </a:p>
          <a:p>
            <a:r>
              <a:rPr lang="en-US" dirty="0" smtClean="0"/>
              <a:t>probability</a:t>
            </a:r>
          </a:p>
          <a:p>
            <a:r>
              <a:rPr lang="en-US" dirty="0" smtClean="0"/>
              <a:t>densities to</a:t>
            </a:r>
          </a:p>
          <a:p>
            <a:r>
              <a:rPr lang="en-US" dirty="0" smtClean="0"/>
              <a:t>find a </a:t>
            </a:r>
            <a:r>
              <a:rPr lang="en-US" dirty="0" err="1" smtClean="0"/>
              <a:t>parton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with momentum x</a:t>
            </a:r>
          </a:p>
          <a:p>
            <a:r>
              <a:rPr lang="en-US" dirty="0" smtClean="0"/>
              <a:t>in the proton</a:t>
            </a:r>
            <a:endParaRPr lang="en-US" dirty="0"/>
          </a:p>
        </p:txBody>
      </p:sp>
      <p:sp>
        <p:nvSpPr>
          <p:cNvPr id="30" name="Textfeld 29"/>
          <p:cNvSpPr txBox="1"/>
          <p:nvPr/>
        </p:nvSpPr>
        <p:spPr>
          <a:xfrm>
            <a:off x="3571868" y="1928802"/>
            <a:ext cx="18213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 Scattering </a:t>
            </a:r>
          </a:p>
          <a:p>
            <a:r>
              <a:rPr lang="en-US" dirty="0" smtClean="0"/>
              <a:t>cross section, like </a:t>
            </a:r>
          </a:p>
          <a:p>
            <a:r>
              <a:rPr lang="en-US" dirty="0" smtClean="0"/>
              <a:t>in e+, e- collisions</a:t>
            </a:r>
            <a:endParaRPr lang="en-US" dirty="0"/>
          </a:p>
        </p:txBody>
      </p:sp>
      <p:sp>
        <p:nvSpPr>
          <p:cNvPr id="31" name="Textfeld 30"/>
          <p:cNvSpPr txBox="1"/>
          <p:nvPr/>
        </p:nvSpPr>
        <p:spPr>
          <a:xfrm>
            <a:off x="7715272" y="535782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/>
              </a:rPr>
              <a:t>^</a:t>
            </a:r>
            <a:endParaRPr lang="en-US" sz="3200" dirty="0"/>
          </a:p>
        </p:txBody>
      </p:sp>
      <p:sp>
        <p:nvSpPr>
          <p:cNvPr id="25" name="Textfeld 24"/>
          <p:cNvSpPr txBox="1"/>
          <p:nvPr/>
        </p:nvSpPr>
        <p:spPr>
          <a:xfrm>
            <a:off x="2571736" y="2786058"/>
            <a:ext cx="88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Parton </a:t>
            </a: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32" name="Textfeld 31"/>
          <p:cNvSpPr txBox="1"/>
          <p:nvPr/>
        </p:nvSpPr>
        <p:spPr>
          <a:xfrm>
            <a:off x="2643174" y="3429000"/>
            <a:ext cx="88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Parton j</a:t>
            </a:r>
            <a:endParaRPr lang="en-US" dirty="0"/>
          </a:p>
        </p:txBody>
      </p:sp>
      <p:sp>
        <p:nvSpPr>
          <p:cNvPr id="33" name="Textfeld 32"/>
          <p:cNvSpPr txBox="1"/>
          <p:nvPr/>
        </p:nvSpPr>
        <p:spPr>
          <a:xfrm>
            <a:off x="1428728" y="1785926"/>
            <a:ext cx="766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Proton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1428728" y="3571876"/>
            <a:ext cx="766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Proton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Geschweifte Klammer links 35"/>
          <p:cNvSpPr/>
          <p:nvPr/>
        </p:nvSpPr>
        <p:spPr>
          <a:xfrm rot="16200000">
            <a:off x="3607587" y="4250537"/>
            <a:ext cx="571504" cy="407196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feld 36"/>
          <p:cNvSpPr txBox="1"/>
          <p:nvPr/>
        </p:nvSpPr>
        <p:spPr>
          <a:xfrm>
            <a:off x="2928926" y="6488668"/>
            <a:ext cx="191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parton</a:t>
            </a:r>
            <a:r>
              <a:rPr lang="en-US" dirty="0" smtClean="0"/>
              <a:t> luminosity”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50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294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Part </a:t>
            </a:r>
            <a:r>
              <a:rPr lang="en-US" dirty="0" smtClean="0"/>
              <a:t>2-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Experimental techniques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28596" y="2500306"/>
            <a:ext cx="8194576" cy="3757602"/>
          </a:xfrm>
        </p:spPr>
        <p:txBody>
          <a:bodyPr>
            <a:normAutofit fontScale="92500" lnSpcReduction="20000"/>
          </a:bodyPr>
          <a:lstStyle/>
          <a:p>
            <a:r>
              <a:rPr lang="en-US" sz="3300" dirty="0" smtClean="0"/>
              <a:t>LHC machine</a:t>
            </a:r>
          </a:p>
          <a:p>
            <a:r>
              <a:rPr lang="en-US" sz="3300" dirty="0" smtClean="0"/>
              <a:t>Proton-proton collisions</a:t>
            </a:r>
          </a:p>
          <a:p>
            <a:r>
              <a:rPr lang="en-US" sz="3300" dirty="0" smtClean="0"/>
              <a:t>Cross sections, perturbation theory and event generation</a:t>
            </a:r>
          </a:p>
          <a:p>
            <a:r>
              <a:rPr lang="en-US" sz="3300" dirty="0" smtClean="0"/>
              <a:t>Triggering</a:t>
            </a:r>
            <a:endParaRPr lang="en-US" sz="3300" dirty="0" smtClean="0"/>
          </a:p>
          <a:p>
            <a:r>
              <a:rPr lang="en-US" sz="3300" dirty="0" smtClean="0"/>
              <a:t>LHC </a:t>
            </a:r>
            <a:r>
              <a:rPr lang="en-US" sz="3300" dirty="0" smtClean="0"/>
              <a:t>detectors</a:t>
            </a:r>
          </a:p>
          <a:p>
            <a:r>
              <a:rPr lang="en-US" sz="3300" dirty="0" smtClean="0"/>
              <a:t>Particle Identification (20 slides extra at the end of the talk, if interested)</a:t>
            </a:r>
            <a:endParaRPr lang="en-US" sz="3300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0"/>
            <a:ext cx="3428992" cy="228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0050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sub-process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8337452" cy="490063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Cross section calculated in perturbation theory</a:t>
            </a:r>
          </a:p>
          <a:p>
            <a:r>
              <a:rPr lang="en-US" dirty="0" smtClean="0"/>
              <a:t>Expansion in the coupling constants</a:t>
            </a:r>
          </a:p>
          <a:p>
            <a:pPr>
              <a:buNone/>
            </a:pPr>
            <a:r>
              <a:rPr lang="de-DE" dirty="0" smtClean="0">
                <a:latin typeface="Calibri"/>
              </a:rPr>
              <a:t>                 </a:t>
            </a:r>
            <a:r>
              <a:rPr lang="el-GR" dirty="0" smtClean="0">
                <a:latin typeface="Calibri"/>
              </a:rPr>
              <a:t>σ</a:t>
            </a:r>
            <a:r>
              <a:rPr lang="de-DE" dirty="0" smtClean="0">
                <a:latin typeface="Calibri"/>
              </a:rPr>
              <a:t> = </a:t>
            </a:r>
            <a:r>
              <a:rPr lang="el-GR" dirty="0" smtClean="0">
                <a:latin typeface="Calibri"/>
              </a:rPr>
              <a:t>α</a:t>
            </a:r>
            <a:r>
              <a:rPr lang="de-DE" dirty="0" smtClean="0">
                <a:latin typeface="Calibri"/>
              </a:rPr>
              <a:t> * C</a:t>
            </a:r>
            <a:r>
              <a:rPr lang="de-DE" baseline="-25000" dirty="0" smtClean="0">
                <a:latin typeface="Calibri"/>
              </a:rPr>
              <a:t>1</a:t>
            </a:r>
            <a:r>
              <a:rPr lang="de-DE" dirty="0" smtClean="0">
                <a:latin typeface="Calibri"/>
              </a:rPr>
              <a:t> + </a:t>
            </a:r>
            <a:r>
              <a:rPr lang="el-GR" dirty="0" smtClean="0">
                <a:latin typeface="Calibri"/>
              </a:rPr>
              <a:t>α</a:t>
            </a:r>
            <a:r>
              <a:rPr lang="de-DE" baseline="30000" dirty="0" smtClean="0">
                <a:latin typeface="Calibri"/>
              </a:rPr>
              <a:t>2</a:t>
            </a:r>
            <a:r>
              <a:rPr lang="de-DE" dirty="0" smtClean="0">
                <a:latin typeface="Calibri"/>
              </a:rPr>
              <a:t> * C</a:t>
            </a:r>
            <a:r>
              <a:rPr lang="de-DE" baseline="-25000" dirty="0" smtClean="0">
                <a:latin typeface="Calibri"/>
              </a:rPr>
              <a:t>2</a:t>
            </a:r>
            <a:r>
              <a:rPr lang="de-DE" dirty="0" smtClean="0">
                <a:latin typeface="Calibri"/>
              </a:rPr>
              <a:t> + </a:t>
            </a:r>
            <a:r>
              <a:rPr lang="el-GR" dirty="0" smtClean="0">
                <a:latin typeface="Calibri"/>
              </a:rPr>
              <a:t>α</a:t>
            </a:r>
            <a:r>
              <a:rPr lang="de-DE" baseline="30000" dirty="0" smtClean="0">
                <a:latin typeface="Calibri"/>
              </a:rPr>
              <a:t>3</a:t>
            </a:r>
            <a:r>
              <a:rPr lang="de-DE" dirty="0" smtClean="0">
                <a:latin typeface="Calibri"/>
              </a:rPr>
              <a:t> * C</a:t>
            </a:r>
            <a:r>
              <a:rPr lang="de-DE" baseline="-25000" dirty="0" smtClean="0">
                <a:latin typeface="Calibri"/>
              </a:rPr>
              <a:t>3</a:t>
            </a:r>
            <a:r>
              <a:rPr lang="de-DE" dirty="0" smtClean="0">
                <a:latin typeface="Calibri"/>
              </a:rPr>
              <a:t> + …</a:t>
            </a:r>
            <a:endParaRPr lang="en-US" dirty="0" smtClean="0"/>
          </a:p>
          <a:p>
            <a:r>
              <a:rPr lang="en-US" dirty="0" smtClean="0"/>
              <a:t>Largest effect comes usually from QCD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 Expansion in </a:t>
            </a:r>
            <a:r>
              <a:rPr lang="en-US" dirty="0" err="1" smtClean="0">
                <a:sym typeface="Wingdings" pitchFamily="2" charset="2"/>
              </a:rPr>
              <a:t>alpha_strong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LO : First order </a:t>
            </a:r>
          </a:p>
          <a:p>
            <a:r>
              <a:rPr lang="en-US" dirty="0" smtClean="0">
                <a:sym typeface="Wingdings" pitchFamily="2" charset="2"/>
              </a:rPr>
              <a:t>NLO (next-to-leading-order): 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order (virtual + real diagrams contribute)…</a:t>
            </a:r>
          </a:p>
          <a:p>
            <a:r>
              <a:rPr lang="en-US" dirty="0" smtClean="0">
                <a:sym typeface="Wingdings" pitchFamily="2" charset="2"/>
              </a:rPr>
              <a:t>NNLO etc.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Be aware: NNLO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calculation for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dijets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is only NLO for 3-jet and LO for 4-jet events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576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Parton densities and LHC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714348" y="2714620"/>
            <a:ext cx="2029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 = x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*x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*s</a:t>
            </a:r>
            <a:endParaRPr lang="en-US" sz="3200" dirty="0"/>
          </a:p>
        </p:txBody>
      </p:sp>
      <p:sp>
        <p:nvSpPr>
          <p:cNvPr id="6" name="Textfeld 5"/>
          <p:cNvSpPr txBox="1"/>
          <p:nvPr/>
        </p:nvSpPr>
        <p:spPr>
          <a:xfrm>
            <a:off x="500034" y="1714488"/>
            <a:ext cx="4377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Squared</a:t>
            </a:r>
            <a:r>
              <a:rPr lang="en-US" sz="2400" dirty="0" smtClean="0"/>
              <a:t> entre-of-mass energy of </a:t>
            </a:r>
          </a:p>
          <a:p>
            <a:r>
              <a:rPr lang="en-US" sz="2400" dirty="0" smtClean="0"/>
              <a:t>the hard </a:t>
            </a:r>
            <a:r>
              <a:rPr lang="en-US" sz="2400" dirty="0" err="1" smtClean="0"/>
              <a:t>subprocess</a:t>
            </a:r>
            <a:endParaRPr lang="en-US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285720" y="3500438"/>
            <a:ext cx="579934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ym typeface="Wingdings" pitchFamily="2" charset="2"/>
              </a:rPr>
              <a:t>A) </a:t>
            </a:r>
            <a:r>
              <a:rPr lang="en-US" sz="2000" dirty="0" smtClean="0"/>
              <a:t>Higher </a:t>
            </a:r>
            <a:r>
              <a:rPr lang="en-US" sz="2000" dirty="0" err="1" smtClean="0"/>
              <a:t>intergrated</a:t>
            </a:r>
            <a:r>
              <a:rPr lang="en-US" sz="2000" dirty="0" smtClean="0"/>
              <a:t> luminosity</a:t>
            </a:r>
          </a:p>
          <a:p>
            <a:r>
              <a:rPr lang="en-US" sz="2000" dirty="0" smtClean="0"/>
              <a:t>compensates for lower centre-of-mass energy</a:t>
            </a:r>
          </a:p>
          <a:p>
            <a:endParaRPr lang="en-US" sz="2000" dirty="0" smtClean="0"/>
          </a:p>
          <a:p>
            <a:r>
              <a:rPr lang="en-US" sz="2000" dirty="0" smtClean="0"/>
              <a:t>B) Large Increase especially of gluon </a:t>
            </a:r>
          </a:p>
          <a:p>
            <a:r>
              <a:rPr lang="en-US" sz="2000" dirty="0" smtClean="0"/>
              <a:t>density at low x</a:t>
            </a:r>
          </a:p>
          <a:p>
            <a:pPr>
              <a:buFont typeface="Wingdings"/>
              <a:buChar char="è"/>
            </a:pPr>
            <a:r>
              <a:rPr lang="en-US" sz="2000" dirty="0" smtClean="0">
                <a:sym typeface="Wingdings" pitchFamily="2" charset="2"/>
              </a:rPr>
              <a:t>Much larger “</a:t>
            </a:r>
            <a:r>
              <a:rPr lang="en-US" sz="2000" dirty="0" err="1" smtClean="0">
                <a:sym typeface="Wingdings" pitchFamily="2" charset="2"/>
              </a:rPr>
              <a:t>parton</a:t>
            </a:r>
            <a:r>
              <a:rPr lang="en-US" sz="2000" dirty="0" smtClean="0">
                <a:sym typeface="Wingdings" pitchFamily="2" charset="2"/>
              </a:rPr>
              <a:t> luminosity” at low x</a:t>
            </a:r>
          </a:p>
          <a:p>
            <a:pPr>
              <a:buFont typeface="Wingdings"/>
              <a:buChar char="è"/>
            </a:pPr>
            <a:r>
              <a:rPr lang="en-US" sz="2000" dirty="0" smtClean="0">
                <a:sym typeface="Wingdings" pitchFamily="2" charset="2"/>
              </a:rPr>
              <a:t>Higher centre-of-mass energy compensates</a:t>
            </a:r>
          </a:p>
          <a:p>
            <a:r>
              <a:rPr lang="en-US" sz="2000" dirty="0" smtClean="0">
                <a:sym typeface="Wingdings" pitchFamily="2" charset="2"/>
              </a:rPr>
              <a:t>    for low luminosity (e.g. </a:t>
            </a:r>
            <a:r>
              <a:rPr lang="en-US" sz="2000" dirty="0" err="1" smtClean="0">
                <a:sym typeface="Wingdings" pitchFamily="2" charset="2"/>
              </a:rPr>
              <a:t>Tevatron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vs</a:t>
            </a:r>
            <a:r>
              <a:rPr lang="en-US" sz="2000" dirty="0" smtClean="0">
                <a:sym typeface="Wingdings" pitchFamily="2" charset="2"/>
              </a:rPr>
              <a:t> LHC)</a:t>
            </a:r>
          </a:p>
          <a:p>
            <a:r>
              <a:rPr lang="en-US" sz="2000" dirty="0" smtClean="0">
                <a:sym typeface="Wingdings" pitchFamily="2" charset="2"/>
              </a:rPr>
              <a:t>Significant increase in </a:t>
            </a:r>
            <a:r>
              <a:rPr lang="el-GR" sz="2000" dirty="0" smtClean="0">
                <a:latin typeface="Calibri"/>
                <a:sym typeface="Wingdings" pitchFamily="2" charset="2"/>
              </a:rPr>
              <a:t>σ</a:t>
            </a:r>
            <a:r>
              <a:rPr lang="de-DE" sz="2000" dirty="0" smtClean="0">
                <a:latin typeface="Calibri"/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for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gluon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induced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processes</a:t>
            </a:r>
            <a:r>
              <a:rPr lang="en-US" sz="2000" dirty="0" smtClean="0">
                <a:sym typeface="Wingdings" pitchFamily="2" charset="2"/>
              </a:rPr>
              <a:t>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143768" y="5934670"/>
            <a:ext cx="19809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Examples are</a:t>
            </a:r>
          </a:p>
          <a:p>
            <a:r>
              <a:rPr lang="en-US" i="1" dirty="0" smtClean="0"/>
              <a:t>e.g. the early SUSY</a:t>
            </a:r>
          </a:p>
          <a:p>
            <a:r>
              <a:rPr lang="en-US" i="1" dirty="0" smtClean="0"/>
              <a:t>searches at LHC</a:t>
            </a:r>
            <a:endParaRPr lang="en-US" i="1" dirty="0"/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3077" y="1142984"/>
            <a:ext cx="3490923" cy="4317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feld 9"/>
          <p:cNvSpPr txBox="1"/>
          <p:nvPr/>
        </p:nvSpPr>
        <p:spPr>
          <a:xfrm>
            <a:off x="714348" y="257174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/>
              </a:rPr>
              <a:t>^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20275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 of event generation in MC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6623295" cy="5153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feld 5"/>
          <p:cNvSpPr txBox="1"/>
          <p:nvPr/>
        </p:nvSpPr>
        <p:spPr>
          <a:xfrm>
            <a:off x="1000100" y="6286520"/>
            <a:ext cx="6791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Event generation in Monte Carlo programs (some more details tomorrow)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6072198" y="4429132"/>
            <a:ext cx="27349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Perturbative</a:t>
            </a:r>
            <a:r>
              <a:rPr lang="en-US" i="1" dirty="0" smtClean="0"/>
              <a:t> QCD ,</a:t>
            </a:r>
          </a:p>
          <a:p>
            <a:r>
              <a:rPr lang="en-US" i="1" dirty="0" smtClean="0"/>
              <a:t>Large scales,</a:t>
            </a:r>
          </a:p>
          <a:p>
            <a:r>
              <a:rPr lang="en-US" i="1" dirty="0" err="1" smtClean="0"/>
              <a:t>Alpha_s</a:t>
            </a:r>
            <a:r>
              <a:rPr lang="en-US" i="1" dirty="0" smtClean="0"/>
              <a:t> small</a:t>
            </a:r>
          </a:p>
          <a:p>
            <a:r>
              <a:rPr lang="en-US" i="1" dirty="0" smtClean="0"/>
              <a:t>(with partly non-</a:t>
            </a:r>
            <a:r>
              <a:rPr lang="en-US" i="1" dirty="0" err="1" smtClean="0"/>
              <a:t>perturbative</a:t>
            </a:r>
            <a:endParaRPr lang="en-US" i="1" dirty="0" smtClean="0"/>
          </a:p>
          <a:p>
            <a:r>
              <a:rPr lang="en-US" i="1" dirty="0" smtClean="0"/>
              <a:t> input from </a:t>
            </a:r>
            <a:r>
              <a:rPr lang="en-US" i="1" dirty="0" err="1" smtClean="0"/>
              <a:t>pdfs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8" name="Textfeld 7"/>
          <p:cNvSpPr txBox="1"/>
          <p:nvPr/>
        </p:nvSpPr>
        <p:spPr>
          <a:xfrm>
            <a:off x="6858016" y="1500174"/>
            <a:ext cx="20849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Non-</a:t>
            </a:r>
            <a:r>
              <a:rPr lang="en-US" i="1" dirty="0" err="1" smtClean="0"/>
              <a:t>perturbative</a:t>
            </a:r>
            <a:endParaRPr lang="en-US" i="1" dirty="0" smtClean="0"/>
          </a:p>
          <a:p>
            <a:r>
              <a:rPr lang="en-US" i="1" dirty="0" smtClean="0"/>
              <a:t>QCD (</a:t>
            </a:r>
            <a:r>
              <a:rPr lang="en-US" i="1" dirty="0" err="1" smtClean="0"/>
              <a:t>hadronization</a:t>
            </a:r>
            <a:r>
              <a:rPr lang="en-US" i="1" dirty="0" smtClean="0"/>
              <a:t>)</a:t>
            </a:r>
          </a:p>
          <a:p>
            <a:r>
              <a:rPr lang="en-US" i="1" dirty="0" smtClean="0"/>
              <a:t>Final state </a:t>
            </a:r>
            <a:r>
              <a:rPr lang="en-US" i="1" dirty="0" err="1" smtClean="0"/>
              <a:t>partons</a:t>
            </a:r>
            <a:r>
              <a:rPr lang="en-US" i="1" dirty="0" smtClean="0"/>
              <a:t> </a:t>
            </a:r>
          </a:p>
          <a:p>
            <a:r>
              <a:rPr lang="en-US" i="1" dirty="0" smtClean="0"/>
              <a:t>seen as hadrons</a:t>
            </a:r>
          </a:p>
          <a:p>
            <a:r>
              <a:rPr lang="en-US" i="1" dirty="0" smtClean="0"/>
              <a:t>(Measured </a:t>
            </a:r>
          </a:p>
          <a:p>
            <a:r>
              <a:rPr lang="en-US" i="1" dirty="0" smtClean="0"/>
              <a:t> fragmentation </a:t>
            </a:r>
          </a:p>
          <a:p>
            <a:r>
              <a:rPr lang="en-US" i="1" dirty="0" smtClean="0"/>
              <a:t> functions D(z))</a:t>
            </a:r>
          </a:p>
        </p:txBody>
      </p:sp>
    </p:spTree>
    <p:extLst>
      <p:ext uri="{BB962C8B-B14F-4D97-AF65-F5344CB8AC3E}">
        <p14:creationId xmlns:p14="http://schemas.microsoft.com/office/powerpoint/2010/main" val="319424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13_vertices_fi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338" y="762000"/>
            <a:ext cx="9457592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642910" y="0"/>
            <a:ext cx="81534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charset="0"/>
                <a:ea typeface="ＭＳ Ｐゴシック" charset="0"/>
                <a:cs typeface="ＭＳ Ｐゴシック" charset="0"/>
              </a:rPr>
              <a:t>Pileup: A New Feature in </a:t>
            </a:r>
            <a:r>
              <a:rPr lang="en-US" sz="3600" dirty="0">
                <a:latin typeface="Arial" charset="0"/>
                <a:ea typeface="ＭＳ Ｐゴシック" charset="0"/>
                <a:cs typeface="ＭＳ Ｐゴシック" charset="0"/>
              </a:rPr>
              <a:t>2011 Data</a:t>
            </a: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C3ED663-CDA8-4040-A902-C4912F401BFA}" type="slidenum">
              <a:rPr lang="en-US" sz="1400">
                <a:latin typeface="Times New Roman" charset="0"/>
              </a:rPr>
              <a:pPr/>
              <a:t>53</a:t>
            </a:fld>
            <a:endParaRPr lang="en-US" sz="1400">
              <a:latin typeface="Times New Roman" charset="0"/>
            </a:endParaRPr>
          </a:p>
        </p:txBody>
      </p:sp>
      <p:sp>
        <p:nvSpPr>
          <p:cNvPr id="46084" name="TextBox 6"/>
          <p:cNvSpPr txBox="1">
            <a:spLocks noChangeArrowheads="1"/>
          </p:cNvSpPr>
          <p:nvPr/>
        </p:nvSpPr>
        <p:spPr bwMode="auto">
          <a:xfrm>
            <a:off x="500034" y="2428868"/>
            <a:ext cx="32413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rgbClr val="FF0000"/>
                </a:solidFill>
              </a:rPr>
              <a:t>13 </a:t>
            </a:r>
            <a:r>
              <a:rPr lang="en-US" sz="3200" dirty="0">
                <a:solidFill>
                  <a:srgbClr val="FF0000"/>
                </a:solidFill>
              </a:rPr>
              <a:t>reconstructed </a:t>
            </a:r>
          </a:p>
          <a:p>
            <a:pPr algn="ctr" eaLnBrk="1" hangingPunct="1"/>
            <a:r>
              <a:rPr lang="en-US" sz="3200" dirty="0">
                <a:solidFill>
                  <a:srgbClr val="FF0000"/>
                </a:solidFill>
              </a:rPr>
              <a:t>vertices 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8613" y="5439036"/>
            <a:ext cx="4670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manageble</a:t>
            </a:r>
            <a:r>
              <a:rPr lang="en-US" dirty="0" smtClean="0"/>
              <a:t> </a:t>
            </a:r>
            <a:r>
              <a:rPr lang="en-US" dirty="0" err="1" smtClean="0"/>
              <a:t>nuiscance</a:t>
            </a:r>
            <a:r>
              <a:rPr lang="en-US" dirty="0" smtClean="0"/>
              <a:t> affecting</a:t>
            </a:r>
          </a:p>
          <a:p>
            <a:r>
              <a:rPr lang="en-US" dirty="0" smtClean="0"/>
              <a:t>Jet, MET, and Isolation Observables 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7786710" y="6488668"/>
            <a:ext cx="1524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ln w="11430"/>
                <a:solidFill>
                  <a:srgbClr val="FFF600"/>
                </a:solidFill>
                <a:effectLst>
                  <a:glow rad="63500">
                    <a:schemeClr val="tx2">
                      <a:lumMod val="95000"/>
                      <a:lumOff val="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Vivek</a:t>
            </a:r>
            <a:r>
              <a:rPr lang="en-US" b="1" dirty="0" smtClean="0">
                <a:ln w="11430"/>
                <a:solidFill>
                  <a:srgbClr val="FFF600"/>
                </a:solidFill>
                <a:effectLst>
                  <a:glow rad="63500">
                    <a:schemeClr val="tx2">
                      <a:lumMod val="95000"/>
                      <a:lumOff val="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Sharma</a:t>
            </a:r>
          </a:p>
        </p:txBody>
      </p:sp>
    </p:spTree>
    <p:extLst>
      <p:ext uri="{BB962C8B-B14F-4D97-AF65-F5344CB8AC3E}">
        <p14:creationId xmlns:p14="http://schemas.microsoft.com/office/powerpoint/2010/main" val="3779266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63"/>
          <p:cNvSpPr>
            <a:spLocks noChangeArrowheads="1"/>
          </p:cNvSpPr>
          <p:nvPr/>
        </p:nvSpPr>
        <p:spPr bwMode="auto">
          <a:xfrm>
            <a:off x="242888" y="773113"/>
            <a:ext cx="3871912" cy="577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23999"/>
              </a:srgbClr>
            </a:outerShdw>
          </a:effectLst>
        </p:spPr>
        <p:txBody>
          <a:bodyPr anchor="ctr"/>
          <a:lstStyle/>
          <a:p>
            <a:pPr algn="ctr"/>
            <a:endParaRPr lang="en-GB" sz="18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610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9ECF0"/>
              </a:clrFrom>
              <a:clrTo>
                <a:srgbClr val="D9ECF0">
                  <a:alpha val="0"/>
                </a:srgbClr>
              </a:clrTo>
            </a:clrChange>
          </a:blip>
          <a:srcRect l="9737" r="16466"/>
          <a:stretch>
            <a:fillRect/>
          </a:stretch>
        </p:blipFill>
        <p:spPr bwMode="auto">
          <a:xfrm>
            <a:off x="285720" y="857232"/>
            <a:ext cx="3584575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6934200" y="3227388"/>
            <a:ext cx="1619250" cy="3365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/>
            <a:r>
              <a:rPr lang="en-US" sz="1600" i="1" dirty="0">
                <a:solidFill>
                  <a:srgbClr val="FF0000"/>
                </a:solidFill>
              </a:rPr>
              <a:t>W</a:t>
            </a:r>
            <a:r>
              <a:rPr lang="en-US" sz="1600" dirty="0">
                <a:solidFill>
                  <a:srgbClr val="FF0000"/>
                </a:solidFill>
              </a:rPr>
              <a:t>, </a:t>
            </a:r>
            <a:r>
              <a:rPr lang="en-US" sz="1600" i="1" dirty="0">
                <a:solidFill>
                  <a:srgbClr val="FF0000"/>
                </a:solidFill>
              </a:rPr>
              <a:t>Z</a:t>
            </a:r>
            <a:r>
              <a:rPr lang="en-US" sz="1600" dirty="0">
                <a:solidFill>
                  <a:srgbClr val="FF0000"/>
                </a:solidFill>
              </a:rPr>
              <a:t> production</a:t>
            </a:r>
          </a:p>
        </p:txBody>
      </p:sp>
      <p:sp>
        <p:nvSpPr>
          <p:cNvPr id="195590" name="Text Box 6"/>
          <p:cNvSpPr txBox="1">
            <a:spLocks noChangeArrowheads="1"/>
          </p:cNvSpPr>
          <p:nvPr/>
        </p:nvSpPr>
        <p:spPr bwMode="auto">
          <a:xfrm>
            <a:off x="6965950" y="4306888"/>
            <a:ext cx="2101850" cy="3365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/>
            <a:r>
              <a:rPr lang="en-US" sz="1600" dirty="0">
                <a:solidFill>
                  <a:srgbClr val="FF0000"/>
                </a:solidFill>
              </a:rPr>
              <a:t>gluon-to-Higgs fusion</a:t>
            </a:r>
          </a:p>
        </p:txBody>
      </p:sp>
      <p:sp>
        <p:nvSpPr>
          <p:cNvPr id="195591" name="Text Box 7"/>
          <p:cNvSpPr txBox="1">
            <a:spLocks noChangeArrowheads="1"/>
          </p:cNvSpPr>
          <p:nvPr/>
        </p:nvSpPr>
        <p:spPr bwMode="auto">
          <a:xfrm>
            <a:off x="6951663" y="5273675"/>
            <a:ext cx="1665287" cy="519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/>
            <a:r>
              <a:rPr lang="en-US" sz="1600" dirty="0" err="1" smtClean="0">
                <a:solidFill>
                  <a:srgbClr val="FF0000"/>
                </a:solidFill>
              </a:rPr>
              <a:t>squarks</a:t>
            </a:r>
            <a:r>
              <a:rPr lang="en-US" sz="1600" dirty="0">
                <a:solidFill>
                  <a:srgbClr val="FF0000"/>
                </a:solidFill>
              </a:rPr>
              <a:t>, </a:t>
            </a:r>
            <a:r>
              <a:rPr lang="en-US" sz="1600" dirty="0" err="1">
                <a:solidFill>
                  <a:srgbClr val="FF0000"/>
                </a:solidFill>
              </a:rPr>
              <a:t>gluinos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(</a:t>
            </a:r>
            <a:r>
              <a:rPr lang="en-US" sz="1200" i="1" dirty="0">
                <a:solidFill>
                  <a:srgbClr val="FF0000"/>
                </a:solidFill>
              </a:rPr>
              <a:t>m </a:t>
            </a:r>
            <a:r>
              <a:rPr lang="en-US" sz="1200" dirty="0">
                <a:solidFill>
                  <a:srgbClr val="FF0000"/>
                </a:solidFill>
              </a:rPr>
              <a:t>~ 1 </a:t>
            </a:r>
            <a:r>
              <a:rPr lang="en-US" sz="1200" dirty="0" err="1">
                <a:solidFill>
                  <a:srgbClr val="FF0000"/>
                </a:solidFill>
              </a:rPr>
              <a:t>TeV</a:t>
            </a:r>
            <a:r>
              <a:rPr lang="en-US" sz="1200" dirty="0">
                <a:solidFill>
                  <a:srgbClr val="FF0000"/>
                </a:solidFill>
              </a:rPr>
              <a:t>)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276600" y="3278188"/>
            <a:ext cx="3679825" cy="871537"/>
            <a:chOff x="2008" y="2065"/>
            <a:chExt cx="2318" cy="549"/>
          </a:xfrm>
        </p:grpSpPr>
        <p:sp>
          <p:nvSpPr>
            <p:cNvPr id="46230" name="Line 9"/>
            <p:cNvSpPr>
              <a:spLocks noChangeShapeType="1"/>
            </p:cNvSpPr>
            <p:nvPr/>
          </p:nvSpPr>
          <p:spPr bwMode="auto">
            <a:xfrm flipH="1">
              <a:off x="2110" y="2330"/>
              <a:ext cx="847" cy="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31" name="Oval 10"/>
            <p:cNvSpPr>
              <a:spLocks noChangeAspect="1" noChangeArrowheads="1"/>
            </p:cNvSpPr>
            <p:nvPr/>
          </p:nvSpPr>
          <p:spPr bwMode="auto">
            <a:xfrm>
              <a:off x="2008" y="2354"/>
              <a:ext cx="61" cy="56"/>
            </a:xfrm>
            <a:prstGeom prst="ellipse">
              <a:avLst/>
            </a:prstGeom>
            <a:solidFill>
              <a:srgbClr val="66CC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sz="1800"/>
            </a:p>
          </p:txBody>
        </p:sp>
        <p:sp>
          <p:nvSpPr>
            <p:cNvPr id="46232" name="Oval 11"/>
            <p:cNvSpPr>
              <a:spLocks noChangeAspect="1" noChangeArrowheads="1"/>
            </p:cNvSpPr>
            <p:nvPr/>
          </p:nvSpPr>
          <p:spPr bwMode="auto">
            <a:xfrm>
              <a:off x="2012" y="2447"/>
              <a:ext cx="61" cy="56"/>
            </a:xfrm>
            <a:prstGeom prst="ellipse">
              <a:avLst/>
            </a:prstGeom>
            <a:solidFill>
              <a:srgbClr val="66CC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sz="1800"/>
            </a:p>
          </p:txBody>
        </p:sp>
        <p:sp>
          <p:nvSpPr>
            <p:cNvPr id="46233" name="Rectangle 12"/>
            <p:cNvSpPr>
              <a:spLocks noChangeArrowheads="1"/>
            </p:cNvSpPr>
            <p:nvPr/>
          </p:nvSpPr>
          <p:spPr bwMode="auto">
            <a:xfrm>
              <a:off x="2937" y="2065"/>
              <a:ext cx="1389" cy="5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/>
            </a:p>
          </p:txBody>
        </p:sp>
        <p:sp>
          <p:nvSpPr>
            <p:cNvPr id="46234" name="Freeform 13"/>
            <p:cNvSpPr>
              <a:spLocks/>
            </p:cNvSpPr>
            <p:nvPr/>
          </p:nvSpPr>
          <p:spPr bwMode="auto">
            <a:xfrm flipH="1">
              <a:off x="3378" y="2309"/>
              <a:ext cx="379" cy="34"/>
            </a:xfrm>
            <a:custGeom>
              <a:avLst/>
              <a:gdLst>
                <a:gd name="T0" fmla="*/ 0 w 2304"/>
                <a:gd name="T1" fmla="*/ 0 h 192"/>
                <a:gd name="T2" fmla="*/ 0 w 2304"/>
                <a:gd name="T3" fmla="*/ 0 h 192"/>
                <a:gd name="T4" fmla="*/ 0 w 2304"/>
                <a:gd name="T5" fmla="*/ 0 h 192"/>
                <a:gd name="T6" fmla="*/ 0 w 2304"/>
                <a:gd name="T7" fmla="*/ 0 h 192"/>
                <a:gd name="T8" fmla="*/ 0 w 2304"/>
                <a:gd name="T9" fmla="*/ 0 h 192"/>
                <a:gd name="T10" fmla="*/ 0 w 2304"/>
                <a:gd name="T11" fmla="*/ 0 h 192"/>
                <a:gd name="T12" fmla="*/ 0 w 2304"/>
                <a:gd name="T13" fmla="*/ 0 h 192"/>
                <a:gd name="T14" fmla="*/ 0 w 2304"/>
                <a:gd name="T15" fmla="*/ 0 h 192"/>
                <a:gd name="T16" fmla="*/ 0 w 2304"/>
                <a:gd name="T17" fmla="*/ 0 h 192"/>
                <a:gd name="T18" fmla="*/ 0 w 2304"/>
                <a:gd name="T19" fmla="*/ 0 h 192"/>
                <a:gd name="T20" fmla="*/ 0 w 2304"/>
                <a:gd name="T21" fmla="*/ 0 h 192"/>
                <a:gd name="T22" fmla="*/ 0 w 2304"/>
                <a:gd name="T23" fmla="*/ 0 h 192"/>
                <a:gd name="T24" fmla="*/ 0 w 2304"/>
                <a:gd name="T25" fmla="*/ 0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304"/>
                <a:gd name="T40" fmla="*/ 0 h 192"/>
                <a:gd name="T41" fmla="*/ 2304 w 2304"/>
                <a:gd name="T42" fmla="*/ 192 h 19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/>
            </a:p>
          </p:txBody>
        </p:sp>
        <p:graphicFrame>
          <p:nvGraphicFramePr>
            <p:cNvPr id="46096" name="Object 16"/>
            <p:cNvGraphicFramePr>
              <a:graphicFrameLocks noChangeAspect="1"/>
            </p:cNvGraphicFramePr>
            <p:nvPr/>
          </p:nvGraphicFramePr>
          <p:xfrm>
            <a:off x="3810" y="2259"/>
            <a:ext cx="301" cy="1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11" name="Equation" r:id="rId5" imgW="355320" imgH="190440" progId="">
                    <p:embed/>
                  </p:oleObj>
                </mc:Choice>
                <mc:Fallback>
                  <p:oleObj name="Equation" r:id="rId5" imgW="355320" imgH="1904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" y="2259"/>
                          <a:ext cx="301" cy="1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oup 15"/>
            <p:cNvGrpSpPr>
              <a:grpSpLocks/>
            </p:cNvGrpSpPr>
            <p:nvPr/>
          </p:nvGrpSpPr>
          <p:grpSpPr bwMode="auto">
            <a:xfrm rot="2212194">
              <a:off x="3151" y="2273"/>
              <a:ext cx="255" cy="0"/>
              <a:chOff x="3617" y="1593"/>
              <a:chExt cx="255" cy="0"/>
            </a:xfrm>
          </p:grpSpPr>
          <p:sp>
            <p:nvSpPr>
              <p:cNvPr id="46240" name="Line 16"/>
              <p:cNvSpPr>
                <a:spLocks noChangeAspect="1" noChangeShapeType="1"/>
              </p:cNvSpPr>
              <p:nvPr/>
            </p:nvSpPr>
            <p:spPr bwMode="auto">
              <a:xfrm>
                <a:off x="3617" y="1593"/>
                <a:ext cx="25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241" name="Line 17"/>
              <p:cNvSpPr>
                <a:spLocks noChangeAspect="1" noChangeShapeType="1"/>
              </p:cNvSpPr>
              <p:nvPr/>
            </p:nvSpPr>
            <p:spPr bwMode="auto">
              <a:xfrm>
                <a:off x="3702" y="1593"/>
                <a:ext cx="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18"/>
            <p:cNvGrpSpPr>
              <a:grpSpLocks/>
            </p:cNvGrpSpPr>
            <p:nvPr/>
          </p:nvGrpSpPr>
          <p:grpSpPr bwMode="auto">
            <a:xfrm rot="19387806" flipH="1">
              <a:off x="3150" y="2415"/>
              <a:ext cx="255" cy="0"/>
              <a:chOff x="3617" y="1593"/>
              <a:chExt cx="255" cy="0"/>
            </a:xfrm>
          </p:grpSpPr>
          <p:sp>
            <p:nvSpPr>
              <p:cNvPr id="46238" name="Line 19"/>
              <p:cNvSpPr>
                <a:spLocks noChangeAspect="1" noChangeShapeType="1"/>
              </p:cNvSpPr>
              <p:nvPr/>
            </p:nvSpPr>
            <p:spPr bwMode="auto">
              <a:xfrm>
                <a:off x="3617" y="1593"/>
                <a:ext cx="25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239" name="Line 20"/>
              <p:cNvSpPr>
                <a:spLocks noChangeAspect="1" noChangeShapeType="1"/>
              </p:cNvSpPr>
              <p:nvPr/>
            </p:nvSpPr>
            <p:spPr bwMode="auto">
              <a:xfrm>
                <a:off x="3702" y="1593"/>
                <a:ext cx="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46097" name="Object 17"/>
            <p:cNvGraphicFramePr>
              <a:graphicFrameLocks noChangeAspect="1"/>
            </p:cNvGraphicFramePr>
            <p:nvPr/>
          </p:nvGraphicFramePr>
          <p:xfrm>
            <a:off x="3037" y="2132"/>
            <a:ext cx="118" cy="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12" name="Equation" r:id="rId7" imgW="139680" imgH="177480" progId="">
                    <p:embed/>
                  </p:oleObj>
                </mc:Choice>
                <mc:Fallback>
                  <p:oleObj name="Equation" r:id="rId7" imgW="139680" imgH="1774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7" y="2132"/>
                          <a:ext cx="118" cy="1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6098" name="Object 18"/>
            <p:cNvGraphicFramePr>
              <a:graphicFrameLocks noChangeAspect="1"/>
            </p:cNvGraphicFramePr>
            <p:nvPr/>
          </p:nvGraphicFramePr>
          <p:xfrm>
            <a:off x="3037" y="2401"/>
            <a:ext cx="118" cy="1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13" name="Equation" r:id="rId9" imgW="139680" imgH="203040" progId="">
                    <p:embed/>
                  </p:oleObj>
                </mc:Choice>
                <mc:Fallback>
                  <p:oleObj name="Equation" r:id="rId9" imgW="139680" imgH="2030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7" y="2401"/>
                          <a:ext cx="118" cy="1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237" name="Oval 23"/>
            <p:cNvSpPr>
              <a:spLocks noChangeArrowheads="1"/>
            </p:cNvSpPr>
            <p:nvPr/>
          </p:nvSpPr>
          <p:spPr bwMode="auto">
            <a:xfrm>
              <a:off x="3349" y="2330"/>
              <a:ext cx="34" cy="34"/>
            </a:xfrm>
            <a:prstGeom prst="ellips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 sz="1800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3287713" y="4268788"/>
            <a:ext cx="3673475" cy="871537"/>
            <a:chOff x="2012" y="2689"/>
            <a:chExt cx="2314" cy="549"/>
          </a:xfrm>
        </p:grpSpPr>
        <p:sp>
          <p:nvSpPr>
            <p:cNvPr id="46205" name="Line 25"/>
            <p:cNvSpPr>
              <a:spLocks noChangeShapeType="1"/>
            </p:cNvSpPr>
            <p:nvPr/>
          </p:nvSpPr>
          <p:spPr bwMode="auto">
            <a:xfrm flipH="1" flipV="1">
              <a:off x="2115" y="2949"/>
              <a:ext cx="851" cy="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06" name="Oval 26"/>
            <p:cNvSpPr>
              <a:spLocks noChangeAspect="1" noChangeArrowheads="1"/>
            </p:cNvSpPr>
            <p:nvPr/>
          </p:nvSpPr>
          <p:spPr bwMode="auto">
            <a:xfrm>
              <a:off x="2012" y="2923"/>
              <a:ext cx="61" cy="56"/>
            </a:xfrm>
            <a:prstGeom prst="ellipse">
              <a:avLst/>
            </a:prstGeom>
            <a:solidFill>
              <a:srgbClr val="66CC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sz="1800"/>
            </a:p>
          </p:txBody>
        </p:sp>
        <p:sp>
          <p:nvSpPr>
            <p:cNvPr id="46207" name="Rectangle 27"/>
            <p:cNvSpPr>
              <a:spLocks noChangeArrowheads="1"/>
            </p:cNvSpPr>
            <p:nvPr/>
          </p:nvSpPr>
          <p:spPr bwMode="auto">
            <a:xfrm>
              <a:off x="2937" y="2689"/>
              <a:ext cx="1389" cy="5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/>
            </a:p>
          </p:txBody>
        </p: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3022" y="2756"/>
              <a:ext cx="1222" cy="426"/>
              <a:chOff x="3816" y="2103"/>
              <a:chExt cx="1222" cy="426"/>
            </a:xfrm>
          </p:grpSpPr>
          <p:sp>
            <p:nvSpPr>
              <p:cNvPr id="46209" name="Line 29"/>
              <p:cNvSpPr>
                <a:spLocks noChangeAspect="1" noChangeShapeType="1"/>
              </p:cNvSpPr>
              <p:nvPr/>
            </p:nvSpPr>
            <p:spPr bwMode="auto">
              <a:xfrm rot="-1593904">
                <a:off x="4333" y="2415"/>
                <a:ext cx="25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210" name="Line 30"/>
              <p:cNvSpPr>
                <a:spLocks noChangeAspect="1" noChangeShapeType="1"/>
              </p:cNvSpPr>
              <p:nvPr/>
            </p:nvSpPr>
            <p:spPr bwMode="auto">
              <a:xfrm rot="-1593904">
                <a:off x="4393" y="2427"/>
                <a:ext cx="8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211" name="Line 31"/>
              <p:cNvSpPr>
                <a:spLocks noChangeAspect="1" noChangeShapeType="1"/>
              </p:cNvSpPr>
              <p:nvPr/>
            </p:nvSpPr>
            <p:spPr bwMode="auto">
              <a:xfrm rot="1593903">
                <a:off x="4333" y="2273"/>
                <a:ext cx="25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212" name="Line 32"/>
              <p:cNvSpPr>
                <a:spLocks noChangeAspect="1" noChangeShapeType="1"/>
              </p:cNvSpPr>
              <p:nvPr/>
            </p:nvSpPr>
            <p:spPr bwMode="auto">
              <a:xfrm rot="1593903" flipH="1">
                <a:off x="4445" y="2279"/>
                <a:ext cx="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213" name="Freeform 33"/>
              <p:cNvSpPr>
                <a:spLocks noChangeAspect="1"/>
              </p:cNvSpPr>
              <p:nvPr/>
            </p:nvSpPr>
            <p:spPr bwMode="auto">
              <a:xfrm>
                <a:off x="3979" y="2161"/>
                <a:ext cx="77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214" name="Freeform 34"/>
              <p:cNvSpPr>
                <a:spLocks noChangeAspect="1"/>
              </p:cNvSpPr>
              <p:nvPr/>
            </p:nvSpPr>
            <p:spPr bwMode="auto">
              <a:xfrm>
                <a:off x="4051" y="2160"/>
                <a:ext cx="78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215" name="Freeform 35"/>
              <p:cNvSpPr>
                <a:spLocks noChangeAspect="1"/>
              </p:cNvSpPr>
              <p:nvPr/>
            </p:nvSpPr>
            <p:spPr bwMode="auto">
              <a:xfrm>
                <a:off x="4125" y="2160"/>
                <a:ext cx="76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216" name="Freeform 36"/>
              <p:cNvSpPr>
                <a:spLocks noChangeAspect="1"/>
              </p:cNvSpPr>
              <p:nvPr/>
            </p:nvSpPr>
            <p:spPr bwMode="auto">
              <a:xfrm>
                <a:off x="4197" y="2159"/>
                <a:ext cx="78" cy="64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217" name="Freeform 37"/>
              <p:cNvSpPr>
                <a:spLocks noChangeAspect="1"/>
              </p:cNvSpPr>
              <p:nvPr/>
            </p:nvSpPr>
            <p:spPr bwMode="auto">
              <a:xfrm>
                <a:off x="4270" y="2159"/>
                <a:ext cx="77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218" name="Freeform 38"/>
              <p:cNvSpPr>
                <a:spLocks noChangeAspect="1"/>
              </p:cNvSpPr>
              <p:nvPr/>
            </p:nvSpPr>
            <p:spPr bwMode="auto">
              <a:xfrm>
                <a:off x="3972" y="2409"/>
                <a:ext cx="77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219" name="Freeform 39"/>
              <p:cNvSpPr>
                <a:spLocks noChangeAspect="1"/>
              </p:cNvSpPr>
              <p:nvPr/>
            </p:nvSpPr>
            <p:spPr bwMode="auto">
              <a:xfrm>
                <a:off x="4044" y="2408"/>
                <a:ext cx="78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220" name="Freeform 40"/>
              <p:cNvSpPr>
                <a:spLocks noChangeAspect="1"/>
              </p:cNvSpPr>
              <p:nvPr/>
            </p:nvSpPr>
            <p:spPr bwMode="auto">
              <a:xfrm>
                <a:off x="4118" y="2408"/>
                <a:ext cx="76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221" name="Freeform 41"/>
              <p:cNvSpPr>
                <a:spLocks noChangeAspect="1"/>
              </p:cNvSpPr>
              <p:nvPr/>
            </p:nvSpPr>
            <p:spPr bwMode="auto">
              <a:xfrm>
                <a:off x="4190" y="2407"/>
                <a:ext cx="78" cy="64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222" name="Freeform 42"/>
              <p:cNvSpPr>
                <a:spLocks noChangeAspect="1"/>
              </p:cNvSpPr>
              <p:nvPr/>
            </p:nvSpPr>
            <p:spPr bwMode="auto">
              <a:xfrm>
                <a:off x="4263" y="2407"/>
                <a:ext cx="77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graphicFrame>
            <p:nvGraphicFramePr>
              <p:cNvPr id="46092" name="Object 12"/>
              <p:cNvGraphicFramePr>
                <a:graphicFrameLocks noChangeAspect="1"/>
              </p:cNvGraphicFramePr>
              <p:nvPr/>
            </p:nvGraphicFramePr>
            <p:xfrm>
              <a:off x="3816" y="2132"/>
              <a:ext cx="118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14" name="Equation" r:id="rId11" imgW="139680" imgH="177480" progId="">
                      <p:embed/>
                    </p:oleObj>
                  </mc:Choice>
                  <mc:Fallback>
                    <p:oleObj name="Equation" r:id="rId11" imgW="13968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16" y="2132"/>
                            <a:ext cx="118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93" name="Object 13"/>
              <p:cNvGraphicFramePr>
                <a:graphicFrameLocks noChangeAspect="1"/>
              </p:cNvGraphicFramePr>
              <p:nvPr/>
            </p:nvGraphicFramePr>
            <p:xfrm>
              <a:off x="3816" y="2381"/>
              <a:ext cx="118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15" name="Equation" r:id="rId13" imgW="139680" imgH="177480" progId="">
                      <p:embed/>
                    </p:oleObj>
                  </mc:Choice>
                  <mc:Fallback>
                    <p:oleObj name="Equation" r:id="rId13" imgW="13968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16" y="2381"/>
                            <a:ext cx="118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94" name="Object 14"/>
              <p:cNvGraphicFramePr>
                <a:graphicFrameLocks noChangeAspect="1"/>
              </p:cNvGraphicFramePr>
              <p:nvPr/>
            </p:nvGraphicFramePr>
            <p:xfrm>
              <a:off x="4455" y="2103"/>
              <a:ext cx="86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16" name="Equation" r:id="rId14" imgW="101520" imgH="177480" progId="">
                      <p:embed/>
                    </p:oleObj>
                  </mc:Choice>
                  <mc:Fallback>
                    <p:oleObj name="Equation" r:id="rId14" imgW="10152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55" y="2103"/>
                            <a:ext cx="86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95" name="Object 15"/>
              <p:cNvGraphicFramePr>
                <a:graphicFrameLocks noChangeAspect="1"/>
              </p:cNvGraphicFramePr>
              <p:nvPr/>
            </p:nvGraphicFramePr>
            <p:xfrm>
              <a:off x="4857" y="2256"/>
              <a:ext cx="181" cy="1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17" name="Equation" r:id="rId16" imgW="215640" imgH="190440" progId="">
                      <p:embed/>
                    </p:oleObj>
                  </mc:Choice>
                  <mc:Fallback>
                    <p:oleObj name="Equation" r:id="rId16" imgW="215640" imgH="19044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57" y="2256"/>
                            <a:ext cx="181" cy="15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7" name="Group 47"/>
              <p:cNvGrpSpPr>
                <a:grpSpLocks/>
              </p:cNvGrpSpPr>
              <p:nvPr/>
            </p:nvGrpSpPr>
            <p:grpSpPr bwMode="auto">
              <a:xfrm>
                <a:off x="4347" y="2216"/>
                <a:ext cx="0" cy="255"/>
                <a:chOff x="4347" y="2216"/>
                <a:chExt cx="0" cy="255"/>
              </a:xfrm>
            </p:grpSpPr>
            <p:sp>
              <p:nvSpPr>
                <p:cNvPr id="46228" name="Line 48"/>
                <p:cNvSpPr>
                  <a:spLocks noChangeAspect="1" noChangeShapeType="1"/>
                </p:cNvSpPr>
                <p:nvPr/>
              </p:nvSpPr>
              <p:spPr bwMode="auto">
                <a:xfrm rot="-5400000">
                  <a:off x="4219" y="2344"/>
                  <a:ext cx="25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29" name="Line 49"/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4319" y="2330"/>
                  <a:ext cx="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6224" name="Line 50"/>
              <p:cNvSpPr>
                <a:spLocks noChangeAspect="1" noChangeShapeType="1"/>
              </p:cNvSpPr>
              <p:nvPr/>
            </p:nvSpPr>
            <p:spPr bwMode="auto">
              <a:xfrm>
                <a:off x="4595" y="2344"/>
                <a:ext cx="25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225" name="Oval 51"/>
              <p:cNvSpPr>
                <a:spLocks noChangeArrowheads="1"/>
              </p:cNvSpPr>
              <p:nvPr/>
            </p:nvSpPr>
            <p:spPr bwMode="auto">
              <a:xfrm>
                <a:off x="4567" y="2330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 sz="1800"/>
              </a:p>
            </p:txBody>
          </p:sp>
          <p:sp>
            <p:nvSpPr>
              <p:cNvPr id="46226" name="Oval 52"/>
              <p:cNvSpPr>
                <a:spLocks noChangeArrowheads="1"/>
              </p:cNvSpPr>
              <p:nvPr/>
            </p:nvSpPr>
            <p:spPr bwMode="auto">
              <a:xfrm>
                <a:off x="4326" y="2203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 sz="1800"/>
              </a:p>
            </p:txBody>
          </p:sp>
          <p:sp>
            <p:nvSpPr>
              <p:cNvPr id="46227" name="Oval 53"/>
              <p:cNvSpPr>
                <a:spLocks noChangeArrowheads="1"/>
              </p:cNvSpPr>
              <p:nvPr/>
            </p:nvSpPr>
            <p:spPr bwMode="auto">
              <a:xfrm>
                <a:off x="4327" y="2452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 sz="1800"/>
              </a:p>
            </p:txBody>
          </p:sp>
        </p:grpSp>
      </p:grpSp>
      <p:grpSp>
        <p:nvGrpSpPr>
          <p:cNvPr id="8" name="Group 54"/>
          <p:cNvGrpSpPr>
            <a:grpSpLocks/>
          </p:cNvGrpSpPr>
          <p:nvPr/>
        </p:nvGrpSpPr>
        <p:grpSpPr bwMode="auto">
          <a:xfrm>
            <a:off x="3287713" y="4965700"/>
            <a:ext cx="3673475" cy="1163638"/>
            <a:chOff x="2012" y="3128"/>
            <a:chExt cx="2314" cy="733"/>
          </a:xfrm>
        </p:grpSpPr>
        <p:sp>
          <p:nvSpPr>
            <p:cNvPr id="46178" name="Oval 55"/>
            <p:cNvSpPr>
              <a:spLocks noChangeAspect="1" noChangeArrowheads="1"/>
            </p:cNvSpPr>
            <p:nvPr/>
          </p:nvSpPr>
          <p:spPr bwMode="auto">
            <a:xfrm>
              <a:off x="2012" y="3128"/>
              <a:ext cx="61" cy="56"/>
            </a:xfrm>
            <a:prstGeom prst="ellipse">
              <a:avLst/>
            </a:prstGeom>
            <a:solidFill>
              <a:srgbClr val="66CC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sz="1800"/>
            </a:p>
          </p:txBody>
        </p:sp>
        <p:sp>
          <p:nvSpPr>
            <p:cNvPr id="46179" name="Line 56"/>
            <p:cNvSpPr>
              <a:spLocks noChangeShapeType="1"/>
            </p:cNvSpPr>
            <p:nvPr/>
          </p:nvSpPr>
          <p:spPr bwMode="auto">
            <a:xfrm flipH="1" flipV="1">
              <a:off x="2115" y="3172"/>
              <a:ext cx="822" cy="4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" name="Group 57"/>
            <p:cNvGrpSpPr>
              <a:grpSpLocks/>
            </p:cNvGrpSpPr>
            <p:nvPr/>
          </p:nvGrpSpPr>
          <p:grpSpPr bwMode="auto">
            <a:xfrm>
              <a:off x="2937" y="3312"/>
              <a:ext cx="1389" cy="549"/>
              <a:chOff x="2937" y="3312"/>
              <a:chExt cx="1389" cy="549"/>
            </a:xfrm>
          </p:grpSpPr>
          <p:sp>
            <p:nvSpPr>
              <p:cNvPr id="46181" name="Rectangle 58"/>
              <p:cNvSpPr>
                <a:spLocks noChangeArrowheads="1"/>
              </p:cNvSpPr>
              <p:nvPr/>
            </p:nvSpPr>
            <p:spPr bwMode="auto">
              <a:xfrm>
                <a:off x="2937" y="3312"/>
                <a:ext cx="1389" cy="54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grpSp>
            <p:nvGrpSpPr>
              <p:cNvPr id="10" name="Group 59"/>
              <p:cNvGrpSpPr>
                <a:grpSpLocks noChangeAspect="1"/>
              </p:cNvGrpSpPr>
              <p:nvPr/>
            </p:nvGrpSpPr>
            <p:grpSpPr bwMode="auto">
              <a:xfrm>
                <a:off x="3546" y="3748"/>
                <a:ext cx="255" cy="0"/>
                <a:chOff x="3741" y="1835"/>
                <a:chExt cx="283" cy="0"/>
              </a:xfrm>
            </p:grpSpPr>
            <p:sp>
              <p:nvSpPr>
                <p:cNvPr id="46203" name="Line 60"/>
                <p:cNvSpPr>
                  <a:spLocks noChangeAspect="1" noChangeShapeType="1"/>
                </p:cNvSpPr>
                <p:nvPr/>
              </p:nvSpPr>
              <p:spPr bwMode="auto">
                <a:xfrm>
                  <a:off x="3741" y="1835"/>
                  <a:ext cx="283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04" name="Line 61"/>
                <p:cNvSpPr>
                  <a:spLocks noChangeAspect="1" noChangeShapeType="1"/>
                </p:cNvSpPr>
                <p:nvPr/>
              </p:nvSpPr>
              <p:spPr bwMode="auto">
                <a:xfrm>
                  <a:off x="3804" y="1835"/>
                  <a:ext cx="9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62"/>
              <p:cNvGrpSpPr>
                <a:grpSpLocks/>
              </p:cNvGrpSpPr>
              <p:nvPr/>
            </p:nvGrpSpPr>
            <p:grpSpPr bwMode="auto">
              <a:xfrm flipH="1">
                <a:off x="3544" y="3499"/>
                <a:ext cx="255" cy="0"/>
                <a:chOff x="4649" y="777"/>
                <a:chExt cx="255" cy="0"/>
              </a:xfrm>
            </p:grpSpPr>
            <p:sp>
              <p:nvSpPr>
                <p:cNvPr id="46201" name="Line 6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649" y="777"/>
                  <a:ext cx="25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02" name="Line 64"/>
                <p:cNvSpPr>
                  <a:spLocks noChangeAspect="1" noChangeShapeType="1"/>
                </p:cNvSpPr>
                <p:nvPr/>
              </p:nvSpPr>
              <p:spPr bwMode="auto">
                <a:xfrm>
                  <a:off x="4734" y="777"/>
                  <a:ext cx="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65"/>
              <p:cNvGrpSpPr>
                <a:grpSpLocks/>
              </p:cNvGrpSpPr>
              <p:nvPr/>
            </p:nvGrpSpPr>
            <p:grpSpPr bwMode="auto">
              <a:xfrm>
                <a:off x="3185" y="3435"/>
                <a:ext cx="368" cy="65"/>
                <a:chOff x="4638" y="1340"/>
                <a:chExt cx="650" cy="121"/>
              </a:xfrm>
            </p:grpSpPr>
            <p:sp>
              <p:nvSpPr>
                <p:cNvPr id="46196" name="Freeform 66"/>
                <p:cNvSpPr>
                  <a:spLocks noChangeAspect="1"/>
                </p:cNvSpPr>
                <p:nvPr/>
              </p:nvSpPr>
              <p:spPr bwMode="auto">
                <a:xfrm>
                  <a:off x="4638" y="1343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97" name="Freeform 67"/>
                <p:cNvSpPr>
                  <a:spLocks noChangeAspect="1"/>
                </p:cNvSpPr>
                <p:nvPr/>
              </p:nvSpPr>
              <p:spPr bwMode="auto">
                <a:xfrm>
                  <a:off x="4766" y="1342"/>
                  <a:ext cx="137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98" name="Freeform 68"/>
                <p:cNvSpPr>
                  <a:spLocks noChangeAspect="1"/>
                </p:cNvSpPr>
                <p:nvPr/>
              </p:nvSpPr>
              <p:spPr bwMode="auto">
                <a:xfrm>
                  <a:off x="4895" y="1341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99" name="Freeform 69"/>
                <p:cNvSpPr>
                  <a:spLocks noChangeAspect="1"/>
                </p:cNvSpPr>
                <p:nvPr/>
              </p:nvSpPr>
              <p:spPr bwMode="auto">
                <a:xfrm>
                  <a:off x="5023" y="1340"/>
                  <a:ext cx="137" cy="119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200" name="Freeform 70"/>
                <p:cNvSpPr>
                  <a:spLocks noChangeAspect="1"/>
                </p:cNvSpPr>
                <p:nvPr/>
              </p:nvSpPr>
              <p:spPr bwMode="auto">
                <a:xfrm>
                  <a:off x="5152" y="1340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</p:grpSp>
          <p:grpSp>
            <p:nvGrpSpPr>
              <p:cNvPr id="13" name="Group 71"/>
              <p:cNvGrpSpPr>
                <a:grpSpLocks/>
              </p:cNvGrpSpPr>
              <p:nvPr/>
            </p:nvGrpSpPr>
            <p:grpSpPr bwMode="auto">
              <a:xfrm>
                <a:off x="3178" y="3683"/>
                <a:ext cx="368" cy="65"/>
                <a:chOff x="4638" y="1340"/>
                <a:chExt cx="650" cy="121"/>
              </a:xfrm>
            </p:grpSpPr>
            <p:sp>
              <p:nvSpPr>
                <p:cNvPr id="46191" name="Freeform 72"/>
                <p:cNvSpPr>
                  <a:spLocks noChangeAspect="1"/>
                </p:cNvSpPr>
                <p:nvPr/>
              </p:nvSpPr>
              <p:spPr bwMode="auto">
                <a:xfrm>
                  <a:off x="4638" y="1343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92" name="Freeform 73"/>
                <p:cNvSpPr>
                  <a:spLocks noChangeAspect="1"/>
                </p:cNvSpPr>
                <p:nvPr/>
              </p:nvSpPr>
              <p:spPr bwMode="auto">
                <a:xfrm>
                  <a:off x="4766" y="1342"/>
                  <a:ext cx="137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93" name="Freeform 74"/>
                <p:cNvSpPr>
                  <a:spLocks noChangeAspect="1"/>
                </p:cNvSpPr>
                <p:nvPr/>
              </p:nvSpPr>
              <p:spPr bwMode="auto">
                <a:xfrm>
                  <a:off x="4895" y="1341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94" name="Freeform 75"/>
                <p:cNvSpPr>
                  <a:spLocks noChangeAspect="1"/>
                </p:cNvSpPr>
                <p:nvPr/>
              </p:nvSpPr>
              <p:spPr bwMode="auto">
                <a:xfrm>
                  <a:off x="5023" y="1340"/>
                  <a:ext cx="137" cy="119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95" name="Freeform 76"/>
                <p:cNvSpPr>
                  <a:spLocks noChangeAspect="1"/>
                </p:cNvSpPr>
                <p:nvPr/>
              </p:nvSpPr>
              <p:spPr bwMode="auto">
                <a:xfrm>
                  <a:off x="5152" y="1340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</p:grpSp>
          <p:graphicFrame>
            <p:nvGraphicFramePr>
              <p:cNvPr id="46088" name="Object 8"/>
              <p:cNvGraphicFramePr>
                <a:graphicFrameLocks noChangeAspect="1"/>
              </p:cNvGraphicFramePr>
              <p:nvPr/>
            </p:nvGraphicFramePr>
            <p:xfrm>
              <a:off x="3022" y="3408"/>
              <a:ext cx="118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18" name="Equation" r:id="rId18" imgW="139680" imgH="177480" progId="">
                      <p:embed/>
                    </p:oleObj>
                  </mc:Choice>
                  <mc:Fallback>
                    <p:oleObj name="Equation" r:id="rId18" imgW="13968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2" y="3408"/>
                            <a:ext cx="118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89" name="Object 9"/>
              <p:cNvGraphicFramePr>
                <a:graphicFrameLocks noChangeAspect="1"/>
              </p:cNvGraphicFramePr>
              <p:nvPr/>
            </p:nvGraphicFramePr>
            <p:xfrm>
              <a:off x="3022" y="3657"/>
              <a:ext cx="118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19" name="Equation" r:id="rId19" imgW="139680" imgH="177480" progId="">
                      <p:embed/>
                    </p:oleObj>
                  </mc:Choice>
                  <mc:Fallback>
                    <p:oleObj name="Equation" r:id="rId19" imgW="13968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2" y="3657"/>
                            <a:ext cx="118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90" name="Object 10"/>
              <p:cNvGraphicFramePr>
                <a:graphicFrameLocks noChangeAspect="1"/>
              </p:cNvGraphicFramePr>
              <p:nvPr/>
            </p:nvGraphicFramePr>
            <p:xfrm>
              <a:off x="3826" y="3406"/>
              <a:ext cx="118" cy="1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20" name="Equation" r:id="rId20" imgW="139680" imgH="215640" progId="">
                      <p:embed/>
                    </p:oleObj>
                  </mc:Choice>
                  <mc:Fallback>
                    <p:oleObj name="Equation" r:id="rId20" imgW="139680" imgH="21564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26" y="3406"/>
                            <a:ext cx="118" cy="1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91" name="Object 11"/>
              <p:cNvGraphicFramePr>
                <a:graphicFrameLocks noChangeAspect="1"/>
              </p:cNvGraphicFramePr>
              <p:nvPr/>
            </p:nvGraphicFramePr>
            <p:xfrm>
              <a:off x="3826" y="3645"/>
              <a:ext cx="118" cy="2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21" name="Equation" r:id="rId22" imgW="139680" imgH="241200" progId="">
                      <p:embed/>
                    </p:oleObj>
                  </mc:Choice>
                  <mc:Fallback>
                    <p:oleObj name="Equation" r:id="rId22" imgW="139680" imgH="2412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26" y="3645"/>
                            <a:ext cx="118" cy="20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4" name="Group 81"/>
              <p:cNvGrpSpPr>
                <a:grpSpLocks/>
              </p:cNvGrpSpPr>
              <p:nvPr/>
            </p:nvGrpSpPr>
            <p:grpSpPr bwMode="auto">
              <a:xfrm rot="16200000" flipH="1">
                <a:off x="3434" y="3619"/>
                <a:ext cx="255" cy="1"/>
                <a:chOff x="4649" y="777"/>
                <a:chExt cx="255" cy="0"/>
              </a:xfrm>
            </p:grpSpPr>
            <p:sp>
              <p:nvSpPr>
                <p:cNvPr id="46189" name="Line 8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649" y="777"/>
                  <a:ext cx="25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90" name="Line 83"/>
                <p:cNvSpPr>
                  <a:spLocks noChangeAspect="1" noChangeShapeType="1"/>
                </p:cNvSpPr>
                <p:nvPr/>
              </p:nvSpPr>
              <p:spPr bwMode="auto">
                <a:xfrm>
                  <a:off x="4734" y="777"/>
                  <a:ext cx="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6187" name="Oval 84"/>
              <p:cNvSpPr>
                <a:spLocks noChangeArrowheads="1"/>
              </p:cNvSpPr>
              <p:nvPr/>
            </p:nvSpPr>
            <p:spPr bwMode="auto">
              <a:xfrm>
                <a:off x="3540" y="3479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 sz="1800"/>
              </a:p>
            </p:txBody>
          </p:sp>
          <p:sp>
            <p:nvSpPr>
              <p:cNvPr id="46188" name="Oval 85"/>
              <p:cNvSpPr>
                <a:spLocks noChangeArrowheads="1"/>
              </p:cNvSpPr>
              <p:nvPr/>
            </p:nvSpPr>
            <p:spPr bwMode="auto">
              <a:xfrm>
                <a:off x="3541" y="3728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 sz="1800"/>
              </a:p>
            </p:txBody>
          </p:sp>
        </p:grpSp>
      </p:grpSp>
      <p:grpSp>
        <p:nvGrpSpPr>
          <p:cNvPr id="15" name="Group 86"/>
          <p:cNvGrpSpPr>
            <a:grpSpLocks/>
          </p:cNvGrpSpPr>
          <p:nvPr/>
        </p:nvGrpSpPr>
        <p:grpSpPr bwMode="auto">
          <a:xfrm>
            <a:off x="3287713" y="2214563"/>
            <a:ext cx="5432425" cy="1308100"/>
            <a:chOff x="2012" y="1395"/>
            <a:chExt cx="3422" cy="824"/>
          </a:xfrm>
        </p:grpSpPr>
        <p:sp>
          <p:nvSpPr>
            <p:cNvPr id="46142" name="Oval 87"/>
            <p:cNvSpPr>
              <a:spLocks noChangeAspect="1" noChangeArrowheads="1"/>
            </p:cNvSpPr>
            <p:nvPr/>
          </p:nvSpPr>
          <p:spPr bwMode="auto">
            <a:xfrm>
              <a:off x="2012" y="2163"/>
              <a:ext cx="61" cy="56"/>
            </a:xfrm>
            <a:prstGeom prst="ellipse">
              <a:avLst/>
            </a:prstGeom>
            <a:solidFill>
              <a:srgbClr val="66CC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sz="1800"/>
            </a:p>
          </p:txBody>
        </p:sp>
        <p:sp>
          <p:nvSpPr>
            <p:cNvPr id="46143" name="Line 88"/>
            <p:cNvSpPr>
              <a:spLocks noChangeShapeType="1"/>
            </p:cNvSpPr>
            <p:nvPr/>
          </p:nvSpPr>
          <p:spPr bwMode="auto">
            <a:xfrm flipH="1">
              <a:off x="2108" y="1742"/>
              <a:ext cx="842" cy="4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" name="Group 89"/>
            <p:cNvGrpSpPr>
              <a:grpSpLocks/>
            </p:cNvGrpSpPr>
            <p:nvPr/>
          </p:nvGrpSpPr>
          <p:grpSpPr bwMode="auto">
            <a:xfrm>
              <a:off x="2937" y="1395"/>
              <a:ext cx="2497" cy="595"/>
              <a:chOff x="2937" y="1395"/>
              <a:chExt cx="2497" cy="595"/>
            </a:xfrm>
          </p:grpSpPr>
          <p:sp>
            <p:nvSpPr>
              <p:cNvPr id="46145" name="Text Box 90"/>
              <p:cNvSpPr txBox="1">
                <a:spLocks noChangeArrowheads="1"/>
              </p:cNvSpPr>
              <p:nvPr/>
            </p:nvSpPr>
            <p:spPr bwMode="auto">
              <a:xfrm>
                <a:off x="4297" y="1395"/>
                <a:ext cx="1137" cy="21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600" dirty="0">
                    <a:solidFill>
                      <a:srgbClr val="FF0000"/>
                    </a:solidFill>
                  </a:rPr>
                  <a:t> High-</a:t>
                </a:r>
                <a:r>
                  <a:rPr lang="en-US" sz="1600" i="1" dirty="0" err="1">
                    <a:solidFill>
                      <a:srgbClr val="FF0000"/>
                    </a:solidFill>
                  </a:rPr>
                  <a:t>p</a:t>
                </a:r>
                <a:r>
                  <a:rPr lang="en-US" sz="1600" i="1" baseline="-25000" dirty="0" err="1">
                    <a:solidFill>
                      <a:srgbClr val="FF0000"/>
                    </a:solidFill>
                  </a:rPr>
                  <a:t>T</a:t>
                </a:r>
                <a:r>
                  <a:rPr lang="en-US" sz="1600" dirty="0">
                    <a:solidFill>
                      <a:srgbClr val="FF0000"/>
                    </a:solidFill>
                  </a:rPr>
                  <a:t> QCD jets</a:t>
                </a:r>
              </a:p>
            </p:txBody>
          </p:sp>
          <p:sp>
            <p:nvSpPr>
              <p:cNvPr id="46146" name="Rectangle 91"/>
              <p:cNvSpPr>
                <a:spLocks noChangeArrowheads="1"/>
              </p:cNvSpPr>
              <p:nvPr/>
            </p:nvSpPr>
            <p:spPr bwMode="auto">
              <a:xfrm>
                <a:off x="2937" y="1441"/>
                <a:ext cx="1389" cy="54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47" name="Freeform 92"/>
              <p:cNvSpPr>
                <a:spLocks noChangeAspect="1"/>
              </p:cNvSpPr>
              <p:nvPr/>
            </p:nvSpPr>
            <p:spPr bwMode="auto">
              <a:xfrm>
                <a:off x="3178" y="1538"/>
                <a:ext cx="77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48" name="Freeform 93"/>
              <p:cNvSpPr>
                <a:spLocks noChangeAspect="1"/>
              </p:cNvSpPr>
              <p:nvPr/>
            </p:nvSpPr>
            <p:spPr bwMode="auto">
              <a:xfrm>
                <a:off x="3250" y="1537"/>
                <a:ext cx="78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49" name="Freeform 94"/>
              <p:cNvSpPr>
                <a:spLocks noChangeAspect="1"/>
              </p:cNvSpPr>
              <p:nvPr/>
            </p:nvSpPr>
            <p:spPr bwMode="auto">
              <a:xfrm>
                <a:off x="3324" y="1537"/>
                <a:ext cx="76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50" name="Freeform 95"/>
              <p:cNvSpPr>
                <a:spLocks noChangeAspect="1"/>
              </p:cNvSpPr>
              <p:nvPr/>
            </p:nvSpPr>
            <p:spPr bwMode="auto">
              <a:xfrm>
                <a:off x="3396" y="1536"/>
                <a:ext cx="78" cy="64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51" name="Freeform 96"/>
              <p:cNvSpPr>
                <a:spLocks noChangeAspect="1"/>
              </p:cNvSpPr>
              <p:nvPr/>
            </p:nvSpPr>
            <p:spPr bwMode="auto">
              <a:xfrm>
                <a:off x="3469" y="1536"/>
                <a:ext cx="77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graphicFrame>
            <p:nvGraphicFramePr>
              <p:cNvPr id="46086" name="Object 6"/>
              <p:cNvGraphicFramePr>
                <a:graphicFrameLocks noChangeAspect="1"/>
              </p:cNvGraphicFramePr>
              <p:nvPr/>
            </p:nvGraphicFramePr>
            <p:xfrm>
              <a:off x="3022" y="1502"/>
              <a:ext cx="118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22" name="Equation" r:id="rId24" imgW="139680" imgH="177480" progId="">
                      <p:embed/>
                    </p:oleObj>
                  </mc:Choice>
                  <mc:Fallback>
                    <p:oleObj name="Equation" r:id="rId24" imgW="13968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2" y="1502"/>
                            <a:ext cx="118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87" name="Object 7"/>
              <p:cNvGraphicFramePr>
                <a:graphicFrameLocks noChangeAspect="1"/>
              </p:cNvGraphicFramePr>
              <p:nvPr/>
            </p:nvGraphicFramePr>
            <p:xfrm>
              <a:off x="3022" y="1782"/>
              <a:ext cx="118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23" name="Equation" r:id="rId25" imgW="139680" imgH="177480" progId="">
                      <p:embed/>
                    </p:oleObj>
                  </mc:Choice>
                  <mc:Fallback>
                    <p:oleObj name="Equation" r:id="rId25" imgW="13968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2" y="1782"/>
                            <a:ext cx="118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6152" name="Oval 99"/>
              <p:cNvSpPr>
                <a:spLocks noChangeArrowheads="1"/>
              </p:cNvSpPr>
              <p:nvPr/>
            </p:nvSpPr>
            <p:spPr bwMode="auto">
              <a:xfrm>
                <a:off x="3546" y="1576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 sz="1800"/>
              </a:p>
            </p:txBody>
          </p:sp>
          <p:grpSp>
            <p:nvGrpSpPr>
              <p:cNvPr id="17" name="Group 100"/>
              <p:cNvGrpSpPr>
                <a:grpSpLocks/>
              </p:cNvGrpSpPr>
              <p:nvPr/>
            </p:nvGrpSpPr>
            <p:grpSpPr bwMode="auto">
              <a:xfrm>
                <a:off x="3652" y="1527"/>
                <a:ext cx="369" cy="65"/>
                <a:chOff x="3673" y="1534"/>
                <a:chExt cx="369" cy="65"/>
              </a:xfrm>
            </p:grpSpPr>
            <p:sp>
              <p:nvSpPr>
                <p:cNvPr id="46173" name="Freeform 101"/>
                <p:cNvSpPr>
                  <a:spLocks noChangeAspect="1"/>
                </p:cNvSpPr>
                <p:nvPr/>
              </p:nvSpPr>
              <p:spPr bwMode="auto">
                <a:xfrm>
                  <a:off x="3673" y="1536"/>
                  <a:ext cx="77" cy="63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74" name="Freeform 102"/>
                <p:cNvSpPr>
                  <a:spLocks noChangeAspect="1"/>
                </p:cNvSpPr>
                <p:nvPr/>
              </p:nvSpPr>
              <p:spPr bwMode="auto">
                <a:xfrm>
                  <a:off x="3745" y="1535"/>
                  <a:ext cx="78" cy="63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75" name="Freeform 103"/>
                <p:cNvSpPr>
                  <a:spLocks noChangeAspect="1"/>
                </p:cNvSpPr>
                <p:nvPr/>
              </p:nvSpPr>
              <p:spPr bwMode="auto">
                <a:xfrm>
                  <a:off x="3819" y="1535"/>
                  <a:ext cx="76" cy="63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76" name="Freeform 104"/>
                <p:cNvSpPr>
                  <a:spLocks noChangeAspect="1"/>
                </p:cNvSpPr>
                <p:nvPr/>
              </p:nvSpPr>
              <p:spPr bwMode="auto">
                <a:xfrm>
                  <a:off x="3891" y="1534"/>
                  <a:ext cx="78" cy="64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77" name="Freeform 105"/>
                <p:cNvSpPr>
                  <a:spLocks noChangeAspect="1"/>
                </p:cNvSpPr>
                <p:nvPr/>
              </p:nvSpPr>
              <p:spPr bwMode="auto">
                <a:xfrm>
                  <a:off x="3964" y="1534"/>
                  <a:ext cx="78" cy="64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</p:grpSp>
          <p:sp>
            <p:nvSpPr>
              <p:cNvPr id="46154" name="Freeform 106"/>
              <p:cNvSpPr>
                <a:spLocks noChangeAspect="1"/>
              </p:cNvSpPr>
              <p:nvPr/>
            </p:nvSpPr>
            <p:spPr bwMode="auto">
              <a:xfrm>
                <a:off x="3178" y="1824"/>
                <a:ext cx="77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55" name="Freeform 107"/>
              <p:cNvSpPr>
                <a:spLocks noChangeAspect="1"/>
              </p:cNvSpPr>
              <p:nvPr/>
            </p:nvSpPr>
            <p:spPr bwMode="auto">
              <a:xfrm>
                <a:off x="3250" y="1823"/>
                <a:ext cx="78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56" name="Freeform 108"/>
              <p:cNvSpPr>
                <a:spLocks noChangeAspect="1"/>
              </p:cNvSpPr>
              <p:nvPr/>
            </p:nvSpPr>
            <p:spPr bwMode="auto">
              <a:xfrm>
                <a:off x="3324" y="1823"/>
                <a:ext cx="76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57" name="Freeform 109"/>
              <p:cNvSpPr>
                <a:spLocks noChangeAspect="1"/>
              </p:cNvSpPr>
              <p:nvPr/>
            </p:nvSpPr>
            <p:spPr bwMode="auto">
              <a:xfrm>
                <a:off x="3396" y="1822"/>
                <a:ext cx="78" cy="64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58" name="Freeform 110"/>
              <p:cNvSpPr>
                <a:spLocks noChangeAspect="1"/>
              </p:cNvSpPr>
              <p:nvPr/>
            </p:nvSpPr>
            <p:spPr bwMode="auto">
              <a:xfrm>
                <a:off x="3469" y="1822"/>
                <a:ext cx="77" cy="63"/>
              </a:xfrm>
              <a:custGeom>
                <a:avLst/>
                <a:gdLst>
                  <a:gd name="T0" fmla="*/ 0 w 352"/>
                  <a:gd name="T1" fmla="*/ 0 h 302"/>
                  <a:gd name="T2" fmla="*/ 0 w 352"/>
                  <a:gd name="T3" fmla="*/ 0 h 302"/>
                  <a:gd name="T4" fmla="*/ 0 w 352"/>
                  <a:gd name="T5" fmla="*/ 0 h 302"/>
                  <a:gd name="T6" fmla="*/ 0 w 352"/>
                  <a:gd name="T7" fmla="*/ 0 h 302"/>
                  <a:gd name="T8" fmla="*/ 0 w 352"/>
                  <a:gd name="T9" fmla="*/ 0 h 302"/>
                  <a:gd name="T10" fmla="*/ 0 w 352"/>
                  <a:gd name="T11" fmla="*/ 0 h 302"/>
                  <a:gd name="T12" fmla="*/ 0 w 352"/>
                  <a:gd name="T13" fmla="*/ 0 h 302"/>
                  <a:gd name="T14" fmla="*/ 0 w 352"/>
                  <a:gd name="T15" fmla="*/ 0 h 302"/>
                  <a:gd name="T16" fmla="*/ 0 w 352"/>
                  <a:gd name="T17" fmla="*/ 0 h 302"/>
                  <a:gd name="T18" fmla="*/ 0 w 352"/>
                  <a:gd name="T19" fmla="*/ 0 h 302"/>
                  <a:gd name="T20" fmla="*/ 0 w 352"/>
                  <a:gd name="T21" fmla="*/ 0 h 302"/>
                  <a:gd name="T22" fmla="*/ 0 w 352"/>
                  <a:gd name="T23" fmla="*/ 0 h 302"/>
                  <a:gd name="T24" fmla="*/ 0 w 352"/>
                  <a:gd name="T25" fmla="*/ 0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2"/>
                  <a:gd name="T40" fmla="*/ 0 h 302"/>
                  <a:gd name="T41" fmla="*/ 352 w 352"/>
                  <a:gd name="T42" fmla="*/ 302 h 3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46159" name="Oval 111"/>
              <p:cNvSpPr>
                <a:spLocks noChangeArrowheads="1"/>
              </p:cNvSpPr>
              <p:nvPr/>
            </p:nvSpPr>
            <p:spPr bwMode="auto">
              <a:xfrm>
                <a:off x="3546" y="1862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 sz="1800"/>
              </a:p>
            </p:txBody>
          </p:sp>
          <p:grpSp>
            <p:nvGrpSpPr>
              <p:cNvPr id="18" name="Group 112"/>
              <p:cNvGrpSpPr>
                <a:grpSpLocks/>
              </p:cNvGrpSpPr>
              <p:nvPr/>
            </p:nvGrpSpPr>
            <p:grpSpPr bwMode="auto">
              <a:xfrm>
                <a:off x="3653" y="1820"/>
                <a:ext cx="368" cy="65"/>
                <a:chOff x="3674" y="1820"/>
                <a:chExt cx="368" cy="65"/>
              </a:xfrm>
            </p:grpSpPr>
            <p:sp>
              <p:nvSpPr>
                <p:cNvPr id="46168" name="Freeform 113"/>
                <p:cNvSpPr>
                  <a:spLocks noChangeAspect="1"/>
                </p:cNvSpPr>
                <p:nvPr/>
              </p:nvSpPr>
              <p:spPr bwMode="auto">
                <a:xfrm>
                  <a:off x="3674" y="1822"/>
                  <a:ext cx="77" cy="63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69" name="Freeform 114"/>
                <p:cNvSpPr>
                  <a:spLocks noChangeAspect="1"/>
                </p:cNvSpPr>
                <p:nvPr/>
              </p:nvSpPr>
              <p:spPr bwMode="auto">
                <a:xfrm>
                  <a:off x="3745" y="1821"/>
                  <a:ext cx="78" cy="63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70" name="Freeform 115"/>
                <p:cNvSpPr>
                  <a:spLocks noChangeAspect="1"/>
                </p:cNvSpPr>
                <p:nvPr/>
              </p:nvSpPr>
              <p:spPr bwMode="auto">
                <a:xfrm>
                  <a:off x="3819" y="1821"/>
                  <a:ext cx="76" cy="63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71" name="Freeform 116"/>
                <p:cNvSpPr>
                  <a:spLocks noChangeAspect="1"/>
                </p:cNvSpPr>
                <p:nvPr/>
              </p:nvSpPr>
              <p:spPr bwMode="auto">
                <a:xfrm>
                  <a:off x="3891" y="1820"/>
                  <a:ext cx="78" cy="64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72" name="Freeform 117"/>
                <p:cNvSpPr>
                  <a:spLocks noChangeAspect="1"/>
                </p:cNvSpPr>
                <p:nvPr/>
              </p:nvSpPr>
              <p:spPr bwMode="auto">
                <a:xfrm>
                  <a:off x="3964" y="1820"/>
                  <a:ext cx="78" cy="64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</p:grpSp>
          <p:grpSp>
            <p:nvGrpSpPr>
              <p:cNvPr id="19" name="Group 118"/>
              <p:cNvGrpSpPr>
                <a:grpSpLocks/>
              </p:cNvGrpSpPr>
              <p:nvPr/>
            </p:nvGrpSpPr>
            <p:grpSpPr bwMode="auto">
              <a:xfrm>
                <a:off x="3559" y="1586"/>
                <a:ext cx="65" cy="297"/>
                <a:chOff x="4460" y="1693"/>
                <a:chExt cx="65" cy="297"/>
              </a:xfrm>
            </p:grpSpPr>
            <p:sp>
              <p:nvSpPr>
                <p:cNvPr id="46164" name="Freeform 119"/>
                <p:cNvSpPr>
                  <a:spLocks noChangeAspect="1"/>
                </p:cNvSpPr>
                <p:nvPr/>
              </p:nvSpPr>
              <p:spPr bwMode="auto">
                <a:xfrm rot="5400000">
                  <a:off x="4453" y="1700"/>
                  <a:ext cx="78" cy="63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65" name="Freeform 120"/>
                <p:cNvSpPr>
                  <a:spLocks noChangeAspect="1"/>
                </p:cNvSpPr>
                <p:nvPr/>
              </p:nvSpPr>
              <p:spPr bwMode="auto">
                <a:xfrm rot="5400000">
                  <a:off x="4454" y="1773"/>
                  <a:ext cx="76" cy="63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66" name="Freeform 121"/>
                <p:cNvSpPr>
                  <a:spLocks noChangeAspect="1"/>
                </p:cNvSpPr>
                <p:nvPr/>
              </p:nvSpPr>
              <p:spPr bwMode="auto">
                <a:xfrm rot="5400000">
                  <a:off x="4454" y="1846"/>
                  <a:ext cx="78" cy="64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67" name="Freeform 122"/>
                <p:cNvSpPr>
                  <a:spLocks noChangeAspect="1"/>
                </p:cNvSpPr>
                <p:nvPr/>
              </p:nvSpPr>
              <p:spPr bwMode="auto">
                <a:xfrm rot="5400000">
                  <a:off x="4454" y="1919"/>
                  <a:ext cx="78" cy="64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</p:grpSp>
          <p:sp>
            <p:nvSpPr>
              <p:cNvPr id="46162" name="Line 123"/>
              <p:cNvSpPr>
                <a:spLocks noChangeShapeType="1"/>
              </p:cNvSpPr>
              <p:nvPr/>
            </p:nvSpPr>
            <p:spPr bwMode="auto">
              <a:xfrm flipV="1">
                <a:off x="3567" y="1593"/>
                <a:ext cx="107" cy="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6163" name="Line 124"/>
              <p:cNvSpPr>
                <a:spLocks noChangeShapeType="1"/>
              </p:cNvSpPr>
              <p:nvPr/>
            </p:nvSpPr>
            <p:spPr bwMode="auto">
              <a:xfrm flipV="1">
                <a:off x="3567" y="1877"/>
                <a:ext cx="107" cy="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76830" name="Line 125"/>
          <p:cNvSpPr>
            <a:spLocks noChangeShapeType="1"/>
          </p:cNvSpPr>
          <p:nvPr/>
        </p:nvSpPr>
        <p:spPr bwMode="auto">
          <a:xfrm flipH="1">
            <a:off x="2717800" y="1344613"/>
            <a:ext cx="0" cy="4657725"/>
          </a:xfrm>
          <a:prstGeom prst="line">
            <a:avLst/>
          </a:prstGeom>
          <a:noFill/>
          <a:ln w="22225">
            <a:solidFill>
              <a:srgbClr val="01CB14"/>
            </a:solidFill>
            <a:prstDash val="sysDot"/>
            <a:round/>
            <a:headEnd/>
            <a:tailEnd/>
          </a:ln>
          <a:effectLst>
            <a:outerShdw dist="38100" dir="13140007" rotWithShape="0">
              <a:srgbClr val="808080">
                <a:alpha val="23999"/>
              </a:srgbClr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20" name="Group 126"/>
          <p:cNvGrpSpPr>
            <a:grpSpLocks/>
          </p:cNvGrpSpPr>
          <p:nvPr/>
        </p:nvGrpSpPr>
        <p:grpSpPr bwMode="auto">
          <a:xfrm>
            <a:off x="3276600" y="1235075"/>
            <a:ext cx="5157788" cy="1314450"/>
            <a:chOff x="2005" y="778"/>
            <a:chExt cx="3249" cy="828"/>
          </a:xfrm>
        </p:grpSpPr>
        <p:sp>
          <p:nvSpPr>
            <p:cNvPr id="46114" name="Text Box 127"/>
            <p:cNvSpPr txBox="1">
              <a:spLocks noChangeArrowheads="1"/>
            </p:cNvSpPr>
            <p:nvPr/>
          </p:nvSpPr>
          <p:spPr bwMode="auto">
            <a:xfrm>
              <a:off x="4326" y="778"/>
              <a:ext cx="928" cy="36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eaLnBrk="0" hangingPunct="0"/>
              <a:r>
                <a:rPr lang="en-US" sz="1600" dirty="0">
                  <a:solidFill>
                    <a:srgbClr val="FF0000"/>
                  </a:solidFill>
                </a:rPr>
                <a:t>Quark-</a:t>
              </a:r>
              <a:r>
                <a:rPr lang="en-US" sz="1600" dirty="0" err="1">
                  <a:solidFill>
                    <a:srgbClr val="FF0000"/>
                  </a:solidFill>
                </a:rPr>
                <a:t>flavour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</a:p>
            <a:p>
              <a:pPr eaLnBrk="0" hangingPunct="0"/>
              <a:r>
                <a:rPr lang="en-US" sz="1600" dirty="0">
                  <a:solidFill>
                    <a:srgbClr val="FF0000"/>
                  </a:solidFill>
                </a:rPr>
                <a:t>production</a:t>
              </a:r>
            </a:p>
          </p:txBody>
        </p:sp>
        <p:sp>
          <p:nvSpPr>
            <p:cNvPr id="46115" name="Line 128"/>
            <p:cNvSpPr>
              <a:spLocks noChangeShapeType="1"/>
            </p:cNvSpPr>
            <p:nvPr/>
          </p:nvSpPr>
          <p:spPr bwMode="auto">
            <a:xfrm flipH="1">
              <a:off x="2108" y="1132"/>
              <a:ext cx="842" cy="4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6" name="Oval 129"/>
            <p:cNvSpPr>
              <a:spLocks noChangeAspect="1" noChangeArrowheads="1"/>
            </p:cNvSpPr>
            <p:nvPr/>
          </p:nvSpPr>
          <p:spPr bwMode="auto">
            <a:xfrm>
              <a:off x="2005" y="1550"/>
              <a:ext cx="61" cy="56"/>
            </a:xfrm>
            <a:prstGeom prst="ellipse">
              <a:avLst/>
            </a:prstGeom>
            <a:solidFill>
              <a:srgbClr val="66CC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sz="1800"/>
            </a:p>
          </p:txBody>
        </p:sp>
        <p:sp>
          <p:nvSpPr>
            <p:cNvPr id="46117" name="Rectangle 130"/>
            <p:cNvSpPr>
              <a:spLocks noChangeArrowheads="1"/>
            </p:cNvSpPr>
            <p:nvPr/>
          </p:nvSpPr>
          <p:spPr bwMode="auto">
            <a:xfrm>
              <a:off x="2937" y="824"/>
              <a:ext cx="1389" cy="5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/>
            </a:p>
          </p:txBody>
        </p:sp>
        <p:grpSp>
          <p:nvGrpSpPr>
            <p:cNvPr id="21" name="Group 131"/>
            <p:cNvGrpSpPr>
              <a:grpSpLocks/>
            </p:cNvGrpSpPr>
            <p:nvPr/>
          </p:nvGrpSpPr>
          <p:grpSpPr bwMode="auto">
            <a:xfrm>
              <a:off x="3022" y="916"/>
              <a:ext cx="922" cy="429"/>
              <a:chOff x="4127" y="686"/>
              <a:chExt cx="922" cy="429"/>
            </a:xfrm>
          </p:grpSpPr>
          <p:grpSp>
            <p:nvGrpSpPr>
              <p:cNvPr id="22" name="Group 132"/>
              <p:cNvGrpSpPr>
                <a:grpSpLocks noChangeAspect="1"/>
              </p:cNvGrpSpPr>
              <p:nvPr/>
            </p:nvGrpSpPr>
            <p:grpSpPr bwMode="auto">
              <a:xfrm>
                <a:off x="4651" y="1026"/>
                <a:ext cx="255" cy="0"/>
                <a:chOff x="3741" y="1835"/>
                <a:chExt cx="283" cy="0"/>
              </a:xfrm>
            </p:grpSpPr>
            <p:sp>
              <p:nvSpPr>
                <p:cNvPr id="46140" name="Line 133"/>
                <p:cNvSpPr>
                  <a:spLocks noChangeAspect="1" noChangeShapeType="1"/>
                </p:cNvSpPr>
                <p:nvPr/>
              </p:nvSpPr>
              <p:spPr bwMode="auto">
                <a:xfrm>
                  <a:off x="3741" y="1835"/>
                  <a:ext cx="283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41" name="Line 134"/>
                <p:cNvSpPr>
                  <a:spLocks noChangeAspect="1" noChangeShapeType="1"/>
                </p:cNvSpPr>
                <p:nvPr/>
              </p:nvSpPr>
              <p:spPr bwMode="auto">
                <a:xfrm>
                  <a:off x="3804" y="1835"/>
                  <a:ext cx="9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135"/>
              <p:cNvGrpSpPr>
                <a:grpSpLocks/>
              </p:cNvGrpSpPr>
              <p:nvPr/>
            </p:nvGrpSpPr>
            <p:grpSpPr bwMode="auto">
              <a:xfrm flipH="1">
                <a:off x="4649" y="777"/>
                <a:ext cx="255" cy="0"/>
                <a:chOff x="4649" y="777"/>
                <a:chExt cx="255" cy="0"/>
              </a:xfrm>
            </p:grpSpPr>
            <p:sp>
              <p:nvSpPr>
                <p:cNvPr id="46138" name="Line 13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649" y="777"/>
                  <a:ext cx="25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9" name="Line 137"/>
                <p:cNvSpPr>
                  <a:spLocks noChangeAspect="1" noChangeShapeType="1"/>
                </p:cNvSpPr>
                <p:nvPr/>
              </p:nvSpPr>
              <p:spPr bwMode="auto">
                <a:xfrm>
                  <a:off x="4734" y="777"/>
                  <a:ext cx="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138"/>
              <p:cNvGrpSpPr>
                <a:grpSpLocks/>
              </p:cNvGrpSpPr>
              <p:nvPr/>
            </p:nvGrpSpPr>
            <p:grpSpPr bwMode="auto">
              <a:xfrm>
                <a:off x="4290" y="713"/>
                <a:ext cx="368" cy="65"/>
                <a:chOff x="4638" y="1340"/>
                <a:chExt cx="650" cy="121"/>
              </a:xfrm>
            </p:grpSpPr>
            <p:sp>
              <p:nvSpPr>
                <p:cNvPr id="46133" name="Freeform 139"/>
                <p:cNvSpPr>
                  <a:spLocks noChangeAspect="1"/>
                </p:cNvSpPr>
                <p:nvPr/>
              </p:nvSpPr>
              <p:spPr bwMode="auto">
                <a:xfrm>
                  <a:off x="4638" y="1343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34" name="Freeform 140"/>
                <p:cNvSpPr>
                  <a:spLocks noChangeAspect="1"/>
                </p:cNvSpPr>
                <p:nvPr/>
              </p:nvSpPr>
              <p:spPr bwMode="auto">
                <a:xfrm>
                  <a:off x="4766" y="1342"/>
                  <a:ext cx="137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35" name="Freeform 141"/>
                <p:cNvSpPr>
                  <a:spLocks noChangeAspect="1"/>
                </p:cNvSpPr>
                <p:nvPr/>
              </p:nvSpPr>
              <p:spPr bwMode="auto">
                <a:xfrm>
                  <a:off x="4895" y="1341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36" name="Freeform 142"/>
                <p:cNvSpPr>
                  <a:spLocks noChangeAspect="1"/>
                </p:cNvSpPr>
                <p:nvPr/>
              </p:nvSpPr>
              <p:spPr bwMode="auto">
                <a:xfrm>
                  <a:off x="5023" y="1340"/>
                  <a:ext cx="137" cy="119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37" name="Freeform 143"/>
                <p:cNvSpPr>
                  <a:spLocks noChangeAspect="1"/>
                </p:cNvSpPr>
                <p:nvPr/>
              </p:nvSpPr>
              <p:spPr bwMode="auto">
                <a:xfrm>
                  <a:off x="5152" y="1340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</p:grpSp>
          <p:grpSp>
            <p:nvGrpSpPr>
              <p:cNvPr id="25" name="Group 144"/>
              <p:cNvGrpSpPr>
                <a:grpSpLocks/>
              </p:cNvGrpSpPr>
              <p:nvPr/>
            </p:nvGrpSpPr>
            <p:grpSpPr bwMode="auto">
              <a:xfrm>
                <a:off x="4283" y="961"/>
                <a:ext cx="368" cy="65"/>
                <a:chOff x="4638" y="1340"/>
                <a:chExt cx="650" cy="121"/>
              </a:xfrm>
            </p:grpSpPr>
            <p:sp>
              <p:nvSpPr>
                <p:cNvPr id="46128" name="Freeform 145"/>
                <p:cNvSpPr>
                  <a:spLocks noChangeAspect="1"/>
                </p:cNvSpPr>
                <p:nvPr/>
              </p:nvSpPr>
              <p:spPr bwMode="auto">
                <a:xfrm>
                  <a:off x="4638" y="1343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29" name="Freeform 146"/>
                <p:cNvSpPr>
                  <a:spLocks noChangeAspect="1"/>
                </p:cNvSpPr>
                <p:nvPr/>
              </p:nvSpPr>
              <p:spPr bwMode="auto">
                <a:xfrm>
                  <a:off x="4766" y="1342"/>
                  <a:ext cx="137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30" name="Freeform 147"/>
                <p:cNvSpPr>
                  <a:spLocks noChangeAspect="1"/>
                </p:cNvSpPr>
                <p:nvPr/>
              </p:nvSpPr>
              <p:spPr bwMode="auto">
                <a:xfrm>
                  <a:off x="4895" y="1341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31" name="Freeform 148"/>
                <p:cNvSpPr>
                  <a:spLocks noChangeAspect="1"/>
                </p:cNvSpPr>
                <p:nvPr/>
              </p:nvSpPr>
              <p:spPr bwMode="auto">
                <a:xfrm>
                  <a:off x="5023" y="1340"/>
                  <a:ext cx="137" cy="119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  <p:sp>
              <p:nvSpPr>
                <p:cNvPr id="46132" name="Freeform 149"/>
                <p:cNvSpPr>
                  <a:spLocks noChangeAspect="1"/>
                </p:cNvSpPr>
                <p:nvPr/>
              </p:nvSpPr>
              <p:spPr bwMode="auto">
                <a:xfrm>
                  <a:off x="5152" y="1340"/>
                  <a:ext cx="136" cy="118"/>
                </a:xfrm>
                <a:custGeom>
                  <a:avLst/>
                  <a:gdLst>
                    <a:gd name="T0" fmla="*/ 0 w 352"/>
                    <a:gd name="T1" fmla="*/ 0 h 302"/>
                    <a:gd name="T2" fmla="*/ 0 w 352"/>
                    <a:gd name="T3" fmla="*/ 0 h 302"/>
                    <a:gd name="T4" fmla="*/ 0 w 352"/>
                    <a:gd name="T5" fmla="*/ 0 h 302"/>
                    <a:gd name="T6" fmla="*/ 0 w 352"/>
                    <a:gd name="T7" fmla="*/ 0 h 302"/>
                    <a:gd name="T8" fmla="*/ 0 w 352"/>
                    <a:gd name="T9" fmla="*/ 0 h 302"/>
                    <a:gd name="T10" fmla="*/ 0 w 352"/>
                    <a:gd name="T11" fmla="*/ 0 h 302"/>
                    <a:gd name="T12" fmla="*/ 0 w 352"/>
                    <a:gd name="T13" fmla="*/ 0 h 302"/>
                    <a:gd name="T14" fmla="*/ 0 w 352"/>
                    <a:gd name="T15" fmla="*/ 0 h 302"/>
                    <a:gd name="T16" fmla="*/ 0 w 352"/>
                    <a:gd name="T17" fmla="*/ 0 h 302"/>
                    <a:gd name="T18" fmla="*/ 0 w 352"/>
                    <a:gd name="T19" fmla="*/ 0 h 302"/>
                    <a:gd name="T20" fmla="*/ 0 w 352"/>
                    <a:gd name="T21" fmla="*/ 0 h 302"/>
                    <a:gd name="T22" fmla="*/ 0 w 352"/>
                    <a:gd name="T23" fmla="*/ 0 h 302"/>
                    <a:gd name="T24" fmla="*/ 0 w 352"/>
                    <a:gd name="T25" fmla="*/ 0 h 30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52"/>
                    <a:gd name="T40" fmla="*/ 0 h 302"/>
                    <a:gd name="T41" fmla="*/ 352 w 352"/>
                    <a:gd name="T42" fmla="*/ 302 h 30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52" h="302">
                      <a:moveTo>
                        <a:pt x="0" y="302"/>
                      </a:moveTo>
                      <a:cubicBezTo>
                        <a:pt x="18" y="300"/>
                        <a:pt x="74" y="301"/>
                        <a:pt x="108" y="294"/>
                      </a:cubicBezTo>
                      <a:cubicBezTo>
                        <a:pt x="141" y="286"/>
                        <a:pt x="177" y="273"/>
                        <a:pt x="200" y="258"/>
                      </a:cubicBezTo>
                      <a:cubicBezTo>
                        <a:pt x="222" y="242"/>
                        <a:pt x="231" y="228"/>
                        <a:pt x="240" y="202"/>
                      </a:cubicBezTo>
                      <a:cubicBezTo>
                        <a:pt x="248" y="175"/>
                        <a:pt x="256" y="126"/>
                        <a:pt x="252" y="98"/>
                      </a:cubicBezTo>
                      <a:cubicBezTo>
                        <a:pt x="247" y="70"/>
                        <a:pt x="229" y="49"/>
                        <a:pt x="212" y="34"/>
                      </a:cubicBezTo>
                      <a:cubicBezTo>
                        <a:pt x="194" y="18"/>
                        <a:pt x="167" y="3"/>
                        <a:pt x="148" y="2"/>
                      </a:cubicBezTo>
                      <a:cubicBezTo>
                        <a:pt x="128" y="0"/>
                        <a:pt x="112" y="9"/>
                        <a:pt x="96" y="25"/>
                      </a:cubicBezTo>
                      <a:cubicBezTo>
                        <a:pt x="80" y="40"/>
                        <a:pt x="58" y="66"/>
                        <a:pt x="52" y="94"/>
                      </a:cubicBezTo>
                      <a:cubicBezTo>
                        <a:pt x="45" y="121"/>
                        <a:pt x="46" y="162"/>
                        <a:pt x="56" y="190"/>
                      </a:cubicBezTo>
                      <a:cubicBezTo>
                        <a:pt x="65" y="217"/>
                        <a:pt x="81" y="241"/>
                        <a:pt x="108" y="258"/>
                      </a:cubicBezTo>
                      <a:cubicBezTo>
                        <a:pt x="134" y="274"/>
                        <a:pt x="175" y="282"/>
                        <a:pt x="216" y="290"/>
                      </a:cubicBezTo>
                      <a:cubicBezTo>
                        <a:pt x="256" y="297"/>
                        <a:pt x="323" y="299"/>
                        <a:pt x="352" y="302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1800"/>
                </a:p>
              </p:txBody>
            </p:sp>
          </p:grpSp>
          <p:graphicFrame>
            <p:nvGraphicFramePr>
              <p:cNvPr id="46082" name="Object 2"/>
              <p:cNvGraphicFramePr>
                <a:graphicFrameLocks noChangeAspect="1"/>
              </p:cNvGraphicFramePr>
              <p:nvPr/>
            </p:nvGraphicFramePr>
            <p:xfrm>
              <a:off x="4127" y="686"/>
              <a:ext cx="118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24" name="Equation" r:id="rId26" imgW="139680" imgH="177480" progId="">
                      <p:embed/>
                    </p:oleObj>
                  </mc:Choice>
                  <mc:Fallback>
                    <p:oleObj name="Equation" r:id="rId26" imgW="13968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27" y="686"/>
                            <a:ext cx="118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83" name="Object 3"/>
              <p:cNvGraphicFramePr>
                <a:graphicFrameLocks noChangeAspect="1"/>
              </p:cNvGraphicFramePr>
              <p:nvPr/>
            </p:nvGraphicFramePr>
            <p:xfrm>
              <a:off x="4127" y="935"/>
              <a:ext cx="118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25" name="Equation" r:id="rId27" imgW="139680" imgH="177480" progId="">
                      <p:embed/>
                    </p:oleObj>
                  </mc:Choice>
                  <mc:Fallback>
                    <p:oleObj name="Equation" r:id="rId27" imgW="13968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27" y="935"/>
                            <a:ext cx="118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84" name="Object 4"/>
              <p:cNvGraphicFramePr>
                <a:graphicFrameLocks noChangeAspect="1"/>
              </p:cNvGraphicFramePr>
              <p:nvPr/>
            </p:nvGraphicFramePr>
            <p:xfrm>
              <a:off x="4931" y="714"/>
              <a:ext cx="118" cy="1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26" name="Equation" r:id="rId28" imgW="139680" imgH="177480" progId="">
                      <p:embed/>
                    </p:oleObj>
                  </mc:Choice>
                  <mc:Fallback>
                    <p:oleObj name="Equation" r:id="rId28" imgW="139680" imgH="1774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31" y="714"/>
                            <a:ext cx="118" cy="1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85" name="Object 5"/>
              <p:cNvGraphicFramePr>
                <a:graphicFrameLocks noChangeAspect="1"/>
              </p:cNvGraphicFramePr>
              <p:nvPr/>
            </p:nvGraphicFramePr>
            <p:xfrm>
              <a:off x="4931" y="946"/>
              <a:ext cx="118" cy="1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27" name="Equation" r:id="rId30" imgW="139680" imgH="203040" progId="Equation.3">
                      <p:embed/>
                    </p:oleObj>
                  </mc:Choice>
                  <mc:Fallback>
                    <p:oleObj name="Equation" r:id="rId30" imgW="1396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31" y="946"/>
                            <a:ext cx="118" cy="16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6" name="Group 154"/>
              <p:cNvGrpSpPr>
                <a:grpSpLocks/>
              </p:cNvGrpSpPr>
              <p:nvPr/>
            </p:nvGrpSpPr>
            <p:grpSpPr bwMode="auto">
              <a:xfrm rot="16200000" flipH="1">
                <a:off x="4539" y="897"/>
                <a:ext cx="255" cy="1"/>
                <a:chOff x="4649" y="777"/>
                <a:chExt cx="255" cy="0"/>
              </a:xfrm>
            </p:grpSpPr>
            <p:sp>
              <p:nvSpPr>
                <p:cNvPr id="46126" name="Line 15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649" y="777"/>
                  <a:ext cx="25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7" name="Line 156"/>
                <p:cNvSpPr>
                  <a:spLocks noChangeAspect="1" noChangeShapeType="1"/>
                </p:cNvSpPr>
                <p:nvPr/>
              </p:nvSpPr>
              <p:spPr bwMode="auto">
                <a:xfrm>
                  <a:off x="4734" y="777"/>
                  <a:ext cx="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6124" name="Oval 157"/>
              <p:cNvSpPr>
                <a:spLocks noChangeArrowheads="1"/>
              </p:cNvSpPr>
              <p:nvPr/>
            </p:nvSpPr>
            <p:spPr bwMode="auto">
              <a:xfrm>
                <a:off x="4645" y="757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 sz="1800"/>
              </a:p>
            </p:txBody>
          </p:sp>
          <p:sp>
            <p:nvSpPr>
              <p:cNvPr id="46125" name="Oval 158"/>
              <p:cNvSpPr>
                <a:spLocks noChangeArrowheads="1"/>
              </p:cNvSpPr>
              <p:nvPr/>
            </p:nvSpPr>
            <p:spPr bwMode="auto">
              <a:xfrm>
                <a:off x="4646" y="1006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 sz="1800"/>
              </a:p>
            </p:txBody>
          </p:sp>
        </p:grpSp>
      </p:grpSp>
      <p:sp>
        <p:nvSpPr>
          <p:cNvPr id="162" name="Text Box 5"/>
          <p:cNvSpPr txBox="1">
            <a:spLocks noChangeArrowheads="1"/>
          </p:cNvSpPr>
          <p:nvPr/>
        </p:nvSpPr>
        <p:spPr bwMode="auto">
          <a:xfrm>
            <a:off x="228600" y="0"/>
            <a:ext cx="9144000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4000" b="1" i="1" dirty="0">
                <a:solidFill>
                  <a:srgbClr val="26262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pp</a:t>
            </a:r>
            <a:r>
              <a:rPr lang="en-US" sz="4000" b="1" dirty="0">
                <a:solidFill>
                  <a:srgbClr val="26262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(bar) Cross Sections</a:t>
            </a:r>
          </a:p>
        </p:txBody>
      </p:sp>
      <p:sp>
        <p:nvSpPr>
          <p:cNvPr id="161" name="Line 125"/>
          <p:cNvSpPr>
            <a:spLocks noChangeShapeType="1"/>
          </p:cNvSpPr>
          <p:nvPr/>
        </p:nvSpPr>
        <p:spPr bwMode="auto">
          <a:xfrm flipH="1">
            <a:off x="2951163" y="1336675"/>
            <a:ext cx="0" cy="4713288"/>
          </a:xfrm>
          <a:prstGeom prst="line">
            <a:avLst/>
          </a:prstGeom>
          <a:noFill/>
          <a:ln w="22225">
            <a:solidFill>
              <a:srgbClr val="3366FF"/>
            </a:solidFill>
            <a:prstDash val="sysDot"/>
            <a:round/>
            <a:headEnd/>
            <a:tailEnd/>
          </a:ln>
          <a:effectLst>
            <a:outerShdw dist="38100" dir="13140007" rotWithShape="0">
              <a:srgbClr val="808080">
                <a:alpha val="23999"/>
              </a:srgbClr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63" name="Textfeld 162"/>
          <p:cNvSpPr txBox="1"/>
          <p:nvPr/>
        </p:nvSpPr>
        <p:spPr>
          <a:xfrm>
            <a:off x="8207525" y="6488668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Hoecker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689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9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19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195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9" grpId="0" animBg="1"/>
      <p:bldP spid="195590" grpId="0" animBg="1"/>
      <p:bldP spid="19559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330" y="214290"/>
            <a:ext cx="873467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73662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section and event rate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47139"/>
            <a:ext cx="4214842" cy="581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feld 8"/>
          <p:cNvSpPr txBox="1"/>
          <p:nvPr/>
        </p:nvSpPr>
        <p:spPr>
          <a:xfrm>
            <a:off x="5357818" y="1643050"/>
            <a:ext cx="2826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Maximum storage rate</a:t>
            </a:r>
          </a:p>
          <a:p>
            <a:r>
              <a:rPr lang="en-US" sz="2000" dirty="0" smtClean="0"/>
              <a:t>ATLAS </a:t>
            </a:r>
            <a:r>
              <a:rPr lang="en-US" sz="2000" dirty="0" smtClean="0"/>
              <a:t>/CMS: about 1 kHz</a:t>
            </a:r>
            <a:endParaRPr lang="en-US" sz="2000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5000628" y="5072074"/>
            <a:ext cx="3813965" cy="9848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Efficient </a:t>
            </a:r>
            <a:r>
              <a:rPr lang="en-US" sz="2000" b="1" dirty="0" smtClean="0"/>
              <a:t>trigger system</a:t>
            </a:r>
            <a:r>
              <a:rPr lang="en-US" sz="2000" dirty="0" smtClean="0"/>
              <a:t> needed for</a:t>
            </a:r>
          </a:p>
          <a:p>
            <a:r>
              <a:rPr lang="en-US" sz="2000" dirty="0" smtClean="0"/>
              <a:t>“online” event reduction</a:t>
            </a:r>
          </a:p>
          <a:p>
            <a:r>
              <a:rPr lang="en-US" dirty="0" smtClean="0">
                <a:sym typeface="Wingdings" pitchFamily="2" charset="2"/>
              </a:rPr>
              <a:t> Need large reduction factor</a:t>
            </a:r>
            <a:endParaRPr lang="en-US" dirty="0" smtClean="0">
              <a:sym typeface="Wingdings" pitchFamily="2" charset="2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714876" y="2714620"/>
            <a:ext cx="41987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event rate comes in with GHz</a:t>
            </a:r>
          </a:p>
          <a:p>
            <a:endParaRPr lang="en-US" dirty="0" smtClean="0"/>
          </a:p>
          <a:p>
            <a:r>
              <a:rPr lang="en-US" dirty="0" smtClean="0"/>
              <a:t>At highest luminosities:</a:t>
            </a:r>
          </a:p>
          <a:p>
            <a:r>
              <a:rPr lang="en-US" dirty="0" smtClean="0"/>
              <a:t>Up to 20 events per bunch crossing, i.e.</a:t>
            </a:r>
          </a:p>
          <a:p>
            <a:r>
              <a:rPr lang="en-US" dirty="0" smtClean="0"/>
              <a:t>every  25 nanoseconds </a:t>
            </a:r>
            <a:r>
              <a:rPr lang="en-US" dirty="0" smtClean="0">
                <a:sym typeface="Wingdings" pitchFamily="2" charset="2"/>
              </a:rPr>
              <a:t> GHz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r>
              <a:rPr lang="en-US" dirty="0" smtClean="0"/>
              <a:t>1 GHz = 1.000.000.000 events per second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762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235" y="571480"/>
            <a:ext cx="8615765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feld 3"/>
          <p:cNvSpPr txBox="1"/>
          <p:nvPr/>
        </p:nvSpPr>
        <p:spPr>
          <a:xfrm>
            <a:off x="1071537" y="6072206"/>
            <a:ext cx="6075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Few events are “inside” the detector at the same time</a:t>
            </a:r>
          </a:p>
          <a:p>
            <a:r>
              <a:rPr lang="en-US" dirty="0" smtClean="0">
                <a:sym typeface="Wingdings" pitchFamily="2" charset="2"/>
              </a:rPr>
              <a:t> Careful timing/synchronization needed in </a:t>
            </a:r>
            <a:r>
              <a:rPr lang="en-US" dirty="0" smtClean="0">
                <a:sym typeface="Wingdings" pitchFamily="2" charset="2"/>
              </a:rPr>
              <a:t>all components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972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Trigger systems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571472" y="1142984"/>
            <a:ext cx="684649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Trigger is crucial, since events which are lost here are lost forever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142844" y="3071810"/>
            <a:ext cx="38576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Trigger table contains triggers on: </a:t>
            </a:r>
          </a:p>
          <a:p>
            <a:pPr>
              <a:buFontTx/>
              <a:buChar char="-"/>
            </a:pPr>
            <a:r>
              <a:rPr lang="en-US" sz="2000" dirty="0" smtClean="0"/>
              <a:t>electroweak particles (photons, electrons, </a:t>
            </a:r>
            <a:r>
              <a:rPr lang="en-US" sz="2000" dirty="0" err="1" smtClean="0"/>
              <a:t>muons</a:t>
            </a:r>
            <a:r>
              <a:rPr lang="en-US" sz="2000" dirty="0" smtClean="0"/>
              <a:t>, </a:t>
            </a:r>
            <a:r>
              <a:rPr lang="en-US" sz="2000" dirty="0" err="1" smtClean="0"/>
              <a:t>taus</a:t>
            </a:r>
            <a:r>
              <a:rPr lang="en-US" sz="2000" dirty="0" smtClean="0"/>
              <a:t>) , jets and missing transverse momentum at as low an energy as possible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42844" y="1571612"/>
            <a:ext cx="8716148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LHC experiments have typically a </a:t>
            </a:r>
            <a:r>
              <a:rPr lang="en-US" sz="2000" b="1" dirty="0" smtClean="0"/>
              <a:t>fast hardware based trigger </a:t>
            </a:r>
            <a:r>
              <a:rPr lang="en-US" sz="2000" dirty="0" smtClean="0"/>
              <a:t>level which reduces</a:t>
            </a:r>
          </a:p>
          <a:p>
            <a:r>
              <a:rPr lang="en-US" sz="2000" dirty="0" smtClean="0"/>
              <a:t>40 MHz (bunch crossing) to 100 kHz and </a:t>
            </a:r>
            <a:r>
              <a:rPr lang="en-US" sz="2000" b="1" dirty="0" smtClean="0"/>
              <a:t>a higher level software trigger </a:t>
            </a:r>
            <a:r>
              <a:rPr lang="en-US" sz="2000" dirty="0" smtClean="0"/>
              <a:t>level</a:t>
            </a:r>
          </a:p>
          <a:p>
            <a:r>
              <a:rPr lang="en-US" sz="2000" dirty="0" smtClean="0"/>
              <a:t>to reduce this to the rate recorded to tape </a:t>
            </a:r>
            <a:r>
              <a:rPr lang="en-US" sz="2000" dirty="0" smtClean="0"/>
              <a:t>(1000 </a:t>
            </a:r>
            <a:r>
              <a:rPr lang="en-US" sz="2000" dirty="0" smtClean="0"/>
              <a:t>Hz)</a:t>
            </a:r>
          </a:p>
        </p:txBody>
      </p:sp>
      <p:sp>
        <p:nvSpPr>
          <p:cNvPr id="10" name="Rechteck 9"/>
          <p:cNvSpPr/>
          <p:nvPr/>
        </p:nvSpPr>
        <p:spPr>
          <a:xfrm>
            <a:off x="142844" y="4929198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Need to include “backup” or “monitoring” trigger for measuring the efficiencies and low </a:t>
            </a:r>
            <a:r>
              <a:rPr lang="en-US" sz="2000" dirty="0" err="1" smtClean="0"/>
              <a:t>p_T</a:t>
            </a:r>
            <a:r>
              <a:rPr lang="en-US" sz="2000" dirty="0" smtClean="0"/>
              <a:t> physics</a:t>
            </a:r>
            <a:endParaRPr lang="en-US" sz="2000" dirty="0"/>
          </a:p>
        </p:txBody>
      </p:sp>
      <p:graphicFrame>
        <p:nvGraphicFramePr>
          <p:cNvPr id="12" name="Table 9"/>
          <p:cNvGraphicFramePr>
            <a:graphicFrameLocks noGrp="1"/>
          </p:cNvGraphicFramePr>
          <p:nvPr/>
        </p:nvGraphicFramePr>
        <p:xfrm>
          <a:off x="4421811" y="3303610"/>
          <a:ext cx="4722189" cy="332119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76917"/>
                <a:gridCol w="1037759"/>
                <a:gridCol w="1075726"/>
                <a:gridCol w="1231787"/>
              </a:tblGrid>
              <a:tr h="450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trigger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L1 item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L1 Rate (Hz)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EF Rate (Hz)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E20_medium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EM14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8500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50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2e12_medium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2EM7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5700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1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g80_loose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EM30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700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3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2g20_loose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2EM14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750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2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mu18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MU10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5300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40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2mu10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2MU10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100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1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xe60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XE40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300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4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J180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J75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200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6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Tau29medium_xe35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TAU11_XE20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3800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6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Tau16_e15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TAU6_EM10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7500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6</a:t>
                      </a:r>
                      <a:endParaRPr lang="en-US" sz="1100" b="1" dirty="0"/>
                    </a:p>
                  </a:txBody>
                  <a:tcPr/>
                </a:tc>
              </a:tr>
              <a:tr h="26095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J75_xe45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J50_XE20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500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10</a:t>
                      </a:r>
                      <a:endParaRPr lang="en-US" sz="11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7"/>
          <p:cNvSpPr txBox="1"/>
          <p:nvPr/>
        </p:nvSpPr>
        <p:spPr>
          <a:xfrm>
            <a:off x="4357140" y="2714620"/>
            <a:ext cx="478686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ATLAS example</a:t>
            </a:r>
          </a:p>
          <a:p>
            <a:r>
              <a:rPr lang="en-US" b="1" dirty="0" err="1" smtClean="0"/>
              <a:t>Unprescaled</a:t>
            </a:r>
            <a:r>
              <a:rPr lang="en-US" b="1" dirty="0" smtClean="0"/>
              <a:t> trigger rates at L=1x10</a:t>
            </a:r>
            <a:r>
              <a:rPr lang="en-US" b="1" baseline="30000" dirty="0" smtClean="0"/>
              <a:t>33</a:t>
            </a:r>
            <a:r>
              <a:rPr lang="en-US" b="1" dirty="0" smtClean="0"/>
              <a:t> cm</a:t>
            </a:r>
            <a:r>
              <a:rPr lang="en-US" b="1" baseline="30000" dirty="0" smtClean="0"/>
              <a:t>-2</a:t>
            </a:r>
            <a:r>
              <a:rPr lang="en-US" b="1" dirty="0" smtClean="0"/>
              <a:t>s</a:t>
            </a:r>
            <a:r>
              <a:rPr lang="en-US" b="1" baseline="30000" dirty="0" smtClean="0"/>
              <a:t>-1</a:t>
            </a:r>
            <a:endParaRPr lang="en-US" b="1" baseline="30000" dirty="0"/>
          </a:p>
        </p:txBody>
      </p:sp>
    </p:spTree>
    <p:extLst>
      <p:ext uri="{BB962C8B-B14F-4D97-AF65-F5344CB8AC3E}">
        <p14:creationId xmlns:p14="http://schemas.microsoft.com/office/powerpoint/2010/main" val="668055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experiments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>
          <a:xfrm>
            <a:off x="285720" y="1785902"/>
            <a:ext cx="8572560" cy="5072098"/>
          </a:xfrm>
        </p:spPr>
        <p:txBody>
          <a:bodyPr>
            <a:normAutofit fontScale="77500" lnSpcReduction="20000"/>
          </a:bodyPr>
          <a:lstStyle/>
          <a:p>
            <a:r>
              <a:rPr lang="en-US" sz="3400" dirty="0" smtClean="0"/>
              <a:t>The LHC has </a:t>
            </a:r>
            <a:r>
              <a:rPr lang="en-US" sz="3400" dirty="0" smtClean="0">
                <a:solidFill>
                  <a:srgbClr val="FF0000"/>
                </a:solidFill>
              </a:rPr>
              <a:t>two high luminosity experiments</a:t>
            </a:r>
            <a:r>
              <a:rPr lang="en-US" sz="3400" dirty="0" smtClean="0"/>
              <a:t>, </a:t>
            </a:r>
            <a:r>
              <a:rPr lang="en-US" sz="3400" b="1" dirty="0" smtClean="0"/>
              <a:t>ATLAS</a:t>
            </a:r>
            <a:r>
              <a:rPr lang="en-US" sz="3400" dirty="0" smtClean="0"/>
              <a:t> and </a:t>
            </a:r>
            <a:r>
              <a:rPr lang="en-US" sz="3400" b="1" dirty="0" smtClean="0"/>
              <a:t>CMS </a:t>
            </a:r>
            <a:r>
              <a:rPr lang="en-US" sz="3400" dirty="0" smtClean="0"/>
              <a:t>both aiming at a peak luminosity of L = 10</a:t>
            </a:r>
            <a:r>
              <a:rPr lang="en-US" sz="3400" baseline="30000" dirty="0" smtClean="0"/>
              <a:t>34</a:t>
            </a:r>
            <a:r>
              <a:rPr lang="en-US" sz="3400" dirty="0" smtClean="0"/>
              <a:t>cm</a:t>
            </a:r>
            <a:r>
              <a:rPr lang="en-US" sz="3400" baseline="30000" dirty="0" smtClean="0"/>
              <a:t>-2</a:t>
            </a:r>
            <a:r>
              <a:rPr lang="en-US" sz="3400" dirty="0" smtClean="0"/>
              <a:t>s</a:t>
            </a:r>
            <a:r>
              <a:rPr lang="en-US" sz="3400" baseline="30000" dirty="0" smtClean="0"/>
              <a:t>-1 </a:t>
            </a:r>
            <a:r>
              <a:rPr lang="en-US" sz="3400" dirty="0" smtClean="0"/>
              <a:t>for proton operation. </a:t>
            </a:r>
          </a:p>
          <a:p>
            <a:r>
              <a:rPr lang="en-US" sz="3400" dirty="0" smtClean="0"/>
              <a:t>There are also two </a:t>
            </a:r>
            <a:r>
              <a:rPr lang="en-US" sz="3400" dirty="0" smtClean="0">
                <a:solidFill>
                  <a:srgbClr val="FF0000"/>
                </a:solidFill>
              </a:rPr>
              <a:t>low luminosity experiments</a:t>
            </a:r>
            <a:r>
              <a:rPr lang="en-US" sz="3400" dirty="0" smtClean="0"/>
              <a:t>:</a:t>
            </a:r>
          </a:p>
          <a:p>
            <a:pPr>
              <a:buNone/>
            </a:pPr>
            <a:r>
              <a:rPr lang="en-US" sz="3400" dirty="0" smtClean="0"/>
              <a:t>    </a:t>
            </a:r>
            <a:r>
              <a:rPr lang="en-US" sz="3400" b="1" dirty="0" smtClean="0"/>
              <a:t>LHCB</a:t>
            </a:r>
            <a:r>
              <a:rPr lang="en-US" sz="3400" dirty="0" smtClean="0"/>
              <a:t> for B-physics, aiming at L = 10</a:t>
            </a:r>
            <a:r>
              <a:rPr lang="en-US" sz="3400" baseline="30000" dirty="0" smtClean="0"/>
              <a:t>32</a:t>
            </a:r>
            <a:r>
              <a:rPr lang="en-US" sz="3400" dirty="0" smtClean="0"/>
              <a:t>cm</a:t>
            </a:r>
            <a:r>
              <a:rPr lang="en-US" sz="3400" baseline="30000" dirty="0" smtClean="0"/>
              <a:t>-2</a:t>
            </a:r>
            <a:r>
              <a:rPr lang="en-US" sz="3400" dirty="0" smtClean="0"/>
              <a:t>s</a:t>
            </a:r>
            <a:r>
              <a:rPr lang="en-US" sz="3400" baseline="30000" dirty="0" smtClean="0"/>
              <a:t>-1</a:t>
            </a:r>
            <a:r>
              <a:rPr lang="en-US" sz="3400" dirty="0" smtClean="0"/>
              <a:t>, and </a:t>
            </a:r>
          </a:p>
          <a:p>
            <a:pPr>
              <a:buNone/>
            </a:pPr>
            <a:r>
              <a:rPr lang="en-US" sz="3400" dirty="0" smtClean="0"/>
              <a:t>    TOTEM inside CMS for the detection of protons from elastic scattering at small angles (L = 10</a:t>
            </a:r>
            <a:r>
              <a:rPr lang="en-US" sz="3400" baseline="30000" dirty="0" smtClean="0"/>
              <a:t>29</a:t>
            </a:r>
            <a:r>
              <a:rPr lang="en-US" sz="3400" dirty="0" smtClean="0"/>
              <a:t>cm</a:t>
            </a:r>
            <a:r>
              <a:rPr lang="en-US" sz="3400" baseline="30000" dirty="0" smtClean="0"/>
              <a:t>-2</a:t>
            </a:r>
            <a:r>
              <a:rPr lang="en-US" sz="3400" dirty="0" smtClean="0"/>
              <a:t>s</a:t>
            </a:r>
            <a:r>
              <a:rPr lang="en-US" sz="3400" baseline="30000" dirty="0" smtClean="0"/>
              <a:t>-1</a:t>
            </a:r>
            <a:r>
              <a:rPr lang="en-US" sz="3400" dirty="0" smtClean="0"/>
              <a:t>)  </a:t>
            </a:r>
          </a:p>
          <a:p>
            <a:r>
              <a:rPr lang="en-US" sz="3400" dirty="0" smtClean="0"/>
              <a:t>In addition to the proton beams, the LHC will also be</a:t>
            </a:r>
          </a:p>
          <a:p>
            <a:pPr>
              <a:buNone/>
            </a:pPr>
            <a:r>
              <a:rPr lang="en-US" sz="3400" dirty="0" smtClean="0"/>
              <a:t>    operated with </a:t>
            </a:r>
            <a:r>
              <a:rPr lang="en-US" sz="3400" dirty="0" smtClean="0">
                <a:solidFill>
                  <a:srgbClr val="FF0000"/>
                </a:solidFill>
              </a:rPr>
              <a:t>ion beams</a:t>
            </a:r>
            <a:r>
              <a:rPr lang="en-US" sz="3400" dirty="0" smtClean="0"/>
              <a:t>. The LHC has one dedicated ion  </a:t>
            </a:r>
          </a:p>
          <a:p>
            <a:pPr>
              <a:buNone/>
            </a:pPr>
            <a:r>
              <a:rPr lang="en-US" sz="3400" dirty="0" smtClean="0"/>
              <a:t>    experiment, </a:t>
            </a:r>
            <a:r>
              <a:rPr lang="en-US" sz="3400" b="1" dirty="0" smtClean="0"/>
              <a:t>ALICE </a:t>
            </a:r>
            <a:r>
              <a:rPr lang="en-US" sz="3400" dirty="0" smtClean="0"/>
              <a:t> (peak luminosity of L = 10</a:t>
            </a:r>
            <a:r>
              <a:rPr lang="en-US" sz="3400" baseline="30000" dirty="0" smtClean="0"/>
              <a:t>27</a:t>
            </a:r>
            <a:r>
              <a:rPr lang="en-US" sz="3400" dirty="0" smtClean="0"/>
              <a:t>cm</a:t>
            </a:r>
            <a:r>
              <a:rPr lang="en-US" sz="3400" baseline="30000" dirty="0" smtClean="0"/>
              <a:t>-2</a:t>
            </a:r>
            <a:r>
              <a:rPr lang="en-US" sz="3400" dirty="0" smtClean="0"/>
              <a:t>s</a:t>
            </a:r>
            <a:r>
              <a:rPr lang="en-US" sz="3400" baseline="30000" dirty="0" smtClean="0"/>
              <a:t>-1 </a:t>
            </a:r>
            <a:r>
              <a:rPr lang="en-US" sz="3400" dirty="0" smtClean="0"/>
              <a:t>for    </a:t>
            </a:r>
          </a:p>
          <a:p>
            <a:pPr>
              <a:buNone/>
            </a:pPr>
            <a:r>
              <a:rPr lang="en-US" sz="3400" dirty="0" smtClean="0"/>
              <a:t>    nominal lead-lead ion operation)</a:t>
            </a:r>
          </a:p>
        </p:txBody>
      </p:sp>
    </p:spTree>
    <p:extLst>
      <p:ext uri="{BB962C8B-B14F-4D97-AF65-F5344CB8AC3E}">
        <p14:creationId xmlns:p14="http://schemas.microsoft.com/office/powerpoint/2010/main" val="3003937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3 </a:t>
            </a:r>
            <a:r>
              <a:rPr lang="en-US" dirty="0" smtClean="0"/>
              <a:t>– Higgs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>
          <a:xfrm>
            <a:off x="357158" y="1785926"/>
            <a:ext cx="8153400" cy="449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If time allows …</a:t>
            </a:r>
            <a:endParaRPr lang="en-US" sz="30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071678"/>
            <a:ext cx="2571736" cy="3240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7000892" y="-285776"/>
            <a:ext cx="1521570" cy="31547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9900" dirty="0" smtClean="0">
                <a:solidFill>
                  <a:srgbClr val="FF0000"/>
                </a:solidFill>
                <a:latin typeface="Comic Sans MS" pitchFamily="66" charset="0"/>
              </a:rPr>
              <a:t>?</a:t>
            </a:r>
            <a:endParaRPr lang="en-US" sz="199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114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detectors : General features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428596" y="2857496"/>
            <a:ext cx="80724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/>
                </a:solidFill>
              </a:rPr>
              <a:t> Tracking detectors within a magnetic field: </a:t>
            </a:r>
            <a:r>
              <a:rPr lang="en-US" sz="2400" dirty="0" smtClean="0"/>
              <a:t>measures the charge, trajectory and momentum of charged particles 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/>
                </a:solidFill>
              </a:rPr>
              <a:t> Electromagnetic calorimeter: </a:t>
            </a:r>
            <a:r>
              <a:rPr lang="en-US" sz="2400" dirty="0" smtClean="0"/>
              <a:t>measures the energy and position of  electromagnetic particles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err="1" smtClean="0">
                <a:solidFill>
                  <a:schemeClr val="accent2"/>
                </a:solidFill>
              </a:rPr>
              <a:t>Hadronic</a:t>
            </a:r>
            <a:r>
              <a:rPr lang="en-US" sz="2400" b="1" dirty="0" smtClean="0">
                <a:solidFill>
                  <a:schemeClr val="accent2"/>
                </a:solidFill>
              </a:rPr>
              <a:t> calorimeter:</a:t>
            </a:r>
            <a:r>
              <a:rPr lang="en-US" sz="2400" dirty="0" smtClean="0"/>
              <a:t> measures the energy and position of </a:t>
            </a:r>
            <a:r>
              <a:rPr lang="en-US" sz="2400" dirty="0" err="1" smtClean="0"/>
              <a:t>hadronic</a:t>
            </a:r>
            <a:r>
              <a:rPr lang="en-US" sz="2400" dirty="0" smtClean="0"/>
              <a:t> particles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err="1" smtClean="0">
                <a:solidFill>
                  <a:schemeClr val="accent2"/>
                </a:solidFill>
              </a:rPr>
              <a:t>Muon</a:t>
            </a:r>
            <a:r>
              <a:rPr lang="en-US" sz="2400" b="1" dirty="0" smtClean="0">
                <a:solidFill>
                  <a:schemeClr val="accent2"/>
                </a:solidFill>
              </a:rPr>
              <a:t> chambers: </a:t>
            </a:r>
            <a:r>
              <a:rPr lang="en-US" sz="2400" dirty="0" smtClean="0"/>
              <a:t>measures the trajectory and momentum (along with the tracking detector) of </a:t>
            </a:r>
            <a:r>
              <a:rPr lang="en-US" sz="2400" dirty="0" err="1" smtClean="0"/>
              <a:t>muons</a:t>
            </a:r>
            <a:endParaRPr lang="en-US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428596" y="1643050"/>
            <a:ext cx="6899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Aim: </a:t>
            </a:r>
          </a:p>
          <a:p>
            <a:r>
              <a:rPr lang="en-US" sz="2400" dirty="0" smtClean="0"/>
              <a:t>Multipurpose particle measurement (high </a:t>
            </a:r>
            <a:r>
              <a:rPr lang="en-US" sz="2400" dirty="0" err="1" smtClean="0"/>
              <a:t>p_T</a:t>
            </a:r>
            <a:r>
              <a:rPr lang="en-US" sz="2400" dirty="0" smtClean="0"/>
              <a:t> particles)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5623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Collisions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5" descr="CMS_Sl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"/>
            <a:ext cx="9144000" cy="57150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1000100" y="6286520"/>
            <a:ext cx="6525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Tracker   EM CAL      HCAL                                 MUON CHAMBERS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280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89770" y="645307"/>
            <a:ext cx="2249288" cy="1004910"/>
          </a:xfrm>
        </p:spPr>
        <p:txBody>
          <a:bodyPr>
            <a:noAutofit/>
          </a:bodyPr>
          <a:lstStyle/>
          <a:p>
            <a:r>
              <a:rPr lang="en-US" dirty="0" smtClean="0"/>
              <a:t>The ATLAS detector 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1BDCB92-D57D-45D7-8A74-6247999024AF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6" name="Picture 3" descr="ATLAS_Silver_White_M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9044" y="-1"/>
            <a:ext cx="6614956" cy="4000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feld 8"/>
          <p:cNvSpPr txBox="1"/>
          <p:nvPr/>
        </p:nvSpPr>
        <p:spPr>
          <a:xfrm>
            <a:off x="357158" y="4143380"/>
            <a:ext cx="87868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Silicon detector (pixel and strips) </a:t>
            </a:r>
          </a:p>
          <a:p>
            <a:r>
              <a:rPr lang="en-US" sz="2000" i="1" dirty="0" smtClean="0"/>
              <a:t>and Transition Radiation Tracker (TRT)</a:t>
            </a:r>
          </a:p>
          <a:p>
            <a:r>
              <a:rPr lang="en-US" sz="2000" i="1" dirty="0" smtClean="0"/>
              <a:t>2 Tesla solenoid + barrel and </a:t>
            </a:r>
            <a:r>
              <a:rPr lang="en-US" sz="2000" i="1" dirty="0" err="1" smtClean="0"/>
              <a:t>endcap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toroid</a:t>
            </a:r>
            <a:endParaRPr lang="en-US" sz="2000" i="1" dirty="0" smtClean="0"/>
          </a:p>
          <a:p>
            <a:r>
              <a:rPr lang="en-US" sz="2000" i="1" dirty="0" err="1" smtClean="0"/>
              <a:t>Em</a:t>
            </a:r>
            <a:r>
              <a:rPr lang="en-US" sz="2000" i="1" dirty="0" smtClean="0"/>
              <a:t>. calorimeter (</a:t>
            </a:r>
            <a:r>
              <a:rPr lang="en-US" sz="2000" i="1" dirty="0" err="1" smtClean="0"/>
              <a:t>PB+Lar</a:t>
            </a:r>
            <a:r>
              <a:rPr lang="en-US" sz="2000" i="1" dirty="0" smtClean="0"/>
              <a:t>)</a:t>
            </a:r>
            <a:r>
              <a:rPr lang="es-ES_tradnl" sz="20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:</a:t>
            </a:r>
            <a:r>
              <a:rPr lang="el-GR" sz="1600" i="1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(E)/E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~10%/√E+0.007</a:t>
            </a:r>
            <a:endParaRPr lang="en-US" i="1" dirty="0" smtClean="0"/>
          </a:p>
          <a:p>
            <a:r>
              <a:rPr lang="en-US" sz="2000" i="1" dirty="0" err="1" smtClean="0"/>
              <a:t>Hadronic</a:t>
            </a:r>
            <a:r>
              <a:rPr lang="en-US" sz="2000" i="1" dirty="0" smtClean="0"/>
              <a:t> calorimeter (Iron Tile + </a:t>
            </a:r>
            <a:r>
              <a:rPr lang="en-US" sz="2000" i="1" dirty="0" err="1" smtClean="0"/>
              <a:t>Scint</a:t>
            </a:r>
            <a:r>
              <a:rPr lang="en-US" sz="2000" i="1" dirty="0" smtClean="0"/>
              <a:t>., Cu +</a:t>
            </a:r>
            <a:r>
              <a:rPr lang="en-US" sz="2000" i="1" dirty="0" err="1" smtClean="0"/>
              <a:t>Lar</a:t>
            </a:r>
            <a:r>
              <a:rPr lang="en-US" sz="2000" i="1" dirty="0" smtClean="0"/>
              <a:t> ): </a:t>
            </a:r>
            <a:r>
              <a:rPr lang="en-US" sz="1600" i="1" dirty="0" smtClean="0">
                <a:latin typeface="Arial" pitchFamily="34" charset="0"/>
                <a:cs typeface="Arial" pitchFamily="34" charset="0"/>
                <a:sym typeface="Symbol" charset="2"/>
              </a:rPr>
              <a:t>(E)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/E~50%/</a:t>
            </a:r>
            <a:r>
              <a:rPr lang="en-US" sz="1600" i="1" dirty="0" smtClean="0">
                <a:latin typeface="Arial" pitchFamily="34" charset="0"/>
                <a:cs typeface="Arial" pitchFamily="34" charset="0"/>
                <a:sym typeface="Symbol" charset="2"/>
              </a:rPr>
              <a:t>E+0.03  </a:t>
            </a:r>
            <a:endParaRPr lang="en-US" sz="2000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i="1" dirty="0" err="1" smtClean="0"/>
              <a:t>Muon</a:t>
            </a:r>
            <a:r>
              <a:rPr lang="en-US" sz="2000" i="1" dirty="0" smtClean="0"/>
              <a:t> Chambers (Drift Tubes, RPC for triggering):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 charset="2"/>
              </a:rPr>
              <a:t> </a:t>
            </a:r>
            <a:r>
              <a:rPr lang="en-US" sz="1600" i="1" dirty="0" smtClean="0">
                <a:latin typeface="Arial" pitchFamily="34" charset="0"/>
                <a:cs typeface="Arial" pitchFamily="34" charset="0"/>
                <a:sym typeface="Symbol" charset="2"/>
              </a:rPr>
              <a:t>(p)/p &lt;10% at 1TeV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   </a:t>
            </a:r>
            <a:endParaRPr lang="en-US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i="1" dirty="0" smtClean="0">
                <a:cs typeface="Arial" pitchFamily="34" charset="0"/>
              </a:rPr>
              <a:t>3 level trigger system, i.e. 2 software based HLT (L2+Event filter)</a:t>
            </a:r>
            <a:endParaRPr lang="en-US" sz="2400" i="1" dirty="0" smtClean="0">
              <a:cs typeface="Arial" pitchFamily="34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214414" y="2571744"/>
            <a:ext cx="1013419" cy="58477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0" hangingPunct="0"/>
            <a:r>
              <a:rPr lang="es-ES_tradnl" sz="1600" dirty="0" smtClean="0">
                <a:solidFill>
                  <a:schemeClr val="tx2"/>
                </a:solidFill>
              </a:rPr>
              <a:t>25*44 m</a:t>
            </a:r>
          </a:p>
          <a:p>
            <a:pPr eaLnBrk="0" hangingPunct="0"/>
            <a:r>
              <a:rPr lang="es-ES_tradnl" sz="1600" dirty="0" smtClean="0">
                <a:solidFill>
                  <a:schemeClr val="tx2"/>
                </a:solidFill>
              </a:rPr>
              <a:t>7000 tons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071942"/>
            <a:ext cx="3286125" cy="30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feld 12"/>
          <p:cNvSpPr txBox="1"/>
          <p:nvPr/>
        </p:nvSpPr>
        <p:spPr>
          <a:xfrm>
            <a:off x="0" y="6257836"/>
            <a:ext cx="168347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Resolutions might be</a:t>
            </a:r>
          </a:p>
          <a:p>
            <a:r>
              <a:rPr lang="en-US" sz="1100" dirty="0" smtClean="0"/>
              <a:t> measured in different </a:t>
            </a:r>
          </a:p>
          <a:p>
            <a:r>
              <a:rPr lang="en-US" sz="1100" dirty="0" smtClean="0"/>
              <a:t>experimental environments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3249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1BDCB92-D57D-45D7-8A74-6247999024AF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5" name="Picture 2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9" y="-1"/>
            <a:ext cx="6643702" cy="4017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357158" y="4071942"/>
            <a:ext cx="707236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Huge silicon detector (pixel and strips) </a:t>
            </a:r>
          </a:p>
          <a:p>
            <a:r>
              <a:rPr lang="en-US" sz="2000" i="1" dirty="0" smtClean="0"/>
              <a:t>4 Tesla solenoid</a:t>
            </a:r>
          </a:p>
          <a:p>
            <a:r>
              <a:rPr lang="en-US" sz="2000" i="1" dirty="0" smtClean="0"/>
              <a:t>Crystal EM calorimeter:</a:t>
            </a:r>
            <a:r>
              <a:rPr lang="el-GR" i="1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(E)/E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~3%/√E + 0.003</a:t>
            </a:r>
            <a:endParaRPr lang="en-US" sz="2000" i="1" dirty="0" smtClean="0"/>
          </a:p>
          <a:p>
            <a:r>
              <a:rPr lang="en-US" sz="2000" i="1" dirty="0" smtClean="0"/>
              <a:t>Brass and </a:t>
            </a:r>
            <a:r>
              <a:rPr lang="en-US" sz="2000" i="1" dirty="0" err="1" smtClean="0"/>
              <a:t>scintillator</a:t>
            </a:r>
            <a:r>
              <a:rPr lang="en-US" sz="2000" i="1" dirty="0" smtClean="0"/>
              <a:t> had. Calorimeter:</a:t>
            </a:r>
          </a:p>
          <a:p>
            <a:r>
              <a:rPr lang="en-US" sz="1600" i="1" dirty="0" smtClean="0">
                <a:latin typeface="Arial" pitchFamily="34" charset="0"/>
                <a:cs typeface="Arial" pitchFamily="34" charset="0"/>
                <a:sym typeface="Symbol" charset="2"/>
              </a:rPr>
              <a:t>(E)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/E ~100%/</a:t>
            </a:r>
            <a:r>
              <a:rPr lang="en-US" sz="1600" i="1" dirty="0" smtClean="0">
                <a:latin typeface="Arial" pitchFamily="34" charset="0"/>
                <a:cs typeface="Arial" pitchFamily="34" charset="0"/>
                <a:sym typeface="Symbol" charset="2"/>
              </a:rPr>
              <a:t>E + 0.05</a:t>
            </a:r>
            <a:endParaRPr lang="en-US" i="1" dirty="0" smtClean="0"/>
          </a:p>
          <a:p>
            <a:r>
              <a:rPr lang="en-US" sz="2000" i="1" dirty="0" err="1" smtClean="0"/>
              <a:t>Muon</a:t>
            </a:r>
            <a:r>
              <a:rPr lang="en-US" sz="2000" i="1" dirty="0" smtClean="0"/>
              <a:t> Chambers (DT, CSC, RPC): </a:t>
            </a:r>
            <a:r>
              <a:rPr lang="en-US" sz="1600" i="1" dirty="0" smtClean="0">
                <a:latin typeface="Arial" pitchFamily="34" charset="0"/>
                <a:cs typeface="Arial" pitchFamily="34" charset="0"/>
                <a:sym typeface="Symbol" charset="2"/>
              </a:rPr>
              <a:t>(p)/p &lt;10% at 1TeV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 with inner tracker</a:t>
            </a:r>
            <a:endParaRPr lang="en-US" sz="2000" i="1" dirty="0" smtClean="0"/>
          </a:p>
          <a:p>
            <a:r>
              <a:rPr lang="en-US" sz="2000" i="1" dirty="0" smtClean="0"/>
              <a:t>Level 1 + higher level trigger</a:t>
            </a:r>
            <a:endParaRPr lang="en-US" sz="2000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1142976" y="2500306"/>
            <a:ext cx="112723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15*21 m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14500 tons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000504"/>
            <a:ext cx="4039942" cy="357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feld 12"/>
          <p:cNvSpPr txBox="1"/>
          <p:nvPr/>
        </p:nvSpPr>
        <p:spPr>
          <a:xfrm>
            <a:off x="0" y="6257836"/>
            <a:ext cx="168347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Resolutions might be</a:t>
            </a:r>
          </a:p>
          <a:p>
            <a:r>
              <a:rPr lang="en-US" sz="1100" dirty="0" smtClean="0"/>
              <a:t> measured in different </a:t>
            </a:r>
          </a:p>
          <a:p>
            <a:r>
              <a:rPr lang="en-US" sz="1100" dirty="0" smtClean="0"/>
              <a:t>experimental environments</a:t>
            </a:r>
            <a:endParaRPr lang="en-US" sz="1100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0" y="0"/>
            <a:ext cx="2143108" cy="11429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CMS</a:t>
            </a:r>
            <a:br>
              <a:rPr lang="en-US" dirty="0" smtClean="0"/>
            </a:br>
            <a:r>
              <a:rPr lang="en-US" dirty="0" smtClean="0"/>
              <a:t>detector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795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1: Reminder Standard Model and beyond</a:t>
            </a:r>
          </a:p>
          <a:p>
            <a:r>
              <a:rPr lang="en-US" dirty="0" smtClean="0"/>
              <a:t>Part 2: Collider and detectors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Tomorrow:</a:t>
            </a:r>
            <a:br>
              <a:rPr lang="en-US" dirty="0" smtClean="0"/>
            </a:br>
            <a:r>
              <a:rPr lang="en-US" dirty="0" smtClean="0"/>
              <a:t>Higgs, </a:t>
            </a:r>
            <a:r>
              <a:rPr lang="en-US" dirty="0" err="1" smtClean="0"/>
              <a:t>Supersymmetry</a:t>
            </a:r>
            <a:r>
              <a:rPr lang="en-US" dirty="0" smtClean="0"/>
              <a:t>, LHC searches, discussion and conclusions…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76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Next: Extra Slides / Particle 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766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Identification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214282" y="1720840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Goal is to obtain </a:t>
            </a:r>
            <a:r>
              <a:rPr lang="en-US" sz="2400" b="1" dirty="0" smtClean="0"/>
              <a:t>physics objects from the detector response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 hits in the tracker and </a:t>
            </a:r>
            <a:r>
              <a:rPr lang="en-US" sz="2400" dirty="0" err="1" smtClean="0"/>
              <a:t>muon</a:t>
            </a:r>
            <a:r>
              <a:rPr lang="en-US" sz="2400" dirty="0" smtClean="0"/>
              <a:t> detectors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 energy deposits in the calorimeters</a:t>
            </a:r>
          </a:p>
        </p:txBody>
      </p:sp>
      <p:sp>
        <p:nvSpPr>
          <p:cNvPr id="6" name="Rechteck 5"/>
          <p:cNvSpPr/>
          <p:nvPr/>
        </p:nvSpPr>
        <p:spPr>
          <a:xfrm>
            <a:off x="357158" y="4714884"/>
            <a:ext cx="75724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Objects reconstruction: </a:t>
            </a:r>
            <a:r>
              <a:rPr lang="en-US" sz="2000" dirty="0" smtClean="0"/>
              <a:t>build final objects (e.g. </a:t>
            </a:r>
            <a:r>
              <a:rPr lang="en-US" sz="2000" dirty="0" err="1" smtClean="0"/>
              <a:t>muons</a:t>
            </a:r>
            <a:r>
              <a:rPr lang="en-US" sz="2000" dirty="0" smtClean="0"/>
              <a:t>,</a:t>
            </a:r>
          </a:p>
          <a:p>
            <a:r>
              <a:rPr lang="en-US" sz="2000" dirty="0" smtClean="0"/>
              <a:t>electrons, jets) from the detector response after </a:t>
            </a:r>
            <a:r>
              <a:rPr lang="en-US" sz="2000" u="sng" dirty="0" smtClean="0"/>
              <a:t>clustering</a:t>
            </a:r>
            <a:r>
              <a:rPr lang="en-US" sz="2000" dirty="0" smtClean="0"/>
              <a:t> (ATLAS, CMS)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particle-flow reconstruction in CMS: </a:t>
            </a:r>
            <a:r>
              <a:rPr lang="en-US" sz="2000" dirty="0" smtClean="0"/>
              <a:t>build a coherent list of stable</a:t>
            </a:r>
            <a:r>
              <a:rPr lang="en-US" sz="2000" b="1" dirty="0" smtClean="0"/>
              <a:t> </a:t>
            </a:r>
            <a:r>
              <a:rPr lang="en-US" sz="2000" dirty="0" smtClean="0"/>
              <a:t>particles and produce the analysis objects on top of them</a:t>
            </a:r>
            <a:endParaRPr lang="en-US" sz="2000" dirty="0"/>
          </a:p>
        </p:txBody>
      </p:sp>
      <p:sp>
        <p:nvSpPr>
          <p:cNvPr id="7" name="Textfeld 6"/>
          <p:cNvSpPr txBox="1"/>
          <p:nvPr/>
        </p:nvSpPr>
        <p:spPr>
          <a:xfrm>
            <a:off x="331779" y="3214686"/>
            <a:ext cx="88122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Classification of objects is never perfect </a:t>
            </a:r>
            <a:r>
              <a:rPr lang="en-US" sz="2000" dirty="0" smtClean="0">
                <a:sym typeface="Wingdings" pitchFamily="2" charset="2"/>
              </a:rPr>
              <a:t> d</a:t>
            </a:r>
            <a:r>
              <a:rPr lang="en-US" sz="2000" dirty="0" smtClean="0"/>
              <a:t>etermine </a:t>
            </a:r>
          </a:p>
          <a:p>
            <a:r>
              <a:rPr lang="en-US" sz="2000" dirty="0" smtClean="0"/>
              <a:t>efficiency = number of </a:t>
            </a:r>
            <a:r>
              <a:rPr lang="en-US" sz="2000" dirty="0" err="1" smtClean="0"/>
              <a:t>reconstructed&amp;true</a:t>
            </a:r>
            <a:r>
              <a:rPr lang="en-US" sz="2000" dirty="0" smtClean="0"/>
              <a:t> objects / number of true objects</a:t>
            </a:r>
          </a:p>
          <a:p>
            <a:r>
              <a:rPr lang="en-US" sz="2000" dirty="0" smtClean="0"/>
              <a:t>Purity       = number of </a:t>
            </a:r>
            <a:r>
              <a:rPr lang="en-US" sz="2000" dirty="0" err="1" smtClean="0"/>
              <a:t>reconstructed&amp;true</a:t>
            </a:r>
            <a:r>
              <a:rPr lang="en-US" sz="2000" dirty="0" smtClean="0"/>
              <a:t> objects / number of reconstructed objects</a:t>
            </a:r>
          </a:p>
        </p:txBody>
      </p:sp>
    </p:spTree>
    <p:extLst>
      <p:ext uri="{BB962C8B-B14F-4D97-AF65-F5344CB8AC3E}">
        <p14:creationId xmlns:p14="http://schemas.microsoft.com/office/powerpoint/2010/main" val="386611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 and Photon reconstruction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809265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8848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reconstruction overview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4" name="Rechteck 3"/>
          <p:cNvSpPr/>
          <p:nvPr/>
        </p:nvSpPr>
        <p:spPr>
          <a:xfrm>
            <a:off x="357158" y="1571612"/>
            <a:ext cx="8215370" cy="19389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dirty="0" err="1" smtClean="0"/>
              <a:t>Muon</a:t>
            </a:r>
            <a:r>
              <a:rPr lang="en-US" sz="2000" b="1" dirty="0" smtClean="0"/>
              <a:t>: Characteristic features:</a:t>
            </a:r>
          </a:p>
          <a:p>
            <a:r>
              <a:rPr lang="en-US" sz="2000" dirty="0" smtClean="0"/>
              <a:t>• Minimum </a:t>
            </a:r>
            <a:r>
              <a:rPr lang="en-US" sz="2000" dirty="0" err="1" smtClean="0"/>
              <a:t>ionising</a:t>
            </a:r>
            <a:r>
              <a:rPr lang="en-US" sz="2000" dirty="0" smtClean="0"/>
              <a:t> track in all detectors (about 3 </a:t>
            </a:r>
            <a:r>
              <a:rPr lang="en-US" sz="2000" dirty="0" err="1" smtClean="0"/>
              <a:t>GeV</a:t>
            </a:r>
            <a:r>
              <a:rPr lang="en-US" sz="2000" dirty="0" smtClean="0"/>
              <a:t> energy loss in the</a:t>
            </a:r>
          </a:p>
          <a:p>
            <a:r>
              <a:rPr lang="en-US" sz="2000" dirty="0" smtClean="0"/>
              <a:t>calorimeter).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At high momentum (few hundred </a:t>
            </a:r>
            <a:r>
              <a:rPr lang="en-US" sz="2000" dirty="0" err="1" smtClean="0"/>
              <a:t>GeV</a:t>
            </a:r>
            <a:r>
              <a:rPr lang="en-US" sz="2000" dirty="0" smtClean="0"/>
              <a:t>) </a:t>
            </a:r>
            <a:r>
              <a:rPr lang="en-US" sz="2000" dirty="0" err="1" smtClean="0"/>
              <a:t>bremsstrahlung</a:t>
            </a:r>
            <a:r>
              <a:rPr lang="en-US" sz="2000" dirty="0" smtClean="0"/>
              <a:t> in the calorimeter can be significant.</a:t>
            </a:r>
          </a:p>
          <a:p>
            <a:r>
              <a:rPr lang="en-US" sz="2000" dirty="0" smtClean="0"/>
              <a:t>• Momentum measurement in B-field (inner detector, </a:t>
            </a:r>
            <a:r>
              <a:rPr lang="en-US" sz="2000" dirty="0" err="1" smtClean="0"/>
              <a:t>muon</a:t>
            </a:r>
            <a:r>
              <a:rPr lang="en-US" sz="2000" dirty="0" smtClean="0"/>
              <a:t> system).</a:t>
            </a:r>
            <a:endParaRPr lang="en-US" sz="2000" dirty="0"/>
          </a:p>
        </p:txBody>
      </p:sp>
      <p:sp>
        <p:nvSpPr>
          <p:cNvPr id="5" name="Rechteck 4"/>
          <p:cNvSpPr/>
          <p:nvPr/>
        </p:nvSpPr>
        <p:spPr>
          <a:xfrm>
            <a:off x="0" y="3786190"/>
            <a:ext cx="89297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/>
              <a:t>High efficiency </a:t>
            </a:r>
            <a:r>
              <a:rPr lang="en-US" sz="2000" i="1" dirty="0" smtClean="0">
                <a:sym typeface="Wingdings" pitchFamily="2" charset="2"/>
              </a:rPr>
              <a:t> </a:t>
            </a:r>
            <a:r>
              <a:rPr lang="en-US" sz="2000" i="1" dirty="0" smtClean="0"/>
              <a:t>Standalone reconstruction (fit): Inner Detector or </a:t>
            </a:r>
            <a:r>
              <a:rPr lang="en-US" sz="2000" i="1" dirty="0" err="1" smtClean="0"/>
              <a:t>Muon</a:t>
            </a:r>
            <a:r>
              <a:rPr lang="en-US" sz="2000" i="1" dirty="0" smtClean="0"/>
              <a:t> System (confirmation).</a:t>
            </a:r>
          </a:p>
          <a:p>
            <a:r>
              <a:rPr lang="en-US" sz="2000" i="1" dirty="0" smtClean="0"/>
              <a:t>High purity </a:t>
            </a:r>
            <a:r>
              <a:rPr lang="en-US" sz="2000" i="1" dirty="0" smtClean="0">
                <a:sym typeface="Wingdings" pitchFamily="2" charset="2"/>
              </a:rPr>
              <a:t> </a:t>
            </a:r>
            <a:r>
              <a:rPr lang="en-US" sz="2000" i="1" dirty="0" smtClean="0"/>
              <a:t>Combined reconstruction (fit): Inner Detector and </a:t>
            </a:r>
            <a:r>
              <a:rPr lang="en-US" sz="2000" i="1" dirty="0" err="1" smtClean="0"/>
              <a:t>Muon</a:t>
            </a:r>
            <a:r>
              <a:rPr lang="en-US" sz="2000" i="1" dirty="0" smtClean="0"/>
              <a:t> System combined.</a:t>
            </a:r>
          </a:p>
          <a:p>
            <a:r>
              <a:rPr lang="en-US" sz="2000" i="1" dirty="0" smtClean="0"/>
              <a:t>(Also standalone and combined momentum measurement)</a:t>
            </a:r>
          </a:p>
          <a:p>
            <a:endParaRPr lang="en-US" sz="2000" dirty="0" smtClean="0"/>
          </a:p>
          <a:p>
            <a:r>
              <a:rPr lang="en-US" sz="2000" dirty="0" smtClean="0"/>
              <a:t>Interesting  :</a:t>
            </a:r>
          </a:p>
          <a:p>
            <a:pPr>
              <a:buFontTx/>
              <a:buChar char="-"/>
            </a:pPr>
            <a:r>
              <a:rPr lang="en-US" sz="2000" dirty="0" smtClean="0"/>
              <a:t> </a:t>
            </a:r>
            <a:r>
              <a:rPr lang="en-US" sz="2000" dirty="0" err="1" smtClean="0"/>
              <a:t>Muons</a:t>
            </a:r>
            <a:r>
              <a:rPr lang="en-US" sz="2000" dirty="0" smtClean="0"/>
              <a:t> loose about 3 </a:t>
            </a:r>
            <a:r>
              <a:rPr lang="en-US" sz="2000" dirty="0" err="1" smtClean="0"/>
              <a:t>GeV</a:t>
            </a:r>
            <a:r>
              <a:rPr lang="en-US" sz="2000" dirty="0" smtClean="0"/>
              <a:t> in the calorimeter (MIPs)</a:t>
            </a:r>
          </a:p>
          <a:p>
            <a:pPr>
              <a:buFontTx/>
              <a:buChar char="-"/>
            </a:pPr>
            <a:r>
              <a:rPr lang="en-US" sz="2000" dirty="0" smtClean="0"/>
              <a:t> Momentum measurement of tracker is better at lower pt (in CMS up to 200 </a:t>
            </a:r>
            <a:r>
              <a:rPr lang="en-US" sz="2000" dirty="0" err="1" smtClean="0"/>
              <a:t>GeV</a:t>
            </a:r>
            <a:r>
              <a:rPr lang="en-US" sz="2000" dirty="0" smtClean="0"/>
              <a:t>)</a:t>
            </a:r>
          </a:p>
          <a:p>
            <a:pPr>
              <a:buFontTx/>
              <a:buChar char="-"/>
            </a:pPr>
            <a:r>
              <a:rPr lang="en-US" sz="2000" dirty="0" smtClean="0"/>
              <a:t> above 1 </a:t>
            </a:r>
            <a:r>
              <a:rPr lang="en-US" sz="2000" dirty="0" err="1" smtClean="0"/>
              <a:t>TeV</a:t>
            </a:r>
            <a:r>
              <a:rPr lang="en-US" sz="2000" dirty="0" smtClean="0"/>
              <a:t> significant effect of </a:t>
            </a:r>
            <a:r>
              <a:rPr lang="en-US" sz="2000" dirty="0" err="1" smtClean="0"/>
              <a:t>bremsstrahlung</a:t>
            </a:r>
            <a:r>
              <a:rPr lang="en-US" sz="2000" dirty="0" smtClean="0"/>
              <a:t> </a:t>
            </a:r>
            <a:endParaRPr lang="en-US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214282" y="5786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368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3662" y="4643446"/>
            <a:ext cx="263033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reconstruction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98254" y="1571612"/>
            <a:ext cx="81853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 jet is not a unique object, it is defined by the jet algorithm</a:t>
            </a:r>
          </a:p>
          <a:p>
            <a:pPr>
              <a:buFont typeface="Wingdings"/>
              <a:buChar char="è"/>
            </a:pPr>
            <a:r>
              <a:rPr lang="en-US" sz="2000" dirty="0" smtClean="0">
                <a:sym typeface="Wingdings" pitchFamily="2" charset="2"/>
              </a:rPr>
              <a:t>Different choices  (Slightly) different jets</a:t>
            </a:r>
          </a:p>
          <a:p>
            <a:r>
              <a:rPr lang="en-US" sz="2000" dirty="0" smtClean="0">
                <a:sym typeface="Wingdings" pitchFamily="2" charset="2"/>
              </a:rPr>
              <a:t>The jet algorithm is run on detector objects (clusters, tracks, combined objects) </a:t>
            </a:r>
          </a:p>
          <a:p>
            <a:r>
              <a:rPr lang="en-US" sz="2000" dirty="0" smtClean="0">
                <a:sym typeface="Wingdings" pitchFamily="2" charset="2"/>
              </a:rPr>
              <a:t>or on stable hadrons for theory predictions (or </a:t>
            </a:r>
            <a:r>
              <a:rPr lang="en-US" sz="2000" dirty="0" err="1" smtClean="0">
                <a:sym typeface="Wingdings" pitchFamily="2" charset="2"/>
              </a:rPr>
              <a:t>partons</a:t>
            </a:r>
            <a:r>
              <a:rPr lang="en-US" sz="2000" dirty="0" smtClean="0">
                <a:sym typeface="Wingdings" pitchFamily="2" charset="2"/>
              </a:rPr>
              <a:t> from NLO calculations)</a:t>
            </a:r>
            <a:endParaRPr lang="en-US" sz="2000" dirty="0"/>
          </a:p>
        </p:txBody>
      </p:sp>
      <p:sp>
        <p:nvSpPr>
          <p:cNvPr id="5" name="Textfeld 4"/>
          <p:cNvSpPr txBox="1"/>
          <p:nvPr/>
        </p:nvSpPr>
        <p:spPr>
          <a:xfrm>
            <a:off x="214282" y="3000372"/>
            <a:ext cx="7857344" cy="1569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Jet algorithm:</a:t>
            </a:r>
            <a:br>
              <a:rPr lang="en-US" sz="2400" dirty="0" smtClean="0"/>
            </a:br>
            <a:r>
              <a:rPr lang="en-US" sz="2400" dirty="0" smtClean="0"/>
              <a:t>- Define a measure when to cluster/recombine close-by objects</a:t>
            </a:r>
          </a:p>
          <a:p>
            <a:r>
              <a:rPr lang="en-US" sz="2400" dirty="0" smtClean="0"/>
              <a:t>  (different measures)</a:t>
            </a:r>
          </a:p>
          <a:p>
            <a:r>
              <a:rPr lang="en-US" sz="2400" dirty="0" smtClean="0"/>
              <a:t>- Recombine the objects (different recombination schemes)</a:t>
            </a:r>
            <a:endParaRPr lang="en-US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0" y="4714884"/>
            <a:ext cx="67575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A good jet algorithm is </a:t>
            </a:r>
          </a:p>
          <a:p>
            <a:r>
              <a:rPr lang="en-US" sz="2000" b="1" i="1" dirty="0" smtClean="0"/>
              <a:t>- safe to higher order effects, i.e. does not change jet quantities</a:t>
            </a:r>
          </a:p>
          <a:p>
            <a:r>
              <a:rPr lang="en-US" sz="2000" b="1" i="1" dirty="0" smtClean="0"/>
              <a:t>if a soft IR (E</a:t>
            </a:r>
            <a:r>
              <a:rPr lang="en-US" sz="2000" b="1" i="1" dirty="0" smtClean="0">
                <a:sym typeface="Wingdings" pitchFamily="2" charset="2"/>
              </a:rPr>
              <a:t></a:t>
            </a:r>
            <a:r>
              <a:rPr lang="en-US" sz="2000" b="1" i="1" dirty="0" smtClean="0"/>
              <a:t>0) or collinear (theta</a:t>
            </a:r>
            <a:r>
              <a:rPr lang="en-US" sz="2000" b="1" i="1" dirty="0" smtClean="0">
                <a:sym typeface="Wingdings" pitchFamily="2" charset="2"/>
              </a:rPr>
              <a:t>0)</a:t>
            </a:r>
            <a:r>
              <a:rPr lang="en-US" sz="2000" b="1" i="1" dirty="0" smtClean="0"/>
              <a:t> gluon is radiated) </a:t>
            </a:r>
          </a:p>
          <a:p>
            <a:pPr>
              <a:buFontTx/>
              <a:buChar char="-"/>
            </a:pPr>
            <a:r>
              <a:rPr lang="en-US" sz="2000" b="1" i="1" dirty="0" smtClean="0"/>
              <a:t> efficient and pure: jets do correspond well with </a:t>
            </a:r>
            <a:r>
              <a:rPr lang="en-US" sz="2000" b="1" i="1" dirty="0" err="1" smtClean="0"/>
              <a:t>partons</a:t>
            </a:r>
            <a:endParaRPr lang="en-US" sz="2000" b="1" i="1" dirty="0" smtClean="0"/>
          </a:p>
          <a:p>
            <a:r>
              <a:rPr lang="en-US" sz="2000" b="1" i="1" dirty="0" smtClean="0"/>
              <a:t>   , jets are not effected by soft physics (</a:t>
            </a:r>
            <a:r>
              <a:rPr lang="en-US" sz="2000" b="1" i="1" dirty="0" err="1" smtClean="0"/>
              <a:t>hadronization</a:t>
            </a:r>
            <a:r>
              <a:rPr lang="en-US" sz="2000" b="1" i="1" dirty="0" smtClean="0"/>
              <a:t>; pileup, etc.) </a:t>
            </a:r>
          </a:p>
          <a:p>
            <a:pPr>
              <a:buFontTx/>
              <a:buChar char="-"/>
            </a:pPr>
            <a:r>
              <a:rPr lang="en-US" sz="2000" b="1" i="1" dirty="0" smtClean="0"/>
              <a:t> fast/simple</a:t>
            </a:r>
            <a:endParaRPr lang="en-US" sz="2000" b="1" i="1" dirty="0"/>
          </a:p>
        </p:txBody>
      </p:sp>
      <p:sp>
        <p:nvSpPr>
          <p:cNvPr id="7" name="Textfeld 6"/>
          <p:cNvSpPr txBox="1"/>
          <p:nvPr/>
        </p:nvSpPr>
        <p:spPr>
          <a:xfrm>
            <a:off x="1571604" y="6488668"/>
            <a:ext cx="487184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 LHC uses not the anti </a:t>
            </a:r>
            <a:r>
              <a:rPr lang="en-US" dirty="0" err="1" smtClean="0">
                <a:sym typeface="Wingdings" pitchFamily="2" charset="2"/>
              </a:rPr>
              <a:t>kt</a:t>
            </a:r>
            <a:r>
              <a:rPr lang="en-US" dirty="0" smtClean="0">
                <a:sym typeface="Wingdings" pitchFamily="2" charset="2"/>
              </a:rPr>
              <a:t> algorithm with a R=0.4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583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Part 4 – BSM</a:t>
            </a:r>
            <a:br>
              <a:rPr lang="en-US" dirty="0" smtClean="0"/>
            </a:br>
            <a:r>
              <a:rPr lang="en-US" dirty="0" smtClean="0"/>
              <a:t>Searches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>
          <a:xfrm>
            <a:off x="357158" y="2041792"/>
            <a:ext cx="7358114" cy="3939344"/>
          </a:xfrm>
        </p:spPr>
        <p:txBody>
          <a:bodyPr>
            <a:normAutofit/>
          </a:bodyPr>
          <a:lstStyle/>
          <a:p>
            <a:r>
              <a:rPr lang="en-US" sz="3300" dirty="0" err="1" smtClean="0"/>
              <a:t>Supersymmetry</a:t>
            </a:r>
            <a:endParaRPr lang="en-US" sz="3300" dirty="0" smtClean="0"/>
          </a:p>
          <a:p>
            <a:r>
              <a:rPr lang="en-US" sz="3300" dirty="0" smtClean="0"/>
              <a:t>Dark Matter searches</a:t>
            </a:r>
            <a:endParaRPr lang="en-US" sz="3300" dirty="0" smtClean="0"/>
          </a:p>
          <a:p>
            <a:r>
              <a:rPr lang="en-US" sz="3300" dirty="0" smtClean="0"/>
              <a:t>Effective field Theory approaches</a:t>
            </a:r>
            <a:endParaRPr lang="en-US" sz="3300" dirty="0" smtClean="0"/>
          </a:p>
          <a:p>
            <a:r>
              <a:rPr lang="en-US" sz="3300" dirty="0" smtClean="0"/>
              <a:t>“</a:t>
            </a:r>
            <a:r>
              <a:rPr lang="en-US" sz="3300" dirty="0" smtClean="0"/>
              <a:t>simplified models”</a:t>
            </a:r>
          </a:p>
          <a:p>
            <a:r>
              <a:rPr lang="en-US" sz="3300" dirty="0" smtClean="0"/>
              <a:t>Where </a:t>
            </a:r>
            <a:r>
              <a:rPr lang="en-US" sz="3300" dirty="0" smtClean="0"/>
              <a:t>are we now ? Future prospects</a:t>
            </a:r>
          </a:p>
          <a:p>
            <a:endParaRPr lang="en-US" dirty="0"/>
          </a:p>
        </p:txBody>
      </p:sp>
      <p:sp useBgFill="1">
        <p:nvSpPr>
          <p:cNvPr id="6" name="Textfeld 5"/>
          <p:cNvSpPr txBox="1"/>
          <p:nvPr/>
        </p:nvSpPr>
        <p:spPr>
          <a:xfrm>
            <a:off x="6641392" y="0"/>
            <a:ext cx="2502608" cy="36317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rgbClr val="FF0000"/>
                </a:solidFill>
                <a:latin typeface="Comic Sans MS" pitchFamily="66" charset="0"/>
              </a:rPr>
              <a:t>?</a:t>
            </a:r>
            <a:r>
              <a:rPr lang="en-US" sz="11500" dirty="0" smtClean="0">
                <a:latin typeface="Comic Sans MS" pitchFamily="66" charset="0"/>
              </a:rPr>
              <a:t>?</a:t>
            </a:r>
            <a:r>
              <a:rPr lang="en-US" sz="115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?</a:t>
            </a:r>
          </a:p>
          <a:p>
            <a:r>
              <a:rPr lang="en-US" sz="11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?</a:t>
            </a:r>
            <a:r>
              <a:rPr lang="en-US" sz="115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en-US" sz="115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2558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687467"/>
            <a:ext cx="4326295" cy="3170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4"/>
          <p:cNvSpPr txBox="1"/>
          <p:nvPr/>
        </p:nvSpPr>
        <p:spPr>
          <a:xfrm>
            <a:off x="214282" y="1571612"/>
            <a:ext cx="852605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Initial longitudinal momentum </a:t>
            </a:r>
            <a:r>
              <a:rPr lang="en-US" sz="2400" dirty="0" smtClean="0">
                <a:sym typeface="Wingdings" pitchFamily="2" charset="2"/>
              </a:rPr>
              <a:t> hard system can </a:t>
            </a:r>
          </a:p>
          <a:p>
            <a:r>
              <a:rPr lang="en-US" sz="2400" dirty="0" smtClean="0">
                <a:sym typeface="Wingdings" pitchFamily="2" charset="2"/>
              </a:rPr>
              <a:t>have large boost in z-direction (but no boost in the transverse plane)</a:t>
            </a:r>
          </a:p>
          <a:p>
            <a:r>
              <a:rPr lang="en-US" sz="2400" u="sng" dirty="0" smtClean="0">
                <a:sym typeface="Wingdings" pitchFamily="2" charset="2"/>
              </a:rPr>
              <a:t>Final longitudinal momentum unknown </a:t>
            </a:r>
            <a:r>
              <a:rPr lang="en-US" sz="2400" dirty="0" smtClean="0">
                <a:sym typeface="Wingdings" pitchFamily="2" charset="2"/>
              </a:rPr>
              <a:t>since final state particles</a:t>
            </a:r>
          </a:p>
          <a:p>
            <a:r>
              <a:rPr lang="en-US" sz="2400" dirty="0" smtClean="0">
                <a:sym typeface="Wingdings" pitchFamily="2" charset="2"/>
              </a:rPr>
              <a:t>&amp; beam remnant escape in beam direction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transverse </a:t>
            </a:r>
            <a:r>
              <a:rPr lang="en-US" sz="2400" b="1" dirty="0" err="1" smtClean="0">
                <a:solidFill>
                  <a:srgbClr val="FF0000"/>
                </a:solidFill>
                <a:sym typeface="Wingdings" pitchFamily="2" charset="2"/>
              </a:rPr>
              <a:t>momenta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are directly related to the </a:t>
            </a:r>
          </a:p>
          <a:p>
            <a:r>
              <a:rPr lang="en-US" sz="2400" dirty="0" smtClean="0">
                <a:sym typeface="Wingdings" pitchFamily="2" charset="2"/>
              </a:rPr>
              <a:t>hardness/energy (</a:t>
            </a:r>
            <a:r>
              <a:rPr lang="en-US" sz="2400" dirty="0" err="1" smtClean="0">
                <a:sym typeface="Wingdings" pitchFamily="2" charset="2"/>
              </a:rPr>
              <a:t>s_hat</a:t>
            </a:r>
            <a:r>
              <a:rPr lang="en-US" sz="2400" dirty="0" smtClean="0">
                <a:sym typeface="Wingdings" pitchFamily="2" charset="2"/>
              </a:rPr>
              <a:t>) of the hard </a:t>
            </a:r>
            <a:r>
              <a:rPr lang="en-US" sz="2400" dirty="0" err="1" smtClean="0">
                <a:sym typeface="Wingdings" pitchFamily="2" charset="2"/>
              </a:rPr>
              <a:t>subprocess</a:t>
            </a:r>
            <a:endParaRPr lang="en-US" sz="2400" dirty="0" smtClean="0">
              <a:sym typeface="Wingdings" pitchFamily="2" charset="2"/>
            </a:endParaRPr>
          </a:p>
          <a:p>
            <a:endParaRPr lang="en-US" sz="2400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en-US" sz="2400" dirty="0" smtClean="0">
                <a:sym typeface="Wingdings" pitchFamily="2" charset="2"/>
              </a:rPr>
              <a:t>The (jet) variables at </a:t>
            </a:r>
            <a:r>
              <a:rPr lang="en-US" sz="2400" dirty="0" err="1" smtClean="0">
                <a:sym typeface="Wingdings" pitchFamily="2" charset="2"/>
              </a:rPr>
              <a:t>hadron</a:t>
            </a:r>
            <a:r>
              <a:rPr lang="en-US" sz="2400" dirty="0" smtClean="0">
                <a:sym typeface="Wingdings" pitchFamily="2" charset="2"/>
              </a:rPr>
              <a:t> colliders are </a:t>
            </a:r>
          </a:p>
          <a:p>
            <a:r>
              <a:rPr lang="en-US" sz="2400" dirty="0" smtClean="0">
                <a:sym typeface="Wingdings" pitchFamily="2" charset="2"/>
              </a:rPr>
              <a:t>    longitudinally boost invariant : </a:t>
            </a:r>
          </a:p>
          <a:p>
            <a:pPr>
              <a:buFontTx/>
              <a:buChar char="-"/>
            </a:pPr>
            <a:r>
              <a:rPr lang="en-US" sz="2400" dirty="0" smtClean="0">
                <a:sym typeface="Wingdings" pitchFamily="2" charset="2"/>
              </a:rPr>
              <a:t>Differences in rapidity</a:t>
            </a:r>
          </a:p>
          <a:p>
            <a:pPr>
              <a:buFontTx/>
              <a:buChar char="-"/>
            </a:pPr>
            <a:r>
              <a:rPr lang="en-US" sz="2400" dirty="0" smtClean="0">
                <a:sym typeface="Wingdings" pitchFamily="2" charset="2"/>
              </a:rPr>
              <a:t>Transverse </a:t>
            </a:r>
            <a:r>
              <a:rPr lang="en-US" sz="2400" dirty="0" err="1" smtClean="0">
                <a:sym typeface="Wingdings" pitchFamily="2" charset="2"/>
              </a:rPr>
              <a:t>momenta</a:t>
            </a:r>
            <a:endParaRPr lang="en-US" sz="2400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sz="2400" dirty="0" err="1" smtClean="0">
                <a:sym typeface="Wingdings" pitchFamily="2" charset="2"/>
              </a:rPr>
              <a:t>Azimuthal</a:t>
            </a:r>
            <a:r>
              <a:rPr lang="en-US" sz="2400" dirty="0" smtClean="0">
                <a:sym typeface="Wingdings" pitchFamily="2" charset="2"/>
              </a:rPr>
              <a:t> angle (phi)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reconstruction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3643306" y="5715016"/>
            <a:ext cx="31239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Initial longitudinal momentum</a:t>
            </a:r>
          </a:p>
          <a:p>
            <a:r>
              <a:rPr lang="en-US" i="1" dirty="0" smtClean="0"/>
              <a:t>x</a:t>
            </a:r>
            <a:r>
              <a:rPr lang="en-US" i="1" baseline="-25000" dirty="0" smtClean="0"/>
              <a:t>1 </a:t>
            </a:r>
            <a:r>
              <a:rPr lang="en-US" i="1" dirty="0" smtClean="0"/>
              <a:t>and x</a:t>
            </a:r>
            <a:r>
              <a:rPr lang="en-US" i="1" baseline="-25000" dirty="0" smtClean="0"/>
              <a:t>2</a:t>
            </a:r>
            <a:r>
              <a:rPr lang="en-US" i="1" dirty="0" smtClean="0"/>
              <a:t> can be reconstructed </a:t>
            </a:r>
          </a:p>
          <a:p>
            <a:r>
              <a:rPr lang="en-US" i="1" dirty="0" smtClean="0"/>
              <a:t>from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T</a:t>
            </a:r>
            <a:r>
              <a:rPr lang="en-US" i="1" dirty="0" smtClean="0"/>
              <a:t> and eta (</a:t>
            </a:r>
            <a:r>
              <a:rPr lang="en-US" i="1" dirty="0" err="1" smtClean="0"/>
              <a:t>pseudorapidity</a:t>
            </a:r>
            <a:r>
              <a:rPr lang="en-US" i="1" dirty="0" smtClean="0"/>
              <a:t>)</a:t>
            </a:r>
          </a:p>
          <a:p>
            <a:r>
              <a:rPr lang="en-US" i="1" dirty="0" smtClean="0">
                <a:sym typeface="Wingdings" pitchFamily="2" charset="2"/>
              </a:rPr>
              <a:t> Try it ! 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73026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reconstruction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500034" y="1571612"/>
            <a:ext cx="80796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CONE algorithm : - Clustering of particles in eta-phi space </a:t>
            </a:r>
          </a:p>
          <a:p>
            <a:r>
              <a:rPr lang="en-US" dirty="0" smtClean="0"/>
              <a:t>                          - Distance measure at </a:t>
            </a:r>
            <a:r>
              <a:rPr lang="en-US" dirty="0" err="1" smtClean="0"/>
              <a:t>hadron</a:t>
            </a:r>
            <a:r>
              <a:rPr lang="en-US" dirty="0" smtClean="0"/>
              <a:t> colliders </a:t>
            </a:r>
            <a:r>
              <a:rPr lang="en-US" dirty="0" smtClean="0">
                <a:sym typeface="Mathematica1"/>
              </a:rPr>
              <a:t>R=</a:t>
            </a:r>
            <a:r>
              <a:rPr lang="en-US" dirty="0" err="1" smtClean="0">
                <a:sym typeface="Mathematica1"/>
              </a:rPr>
              <a:t>sqrt</a:t>
            </a:r>
            <a:r>
              <a:rPr lang="en-US" dirty="0" smtClean="0">
                <a:sym typeface="Mathematica1"/>
              </a:rPr>
              <a:t>(eta</a:t>
            </a:r>
            <a:r>
              <a:rPr lang="en-US" baseline="30000" dirty="0" smtClean="0">
                <a:sym typeface="Mathematica1"/>
              </a:rPr>
              <a:t>2</a:t>
            </a:r>
            <a:r>
              <a:rPr lang="en-US" dirty="0" smtClean="0">
                <a:sym typeface="Mathematica1"/>
              </a:rPr>
              <a:t>+phi</a:t>
            </a:r>
            <a:r>
              <a:rPr lang="en-US" baseline="30000" dirty="0" smtClean="0">
                <a:sym typeface="Mathematica1"/>
              </a:rPr>
              <a:t>2</a:t>
            </a:r>
            <a:r>
              <a:rPr lang="en-US" dirty="0" smtClean="0">
                <a:sym typeface="Mathematica1"/>
              </a:rPr>
              <a:t>)</a:t>
            </a:r>
          </a:p>
          <a:p>
            <a:r>
              <a:rPr lang="en-US" baseline="30000" dirty="0" smtClean="0">
                <a:sym typeface="Mathematica1"/>
              </a:rPr>
              <a:t>                                       </a:t>
            </a:r>
            <a:r>
              <a:rPr lang="en-US" dirty="0" smtClean="0">
                <a:sym typeface="Mathematica1"/>
              </a:rPr>
              <a:t> - Cluster if R(</a:t>
            </a:r>
            <a:r>
              <a:rPr lang="en-US" dirty="0" err="1" smtClean="0">
                <a:sym typeface="Mathematica1"/>
              </a:rPr>
              <a:t>particle,seed</a:t>
            </a:r>
            <a:r>
              <a:rPr lang="en-US" dirty="0" smtClean="0">
                <a:sym typeface="Mathematica1"/>
              </a:rPr>
              <a:t>) &lt; R0 + iterative + split/merging step …</a:t>
            </a:r>
          </a:p>
          <a:p>
            <a:r>
              <a:rPr lang="en-US" dirty="0" smtClean="0">
                <a:sym typeface="Mathematica1"/>
              </a:rPr>
              <a:t>                          - Typical CONE choices for R0 is 0.4, 0.7 or 1</a:t>
            </a:r>
            <a:r>
              <a:rPr lang="en-US" baseline="30000" dirty="0" smtClean="0">
                <a:sym typeface="Mathematica1"/>
              </a:rPr>
              <a:t> </a:t>
            </a:r>
            <a:endParaRPr lang="en-US" baseline="30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579" y="3429000"/>
            <a:ext cx="8831421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500034" y="2857496"/>
            <a:ext cx="517500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Longitudinal invariant </a:t>
            </a:r>
            <a:r>
              <a:rPr lang="en-US" dirty="0" err="1" smtClean="0"/>
              <a:t>k_t</a:t>
            </a:r>
            <a:r>
              <a:rPr lang="en-US" dirty="0" smtClean="0"/>
              <a:t> algorithm (Ellis/</a:t>
            </a:r>
            <a:r>
              <a:rPr lang="en-US" dirty="0" err="1" smtClean="0"/>
              <a:t>Soper</a:t>
            </a:r>
            <a:r>
              <a:rPr lang="en-US" dirty="0" smtClean="0"/>
              <a:t> 1993)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66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785786" y="5857892"/>
            <a:ext cx="40005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  </a:t>
            </a:r>
            <a:r>
              <a:rPr lang="en-US" sz="2400" dirty="0" smtClean="0">
                <a:sym typeface="Wingdings" pitchFamily="2" charset="2"/>
              </a:rPr>
              <a:t>p = -1 </a:t>
            </a:r>
            <a:r>
              <a:rPr lang="en-US" sz="2000" dirty="0" smtClean="0">
                <a:sym typeface="Wingdings" pitchFamily="2" charset="2"/>
              </a:rPr>
              <a:t> Anti-Kt Algorithm !</a:t>
            </a:r>
            <a:endParaRPr lang="en-US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reconstruction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500034" y="1571612"/>
            <a:ext cx="80796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CONE algorithm : - Clustering of particles in eta-phi space </a:t>
            </a:r>
          </a:p>
          <a:p>
            <a:r>
              <a:rPr lang="en-US" dirty="0" smtClean="0"/>
              <a:t>                          - Distance measure at </a:t>
            </a:r>
            <a:r>
              <a:rPr lang="en-US" dirty="0" err="1" smtClean="0"/>
              <a:t>hadron</a:t>
            </a:r>
            <a:r>
              <a:rPr lang="en-US" dirty="0" smtClean="0"/>
              <a:t> colliders </a:t>
            </a:r>
            <a:r>
              <a:rPr lang="en-US" dirty="0" smtClean="0">
                <a:sym typeface="Mathematica1"/>
              </a:rPr>
              <a:t>R=</a:t>
            </a:r>
            <a:r>
              <a:rPr lang="en-US" dirty="0" err="1" smtClean="0">
                <a:sym typeface="Mathematica1"/>
              </a:rPr>
              <a:t>sqrt</a:t>
            </a:r>
            <a:r>
              <a:rPr lang="en-US" dirty="0" smtClean="0">
                <a:sym typeface="Mathematica1"/>
              </a:rPr>
              <a:t>(eta</a:t>
            </a:r>
            <a:r>
              <a:rPr lang="en-US" baseline="30000" dirty="0" smtClean="0">
                <a:sym typeface="Mathematica1"/>
              </a:rPr>
              <a:t>2</a:t>
            </a:r>
            <a:r>
              <a:rPr lang="en-US" dirty="0" smtClean="0">
                <a:sym typeface="Mathematica1"/>
              </a:rPr>
              <a:t>+phi</a:t>
            </a:r>
            <a:r>
              <a:rPr lang="en-US" baseline="30000" dirty="0" smtClean="0">
                <a:sym typeface="Mathematica1"/>
              </a:rPr>
              <a:t>2</a:t>
            </a:r>
            <a:r>
              <a:rPr lang="en-US" dirty="0" smtClean="0">
                <a:sym typeface="Mathematica1"/>
              </a:rPr>
              <a:t>)</a:t>
            </a:r>
          </a:p>
          <a:p>
            <a:r>
              <a:rPr lang="en-US" baseline="30000" dirty="0" smtClean="0">
                <a:sym typeface="Mathematica1"/>
              </a:rPr>
              <a:t>                                       </a:t>
            </a:r>
            <a:r>
              <a:rPr lang="en-US" dirty="0" smtClean="0">
                <a:sym typeface="Mathematica1"/>
              </a:rPr>
              <a:t> - Cluster if R(</a:t>
            </a:r>
            <a:r>
              <a:rPr lang="en-US" dirty="0" err="1" smtClean="0">
                <a:sym typeface="Mathematica1"/>
              </a:rPr>
              <a:t>particle,seed</a:t>
            </a:r>
            <a:r>
              <a:rPr lang="en-US" dirty="0" smtClean="0">
                <a:sym typeface="Mathematica1"/>
              </a:rPr>
              <a:t>) &lt; R0 + iterative + split/merging step …</a:t>
            </a:r>
          </a:p>
          <a:p>
            <a:r>
              <a:rPr lang="en-US" dirty="0" smtClean="0">
                <a:sym typeface="Mathematica1"/>
              </a:rPr>
              <a:t>                          - Typical CONE choices for R0 is 0.4, 0.7 or 1</a:t>
            </a:r>
            <a:r>
              <a:rPr lang="en-US" baseline="30000" dirty="0" smtClean="0">
                <a:sym typeface="Mathematica1"/>
              </a:rPr>
              <a:t> </a:t>
            </a:r>
            <a:endParaRPr lang="en-US" baseline="30000" dirty="0"/>
          </a:p>
        </p:txBody>
      </p:sp>
      <p:sp>
        <p:nvSpPr>
          <p:cNvPr id="8" name="Textfeld 7"/>
          <p:cNvSpPr txBox="1"/>
          <p:nvPr/>
        </p:nvSpPr>
        <p:spPr>
          <a:xfrm>
            <a:off x="500034" y="2857496"/>
            <a:ext cx="517500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Longitudinal invariant </a:t>
            </a:r>
            <a:r>
              <a:rPr lang="en-US" dirty="0" err="1" smtClean="0"/>
              <a:t>k_t</a:t>
            </a:r>
            <a:r>
              <a:rPr lang="en-US" dirty="0" smtClean="0"/>
              <a:t> algorithm (Ellis/</a:t>
            </a:r>
            <a:r>
              <a:rPr lang="en-US" dirty="0" err="1" smtClean="0"/>
              <a:t>Soper</a:t>
            </a:r>
            <a:r>
              <a:rPr lang="en-US" dirty="0" smtClean="0"/>
              <a:t> 1993)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500034" y="3429000"/>
            <a:ext cx="472956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Anti </a:t>
            </a:r>
            <a:r>
              <a:rPr lang="en-US" dirty="0" err="1" smtClean="0"/>
              <a:t>k_t</a:t>
            </a:r>
            <a:r>
              <a:rPr lang="en-US" dirty="0" smtClean="0"/>
              <a:t> algorithm (</a:t>
            </a:r>
            <a:r>
              <a:rPr lang="en-US" dirty="0" err="1" smtClean="0"/>
              <a:t>Cacciari</a:t>
            </a:r>
            <a:r>
              <a:rPr lang="en-US" dirty="0" smtClean="0"/>
              <a:t>, Salam, </a:t>
            </a:r>
            <a:r>
              <a:rPr lang="en-US" dirty="0" err="1" smtClean="0"/>
              <a:t>Soyez</a:t>
            </a:r>
            <a:r>
              <a:rPr lang="en-US" dirty="0" smtClean="0"/>
              <a:t>, 2008)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5357818" y="3500438"/>
            <a:ext cx="3272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http://arxiv.org/abs/0802.1189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000504"/>
            <a:ext cx="2824610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357694"/>
            <a:ext cx="2057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feld 10"/>
          <p:cNvSpPr txBox="1"/>
          <p:nvPr/>
        </p:nvSpPr>
        <p:spPr>
          <a:xfrm>
            <a:off x="5572132" y="4286256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714884"/>
            <a:ext cx="28575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feld 12"/>
          <p:cNvSpPr txBox="1"/>
          <p:nvPr/>
        </p:nvSpPr>
        <p:spPr>
          <a:xfrm>
            <a:off x="6143636" y="4714884"/>
            <a:ext cx="2713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the transverse momentum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5429264"/>
            <a:ext cx="455676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9564" y="6572272"/>
            <a:ext cx="571456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feld 15"/>
          <p:cNvSpPr txBox="1"/>
          <p:nvPr/>
        </p:nvSpPr>
        <p:spPr>
          <a:xfrm>
            <a:off x="714348" y="6488668"/>
            <a:ext cx="437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the so-called </a:t>
            </a:r>
            <a:r>
              <a:rPr lang="en-US" dirty="0" err="1" smtClean="0"/>
              <a:t>cambridge</a:t>
            </a:r>
            <a:r>
              <a:rPr lang="en-US" dirty="0" smtClean="0"/>
              <a:t>/</a:t>
            </a:r>
            <a:r>
              <a:rPr lang="en-US" dirty="0" err="1" smtClean="0"/>
              <a:t>aachen</a:t>
            </a:r>
            <a:r>
              <a:rPr lang="en-US" dirty="0" smtClean="0"/>
              <a:t> algorithm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305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reconstruction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1056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4"/>
          <p:cNvSpPr txBox="1"/>
          <p:nvPr/>
        </p:nvSpPr>
        <p:spPr>
          <a:xfrm>
            <a:off x="285720" y="4929198"/>
            <a:ext cx="83363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Both algorithms are IR and UV safe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Anti-Kt: </a:t>
            </a:r>
          </a:p>
          <a:p>
            <a:r>
              <a:rPr lang="en-US" dirty="0" smtClean="0"/>
              <a:t>- soft particles do cluster earlier with hard particles (then among themselves)</a:t>
            </a:r>
          </a:p>
          <a:p>
            <a:r>
              <a:rPr lang="en-US" dirty="0" smtClean="0"/>
              <a:t>   since minimum of distances is dominantly determined by hardest particle</a:t>
            </a:r>
          </a:p>
          <a:p>
            <a:r>
              <a:rPr lang="en-US" dirty="0" smtClean="0">
                <a:sym typeface="Wingdings" pitchFamily="2" charset="2"/>
              </a:rPr>
              <a:t> </a:t>
            </a:r>
            <a:r>
              <a:rPr lang="en-US" b="1" dirty="0" smtClean="0">
                <a:sym typeface="Wingdings" pitchFamily="2" charset="2"/>
              </a:rPr>
              <a:t>Soft (low </a:t>
            </a:r>
            <a:r>
              <a:rPr lang="en-US" b="1" dirty="0" err="1" smtClean="0">
                <a:sym typeface="Wingdings" pitchFamily="2" charset="2"/>
              </a:rPr>
              <a:t>p_T</a:t>
            </a:r>
            <a:r>
              <a:rPr lang="en-US" b="1" dirty="0" smtClean="0">
                <a:sym typeface="Wingdings" pitchFamily="2" charset="2"/>
              </a:rPr>
              <a:t>) particles do not modify shape of jets (less affected by soft physics)!</a:t>
            </a:r>
            <a:endParaRPr lang="en-US" b="1" dirty="0" smtClean="0"/>
          </a:p>
          <a:p>
            <a:r>
              <a:rPr lang="en-US" dirty="0" smtClean="0"/>
              <a:t>- If hard particle has no other hard neighbors it will build a perfectly round jet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134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transverse momentum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58491"/>
          <a:stretch>
            <a:fillRect/>
          </a:stretch>
        </p:blipFill>
        <p:spPr bwMode="auto">
          <a:xfrm>
            <a:off x="1428728" y="4071942"/>
            <a:ext cx="7347003" cy="1571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feld 4"/>
          <p:cNvSpPr txBox="1"/>
          <p:nvPr/>
        </p:nvSpPr>
        <p:spPr>
          <a:xfrm>
            <a:off x="500034" y="1928802"/>
            <a:ext cx="84038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Be aware : Also longitudinal momentum and energy of other final state particles</a:t>
            </a:r>
          </a:p>
          <a:p>
            <a:r>
              <a:rPr lang="en-US" sz="2000" dirty="0" smtClean="0"/>
              <a:t>escapes down the beam pipe</a:t>
            </a:r>
          </a:p>
          <a:p>
            <a:pPr>
              <a:buFont typeface="Wingdings"/>
              <a:buChar char="è"/>
            </a:pPr>
            <a:r>
              <a:rPr lang="en-US" sz="2000" dirty="0" smtClean="0">
                <a:sym typeface="Wingdings" pitchFamily="2" charset="2"/>
              </a:rPr>
              <a:t>Momentum in z-direction unknown</a:t>
            </a:r>
          </a:p>
          <a:p>
            <a:pPr>
              <a:buFont typeface="Wingdings"/>
              <a:buChar char="è"/>
            </a:pPr>
            <a:r>
              <a:rPr lang="en-US" sz="2000" dirty="0" smtClean="0">
                <a:sym typeface="Wingdings" pitchFamily="2" charset="2"/>
              </a:rPr>
              <a:t>Also “missing momentum” in z-direction unknown</a:t>
            </a:r>
            <a:endParaRPr lang="en-US" sz="2000" dirty="0"/>
          </a:p>
        </p:txBody>
      </p:sp>
      <p:sp>
        <p:nvSpPr>
          <p:cNvPr id="6" name="Textfeld 5"/>
          <p:cNvSpPr txBox="1"/>
          <p:nvPr/>
        </p:nvSpPr>
        <p:spPr>
          <a:xfrm>
            <a:off x="857224" y="1214422"/>
            <a:ext cx="8001056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Some particles (neutrinos, `”Dark Matter”) will escape the detector  </a:t>
            </a:r>
          </a:p>
          <a:p>
            <a:r>
              <a:rPr lang="en-US" sz="2000" dirty="0" smtClean="0"/>
              <a:t>without detection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28596" y="3286124"/>
            <a:ext cx="80457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momentum of “neutrinos” can be reconstructed in the transverse plane</a:t>
            </a:r>
          </a:p>
          <a:p>
            <a:r>
              <a:rPr lang="en-US" sz="2000" dirty="0" smtClean="0">
                <a:sym typeface="Wingdings" pitchFamily="2" charset="2"/>
              </a:rPr>
              <a:t> It is the momentum which is missing to balance the total momentum to zero.</a:t>
            </a:r>
            <a:endParaRPr lang="en-US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571472" y="4143380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Define: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571472" y="6000768"/>
            <a:ext cx="6618735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The “norm” of this vector is the </a:t>
            </a:r>
            <a:r>
              <a:rPr lang="en-US" sz="2000" b="1" dirty="0" smtClean="0"/>
              <a:t>missing transverse momentum</a:t>
            </a:r>
          </a:p>
        </p:txBody>
      </p:sp>
    </p:spTree>
    <p:extLst>
      <p:ext uri="{BB962C8B-B14F-4D97-AF65-F5344CB8AC3E}">
        <p14:creationId xmlns:p14="http://schemas.microsoft.com/office/powerpoint/2010/main" val="1331811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transverse momentum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285720" y="1571612"/>
            <a:ext cx="8305735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/>
              <a:t>The performance of the measurement of the missing transverse momentum </a:t>
            </a:r>
          </a:p>
          <a:p>
            <a:r>
              <a:rPr lang="en-US" sz="2000" b="1" dirty="0" smtClean="0"/>
              <a:t>depends on the measurement of ALL other particles in the sum.</a:t>
            </a:r>
            <a:endParaRPr lang="en-US" b="1" dirty="0"/>
          </a:p>
        </p:txBody>
      </p:sp>
      <p:sp>
        <p:nvSpPr>
          <p:cNvPr id="5" name="Rechteck 4"/>
          <p:cNvSpPr/>
          <p:nvPr/>
        </p:nvSpPr>
        <p:spPr>
          <a:xfrm>
            <a:off x="0" y="2357430"/>
            <a:ext cx="85010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Measurement is affected by:</a:t>
            </a:r>
          </a:p>
          <a:p>
            <a:pPr>
              <a:buFontTx/>
              <a:buChar char="-"/>
            </a:pPr>
            <a:r>
              <a:rPr lang="en-US" sz="2000" dirty="0" smtClean="0"/>
              <a:t> Noise effects, </a:t>
            </a:r>
            <a:r>
              <a:rPr lang="en-US" sz="2000" dirty="0" err="1" smtClean="0"/>
              <a:t>mis</a:t>
            </a:r>
            <a:r>
              <a:rPr lang="en-US" sz="2000" dirty="0" smtClean="0"/>
              <a:t>-calibrations, various calorimeter problems (dead channels, …)</a:t>
            </a:r>
          </a:p>
          <a:p>
            <a:r>
              <a:rPr lang="en-US" sz="2000" dirty="0" smtClean="0"/>
              <a:t>- Modeling of QCD background events, pile up, multiple interactions, … </a:t>
            </a:r>
          </a:p>
          <a:p>
            <a:pPr>
              <a:buFontTx/>
              <a:buChar char="-"/>
            </a:pPr>
            <a:r>
              <a:rPr lang="en-US" sz="2000" dirty="0" smtClean="0"/>
              <a:t> </a:t>
            </a:r>
            <a:r>
              <a:rPr lang="en-US" sz="2000" dirty="0" err="1" smtClean="0"/>
              <a:t>muon</a:t>
            </a:r>
            <a:r>
              <a:rPr lang="en-US" sz="2000" dirty="0" smtClean="0"/>
              <a:t> momentum measurement (be aware of </a:t>
            </a:r>
            <a:r>
              <a:rPr lang="en-US" sz="2000" dirty="0" err="1" smtClean="0"/>
              <a:t>muons</a:t>
            </a:r>
            <a:r>
              <a:rPr lang="en-US" sz="2000" dirty="0" smtClean="0"/>
              <a:t> inside jets)</a:t>
            </a:r>
          </a:p>
          <a:p>
            <a:pPr>
              <a:buFontTx/>
              <a:buChar char="-"/>
            </a:pPr>
            <a:r>
              <a:rPr lang="en-US" sz="2000" dirty="0" smtClean="0"/>
              <a:t> overlaid cosmic background events</a:t>
            </a:r>
          </a:p>
          <a:p>
            <a:pPr>
              <a:buFontTx/>
              <a:buChar char="-"/>
            </a:pPr>
            <a:r>
              <a:rPr lang="en-US" sz="2000" dirty="0" smtClean="0"/>
              <a:t> beam halo (collisions upstream of </a:t>
            </a:r>
          </a:p>
          <a:p>
            <a:r>
              <a:rPr lang="en-US" sz="2000" dirty="0" smtClean="0"/>
              <a:t>  detector, events parallel to beam)</a:t>
            </a:r>
          </a:p>
          <a:p>
            <a:pPr>
              <a:buFontTx/>
              <a:buChar char="-"/>
            </a:pPr>
            <a:r>
              <a:rPr lang="en-US" sz="2000" dirty="0" smtClean="0"/>
              <a:t> …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143644"/>
            <a:ext cx="1928825" cy="35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214282" y="5000636"/>
            <a:ext cx="34338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Important variable :</a:t>
            </a:r>
          </a:p>
          <a:p>
            <a:r>
              <a:rPr lang="en-US" i="1" dirty="0" err="1" smtClean="0"/>
              <a:t>ETmiss</a:t>
            </a:r>
            <a:r>
              <a:rPr lang="en-US" i="1" dirty="0" smtClean="0"/>
              <a:t>  significance</a:t>
            </a:r>
          </a:p>
          <a:p>
            <a:r>
              <a:rPr lang="en-US" i="1" dirty="0" smtClean="0"/>
              <a:t>How likely is the seen </a:t>
            </a:r>
            <a:r>
              <a:rPr lang="en-US" i="1" dirty="0" err="1" smtClean="0"/>
              <a:t>Etmiss</a:t>
            </a:r>
            <a:r>
              <a:rPr lang="en-US" i="1" dirty="0" smtClean="0"/>
              <a:t> value ?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85720" y="6143644"/>
            <a:ext cx="77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Naive:</a:t>
            </a:r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692609"/>
            <a:ext cx="4459182" cy="316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15280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 identification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357158" y="2357430"/>
            <a:ext cx="77647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Reconstructed as a narrow electromagnetic jet with small number of tracks </a:t>
            </a:r>
          </a:p>
          <a:p>
            <a:r>
              <a:rPr lang="en-US" sz="2000" dirty="0" smtClean="0"/>
              <a:t>(</a:t>
            </a:r>
            <a:r>
              <a:rPr lang="en-US" sz="2000" dirty="0" smtClean="0">
                <a:sym typeface="Wingdings" pitchFamily="2" charset="2"/>
              </a:rPr>
              <a:t> background from electrons)</a:t>
            </a:r>
            <a:endParaRPr lang="en-US" sz="2000" dirty="0" smtClean="0"/>
          </a:p>
          <a:p>
            <a:r>
              <a:rPr lang="en-US" sz="2000" dirty="0" smtClean="0"/>
              <a:t>Sum of particles inside jet compatible with tau decay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28596" y="1571612"/>
            <a:ext cx="68127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Tau decay 70% </a:t>
            </a:r>
            <a:r>
              <a:rPr lang="en-US" sz="2000" dirty="0" err="1" smtClean="0"/>
              <a:t>hadronically</a:t>
            </a:r>
            <a:r>
              <a:rPr lang="en-US" sz="2000" dirty="0" smtClean="0"/>
              <a:t>  </a:t>
            </a:r>
            <a:r>
              <a:rPr lang="en-US" sz="2000" dirty="0" smtClean="0">
                <a:sym typeface="Wingdings" pitchFamily="2" charset="2"/>
              </a:rPr>
              <a:t> Tau Identification algorithm</a:t>
            </a:r>
            <a:endParaRPr lang="en-US" sz="2000" dirty="0" smtClean="0"/>
          </a:p>
          <a:p>
            <a:r>
              <a:rPr lang="en-US" sz="2000" dirty="0" smtClean="0"/>
              <a:t>(</a:t>
            </a:r>
            <a:r>
              <a:rPr lang="en-US" sz="2000" dirty="0" err="1" smtClean="0"/>
              <a:t>leptonic</a:t>
            </a:r>
            <a:r>
              <a:rPr lang="en-US" sz="2000" dirty="0" smtClean="0"/>
              <a:t> decays visible as electron or </a:t>
            </a:r>
            <a:r>
              <a:rPr lang="en-US" sz="2000" dirty="0" err="1" smtClean="0"/>
              <a:t>muon</a:t>
            </a:r>
            <a:r>
              <a:rPr lang="en-US" sz="2000" dirty="0" smtClean="0"/>
              <a:t> + missing momentum)</a:t>
            </a:r>
            <a:endParaRPr lang="en-US" sz="2000" dirty="0"/>
          </a:p>
        </p:txBody>
      </p:sp>
      <p:sp>
        <p:nvSpPr>
          <p:cNvPr id="6" name="Textfeld 5"/>
          <p:cNvSpPr txBox="1"/>
          <p:nvPr/>
        </p:nvSpPr>
        <p:spPr>
          <a:xfrm>
            <a:off x="285720" y="3441680"/>
            <a:ext cx="3951851" cy="3416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Font typeface="Wingdings"/>
              <a:buChar char="è"/>
            </a:pPr>
            <a:r>
              <a:rPr lang="en-US" b="1" dirty="0" smtClean="0">
                <a:solidFill>
                  <a:srgbClr val="FFFF00"/>
                </a:solidFill>
                <a:sym typeface="Wingdings" pitchFamily="2" charset="2"/>
              </a:rPr>
              <a:t>Tau / Jet separation:</a:t>
            </a:r>
          </a:p>
          <a:p>
            <a:pPr>
              <a:buFontTx/>
              <a:buChar char="-"/>
            </a:pPr>
            <a:r>
              <a:rPr lang="en-US" dirty="0" smtClean="0">
                <a:sym typeface="Wingdings" pitchFamily="2" charset="2"/>
              </a:rPr>
              <a:t>Transverse shower shape variable</a:t>
            </a:r>
          </a:p>
          <a:p>
            <a:pPr>
              <a:buFontTx/>
              <a:buChar char="-"/>
            </a:pPr>
            <a:r>
              <a:rPr lang="en-US" dirty="0" smtClean="0">
                <a:sym typeface="Wingdings" pitchFamily="2" charset="2"/>
              </a:rPr>
              <a:t>Tracks </a:t>
            </a:r>
          </a:p>
          <a:p>
            <a:pPr>
              <a:buFontTx/>
              <a:buChar char="-"/>
            </a:pPr>
            <a:r>
              <a:rPr lang="en-US" dirty="0" smtClean="0">
                <a:sym typeface="Wingdings" pitchFamily="2" charset="2"/>
              </a:rPr>
              <a:t>Mass of decay product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Variables are correlated</a:t>
            </a:r>
          </a:p>
          <a:p>
            <a:r>
              <a:rPr lang="en-US" dirty="0" smtClean="0">
                <a:sym typeface="Wingdings" pitchFamily="2" charset="2"/>
              </a:rPr>
              <a:t>Use multivariate classifiers</a:t>
            </a:r>
          </a:p>
          <a:p>
            <a:r>
              <a:rPr lang="en-US" dirty="0" smtClean="0">
                <a:sym typeface="Wingdings" pitchFamily="2" charset="2"/>
              </a:rPr>
              <a:t> (projective Likelihood, Neural Networks, </a:t>
            </a:r>
          </a:p>
          <a:p>
            <a:r>
              <a:rPr lang="en-US" dirty="0" smtClean="0">
                <a:sym typeface="Wingdings" pitchFamily="2" charset="2"/>
              </a:rPr>
              <a:t>Decision Trees, etc.)</a:t>
            </a:r>
          </a:p>
          <a:p>
            <a:r>
              <a:rPr lang="en-US" dirty="0" smtClean="0">
                <a:sym typeface="Wingdings" pitchFamily="2" charset="2"/>
              </a:rPr>
              <a:t>    for classification </a:t>
            </a:r>
          </a:p>
          <a:p>
            <a:r>
              <a:rPr lang="en-US" dirty="0" smtClean="0">
                <a:sym typeface="Wingdings" pitchFamily="2" charset="2"/>
              </a:rPr>
              <a:t>+ separation against electrons… </a:t>
            </a:r>
          </a:p>
          <a:p>
            <a:r>
              <a:rPr lang="en-US" dirty="0" smtClean="0">
                <a:sym typeface="Wingdings" pitchFamily="2" charset="2"/>
              </a:rPr>
              <a:t>(longitudinal shower shapes)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71876"/>
            <a:ext cx="379088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4651680" y="6488668"/>
            <a:ext cx="4492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Discrimination performance (likelihood tagger)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3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4211638" y="4141788"/>
            <a:ext cx="1008062" cy="4397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endParaRPr lang="nl-NL" sz="240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41321" name="Text Box 9"/>
          <p:cNvSpPr txBox="1">
            <a:spLocks noChangeArrowheads="1"/>
          </p:cNvSpPr>
          <p:nvPr/>
        </p:nvSpPr>
        <p:spPr bwMode="auto">
          <a:xfrm>
            <a:off x="285720" y="2285992"/>
            <a:ext cx="2216150" cy="439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Principal Idea</a:t>
            </a:r>
          </a:p>
        </p:txBody>
      </p:sp>
      <p:sp>
        <p:nvSpPr>
          <p:cNvPr id="141353" name="AutoShape 41"/>
          <p:cNvSpPr>
            <a:spLocks noChangeArrowheads="1"/>
          </p:cNvSpPr>
          <p:nvPr/>
        </p:nvSpPr>
        <p:spPr bwMode="auto">
          <a:xfrm>
            <a:off x="4500563" y="2781300"/>
            <a:ext cx="914400" cy="914400"/>
          </a:xfrm>
          <a:prstGeom prst="irregularSeal2">
            <a:avLst/>
          </a:prstGeom>
          <a:gradFill rotWithShape="1">
            <a:gsLst>
              <a:gs pos="0">
                <a:srgbClr val="DDDDDD">
                  <a:alpha val="0"/>
                </a:srgbClr>
              </a:gs>
              <a:gs pos="50000">
                <a:srgbClr val="FFFF99"/>
              </a:gs>
              <a:gs pos="100000">
                <a:srgbClr val="DDDDDD">
                  <a:alpha val="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1354" name="AutoShape 42"/>
          <p:cNvSpPr>
            <a:spLocks noChangeArrowheads="1"/>
          </p:cNvSpPr>
          <p:nvPr/>
        </p:nvSpPr>
        <p:spPr bwMode="auto">
          <a:xfrm rot="13395858">
            <a:off x="2916238" y="2205038"/>
            <a:ext cx="2305050" cy="71437"/>
          </a:xfrm>
          <a:prstGeom prst="rightArrow">
            <a:avLst>
              <a:gd name="adj1" fmla="val 50000"/>
              <a:gd name="adj2" fmla="val 806672"/>
            </a:avLst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1355" name="AutoShape 43"/>
          <p:cNvSpPr>
            <a:spLocks noChangeArrowheads="1"/>
          </p:cNvSpPr>
          <p:nvPr/>
        </p:nvSpPr>
        <p:spPr bwMode="auto">
          <a:xfrm rot="17678212">
            <a:off x="4361019" y="1884012"/>
            <a:ext cx="2305050" cy="71437"/>
          </a:xfrm>
          <a:prstGeom prst="rightArrow">
            <a:avLst>
              <a:gd name="adj1" fmla="val 50000"/>
              <a:gd name="adj2" fmla="val 806672"/>
            </a:avLst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1356" name="AutoShape 44"/>
          <p:cNvSpPr>
            <a:spLocks noChangeArrowheads="1"/>
          </p:cNvSpPr>
          <p:nvPr/>
        </p:nvSpPr>
        <p:spPr bwMode="auto">
          <a:xfrm rot="9527826">
            <a:off x="2411413" y="3789363"/>
            <a:ext cx="2305050" cy="71437"/>
          </a:xfrm>
          <a:prstGeom prst="rightArrow">
            <a:avLst>
              <a:gd name="adj1" fmla="val 50000"/>
              <a:gd name="adj2" fmla="val 806672"/>
            </a:avLst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1357" name="AutoShape 45"/>
          <p:cNvSpPr>
            <a:spLocks noChangeArrowheads="1"/>
          </p:cNvSpPr>
          <p:nvPr/>
        </p:nvSpPr>
        <p:spPr bwMode="auto">
          <a:xfrm rot="-806264">
            <a:off x="5148263" y="2781300"/>
            <a:ext cx="2305050" cy="71438"/>
          </a:xfrm>
          <a:prstGeom prst="rightArrow">
            <a:avLst>
              <a:gd name="adj1" fmla="val 50000"/>
              <a:gd name="adj2" fmla="val 806661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1358" name="AutoShape 46"/>
          <p:cNvSpPr>
            <a:spLocks noChangeArrowheads="1"/>
          </p:cNvSpPr>
          <p:nvPr/>
        </p:nvSpPr>
        <p:spPr bwMode="auto">
          <a:xfrm>
            <a:off x="7451725" y="2276475"/>
            <a:ext cx="288925" cy="3587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>
                  <a:alpha val="0"/>
                </a:srgbClr>
              </a:gs>
              <a:gs pos="50000">
                <a:srgbClr val="FFFF99"/>
              </a:gs>
              <a:gs pos="100000">
                <a:srgbClr val="DDDDDD">
                  <a:alpha val="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1359" name="AutoShape 47"/>
          <p:cNvSpPr>
            <a:spLocks noChangeArrowheads="1"/>
          </p:cNvSpPr>
          <p:nvPr/>
        </p:nvSpPr>
        <p:spPr bwMode="auto">
          <a:xfrm rot="10586534" flipH="1">
            <a:off x="7740650" y="2420938"/>
            <a:ext cx="695325" cy="69850"/>
          </a:xfrm>
          <a:prstGeom prst="rightArrow">
            <a:avLst>
              <a:gd name="adj1" fmla="val 50000"/>
              <a:gd name="adj2" fmla="val 248864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1360" name="AutoShape 48"/>
          <p:cNvSpPr>
            <a:spLocks noChangeArrowheads="1"/>
          </p:cNvSpPr>
          <p:nvPr/>
        </p:nvSpPr>
        <p:spPr bwMode="auto">
          <a:xfrm rot="-34877230" flipH="1" flipV="1">
            <a:off x="7667625" y="2133600"/>
            <a:ext cx="695325" cy="71438"/>
          </a:xfrm>
          <a:prstGeom prst="rightArrow">
            <a:avLst>
              <a:gd name="adj1" fmla="val 50000"/>
              <a:gd name="adj2" fmla="val 243332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1361" name="AutoShape 49"/>
          <p:cNvSpPr>
            <a:spLocks noChangeArrowheads="1"/>
          </p:cNvSpPr>
          <p:nvPr/>
        </p:nvSpPr>
        <p:spPr bwMode="auto">
          <a:xfrm rot="18523051" flipV="1">
            <a:off x="7573169" y="2012157"/>
            <a:ext cx="695325" cy="71437"/>
          </a:xfrm>
          <a:prstGeom prst="rightArrow">
            <a:avLst>
              <a:gd name="adj1" fmla="val 50000"/>
              <a:gd name="adj2" fmla="val 243335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1363" name="Line 51"/>
          <p:cNvSpPr>
            <a:spLocks noChangeShapeType="1"/>
          </p:cNvSpPr>
          <p:nvPr/>
        </p:nvSpPr>
        <p:spPr bwMode="auto">
          <a:xfrm flipH="1">
            <a:off x="5364163" y="2349500"/>
            <a:ext cx="2447925" cy="2087563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1364" name="Line 52"/>
          <p:cNvSpPr>
            <a:spLocks noChangeShapeType="1"/>
          </p:cNvSpPr>
          <p:nvPr/>
        </p:nvSpPr>
        <p:spPr bwMode="auto">
          <a:xfrm>
            <a:off x="4932363" y="3213100"/>
            <a:ext cx="863600" cy="86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1365" name="Text Box 53"/>
          <p:cNvSpPr txBox="1">
            <a:spLocks noChangeArrowheads="1"/>
          </p:cNvSpPr>
          <p:nvPr/>
        </p:nvSpPr>
        <p:spPr bwMode="auto">
          <a:xfrm rot="-744558">
            <a:off x="5151856" y="2382569"/>
            <a:ext cx="2263775" cy="323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 </a:t>
            </a:r>
            <a:r>
              <a:rPr lang="en-US" sz="1600" b="1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decay length is mm</a:t>
            </a:r>
          </a:p>
        </p:txBody>
      </p:sp>
      <p:sp>
        <p:nvSpPr>
          <p:cNvPr id="141366" name="Text Box 54"/>
          <p:cNvSpPr txBox="1">
            <a:spLocks noChangeArrowheads="1"/>
          </p:cNvSpPr>
          <p:nvPr/>
        </p:nvSpPr>
        <p:spPr bwMode="auto">
          <a:xfrm>
            <a:off x="4000496" y="3714752"/>
            <a:ext cx="1675843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Impact parameter</a:t>
            </a:r>
          </a:p>
          <a:p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(in 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x-y plane)</a:t>
            </a:r>
          </a:p>
        </p:txBody>
      </p:sp>
      <p:sp>
        <p:nvSpPr>
          <p:cNvPr id="141367" name="Text Box 55"/>
          <p:cNvSpPr txBox="1">
            <a:spLocks noChangeArrowheads="1"/>
          </p:cNvSpPr>
          <p:nvPr/>
        </p:nvSpPr>
        <p:spPr bwMode="auto">
          <a:xfrm>
            <a:off x="6715140" y="1500174"/>
            <a:ext cx="2101850" cy="352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CC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 decay products</a:t>
            </a:r>
          </a:p>
        </p:txBody>
      </p:sp>
      <p:sp>
        <p:nvSpPr>
          <p:cNvPr id="141370" name="Text Box 58"/>
          <p:cNvSpPr txBox="1">
            <a:spLocks noChangeArrowheads="1"/>
          </p:cNvSpPr>
          <p:nvPr/>
        </p:nvSpPr>
        <p:spPr bwMode="auto">
          <a:xfrm>
            <a:off x="2643174" y="2928934"/>
            <a:ext cx="17931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Interaction point </a:t>
            </a:r>
          </a:p>
          <a:p>
            <a:r>
              <a:rPr lang="en-US" b="1" dirty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</a:t>
            </a:r>
            <a:r>
              <a:rPr lang="en-US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dirty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beam spot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dirty="0" smtClean="0"/>
              <a:t>B-jet identification</a:t>
            </a:r>
            <a:endParaRPr lang="en-US" dirty="0"/>
          </a:p>
        </p:txBody>
      </p:sp>
      <p:sp>
        <p:nvSpPr>
          <p:cNvPr id="23" name="Textfeld 22"/>
          <p:cNvSpPr txBox="1"/>
          <p:nvPr/>
        </p:nvSpPr>
        <p:spPr>
          <a:xfrm>
            <a:off x="642910" y="4857760"/>
            <a:ext cx="696806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B-jets tagging algorithm examples</a:t>
            </a:r>
          </a:p>
          <a:p>
            <a:pPr>
              <a:buFontTx/>
              <a:buChar char="-"/>
            </a:pPr>
            <a:r>
              <a:rPr lang="en-US" sz="2000" dirty="0" smtClean="0"/>
              <a:t>Build likelihood from track impact parameters belonging to the jet</a:t>
            </a:r>
          </a:p>
          <a:p>
            <a:pPr>
              <a:buFontTx/>
              <a:buChar char="-"/>
            </a:pPr>
            <a:r>
              <a:rPr lang="en-US" sz="2000" dirty="0" smtClean="0"/>
              <a:t>Reconstruct the B-</a:t>
            </a:r>
            <a:r>
              <a:rPr lang="en-US" sz="2000" dirty="0" err="1" smtClean="0"/>
              <a:t>hadron</a:t>
            </a:r>
            <a:r>
              <a:rPr lang="en-US" sz="2000" dirty="0" smtClean="0"/>
              <a:t> decay vertex</a:t>
            </a:r>
          </a:p>
          <a:p>
            <a:pPr>
              <a:buFontTx/>
              <a:buChar char="-"/>
            </a:pPr>
            <a:r>
              <a:rPr lang="en-US" sz="2000" dirty="0" smtClean="0"/>
              <a:t>Reconstruct B-</a:t>
            </a:r>
            <a:r>
              <a:rPr lang="en-US" sz="2000" dirty="0" err="1" smtClean="0"/>
              <a:t>hadron</a:t>
            </a:r>
            <a:r>
              <a:rPr lang="en-US" sz="2000" dirty="0" smtClean="0"/>
              <a:t> decay products (lepton decays, </a:t>
            </a:r>
            <a:r>
              <a:rPr lang="en-US" sz="2000" dirty="0" err="1" smtClean="0"/>
              <a:t>muon</a:t>
            </a:r>
            <a:r>
              <a:rPr lang="en-US" sz="2000" dirty="0" smtClean="0"/>
              <a:t>)</a:t>
            </a:r>
          </a:p>
          <a:p>
            <a:pPr>
              <a:buFontTx/>
              <a:buChar char="-"/>
            </a:pPr>
            <a:r>
              <a:rPr lang="en-US" sz="2000" dirty="0" smtClean="0"/>
              <a:t>Combination e.g. via a Neural Network</a:t>
            </a:r>
            <a:endParaRPr lang="en-US" sz="2000" dirty="0"/>
          </a:p>
        </p:txBody>
      </p:sp>
      <p:sp>
        <p:nvSpPr>
          <p:cNvPr id="21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92500" lnSpcReduction="10000"/>
          </a:bodyPr>
          <a:lstStyle/>
          <a:p>
            <a:fld id="{0D4556F7-F815-409D-A139-7DB8CB1D4319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96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smtClean="0"/>
              <a:t>Measuring primary vertices and b-tagging</a:t>
            </a:r>
          </a:p>
        </p:txBody>
      </p:sp>
      <p:sp>
        <p:nvSpPr>
          <p:cNvPr id="36870" name="TextBox 8"/>
          <p:cNvSpPr txBox="1">
            <a:spLocks noChangeArrowheads="1"/>
          </p:cNvSpPr>
          <p:nvPr/>
        </p:nvSpPr>
        <p:spPr bwMode="auto">
          <a:xfrm>
            <a:off x="142844" y="1571612"/>
            <a:ext cx="91440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dirty="0"/>
              <a:t>Tracker also needs to be able to do precision </a:t>
            </a:r>
            <a:r>
              <a:rPr lang="en-US" sz="2200" dirty="0" err="1"/>
              <a:t>vertexing</a:t>
            </a:r>
            <a:r>
              <a:rPr lang="en-US" sz="2200" dirty="0"/>
              <a:t> to:</a:t>
            </a:r>
          </a:p>
        </p:txBody>
      </p:sp>
      <p:sp>
        <p:nvSpPr>
          <p:cNvPr id="36871" name="TextBox 8"/>
          <p:cNvSpPr txBox="1">
            <a:spLocks noChangeArrowheads="1"/>
          </p:cNvSpPr>
          <p:nvPr/>
        </p:nvSpPr>
        <p:spPr bwMode="auto">
          <a:xfrm>
            <a:off x="0" y="2143116"/>
            <a:ext cx="9144000" cy="74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300"/>
              </a:spcBef>
              <a:buFont typeface="Wingdings" charset="2"/>
              <a:buChar char="§"/>
            </a:pPr>
            <a:r>
              <a:rPr lang="en-US" sz="2200" dirty="0"/>
              <a:t>Distinguish between signal and pileup vertices</a:t>
            </a:r>
          </a:p>
          <a:p>
            <a:pPr marL="228600" indent="-228600">
              <a:lnSpc>
                <a:spcPct val="90000"/>
              </a:lnSpc>
              <a:spcBef>
                <a:spcPts val="300"/>
              </a:spcBef>
              <a:buFont typeface="Wingdings" charset="2"/>
              <a:buChar char="§"/>
            </a:pPr>
            <a:r>
              <a:rPr lang="en-US" sz="2200" dirty="0"/>
              <a:t>Identify secondary vertices (or at least displaced tracks) to do b-tagging.</a:t>
            </a:r>
          </a:p>
        </p:txBody>
      </p:sp>
      <p:sp>
        <p:nvSpPr>
          <p:cNvPr id="26" name="TextBox 8"/>
          <p:cNvSpPr txBox="1">
            <a:spLocks noChangeArrowheads="1"/>
          </p:cNvSpPr>
          <p:nvPr/>
        </p:nvSpPr>
        <p:spPr bwMode="auto">
          <a:xfrm>
            <a:off x="0" y="3857628"/>
            <a:ext cx="6324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dirty="0"/>
              <a:t>The figure-of-merit is the impact </a:t>
            </a:r>
            <a:r>
              <a:rPr lang="en-US" sz="2200" dirty="0" smtClean="0"/>
              <a:t>parameter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 </a:t>
            </a:r>
            <a:r>
              <a:rPr lang="en-US" sz="2200" dirty="0"/>
              <a:t>resolution which improves as: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0" y="4572008"/>
            <a:ext cx="64008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300"/>
              </a:spcBef>
              <a:buFont typeface="Wingdings" charset="2"/>
              <a:buChar char="§"/>
            </a:pPr>
            <a:r>
              <a:rPr lang="en-US" sz="2200" dirty="0" err="1"/>
              <a:t>p</a:t>
            </a:r>
            <a:r>
              <a:rPr lang="en-US" sz="2200" baseline="-25000" dirty="0" err="1"/>
              <a:t>T</a:t>
            </a:r>
            <a:r>
              <a:rPr lang="en-US" sz="2200" dirty="0"/>
              <a:t> increases (less effect from </a:t>
            </a:r>
            <a:r>
              <a:rPr lang="en-US" sz="2200" dirty="0" smtClean="0"/>
              <a:t>multiple scattering)</a:t>
            </a:r>
            <a:endParaRPr lang="en-US" sz="2200" dirty="0"/>
          </a:p>
          <a:p>
            <a:pPr marL="228600" indent="-228600">
              <a:lnSpc>
                <a:spcPct val="90000"/>
              </a:lnSpc>
              <a:spcBef>
                <a:spcPts val="300"/>
              </a:spcBef>
              <a:buFont typeface="Wingdings" charset="2"/>
              <a:buChar char="§"/>
            </a:pPr>
            <a:r>
              <a:rPr lang="en-US" sz="2200" dirty="0"/>
              <a:t>material is reduced, especially between innermost measurement and interaction region (</a:t>
            </a:r>
            <a:r>
              <a:rPr lang="en-US" sz="2200" dirty="0" smtClean="0"/>
              <a:t>less </a:t>
            </a:r>
            <a:r>
              <a:rPr lang="en-US" sz="2200" dirty="0" err="1" smtClean="0"/>
              <a:t>m.s</a:t>
            </a:r>
            <a:r>
              <a:rPr lang="en-US" sz="2200" dirty="0" smtClean="0"/>
              <a:t>.)</a:t>
            </a:r>
            <a:endParaRPr lang="en-US" sz="2200" dirty="0"/>
          </a:p>
          <a:p>
            <a:pPr marL="228600" indent="-228600">
              <a:lnSpc>
                <a:spcPct val="90000"/>
              </a:lnSpc>
              <a:spcBef>
                <a:spcPts val="300"/>
              </a:spcBef>
              <a:buFont typeface="Wingdings" charset="2"/>
              <a:buChar char="§"/>
            </a:pPr>
            <a:r>
              <a:rPr lang="en-US" sz="2200" dirty="0"/>
              <a:t>distance between innermost measurement and interaction region decreases (less extrapolation)</a:t>
            </a:r>
          </a:p>
        </p:txBody>
      </p:sp>
      <p:pic>
        <p:nvPicPr>
          <p:cNvPr id="13" name="Picture 12" descr="resoD0_vs_pt_DATA.png"/>
          <p:cNvPicPr>
            <a:picLocks noChangeAspect="1"/>
          </p:cNvPicPr>
          <p:nvPr/>
        </p:nvPicPr>
        <p:blipFill>
          <a:blip r:embed="rId2"/>
          <a:srcRect l="4355" t="9154" r="2904"/>
          <a:stretch>
            <a:fillRect/>
          </a:stretch>
        </p:blipFill>
        <p:spPr bwMode="auto">
          <a:xfrm>
            <a:off x="5857884" y="3238958"/>
            <a:ext cx="3286116" cy="306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92500" lnSpcReduction="10000"/>
          </a:bodyPr>
          <a:lstStyle/>
          <a:p>
            <a:fld id="{0D4556F7-F815-409D-A139-7DB8CB1D4319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864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1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ID matrix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D4556F7-F815-409D-A139-7DB8CB1D4319}" type="slidenum">
              <a:rPr lang="en-US" smtClean="0"/>
              <a:pPr/>
              <a:t>79</a:t>
            </a:fld>
            <a:endParaRPr lang="en-US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57158" y="1714488"/>
          <a:ext cx="8501122" cy="433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  <a:gridCol w="1214446"/>
                <a:gridCol w="1214446"/>
                <a:gridCol w="1214446"/>
                <a:gridCol w="1214446"/>
              </a:tblGrid>
              <a:tr h="957650">
                <a:tc>
                  <a:txBody>
                    <a:bodyPr/>
                    <a:lstStyle/>
                    <a:p>
                      <a:r>
                        <a:rPr lang="en-US" dirty="0" smtClean="0"/>
                        <a:t>True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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err="1" smtClean="0"/>
                        <a:t>Reconstr</a:t>
                      </a:r>
                      <a:r>
                        <a:rPr lang="en-US" dirty="0" smtClean="0"/>
                        <a:t>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B-jet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tau</a:t>
                      </a:r>
                      <a:endParaRPr lang="en-US" dirty="0"/>
                    </a:p>
                  </a:txBody>
                  <a:tcPr/>
                </a:tc>
              </a:tr>
              <a:tr h="670355">
                <a:tc>
                  <a:txBody>
                    <a:bodyPr/>
                    <a:lstStyle/>
                    <a:p>
                      <a:r>
                        <a:rPr lang="en-US" dirty="0" smtClean="0"/>
                        <a:t>Jet (</a:t>
                      </a:r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1-electron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effi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sometimes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often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large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FF0000"/>
                          </a:solidFill>
                        </a:rPr>
                        <a:t>large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74505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0.7-0.8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sometimes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large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/DECAY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7450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sometimes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about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sometimes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Large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/DECAY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74505">
                <a:tc>
                  <a:txBody>
                    <a:bodyPr/>
                    <a:lstStyle/>
                    <a:p>
                      <a:r>
                        <a:rPr lang="en-US" dirty="0" smtClean="0"/>
                        <a:t>photon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large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large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0.7-0.8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</a:tr>
              <a:tr h="474505">
                <a:tc>
                  <a:txBody>
                    <a:bodyPr/>
                    <a:lstStyle/>
                    <a:p>
                      <a:r>
                        <a:rPr lang="en-US" dirty="0" smtClean="0"/>
                        <a:t>B-jet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large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</a:t>
                      </a:r>
                      <a:endParaRPr lang="en-US" dirty="0"/>
                    </a:p>
                  </a:txBody>
                  <a:tcPr/>
                </a:tc>
              </a:tr>
              <a:tr h="474505">
                <a:tc>
                  <a:txBody>
                    <a:bodyPr/>
                    <a:lstStyle/>
                    <a:p>
                      <a:r>
                        <a:rPr lang="en-US" dirty="0" smtClean="0"/>
                        <a:t>Tau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large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large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sometimes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194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Part 1:</a:t>
            </a:r>
          </a:p>
          <a:p>
            <a:pPr marL="0" indent="0">
              <a:buNone/>
            </a:pPr>
            <a:r>
              <a:rPr lang="en-US" dirty="0" smtClean="0"/>
              <a:t>Standard Model and beyond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2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7EC9-E44D-6444-BB61-D7A4844DDB22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6617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</a:t>
            </a:r>
            <a:r>
              <a:rPr lang="en-US" dirty="0" err="1" smtClean="0"/>
              <a:t>p_T</a:t>
            </a:r>
            <a:r>
              <a:rPr lang="en-US" dirty="0" smtClean="0"/>
              <a:t> events – “names”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408890" cy="504351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Multiple Interactions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Partons</a:t>
            </a:r>
            <a:r>
              <a:rPr lang="en-US" dirty="0" smtClean="0"/>
              <a:t> of the protons can lead to multiple interactions within the same proton (remnant-remnant interactions) and also low </a:t>
            </a:r>
            <a:r>
              <a:rPr lang="en-US" dirty="0" err="1" smtClean="0"/>
              <a:t>p_T</a:t>
            </a:r>
            <a:r>
              <a:rPr lang="en-US" dirty="0" smtClean="0"/>
              <a:t> initial/final state radiation, </a:t>
            </a:r>
            <a:r>
              <a:rPr lang="en-US" dirty="0" smtClean="0">
                <a:solidFill>
                  <a:srgbClr val="FF0000"/>
                </a:solidFill>
              </a:rPr>
              <a:t>not luminosity dependent</a:t>
            </a:r>
          </a:p>
          <a:p>
            <a:r>
              <a:rPr lang="en-US" b="1" dirty="0" smtClean="0"/>
              <a:t>Pile up events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Luminosity dependent, </a:t>
            </a:r>
            <a:r>
              <a:rPr lang="en-US" dirty="0" smtClean="0"/>
              <a:t>events from the same bunch crossing, happens more often if size of bunch is smaller </a:t>
            </a:r>
          </a:p>
          <a:p>
            <a:r>
              <a:rPr lang="en-US" b="1" dirty="0" smtClean="0"/>
              <a:t>Minimum bias events</a:t>
            </a:r>
          </a:p>
          <a:p>
            <a:pPr>
              <a:buNone/>
            </a:pPr>
            <a:r>
              <a:rPr lang="en-US" dirty="0" smtClean="0"/>
              <a:t>    Events recorded with no trigger bias, low </a:t>
            </a:r>
            <a:r>
              <a:rPr lang="en-US" dirty="0" err="1" smtClean="0"/>
              <a:t>p_T</a:t>
            </a:r>
            <a:r>
              <a:rPr lang="en-US" dirty="0" smtClean="0"/>
              <a:t> QCD events from totally inclusive pp cross sections</a:t>
            </a:r>
          </a:p>
          <a:p>
            <a:pPr>
              <a:buNone/>
            </a:pPr>
            <a:r>
              <a:rPr lang="en-US" dirty="0" smtClean="0"/>
              <a:t>     Calculated partly with exchange of color-neutral objects (</a:t>
            </a:r>
            <a:r>
              <a:rPr lang="en-US" dirty="0" err="1" smtClean="0"/>
              <a:t>pomeron</a:t>
            </a:r>
            <a:r>
              <a:rPr lang="en-US" dirty="0" smtClean="0"/>
              <a:t>, diffraction) </a:t>
            </a:r>
            <a:r>
              <a:rPr lang="en-US" dirty="0" smtClean="0">
                <a:sym typeface="Wingdings" pitchFamily="2" charset="2"/>
              </a:rPr>
              <a:t> more tomorrow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These events are used to “model” pile up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09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82" y="0"/>
            <a:ext cx="8153400" cy="990600"/>
          </a:xfrm>
        </p:spPr>
        <p:txBody>
          <a:bodyPr/>
          <a:lstStyle/>
          <a:p>
            <a:r>
              <a:rPr lang="en-US" dirty="0" smtClean="0"/>
              <a:t>Pile up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82</a:t>
            </a:fld>
            <a:endParaRPr lang="en-US"/>
          </a:p>
        </p:txBody>
      </p:sp>
      <p:pic>
        <p:nvPicPr>
          <p:cNvPr id="161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6900" y="428604"/>
            <a:ext cx="72771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286124"/>
            <a:ext cx="6529381" cy="340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0" y="2143116"/>
            <a:ext cx="1439818" cy="13234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Determine</a:t>
            </a:r>
          </a:p>
          <a:p>
            <a:r>
              <a:rPr lang="en-US" sz="2000" dirty="0" smtClean="0"/>
              <a:t>number of</a:t>
            </a:r>
          </a:p>
          <a:p>
            <a:r>
              <a:rPr lang="en-US" sz="2000" dirty="0" smtClean="0"/>
              <a:t>Pile up (PU) </a:t>
            </a:r>
          </a:p>
          <a:p>
            <a:r>
              <a:rPr lang="en-US" sz="2000" dirty="0" smtClean="0"/>
              <a:t>Events: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931471" y="3500438"/>
            <a:ext cx="22125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(do not multiply</a:t>
            </a:r>
          </a:p>
          <a:p>
            <a:r>
              <a:rPr lang="en-US" i="1" dirty="0" smtClean="0"/>
              <a:t>with the number</a:t>
            </a:r>
          </a:p>
          <a:p>
            <a:r>
              <a:rPr lang="en-US" i="1" dirty="0" smtClean="0"/>
              <a:t>of bunches in the </a:t>
            </a:r>
            <a:r>
              <a:rPr lang="en-US" i="1" dirty="0" err="1" smtClean="0"/>
              <a:t>lumi</a:t>
            </a:r>
            <a:r>
              <a:rPr lang="en-US" i="1" dirty="0" smtClean="0"/>
              <a:t> </a:t>
            </a:r>
          </a:p>
          <a:p>
            <a:r>
              <a:rPr lang="en-US" i="1" dirty="0" err="1" smtClean="0"/>
              <a:t>normula</a:t>
            </a:r>
            <a:r>
              <a:rPr lang="en-US" i="1" dirty="0" smtClean="0"/>
              <a:t> seen before)</a:t>
            </a:r>
            <a:endParaRPr lang="en-US" i="1" dirty="0"/>
          </a:p>
        </p:txBody>
      </p:sp>
      <p:sp>
        <p:nvSpPr>
          <p:cNvPr id="9" name="Textfeld 8"/>
          <p:cNvSpPr txBox="1"/>
          <p:nvPr/>
        </p:nvSpPr>
        <p:spPr>
          <a:xfrm>
            <a:off x="0" y="5143512"/>
            <a:ext cx="1944571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Prob. To see N</a:t>
            </a:r>
          </a:p>
          <a:p>
            <a:r>
              <a:rPr lang="en-US" dirty="0" smtClean="0"/>
              <a:t>pile up events in </a:t>
            </a:r>
          </a:p>
          <a:p>
            <a:r>
              <a:rPr lang="en-US" dirty="0" smtClean="0"/>
              <a:t>one bunch crossing </a:t>
            </a:r>
            <a:endParaRPr lang="en-US" dirty="0"/>
          </a:p>
        </p:txBody>
      </p:sp>
      <p:sp>
        <p:nvSpPr>
          <p:cNvPr id="10" name="Pfeil nach unten 9"/>
          <p:cNvSpPr/>
          <p:nvPr/>
        </p:nvSpPr>
        <p:spPr>
          <a:xfrm>
            <a:off x="428596" y="3786190"/>
            <a:ext cx="341756" cy="9069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5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Computing model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357158" y="1928802"/>
            <a:ext cx="5000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ym typeface="Wingdings" pitchFamily="2" charset="2"/>
              </a:rPr>
              <a:t>4 LHC experiments * </a:t>
            </a:r>
          </a:p>
          <a:p>
            <a:r>
              <a:rPr lang="en-US" sz="2000" dirty="0" smtClean="0">
                <a:sym typeface="Wingdings" pitchFamily="2" charset="2"/>
              </a:rPr>
              <a:t>large number of channels * high rate</a:t>
            </a:r>
          </a:p>
          <a:p>
            <a:r>
              <a:rPr lang="en-US" sz="2000" dirty="0" smtClean="0">
                <a:sym typeface="Wingdings" pitchFamily="2" charset="2"/>
              </a:rPr>
              <a:t>15 </a:t>
            </a:r>
            <a:r>
              <a:rPr lang="en-US" sz="2000" dirty="0" err="1" smtClean="0">
                <a:sym typeface="Wingdings" pitchFamily="2" charset="2"/>
              </a:rPr>
              <a:t>Petabyte</a:t>
            </a:r>
            <a:r>
              <a:rPr lang="en-US" sz="2000" dirty="0" smtClean="0">
                <a:sym typeface="Wingdings" pitchFamily="2" charset="2"/>
              </a:rPr>
              <a:t> of data produced </a:t>
            </a:r>
          </a:p>
          <a:p>
            <a:r>
              <a:rPr lang="en-US" sz="2000" dirty="0" smtClean="0">
                <a:sym typeface="Wingdings" pitchFamily="2" charset="2"/>
              </a:rPr>
              <a:t>    each year </a:t>
            </a:r>
          </a:p>
          <a:p>
            <a:pPr>
              <a:buFont typeface="Wingdings" pitchFamily="2" charset="2"/>
              <a:buChar char="è"/>
            </a:pPr>
            <a:r>
              <a:rPr lang="en-US" sz="2000" dirty="0" smtClean="0">
                <a:sym typeface="Wingdings" pitchFamily="2" charset="2"/>
              </a:rPr>
              <a:t>Tiered computer model needed</a:t>
            </a:r>
          </a:p>
          <a:p>
            <a:r>
              <a:rPr lang="en-US" sz="2000" dirty="0" smtClean="0">
                <a:sym typeface="Wingdings" pitchFamily="2" charset="2"/>
              </a:rPr>
              <a:t>   (The Grid)</a:t>
            </a:r>
          </a:p>
          <a:p>
            <a:pPr>
              <a:buFont typeface="Wingdings" pitchFamily="2" charset="2"/>
              <a:buChar char="è"/>
            </a:pPr>
            <a:r>
              <a:rPr lang="en-US" sz="2000" dirty="0" smtClean="0">
                <a:sym typeface="Wingdings" pitchFamily="2" charset="2"/>
              </a:rPr>
              <a:t>340 k of (today’s) fastest CPU cores</a:t>
            </a:r>
          </a:p>
          <a:p>
            <a:pPr>
              <a:buFont typeface="Wingdings" pitchFamily="2" charset="2"/>
              <a:buChar char="è"/>
            </a:pPr>
            <a:r>
              <a:rPr lang="en-US" sz="2000" dirty="0" smtClean="0">
                <a:sym typeface="Wingdings" pitchFamily="2" charset="2"/>
              </a:rPr>
              <a:t>45 PB of disk storage</a:t>
            </a:r>
            <a:endParaRPr lang="en-US" sz="2000" dirty="0"/>
          </a:p>
        </p:txBody>
      </p:sp>
      <p:sp>
        <p:nvSpPr>
          <p:cNvPr id="8" name="Rechteck 7"/>
          <p:cNvSpPr/>
          <p:nvPr/>
        </p:nvSpPr>
        <p:spPr>
          <a:xfrm>
            <a:off x="500034" y="5357826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HEP community and funding is distributed </a:t>
            </a:r>
          </a:p>
          <a:p>
            <a:r>
              <a:rPr lang="en-US" sz="2400" dirty="0" smtClean="0"/>
              <a:t>Significant computing was available in many institute</a:t>
            </a:r>
          </a:p>
        </p:txBody>
      </p:sp>
      <p:pic>
        <p:nvPicPr>
          <p:cNvPr id="9" name="Picture 2" descr="\\cern.ch\dfs\Users\i\ibird\Desktop\Figure 2 - Comparison of trigger rates and event siz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1613" y="1571612"/>
            <a:ext cx="4382387" cy="335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2338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computing model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28596" y="1714488"/>
            <a:ext cx="4071966" cy="4568845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HEP data are organized as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Events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(particle collisions)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Simulation, Reconstruction and Analysis programs process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“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Event at a time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sz="2800" dirty="0" smtClean="0">
                <a:sym typeface="Wingdings" pitchFamily="2" charset="2"/>
              </a:rPr>
              <a:t> Information “Clustering”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876800" y="1066800"/>
            <a:ext cx="4070285" cy="5286412"/>
            <a:chOff x="3929058" y="1066800"/>
            <a:chExt cx="5158526" cy="5286412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4120139" y="1333516"/>
              <a:ext cx="1125436" cy="838200"/>
            </a:xfrm>
            <a:prstGeom prst="ellipse">
              <a:avLst/>
            </a:pr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kern="1200" dirty="0">
                  <a:solidFill>
                    <a:srgbClr val="000099"/>
                  </a:solidFill>
                  <a:latin typeface="Arial" charset="0"/>
                  <a:ea typeface="ＭＳ Ｐゴシック" pitchFamily="-65" charset="-128"/>
                  <a:cs typeface="+mn-cs"/>
                </a:rPr>
                <a:t>RAW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973825" y="1563703"/>
              <a:ext cx="1520277" cy="23147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Detector </a:t>
              </a:r>
              <a:r>
                <a:rPr lang="en-US" altLang="ja-JP" sz="900" kern="1200" dirty="0" err="1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digiti</a:t>
              </a:r>
              <a:r>
                <a:rPr lang="it-IT" altLang="ja-JP" sz="900" kern="1200" dirty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s</a:t>
              </a:r>
              <a:r>
                <a:rPr lang="en-US" altLang="ja-JP" sz="900" kern="1200" dirty="0" err="1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ation</a:t>
              </a:r>
              <a:endParaRPr lang="en-US" altLang="ja-JP" sz="900" kern="1200" dirty="0">
                <a:solidFill>
                  <a:srgbClr val="000000"/>
                </a:solidFill>
                <a:latin typeface="Arial" charset="0"/>
                <a:ea typeface="ＭＳ Ｐゴシック" pitchFamily="-65" charset="-128"/>
                <a:cs typeface="+mn-cs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063602" y="1924056"/>
              <a:ext cx="1199046" cy="30841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kern="1200" dirty="0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~2 MB/event</a:t>
              </a:r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4120139" y="2628916"/>
              <a:ext cx="1125436" cy="838200"/>
            </a:xfrm>
            <a:prstGeom prst="ellipse">
              <a:avLst/>
            </a:pr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kern="1200">
                  <a:solidFill>
                    <a:srgbClr val="000099"/>
                  </a:solidFill>
                  <a:latin typeface="Arial" charset="0"/>
                  <a:ea typeface="ＭＳ Ｐゴシック" pitchFamily="-65" charset="-128"/>
                  <a:cs typeface="+mn-cs"/>
                </a:rPr>
                <a:t>ESD/RECO</a:t>
              </a:r>
            </a:p>
          </p:txBody>
        </p:sp>
        <p:cxnSp>
          <p:nvCxnSpPr>
            <p:cNvPr id="11" name="AutoShape 11"/>
            <p:cNvCxnSpPr>
              <a:cxnSpLocks noChangeShapeType="1"/>
              <a:stCxn id="7" idx="4"/>
              <a:endCxn id="10" idx="0"/>
            </p:cNvCxnSpPr>
            <p:nvPr/>
          </p:nvCxnSpPr>
          <p:spPr bwMode="auto">
            <a:xfrm>
              <a:off x="4682854" y="2171716"/>
              <a:ext cx="0" cy="457200"/>
            </a:xfrm>
            <a:prstGeom prst="straightConnector1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</p:spPr>
        </p:cxn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6973784" y="2776554"/>
              <a:ext cx="2113800" cy="3699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 smtClean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Pseudo-physical information:</a:t>
              </a: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 smtClean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Clusters, track candidates </a:t>
              </a:r>
              <a:endParaRPr lang="en-US" altLang="ja-JP" sz="900" kern="1200" dirty="0">
                <a:solidFill>
                  <a:srgbClr val="000000"/>
                </a:solidFill>
                <a:latin typeface="Arial" charset="0"/>
                <a:ea typeface="ＭＳ Ｐゴシック" pitchFamily="-65" charset="-128"/>
                <a:cs typeface="+mn-cs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4143372" y="3209940"/>
              <a:ext cx="1340110" cy="30841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kern="1200" dirty="0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~100 </a:t>
              </a:r>
              <a:r>
                <a:rPr lang="en-US" altLang="ja-JP" sz="1400" kern="1200" dirty="0" err="1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kB</a:t>
              </a:r>
              <a:r>
                <a:rPr lang="en-US" altLang="ja-JP" sz="1400" kern="1200" dirty="0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/event</a:t>
              </a:r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4120139" y="4000516"/>
              <a:ext cx="1125436" cy="838200"/>
            </a:xfrm>
            <a:prstGeom prst="ellipse">
              <a:avLst/>
            </a:pr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kern="1200">
                  <a:solidFill>
                    <a:srgbClr val="000099"/>
                  </a:solidFill>
                  <a:latin typeface="Arial" charset="0"/>
                  <a:ea typeface="ＭＳ Ｐゴシック" pitchFamily="-65" charset="-128"/>
                  <a:cs typeface="+mn-cs"/>
                </a:rPr>
                <a:t>AOD</a:t>
              </a:r>
            </a:p>
          </p:txBody>
        </p:sp>
        <p:cxnSp>
          <p:nvCxnSpPr>
            <p:cNvPr id="15" name="AutoShape 17"/>
            <p:cNvCxnSpPr>
              <a:cxnSpLocks noChangeShapeType="1"/>
              <a:stCxn id="10" idx="4"/>
              <a:endCxn id="14" idx="0"/>
            </p:cNvCxnSpPr>
            <p:nvPr/>
          </p:nvCxnSpPr>
          <p:spPr bwMode="auto">
            <a:xfrm>
              <a:off x="4682854" y="3467116"/>
              <a:ext cx="0" cy="533400"/>
            </a:xfrm>
            <a:prstGeom prst="straightConnector1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</p:spPr>
        </p:cxn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4214810" y="4567262"/>
              <a:ext cx="1238971" cy="30841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kern="1200" dirty="0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~10 </a:t>
              </a:r>
              <a:r>
                <a:rPr lang="en-US" altLang="ja-JP" sz="1400" kern="1200" dirty="0" err="1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kB</a:t>
              </a:r>
              <a:r>
                <a:rPr lang="en-US" altLang="ja-JP" sz="1400" kern="1200" dirty="0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/event</a:t>
              </a:r>
            </a:p>
          </p:txBody>
        </p:sp>
        <p:sp>
          <p:nvSpPr>
            <p:cNvPr id="17" name="Oval 22"/>
            <p:cNvSpPr>
              <a:spLocks noChangeArrowheads="1"/>
            </p:cNvSpPr>
            <p:nvPr/>
          </p:nvSpPr>
          <p:spPr bwMode="auto">
            <a:xfrm>
              <a:off x="4120139" y="5295916"/>
              <a:ext cx="1125436" cy="838200"/>
            </a:xfrm>
            <a:prstGeom prst="ellipse">
              <a:avLst/>
            </a:pr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kern="1200" dirty="0">
                  <a:solidFill>
                    <a:srgbClr val="000099"/>
                  </a:solidFill>
                  <a:latin typeface="Arial" charset="0"/>
                  <a:ea typeface="ＭＳ Ｐゴシック" pitchFamily="-65" charset="-128"/>
                  <a:cs typeface="+mn-cs"/>
                </a:rPr>
                <a:t>TAG</a:t>
              </a:r>
            </a:p>
          </p:txBody>
        </p:sp>
        <p:cxnSp>
          <p:nvCxnSpPr>
            <p:cNvPr id="18" name="AutoShape 23"/>
            <p:cNvCxnSpPr>
              <a:cxnSpLocks noChangeShapeType="1"/>
              <a:stCxn id="14" idx="4"/>
              <a:endCxn id="17" idx="0"/>
            </p:cNvCxnSpPr>
            <p:nvPr/>
          </p:nvCxnSpPr>
          <p:spPr bwMode="auto">
            <a:xfrm>
              <a:off x="4682854" y="4838716"/>
              <a:ext cx="0" cy="457200"/>
            </a:xfrm>
            <a:prstGeom prst="straightConnector1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</p:spPr>
        </p:cxnSp>
        <p:sp>
          <p:nvSpPr>
            <p:cNvPr id="19" name="Text Box 25"/>
            <p:cNvSpPr txBox="1">
              <a:spLocks noChangeArrowheads="1"/>
            </p:cNvSpPr>
            <p:nvPr/>
          </p:nvSpPr>
          <p:spPr bwMode="auto">
            <a:xfrm>
              <a:off x="4286248" y="5924584"/>
              <a:ext cx="1139121" cy="30841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kern="1200" dirty="0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~1 </a:t>
              </a:r>
              <a:r>
                <a:rPr lang="en-US" altLang="ja-JP" sz="1400" kern="1200" dirty="0" err="1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kB</a:t>
              </a:r>
              <a:r>
                <a:rPr lang="en-US" altLang="ja-JP" sz="1400" kern="1200" dirty="0">
                  <a:solidFill>
                    <a:srgbClr val="0066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/event</a:t>
              </a:r>
            </a:p>
          </p:txBody>
        </p:sp>
        <p:sp>
          <p:nvSpPr>
            <p:cNvPr id="20" name="Text Box 26"/>
            <p:cNvSpPr txBox="1">
              <a:spLocks noChangeArrowheads="1"/>
            </p:cNvSpPr>
            <p:nvPr/>
          </p:nvSpPr>
          <p:spPr bwMode="auto">
            <a:xfrm>
              <a:off x="7000892" y="5495956"/>
              <a:ext cx="1699191" cy="3699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ja-JP" sz="900" kern="1200" dirty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Relevant information </a:t>
              </a: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ja-JP" sz="900" kern="1200" dirty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for fast event selection</a:t>
              </a:r>
              <a:endParaRPr lang="en-US" altLang="ja-JP" sz="900" kern="1200" dirty="0">
                <a:solidFill>
                  <a:srgbClr val="000000"/>
                </a:solidFill>
                <a:latin typeface="Arial" charset="0"/>
                <a:ea typeface="ＭＳ Ｐゴシック" pitchFamily="-65" charset="-128"/>
                <a:cs typeface="+mn-cs"/>
              </a:endParaRPr>
            </a:p>
          </p:txBody>
        </p:sp>
        <p:sp>
          <p:nvSpPr>
            <p:cNvPr id="21" name="Rectangle 29"/>
            <p:cNvSpPr>
              <a:spLocks noChangeArrowheads="1"/>
            </p:cNvSpPr>
            <p:nvPr/>
          </p:nvSpPr>
          <p:spPr bwMode="auto">
            <a:xfrm>
              <a:off x="5511300" y="1481153"/>
              <a:ext cx="13467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3333FF"/>
                  </a:solidFill>
                  <a:latin typeface="Arial" charset="0"/>
                  <a:ea typeface="ＭＳ Ｐゴシック" pitchFamily="-65" charset="-128"/>
                  <a:cs typeface="+mn-cs"/>
                </a:rPr>
                <a:t>Triggered events</a:t>
              </a:r>
              <a:endParaRPr lang="en-GB" sz="900" kern="1200" dirty="0">
                <a:solidFill>
                  <a:srgbClr val="3333FF"/>
                </a:solidFill>
                <a:latin typeface="Arial" charset="0"/>
                <a:ea typeface="ＭＳ Ｐゴシック" pitchFamily="-65" charset="-128"/>
                <a:cs typeface="+mn-cs"/>
              </a:endParaRPr>
            </a:p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3333FF"/>
                  </a:solidFill>
                  <a:latin typeface="Arial" charset="0"/>
                  <a:ea typeface="ＭＳ Ｐゴシック" pitchFamily="-65" charset="-128"/>
                  <a:cs typeface="+mn-cs"/>
                </a:rPr>
                <a:t>recorded by DAQ</a:t>
              </a:r>
            </a:p>
          </p:txBody>
        </p:sp>
        <p:sp>
          <p:nvSpPr>
            <p:cNvPr id="22" name="Rectangle 30"/>
            <p:cNvSpPr>
              <a:spLocks noChangeArrowheads="1"/>
            </p:cNvSpPr>
            <p:nvPr/>
          </p:nvSpPr>
          <p:spPr bwMode="auto">
            <a:xfrm>
              <a:off x="5500694" y="2852750"/>
              <a:ext cx="12038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3333FF"/>
                  </a:solidFill>
                  <a:latin typeface="Arial" charset="0"/>
                  <a:ea typeface="ＭＳ Ｐゴシック" pitchFamily="-65" charset="-128"/>
                  <a:cs typeface="+mn-cs"/>
                </a:rPr>
                <a:t>Reconstructed </a:t>
              </a:r>
            </a:p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3333FF"/>
                  </a:solidFill>
                  <a:latin typeface="Arial" charset="0"/>
                  <a:ea typeface="ＭＳ Ｐゴシック" pitchFamily="-65" charset="-128"/>
                  <a:cs typeface="+mn-cs"/>
                </a:rPr>
                <a:t>information</a:t>
              </a:r>
            </a:p>
          </p:txBody>
        </p:sp>
        <p:sp>
          <p:nvSpPr>
            <p:cNvPr id="23" name="Rectangle 31"/>
            <p:cNvSpPr>
              <a:spLocks noChangeArrowheads="1"/>
            </p:cNvSpPr>
            <p:nvPr/>
          </p:nvSpPr>
          <p:spPr bwMode="auto">
            <a:xfrm>
              <a:off x="5572132" y="4210072"/>
              <a:ext cx="98952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3333FF"/>
                  </a:solidFill>
                  <a:latin typeface="Arial" charset="0"/>
                  <a:ea typeface="ＭＳ Ｐゴシック" pitchFamily="-65" charset="-128"/>
                  <a:cs typeface="+mn-cs"/>
                </a:rPr>
                <a:t>Analysis </a:t>
              </a:r>
            </a:p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3333FF"/>
                  </a:solidFill>
                  <a:latin typeface="Arial" charset="0"/>
                  <a:ea typeface="ＭＳ Ｐゴシック" pitchFamily="-65" charset="-128"/>
                  <a:cs typeface="+mn-cs"/>
                </a:rPr>
                <a:t>information</a:t>
              </a:r>
            </a:p>
          </p:txBody>
        </p:sp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5500694" y="5424518"/>
              <a:ext cx="113240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3333FF"/>
                  </a:solidFill>
                  <a:latin typeface="Arial" charset="0"/>
                  <a:ea typeface="ＭＳ Ｐゴシック" pitchFamily="-65" charset="-128"/>
                  <a:cs typeface="+mn-cs"/>
                </a:rPr>
                <a:t>Classification </a:t>
              </a:r>
            </a:p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3333FF"/>
                  </a:solidFill>
                  <a:latin typeface="Arial" charset="0"/>
                  <a:ea typeface="ＭＳ Ｐゴシック" pitchFamily="-65" charset="-128"/>
                  <a:cs typeface="+mn-cs"/>
                </a:rPr>
                <a:t>information</a:t>
              </a:r>
            </a:p>
          </p:txBody>
        </p:sp>
        <p:sp>
          <p:nvSpPr>
            <p:cNvPr id="25" name="Text Box 18"/>
            <p:cNvSpPr txBox="1">
              <a:spLocks noChangeArrowheads="1"/>
            </p:cNvSpPr>
            <p:nvPr/>
          </p:nvSpPr>
          <p:spPr bwMode="auto">
            <a:xfrm>
              <a:off x="6976740" y="3995758"/>
              <a:ext cx="2081161" cy="6469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Physical information</a:t>
              </a:r>
              <a:r>
                <a:rPr lang="it-IT" altLang="ja-JP" sz="900" kern="1200" dirty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:</a:t>
              </a:r>
              <a:endParaRPr lang="en-US" altLang="ja-JP" sz="900" kern="1200" dirty="0">
                <a:solidFill>
                  <a:srgbClr val="000000"/>
                </a:solidFill>
                <a:latin typeface="Arial" charset="0"/>
                <a:ea typeface="ＭＳ Ｐゴシック" pitchFamily="-65" charset="-128"/>
                <a:cs typeface="+mn-cs"/>
              </a:endParaRP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Transverse momentum, </a:t>
              </a: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Association of particles, jets, </a:t>
              </a: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kern="1200" dirty="0" smtClean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id </a:t>
              </a:r>
              <a:r>
                <a:rPr lang="en-US" altLang="ja-JP" sz="900" kern="1200" dirty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of </a:t>
              </a:r>
              <a:r>
                <a:rPr lang="en-US" altLang="ja-JP" sz="900" kern="1200" dirty="0" smtClean="0">
                  <a:solidFill>
                    <a:srgbClr val="000000"/>
                  </a:solidFill>
                  <a:latin typeface="Arial" charset="0"/>
                  <a:ea typeface="ＭＳ Ｐゴシック" pitchFamily="-65" charset="-128"/>
                  <a:cs typeface="+mn-cs"/>
                </a:rPr>
                <a:t>particles</a:t>
              </a:r>
              <a:endParaRPr lang="en-US" altLang="ja-JP" sz="900" kern="1200" dirty="0">
                <a:solidFill>
                  <a:srgbClr val="000000"/>
                </a:solidFill>
                <a:latin typeface="Arial" charset="0"/>
                <a:ea typeface="ＭＳ Ｐゴシック" pitchFamily="-65" charset="-128"/>
                <a:cs typeface="+mn-cs"/>
              </a:endParaRPr>
            </a:p>
          </p:txBody>
        </p:sp>
        <p:sp>
          <p:nvSpPr>
            <p:cNvPr id="26" name="Rounded Rectangle 26"/>
            <p:cNvSpPr/>
            <p:nvPr/>
          </p:nvSpPr>
          <p:spPr>
            <a:xfrm>
              <a:off x="3929058" y="1066800"/>
              <a:ext cx="5122177" cy="5286412"/>
            </a:xfrm>
            <a:prstGeom prst="round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7715272" y="6488668"/>
            <a:ext cx="1143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Schulz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827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Architecture</a:t>
            </a:r>
          </a:p>
        </p:txBody>
      </p:sp>
      <p:sp>
        <p:nvSpPr>
          <p:cNvPr id="88066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mtClean="0">
                <a:latin typeface="+mn-lt"/>
              </a:rPr>
              <a:t>Markus.Schulz@cern.ch</a:t>
            </a:r>
            <a:endParaRPr lang="en-GB">
              <a:latin typeface="+mn-lt"/>
            </a:endParaRPr>
          </a:p>
        </p:txBody>
      </p:sp>
      <p:sp>
        <p:nvSpPr>
          <p:cNvPr id="6451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fld id="{5244C9B1-4159-4F09-9C38-313094BDCB70}" type="slidenum">
              <a:rPr lang="en-GB"/>
              <a:pPr/>
              <a:t>85</a:t>
            </a:fld>
            <a:endParaRPr lang="en-GB"/>
          </a:p>
        </p:txBody>
      </p:sp>
      <p:pic>
        <p:nvPicPr>
          <p:cNvPr id="645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1579562"/>
            <a:ext cx="7524750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4529" name="Oval 14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4530" name="Oval 15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4" name="Oval 16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Oval 17"/>
          <p:cNvSpPr>
            <a:spLocks noChangeArrowheads="1"/>
          </p:cNvSpPr>
          <p:nvPr/>
        </p:nvSpPr>
        <p:spPr bwMode="auto">
          <a:xfrm>
            <a:off x="3328988" y="6294438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Oval 18"/>
          <p:cNvSpPr>
            <a:spLocks noChangeArrowheads="1"/>
          </p:cNvSpPr>
          <p:nvPr/>
        </p:nvSpPr>
        <p:spPr bwMode="auto">
          <a:xfrm>
            <a:off x="1857375" y="3349625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Oval 20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Oval 21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Oval 22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Oval 23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Oval 24"/>
          <p:cNvSpPr>
            <a:spLocks noChangeArrowheads="1"/>
          </p:cNvSpPr>
          <p:nvPr/>
        </p:nvSpPr>
        <p:spPr bwMode="auto">
          <a:xfrm>
            <a:off x="1857375" y="3351213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Oval 25"/>
          <p:cNvSpPr>
            <a:spLocks noChangeArrowheads="1"/>
          </p:cNvSpPr>
          <p:nvPr/>
        </p:nvSpPr>
        <p:spPr bwMode="auto">
          <a:xfrm>
            <a:off x="3328988" y="6292850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3" name="Oval 26"/>
          <p:cNvSpPr>
            <a:spLocks noChangeArrowheads="1"/>
          </p:cNvSpPr>
          <p:nvPr/>
        </p:nvSpPr>
        <p:spPr bwMode="auto">
          <a:xfrm>
            <a:off x="3328988" y="6292850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D53C5F-98DA-E74F-8CB2-A9830598A69F}" type="datetime1">
              <a:rPr lang="en-US" smtClean="0"/>
              <a:pPr>
                <a:defRPr/>
              </a:pPr>
              <a:t>26/06/17</a:t>
            </a:fld>
            <a:endParaRPr lang="en-GB"/>
          </a:p>
        </p:txBody>
      </p:sp>
      <p:sp>
        <p:nvSpPr>
          <p:cNvPr id="38" name="Oval Callout 37"/>
          <p:cNvSpPr/>
          <p:nvPr/>
        </p:nvSpPr>
        <p:spPr>
          <a:xfrm>
            <a:off x="5867400" y="5791200"/>
            <a:ext cx="1219200" cy="762000"/>
          </a:xfrm>
          <a:prstGeom prst="wedgeEllipseCallout">
            <a:avLst>
              <a:gd name="adj1" fmla="val -134784"/>
              <a:gd name="adj2" fmla="val -11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40%</a:t>
            </a:r>
            <a:endParaRPr lang="en-GB" dirty="0"/>
          </a:p>
        </p:txBody>
      </p:sp>
      <p:sp>
        <p:nvSpPr>
          <p:cNvPr id="36" name="Oval Callout 35"/>
          <p:cNvSpPr/>
          <p:nvPr/>
        </p:nvSpPr>
        <p:spPr>
          <a:xfrm>
            <a:off x="457200" y="1905000"/>
            <a:ext cx="1219200" cy="762000"/>
          </a:xfrm>
          <a:prstGeom prst="wedgeEllipseCallout">
            <a:avLst>
              <a:gd name="adj1" fmla="val 220930"/>
              <a:gd name="adj2" fmla="val 2288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15%</a:t>
            </a:r>
            <a:endParaRPr lang="en-GB" dirty="0"/>
          </a:p>
        </p:txBody>
      </p:sp>
      <p:sp>
        <p:nvSpPr>
          <p:cNvPr id="39" name="Oval Callout 38"/>
          <p:cNvSpPr/>
          <p:nvPr/>
        </p:nvSpPr>
        <p:spPr>
          <a:xfrm>
            <a:off x="533400" y="5257800"/>
            <a:ext cx="1219200" cy="762000"/>
          </a:xfrm>
          <a:prstGeom prst="wedgeEllipseCallout">
            <a:avLst>
              <a:gd name="adj1" fmla="val 76620"/>
              <a:gd name="adj2" fmla="val -5290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45%</a:t>
            </a:r>
            <a:endParaRPr lang="en-GB" dirty="0"/>
          </a:p>
        </p:txBody>
      </p:sp>
      <p:pic>
        <p:nvPicPr>
          <p:cNvPr id="40" name="Picture 39" descr="Picture 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6172200"/>
            <a:ext cx="1777749" cy="585082"/>
          </a:xfrm>
          <a:prstGeom prst="rect">
            <a:avLst/>
          </a:prstGeom>
        </p:spPr>
      </p:pic>
      <p:pic>
        <p:nvPicPr>
          <p:cNvPr id="41" name="Picture 6" descr="osg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2800" y="381000"/>
            <a:ext cx="1728788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36"/>
          <p:cNvGrpSpPr/>
          <p:nvPr/>
        </p:nvGrpSpPr>
        <p:grpSpPr>
          <a:xfrm>
            <a:off x="7086600" y="6172200"/>
            <a:ext cx="2057400" cy="548640"/>
            <a:chOff x="76200" y="6270345"/>
            <a:chExt cx="2057400" cy="548640"/>
          </a:xfrm>
        </p:grpSpPr>
        <p:pic>
          <p:nvPicPr>
            <p:cNvPr id="42" name="Picture 41" descr="WLCG-TextOnly_black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43" name="Picture 42" descr="WLCG-logo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44" name="Date Placeholder 22"/>
          <p:cNvSpPr txBox="1">
            <a:spLocks/>
          </p:cNvSpPr>
          <p:nvPr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 descr="Screen shot 2011-05-17 at 1.50.19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2044700" cy="1358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1752600"/>
            <a:ext cx="2971800" cy="4247317"/>
          </a:xfrm>
          <a:prstGeom prst="rect">
            <a:avLst/>
          </a:prstGeom>
          <a:solidFill>
            <a:srgbClr val="000000">
              <a:lumMod val="85000"/>
              <a:lumOff val="15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Tier-0 (CERN)</a:t>
            </a:r>
            <a:r>
              <a:rPr lang="en-US" b="1" dirty="0" smtClean="0">
                <a:solidFill>
                  <a:srgbClr val="FFFFFF"/>
                </a:solidFill>
              </a:rPr>
              <a:t>: (15%)</a:t>
            </a:r>
          </a:p>
          <a:p>
            <a:pPr marL="179388" lvl="1" indent="-96838"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Data recording</a:t>
            </a:r>
          </a:p>
          <a:p>
            <a:pPr marL="179388" lvl="1" indent="-96838"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Initial data reconstruction</a:t>
            </a:r>
          </a:p>
          <a:p>
            <a:pPr marL="179388" lvl="1" indent="-96838"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Data distribution</a:t>
            </a:r>
          </a:p>
          <a:p>
            <a:pPr marL="179388" lvl="1" indent="-96838">
              <a:buFont typeface="Arial" pitchFamily="34" charset="0"/>
              <a:buChar char="•"/>
            </a:pPr>
            <a:endParaRPr lang="en-US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FF"/>
                </a:solidFill>
              </a:rPr>
              <a:t>Tier-1 (11 </a:t>
            </a:r>
            <a:r>
              <a:rPr lang="en-US" b="1" dirty="0" err="1">
                <a:solidFill>
                  <a:srgbClr val="FFFFFF"/>
                </a:solidFill>
              </a:rPr>
              <a:t>centres</a:t>
            </a:r>
            <a:r>
              <a:rPr lang="en-US" b="1" dirty="0">
                <a:solidFill>
                  <a:srgbClr val="FFFFFF"/>
                </a:solidFill>
              </a:rPr>
              <a:t>)</a:t>
            </a:r>
            <a:r>
              <a:rPr lang="en-US" b="1" dirty="0" smtClean="0">
                <a:solidFill>
                  <a:srgbClr val="FFFFFF"/>
                </a:solidFill>
              </a:rPr>
              <a:t>: (40%)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Permanent storage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Re-processing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Analysis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Connected by direct 10 Gb </a:t>
            </a:r>
            <a:r>
              <a:rPr lang="en-US" dirty="0" err="1" smtClean="0">
                <a:solidFill>
                  <a:srgbClr val="FFFF00"/>
                </a:solidFill>
              </a:rPr>
              <a:t>fibres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FF"/>
                </a:solidFill>
              </a:rPr>
              <a:t>Tier-2  (</a:t>
            </a:r>
            <a:r>
              <a:rPr lang="en-US" b="1" dirty="0" smtClean="0">
                <a:solidFill>
                  <a:srgbClr val="FFFFFF"/>
                </a:solidFill>
              </a:rPr>
              <a:t>~200 </a:t>
            </a:r>
            <a:r>
              <a:rPr lang="en-US" b="1" dirty="0" err="1">
                <a:solidFill>
                  <a:srgbClr val="FFFFFF"/>
                </a:solidFill>
              </a:rPr>
              <a:t>centres</a:t>
            </a:r>
            <a:r>
              <a:rPr lang="en-US" b="1" dirty="0">
                <a:solidFill>
                  <a:srgbClr val="FFFFFF"/>
                </a:solidFill>
              </a:rPr>
              <a:t>)</a:t>
            </a:r>
            <a:r>
              <a:rPr lang="en-US" b="1" dirty="0" smtClean="0">
                <a:solidFill>
                  <a:srgbClr val="FFFFFF"/>
                </a:solidFill>
              </a:rPr>
              <a:t>: (45%)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 Simulation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 End-user analysis</a:t>
            </a:r>
          </a:p>
        </p:txBody>
      </p:sp>
    </p:spTree>
    <p:extLst>
      <p:ext uri="{BB962C8B-B14F-4D97-AF65-F5344CB8AC3E}">
        <p14:creationId xmlns:p14="http://schemas.microsoft.com/office/powerpoint/2010/main" val="383572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repeatCount="indefinite" accel="50000" decel="50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047 L -0.06962 0.0930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46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1 0.03171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16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10556 -0.04213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00" y="-21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7118 -0.1044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" y="-52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044 L 0.03663 0.11921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62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1893 0.12523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" y="63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8559 0.0717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36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9218 -0.00232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0" y="-1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7326 -0.0673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3663 -0.120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-60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1667 -0.11783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590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7.5E-6 4.07407E-6 C 0.02482 -0.02662 0.04965 -0.05301 0.06666 -0.07847 C 0.08368 -0.10394 0.09635 -0.14028 0.10225 -0.15255 " pathEditMode="relative" ptsTypes="aaA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3.33333E-6 C 0.06597 0.01297 0.13212 0.02616 0.15885 0.02385 C 0.18559 0.02153 0.15989 -0.00694 0.16007 -0.01319 " pathEditMode="relative" rAng="0" ptsTypes="a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6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3.33333E-6 C -0.0191 0.00764 -0.03802 0.01551 -0.06337 0.01644 C -0.08872 0.01736 -0.1375 0.00787 -0.15226 0.00602 " pathEditMode="relative" rAng="0" ptsTypes="aaA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9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44444E-6 1.48148E-6 C 4.44444E-6 -0.00602 4.44444E-6 -0.01181 4.44444E-6 -0.0257 C 4.44444E-6 -0.03935 -0.00243 -0.06273 4.44444E-6 -0.08218 C 0.0026 -0.10185 0.00382 -0.12778 0.01493 -0.14283 C 0.02604 -0.1581 0.04913 -0.1625 0.06736 -0.17384 C 0.08576 -0.18519 0.11562 -0.20533 0.12517 -0.21158 " pathEditMode="relative" rAng="0" ptsTypes="aaaaaA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1060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7.03704E-6 C -0.02726 -0.0037 -0.05451 -0.00717 -0.07083 -0.01898 C -0.08715 -0.03078 -0.09097 -0.05393 -0.09826 -0.07106 C -0.10556 -0.08819 -0.10417 -0.1111 -0.11493 -0.12222 C -0.12569 -0.13333 -0.14462 -0.13564 -0.16337 -0.13773 " pathEditMode="relative" ptsTypes="aaaaA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11111E-6 3.7037E-6 C -0.00156 0.00926 -0.00313 0.01875 -1.11111E-6 0.03565 C 0.00312 0.05255 0.00694 0.08009 0.01892 0.10093 C 0.0309 0.12176 0.04913 0.14792 0.07222 0.16018 C 0.09531 0.17245 0.12656 0.17361 0.15781 0.175 " pathEditMode="relative" ptsTypes="aaaaA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-7.40741E-6 C 0.00886 -0.00348 0.01771 -0.00695 0.0342 -0.02431 C 0.0507 -0.04167 0.07465 -0.08403 0.09913 -0.1044 C 0.12361 -0.12477 0.15781 -0.13982 0.1809 -0.14653 C 0.204 -0.15325 0.21528 -0.15209 0.2375 -0.14445 C 0.25972 -0.13681 0.29288 -0.11899 0.31424 -0.10116 C 0.33559 -0.08334 0.35156 -0.06042 0.36511 -0.03774 C 0.37865 -0.01505 0.38212 0.01226 0.39497 0.03564 C 0.40781 0.05902 0.42518 0.08124 0.44254 0.10347 " pathEditMode="relative" ptsTypes="aaaaaaa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2.59259E-6 C 0.00799 -0.00208 0.01615 -0.00417 0.02569 -0.01551 C 0.03524 -0.02685 0.04601 -0.04236 0.05746 -0.06782 C 0.06892 -0.09329 0.08142 -0.13125 0.0941 -0.16898 " pathEditMode="relative" ptsTypes="aaaA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44444E-6 2.59259E-6 C 0.02969 -0.00972 0.05938 -0.01944 0.0849 -0.03333 C 0.11042 -0.04722 0.13038 -0.05856 0.1533 -0.08333 C 0.17622 -0.1081 0.20781 -0.15116 0.2224 -0.18218 C 0.23698 -0.21319 0.23733 -0.2419 0.2408 -0.26991 C 0.24427 -0.29792 0.24497 -0.32569 0.24323 -0.35 C 0.24149 -0.37431 0.23143 -0.3963 0.23004 -0.41551 C 0.22865 -0.43472 0.23143 -0.45602 0.2349 -0.46551 C 0.23837 -0.475 0.24462 -0.47361 0.25087 -0.47222 " pathEditMode="relative" ptsTypes="aaaaaaaaA">
                                      <p:cBhvr>
                                        <p:cTn id="8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77778E-7 -3.7037E-7 C -0.00903 -0.01203 -0.01789 -0.02384 -0.02327 -0.0456 C -0.02865 -0.06736 -0.03334 -0.10578 -0.03247 -0.13101 C -0.0316 -0.15625 -0.025 -0.17662 -0.01841 -0.19675 " pathEditMode="relative" ptsTypes="aaaA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82" y="0"/>
            <a:ext cx="8153400" cy="990600"/>
          </a:xfrm>
        </p:spPr>
        <p:txBody>
          <a:bodyPr/>
          <a:lstStyle/>
          <a:p>
            <a:r>
              <a:rPr lang="en-US" dirty="0" smtClean="0"/>
              <a:t>Pile up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26017A8-F9C4-4B50-B433-741C38204D65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428596" y="1643050"/>
            <a:ext cx="2130711" cy="13849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Effects</a:t>
            </a:r>
          </a:p>
          <a:p>
            <a:r>
              <a:rPr lang="en-US" sz="2800" dirty="0" smtClean="0"/>
              <a:t>on the</a:t>
            </a:r>
          </a:p>
          <a:p>
            <a:r>
              <a:rPr lang="en-US" sz="2800" dirty="0" smtClean="0"/>
              <a:t>measurement: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571736" y="1643050"/>
            <a:ext cx="622022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Energy from the additional min bias events</a:t>
            </a:r>
          </a:p>
          <a:p>
            <a:r>
              <a:rPr lang="en-US" sz="2400" dirty="0" smtClean="0"/>
              <a:t>  added to the “interesting” event</a:t>
            </a:r>
          </a:p>
          <a:p>
            <a:pPr>
              <a:buFont typeface="Wingdings"/>
              <a:buChar char="è"/>
            </a:pP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More hits, tracks, energy deposits</a:t>
            </a:r>
          </a:p>
          <a:p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   not belonging to “interesting” event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i="1" dirty="0" smtClean="0">
                <a:sym typeface="Wingdings" pitchFamily="2" charset="2"/>
              </a:rPr>
              <a:t>Note that the min. bias events are predominantly!</a:t>
            </a:r>
          </a:p>
          <a:p>
            <a:r>
              <a:rPr lang="en-US" sz="2400" i="1" dirty="0" smtClean="0">
                <a:sym typeface="Wingdings" pitchFamily="2" charset="2"/>
              </a:rPr>
              <a:t>at low </a:t>
            </a:r>
            <a:r>
              <a:rPr lang="en-US" sz="2400" i="1" dirty="0" err="1" smtClean="0">
                <a:sym typeface="Wingdings" pitchFamily="2" charset="2"/>
              </a:rPr>
              <a:t>p_T</a:t>
            </a:r>
            <a:r>
              <a:rPr lang="en-US" sz="2400" i="1" dirty="0" smtClean="0">
                <a:sym typeface="Wingdings" pitchFamily="2" charset="2"/>
              </a:rPr>
              <a:t> and do not happen at the same</a:t>
            </a:r>
          </a:p>
          <a:p>
            <a:r>
              <a:rPr lang="en-US" sz="2400" i="1" dirty="0" smtClean="0">
                <a:sym typeface="Wingdings" pitchFamily="2" charset="2"/>
              </a:rPr>
              <a:t>vertex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42910" y="4919008"/>
            <a:ext cx="79185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to deal with Pile up ?</a:t>
            </a:r>
          </a:p>
          <a:p>
            <a:r>
              <a:rPr lang="en-US" sz="2400" dirty="0" smtClean="0"/>
              <a:t>-Pile up effects are included in the simulation</a:t>
            </a:r>
          </a:p>
          <a:p>
            <a:pPr>
              <a:buFontTx/>
              <a:buChar char="-"/>
            </a:pPr>
            <a:r>
              <a:rPr lang="en-US" sz="2400" dirty="0" smtClean="0"/>
              <a:t>Precise </a:t>
            </a:r>
            <a:r>
              <a:rPr lang="en-US" sz="2400" dirty="0" err="1" smtClean="0"/>
              <a:t>vertexing</a:t>
            </a:r>
            <a:r>
              <a:rPr lang="en-US" sz="2400" dirty="0" smtClean="0"/>
              <a:t>, ask jets etc. to come from primary vertex</a:t>
            </a:r>
          </a:p>
          <a:p>
            <a:pPr>
              <a:buFontTx/>
              <a:buChar char="-"/>
            </a:pPr>
            <a:r>
              <a:rPr lang="en-US" sz="2400" dirty="0" smtClean="0"/>
              <a:t>Subtract pile up energy in isolation cones (for “pile up” events)</a:t>
            </a:r>
          </a:p>
          <a:p>
            <a:pPr>
              <a:buFontTx/>
              <a:buChar char="-"/>
            </a:pPr>
            <a:r>
              <a:rPr lang="en-US" sz="2400" dirty="0" smtClean="0"/>
              <a:t> 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08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68E2DAB-B431-4634-BCCC-359B5606C083}" type="slidenum">
              <a:rPr lang="en-US"/>
              <a:pPr/>
              <a:t>9</a:t>
            </a:fld>
            <a:endParaRPr lang="en-US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642910" y="214290"/>
            <a:ext cx="8153400" cy="990600"/>
          </a:xfrm>
          <a:prstGeom prst="rect">
            <a:avLst/>
          </a:prstGeom>
        </p:spPr>
        <p:txBody>
          <a:bodyPr vert="horz" anchor="ctr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Standard Model of Particle Physics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50405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18753</TotalTime>
  <Words>5646</Words>
  <Application>Microsoft Macintosh PowerPoint</Application>
  <PresentationFormat>On-screen Show (4:3)</PresentationFormat>
  <Paragraphs>975</Paragraphs>
  <Slides>86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86</vt:i4>
      </vt:variant>
    </vt:vector>
  </HeadingPairs>
  <TitlesOfParts>
    <vt:vector size="90" baseType="lpstr">
      <vt:lpstr>Office Theme</vt:lpstr>
      <vt:lpstr>Microsoft Word 97 - 2004 Document</vt:lpstr>
      <vt:lpstr>Equation</vt:lpstr>
      <vt:lpstr>Microsoft Equation</vt:lpstr>
      <vt:lpstr>LHC searches for new Physics and Dark Matter</vt:lpstr>
      <vt:lpstr>Lecture ideas &amp; goals</vt:lpstr>
      <vt:lpstr>OUTLINE for this week</vt:lpstr>
      <vt:lpstr>Part 1-  Physics Beyond the SM</vt:lpstr>
      <vt:lpstr>Part 2-  Experimental techniques</vt:lpstr>
      <vt:lpstr>Part 3 – Higgs   physics</vt:lpstr>
      <vt:lpstr> Part 4 – BSM Searches  </vt:lpstr>
      <vt:lpstr>PowerPoint Presentation</vt:lpstr>
      <vt:lpstr>PowerPoint Presentation</vt:lpstr>
      <vt:lpstr>Standard Model reminder</vt:lpstr>
      <vt:lpstr>Standard Model reminder</vt:lpstr>
      <vt:lpstr>Motivations for BSM</vt:lpstr>
      <vt:lpstr>Shortcomings: example</vt:lpstr>
      <vt:lpstr>Scales of new physics: Coupling constants</vt:lpstr>
      <vt:lpstr>Scales of new physics: Remember Gravity</vt:lpstr>
      <vt:lpstr>What could be the DM ?</vt:lpstr>
      <vt:lpstr>Conditions for Dark Matter candidate</vt:lpstr>
      <vt:lpstr>DM at the LHC ?</vt:lpstr>
      <vt:lpstr>PowerPoint Presentation</vt:lpstr>
      <vt:lpstr>Hierarchy problem</vt:lpstr>
      <vt:lpstr>Hierarchy problem</vt:lpstr>
      <vt:lpstr>Hierarchy problem</vt:lpstr>
      <vt:lpstr>Hierarchy problem -&gt; Interesting solution</vt:lpstr>
      <vt:lpstr>Fine tuning problem</vt:lpstr>
      <vt:lpstr>Fine tuning problem</vt:lpstr>
      <vt:lpstr>Fine tuning problem</vt:lpstr>
      <vt:lpstr>Fine tuning in Supersymmetry</vt:lpstr>
      <vt:lpstr>PowerPoint Presentation</vt:lpstr>
      <vt:lpstr>Particle Accelerators</vt:lpstr>
      <vt:lpstr>Hadron Colliders</vt:lpstr>
      <vt:lpstr>PowerPoint Presentation</vt:lpstr>
      <vt:lpstr>The Charged Particle Beam</vt:lpstr>
      <vt:lpstr>The Large Hadron Collider (LHC)</vt:lpstr>
      <vt:lpstr>Producing the LHC beams</vt:lpstr>
      <vt:lpstr>Producing the LHC beams</vt:lpstr>
      <vt:lpstr>Event rate and luminosity</vt:lpstr>
      <vt:lpstr>LHC acceleration and focussing</vt:lpstr>
      <vt:lpstr>The LHC – Bending the beam</vt:lpstr>
      <vt:lpstr>Inside the LHC</vt:lpstr>
      <vt:lpstr>LHC collisions</vt:lpstr>
      <vt:lpstr>LHC luminosity 2016</vt:lpstr>
      <vt:lpstr>LHC luminosity 2016</vt:lpstr>
      <vt:lpstr>PowerPoint Presentation</vt:lpstr>
      <vt:lpstr>LHC: Longer Term Future</vt:lpstr>
      <vt:lpstr>LHC: Longer Term Future</vt:lpstr>
      <vt:lpstr>Collisions</vt:lpstr>
      <vt:lpstr>Proton Collisions</vt:lpstr>
      <vt:lpstr>Proton Collisions</vt:lpstr>
      <vt:lpstr>PowerPoint Presentation</vt:lpstr>
      <vt:lpstr>Hard sub-process</vt:lpstr>
      <vt:lpstr>Parton densities and LHC</vt:lpstr>
      <vt:lpstr>Structure of event generation in MC</vt:lpstr>
      <vt:lpstr>Pileup: A New Feature in 2011 Data</vt:lpstr>
      <vt:lpstr>PowerPoint Presentation</vt:lpstr>
      <vt:lpstr>PowerPoint Presentation</vt:lpstr>
      <vt:lpstr>Cross section and event rate</vt:lpstr>
      <vt:lpstr>PowerPoint Presentation</vt:lpstr>
      <vt:lpstr>LHC Trigger systems</vt:lpstr>
      <vt:lpstr>The LHC experiments</vt:lpstr>
      <vt:lpstr>LHC detectors : General features</vt:lpstr>
      <vt:lpstr>Proton Collisions</vt:lpstr>
      <vt:lpstr>The ATLAS detector </vt:lpstr>
      <vt:lpstr>CMS detector            </vt:lpstr>
      <vt:lpstr>Summary</vt:lpstr>
      <vt:lpstr>PowerPoint Presentation</vt:lpstr>
      <vt:lpstr>Particle Identification</vt:lpstr>
      <vt:lpstr>Electron and Photon reconstruction</vt:lpstr>
      <vt:lpstr>Muon reconstruction overview</vt:lpstr>
      <vt:lpstr>Jet reconstruction</vt:lpstr>
      <vt:lpstr>Jet reconstruction</vt:lpstr>
      <vt:lpstr>Jet reconstruction</vt:lpstr>
      <vt:lpstr>Jet reconstruction</vt:lpstr>
      <vt:lpstr>Jet reconstruction</vt:lpstr>
      <vt:lpstr>Missing transverse momentum</vt:lpstr>
      <vt:lpstr>Missing transverse momentum</vt:lpstr>
      <vt:lpstr>Tau identification</vt:lpstr>
      <vt:lpstr>B-jet identification</vt:lpstr>
      <vt:lpstr>Measuring primary vertices and b-tagging</vt:lpstr>
      <vt:lpstr>Particle ID matrix</vt:lpstr>
      <vt:lpstr>Extra Slides</vt:lpstr>
      <vt:lpstr>Low p_T events – “names”</vt:lpstr>
      <vt:lpstr>Pile up</vt:lpstr>
      <vt:lpstr>LHC Computing model</vt:lpstr>
      <vt:lpstr>LHC computing model</vt:lpstr>
      <vt:lpstr>Architecture</vt:lpstr>
      <vt:lpstr>Pile 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Supersymmetry Phenomemology</dc:title>
  <dc:creator>S. Caron</dc:creator>
  <cp:lastModifiedBy>S. Caron</cp:lastModifiedBy>
  <cp:revision>138</cp:revision>
  <dcterms:created xsi:type="dcterms:W3CDTF">2017-03-26T18:08:16Z</dcterms:created>
  <dcterms:modified xsi:type="dcterms:W3CDTF">2017-06-29T11:02:11Z</dcterms:modified>
</cp:coreProperties>
</file>