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06" r:id="rId4"/>
    <p:sldId id="305" r:id="rId5"/>
    <p:sldId id="307" r:id="rId6"/>
    <p:sldId id="300" r:id="rId7"/>
    <p:sldId id="304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0" autoAdjust="0"/>
    <p:restoredTop sz="94660"/>
  </p:normalViewPr>
  <p:slideViewPr>
    <p:cSldViewPr snapToGrid="0">
      <p:cViewPr>
        <p:scale>
          <a:sx n="100" d="100"/>
          <a:sy n="100" d="100"/>
        </p:scale>
        <p:origin x="124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970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6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03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46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99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9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6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30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8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425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15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48D99-45C3-48EC-9EB1-B4CDC0E314EA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7509-8AB7-452A-8879-E8AD0868DA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44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4907" y="1059366"/>
            <a:ext cx="484094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/>
              <a:t>Beam Wire Scanner for PSB</a:t>
            </a:r>
          </a:p>
          <a:p>
            <a:pPr algn="ctr"/>
            <a:endParaRPr lang="en-GB" sz="3200" b="1" dirty="0" smtClean="0"/>
          </a:p>
          <a:p>
            <a:pPr algn="ctr"/>
            <a:r>
              <a:rPr lang="en-GB" sz="3200" b="1" dirty="0" smtClean="0"/>
              <a:t>Update</a:t>
            </a:r>
            <a:endParaRPr lang="en-GB" sz="3200" b="1" dirty="0"/>
          </a:p>
          <a:p>
            <a:pPr algn="ctr"/>
            <a:endParaRPr lang="en-GB" sz="3200" b="1" dirty="0" smtClean="0"/>
          </a:p>
          <a:p>
            <a:pPr algn="ctr"/>
            <a:endParaRPr lang="en-GB" sz="3200" b="1" dirty="0"/>
          </a:p>
          <a:p>
            <a:pPr algn="ctr"/>
            <a:endParaRPr lang="en-GB" sz="3200" b="1" dirty="0" smtClean="0"/>
          </a:p>
          <a:p>
            <a:pPr algn="ctr"/>
            <a:endParaRPr lang="en-GB" sz="3200" b="1" dirty="0" smtClean="0"/>
          </a:p>
          <a:p>
            <a:pPr algn="ctr"/>
            <a:r>
              <a:rPr lang="en-GB" sz="2000" b="1" dirty="0" smtClean="0"/>
              <a:t>Dmitry Gudkov</a:t>
            </a:r>
          </a:p>
          <a:p>
            <a:pPr algn="ctr"/>
            <a:r>
              <a:rPr lang="en-GB" sz="2000" b="1" dirty="0" smtClean="0"/>
              <a:t>BE-BI-ML</a:t>
            </a:r>
            <a:endParaRPr lang="en-GB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24742" y="3547017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19-Sep-2016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7622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621" y="809684"/>
            <a:ext cx="54496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2400" b="1" dirty="0" smtClean="0"/>
              <a:t>Status of prototypes</a:t>
            </a:r>
            <a:endParaRPr lang="en-GB" sz="2400" b="1" dirty="0" smtClean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2400" b="1" dirty="0" smtClean="0"/>
              <a:t>Optical disks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GB" sz="2400" b="1" dirty="0" smtClean="0"/>
              <a:t>Scintillator/Filter box/Photomultiplier 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0755" y="224909"/>
            <a:ext cx="1706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Contents</a:t>
            </a:r>
          </a:p>
        </p:txBody>
      </p:sp>
      <p:pic>
        <p:nvPicPr>
          <p:cNvPr id="5" name="Picture 2" descr="https://lh3.googleusercontent.com/Qynas_4-fhal2fdKQmkH6fX2tmVKIwLxcFgBDm3VhFlRkYCp3QPMjSPUHguU8SkUHRUiW7rBiv1u3MRGFrIGdoLkYG1tQ1BVe1lkeOxyzxTQkA2cvQpjPE-OsGsgiQDhhgc-gxW9SELsPWhBtQYqf-wwEztr9isCn0L1sScwsNdUlBsF-VB57sRJV6lGnydHG0Dt04yjJy03q101kvDsQw7XwaxSkcgqgeGRjmze_umb7_zvB-KVwH7thSYn2WzfA3KOn2RFcFNSScHZrBawGG8sGOMnc9Yfn5VguLP1JVDDqAcTnW8whtnG1utLp5bL6jE-bz5olidvuxqkJz8haMNaPNzz8AFugBKvWHSFP6iqRcVmRsboeJ-CK4dsNUrbMG81Q74JHrWvHLlq1TLJyyrL8ktOXpIMT2GziyzrtAEaKZoOQvuZOHDWALwfMtX5Q2xrPb8LUFzBbqbQja8JCdcOpfaAtq5GOY60v7f_eunJQ0I6rcYqDmbSKFMCXVHq1DLn3hn-SqnssIvberesGu9k-XgV_CfEsSilkKwu_HycStl-BjK-jQ-sbczibG3NLbM-A_SxtlnfxdeDfO6OFZvwuJoChhc6FZD67Mb5XHPcj352WA=w803-h1070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8" t="24439" r="27722" b="36122"/>
          <a:stretch/>
        </p:blipFill>
        <p:spPr bwMode="auto">
          <a:xfrm>
            <a:off x="6473360" y="4021245"/>
            <a:ext cx="2680165" cy="270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lh3.googleusercontent.com/8XPUzslNC10xE1JriI3-HBwGQl0Z5_YL8qSlMlkAxUjlVglq7CopeLOVfU-1L5tXogt3f_wNCrwYxqpV37jxEQq6-AkFIKDAHFZmA4kl7baV8SOUUhK1WkC7Vyn_hFd1IVB6BExeuJ3XxIltViRhDwH2BNc-ISimrOaAMLI6OxKS_yNqzR43KBMzoZJuKDIg4nM3xvGmj9ZV1dSqfztz6xCtF8XsTP8SsIYN47jdT--fZB_0fk84_9oQED4i7m1SFNIcAYzPhT-d7lODZAmCcd9BXK-Fmegaz6Q71VrJZD0fz_2jvcsHM0fqk5N6e_wvalowWSGfIe9QI4tRLwtXuSxyHNR7fzw3RJ8UnEefnbTwvZ03iW6fNK3q9Ox2siUWbxACENwuDthH3OUO_Ktp7-zsLoMoP9cBtuNE4LZQa9lEMP7Zh96YHdZ4o8Rd8jS1473mQimV4Nwx1W38Ju2RF_dDhm0E1pybj5YJs_Dqw1h3__3cv1a3H3xFJq_OZAEF188iDB2P57V5gkBVJFKLDosPpURE8PouwJIKgv9KKIjvvdFqo76YzfhZDrdmJk2p_z39M58KzaremxApL7-lPL8nKzSjJBfEpIwHXzoifg_qcwX2ow=w803-h1070-n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8" r="7440"/>
          <a:stretch/>
        </p:blipFill>
        <p:spPr bwMode="auto">
          <a:xfrm>
            <a:off x="9267825" y="2935313"/>
            <a:ext cx="2788264" cy="378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11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370610"/>
              </p:ext>
            </p:extLst>
          </p:nvPr>
        </p:nvGraphicFramePr>
        <p:xfrm>
          <a:off x="755373" y="802443"/>
          <a:ext cx="10653015" cy="580517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906037"/>
                <a:gridCol w="2377440"/>
                <a:gridCol w="2222732"/>
                <a:gridCol w="314680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BWS in PSB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LAB prototype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Test bench (no tank)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</a:t>
                      </a:r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Electromechanical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W38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W38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Impedance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Installation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W41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Calibration</a:t>
                      </a:r>
                      <a:r>
                        <a:rPr lang="en-GB" sz="2000" baseline="0" dirty="0" smtClean="0">
                          <a:effectLst/>
                        </a:rPr>
                        <a:t>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Control system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W39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Mechanical</a:t>
                      </a:r>
                      <a:r>
                        <a:rPr lang="en-GB" sz="2000" baseline="0" dirty="0" smtClean="0">
                          <a:effectLst/>
                        </a:rPr>
                        <a:t> reliability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W40..42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Optical system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W40..42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Disassembly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W39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Cleaning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W40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W42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Vacuum qualification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W43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Fiducialiasation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W44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Calibration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W45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Installation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W50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60399" y="114300"/>
            <a:ext cx="6509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BWS prototype for PSB. Test program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6717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60399" y="114300"/>
            <a:ext cx="6509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BWS prototype for PSB. Test program</a:t>
            </a:r>
            <a:endParaRPr lang="en-GB" sz="32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65920"/>
              </p:ext>
            </p:extLst>
          </p:nvPr>
        </p:nvGraphicFramePr>
        <p:xfrm>
          <a:off x="755374" y="803850"/>
          <a:ext cx="10653015" cy="580517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906036"/>
                <a:gridCol w="2385060"/>
                <a:gridCol w="2215113"/>
                <a:gridCol w="314680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BWS in PSB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LAB prototype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Test bench (no tank)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W37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Electromechanical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W38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W38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W38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– under way</a:t>
                      </a:r>
                      <a:endParaRPr lang="en-GB" sz="20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Impedance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W39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– under way</a:t>
                      </a:r>
                      <a:endParaRPr lang="en-GB" sz="20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Installation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W41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Calibration</a:t>
                      </a:r>
                      <a:r>
                        <a:rPr lang="en-GB" sz="2000" baseline="0" dirty="0" smtClean="0">
                          <a:effectLst/>
                        </a:rPr>
                        <a:t>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Control system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W39… 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– under way</a:t>
                      </a: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Mechanical</a:t>
                      </a:r>
                      <a:r>
                        <a:rPr lang="en-GB" sz="2000" baseline="0" dirty="0" smtClean="0">
                          <a:effectLst/>
                        </a:rPr>
                        <a:t> reliability test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W40….</a:t>
                      </a:r>
                      <a:endParaRPr lang="en-GB" sz="2000" dirty="0" smtClean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Optical system</a:t>
                      </a: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W40….</a:t>
                      </a:r>
                      <a:endParaRPr lang="en-GB" sz="2000" dirty="0" smtClean="0"/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Disassembly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W39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Cleaning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W40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Assembly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W40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done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Vacuum qualification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W41..43 </a:t>
                      </a:r>
                      <a:r>
                        <a:rPr lang="en-GB" sz="2000" b="1" dirty="0" smtClean="0">
                          <a:solidFill>
                            <a:srgbClr val="00B050"/>
                          </a:solidFill>
                        </a:rPr>
                        <a:t>- under way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Fiducialiasation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W44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Calibration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W45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Installation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W50</a:t>
                      </a:r>
                      <a:endParaRPr lang="en-GB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6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09" y="1519428"/>
            <a:ext cx="1903047" cy="2537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407" y="1519428"/>
            <a:ext cx="1903047" cy="2537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06" y="1519428"/>
            <a:ext cx="1903047" cy="2537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805" y="1519427"/>
            <a:ext cx="1903048" cy="2537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004" y="1519427"/>
            <a:ext cx="1903048" cy="2537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08" y="4113359"/>
            <a:ext cx="1903047" cy="25373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08" y="4113359"/>
            <a:ext cx="1903048" cy="25373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407" y="4113359"/>
            <a:ext cx="1903048" cy="25373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06" y="4113359"/>
            <a:ext cx="1903048" cy="25373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004" y="4113358"/>
            <a:ext cx="1903048" cy="253739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805" y="4113358"/>
            <a:ext cx="1903048" cy="253739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08" y="1519428"/>
            <a:ext cx="1903047" cy="253739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836574" y="190500"/>
            <a:ext cx="6944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BWS prototype for PSB. </a:t>
            </a:r>
            <a:r>
              <a:rPr lang="en-GB" sz="3200" b="1" dirty="0" smtClean="0"/>
              <a:t>Installation Test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2002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2742" y="-330454"/>
            <a:ext cx="425844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200000"/>
              </a:lnSpc>
              <a:defRPr sz="2800" b="1"/>
            </a:lvl1pPr>
          </a:lstStyle>
          <a:p>
            <a:r>
              <a:rPr lang="en-GB" dirty="0" smtClean="0"/>
              <a:t>Optical Disks Status CW </a:t>
            </a:r>
            <a:r>
              <a:rPr lang="en-GB" dirty="0" smtClean="0"/>
              <a:t>41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53946" y="4419598"/>
            <a:ext cx="2893542" cy="2170157"/>
          </a:xfrm>
          <a:prstGeom prst="rect">
            <a:avLst/>
          </a:prstGeom>
        </p:spPr>
      </p:pic>
      <p:pic>
        <p:nvPicPr>
          <p:cNvPr id="2050" name="Afbeelding 2" descr="image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40" y="4419598"/>
            <a:ext cx="2888450" cy="217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3" t="42917" r="35016" b="28750"/>
          <a:stretch/>
        </p:blipFill>
        <p:spPr>
          <a:xfrm>
            <a:off x="9220442" y="4419598"/>
            <a:ext cx="2796243" cy="21701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50" y="4419599"/>
            <a:ext cx="2893543" cy="2170157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789780"/>
              </p:ext>
            </p:extLst>
          </p:nvPr>
        </p:nvGraphicFramePr>
        <p:xfrm>
          <a:off x="417641" y="919691"/>
          <a:ext cx="11498134" cy="2392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/>
                <a:gridCol w="743413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Mechanical polishing of optical face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extra disk,</a:t>
                      </a:r>
                      <a:r>
                        <a:rPr lang="en-GB" baseline="0" dirty="0" smtClean="0"/>
                        <a:t> visit to the company for discussion (11.10)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Electrochemical</a:t>
                      </a:r>
                      <a:r>
                        <a:rPr lang="en-GB" b="1" baseline="0" dirty="0" smtClean="0"/>
                        <a:t> polishing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samples (AW-2219) + 25 samples (AW-6082),</a:t>
                      </a:r>
                      <a:r>
                        <a:rPr lang="en-GB" baseline="0" dirty="0" smtClean="0"/>
                        <a:t> study is under way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Electrochemical</a:t>
                      </a:r>
                      <a:r>
                        <a:rPr lang="en-GB" b="1" baseline="0" dirty="0" smtClean="0"/>
                        <a:t> polishing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SS sample</a:t>
                      </a:r>
                      <a:r>
                        <a:rPr lang="en-GB" baseline="0" dirty="0" smtClean="0"/>
                        <a:t> for tests with optical system is under preparation (CW41..CW42)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4 disks order (AW-6082)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P.O. sent to VDL, they will give</a:t>
                      </a:r>
                      <a:r>
                        <a:rPr lang="en-GB" baseline="0" dirty="0" smtClean="0"/>
                        <a:t> us special sample so we can choose the desired surface finish (CW41).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Glass disk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Holder design done, in production,</a:t>
                      </a:r>
                      <a:r>
                        <a:rPr lang="en-GB" baseline="0" dirty="0" smtClean="0"/>
                        <a:t> integrated with current design.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Test</a:t>
                      </a:r>
                      <a:r>
                        <a:rPr lang="en-GB" baseline="0" dirty="0" smtClean="0"/>
                        <a:t> with smaller glass disk (no chrome coating) is foreseen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61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-190730"/>
            <a:ext cx="581025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200000"/>
              </a:lnSpc>
              <a:defRPr sz="2800" b="1"/>
            </a:lvl1pPr>
          </a:lstStyle>
          <a:p>
            <a:r>
              <a:rPr lang="en-GB" dirty="0"/>
              <a:t>Scintillator/Filter box/Photomultiplier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560737"/>
              </p:ext>
            </p:extLst>
          </p:nvPr>
        </p:nvGraphicFramePr>
        <p:xfrm>
          <a:off x="441325" y="763377"/>
          <a:ext cx="11407775" cy="293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0875"/>
                <a:gridCol w="56769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Status</a:t>
                      </a:r>
                      <a:r>
                        <a:rPr lang="en-GB" b="1" baseline="0" dirty="0" smtClean="0"/>
                        <a:t> CW38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Status</a:t>
                      </a:r>
                      <a:r>
                        <a:rPr lang="en-GB" b="1" baseline="0" dirty="0" smtClean="0"/>
                        <a:t> CW41</a:t>
                      </a:r>
                      <a:endParaRPr lang="en-GB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We have no spare components in stock.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No 2D drawings or 3D models are available in CDD/</a:t>
                      </a:r>
                      <a:r>
                        <a:rPr lang="en-GB" dirty="0" err="1" smtClean="0"/>
                        <a:t>Smarteam</a:t>
                      </a:r>
                      <a:r>
                        <a:rPr lang="en-GB" dirty="0" smtClean="0"/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3D model has to be remade (readiness 80%), working on design optimisation considering new commercial components available on market (filters, holders etc.).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Drawings will be completed after 3D model (~20 new drawings). Drawings approval process?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How many complete units to be produced?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Detailed design is nearly completed (97.5%)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Drawings are in CDD: </a:t>
                      </a:r>
                      <a:r>
                        <a:rPr lang="en-GB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PS_BWSA_0067…PS_BWSA_0092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dirty="0" smtClean="0"/>
                        <a:t>Approval process:</a:t>
                      </a:r>
                      <a:r>
                        <a:rPr lang="en-GB" baseline="0" dirty="0" smtClean="0"/>
                        <a:t>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control – William,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baseline="0" dirty="0" smtClean="0"/>
                        <a:t> control – Jose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baseline="0" dirty="0" smtClean="0"/>
                        <a:t>Filter wheel will be requested from </a:t>
                      </a:r>
                      <a:r>
                        <a:rPr lang="en-GB" baseline="0" dirty="0" err="1" smtClean="0"/>
                        <a:t>Thorlabs</a:t>
                      </a:r>
                      <a:r>
                        <a:rPr lang="en-GB" baseline="0" dirty="0" smtClean="0"/>
                        <a:t> (CERN – design)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baseline="0" dirty="0" smtClean="0"/>
                        <a:t>10 units to be confirmed (2 with higher priority for EYETS ‘16-’17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9850" y="3797280"/>
            <a:ext cx="2793718" cy="28702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8919" y="3934127"/>
            <a:ext cx="3560931" cy="27333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15" y="4133789"/>
            <a:ext cx="4797985" cy="219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7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21200</TotalTime>
  <Words>428</Words>
  <Application>Microsoft Office PowerPoint</Application>
  <PresentationFormat>Widescreen</PresentationFormat>
  <Paragraphs>126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Gudkov</dc:creator>
  <cp:lastModifiedBy>Dmitry Gudkov</cp:lastModifiedBy>
  <cp:revision>295</cp:revision>
  <cp:lastPrinted>2015-09-04T11:09:31Z</cp:lastPrinted>
  <dcterms:created xsi:type="dcterms:W3CDTF">2015-06-17T14:59:41Z</dcterms:created>
  <dcterms:modified xsi:type="dcterms:W3CDTF">2016-10-10T10:49:12Z</dcterms:modified>
</cp:coreProperties>
</file>