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619" r:id="rId2"/>
    <p:sldId id="258" r:id="rId3"/>
    <p:sldId id="603" r:id="rId4"/>
    <p:sldId id="622" r:id="rId5"/>
    <p:sldId id="626" r:id="rId6"/>
    <p:sldId id="629" r:id="rId7"/>
    <p:sldId id="627" r:id="rId8"/>
    <p:sldId id="628" r:id="rId9"/>
    <p:sldId id="623" r:id="rId10"/>
    <p:sldId id="594" r:id="rId11"/>
    <p:sldId id="624" r:id="rId12"/>
    <p:sldId id="630" r:id="rId13"/>
    <p:sldId id="609" r:id="rId14"/>
    <p:sldId id="61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08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68A9E-22D7-4645-9D10-ADCC87AF5D5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09B32-B06C-7049-B20A-0734F6E45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485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95EB7-1CAB-1A49-9B24-12911BCB8FCB}" type="datetimeFigureOut">
              <a:rPr lang="en-US" smtClean="0"/>
              <a:t>9/15/16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65ECE-A651-054B-8764-8A1A9F4FB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2132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905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9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16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0813" cy="114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0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81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05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0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74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58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360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16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2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15/09/16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Sergei Gleyzer                                  TMVA Developers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DB4E9-24CC-2D48-801E-1E3D9517D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17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ml.web.cern.ch/sites/iml.web.cern.ch/files/Future_of_TMVA_16_09_2015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1894512"/>
            <a:ext cx="7632700" cy="1076062"/>
          </a:xfrm>
        </p:spPr>
        <p:txBody>
          <a:bodyPr lIns="90000" tIns="46800" rIns="90000" bIns="46800"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Introduction and Overview</a:t>
            </a:r>
            <a:endParaRPr lang="en-GB" sz="3100" b="1" dirty="0" smtClean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17410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275374"/>
            <a:ext cx="9144000" cy="762000"/>
          </a:xfrm>
        </p:spPr>
        <p:txBody>
          <a:bodyPr lIns="90000" tIns="46800" rIns="90000" bIns="46800">
            <a:noAutofit/>
          </a:bodyPr>
          <a:lstStyle/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Sergei </a:t>
            </a:r>
            <a:r>
              <a:rPr lang="en-GB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Gleyzer, </a:t>
            </a:r>
            <a:r>
              <a:rPr lang="en-GB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Lorenzo Moneta</a:t>
            </a:r>
            <a:endParaRPr lang="en-GB" b="1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endParaRPr lang="en-GB" sz="2800" b="1" baseline="300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1" dirty="0" smtClean="0">
              <a:solidFill>
                <a:srgbClr val="FF0000"/>
              </a:solidFill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0" y="5090756"/>
            <a:ext cx="9144000" cy="76200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n-GB" sz="2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TMVA Developers Meeting</a:t>
            </a:r>
            <a:endParaRPr lang="en-GB" sz="2800" b="1" dirty="0" smtClean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September</a:t>
            </a:r>
            <a:r>
              <a:rPr lang="en-GB" sz="2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 15, </a:t>
            </a:r>
            <a:r>
              <a:rPr lang="en-GB" sz="2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2016</a:t>
            </a:r>
          </a:p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1" dirty="0" smtClean="0">
              <a:solidFill>
                <a:srgbClr val="FF0000"/>
              </a:solidFill>
            </a:endParaRPr>
          </a:p>
        </p:txBody>
      </p:sp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363" y="470892"/>
            <a:ext cx="736600" cy="736600"/>
          </a:xfrm>
          <a:prstGeom prst="rect">
            <a:avLst/>
          </a:prstGeom>
        </p:spPr>
      </p:pic>
      <p:pic>
        <p:nvPicPr>
          <p:cNvPr id="10" name="Picture 6" descr="UF Signatu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729" y="659029"/>
            <a:ext cx="2297074" cy="421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80651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New Features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768009" cy="4774475"/>
          </a:xfrm>
          <a:noFill/>
          <a:ln>
            <a:noFill/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Modular Design and Interfaces             		     </a:t>
            </a:r>
            <a:r>
              <a:rPr lang="en-US" sz="2600" b="1" dirty="0" smtClean="0">
                <a:solidFill>
                  <a:srgbClr val="FF6600"/>
                </a:solidFill>
                <a:latin typeface="Times New Roman"/>
                <a:cs typeface="Times New Roman"/>
                <a:sym typeface="Wingdings"/>
              </a:rPr>
              <a:t>2015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Deep 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Learning 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(CPU + GPU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)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Parallelism</a:t>
            </a:r>
          </a:p>
          <a:p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Multi-threading</a:t>
            </a:r>
          </a:p>
          <a:p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Multi-processing</a:t>
            </a:r>
          </a:p>
          <a:p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Spark</a:t>
            </a:r>
          </a:p>
          <a:p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GPUs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660066"/>
                </a:solidFill>
                <a:latin typeface="Times New Roman"/>
                <a:cs typeface="Times New Roman"/>
                <a:sym typeface="Wingdings"/>
              </a:rPr>
              <a:t>Cross-Validation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660066"/>
                </a:solidFill>
                <a:latin typeface="Times New Roman"/>
                <a:cs typeface="Times New Roman"/>
                <a:sym typeface="Wingdings"/>
              </a:rPr>
              <a:t>HyperParameter</a:t>
            </a:r>
            <a:r>
              <a:rPr lang="en-US" b="1" dirty="0" smtClean="0">
                <a:solidFill>
                  <a:srgbClr val="660066"/>
                </a:solidFill>
                <a:latin typeface="Times New Roman"/>
                <a:cs typeface="Times New Roman"/>
                <a:sym typeface="Wingdings"/>
              </a:rPr>
              <a:t> Tuning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Interactive Training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Unsupervised L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earning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Greater integration </a:t>
            </a:r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with </a:t>
            </a:r>
            <a:r>
              <a:rPr lang="en-US" b="1" dirty="0" err="1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Jupyter</a:t>
            </a:r>
            <a:endParaRPr lang="en-US" b="1" dirty="0" smtClean="0">
              <a:solidFill>
                <a:srgbClr val="000090"/>
              </a:solidFill>
              <a:latin typeface="Times New Roman"/>
              <a:cs typeface="Times New Roman"/>
              <a:sym typeface="Wingdings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10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sp>
        <p:nvSpPr>
          <p:cNvPr id="4" name="Right Brace 3"/>
          <p:cNvSpPr/>
          <p:nvPr/>
        </p:nvSpPr>
        <p:spPr>
          <a:xfrm>
            <a:off x="6502400" y="1892300"/>
            <a:ext cx="508000" cy="4102100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293754" y="3719274"/>
            <a:ext cx="825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2016</a:t>
            </a:r>
            <a:endParaRPr lang="en-US" sz="20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5344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1" y="1435825"/>
            <a:ext cx="7511288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Next Release:</a:t>
            </a:r>
          </a:p>
          <a:p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W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ith next ROOT release at the end of September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Will include some of the features you will see today</a:t>
            </a:r>
          </a:p>
          <a:p>
            <a:pPr lvl="1"/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B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usy with integration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Some of the features will follow shortly</a:t>
            </a:r>
            <a:endParaRPr lang="en-US" dirty="0">
              <a:solidFill>
                <a:srgbClr val="000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660066"/>
              </a:solidFill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11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Release Plans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957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1" y="1435825"/>
            <a:ext cx="7511288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Many recent developments in TMVA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Addressing community-driven review and desired features 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People across experiments joining and contributing to this effort (IML)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Especially students</a:t>
            </a:r>
          </a:p>
          <a:p>
            <a:pPr lvl="3"/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You will hear about some of their contributions today</a:t>
            </a:r>
            <a:endParaRPr lang="en-US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12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Summary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5780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TMVA Parallelization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13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15" name="Picture 14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pic>
        <p:nvPicPr>
          <p:cNvPr id="6" name="Content Placeholder 5" descr="tmva_par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100" r="-11100"/>
          <a:stretch>
            <a:fillRect/>
          </a:stretch>
        </p:blipFill>
        <p:spPr>
          <a:xfrm>
            <a:off x="125245" y="1441447"/>
            <a:ext cx="8936813" cy="4914903"/>
          </a:xfrm>
        </p:spPr>
      </p:pic>
      <p:sp>
        <p:nvSpPr>
          <p:cNvPr id="16" name="TextBox 15"/>
          <p:cNvSpPr txBox="1"/>
          <p:nvPr/>
        </p:nvSpPr>
        <p:spPr>
          <a:xfrm>
            <a:off x="5563978" y="5778500"/>
            <a:ext cx="2525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O. Zapata Mesa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0958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JUPYTER Notebooks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556" y="1423496"/>
            <a:ext cx="8108244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Open source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web-based 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application blends </a:t>
            </a:r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code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with elements such as text, figures, links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Excellent integration of  instructions and executable code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Perfect for interactive analysis and teaching demonstrations of anything that involves code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Can be run locally, on a server, laptop</a:t>
            </a:r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or smartphone </a:t>
            </a:r>
            <a:endParaRPr lang="en-US" dirty="0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  <a:p>
            <a:pPr marL="914400" lvl="2" indent="0">
              <a:buNone/>
            </a:pP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  <a:sym typeface="Wingdings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397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14</a:t>
            </a:fld>
            <a:endParaRPr lang="en-US"/>
          </a:p>
        </p:txBody>
      </p:sp>
      <p:pic>
        <p:nvPicPr>
          <p:cNvPr id="18" name="Picture 17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04" y="519252"/>
            <a:ext cx="769230" cy="763447"/>
          </a:xfrm>
          <a:prstGeom prst="rect">
            <a:avLst/>
          </a:prstGeom>
        </p:spPr>
      </p:pic>
      <p:pic>
        <p:nvPicPr>
          <p:cNvPr id="10" name="Picture 9" descr="jupyter-sq-tex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2514600"/>
            <a:ext cx="1110759" cy="1110759"/>
          </a:xfrm>
          <a:prstGeom prst="rect">
            <a:avLst/>
          </a:prstGeom>
        </p:spPr>
      </p:pic>
      <p:pic>
        <p:nvPicPr>
          <p:cNvPr id="11" name="Picture 10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260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pic>
        <p:nvPicPr>
          <p:cNvPr id="16" name="Picture 15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Outline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556" y="1423496"/>
            <a:ext cx="8108244" cy="45259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Status </a:t>
            </a:r>
            <a:r>
              <a:rPr lang="en-US" sz="3600" b="1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and Overview</a:t>
            </a:r>
          </a:p>
          <a:p>
            <a:r>
              <a:rPr lang="en-US" sz="36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Release plans</a:t>
            </a:r>
            <a:endParaRPr lang="en-US" sz="3600" b="1" dirty="0" smtClean="0">
              <a:solidFill>
                <a:srgbClr val="008000"/>
              </a:solidFill>
              <a:latin typeface="Times New Roman"/>
              <a:cs typeface="Times New Roman"/>
              <a:sym typeface="Wingdings"/>
            </a:endParaRPr>
          </a:p>
          <a:p>
            <a:r>
              <a:rPr lang="en-US" sz="3600" b="1" dirty="0" smtClean="0">
                <a:solidFill>
                  <a:srgbClr val="660066"/>
                </a:solidFill>
                <a:latin typeface="Times New Roman"/>
                <a:cs typeface="Times New Roman"/>
                <a:sym typeface="Wingdings"/>
              </a:rPr>
              <a:t>Latest developments</a:t>
            </a:r>
            <a:endParaRPr lang="en-US" sz="3600" b="1" dirty="0" smtClean="0">
              <a:solidFill>
                <a:srgbClr val="660066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 smtClean="0">
              <a:latin typeface="Times New Roman"/>
              <a:cs typeface="Times New Roman"/>
              <a:sym typeface="Wingdings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88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1" y="1435825"/>
            <a:ext cx="7511288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8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Today’s meeting aims to:</a:t>
            </a:r>
          </a:p>
          <a:p>
            <a:r>
              <a:rPr lang="en-US" sz="3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B</a:t>
            </a:r>
            <a:r>
              <a:rPr lang="en-US" sz="35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ring together TMVA developers</a:t>
            </a:r>
          </a:p>
          <a:p>
            <a:pPr lvl="1"/>
            <a:r>
              <a:rPr lang="en-US" sz="31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Past, present and future</a:t>
            </a:r>
          </a:p>
          <a:p>
            <a:pPr lvl="1"/>
            <a:r>
              <a:rPr lang="en-US" sz="31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Hopefully make it a regular occurrence</a:t>
            </a:r>
          </a:p>
          <a:p>
            <a:pPr lvl="1"/>
            <a:r>
              <a:rPr lang="en-US" sz="31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More open for anyone interested to attend or contribute</a:t>
            </a:r>
            <a:endParaRPr lang="en-US" sz="3100" b="1" dirty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endParaRPr lang="en-US" sz="3500" b="1" dirty="0" smtClean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914400" lvl="2" indent="0">
              <a:buNone/>
            </a:pPr>
            <a:endParaRPr lang="en-US" dirty="0">
              <a:solidFill>
                <a:srgbClr val="000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660066"/>
              </a:solidFill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Introduction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54056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1" y="1435825"/>
            <a:ext cx="7511288" cy="4525963"/>
          </a:xfr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8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Today’s topic: </a:t>
            </a:r>
            <a:r>
              <a:rPr lang="en-US" sz="36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latest </a:t>
            </a:r>
            <a:r>
              <a:rPr lang="en-US" sz="3600" b="1" dirty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developments in </a:t>
            </a:r>
            <a:r>
              <a:rPr lang="en-US" sz="36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TMVA</a:t>
            </a:r>
            <a:endParaRPr lang="en-US" sz="3600" dirty="0" smtClean="0">
              <a:solidFill>
                <a:srgbClr val="000090"/>
              </a:solidFill>
              <a:latin typeface="Times New Roman"/>
              <a:cs typeface="Times New Roman"/>
              <a:sym typeface="Wingdings"/>
            </a:endParaRPr>
          </a:p>
          <a:p>
            <a:pPr lvl="1"/>
            <a:r>
              <a:rPr lang="en-US" sz="3400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A</a:t>
            </a:r>
            <a:r>
              <a:rPr lang="en-US" sz="34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en-US" sz="3400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lot of recent development (2015-2016)</a:t>
            </a:r>
          </a:p>
          <a:p>
            <a:pPr lvl="1"/>
            <a:r>
              <a:rPr lang="en-US" sz="34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Design improvements, </a:t>
            </a:r>
            <a:r>
              <a:rPr lang="en-US" sz="3400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new features and functionality</a:t>
            </a:r>
          </a:p>
          <a:p>
            <a:pPr lvl="1"/>
            <a:r>
              <a:rPr lang="en-US" sz="3400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Significant involvement of S.G, L.M., </a:t>
            </a:r>
            <a:r>
              <a:rPr lang="en-US" sz="34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Ph.D. students, </a:t>
            </a:r>
            <a:r>
              <a:rPr lang="en-US" sz="3400" b="1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GSoC</a:t>
            </a:r>
            <a:r>
              <a:rPr lang="en-US" sz="34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, other contributors, IML</a:t>
            </a:r>
            <a:endParaRPr lang="en-US" sz="3400" b="1" dirty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lvl="1"/>
            <a:endParaRPr lang="en-US" sz="3100" b="1" dirty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914400" lvl="2" indent="0">
              <a:buNone/>
            </a:pPr>
            <a:endParaRPr lang="en-US" dirty="0">
              <a:solidFill>
                <a:srgbClr val="000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660066"/>
              </a:solidFill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Overview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2916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1" y="1435825"/>
            <a:ext cx="7511288" cy="4525963"/>
          </a:xfr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8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One year ago: Future of TMVA document drafted</a:t>
            </a:r>
          </a:p>
          <a:p>
            <a:pPr marL="0" indent="0">
              <a:buNone/>
            </a:pPr>
            <a:r>
              <a:rPr lang="en-US" sz="34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  <a:hlinkClick r:id="rId2"/>
              </a:rPr>
              <a:t>Future_of_TMVA_16_09_2015.pdf</a:t>
            </a:r>
            <a:endParaRPr lang="en-US" sz="3400" b="1" dirty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sz="3400" b="1" dirty="0" smtClean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r>
              <a:rPr lang="en-US" sz="34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In the beginning of IML</a:t>
            </a:r>
          </a:p>
          <a:p>
            <a:r>
              <a:rPr lang="en-US" sz="34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HEP Community inter-experimental review and consensus to what was missing and needed to improve</a:t>
            </a:r>
          </a:p>
          <a:p>
            <a:pPr lvl="1"/>
            <a:r>
              <a:rPr lang="en-US" sz="30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Addresses important points about design, performance and desired features</a:t>
            </a:r>
            <a:endParaRPr lang="en-US" sz="2700" b="1" dirty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914400" lvl="2" indent="0">
              <a:buNone/>
            </a:pPr>
            <a:endParaRPr lang="en-US" dirty="0">
              <a:solidFill>
                <a:srgbClr val="000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660066"/>
              </a:solidFill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TMVA Future 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0417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Excerpt 1 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pic>
        <p:nvPicPr>
          <p:cNvPr id="5" name="Content Placeholder 4" descr="TMVA_doc2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77" r="-14077"/>
          <a:stretch>
            <a:fillRect/>
          </a:stretch>
        </p:blipFill>
        <p:spPr>
          <a:xfrm>
            <a:off x="-250013" y="1211260"/>
            <a:ext cx="8936813" cy="4914903"/>
          </a:xfrm>
        </p:spPr>
      </p:pic>
    </p:spTree>
    <p:extLst>
      <p:ext uri="{BB962C8B-B14F-4D97-AF65-F5344CB8AC3E}">
        <p14:creationId xmlns:p14="http://schemas.microsoft.com/office/powerpoint/2010/main" val="708213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MVA_doc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30" r="-14630"/>
          <a:stretch>
            <a:fillRect/>
          </a:stretch>
        </p:blipFill>
        <p:spPr>
          <a:xfrm>
            <a:off x="-294479" y="1054100"/>
            <a:ext cx="9222580" cy="5072064"/>
          </a:xfrm>
        </p:spPr>
      </p:pic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Excerpt 2 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1874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MVA_doc3a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95" r="-16795"/>
          <a:stretch>
            <a:fillRect/>
          </a:stretch>
        </p:blipFill>
        <p:spPr>
          <a:xfrm>
            <a:off x="-489594" y="1079500"/>
            <a:ext cx="9176394" cy="5046663"/>
          </a:xfrm>
        </p:spPr>
      </p:pic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Excerpt 3 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75500" y="3606800"/>
            <a:ext cx="1155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Most addressed this year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060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1" y="1435825"/>
            <a:ext cx="7511288" cy="4525963"/>
          </a:xfrm>
          <a:noFill/>
          <a:ln>
            <a:noFill/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42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Stay true to what made TMVA successful</a:t>
            </a:r>
          </a:p>
          <a:p>
            <a:r>
              <a:rPr lang="en-US" sz="3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By HEP and for HEP</a:t>
            </a:r>
          </a:p>
          <a:p>
            <a:r>
              <a:rPr lang="en-US" sz="3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Method neutrality</a:t>
            </a:r>
          </a:p>
          <a:p>
            <a:r>
              <a:rPr lang="en-US" sz="3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Competitive performance</a:t>
            </a:r>
          </a:p>
          <a:p>
            <a:r>
              <a:rPr lang="en-US" sz="3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Ease of use</a:t>
            </a:r>
          </a:p>
          <a:p>
            <a:pPr lvl="1"/>
            <a:r>
              <a:rPr lang="en-US" sz="34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Introduction of new users</a:t>
            </a:r>
            <a:endParaRPr lang="en-US" sz="3800" b="1" dirty="0" smtClean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r>
              <a:rPr lang="en-US" sz="42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Continuously improve</a:t>
            </a:r>
          </a:p>
          <a:p>
            <a:pPr lvl="1"/>
            <a:r>
              <a:rPr lang="en-US" sz="3400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A</a:t>
            </a:r>
            <a:r>
              <a:rPr lang="en-US" sz="34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ddress modern challenges with latest ideas</a:t>
            </a:r>
            <a:endParaRPr lang="en-US" sz="2700" b="1" dirty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914400" lvl="2" indent="0">
              <a:buNone/>
            </a:pPr>
            <a:endParaRPr lang="en-US" dirty="0">
              <a:solidFill>
                <a:srgbClr val="000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660066"/>
              </a:solidFill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15/09/16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en-US" smtClean="0"/>
              <a:t>Sergei Gleyzer                                  TMVA Developers Meeting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pic>
        <p:nvPicPr>
          <p:cNvPr id="9" name="Picture 8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04" y="474660"/>
            <a:ext cx="736600" cy="7366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Development Goals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29335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7945</TotalTime>
  <Words>463</Words>
  <Application>Microsoft Macintosh PowerPoint</Application>
  <PresentationFormat>On-screen Show (4:3)</PresentationFormat>
  <Paragraphs>123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Introduction and Overview</vt:lpstr>
      <vt:lpstr>Outline</vt:lpstr>
      <vt:lpstr>Introduction</vt:lpstr>
      <vt:lpstr>Overview</vt:lpstr>
      <vt:lpstr>TMVA Future </vt:lpstr>
      <vt:lpstr>Excerpt 1 </vt:lpstr>
      <vt:lpstr>Excerpt 2 </vt:lpstr>
      <vt:lpstr>Excerpt 3 </vt:lpstr>
      <vt:lpstr>Development Goals</vt:lpstr>
      <vt:lpstr>New Features</vt:lpstr>
      <vt:lpstr>Release Plans</vt:lpstr>
      <vt:lpstr>Summary</vt:lpstr>
      <vt:lpstr>TMVA Parallelization</vt:lpstr>
      <vt:lpstr>JUPYTER Notebooks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Machine                        Learning </dc:title>
  <dc:creator>Sergei Gleyzer</dc:creator>
  <cp:lastModifiedBy>Sergei Gleyzer</cp:lastModifiedBy>
  <cp:revision>168</cp:revision>
  <cp:lastPrinted>2015-11-18T20:08:16Z</cp:lastPrinted>
  <dcterms:created xsi:type="dcterms:W3CDTF">2015-11-15T00:42:42Z</dcterms:created>
  <dcterms:modified xsi:type="dcterms:W3CDTF">2016-09-15T22:11:56Z</dcterms:modified>
</cp:coreProperties>
</file>