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6"/>
  </p:notesMasterIdLst>
  <p:sldIdLst>
    <p:sldId id="256" r:id="rId5"/>
    <p:sldId id="268" r:id="rId6"/>
    <p:sldId id="269" r:id="rId7"/>
    <p:sldId id="270" r:id="rId8"/>
    <p:sldId id="271" r:id="rId9"/>
    <p:sldId id="272" r:id="rId10"/>
    <p:sldId id="273" r:id="rId11"/>
    <p:sldId id="274" r:id="rId12"/>
    <p:sldId id="275" r:id="rId13"/>
    <p:sldId id="276" r:id="rId14"/>
    <p:sldId id="267" r:id="rId15"/>
  </p:sldIdLst>
  <p:sldSz cx="12192000" cy="6858000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7B20"/>
    <a:srgbClr val="003F5E"/>
    <a:srgbClr val="F6791C"/>
    <a:srgbClr val="F57A1E"/>
    <a:srgbClr val="013F5E"/>
    <a:srgbClr val="003959"/>
    <a:srgbClr val="ED1556"/>
    <a:srgbClr val="003F5D"/>
    <a:srgbClr val="1C4161"/>
    <a:srgbClr val="004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-86" y="-22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30/11/2016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6256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1240257" y="3625009"/>
            <a:ext cx="6795911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240256" y="5484095"/>
            <a:ext cx="6671027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240257" y="2804346"/>
            <a:ext cx="6683727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240257" y="2398309"/>
            <a:ext cx="6683727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1240256" y="5785332"/>
            <a:ext cx="6671027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1240257" y="3947187"/>
            <a:ext cx="6795911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1240257" y="4249757"/>
            <a:ext cx="8818145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486792" y="4765917"/>
            <a:ext cx="12192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8" y="-42332"/>
            <a:ext cx="4389920" cy="6942667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682" y="480622"/>
            <a:ext cx="1482776" cy="1339714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2818932" y="927797"/>
            <a:ext cx="591815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7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7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716837"/>
            <a:ext cx="617220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716837"/>
            <a:ext cx="4314825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652382" y="304802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80366" y="2025770"/>
            <a:ext cx="1014965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10890209" y="5560973"/>
            <a:ext cx="727243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9884901" y="5560973"/>
            <a:ext cx="727243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2"/>
            <a:ext cx="12192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b="30428"/>
          <a:stretch/>
        </p:blipFill>
        <p:spPr>
          <a:xfrm>
            <a:off x="5217067" y="4837092"/>
            <a:ext cx="1385319" cy="78566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488" y="5966378"/>
            <a:ext cx="433675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4111444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6357" y="-50222"/>
            <a:ext cx="4394909" cy="6950557"/>
          </a:xfrm>
          <a:prstGeom prst="rect">
            <a:avLst/>
          </a:prstGeom>
        </p:spPr>
      </p:pic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3763166" y="4113541"/>
            <a:ext cx="4445529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109415" y="6289305"/>
            <a:ext cx="5711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653965 (AARC).</a:t>
            </a:r>
            <a:endParaRPr lang="en-GB" sz="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5273469" y="5591160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2603" y="1681163"/>
            <a:ext cx="5514975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601" y="2489204"/>
            <a:ext cx="5553075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01" y="1524003"/>
            <a:ext cx="7864123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8319911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8602125" y="1532467"/>
            <a:ext cx="3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12192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470572" y="4083050"/>
            <a:ext cx="11208083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12192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48287" y="1524586"/>
            <a:ext cx="11315924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651518"/>
            <a:ext cx="617220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642188"/>
            <a:ext cx="4314825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455646" y="74649"/>
            <a:ext cx="961208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6935" y="203200"/>
            <a:ext cx="9040688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4502" y="1439333"/>
            <a:ext cx="10909300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61812" y="6406019"/>
            <a:ext cx="741021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44502" y="6406019"/>
            <a:ext cx="11274749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25400" y="6481610"/>
            <a:ext cx="1817512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444503" y="1224327"/>
            <a:ext cx="10274297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149" y="143931"/>
            <a:ext cx="1144684" cy="103424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43" y="6460279"/>
            <a:ext cx="331798" cy="299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5v65wJvRwTSQKViep_gGuEvxLl3UJbaOX5o9eLtsyBI/edit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 smtClean="0"/>
              <a:t>AARC All Hands meeting Geneva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Policy break-out session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 smtClean="0"/>
              <a:t>2016-11-30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91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 WP29  </a:t>
            </a:r>
            <a:r>
              <a:rPr lang="en-US" dirty="0" err="1"/>
              <a:t>recognises</a:t>
            </a:r>
            <a:r>
              <a:rPr lang="en-US" dirty="0"/>
              <a:t>  the  significance  and  usefulness  of  the  Article  7(f)  criterion,  which  in </a:t>
            </a:r>
            <a:r>
              <a:rPr lang="en-US" dirty="0" smtClean="0"/>
              <a:t> the </a:t>
            </a:r>
            <a:r>
              <a:rPr lang="en-US" dirty="0"/>
              <a:t>right circumstances and subject </a:t>
            </a:r>
            <a:r>
              <a:rPr lang="en-US" dirty="0" smtClean="0"/>
              <a:t>to adequate </a:t>
            </a:r>
            <a:r>
              <a:rPr lang="en-US" dirty="0"/>
              <a:t>safeguards may help prevent </a:t>
            </a:r>
            <a:r>
              <a:rPr lang="en-US" dirty="0" smtClean="0"/>
              <a:t>over - reliance </a:t>
            </a:r>
            <a:r>
              <a:rPr lang="en-US" dirty="0"/>
              <a:t>on </a:t>
            </a:r>
            <a:r>
              <a:rPr lang="en-US" dirty="0" smtClean="0"/>
              <a:t> other </a:t>
            </a:r>
            <a:r>
              <a:rPr lang="en-US" dirty="0"/>
              <a:t>legal grounds. Article 7(f) should not be treated as ‘a last resort’ for rare </a:t>
            </a:r>
            <a:r>
              <a:rPr lang="en-US" dirty="0" smtClean="0"/>
              <a:t>or unexpected  situations </a:t>
            </a:r>
            <a:r>
              <a:rPr lang="en-US" dirty="0"/>
              <a:t>where other grounds for legitimate processing are deemed not to apply. However, it </a:t>
            </a:r>
            <a:r>
              <a:rPr lang="en-US" dirty="0" smtClean="0"/>
              <a:t>should  not  </a:t>
            </a:r>
            <a:r>
              <a:rPr lang="en-US" dirty="0"/>
              <a:t>be  automatically  chosen,  or  its  use  unduly  extended  on  the  basis  of  a  </a:t>
            </a:r>
            <a:r>
              <a:rPr lang="en-US" dirty="0" smtClean="0"/>
              <a:t>perception that </a:t>
            </a:r>
            <a:r>
              <a:rPr lang="en-US" dirty="0"/>
              <a:t>it is less constraining than the other grounds.</a:t>
            </a:r>
          </a:p>
          <a:p>
            <a:pPr marL="0" indent="0">
              <a:buNone/>
            </a:pPr>
            <a:r>
              <a:rPr lang="en-US" dirty="0"/>
              <a:t>A  proper  Article  7(f)  assessment  is  not  a  straightforward  balancing  test  consisting  merely  of </a:t>
            </a:r>
            <a:r>
              <a:rPr lang="en-US" dirty="0" smtClean="0"/>
              <a:t>weighing </a:t>
            </a:r>
            <a:r>
              <a:rPr lang="en-US" dirty="0"/>
              <a:t>two easily </a:t>
            </a:r>
            <a:r>
              <a:rPr lang="en-US" dirty="0" smtClean="0"/>
              <a:t>quantifiable </a:t>
            </a:r>
            <a:r>
              <a:rPr lang="en-US" dirty="0"/>
              <a:t>and comparable 'weights' against each other. Rather, the test </a:t>
            </a:r>
            <a:r>
              <a:rPr lang="en-US" dirty="0" smtClean="0"/>
              <a:t>requires  </a:t>
            </a:r>
            <a:r>
              <a:rPr lang="en-US" dirty="0"/>
              <a:t>full  consideration  of  a  number  of  </a:t>
            </a:r>
            <a:r>
              <a:rPr lang="en-US" dirty="0" smtClean="0"/>
              <a:t>factors, so  </a:t>
            </a:r>
            <a:r>
              <a:rPr lang="en-US" dirty="0"/>
              <a:t>as </a:t>
            </a:r>
            <a:r>
              <a:rPr lang="en-US" dirty="0" smtClean="0"/>
              <a:t>to  </a:t>
            </a:r>
            <a:r>
              <a:rPr lang="en-US" dirty="0"/>
              <a:t>ensure  that  the  interests  and </a:t>
            </a:r>
            <a:r>
              <a:rPr lang="en-US" dirty="0" smtClean="0"/>
              <a:t>fundamental </a:t>
            </a:r>
            <a:r>
              <a:rPr lang="en-US" dirty="0"/>
              <a:t>rights of data subjects are duly taken into </a:t>
            </a:r>
            <a:r>
              <a:rPr lang="en-US" dirty="0" smtClean="0"/>
              <a:t>account. </a:t>
            </a:r>
            <a:r>
              <a:rPr lang="en-US" dirty="0"/>
              <a:t>At the same time it is </a:t>
            </a:r>
            <a:r>
              <a:rPr lang="en-US" dirty="0" smtClean="0"/>
              <a:t>scalable which  </a:t>
            </a:r>
            <a:r>
              <a:rPr lang="en-US" dirty="0"/>
              <a:t>can  vary  from  simple  to  complex  and  need  not  be  unduly  burdensome.  Factors  to </a:t>
            </a:r>
            <a:r>
              <a:rPr lang="en-US" dirty="0" smtClean="0"/>
              <a:t>consider </a:t>
            </a:r>
            <a:r>
              <a:rPr lang="en-US" dirty="0"/>
              <a:t>when carrying out the balancing test </a:t>
            </a:r>
            <a:r>
              <a:rPr lang="en-US" dirty="0" smtClean="0"/>
              <a:t>…</a:t>
            </a:r>
            <a:endParaRPr lang="en-US" dirty="0"/>
          </a:p>
          <a:p>
            <a:pPr marL="0" indent="0">
              <a:buNone/>
            </a:pPr>
            <a:r>
              <a:rPr lang="en-US"/>
              <a:t>http://ec.europa.eu/justice/data-protection/article-29/documentation/opinion-recommendation/files/2014/wp217_en.pdf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06/2014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7791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davidg@nikhef.nl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450638" y="6405563"/>
            <a:ext cx="741362" cy="274637"/>
          </a:xfrm>
        </p:spPr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25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Evolving Sirtfi – developing needed </a:t>
            </a:r>
            <a:r>
              <a:rPr lang="en-US" b="1" dirty="0" smtClean="0"/>
              <a:t>capabilities and associated processes</a:t>
            </a:r>
            <a:endParaRPr lang="en-US" b="1" dirty="0" smtClean="0"/>
          </a:p>
          <a:p>
            <a:r>
              <a:rPr lang="en-US" dirty="0" smtClean="0"/>
              <a:t>Towards an </a:t>
            </a:r>
            <a:r>
              <a:rPr lang="en-US" dirty="0"/>
              <a:t>effective response to a federated or inter-federated security </a:t>
            </a:r>
            <a:r>
              <a:rPr lang="en-US" dirty="0" smtClean="0"/>
              <a:t>incident</a:t>
            </a:r>
            <a:endParaRPr lang="en-US" dirty="0"/>
          </a:p>
          <a:p>
            <a:r>
              <a:rPr lang="en-US" dirty="0" smtClean="0"/>
              <a:t>Initial (strawmen) process recommendations for 3 participants classes</a:t>
            </a:r>
          </a:p>
          <a:p>
            <a:r>
              <a:rPr lang="en-US" dirty="0" smtClean="0"/>
              <a:t>How to evolve the process and get global adoption?</a:t>
            </a:r>
            <a:br>
              <a:rPr lang="en-US" dirty="0" smtClean="0"/>
            </a:br>
            <a:r>
              <a:rPr lang="en-US" dirty="0" smtClean="0"/>
              <a:t>(and what shall we put in the deliverable as definite, and which elements as a starting point)</a:t>
            </a:r>
          </a:p>
          <a:p>
            <a:r>
              <a:rPr lang="en-US" i="1" dirty="0" smtClean="0"/>
              <a:t>Open space for comments …</a:t>
            </a:r>
            <a:endParaRPr lang="en-US" i="1" dirty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/>
              <a:t>Assurance profile adoption – IdP capability and SP grouping alignment</a:t>
            </a:r>
          </a:p>
          <a:p>
            <a:r>
              <a:rPr lang="en-US" dirty="0"/>
              <a:t>REFEDS Assurance </a:t>
            </a:r>
            <a:r>
              <a:rPr lang="en-US" dirty="0" smtClean="0"/>
              <a:t>Wireframe document evolution</a:t>
            </a:r>
            <a:endParaRPr lang="en-US" b="1" dirty="0" smtClean="0"/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Data </a:t>
            </a:r>
            <a:r>
              <a:rPr lang="en-US" b="1" dirty="0" smtClean="0"/>
              <a:t>Protection recommendations: how to spread the word?</a:t>
            </a:r>
          </a:p>
          <a:p>
            <a:r>
              <a:rPr lang="en-US" dirty="0" smtClean="0"/>
              <a:t>Reaching </a:t>
            </a:r>
            <a:r>
              <a:rPr lang="en-US" dirty="0"/>
              <a:t>out to RIs that may save effort by reviewing the Recommendation: FIM4R, WISE</a:t>
            </a:r>
            <a:r>
              <a:rPr lang="en-US" dirty="0" smtClean="0"/>
              <a:t>?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topic </a:t>
            </a:r>
            <a:r>
              <a:rPr lang="en-US" dirty="0" smtClean="0"/>
              <a:t>proposals 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22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How to deal with non-</a:t>
            </a:r>
            <a:r>
              <a:rPr lang="en-US" dirty="0" err="1"/>
              <a:t>sirtfi</a:t>
            </a:r>
            <a:r>
              <a:rPr lang="en-US" dirty="0"/>
              <a:t> entities and </a:t>
            </a:r>
            <a:r>
              <a:rPr lang="en-US" dirty="0" smtClean="0"/>
              <a:t>federations?</a:t>
            </a:r>
          </a:p>
          <a:p>
            <a:r>
              <a:rPr lang="en-US" dirty="0" smtClean="0"/>
              <a:t>We cannot base a procedure on participants with different frameworks, so it might be limited to </a:t>
            </a:r>
            <a:r>
              <a:rPr lang="en-US" dirty="0" err="1" smtClean="0"/>
              <a:t>sirtfi</a:t>
            </a:r>
            <a:r>
              <a:rPr lang="en-US" dirty="0" smtClean="0"/>
              <a:t> or those communities that have document and responsible processes. </a:t>
            </a:r>
          </a:p>
          <a:p>
            <a:r>
              <a:rPr lang="en-US" dirty="0" smtClean="0"/>
              <a:t>Response is an </a:t>
            </a:r>
            <a:r>
              <a:rPr lang="en-US" dirty="0" err="1" smtClean="0"/>
              <a:t>organisational</a:t>
            </a:r>
            <a:r>
              <a:rPr lang="en-US" dirty="0" smtClean="0"/>
              <a:t> capability – also for the services</a:t>
            </a:r>
          </a:p>
          <a:p>
            <a:r>
              <a:rPr lang="en-US" dirty="0" smtClean="0"/>
              <a:t>At what pace will the service provider conglomerates join Sirtfi?</a:t>
            </a:r>
          </a:p>
          <a:p>
            <a:r>
              <a:rPr lang="en-US" dirty="0" smtClean="0"/>
              <a:t>From the point of view of the RIs/</a:t>
            </a:r>
            <a:r>
              <a:rPr lang="en-US" dirty="0" err="1" smtClean="0"/>
              <a:t>eIs</a:t>
            </a:r>
            <a:r>
              <a:rPr lang="en-US" dirty="0" smtClean="0"/>
              <a:t> they need all their IdPs and federations to be in scope in order to be useful. </a:t>
            </a:r>
          </a:p>
          <a:p>
            <a:r>
              <a:rPr lang="en-US" dirty="0" smtClean="0"/>
              <a:t>A single global authority will not happen that can ‘enforce’ </a:t>
            </a:r>
            <a:r>
              <a:rPr lang="en-US" dirty="0" err="1" smtClean="0"/>
              <a:t>sirtfi</a:t>
            </a:r>
            <a:r>
              <a:rPr lang="en-US" dirty="0"/>
              <a:t> </a:t>
            </a:r>
            <a:r>
              <a:rPr lang="en-US" dirty="0" smtClean="0"/>
              <a:t>– beyond close-knit communities</a:t>
            </a:r>
          </a:p>
          <a:p>
            <a:r>
              <a:rPr lang="en-US" dirty="0" smtClean="0"/>
              <a:t>A level of trust should go into the process in order to protect it from outside parties – there has to be a role of connecting or disconnecting participants to the process to retain integrity.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Sirtfi could be an indicator of this connection.</a:t>
            </a:r>
          </a:p>
          <a:p>
            <a:r>
              <a:rPr lang="en-US" dirty="0" smtClean="0"/>
              <a:t>The roles and responsibilities are about agreements, not the specific technical metadata tags</a:t>
            </a:r>
          </a:p>
          <a:p>
            <a:r>
              <a:rPr lang="en-US" dirty="0" smtClean="0"/>
              <a:t>What is being developed now is the specification of what we expect in terms of capabilities</a:t>
            </a:r>
            <a:r>
              <a:rPr lang="en-US" dirty="0"/>
              <a:t> </a:t>
            </a:r>
            <a:r>
              <a:rPr lang="en-US" dirty="0" smtClean="0"/>
              <a:t>– the document should make that clear that these are requirements and not a fixed normative template. </a:t>
            </a:r>
          </a:p>
          <a:p>
            <a:r>
              <a:rPr lang="en-US" dirty="0" smtClean="0"/>
              <a:t>This might be a case of rewording in case of the current doc, to clarify requirements – in the spirit of FIM4R (yet for the RIs guidelines might be useful as well as a template)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DNA3.2 --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173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With a companion template for those that don’t want to develop their own (akin to DNA3.5 appendix?)</a:t>
            </a:r>
          </a:p>
          <a:p>
            <a:r>
              <a:rPr lang="en-US" dirty="0" smtClean="0"/>
              <a:t>Do that in the </a:t>
            </a:r>
            <a:r>
              <a:rPr lang="en-US" dirty="0" err="1" smtClean="0"/>
              <a:t>SIrtfi</a:t>
            </a:r>
            <a:r>
              <a:rPr lang="en-US" dirty="0" smtClean="0"/>
              <a:t> working group in REFEDS to get wider participation</a:t>
            </a:r>
          </a:p>
          <a:p>
            <a:endParaRPr lang="en-US" dirty="0"/>
          </a:p>
          <a:p>
            <a:r>
              <a:rPr lang="en-US" dirty="0" smtClean="0"/>
              <a:t>This is the next step in the </a:t>
            </a:r>
            <a:r>
              <a:rPr lang="en-US" dirty="0" err="1" smtClean="0"/>
              <a:t>SIrtfi</a:t>
            </a:r>
            <a:r>
              <a:rPr lang="en-US" dirty="0" smtClean="0"/>
              <a:t> process, and the procedure here should be a strawman example, so that the Sirtfi WG can be the place to expose that and </a:t>
            </a:r>
            <a:r>
              <a:rPr lang="en-US" dirty="0" err="1" smtClean="0"/>
              <a:t>kickstart</a:t>
            </a:r>
            <a:r>
              <a:rPr lang="en-US" dirty="0" smtClean="0"/>
              <a:t> the discussion</a:t>
            </a:r>
          </a:p>
          <a:p>
            <a:r>
              <a:rPr lang="en-US" dirty="0" smtClean="0"/>
              <a:t>AARC bases the strawman on existing federations </a:t>
            </a:r>
          </a:p>
          <a:p>
            <a:r>
              <a:rPr lang="en-US" dirty="0" smtClean="0"/>
              <a:t>Express in terms “strawman” (best-practice is overused as a word, we need an equivalent </a:t>
            </a:r>
            <a:r>
              <a:rPr lang="en-US" dirty="0" err="1" smtClean="0"/>
              <a:t>en_UK</a:t>
            </a:r>
            <a:r>
              <a:rPr lang="en-US" dirty="0" smtClean="0"/>
              <a:t> word for a strawman)</a:t>
            </a:r>
          </a:p>
          <a:p>
            <a:endParaRPr lang="en-US" dirty="0"/>
          </a:p>
          <a:p>
            <a:r>
              <a:rPr lang="en-US" dirty="0" smtClean="0"/>
              <a:t>We can put stronger requirements on RIs services in the way they do incident response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Federation ops are </a:t>
            </a:r>
            <a:r>
              <a:rPr lang="en-US" dirty="0" err="1" smtClean="0"/>
              <a:t>rther</a:t>
            </a:r>
            <a:r>
              <a:rPr lang="en-US" dirty="0" smtClean="0"/>
              <a:t> allergic to examples and templates – but can deal with requirements that leave space for them to do their own thing for implementing</a:t>
            </a:r>
          </a:p>
          <a:p>
            <a:endParaRPr lang="en-US" dirty="0"/>
          </a:p>
          <a:p>
            <a:r>
              <a:rPr lang="en-US" dirty="0" smtClean="0"/>
              <a:t>Add the roadmap process on how the document can be </a:t>
            </a:r>
            <a:r>
              <a:rPr lang="en-US" dirty="0" err="1" smtClean="0"/>
              <a:t>realised</a:t>
            </a:r>
            <a:r>
              <a:rPr lang="en-US" dirty="0"/>
              <a:t> </a:t>
            </a:r>
            <a:r>
              <a:rPr lang="en-US" dirty="0" smtClean="0"/>
              <a:t>– mentioning the Sirtfi REFEDS WG process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01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Take examples from the </a:t>
            </a:r>
            <a:r>
              <a:rPr lang="en-US" dirty="0" err="1" smtClean="0"/>
              <a:t>fedops</a:t>
            </a:r>
            <a:r>
              <a:rPr lang="en-US" dirty="0" smtClean="0"/>
              <a:t> space working with Heartbleed and shellshock – which did work fine, but just remained undocumented</a:t>
            </a:r>
            <a:br>
              <a:rPr lang="en-US" dirty="0" smtClean="0"/>
            </a:br>
            <a:r>
              <a:rPr lang="en-US" dirty="0" smtClean="0"/>
              <a:t>Add those as examples to the doc?</a:t>
            </a:r>
          </a:p>
          <a:p>
            <a:r>
              <a:rPr lang="en-US" dirty="0" smtClean="0"/>
              <a:t>There are also existing procedures in some federations – and these will remain. </a:t>
            </a:r>
          </a:p>
          <a:p>
            <a:endParaRPr lang="en-US" dirty="0" smtClean="0"/>
          </a:p>
          <a:p>
            <a:r>
              <a:rPr lang="en-US" dirty="0" smtClean="0"/>
              <a:t>The structure has to be OK before publication, and we can defer a bit to get the wording right here. But otherwise that will be a snapshot.</a:t>
            </a:r>
          </a:p>
          <a:p>
            <a:r>
              <a:rPr lang="en-US" dirty="0" smtClean="0"/>
              <a:t>And it will be a input to the </a:t>
            </a:r>
            <a:r>
              <a:rPr lang="en-US" dirty="0" err="1" smtClean="0"/>
              <a:t>workplan</a:t>
            </a:r>
            <a:r>
              <a:rPr lang="en-US" dirty="0" smtClean="0"/>
              <a:t> for the eScience support desk in GN4</a:t>
            </a:r>
          </a:p>
          <a:p>
            <a:endParaRPr lang="en-US" dirty="0"/>
          </a:p>
          <a:p>
            <a:r>
              <a:rPr lang="en-US" dirty="0" smtClean="0"/>
              <a:t>Research services procedures for incident response should go to FIM4R together with AARC</a:t>
            </a:r>
          </a:p>
          <a:p>
            <a:r>
              <a:rPr lang="en-US" dirty="0" smtClean="0"/>
              <a:t>This will be a starting point also for </a:t>
            </a:r>
            <a:r>
              <a:rPr lang="en-US" dirty="0" err="1" smtClean="0"/>
              <a:t>Snctfi</a:t>
            </a:r>
            <a:endParaRPr lang="en-US" dirty="0" smtClean="0"/>
          </a:p>
          <a:p>
            <a:r>
              <a:rPr lang="en-US" dirty="0" smtClean="0"/>
              <a:t>Some federations today got pushback from SPs who think even Sirtfi v1 is too complex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39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 of assessment information and tags can also be outside  the federation-ops provided information</a:t>
            </a:r>
          </a:p>
          <a:p>
            <a:r>
              <a:rPr lang="en-US" dirty="0" smtClean="0"/>
              <a:t>The RIs together can do their own tagging afterwards also on the entities, and o </a:t>
            </a:r>
            <a:r>
              <a:rPr lang="en-US" dirty="0" err="1" smtClean="0"/>
              <a:t>rpeputation</a:t>
            </a:r>
            <a:r>
              <a:rPr lang="en-US" dirty="0" smtClean="0"/>
              <a:t> based services</a:t>
            </a:r>
          </a:p>
          <a:p>
            <a:r>
              <a:rPr lang="en-US" dirty="0" smtClean="0"/>
              <a:t>The SP/RI have their own independent requirements and the exchange of intel within that group will happen, including filtering, but this is not in scope for this doc.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Yet is will just happen anyway, and likeminded SPs can and will share that intel.</a:t>
            </a:r>
          </a:p>
          <a:p>
            <a:endParaRPr lang="en-US" dirty="0" smtClean="0"/>
          </a:p>
          <a:p>
            <a:r>
              <a:rPr lang="en-US" dirty="0" smtClean="0"/>
              <a:t>Procedures here should be complementary to existing operational security practices within federations. They complement and augment current procedures.</a:t>
            </a:r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67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wireframe doc draft is there now – comments open </a:t>
            </a:r>
            <a:r>
              <a:rPr lang="en-US" dirty="0"/>
              <a:t>by suggestion</a:t>
            </a:r>
            <a:br>
              <a:rPr lang="en-US" dirty="0"/>
            </a:br>
            <a:r>
              <a:rPr lang="en-US" sz="2000" dirty="0">
                <a:hlinkClick r:id="rId2"/>
              </a:rPr>
              <a:t>https://</a:t>
            </a:r>
            <a:r>
              <a:rPr lang="en-US" sz="2000" dirty="0" smtClean="0">
                <a:hlinkClick r:id="rId2"/>
              </a:rPr>
              <a:t>docs.google.com/document/d/15v65wJvRwTSQKViep_gGuEvxLl3UJbaOX5o9eLtsyBI/edit</a:t>
            </a:r>
            <a:r>
              <a:rPr lang="en-US" sz="2000" dirty="0" smtClean="0"/>
              <a:t> </a:t>
            </a:r>
            <a:endParaRPr lang="en-US" dirty="0" smtClean="0"/>
          </a:p>
          <a:p>
            <a:r>
              <a:rPr lang="en-US" dirty="0" smtClean="0"/>
              <a:t>The component element goes to REFEDS consultation early 2017</a:t>
            </a:r>
          </a:p>
          <a:p>
            <a:endParaRPr lang="en-US" dirty="0" smtClean="0"/>
          </a:p>
          <a:p>
            <a:r>
              <a:rPr lang="en-US" dirty="0" smtClean="0"/>
              <a:t>Collapsed component groups into a few profiles </a:t>
            </a:r>
          </a:p>
          <a:p>
            <a:r>
              <a:rPr lang="en-US" dirty="0" smtClean="0"/>
              <a:t>Naming should be opaque and non-sequential (e.g. names of fruits, like the IGTF model) since this is not a ‘level’ but a profile</a:t>
            </a:r>
          </a:p>
          <a:p>
            <a:r>
              <a:rPr lang="en-US" dirty="0" smtClean="0"/>
              <a:t>Initially based on self-assessment and using the self-assessment tool</a:t>
            </a:r>
          </a:p>
          <a:p>
            <a:r>
              <a:rPr lang="en-US" dirty="0" smtClean="0"/>
              <a:t>For the higher levels use peer-reviews</a:t>
            </a:r>
          </a:p>
          <a:p>
            <a:endParaRPr lang="en-US" dirty="0"/>
          </a:p>
          <a:p>
            <a:r>
              <a:rPr lang="en-US" dirty="0" smtClean="0"/>
              <a:t>OIDC mapping needs to be done …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Assurance WG Wireframe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231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attribute quality most are attributes of the IdP as a whole</a:t>
            </a:r>
          </a:p>
          <a:p>
            <a:r>
              <a:rPr lang="en-US" dirty="0" smtClean="0"/>
              <a:t>But e.g. email-verified can also be by-assertion or per-attribute? Per-attribute assurance does not fit the (SAML) conveyance model. The </a:t>
            </a:r>
            <a:r>
              <a:rPr lang="en-US" dirty="0" err="1" smtClean="0"/>
              <a:t>ePSA</a:t>
            </a:r>
            <a:r>
              <a:rPr lang="en-US" dirty="0" smtClean="0"/>
              <a:t> freshness quality is the first exception to this. EUDAT uses both </a:t>
            </a:r>
            <a:r>
              <a:rPr lang="en-US" dirty="0" err="1" smtClean="0"/>
              <a:t>ePSA</a:t>
            </a:r>
            <a:r>
              <a:rPr lang="en-US" dirty="0" smtClean="0"/>
              <a:t> and email that have been verified (and the rest not?)</a:t>
            </a:r>
          </a:p>
          <a:p>
            <a:endParaRPr lang="en-US" dirty="0"/>
          </a:p>
          <a:p>
            <a:r>
              <a:rPr lang="en-US" dirty="0" smtClean="0"/>
              <a:t>Additional assertions can be added to the set, and that can be done later – need not all be in this document just now. It then adds more rows to the component mapping for SAML as well.</a:t>
            </a:r>
          </a:p>
          <a:p>
            <a:endParaRPr lang="en-US" dirty="0"/>
          </a:p>
          <a:p>
            <a:r>
              <a:rPr lang="en-US" dirty="0" smtClean="0"/>
              <a:t>The mapping to the assurance profile scalar representations: if you add one component, will that add a specific new profile that is different from the current ones (minimal, higher, …)</a:t>
            </a:r>
          </a:p>
          <a:p>
            <a:r>
              <a:rPr lang="en-US" dirty="0" smtClean="0"/>
              <a:t>Every time you add a component value, the profile mapping needs to be reevaluated</a:t>
            </a:r>
          </a:p>
          <a:p>
            <a:r>
              <a:rPr lang="en-US" dirty="0" smtClean="0"/>
              <a:t>Yet the more detailed this becomes, the more pushback you get from IdPs</a:t>
            </a:r>
            <a:br>
              <a:rPr lang="en-US" dirty="0" smtClean="0"/>
            </a:br>
            <a:r>
              <a:rPr lang="en-US" dirty="0" smtClean="0"/>
              <a:t>(for EUDAT it’s just the proxy, for distributed IdPs its more complex)</a:t>
            </a:r>
          </a:p>
          <a:p>
            <a:endParaRPr lang="en-US" dirty="0" smtClean="0"/>
          </a:p>
          <a:p>
            <a:r>
              <a:rPr lang="en-US" dirty="0" smtClean="0"/>
              <a:t>Email may be ‘free’ in OIDC, but then it is also easily verified by the service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1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 ready, that is reflecting also GDPR. And the case appears pretty strong, not only for accounting but also anything in which there is a legitimate interest.</a:t>
            </a:r>
          </a:p>
          <a:p>
            <a:r>
              <a:rPr lang="en-US" dirty="0" smtClean="0"/>
              <a:t>Legitimate interest is open, as long as data is minimally used</a:t>
            </a:r>
          </a:p>
          <a:p>
            <a:r>
              <a:rPr lang="en-US" dirty="0" err="1" smtClean="0"/>
              <a:t>CoCo</a:t>
            </a:r>
            <a:r>
              <a:rPr lang="en-US" dirty="0" smtClean="0"/>
              <a:t> and BCR-inspired models are both an option, and exposing EGI as an example</a:t>
            </a:r>
          </a:p>
          <a:p>
            <a:r>
              <a:rPr lang="en-US" dirty="0" smtClean="0"/>
              <a:t>Legitimate interest is seen at the proper way also by </a:t>
            </a:r>
            <a:r>
              <a:rPr lang="en-US" dirty="0" err="1" smtClean="0"/>
              <a:t>AndrewC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yet </a:t>
            </a:r>
            <a:r>
              <a:rPr lang="en-US" i="1" dirty="0" err="1" smtClean="0"/>
              <a:t>SURFnet</a:t>
            </a:r>
            <a:r>
              <a:rPr lang="en-US" i="1" dirty="0" smtClean="0"/>
              <a:t> lawyers are not reading the WP29 opinions, who also say Legitimate Interests are NOT a last resort</a:t>
            </a:r>
            <a:endParaRPr lang="en-US" dirty="0" smtClean="0"/>
          </a:p>
          <a:p>
            <a:r>
              <a:rPr lang="en-US" dirty="0" smtClean="0"/>
              <a:t>And also David Foster (with a law degree) endorsed this model ;-)</a:t>
            </a:r>
          </a:p>
          <a:p>
            <a:r>
              <a:rPr lang="en-US" dirty="0" smtClean="0"/>
              <a:t>When asking an opinion, ask the right question to balance risk and business decisions</a:t>
            </a:r>
          </a:p>
          <a:p>
            <a:r>
              <a:rPr lang="en-US" dirty="0" smtClean="0"/>
              <a:t>There are AARC resources to including some real experts? And ‘our’ lawyer should give the good answer we want … so they should give the answer to the question “what is a diligent process to follow, given that we need to do what we need to do”.</a:t>
            </a:r>
          </a:p>
          <a:p>
            <a:r>
              <a:rPr lang="en-US" dirty="0" smtClean="0"/>
              <a:t>Then get the operators together to have them hear the opinion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data protection dissemination (DNA3.5)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7956</TotalTime>
  <Words>892</Words>
  <Application>Microsoft Office PowerPoint</Application>
  <PresentationFormat>Custom</PresentationFormat>
  <Paragraphs>96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GEANT Association</vt:lpstr>
      <vt:lpstr>PowerPoint Presentation</vt:lpstr>
      <vt:lpstr>Today’s topic proposals …</vt:lpstr>
      <vt:lpstr>DNA3.2 --</vt:lpstr>
      <vt:lpstr>PowerPoint Presentation</vt:lpstr>
      <vt:lpstr>PowerPoint Presentation</vt:lpstr>
      <vt:lpstr>PowerPoint Presentation</vt:lpstr>
      <vt:lpstr>Assurance WG Wireframe</vt:lpstr>
      <vt:lpstr>PowerPoint Presentation</vt:lpstr>
      <vt:lpstr>Accounting data protection dissemination (DNA3.5)</vt:lpstr>
      <vt:lpstr>06/2014</vt:lpstr>
      <vt:lpstr>PowerPoint Presentation</vt:lpstr>
    </vt:vector>
  </TitlesOfParts>
  <Company>DANTE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Groep</dc:creator>
  <cp:lastModifiedBy>DavidG</cp:lastModifiedBy>
  <cp:revision>159</cp:revision>
  <cp:lastPrinted>2015-05-01T10:30:08Z</cp:lastPrinted>
  <dcterms:created xsi:type="dcterms:W3CDTF">2015-04-29T14:13:57Z</dcterms:created>
  <dcterms:modified xsi:type="dcterms:W3CDTF">2016-11-30T11:42:26Z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