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pdf" ContentType="application/pdf"/>
  <Default Extension="jpeg" ContentType="image/jpeg"/>
  <Default Extension="emf" ContentType="image/x-emf"/>
  <Default Extension="wmf" ContentType="image/x-wmf"/>
  <Default Extension="mov" ContentType="video/quicktime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85" r:id="rId1"/>
  </p:sldMasterIdLst>
  <p:notesMasterIdLst>
    <p:notesMasterId r:id="rId61"/>
  </p:notesMasterIdLst>
  <p:handoutMasterIdLst>
    <p:handoutMasterId r:id="rId62"/>
  </p:handoutMasterIdLst>
  <p:sldIdLst>
    <p:sldId id="256" r:id="rId2"/>
    <p:sldId id="442" r:id="rId3"/>
    <p:sldId id="312" r:id="rId4"/>
    <p:sldId id="472" r:id="rId5"/>
    <p:sldId id="279" r:id="rId6"/>
    <p:sldId id="265" r:id="rId7"/>
    <p:sldId id="280" r:id="rId8"/>
    <p:sldId id="373" r:id="rId9"/>
    <p:sldId id="459" r:id="rId10"/>
    <p:sldId id="313" r:id="rId11"/>
    <p:sldId id="259" r:id="rId12"/>
    <p:sldId id="314" r:id="rId13"/>
    <p:sldId id="396" r:id="rId14"/>
    <p:sldId id="318" r:id="rId15"/>
    <p:sldId id="320" r:id="rId16"/>
    <p:sldId id="400" r:id="rId17"/>
    <p:sldId id="399" r:id="rId18"/>
    <p:sldId id="262" r:id="rId19"/>
    <p:sldId id="321" r:id="rId20"/>
    <p:sldId id="263" r:id="rId21"/>
    <p:sldId id="268" r:id="rId22"/>
    <p:sldId id="270" r:id="rId23"/>
    <p:sldId id="272" r:id="rId24"/>
    <p:sldId id="273" r:id="rId25"/>
    <p:sldId id="323" r:id="rId26"/>
    <p:sldId id="264" r:id="rId27"/>
    <p:sldId id="297" r:id="rId28"/>
    <p:sldId id="275" r:id="rId29"/>
    <p:sldId id="328" r:id="rId30"/>
    <p:sldId id="276" r:id="rId31"/>
    <p:sldId id="278" r:id="rId32"/>
    <p:sldId id="277" r:id="rId33"/>
    <p:sldId id="331" r:id="rId34"/>
    <p:sldId id="308" r:id="rId35"/>
    <p:sldId id="470" r:id="rId36"/>
    <p:sldId id="469" r:id="rId37"/>
    <p:sldId id="283" r:id="rId38"/>
    <p:sldId id="309" r:id="rId39"/>
    <p:sldId id="344" r:id="rId40"/>
    <p:sldId id="359" r:id="rId41"/>
    <p:sldId id="376" r:id="rId42"/>
    <p:sldId id="451" r:id="rId43"/>
    <p:sldId id="448" r:id="rId44"/>
    <p:sldId id="449" r:id="rId45"/>
    <p:sldId id="452" r:id="rId46"/>
    <p:sldId id="450" r:id="rId47"/>
    <p:sldId id="458" r:id="rId48"/>
    <p:sldId id="444" r:id="rId49"/>
    <p:sldId id="464" r:id="rId50"/>
    <p:sldId id="461" r:id="rId51"/>
    <p:sldId id="463" r:id="rId52"/>
    <p:sldId id="453" r:id="rId53"/>
    <p:sldId id="454" r:id="rId54"/>
    <p:sldId id="465" r:id="rId55"/>
    <p:sldId id="466" r:id="rId56"/>
    <p:sldId id="456" r:id="rId57"/>
    <p:sldId id="457" r:id="rId58"/>
    <p:sldId id="420" r:id="rId59"/>
    <p:sldId id="433" r:id="rId60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1" autoAdjust="0"/>
    <p:restoredTop sz="88530" autoAdjust="0"/>
  </p:normalViewPr>
  <p:slideViewPr>
    <p:cSldViewPr snapToObjects="1">
      <p:cViewPr varScale="1">
        <p:scale>
          <a:sx n="62" d="100"/>
          <a:sy n="62" d="100"/>
        </p:scale>
        <p:origin x="16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03" d="100"/>
          <a:sy n="103" d="100"/>
        </p:scale>
        <p:origin x="-2574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5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3ECF6-37FC-C34B-AC58-D0714C8AAF94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23D70-7DEB-AB42-8A01-F419EB2CA67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82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8C370-05C0-314B-B21C-703A9520DD4D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42A32-A282-9F4C-85BD-68448646F6E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1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4199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46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0153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018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56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200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208C55-84C9-AE43-AC31-01C9557611E1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28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99268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561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12D9BC-F177-EB45-A8AB-4F8796CAAB1A}" type="slidenum">
              <a:rPr lang="en-US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35</a:t>
            </a:fld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21655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861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015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144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1520" y="4560400"/>
            <a:ext cx="5851821" cy="42342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026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E3F628-2746-7F43-9F01-3A52F27674A7}" type="slidenum">
              <a:rPr lang="en-US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48</a:t>
            </a:fld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16262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22CDD-9D6C-4F63-9EC2-648226624108}" type="slidenum">
              <a:rPr lang="en-US" altLang="ja-JP" smtClean="0"/>
              <a:pPr/>
              <a:t>52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032486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22CDD-9D6C-4F63-9EC2-648226624108}" type="slidenum">
              <a:rPr lang="en-US" altLang="ja-JP" smtClean="0"/>
              <a:pPr/>
              <a:t>53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122022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1165D-8C60-4D83-B3C2-DB0C16BC1284}" type="slidenum">
              <a:rPr lang="de-DE"/>
              <a:pPr/>
              <a:t>54</a:t>
            </a:fld>
            <a:endParaRPr lang="de-DE"/>
          </a:p>
        </p:txBody>
      </p:sp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5361" y="4560570"/>
            <a:ext cx="5364480" cy="43205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/>
              <a:t>   </a:t>
            </a:r>
            <a:endParaRPr lang="en-US" sz="11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266585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1165D-8C60-4D83-B3C2-DB0C16BC1284}" type="slidenum">
              <a:rPr lang="de-DE"/>
              <a:pPr/>
              <a:t>55</a:t>
            </a:fld>
            <a:endParaRPr lang="de-DE"/>
          </a:p>
        </p:txBody>
      </p:sp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5361" y="4560570"/>
            <a:ext cx="5364480" cy="43205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 dirty="0"/>
              <a:t>   </a:t>
            </a:r>
            <a:endParaRPr lang="en-US" sz="11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535886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95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25F779-B9A6-F949-A8A1-83CBF0F5C0B0}" type="slidenum">
              <a:rPr lang="en-US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6</a:t>
            </a:fld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355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0395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98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14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14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85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9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42A32-A282-9F4C-85BD-68448646F6E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46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CH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58A3B3-70FF-2F42-B768-ED4241BB99A5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A3B3-70FF-2F42-B768-ED4241BB99A5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3141B-806C-134B-AEBD-92C81C5280B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CH" smtClean="0"/>
              <a:t>Click to edit Master text styles</a:t>
            </a:r>
          </a:p>
          <a:p>
            <a:pPr lvl="1" eaLnBrk="1" latinLnBrk="0" hangingPunct="1"/>
            <a:r>
              <a:rPr lang="de-CH" smtClean="0"/>
              <a:t>Second level</a:t>
            </a:r>
          </a:p>
          <a:p>
            <a:pPr lvl="2" eaLnBrk="1" latinLnBrk="0" hangingPunct="1"/>
            <a:r>
              <a:rPr lang="de-CH" smtClean="0"/>
              <a:t>Third level</a:t>
            </a:r>
          </a:p>
          <a:p>
            <a:pPr lvl="3" eaLnBrk="1" latinLnBrk="0" hangingPunct="1"/>
            <a:r>
              <a:rPr lang="de-CH" smtClean="0"/>
              <a:t>Fourth level</a:t>
            </a:r>
          </a:p>
          <a:p>
            <a:pPr lvl="4" eaLnBrk="1" latinLnBrk="0" hangingPunct="1"/>
            <a:r>
              <a:rPr lang="de-CH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558A3B3-70FF-2F42-B768-ED4241BB99A5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CH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CH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558A3B3-70FF-2F42-B768-ED4241BB99A5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B53141B-806C-134B-AEBD-92C81C5280B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de-CH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CH" dirty="0" err="1" smtClean="0"/>
              <a:t>Click</a:t>
            </a:r>
            <a:r>
              <a:rPr kumimoji="0" lang="de-CH" dirty="0" smtClean="0"/>
              <a:t> to </a:t>
            </a:r>
            <a:r>
              <a:rPr kumimoji="0" lang="de-CH" dirty="0" err="1" smtClean="0"/>
              <a:t>edit</a:t>
            </a:r>
            <a:r>
              <a:rPr kumimoji="0" lang="de-CH" dirty="0" smtClean="0"/>
              <a:t>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494049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CH" dirty="0" err="1" smtClean="0"/>
              <a:t>Click</a:t>
            </a:r>
            <a:r>
              <a:rPr kumimoji="0" lang="de-CH" dirty="0" smtClean="0"/>
              <a:t> to </a:t>
            </a:r>
            <a:r>
              <a:rPr kumimoji="0" lang="de-CH" dirty="0" err="1" smtClean="0"/>
              <a:t>edit</a:t>
            </a:r>
            <a:r>
              <a:rPr kumimoji="0" lang="de-CH" dirty="0" smtClean="0"/>
              <a:t> Master text </a:t>
            </a:r>
            <a:r>
              <a:rPr kumimoji="0" lang="de-CH" dirty="0" err="1" smtClean="0"/>
              <a:t>styles</a:t>
            </a:r>
            <a:endParaRPr kumimoji="0" lang="de-CH" dirty="0" smtClean="0"/>
          </a:p>
          <a:p>
            <a:pPr lvl="1" eaLnBrk="1" latinLnBrk="0" hangingPunct="1"/>
            <a:r>
              <a:rPr kumimoji="0" lang="de-CH" dirty="0" smtClean="0"/>
              <a:t>Second </a:t>
            </a:r>
            <a:r>
              <a:rPr kumimoji="0" lang="de-CH" dirty="0" err="1" smtClean="0"/>
              <a:t>level</a:t>
            </a:r>
            <a:endParaRPr kumimoji="0" lang="de-CH" dirty="0" smtClean="0"/>
          </a:p>
          <a:p>
            <a:pPr lvl="2" eaLnBrk="1" latinLnBrk="0" hangingPunct="1"/>
            <a:r>
              <a:rPr kumimoji="0" lang="de-CH" dirty="0" err="1" smtClean="0"/>
              <a:t>Third</a:t>
            </a:r>
            <a:r>
              <a:rPr kumimoji="0" lang="de-CH" dirty="0" smtClean="0"/>
              <a:t> </a:t>
            </a:r>
            <a:r>
              <a:rPr kumimoji="0" lang="de-CH" dirty="0" err="1" smtClean="0"/>
              <a:t>level</a:t>
            </a:r>
            <a:endParaRPr kumimoji="0" lang="de-CH" dirty="0" smtClean="0"/>
          </a:p>
          <a:p>
            <a:pPr lvl="3" eaLnBrk="1" latinLnBrk="0" hangingPunct="1"/>
            <a:r>
              <a:rPr kumimoji="0" lang="de-CH" dirty="0" err="1" smtClean="0"/>
              <a:t>Fourth</a:t>
            </a:r>
            <a:r>
              <a:rPr kumimoji="0" lang="de-CH" dirty="0" smtClean="0"/>
              <a:t> </a:t>
            </a:r>
            <a:r>
              <a:rPr kumimoji="0" lang="de-CH" dirty="0" err="1" smtClean="0"/>
              <a:t>level</a:t>
            </a:r>
            <a:endParaRPr kumimoji="0" lang="de-CH" dirty="0" smtClean="0"/>
          </a:p>
          <a:p>
            <a:pPr lvl="4" eaLnBrk="1" latinLnBrk="0" hangingPunct="1"/>
            <a:r>
              <a:rPr kumimoji="0" lang="de-CH" dirty="0" err="1" smtClean="0"/>
              <a:t>Fifth</a:t>
            </a:r>
            <a:r>
              <a:rPr kumimoji="0" lang="de-CH" dirty="0" smtClean="0"/>
              <a:t> </a:t>
            </a:r>
            <a:r>
              <a:rPr kumimoji="0" lang="de-CH" dirty="0" err="1" smtClean="0"/>
              <a:t>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1558A3B3-70FF-2F42-B768-ED4241BB99A5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B53141B-806C-134B-AEBD-92C81C5280B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87" r:id="rId2"/>
    <p:sldLayoutId id="2147484488" r:id="rId3"/>
    <p:sldLayoutId id="2147484489" r:id="rId4"/>
    <p:sldLayoutId id="2147484490" r:id="rId5"/>
    <p:sldLayoutId id="2147484491" r:id="rId6"/>
    <p:sldLayoutId id="2147484492" r:id="rId7"/>
    <p:sldLayoutId id="2147484493" r:id="rId8"/>
    <p:sldLayoutId id="2147484494" r:id="rId9"/>
    <p:sldLayoutId id="2147484495" r:id="rId10"/>
    <p:sldLayoutId id="2147484496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20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5" Type="http://schemas.openxmlformats.org/officeDocument/2006/relationships/image" Target="../media/image21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8.wmf"/><Relationship Id="rId1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5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30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0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5" Type="http://schemas.openxmlformats.org/officeDocument/2006/relationships/image" Target="../media/image31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8.wmf"/><Relationship Id="rId14" Type="http://schemas.openxmlformats.org/officeDocument/2006/relationships/oleObject" Target="../embeddings/oleObject1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3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2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4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97.pdf"/><Relationship Id="rId5" Type="http://schemas.openxmlformats.org/officeDocument/2006/relationships/image" Target="../media/image46.png"/><Relationship Id="rId4" Type="http://schemas.openxmlformats.org/officeDocument/2006/relationships/image" Target="../media/image96.pdf"/><Relationship Id="rId9" Type="http://schemas.openxmlformats.org/officeDocument/2006/relationships/image" Target="../media/image45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13" Type="http://schemas.openxmlformats.org/officeDocument/2006/relationships/oleObject" Target="../embeddings/oleObject38.bin"/><Relationship Id="rId18" Type="http://schemas.openxmlformats.org/officeDocument/2006/relationships/image" Target="../media/image55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52.wmf"/><Relationship Id="rId17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4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9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10" Type="http://schemas.openxmlformats.org/officeDocument/2006/relationships/image" Target="../media/image51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53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60.png"/><Relationship Id="rId4" Type="http://schemas.openxmlformats.org/officeDocument/2006/relationships/image" Target="../media/image105.pd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6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56.w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video" Target="../media/media3.avi"/><Relationship Id="rId7" Type="http://schemas.openxmlformats.org/officeDocument/2006/relationships/image" Target="../media/image69.wmf"/><Relationship Id="rId2" Type="http://schemas.microsoft.com/office/2007/relationships/media" Target="../media/media3.avi"/><Relationship Id="rId1" Type="http://schemas.openxmlformats.org/officeDocument/2006/relationships/video" Target="file:///F:\work\theorie\wake.avi" TargetMode="External"/><Relationship Id="rId6" Type="http://schemas.openxmlformats.org/officeDocument/2006/relationships/image" Target="../media/image68.wmf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jpe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Free-Electron Lasers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Eduard Prat</a:t>
            </a:r>
            <a:r>
              <a:rPr lang="en-US" dirty="0" smtClean="0"/>
              <a:t>, Sven Reiche, PSI</a:t>
            </a:r>
          </a:p>
          <a:p>
            <a:r>
              <a:rPr lang="en-US" dirty="0" smtClean="0"/>
              <a:t>JUAS, 23 January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II. Basic physics principles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Electron motion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by injecting them into a period field of an wiggler magnet (also often called </a:t>
            </a:r>
            <a:r>
              <a:rPr lang="en-US" dirty="0" err="1" smtClean="0"/>
              <a:t>undulator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Forcing the Electrons to Wiggle…</a:t>
            </a:r>
            <a:endParaRPr lang="en-US" dirty="0"/>
          </a:p>
        </p:txBody>
      </p:sp>
      <p:pic>
        <p:nvPicPr>
          <p:cNvPr id="4" name="Picture 3" descr="Undulat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3276600"/>
            <a:ext cx="5805714" cy="3657600"/>
          </a:xfrm>
          <a:prstGeom prst="rect">
            <a:avLst/>
          </a:prstGeom>
        </p:spPr>
      </p:pic>
      <p:pic>
        <p:nvPicPr>
          <p:cNvPr id="5" name="Picture 4" descr="undulator-on-girder_l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905000"/>
            <a:ext cx="4171843" cy="32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98283" y="5105400"/>
            <a:ext cx="255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Wiggler module from the LCLS XFEL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16763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Defined by a transverse magnetic field which switch polarity multiple times, defining the </a:t>
            </a:r>
            <a:r>
              <a:rPr lang="en-US" dirty="0" err="1" smtClean="0"/>
              <a:t>undulator</a:t>
            </a:r>
            <a:r>
              <a:rPr lang="en-US" dirty="0" smtClean="0"/>
              <a:t> period </a:t>
            </a:r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baseline="-25000" dirty="0" err="1" smtClean="0"/>
              <a:t>u</a:t>
            </a:r>
            <a:endParaRPr lang="en-US" baseline="-25000" dirty="0" smtClean="0"/>
          </a:p>
          <a:p>
            <a:endParaRPr lang="en-US" baseline="-25000" dirty="0" smtClean="0"/>
          </a:p>
          <a:p>
            <a:r>
              <a:rPr lang="en-US" dirty="0" smtClean="0"/>
              <a:t>On Axis-Field: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Wiggler Field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38441" y="2546866"/>
            <a:ext cx="2142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Planar </a:t>
            </a:r>
            <a:r>
              <a:rPr lang="en-US" i="1" dirty="0" err="1" smtClean="0"/>
              <a:t>Undulator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2514600"/>
            <a:ext cx="2200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Helical </a:t>
            </a:r>
            <a:r>
              <a:rPr lang="en-US" i="1" dirty="0" err="1" smtClean="0"/>
              <a:t>Undulator</a:t>
            </a:r>
            <a:endParaRPr lang="en-US" i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9152097"/>
              </p:ext>
            </p:extLst>
          </p:nvPr>
        </p:nvGraphicFramePr>
        <p:xfrm>
          <a:off x="1474788" y="3103563"/>
          <a:ext cx="2006600" cy="129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2280" name="Equation" r:id="rId4" imgW="1104840" imgH="711000" progId="Equation.3">
                  <p:embed/>
                </p:oleObj>
              </mc:Choice>
              <mc:Fallback>
                <p:oleObj name="Equation" r:id="rId4" imgW="1104840" imgH="711000" progId="Equation.3">
                  <p:embed/>
                  <p:pic>
                    <p:nvPicPr>
                      <p:cNvPr id="0" name="Picture 8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788" y="3103563"/>
                        <a:ext cx="2006600" cy="1290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14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112509"/>
              </p:ext>
            </p:extLst>
          </p:nvPr>
        </p:nvGraphicFramePr>
        <p:xfrm>
          <a:off x="5278438" y="3101975"/>
          <a:ext cx="2093912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2281" name="Equation" r:id="rId6" imgW="1104840" imgH="711000" progId="Equation.3">
                  <p:embed/>
                </p:oleObj>
              </mc:Choice>
              <mc:Fallback>
                <p:oleObj name="Equation" r:id="rId6" imgW="1104840" imgH="711000" progId="Equation.3">
                  <p:embed/>
                  <p:pic>
                    <p:nvPicPr>
                      <p:cNvPr id="0" name="Picture 8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8438" y="3101975"/>
                        <a:ext cx="2093912" cy="1346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1066800" y="4648200"/>
            <a:ext cx="7405688" cy="1933575"/>
            <a:chOff x="1066800" y="4648200"/>
            <a:chExt cx="7405688" cy="1933575"/>
          </a:xfrm>
        </p:grpSpPr>
        <p:grpSp>
          <p:nvGrpSpPr>
            <p:cNvPr id="12" name="Group 11"/>
            <p:cNvGrpSpPr/>
            <p:nvPr/>
          </p:nvGrpSpPr>
          <p:grpSpPr>
            <a:xfrm>
              <a:off x="1066800" y="4648200"/>
              <a:ext cx="7405688" cy="1933575"/>
              <a:chOff x="1066800" y="4648200"/>
              <a:chExt cx="7405688" cy="193357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066800" y="4648200"/>
                <a:ext cx="4191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2"/>
                    </a:solidFill>
                  </a:rPr>
                  <a:t>Note that field is only valid on-axis. 4</a:t>
                </a:r>
                <a:r>
                  <a:rPr lang="en-US" b="1" baseline="30000" dirty="0" smtClean="0">
                    <a:solidFill>
                      <a:schemeClr val="accent2"/>
                    </a:solidFill>
                  </a:rPr>
                  <a:t>th</a:t>
                </a:r>
                <a:r>
                  <a:rPr lang="en-US" b="1" dirty="0" smtClean="0">
                    <a:solidFill>
                      <a:schemeClr val="accent2"/>
                    </a:solidFill>
                  </a:rPr>
                  <a:t> Maxwell Equation requires other field component off-axis.</a:t>
                </a:r>
                <a:endParaRPr lang="en-US" b="1" dirty="0">
                  <a:solidFill>
                    <a:schemeClr val="accent2"/>
                  </a:solidFill>
                </a:endParaRPr>
              </a:p>
            </p:txBody>
          </p:sp>
          <p:graphicFrame>
            <p:nvGraphicFramePr>
              <p:cNvPr id="10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54649015"/>
                  </p:ext>
                </p:extLst>
              </p:nvPr>
            </p:nvGraphicFramePr>
            <p:xfrm>
              <a:off x="5913438" y="5551488"/>
              <a:ext cx="2559050" cy="10302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02282" name="Equation" r:id="rId8" imgW="1765080" imgH="711000" progId="Equation.3">
                      <p:embed/>
                    </p:oleObj>
                  </mc:Choice>
                  <mc:Fallback>
                    <p:oleObj name="Equation" r:id="rId8" imgW="1765080" imgH="711000" progId="Equation.3">
                      <p:embed/>
                      <p:pic>
                        <p:nvPicPr>
                          <p:cNvPr id="0" name="Picture 80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13438" y="5551488"/>
                            <a:ext cx="2559050" cy="103028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TextBox 10"/>
              <p:cNvSpPr txBox="1"/>
              <p:nvPr/>
            </p:nvSpPr>
            <p:spPr>
              <a:xfrm>
                <a:off x="3152604" y="5879068"/>
                <a:ext cx="35529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0000"/>
                    </a:solidFill>
                  </a:rPr>
                  <a:t>For a planar </a:t>
                </a:r>
                <a:r>
                  <a:rPr lang="en-US" i="1" dirty="0" err="1" smtClean="0">
                    <a:solidFill>
                      <a:srgbClr val="000000"/>
                    </a:solidFill>
                  </a:rPr>
                  <a:t>undulator</a:t>
                </a:r>
                <a:r>
                  <a:rPr lang="en-US" i="1" dirty="0" smtClean="0">
                    <a:solidFill>
                      <a:srgbClr val="000000"/>
                    </a:solidFill>
                  </a:rPr>
                  <a:t> </a:t>
                </a:r>
                <a:endParaRPr lang="en-US" i="1" dirty="0">
                  <a:solidFill>
                    <a:srgbClr val="000000"/>
                  </a:solidFill>
                </a:endParaRPr>
              </a:p>
            </p:txBody>
          </p:sp>
        </p:grpSp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3456247"/>
                </p:ext>
              </p:extLst>
            </p:nvPr>
          </p:nvGraphicFramePr>
          <p:xfrm>
            <a:off x="5703888" y="4800600"/>
            <a:ext cx="2449512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2283" name="Equation" r:id="rId10" imgW="1688760" imgH="444240" progId="Equation.3">
                    <p:embed/>
                  </p:oleObj>
                </mc:Choice>
                <mc:Fallback>
                  <p:oleObj name="Equation" r:id="rId10" imgW="1688760" imgH="444240" progId="Equation.3">
                    <p:embed/>
                    <p:pic>
                      <p:nvPicPr>
                        <p:cNvPr id="0" name="Picture 80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03888" y="4800600"/>
                          <a:ext cx="2449512" cy="647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200315" y="4190847"/>
            <a:ext cx="2085181" cy="9683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-152400" y="4191000"/>
            <a:ext cx="4343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parameter</a:t>
            </a:r>
            <a:endParaRPr lang="en-US" sz="1600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305768"/>
              </p:ext>
            </p:extLst>
          </p:nvPr>
        </p:nvGraphicFramePr>
        <p:xfrm>
          <a:off x="390550" y="5430270"/>
          <a:ext cx="2203961" cy="320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383" name="Equation" r:id="rId4" imgW="1485900" imgH="215900" progId="Equation.3">
                  <p:embed/>
                </p:oleObj>
              </mc:Choice>
              <mc:Fallback>
                <p:oleObj name="Equation" r:id="rId4" imgW="1485900" imgH="215900" progId="Equation.3">
                  <p:embed/>
                  <p:pic>
                    <p:nvPicPr>
                      <p:cNvPr id="0" name="Picture 10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50" y="5430270"/>
                        <a:ext cx="2203961" cy="3204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032855"/>
              </p:ext>
            </p:extLst>
          </p:nvPr>
        </p:nvGraphicFramePr>
        <p:xfrm>
          <a:off x="3302000" y="4303562"/>
          <a:ext cx="1924050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384" name="Equation" r:id="rId6" imgW="1104840" imgH="419040" progId="Equation.3">
                  <p:embed/>
                </p:oleObj>
              </mc:Choice>
              <mc:Fallback>
                <p:oleObj name="Equation" r:id="rId6" imgW="1104840" imgH="419040" progId="Equation.3">
                  <p:embed/>
                  <p:pic>
                    <p:nvPicPr>
                      <p:cNvPr id="0" name="Picture 10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0" y="4303562"/>
                        <a:ext cx="1924050" cy="725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Lorentz Force: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in Planar </a:t>
            </a:r>
            <a:r>
              <a:rPr lang="en-US" dirty="0" err="1" smtClean="0"/>
              <a:t>Undulator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0734050"/>
              </p:ext>
            </p:extLst>
          </p:nvPr>
        </p:nvGraphicFramePr>
        <p:xfrm>
          <a:off x="3352800" y="990600"/>
          <a:ext cx="2124075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385" name="Equation" r:id="rId8" imgW="863280" imgH="241200" progId="Equation.3">
                  <p:embed/>
                </p:oleObj>
              </mc:Choice>
              <mc:Fallback>
                <p:oleObj name="Equation" r:id="rId8" imgW="863280" imgH="241200" progId="Equation.3">
                  <p:embed/>
                  <p:pic>
                    <p:nvPicPr>
                      <p:cNvPr id="0" name="Picture 10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990600"/>
                        <a:ext cx="2124075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1752600"/>
            <a:ext cx="3521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2"/>
                </a:solidFill>
              </a:rPr>
              <a:t>Dominant motion in </a:t>
            </a:r>
            <a:r>
              <a:rPr lang="en-US" i="1" dirty="0" err="1" smtClean="0">
                <a:solidFill>
                  <a:schemeClr val="accent2"/>
                </a:solidFill>
              </a:rPr>
              <a:t>z</a:t>
            </a:r>
            <a:r>
              <a:rPr lang="en-US" i="1" dirty="0" smtClean="0">
                <a:solidFill>
                  <a:schemeClr val="accent2"/>
                </a:solidFill>
              </a:rPr>
              <a:t> (~</a:t>
            </a:r>
            <a:r>
              <a:rPr lang="en-US" i="1" dirty="0" err="1" smtClean="0">
                <a:solidFill>
                  <a:schemeClr val="accent2"/>
                </a:solidFill>
                <a:latin typeface="Symbol" charset="2"/>
                <a:cs typeface="Symbol" charset="2"/>
              </a:rPr>
              <a:t>b</a:t>
            </a:r>
            <a:r>
              <a:rPr lang="en-US" i="1" baseline="-25000" dirty="0" err="1" smtClean="0">
                <a:solidFill>
                  <a:schemeClr val="accent2"/>
                </a:solidFill>
              </a:rPr>
              <a:t>z</a:t>
            </a:r>
            <a:r>
              <a:rPr lang="en-US" i="1" dirty="0" err="1" smtClean="0">
                <a:solidFill>
                  <a:schemeClr val="accent2"/>
                </a:solidFill>
              </a:rPr>
              <a:t>ct</a:t>
            </a:r>
            <a:r>
              <a:rPr lang="en-US" i="1" dirty="0" smtClean="0">
                <a:solidFill>
                  <a:schemeClr val="accent2"/>
                </a:solidFill>
              </a:rPr>
              <a:t>)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1535668"/>
            <a:ext cx="2413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2"/>
                </a:solidFill>
              </a:rPr>
              <a:t>Dominant field in </a:t>
            </a:r>
            <a:r>
              <a:rPr lang="en-US" i="1" dirty="0" err="1" smtClean="0">
                <a:solidFill>
                  <a:schemeClr val="accent2"/>
                </a:solidFill>
              </a:rPr>
              <a:t>y</a:t>
            </a:r>
            <a:endParaRPr lang="en-US" i="1" dirty="0">
              <a:solidFill>
                <a:schemeClr val="accent2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4381500" y="1638300"/>
            <a:ext cx="304800" cy="76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6" idx="1"/>
          </p:cNvCxnSpPr>
          <p:nvPr/>
        </p:nvCxnSpPr>
        <p:spPr>
          <a:xfrm>
            <a:off x="5334000" y="1386245"/>
            <a:ext cx="533400" cy="3340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398768"/>
              </p:ext>
            </p:extLst>
          </p:nvPr>
        </p:nvGraphicFramePr>
        <p:xfrm>
          <a:off x="374735" y="4586288"/>
          <a:ext cx="1149350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386" name="Equation" r:id="rId10" imgW="660240" imgH="431640" progId="Equation.3">
                  <p:embed/>
                </p:oleObj>
              </mc:Choice>
              <mc:Fallback>
                <p:oleObj name="Equation" r:id="rId10" imgW="660240" imgH="431640" progId="Equation.3">
                  <p:embed/>
                  <p:pic>
                    <p:nvPicPr>
                      <p:cNvPr id="0" name="Picture 10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735" y="4586288"/>
                        <a:ext cx="1149350" cy="747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257656" y="3733800"/>
            <a:ext cx="2012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Transverse</a:t>
            </a:r>
            <a:endParaRPr lang="en-US" sz="2000" b="1" dirty="0">
              <a:solidFill>
                <a:srgbClr val="0070C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4431" y="4190847"/>
            <a:ext cx="2748954" cy="990601"/>
            <a:chOff x="5009356" y="3826390"/>
            <a:chExt cx="2748954" cy="990601"/>
          </a:xfrm>
        </p:grpSpPr>
        <p:sp>
          <p:nvSpPr>
            <p:cNvPr id="26" name="Rectangle 25"/>
            <p:cNvSpPr/>
            <p:nvPr/>
          </p:nvSpPr>
          <p:spPr>
            <a:xfrm>
              <a:off x="5009356" y="3826390"/>
              <a:ext cx="2748954" cy="9906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8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35078194"/>
                </p:ext>
              </p:extLst>
            </p:nvPr>
          </p:nvGraphicFramePr>
          <p:xfrm>
            <a:off x="5090319" y="3961329"/>
            <a:ext cx="2589212" cy="720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5387" name="Equation" r:id="rId12" imgW="1600200" imgH="444240" progId="Equation.3">
                    <p:embed/>
                  </p:oleObj>
                </mc:Choice>
                <mc:Fallback>
                  <p:oleObj name="Equation" r:id="rId12" imgW="1600200" imgH="444240" progId="Equation.3">
                    <p:embed/>
                    <p:pic>
                      <p:nvPicPr>
                        <p:cNvPr id="0" name="Picture 10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90319" y="3961329"/>
                          <a:ext cx="2589212" cy="720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TextBox 28"/>
          <p:cNvSpPr txBox="1"/>
          <p:nvPr/>
        </p:nvSpPr>
        <p:spPr>
          <a:xfrm>
            <a:off x="6528044" y="3747758"/>
            <a:ext cx="2012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Longitudinal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24600" y="543027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Average over one period</a:t>
            </a:r>
            <a:endParaRPr lang="en-US" sz="16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7086600" y="4930624"/>
            <a:ext cx="0" cy="468000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5734381"/>
              </p:ext>
            </p:extLst>
          </p:nvPr>
        </p:nvGraphicFramePr>
        <p:xfrm>
          <a:off x="152400" y="2286000"/>
          <a:ext cx="3622675" cy="1119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388" name="Equation" r:id="rId14" imgW="2082800" imgH="647700" progId="Equation.3">
                  <p:embed/>
                </p:oleObj>
              </mc:Choice>
              <mc:Fallback>
                <p:oleObj name="Equation" r:id="rId14" imgW="2082800" imgH="647700" progId="Equation.3">
                  <p:embed/>
                  <p:pic>
                    <p:nvPicPr>
                      <p:cNvPr id="0" name="Picture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286000"/>
                        <a:ext cx="3622675" cy="1119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4100976" y="2514600"/>
            <a:ext cx="4738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these 2 equations and after some algebra the transverse and longitudinal motion of the electrons can be derived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43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1" y="1600200"/>
            <a:ext cx="5255608" cy="4800600"/>
          </a:xfrm>
        </p:spPr>
        <p:txBody>
          <a:bodyPr/>
          <a:lstStyle/>
          <a:p>
            <a:r>
              <a:rPr lang="en-US" dirty="0" smtClean="0"/>
              <a:t>Longitudinal wiggle has twice the period.</a:t>
            </a:r>
          </a:p>
          <a:p>
            <a:r>
              <a:rPr lang="en-US" dirty="0" smtClean="0"/>
              <a:t>Causes a figure “8” motion in the co-moving frame.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Co-moving frame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2438400" cy="4152900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/>
          </p:cNvSpPr>
          <p:nvPr/>
        </p:nvSpPr>
        <p:spPr bwMode="auto">
          <a:xfrm>
            <a:off x="2272922" y="2819399"/>
            <a:ext cx="1158270" cy="27699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tabLst>
                <a:tab pos="1066800" algn="l"/>
              </a:tabLst>
            </a:pPr>
            <a:r>
              <a:rPr lang="en-US" i="1" dirty="0">
                <a:solidFill>
                  <a:schemeClr val="tx1"/>
                </a:solidFill>
                <a:ea typeface="Chalkboard" charset="0"/>
                <a:cs typeface="Chalkboard" charset="0"/>
              </a:rPr>
              <a:t>trajectory</a:t>
            </a: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H="1" flipV="1">
            <a:off x="2391380" y="2298699"/>
            <a:ext cx="298450" cy="5207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2135792" y="3695700"/>
            <a:ext cx="554038" cy="609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2516793" y="4471600"/>
            <a:ext cx="1140808" cy="55399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>
              <a:tabLst>
                <a:tab pos="1066800" algn="l"/>
              </a:tabLst>
            </a:pPr>
            <a:r>
              <a:rPr lang="en-US" i="1" dirty="0" smtClean="0">
                <a:ea typeface="Chalkboard" charset="0"/>
                <a:cs typeface="Chalkboard" charset="0"/>
              </a:rPr>
              <a:t>Effective position</a:t>
            </a:r>
            <a:endParaRPr lang="en-US" i="1" dirty="0">
              <a:solidFill>
                <a:schemeClr val="tx1"/>
              </a:solidFill>
              <a:ea typeface="Chalkboard" charset="0"/>
              <a:cs typeface="Chalkboard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0" y="4848136"/>
            <a:ext cx="419099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DA1F28"/>
                </a:solidFill>
              </a:rPr>
              <a:t>In a helical wiggle the longitudinal motion is constant</a:t>
            </a:r>
            <a:endParaRPr lang="en-US" sz="2400" b="1" i="1" dirty="0">
              <a:solidFill>
                <a:srgbClr val="DA1F28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9400" y="3200400"/>
            <a:ext cx="316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1066800"/>
            <a:ext cx="326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II. </a:t>
            </a:r>
            <a:r>
              <a:rPr lang="en-US" sz="4800" dirty="0">
                <a:solidFill>
                  <a:schemeClr val="tx1"/>
                </a:solidFill>
              </a:rPr>
              <a:t>Basic physics </a:t>
            </a:r>
            <a:r>
              <a:rPr lang="en-US" sz="4800" dirty="0" smtClean="0">
                <a:solidFill>
                  <a:schemeClr val="tx1"/>
                </a:solidFill>
              </a:rPr>
              <a:t>principles. </a:t>
            </a:r>
            <a:r>
              <a:rPr lang="en-US" sz="4800" dirty="0" err="1">
                <a:solidFill>
                  <a:schemeClr val="tx1"/>
                </a:solidFill>
              </a:rPr>
              <a:t>Undulator</a:t>
            </a:r>
            <a:r>
              <a:rPr lang="en-US" sz="4800" dirty="0">
                <a:solidFill>
                  <a:schemeClr val="tx1"/>
                </a:solidFill>
              </a:rPr>
              <a:t> r</a:t>
            </a:r>
            <a:r>
              <a:rPr lang="en-US" sz="4800" dirty="0" smtClean="0">
                <a:solidFill>
                  <a:schemeClr val="tx1"/>
                </a:solidFill>
              </a:rPr>
              <a:t>adiation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/>
          <p:cNvCxnSpPr/>
          <p:nvPr/>
        </p:nvCxnSpPr>
        <p:spPr>
          <a:xfrm flipV="1">
            <a:off x="4078495" y="3376397"/>
            <a:ext cx="1788905" cy="951455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591505" y="3578987"/>
            <a:ext cx="256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Emission Direction: 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19471" y="4011123"/>
            <a:ext cx="30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endParaRPr lang="en-US" dirty="0">
              <a:latin typeface="Symbol" charset="2"/>
              <a:cs typeface="Symbol" charset="2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5069095" y="3389855"/>
            <a:ext cx="1788905" cy="951455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143000"/>
            <a:ext cx="8229600" cy="6858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200" dirty="0" smtClean="0"/>
              <a:t>Accelerated particles are emitting radiation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 Condition (I)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2667000" y="4285727"/>
            <a:ext cx="4419600" cy="604132"/>
          </a:xfrm>
          <a:custGeom>
            <a:avLst/>
            <a:gdLst>
              <a:gd name="connsiteX0" fmla="*/ 2165871 w 2165871"/>
              <a:gd name="connsiteY0" fmla="*/ 234364 h 483849"/>
              <a:gd name="connsiteX1" fmla="*/ 1984437 w 2165871"/>
              <a:gd name="connsiteY1" fmla="*/ 449828 h 483849"/>
              <a:gd name="connsiteX2" fmla="*/ 1712285 w 2165871"/>
              <a:gd name="connsiteY2" fmla="*/ 30240 h 483849"/>
              <a:gd name="connsiteX3" fmla="*/ 1451474 w 2165871"/>
              <a:gd name="connsiteY3" fmla="*/ 461168 h 483849"/>
              <a:gd name="connsiteX4" fmla="*/ 1190662 w 2165871"/>
              <a:gd name="connsiteY4" fmla="*/ 18899 h 483849"/>
              <a:gd name="connsiteX5" fmla="*/ 941190 w 2165871"/>
              <a:gd name="connsiteY5" fmla="*/ 461168 h 483849"/>
              <a:gd name="connsiteX6" fmla="*/ 691718 w 2165871"/>
              <a:gd name="connsiteY6" fmla="*/ 18899 h 483849"/>
              <a:gd name="connsiteX7" fmla="*/ 430906 w 2165871"/>
              <a:gd name="connsiteY7" fmla="*/ 461168 h 483849"/>
              <a:gd name="connsiteX8" fmla="*/ 204113 w 2165871"/>
              <a:gd name="connsiteY8" fmla="*/ 30240 h 483849"/>
              <a:gd name="connsiteX9" fmla="*/ 0 w 2165871"/>
              <a:gd name="connsiteY9" fmla="*/ 279725 h 48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65871" h="483849">
                <a:moveTo>
                  <a:pt x="2165871" y="234364"/>
                </a:moveTo>
                <a:cubicBezTo>
                  <a:pt x="2112953" y="359106"/>
                  <a:pt x="2060035" y="483849"/>
                  <a:pt x="1984437" y="449828"/>
                </a:cubicBezTo>
                <a:cubicBezTo>
                  <a:pt x="1908839" y="415807"/>
                  <a:pt x="1801112" y="28350"/>
                  <a:pt x="1712285" y="30240"/>
                </a:cubicBezTo>
                <a:cubicBezTo>
                  <a:pt x="1623458" y="32130"/>
                  <a:pt x="1538411" y="463058"/>
                  <a:pt x="1451474" y="461168"/>
                </a:cubicBezTo>
                <a:cubicBezTo>
                  <a:pt x="1364537" y="459278"/>
                  <a:pt x="1275709" y="18899"/>
                  <a:pt x="1190662" y="18899"/>
                </a:cubicBezTo>
                <a:cubicBezTo>
                  <a:pt x="1105615" y="18899"/>
                  <a:pt x="1024347" y="461168"/>
                  <a:pt x="941190" y="461168"/>
                </a:cubicBezTo>
                <a:cubicBezTo>
                  <a:pt x="858033" y="461168"/>
                  <a:pt x="776765" y="18899"/>
                  <a:pt x="691718" y="18899"/>
                </a:cubicBezTo>
                <a:cubicBezTo>
                  <a:pt x="606671" y="18899"/>
                  <a:pt x="512173" y="459278"/>
                  <a:pt x="430906" y="461168"/>
                </a:cubicBezTo>
                <a:cubicBezTo>
                  <a:pt x="349639" y="463058"/>
                  <a:pt x="275931" y="60480"/>
                  <a:pt x="204113" y="30240"/>
                </a:cubicBezTo>
                <a:cubicBezTo>
                  <a:pt x="132295" y="0"/>
                  <a:pt x="0" y="279725"/>
                  <a:pt x="0" y="279725"/>
                </a:cubicBezTo>
              </a:path>
            </a:pathLst>
          </a:custGeom>
          <a:ln w="127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24438" y="2914128"/>
            <a:ext cx="20981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Wavefront</a:t>
            </a:r>
            <a:r>
              <a:rPr lang="en-US" dirty="0" smtClean="0"/>
              <a:t> from emission point A when electron has moved by one period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2772594" y="3054094"/>
            <a:ext cx="2637606" cy="258470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>
            <a:stCxn id="6" idx="6"/>
            <a:endCxn id="28" idx="1"/>
          </p:cNvCxnSpPr>
          <p:nvPr/>
        </p:nvCxnSpPr>
        <p:spPr>
          <a:xfrm flipH="1" flipV="1">
            <a:off x="3158862" y="3432615"/>
            <a:ext cx="919633" cy="876709"/>
          </a:xfrm>
          <a:prstGeom prst="straightConnector1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oval" w="med" len="med"/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71800" y="391639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</a:t>
            </a:r>
            <a:r>
              <a:rPr lang="en-US" dirty="0" smtClean="0"/>
              <a:t>=</a:t>
            </a:r>
            <a:r>
              <a:rPr lang="en-US" i="1" dirty="0" err="1" smtClean="0"/>
              <a:t>cT</a:t>
            </a:r>
            <a:endParaRPr lang="en-US" i="1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4087272" y="4309324"/>
            <a:ext cx="1018128" cy="0"/>
          </a:xfrm>
          <a:prstGeom prst="line">
            <a:avLst/>
          </a:prstGeom>
          <a:ln w="317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4831101" y="3950471"/>
            <a:ext cx="274299" cy="392929"/>
          </a:xfrm>
          <a:prstGeom prst="line">
            <a:avLst/>
          </a:prstGeom>
          <a:ln w="317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39" name="Object 38"/>
          <p:cNvGraphicFramePr>
            <a:graphicFrameLocks noChangeAspect="1"/>
          </p:cNvGraphicFramePr>
          <p:nvPr/>
        </p:nvGraphicFramePr>
        <p:xfrm>
          <a:off x="3942398" y="4908387"/>
          <a:ext cx="272194" cy="293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156" name="Equation" r:id="rId4" imgW="165100" imgH="177800" progId="Equation.3">
                  <p:embed/>
                </p:oleObj>
              </mc:Choice>
              <mc:Fallback>
                <p:oleObj name="Equation" r:id="rId4" imgW="165100" imgH="177800" progId="Equation.3">
                  <p:embed/>
                  <p:pic>
                    <p:nvPicPr>
                      <p:cNvPr id="0" name="Picture 4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2398" y="4908387"/>
                        <a:ext cx="272194" cy="2931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6595" name="Object 3"/>
          <p:cNvGraphicFramePr>
            <a:graphicFrameLocks noChangeAspect="1"/>
          </p:cNvGraphicFramePr>
          <p:nvPr/>
        </p:nvGraphicFramePr>
        <p:xfrm>
          <a:off x="3733800" y="3313655"/>
          <a:ext cx="814387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157" name="Equation" r:id="rId6" imgW="495300" imgH="177800" progId="Equation.3">
                  <p:embed/>
                </p:oleObj>
              </mc:Choice>
              <mc:Fallback>
                <p:oleObj name="Equation" r:id="rId6" imgW="495300" imgH="177800" progId="Equation.3">
                  <p:embed/>
                  <p:pic>
                    <p:nvPicPr>
                      <p:cNvPr id="0" name="Picture 4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313655"/>
                        <a:ext cx="814387" cy="293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6596" name="Object 4"/>
          <p:cNvGraphicFramePr>
            <a:graphicFrameLocks noChangeAspect="1"/>
          </p:cNvGraphicFramePr>
          <p:nvPr/>
        </p:nvGraphicFramePr>
        <p:xfrm>
          <a:off x="4957968" y="2785812"/>
          <a:ext cx="1633537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158" name="Equation" r:id="rId8" imgW="990600" imgH="177800" progId="Equation.3">
                  <p:embed/>
                </p:oleObj>
              </mc:Choice>
              <mc:Fallback>
                <p:oleObj name="Equation" r:id="rId8" imgW="990600" imgH="177800" progId="Equation.3">
                  <p:embed/>
                  <p:pic>
                    <p:nvPicPr>
                      <p:cNvPr id="0" name="Picture 4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7968" y="2785812"/>
                        <a:ext cx="1633537" cy="293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" name="Straight Connector 47"/>
          <p:cNvCxnSpPr/>
          <p:nvPr/>
        </p:nvCxnSpPr>
        <p:spPr>
          <a:xfrm rot="16200000" flipH="1">
            <a:off x="4032915" y="3624567"/>
            <a:ext cx="432136" cy="340976"/>
          </a:xfrm>
          <a:prstGeom prst="line">
            <a:avLst/>
          </a:prstGeom>
          <a:ln w="222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4919921" y="3228674"/>
            <a:ext cx="639454" cy="341105"/>
          </a:xfrm>
          <a:prstGeom prst="line">
            <a:avLst/>
          </a:prstGeom>
          <a:ln w="222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 flipH="1" flipV="1">
            <a:off x="4049375" y="4409575"/>
            <a:ext cx="527932" cy="469692"/>
          </a:xfrm>
          <a:prstGeom prst="line">
            <a:avLst/>
          </a:prstGeom>
          <a:ln w="222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822324" y="3718953"/>
            <a:ext cx="435476" cy="215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86200" y="431592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A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42" name="Content Placeholder 1"/>
          <p:cNvSpPr txBox="1">
            <a:spLocks/>
          </p:cNvSpPr>
          <p:nvPr/>
        </p:nvSpPr>
        <p:spPr>
          <a:xfrm>
            <a:off x="3124200" y="1905000"/>
            <a:ext cx="5943600" cy="6858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 defTabSz="914400">
              <a:buFont typeface="Wingdings 3"/>
              <a:buNone/>
            </a:pPr>
            <a:r>
              <a:rPr lang="en-US" sz="1900" dirty="0" smtClean="0">
                <a:solidFill>
                  <a:srgbClr val="0070C0"/>
                </a:solidFill>
              </a:rPr>
              <a:t>Condition to have a constructive interference between electrons and photons</a:t>
            </a:r>
            <a:endParaRPr lang="en-US" sz="1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53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 Condition (II)</a:t>
            </a:r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4378744" y="4343400"/>
            <a:ext cx="4003256" cy="1219200"/>
            <a:chOff x="2743200" y="5562600"/>
            <a:chExt cx="4003256" cy="1219200"/>
          </a:xfrm>
        </p:grpSpPr>
        <p:sp>
          <p:nvSpPr>
            <p:cNvPr id="58" name="Rectangle 57"/>
            <p:cNvSpPr/>
            <p:nvPr/>
          </p:nvSpPr>
          <p:spPr>
            <a:xfrm>
              <a:off x="2743200" y="5562600"/>
              <a:ext cx="4003256" cy="1219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9" name="Object 58"/>
            <p:cNvGraphicFramePr>
              <a:graphicFrameLocks noChangeAspect="1"/>
            </p:cNvGraphicFramePr>
            <p:nvPr/>
          </p:nvGraphicFramePr>
          <p:xfrm>
            <a:off x="2914015" y="5640387"/>
            <a:ext cx="3506787" cy="1065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9772" name="Equation" r:id="rId4" imgW="1460500" imgH="444500" progId="Equation.3">
                    <p:embed/>
                  </p:oleObj>
                </mc:Choice>
                <mc:Fallback>
                  <p:oleObj name="Equation" r:id="rId4" imgW="1460500" imgH="444500" progId="Equation.3">
                    <p:embed/>
                    <p:pic>
                      <p:nvPicPr>
                        <p:cNvPr id="0" name="Picture 100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4015" y="5640387"/>
                          <a:ext cx="3506787" cy="1065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6573743"/>
              </p:ext>
            </p:extLst>
          </p:nvPr>
        </p:nvGraphicFramePr>
        <p:xfrm>
          <a:off x="425450" y="1743075"/>
          <a:ext cx="6702425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773" name="Equation" r:id="rId6" imgW="3911400" imgH="672840" progId="Equation.3">
                  <p:embed/>
                </p:oleObj>
              </mc:Choice>
              <mc:Fallback>
                <p:oleObj name="Equation" r:id="rId6" imgW="3911400" imgH="672840" progId="Equation.3">
                  <p:embed/>
                  <p:pic>
                    <p:nvPicPr>
                      <p:cNvPr id="0" name="Picture 10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" y="1743075"/>
                        <a:ext cx="6702425" cy="115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685800" y="3733800"/>
            <a:ext cx="201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For small angles</a:t>
            </a:r>
            <a:endParaRPr lang="en-US" i="1" dirty="0"/>
          </a:p>
        </p:txBody>
      </p:sp>
      <p:graphicFrame>
        <p:nvGraphicFramePr>
          <p:cNvPr id="6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190429"/>
              </p:ext>
            </p:extLst>
          </p:nvPr>
        </p:nvGraphicFramePr>
        <p:xfrm>
          <a:off x="387021" y="4089400"/>
          <a:ext cx="2584450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774" name="Equation" r:id="rId8" imgW="1473120" imgH="482400" progId="Equation.3">
                  <p:embed/>
                </p:oleObj>
              </mc:Choice>
              <mc:Fallback>
                <p:oleObj name="Equation" r:id="rId8" imgW="1473120" imgH="482400" progId="Equation.3">
                  <p:embed/>
                  <p:pic>
                    <p:nvPicPr>
                      <p:cNvPr id="0" name="Picture 10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021" y="4089400"/>
                        <a:ext cx="2584450" cy="84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6245184"/>
              </p:ext>
            </p:extLst>
          </p:nvPr>
        </p:nvGraphicFramePr>
        <p:xfrm>
          <a:off x="533400" y="1143001"/>
          <a:ext cx="2140697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775" name="Equation" r:id="rId10" imgW="1002960" imgH="228600" progId="Equation.3">
                  <p:embed/>
                </p:oleObj>
              </mc:Choice>
              <mc:Fallback>
                <p:oleObj name="Equation" r:id="rId10" imgW="1002960" imgH="228600" progId="Equation.3">
                  <p:embed/>
                  <p:pic>
                    <p:nvPicPr>
                      <p:cNvPr id="0" name="Picture 10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143001"/>
                        <a:ext cx="2140697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333989"/>
              </p:ext>
            </p:extLst>
          </p:nvPr>
        </p:nvGraphicFramePr>
        <p:xfrm>
          <a:off x="2678113" y="3048000"/>
          <a:ext cx="1589087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688" name="Equation" r:id="rId12" imgW="1206360" imgH="444240" progId="Equation.3">
                  <p:embed/>
                </p:oleObj>
              </mc:Choice>
              <mc:Fallback>
                <p:oleObj name="Equation" r:id="rId12" imgW="1206360" imgH="444240" progId="Equation.3">
                  <p:embed/>
                  <p:pic>
                    <p:nvPicPr>
                      <p:cNvPr id="0" name="Picture 10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8113" y="3048000"/>
                        <a:ext cx="1589087" cy="585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126679"/>
              </p:ext>
            </p:extLst>
          </p:nvPr>
        </p:nvGraphicFramePr>
        <p:xfrm>
          <a:off x="4572000" y="1143000"/>
          <a:ext cx="1428750" cy="447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689" name="Equation" r:id="rId14" imgW="1257120" imgH="393480" progId="Equation.3">
                  <p:embed/>
                </p:oleObj>
              </mc:Choice>
              <mc:Fallback>
                <p:oleObj name="Equation" r:id="rId14" imgW="1257120" imgH="393480" progId="Equation.3">
                  <p:embed/>
                  <p:pic>
                    <p:nvPicPr>
                      <p:cNvPr id="0" name="Picture 10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143000"/>
                        <a:ext cx="1428750" cy="4475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4" name="Straight Arrow Connector 73"/>
          <p:cNvCxnSpPr/>
          <p:nvPr/>
        </p:nvCxnSpPr>
        <p:spPr>
          <a:xfrm flipH="1" flipV="1">
            <a:off x="3276600" y="2286000"/>
            <a:ext cx="0" cy="828000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5029200" y="1589400"/>
            <a:ext cx="0" cy="468000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883087"/>
              </p:ext>
            </p:extLst>
          </p:nvPr>
        </p:nvGraphicFramePr>
        <p:xfrm>
          <a:off x="990600" y="5008563"/>
          <a:ext cx="1673225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690" name="Equation" r:id="rId16" imgW="1473120" imgH="419040" progId="Equation.3">
                  <p:embed/>
                </p:oleObj>
              </mc:Choice>
              <mc:Fallback>
                <p:oleObj name="Equation" r:id="rId16" imgW="1473120" imgH="419040" progId="Equation.3">
                  <p:embed/>
                  <p:pic>
                    <p:nvPicPr>
                      <p:cNvPr id="0" name="Picture 10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008563"/>
                        <a:ext cx="1673225" cy="477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6" name="Straight Arrow Connector 75"/>
          <p:cNvCxnSpPr/>
          <p:nvPr/>
        </p:nvCxnSpPr>
        <p:spPr>
          <a:xfrm flipH="1" flipV="1">
            <a:off x="1676400" y="4625725"/>
            <a:ext cx="0" cy="540000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33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71800" y="5334000"/>
            <a:ext cx="3429000" cy="121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wavelength can be controlled by 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Changing the electron beam energy,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Varying the magnetic field </a:t>
            </a:r>
            <a:r>
              <a:rPr lang="en-US" dirty="0" smtClean="0"/>
              <a:t>(requires K significantly larger than 1)</a:t>
            </a:r>
          </a:p>
          <a:p>
            <a:endParaRPr lang="en-US" sz="2000" dirty="0" smtClean="0"/>
          </a:p>
          <a:p>
            <a:r>
              <a:rPr lang="en-US" sz="2000" dirty="0" smtClean="0"/>
              <a:t>Example: an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period of 15 mm, a K-value of 1.2 and an energy of 5.8 </a:t>
            </a:r>
            <a:r>
              <a:rPr lang="en-US" sz="2000" dirty="0" err="1" smtClean="0"/>
              <a:t>GeV</a:t>
            </a:r>
            <a:r>
              <a:rPr lang="en-US" sz="2000" dirty="0" smtClean="0"/>
              <a:t> (</a:t>
            </a:r>
            <a:r>
              <a:rPr lang="en-US" sz="2000" dirty="0" smtClean="0">
                <a:latin typeface="Symbol" charset="2"/>
                <a:cs typeface="Symbol" charset="2"/>
              </a:rPr>
              <a:t>g</a:t>
            </a:r>
            <a:r>
              <a:rPr lang="en-US" sz="2000" dirty="0" smtClean="0"/>
              <a:t>=11000</a:t>
            </a:r>
            <a:r>
              <a:rPr lang="en-US" sz="2000" dirty="0"/>
              <a:t>) would </a:t>
            </a:r>
            <a:r>
              <a:rPr lang="en-US" sz="2000" dirty="0" smtClean="0"/>
              <a:t>give 1 </a:t>
            </a:r>
            <a:r>
              <a:rPr lang="en-US" sz="2000" dirty="0"/>
              <a:t>Å radiation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FEL Resonant Wavelength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817203"/>
            <a:ext cx="7620000" cy="12003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Free-Electron Lasers are based on </a:t>
            </a:r>
            <a:r>
              <a:rPr lang="en-US" sz="2400" b="1" dirty="0" err="1" smtClean="0"/>
              <a:t>undulator</a:t>
            </a:r>
            <a:r>
              <a:rPr lang="en-US" sz="2400" b="1" dirty="0" smtClean="0"/>
              <a:t> radiation in the forward direction with the resonant wavelength:</a:t>
            </a:r>
          </a:p>
        </p:txBody>
      </p:sp>
      <p:graphicFrame>
        <p:nvGraphicFramePr>
          <p:cNvPr id="8734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368263"/>
              </p:ext>
            </p:extLst>
          </p:nvPr>
        </p:nvGraphicFramePr>
        <p:xfrm>
          <a:off x="3590925" y="5435600"/>
          <a:ext cx="2306638" cy="100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687" name="Equation" r:id="rId3" imgW="1104840" imgH="482400" progId="Equation.3">
                  <p:embed/>
                </p:oleObj>
              </mc:Choice>
              <mc:Fallback>
                <p:oleObj name="Equation" r:id="rId3" imgW="1104840" imgH="482400" progId="Equation.3">
                  <p:embed/>
                  <p:pic>
                    <p:nvPicPr>
                      <p:cNvPr id="0" name="Picture 2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0925" y="5435600"/>
                        <a:ext cx="2306638" cy="1004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II. </a:t>
            </a:r>
            <a:r>
              <a:rPr lang="en-US" sz="4800" dirty="0">
                <a:solidFill>
                  <a:schemeClr val="tx1"/>
                </a:solidFill>
              </a:rPr>
              <a:t>Basic physics </a:t>
            </a:r>
            <a:r>
              <a:rPr lang="en-US" sz="4800" dirty="0" smtClean="0">
                <a:solidFill>
                  <a:schemeClr val="tx1"/>
                </a:solidFill>
              </a:rPr>
              <a:t>principles. </a:t>
            </a:r>
            <a:r>
              <a:rPr lang="en-US" sz="4800" dirty="0">
                <a:solidFill>
                  <a:schemeClr val="tx1"/>
                </a:solidFill>
              </a:rPr>
              <a:t>Interaction </a:t>
            </a:r>
            <a:r>
              <a:rPr lang="en-US" sz="4800" dirty="0" smtClean="0">
                <a:solidFill>
                  <a:schemeClr val="tx1"/>
                </a:solidFill>
              </a:rPr>
              <a:t>with radiation </a:t>
            </a:r>
            <a:r>
              <a:rPr lang="en-US" sz="4800" dirty="0">
                <a:solidFill>
                  <a:schemeClr val="tx1"/>
                </a:solidFill>
              </a:rPr>
              <a:t>f</a:t>
            </a:r>
            <a:r>
              <a:rPr lang="en-US" sz="4800" dirty="0" smtClean="0">
                <a:solidFill>
                  <a:schemeClr val="tx1"/>
                </a:solidFill>
              </a:rPr>
              <a:t>ield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231709"/>
            <a:ext cx="7162800" cy="4940491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romanLcPeriod"/>
            </a:pPr>
            <a:r>
              <a:rPr lang="en-US" sz="2000" dirty="0" smtClean="0"/>
              <a:t>Introduction</a:t>
            </a:r>
          </a:p>
          <a:p>
            <a:pPr marL="624078" indent="-514350">
              <a:buFont typeface="+mj-lt"/>
              <a:buAutoNum type="romanLcPeriod"/>
            </a:pPr>
            <a:endParaRPr lang="en-US" sz="1000" dirty="0" smtClean="0"/>
          </a:p>
          <a:p>
            <a:pPr marL="624078" indent="-514350">
              <a:buFont typeface="+mj-lt"/>
              <a:buAutoNum type="romanLcPeriod"/>
            </a:pPr>
            <a:r>
              <a:rPr lang="en-US" sz="2000" dirty="0" smtClean="0"/>
              <a:t>Basic physics principles:</a:t>
            </a:r>
          </a:p>
          <a:p>
            <a:pPr marL="880110" lvl="1" indent="-514350">
              <a:buFont typeface="+mj-lt"/>
              <a:buAutoNum type="alphaLcParenR"/>
            </a:pPr>
            <a:r>
              <a:rPr lang="en-US" sz="1600" dirty="0" smtClean="0"/>
              <a:t>Electron motion</a:t>
            </a:r>
          </a:p>
          <a:p>
            <a:pPr marL="880110" lvl="1" indent="-514350">
              <a:buFont typeface="+mj-lt"/>
              <a:buAutoNum type="alphaLcParenR"/>
            </a:pPr>
            <a:r>
              <a:rPr lang="en-US" sz="1600" dirty="0" err="1" smtClean="0"/>
              <a:t>Undulator</a:t>
            </a:r>
            <a:r>
              <a:rPr lang="en-US" sz="1600" dirty="0" smtClean="0"/>
              <a:t> radiation</a:t>
            </a:r>
          </a:p>
          <a:p>
            <a:pPr marL="880110" lvl="1" indent="-514350">
              <a:buFont typeface="+mj-lt"/>
              <a:buAutoNum type="alphaLcParenR"/>
            </a:pPr>
            <a:r>
              <a:rPr lang="en-US" sz="1600" dirty="0" smtClean="0"/>
              <a:t>Interaction with radiation </a:t>
            </a:r>
            <a:r>
              <a:rPr lang="en-US" sz="1600" dirty="0"/>
              <a:t>f</a:t>
            </a:r>
            <a:r>
              <a:rPr lang="en-US" sz="1600" dirty="0" smtClean="0"/>
              <a:t>ield</a:t>
            </a:r>
          </a:p>
          <a:p>
            <a:pPr marL="880110" lvl="1" indent="-514350">
              <a:buFont typeface="+mj-lt"/>
              <a:buAutoNum type="alphaLcParenR"/>
            </a:pPr>
            <a:r>
              <a:rPr lang="en-US" sz="1600" dirty="0" smtClean="0"/>
              <a:t>Field emission</a:t>
            </a:r>
          </a:p>
          <a:p>
            <a:pPr marL="880110" lvl="1" indent="-514350">
              <a:buFont typeface="+mj-lt"/>
              <a:buAutoNum type="alphaLcParenR"/>
            </a:pPr>
            <a:r>
              <a:rPr lang="en-US" sz="1600" dirty="0" smtClean="0"/>
              <a:t>SASE FELs</a:t>
            </a:r>
          </a:p>
          <a:p>
            <a:pPr marL="880110" lvl="1" indent="-514350">
              <a:buFont typeface="+mj-lt"/>
              <a:buAutoNum type="alphaLcParenR"/>
            </a:pPr>
            <a:r>
              <a:rPr lang="en-US" sz="1600" dirty="0" smtClean="0"/>
              <a:t>The FEL parameter </a:t>
            </a:r>
            <a:r>
              <a:rPr lang="en-US" sz="1600" i="1" dirty="0" smtClean="0"/>
              <a:t>ρ</a:t>
            </a:r>
            <a:r>
              <a:rPr lang="en-US" sz="1600" dirty="0" smtClean="0"/>
              <a:t> </a:t>
            </a:r>
          </a:p>
          <a:p>
            <a:pPr marL="624078" indent="-514350">
              <a:buFont typeface="+mj-lt"/>
              <a:buAutoNum type="romanLcPeriod"/>
            </a:pPr>
            <a:endParaRPr lang="en-US" sz="1000" dirty="0" smtClean="0"/>
          </a:p>
          <a:p>
            <a:pPr marL="624078" indent="-514350">
              <a:buFont typeface="+mj-lt"/>
              <a:buAutoNum type="romanLcPeriod"/>
            </a:pPr>
            <a:r>
              <a:rPr lang="en-US" sz="2000" dirty="0" smtClean="0"/>
              <a:t>Electron beam requirements</a:t>
            </a:r>
          </a:p>
          <a:p>
            <a:pPr marL="624078" indent="-514350">
              <a:buFont typeface="+mj-lt"/>
              <a:buAutoNum type="romanLcPeriod"/>
            </a:pPr>
            <a:endParaRPr lang="en-US" sz="1000" dirty="0" smtClean="0"/>
          </a:p>
          <a:p>
            <a:pPr marL="624078" indent="-514350">
              <a:buFont typeface="+mj-lt"/>
              <a:buAutoNum type="romanLcPeriod"/>
            </a:pPr>
            <a:r>
              <a:rPr lang="en-US" sz="2000" dirty="0" smtClean="0"/>
              <a:t>FEL driver </a:t>
            </a:r>
            <a:r>
              <a:rPr lang="en-US" sz="2000" dirty="0"/>
              <a:t>a</a:t>
            </a:r>
            <a:r>
              <a:rPr lang="en-US" sz="2000" dirty="0" smtClean="0"/>
              <a:t>ccelerators </a:t>
            </a:r>
          </a:p>
          <a:p>
            <a:pPr marL="624078" indent="-514350">
              <a:buFont typeface="+mj-lt"/>
              <a:buAutoNum type="romanLcPeriod"/>
            </a:pPr>
            <a:endParaRPr lang="en-US" sz="1000" dirty="0" smtClean="0"/>
          </a:p>
          <a:p>
            <a:pPr marL="624078" indent="-514350">
              <a:buFont typeface="+mj-lt"/>
              <a:buAutoNum type="romanLcPeriod"/>
            </a:pPr>
            <a:r>
              <a:rPr lang="en-US" sz="2000" dirty="0" smtClean="0"/>
              <a:t>FEL projects around the world</a:t>
            </a:r>
          </a:p>
          <a:p>
            <a:pPr marL="566928" indent="-457200">
              <a:buAutoNum type="romanLcPeriod"/>
            </a:pPr>
            <a:endParaRPr lang="en-US" sz="2000" dirty="0" smtClean="0"/>
          </a:p>
          <a:p>
            <a:pPr marL="566928" indent="-457200">
              <a:buAutoNum type="romanLcPeriod"/>
            </a:pPr>
            <a:endParaRPr lang="en-US" sz="2000" dirty="0" smtClean="0"/>
          </a:p>
          <a:p>
            <a:pPr marL="566928" indent="-457200">
              <a:buAutoNum type="romanLcPeriod"/>
            </a:pPr>
            <a:endParaRPr lang="en-US" sz="2000" dirty="0" smtClean="0"/>
          </a:p>
          <a:p>
            <a:pPr marL="566928" indent="-457200">
              <a:buAutoNum type="romanLcPeriod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74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40491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The wiggling electrons emit radiation. Some of it co-propagates along the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The transverse oscillation allows the coupling of the electron beam with the radiation field.  </a:t>
            </a:r>
          </a:p>
          <a:p>
            <a:endParaRPr lang="en-US" sz="2000" dirty="0" smtClean="0"/>
          </a:p>
          <a:p>
            <a:r>
              <a:rPr lang="en-US" sz="2000" dirty="0" smtClean="0"/>
              <a:t>Electrons absorbing more photons than emitting become faster and tend to group with electrons, which are emitting more photons than absorbing.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 ideas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743272"/>
            <a:ext cx="7924800" cy="12003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FEL exploits a collective process, which ends with an almost fully coherent emission at the resonant wavelength.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transverse oscillation allows to couple with a co-propagating field </a:t>
            </a:r>
          </a:p>
          <a:p>
            <a:r>
              <a:rPr lang="en-US" sz="2000" dirty="0" smtClean="0"/>
              <a:t>The electron moves either with or against the field line</a:t>
            </a:r>
          </a:p>
          <a:p>
            <a:r>
              <a:rPr lang="en-US" sz="2000" dirty="0" smtClean="0"/>
              <a:t>After half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period the radiation field has slipped half wavelength. Both velocity and field, have changed sign and the direction of energy transfer remains.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Co-Propagation of Electrons and Field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3429000"/>
            <a:ext cx="2971800" cy="1600200"/>
          </a:xfrm>
          <a:prstGeom prst="rect">
            <a:avLst/>
          </a:prstGeom>
          <a:solidFill>
            <a:srgbClr val="DA1F28">
              <a:alpha val="3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95800" y="3429000"/>
            <a:ext cx="2971800" cy="1600200"/>
          </a:xfrm>
          <a:prstGeom prst="rect">
            <a:avLst/>
          </a:prstGeom>
          <a:solidFill>
            <a:srgbClr val="008000">
              <a:alpha val="35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848600" y="3429000"/>
            <a:ext cx="1295400" cy="1600200"/>
          </a:xfrm>
          <a:prstGeom prst="rect">
            <a:avLst/>
          </a:prstGeom>
          <a:solidFill>
            <a:srgbClr val="DA1F28">
              <a:alpha val="3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429000"/>
            <a:ext cx="914400" cy="1600200"/>
          </a:xfrm>
          <a:prstGeom prst="rect">
            <a:avLst/>
          </a:prstGeom>
          <a:solidFill>
            <a:srgbClr val="008000">
              <a:alpha val="35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3644784"/>
            <a:ext cx="9123609" cy="1184506"/>
          </a:xfrm>
          <a:custGeom>
            <a:avLst/>
            <a:gdLst>
              <a:gd name="connsiteX0" fmla="*/ 0 w 9123609"/>
              <a:gd name="connsiteY0" fmla="*/ 1120426 h 1184506"/>
              <a:gd name="connsiteX1" fmla="*/ 2668335 w 9123609"/>
              <a:gd name="connsiteY1" fmla="*/ 1942 h 1184506"/>
              <a:gd name="connsiteX2" fmla="*/ 6047450 w 9123609"/>
              <a:gd name="connsiteY2" fmla="*/ 1132077 h 1184506"/>
              <a:gd name="connsiteX3" fmla="*/ 9123609 w 9123609"/>
              <a:gd name="connsiteY3" fmla="*/ 316516 h 118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23609" h="1184506">
                <a:moveTo>
                  <a:pt x="0" y="1120426"/>
                </a:moveTo>
                <a:cubicBezTo>
                  <a:pt x="830213" y="560213"/>
                  <a:pt x="1660427" y="0"/>
                  <a:pt x="2668335" y="1942"/>
                </a:cubicBezTo>
                <a:cubicBezTo>
                  <a:pt x="3676243" y="3884"/>
                  <a:pt x="4971571" y="1079648"/>
                  <a:pt x="6047450" y="1132077"/>
                </a:cubicBezTo>
                <a:cubicBezTo>
                  <a:pt x="7123329" y="1184506"/>
                  <a:pt x="9123609" y="316516"/>
                  <a:pt x="9123609" y="316516"/>
                </a:cubicBezTo>
              </a:path>
            </a:pathLst>
          </a:cu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13292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90600" y="4038600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514600" y="3566035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4139298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943600" y="4694804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188340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3999200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746436" y="3890123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rot="10800000" flipV="1">
            <a:off x="1059848" y="3794501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 flipV="1">
            <a:off x="2584512" y="3621482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4336448" y="3782850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6025164" y="4007267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757430" y="499881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4030853" y="5028406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Freeform 24"/>
          <p:cNvSpPr/>
          <p:nvPr/>
        </p:nvSpPr>
        <p:spPr>
          <a:xfrm>
            <a:off x="7452424" y="3878472"/>
            <a:ext cx="722432" cy="526231"/>
          </a:xfrm>
          <a:custGeom>
            <a:avLst/>
            <a:gdLst>
              <a:gd name="connsiteX0" fmla="*/ 0 w 722432"/>
              <a:gd name="connsiteY0" fmla="*/ 343701 h 526231"/>
              <a:gd name="connsiteX1" fmla="*/ 93217 w 722432"/>
              <a:gd name="connsiteY1" fmla="*/ 29127 h 526231"/>
              <a:gd name="connsiteX2" fmla="*/ 209739 w 722432"/>
              <a:gd name="connsiteY2" fmla="*/ 518464 h 526231"/>
              <a:gd name="connsiteX3" fmla="*/ 337912 w 722432"/>
              <a:gd name="connsiteY3" fmla="*/ 40778 h 526231"/>
              <a:gd name="connsiteX4" fmla="*/ 442781 w 722432"/>
              <a:gd name="connsiteY4" fmla="*/ 495162 h 526231"/>
              <a:gd name="connsiteX5" fmla="*/ 559302 w 722432"/>
              <a:gd name="connsiteY5" fmla="*/ 29127 h 526231"/>
              <a:gd name="connsiteX6" fmla="*/ 640867 w 722432"/>
              <a:gd name="connsiteY6" fmla="*/ 495162 h 526231"/>
              <a:gd name="connsiteX7" fmla="*/ 722432 w 722432"/>
              <a:gd name="connsiteY7" fmla="*/ 215541 h 526231"/>
              <a:gd name="connsiteX8" fmla="*/ 722432 w 722432"/>
              <a:gd name="connsiteY8" fmla="*/ 215541 h 526231"/>
              <a:gd name="connsiteX9" fmla="*/ 722432 w 722432"/>
              <a:gd name="connsiteY9" fmla="*/ 215541 h 526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432" h="526231">
                <a:moveTo>
                  <a:pt x="0" y="343701"/>
                </a:moveTo>
                <a:cubicBezTo>
                  <a:pt x="29130" y="171850"/>
                  <a:pt x="58261" y="0"/>
                  <a:pt x="93217" y="29127"/>
                </a:cubicBezTo>
                <a:cubicBezTo>
                  <a:pt x="128174" y="58254"/>
                  <a:pt x="168957" y="516522"/>
                  <a:pt x="209739" y="518464"/>
                </a:cubicBezTo>
                <a:cubicBezTo>
                  <a:pt x="250521" y="520406"/>
                  <a:pt x="299072" y="44662"/>
                  <a:pt x="337912" y="40778"/>
                </a:cubicBezTo>
                <a:cubicBezTo>
                  <a:pt x="376752" y="36894"/>
                  <a:pt x="405883" y="497104"/>
                  <a:pt x="442781" y="495162"/>
                </a:cubicBezTo>
                <a:cubicBezTo>
                  <a:pt x="479679" y="493220"/>
                  <a:pt x="526288" y="29127"/>
                  <a:pt x="559302" y="29127"/>
                </a:cubicBezTo>
                <a:cubicBezTo>
                  <a:pt x="592316" y="29127"/>
                  <a:pt x="613679" y="464093"/>
                  <a:pt x="640867" y="495162"/>
                </a:cubicBezTo>
                <a:cubicBezTo>
                  <a:pt x="668055" y="526231"/>
                  <a:pt x="722432" y="215541"/>
                  <a:pt x="722432" y="215541"/>
                </a:cubicBezTo>
                <a:lnTo>
                  <a:pt x="722432" y="215541"/>
                </a:lnTo>
                <a:lnTo>
                  <a:pt x="722432" y="215541"/>
                </a:lnTo>
              </a:path>
            </a:pathLst>
          </a:custGeom>
          <a:noFill/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10800000" flipV="1">
            <a:off x="7665940" y="3782850"/>
            <a:ext cx="1588" cy="77157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591328" y="4419162"/>
            <a:ext cx="152400" cy="15749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7367301" y="4952206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11632" y="5591792"/>
            <a:ext cx="7620000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net energy change can be accumulated over many periods</a:t>
            </a:r>
            <a:endParaRPr lang="en-US" sz="2400" b="1" dirty="0" smtClean="0">
              <a:latin typeface="Symbol" charset="2"/>
              <a:cs typeface="Symbol" charset="2"/>
            </a:endParaRP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6090753"/>
              </p:ext>
            </p:extLst>
          </p:nvPr>
        </p:nvGraphicFramePr>
        <p:xfrm>
          <a:off x="3060700" y="1420813"/>
          <a:ext cx="62547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6756" name="Equation" r:id="rId3" imgW="431640" imgH="241200" progId="Equation.3">
                  <p:embed/>
                </p:oleObj>
              </mc:Choice>
              <mc:Fallback>
                <p:oleObj name="Equation" r:id="rId3" imgW="431640" imgH="241200" progId="Equation.3">
                  <p:embed/>
                  <p:pic>
                    <p:nvPicPr>
                      <p:cNvPr id="0" name="Picture 2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700" y="1420813"/>
                        <a:ext cx="625475" cy="34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26909"/>
            <a:ext cx="8229600" cy="494049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energy change of an electron depends on its phase </a:t>
            </a:r>
            <a:r>
              <a:rPr lang="el-GR" sz="2000" i="1" dirty="0" smtClean="0"/>
              <a:t>θ</a:t>
            </a:r>
            <a:endParaRPr lang="en-US" sz="2000" i="1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For a given wavelength </a:t>
            </a:r>
            <a:r>
              <a:rPr lang="en-US" sz="2000" i="1" dirty="0" smtClean="0">
                <a:latin typeface="Symbol" charset="2"/>
                <a:cs typeface="Symbol" charset="2"/>
              </a:rPr>
              <a:t>l</a:t>
            </a:r>
            <a:r>
              <a:rPr lang="en-US" sz="2000" dirty="0" smtClean="0"/>
              <a:t> there is one energy </a:t>
            </a:r>
            <a:r>
              <a:rPr lang="en-US" sz="2000" i="1" dirty="0" smtClean="0">
                <a:latin typeface="Symbol" charset="2"/>
                <a:cs typeface="Symbol" charset="2"/>
              </a:rPr>
              <a:t>g</a:t>
            </a:r>
            <a:r>
              <a:rPr lang="en-US" sz="2000" i="1" baseline="-25000" dirty="0" smtClean="0"/>
              <a:t>r</a:t>
            </a:r>
            <a:r>
              <a:rPr lang="en-US" sz="2000" dirty="0" smtClean="0"/>
              <a:t>, where the electron stays in phase with radiation field. </a:t>
            </a:r>
          </a:p>
          <a:p>
            <a:r>
              <a:rPr lang="en-US" sz="2000" dirty="0" smtClean="0"/>
              <a:t>It can be proven that the condition that satisfies this is exactly the resonance condition.</a:t>
            </a:r>
          </a:p>
          <a:p>
            <a:endParaRPr lang="en-US" sz="500" dirty="0" smtClean="0"/>
          </a:p>
          <a:p>
            <a:r>
              <a:rPr lang="en-US" sz="2000" dirty="0" smtClean="0"/>
              <a:t>Electrons with energies above the resonant energy, move faster (</a:t>
            </a:r>
            <a:r>
              <a:rPr lang="en-US" sz="2000" i="1" dirty="0" err="1" smtClean="0"/>
              <a:t>d</a:t>
            </a:r>
            <a:r>
              <a:rPr lang="en-US" sz="2000" i="1" dirty="0" err="1" smtClean="0">
                <a:latin typeface="Symbol" charset="2"/>
                <a:cs typeface="Symbol" charset="2"/>
              </a:rPr>
              <a:t>q</a:t>
            </a:r>
            <a:r>
              <a:rPr lang="en-US" sz="2000" dirty="0" smtClean="0"/>
              <a:t>/</a:t>
            </a:r>
            <a:r>
              <a:rPr lang="en-US" sz="2000" i="1" dirty="0" err="1" smtClean="0"/>
              <a:t>dz</a:t>
            </a:r>
            <a:r>
              <a:rPr lang="en-US" sz="2000" i="1" dirty="0" smtClean="0"/>
              <a:t> </a:t>
            </a:r>
            <a:r>
              <a:rPr lang="en-US" sz="2000" dirty="0" smtClean="0"/>
              <a:t>&gt; 0), while energies below will make the electrons fall back (</a:t>
            </a:r>
            <a:r>
              <a:rPr lang="en-US" sz="2000" i="1" dirty="0" err="1" smtClean="0"/>
              <a:t>d</a:t>
            </a:r>
            <a:r>
              <a:rPr lang="en-US" sz="2000" i="1" dirty="0" err="1" smtClean="0">
                <a:latin typeface="Symbol" charset="2"/>
                <a:cs typeface="Symbol" charset="2"/>
              </a:rPr>
              <a:t>q</a:t>
            </a:r>
            <a:r>
              <a:rPr lang="en-US" sz="2000" dirty="0" smtClean="0"/>
              <a:t>/</a:t>
            </a:r>
            <a:r>
              <a:rPr lang="en-US" sz="2000" i="1" dirty="0" err="1" smtClean="0"/>
              <a:t>dz</a:t>
            </a:r>
            <a:r>
              <a:rPr lang="en-US" sz="2000" i="1" dirty="0" smtClean="0"/>
              <a:t> </a:t>
            </a:r>
            <a:r>
              <a:rPr lang="en-US" sz="2000" dirty="0" smtClean="0"/>
              <a:t>&lt;0 ). For small energy deviations:</a:t>
            </a:r>
          </a:p>
          <a:p>
            <a:endParaRPr lang="en-US" sz="5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Modulation &amp; Longitudinal Motion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2971800" y="4953000"/>
            <a:ext cx="2559050" cy="1600200"/>
            <a:chOff x="4902200" y="4419600"/>
            <a:chExt cx="2559050" cy="1600200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5011738" y="4648200"/>
              <a:ext cx="1828800" cy="1295400"/>
            </a:xfrm>
            <a:custGeom>
              <a:avLst/>
              <a:gdLst>
                <a:gd name="T0" fmla="*/ 0 w 1152"/>
                <a:gd name="T1" fmla="*/ 2147483647 h 816"/>
                <a:gd name="T2" fmla="*/ 2147483647 w 1152"/>
                <a:gd name="T3" fmla="*/ 2147483647 h 816"/>
                <a:gd name="T4" fmla="*/ 2147483647 w 1152"/>
                <a:gd name="T5" fmla="*/ 2147483647 h 816"/>
                <a:gd name="T6" fmla="*/ 2147483647 w 1152"/>
                <a:gd name="T7" fmla="*/ 2147483647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816"/>
                <a:gd name="T14" fmla="*/ 1152 w 1152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816">
                  <a:moveTo>
                    <a:pt x="0" y="480"/>
                  </a:moveTo>
                  <a:cubicBezTo>
                    <a:pt x="104" y="240"/>
                    <a:pt x="208" y="0"/>
                    <a:pt x="336" y="48"/>
                  </a:cubicBezTo>
                  <a:cubicBezTo>
                    <a:pt x="464" y="96"/>
                    <a:pt x="632" y="720"/>
                    <a:pt x="768" y="768"/>
                  </a:cubicBezTo>
                  <a:cubicBezTo>
                    <a:pt x="904" y="816"/>
                    <a:pt x="1028" y="576"/>
                    <a:pt x="1152" y="336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5016500" y="4800600"/>
              <a:ext cx="1828800" cy="990600"/>
            </a:xfrm>
            <a:custGeom>
              <a:avLst/>
              <a:gdLst>
                <a:gd name="T0" fmla="*/ 0 w 1152"/>
                <a:gd name="T1" fmla="*/ 2147483647 h 816"/>
                <a:gd name="T2" fmla="*/ 2147483647 w 1152"/>
                <a:gd name="T3" fmla="*/ 2147483647 h 816"/>
                <a:gd name="T4" fmla="*/ 2147483647 w 1152"/>
                <a:gd name="T5" fmla="*/ 2147483647 h 816"/>
                <a:gd name="T6" fmla="*/ 2147483647 w 1152"/>
                <a:gd name="T7" fmla="*/ 2147483647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816"/>
                <a:gd name="T14" fmla="*/ 1152 w 1152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816">
                  <a:moveTo>
                    <a:pt x="0" y="480"/>
                  </a:moveTo>
                  <a:cubicBezTo>
                    <a:pt x="104" y="240"/>
                    <a:pt x="208" y="0"/>
                    <a:pt x="336" y="48"/>
                  </a:cubicBezTo>
                  <a:cubicBezTo>
                    <a:pt x="464" y="96"/>
                    <a:pt x="632" y="720"/>
                    <a:pt x="768" y="768"/>
                  </a:cubicBezTo>
                  <a:cubicBezTo>
                    <a:pt x="904" y="816"/>
                    <a:pt x="1028" y="576"/>
                    <a:pt x="1152" y="336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5016500" y="4953000"/>
              <a:ext cx="1828800" cy="685800"/>
            </a:xfrm>
            <a:custGeom>
              <a:avLst/>
              <a:gdLst>
                <a:gd name="T0" fmla="*/ 0 w 1152"/>
                <a:gd name="T1" fmla="*/ 2147483647 h 816"/>
                <a:gd name="T2" fmla="*/ 2147483647 w 1152"/>
                <a:gd name="T3" fmla="*/ 2147483647 h 816"/>
                <a:gd name="T4" fmla="*/ 2147483647 w 1152"/>
                <a:gd name="T5" fmla="*/ 2147483647 h 816"/>
                <a:gd name="T6" fmla="*/ 2147483647 w 1152"/>
                <a:gd name="T7" fmla="*/ 2147483647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816"/>
                <a:gd name="T14" fmla="*/ 1152 w 1152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816">
                  <a:moveTo>
                    <a:pt x="0" y="480"/>
                  </a:moveTo>
                  <a:cubicBezTo>
                    <a:pt x="104" y="240"/>
                    <a:pt x="208" y="0"/>
                    <a:pt x="336" y="48"/>
                  </a:cubicBezTo>
                  <a:cubicBezTo>
                    <a:pt x="464" y="96"/>
                    <a:pt x="632" y="720"/>
                    <a:pt x="768" y="768"/>
                  </a:cubicBezTo>
                  <a:cubicBezTo>
                    <a:pt x="904" y="816"/>
                    <a:pt x="1028" y="576"/>
                    <a:pt x="1152" y="336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4902200" y="5334000"/>
              <a:ext cx="2209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7188200" y="5181600"/>
              <a:ext cx="2730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z</a:t>
              </a: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6121400" y="4876800"/>
              <a:ext cx="6683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Symbol" pitchFamily="-110" charset="2"/>
                  <a:sym typeface="Symbol" pitchFamily="-110" charset="2"/>
                </a:rPr>
                <a:t></a:t>
              </a:r>
              <a:r>
                <a:rPr lang="en-US" sz="1400" dirty="0"/>
                <a:t> &gt; 0</a:t>
              </a: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5148263" y="5715000"/>
              <a:ext cx="66833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Symbol" pitchFamily="-110" charset="2"/>
                  <a:sym typeface="Symbol" pitchFamily="-110" charset="2"/>
                </a:rPr>
                <a:t></a:t>
              </a:r>
              <a:r>
                <a:rPr lang="en-US" sz="1400"/>
                <a:t> &lt; 0</a:t>
              </a: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5816600" y="4419600"/>
              <a:ext cx="6683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Symbol" pitchFamily="-110" charset="2"/>
                  <a:sym typeface="Symbol" pitchFamily="-110" charset="2"/>
                </a:rPr>
                <a:t></a:t>
              </a:r>
              <a:r>
                <a:rPr lang="en-US" sz="1400" dirty="0"/>
                <a:t> = 0</a:t>
              </a: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5021263" y="5280025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6502400" y="5486400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6426200" y="5638800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6329363" y="5824538"/>
              <a:ext cx="76200" cy="76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V="1">
              <a:off x="5816600" y="5715000"/>
              <a:ext cx="2286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5588000" y="46482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6121400" y="5181600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8806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036370"/>
              </p:ext>
            </p:extLst>
          </p:nvPr>
        </p:nvGraphicFramePr>
        <p:xfrm>
          <a:off x="6389688" y="5181600"/>
          <a:ext cx="16113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121" name="Equation" r:id="rId4" imgW="914400" imgH="431640" progId="Equation.3">
                  <p:embed/>
                </p:oleObj>
              </mc:Choice>
              <mc:Fallback>
                <p:oleObj name="Equation" r:id="rId4" imgW="914400" imgH="431640" progId="Equation.3">
                  <p:embed/>
                  <p:pic>
                    <p:nvPicPr>
                      <p:cNvPr id="0" name="Picture 4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9688" y="5181600"/>
                        <a:ext cx="1611312" cy="762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657306"/>
              </p:ext>
            </p:extLst>
          </p:nvPr>
        </p:nvGraphicFramePr>
        <p:xfrm>
          <a:off x="2284413" y="1393825"/>
          <a:ext cx="2897187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122" name="Equation" r:id="rId6" imgW="1562100" imgH="419100" progId="Equation.3">
                  <p:embed/>
                </p:oleObj>
              </mc:Choice>
              <mc:Fallback>
                <p:oleObj name="Equation" r:id="rId6" imgW="1562100" imgH="419100" progId="Equation.3">
                  <p:embed/>
                  <p:pic>
                    <p:nvPicPr>
                      <p:cNvPr id="0" name="Picture 4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413" y="1393825"/>
                        <a:ext cx="2897187" cy="6635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486400" y="1600200"/>
            <a:ext cx="18870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</a:t>
            </a:r>
            <a:r>
              <a:rPr lang="en-US" sz="1200" i="1" baseline="-25000" dirty="0" smtClean="0"/>
              <a:t>c</a:t>
            </a:r>
            <a:r>
              <a:rPr lang="en-US" sz="1200" dirty="0" smtClean="0"/>
              <a:t>: coupling factor (&lt;1)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066800"/>
            <a:ext cx="8229600" cy="494049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Wavelength typically much smaller than bunch length.</a:t>
            </a:r>
          </a:p>
          <a:p>
            <a:r>
              <a:rPr lang="en-US" sz="2000" dirty="0" smtClean="0"/>
              <a:t>Electrons are spread out initially over all phases.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in </a:t>
            </a:r>
            <a:r>
              <a:rPr lang="en-US" dirty="0" err="1" smtClean="0"/>
              <a:t>Phasespace</a:t>
            </a:r>
            <a:endParaRPr lang="en-US" dirty="0"/>
          </a:p>
        </p:txBody>
      </p:sp>
      <p:grpSp>
        <p:nvGrpSpPr>
          <p:cNvPr id="77" name="Group 76"/>
          <p:cNvGrpSpPr/>
          <p:nvPr/>
        </p:nvGrpSpPr>
        <p:grpSpPr>
          <a:xfrm>
            <a:off x="1016623" y="1674911"/>
            <a:ext cx="2640413" cy="2211289"/>
            <a:chOff x="1016623" y="1674911"/>
            <a:chExt cx="2640413" cy="2211289"/>
          </a:xfrm>
        </p:grpSpPr>
        <p:grpSp>
          <p:nvGrpSpPr>
            <p:cNvPr id="8" name="Group 7"/>
            <p:cNvGrpSpPr/>
            <p:nvPr/>
          </p:nvGrpSpPr>
          <p:grpSpPr>
            <a:xfrm>
              <a:off x="1016623" y="1674911"/>
              <a:ext cx="2640413" cy="2211289"/>
              <a:chOff x="964353" y="3659088"/>
              <a:chExt cx="2640413" cy="2211289"/>
            </a:xfrm>
          </p:grpSpPr>
          <p:cxnSp>
            <p:nvCxnSpPr>
              <p:cNvPr id="4" name="Straight Arrow Connector 3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Arrow Connector 4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3327126" y="4848305"/>
                <a:ext cx="2776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q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Dg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120395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34746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149097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63448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77799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92150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235203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06501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220852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249554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263905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278256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2926078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055223" y="1674911"/>
            <a:ext cx="2640413" cy="2211289"/>
            <a:chOff x="5055223" y="1674911"/>
            <a:chExt cx="2640413" cy="2211289"/>
          </a:xfrm>
        </p:grpSpPr>
        <p:grpSp>
          <p:nvGrpSpPr>
            <p:cNvPr id="9" name="Group 8"/>
            <p:cNvGrpSpPr/>
            <p:nvPr/>
          </p:nvGrpSpPr>
          <p:grpSpPr>
            <a:xfrm>
              <a:off x="5055223" y="1674911"/>
              <a:ext cx="2640413" cy="2211289"/>
              <a:chOff x="964353" y="3659088"/>
              <a:chExt cx="2640413" cy="2211289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3327126" y="4848305"/>
                <a:ext cx="2776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q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Dg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</p:grpSp>
        <p:sp>
          <p:nvSpPr>
            <p:cNvPr id="37" name="Oval 36"/>
            <p:cNvSpPr/>
            <p:nvPr/>
          </p:nvSpPr>
          <p:spPr>
            <a:xfrm>
              <a:off x="523730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5380819" y="28941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5524329" y="27417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5667839" y="26655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5811349" y="27417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954859" y="289411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385389" y="33055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6098369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6241879" y="31531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528899" y="33817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6672409" y="33055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6815919" y="3153192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959428" y="3023017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016623" y="3810000"/>
            <a:ext cx="2640413" cy="2211289"/>
            <a:chOff x="1016623" y="3810000"/>
            <a:chExt cx="2640413" cy="2211289"/>
          </a:xfrm>
        </p:grpSpPr>
        <p:grpSp>
          <p:nvGrpSpPr>
            <p:cNvPr id="14" name="Group 13"/>
            <p:cNvGrpSpPr/>
            <p:nvPr/>
          </p:nvGrpSpPr>
          <p:grpSpPr>
            <a:xfrm>
              <a:off x="1016623" y="3810000"/>
              <a:ext cx="2640413" cy="2211289"/>
              <a:chOff x="964353" y="3659088"/>
              <a:chExt cx="2640413" cy="2211289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3327126" y="4848305"/>
                <a:ext cx="2776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q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Dg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</p:grpSp>
        <p:sp>
          <p:nvSpPr>
            <p:cNvPr id="50" name="Oval 49"/>
            <p:cNvSpPr/>
            <p:nvPr/>
          </p:nvSpPr>
          <p:spPr>
            <a:xfrm>
              <a:off x="120395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347469" y="49072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1554481" y="47244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752600" y="46482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1859281" y="48006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1935481" y="4953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2286000" y="55168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206501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209800" y="5364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2392681" y="56388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2590800" y="55930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2782569" y="54406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926078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5055223" y="3810000"/>
            <a:ext cx="2640413" cy="2211289"/>
            <a:chOff x="5055223" y="3810000"/>
            <a:chExt cx="2640413" cy="2211289"/>
          </a:xfrm>
        </p:grpSpPr>
        <p:grpSp>
          <p:nvGrpSpPr>
            <p:cNvPr id="19" name="Group 18"/>
            <p:cNvGrpSpPr/>
            <p:nvPr/>
          </p:nvGrpSpPr>
          <p:grpSpPr>
            <a:xfrm>
              <a:off x="5055223" y="3810000"/>
              <a:ext cx="2640413" cy="2211289"/>
              <a:chOff x="964353" y="3659088"/>
              <a:chExt cx="2640413" cy="2211289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964353" y="5031383"/>
                <a:ext cx="23622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 rot="5400000" flipH="1" flipV="1">
                <a:off x="1116753" y="4955183"/>
                <a:ext cx="1828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3327126" y="4848305"/>
                <a:ext cx="2776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q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831251" y="3659088"/>
                <a:ext cx="36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Symbol" charset="2"/>
                    <a:cs typeface="Symbol" charset="2"/>
                  </a:rPr>
                  <a:t>Dg</a:t>
                </a:r>
                <a:endParaRPr lang="en-US" sz="1400" dirty="0">
                  <a:latin typeface="Symbol" charset="2"/>
                  <a:cs typeface="Symbol" charset="2"/>
                </a:endParaRPr>
              </a:p>
            </p:txBody>
          </p:sp>
        </p:grpSp>
        <p:sp>
          <p:nvSpPr>
            <p:cNvPr id="63" name="Oval 62"/>
            <p:cNvSpPr/>
            <p:nvPr/>
          </p:nvSpPr>
          <p:spPr>
            <a:xfrm>
              <a:off x="523730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5440681" y="48006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5669281" y="4572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5974081" y="4572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6050281" y="47244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6096000" y="4953000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6172200" y="55930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6098369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6096000" y="5364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6248400" y="5745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553200" y="57454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81800" y="5516881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6959428" y="5161023"/>
              <a:ext cx="45719" cy="457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016623" y="6260068"/>
            <a:ext cx="6875199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Electrons are bunched on same phase after quarter rotation</a:t>
            </a:r>
            <a:endParaRPr lang="en-US" dirty="0"/>
          </a:p>
        </p:txBody>
      </p:sp>
      <p:graphicFrame>
        <p:nvGraphicFramePr>
          <p:cNvPr id="1137665" name="Object 1"/>
          <p:cNvGraphicFramePr>
            <a:graphicFrameLocks noChangeAspect="1"/>
          </p:cNvGraphicFramePr>
          <p:nvPr/>
        </p:nvGraphicFramePr>
        <p:xfrm>
          <a:off x="6019800" y="254000"/>
          <a:ext cx="28956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69" name="Equation" r:id="rId3" imgW="1562100" imgH="419100" progId="Equation.3">
                  <p:embed/>
                </p:oleObj>
              </mc:Choice>
              <mc:Fallback>
                <p:oleObj name="Equation" r:id="rId3" imgW="1562100" imgH="4191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54000"/>
                        <a:ext cx="2895600" cy="660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37666" name="Object 2"/>
          <p:cNvGraphicFramePr>
            <a:graphicFrameLocks noChangeAspect="1"/>
          </p:cNvGraphicFramePr>
          <p:nvPr/>
        </p:nvGraphicFramePr>
        <p:xfrm>
          <a:off x="7315200" y="1066800"/>
          <a:ext cx="1600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70" name="Equation" r:id="rId5" imgW="914400" imgH="431640" progId="Equation.3">
                  <p:embed/>
                </p:oleObj>
              </mc:Choice>
              <mc:Fallback>
                <p:oleObj name="Equation" r:id="rId5" imgW="91440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1066800"/>
                        <a:ext cx="1600200" cy="762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icrobunching.mov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47800" y="1066800"/>
            <a:ext cx="3937000" cy="3556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Microbunching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5569803"/>
            <a:ext cx="6477000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Microbunching</a:t>
            </a:r>
            <a:r>
              <a:rPr lang="en-US" sz="2400" dirty="0" smtClean="0"/>
              <a:t> has periodicity of FEL wavelength. All electrons emit coherently.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791200" y="1219200"/>
            <a:ext cx="2667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3D Simulation for</a:t>
            </a:r>
          </a:p>
          <a:p>
            <a:r>
              <a:rPr lang="en-US" i="1" dirty="0" smtClean="0"/>
              <a:t>FLASH FEL over 4 wavelengths</a:t>
            </a:r>
          </a:p>
          <a:p>
            <a:endParaRPr lang="en-US" i="1" dirty="0" smtClean="0"/>
          </a:p>
          <a:p>
            <a:r>
              <a:rPr lang="en-US" i="1" dirty="0" smtClean="0"/>
              <a:t>Frame moving with electron beam through 15 </a:t>
            </a:r>
            <a:r>
              <a:rPr lang="en-US" i="1" dirty="0" err="1" smtClean="0"/>
              <a:t>m</a:t>
            </a:r>
            <a:r>
              <a:rPr lang="en-US" i="1" dirty="0" smtClean="0"/>
              <a:t> </a:t>
            </a:r>
            <a:r>
              <a:rPr lang="en-US" i="1" dirty="0" err="1" smtClean="0"/>
              <a:t>undulator</a:t>
            </a:r>
            <a:endParaRPr lang="en-US" i="1" dirty="0" smtClean="0"/>
          </a:p>
          <a:p>
            <a:endParaRPr lang="en-US" i="1" dirty="0" smtClean="0"/>
          </a:p>
          <a:p>
            <a:r>
              <a:rPr lang="en-US" i="1" dirty="0" smtClean="0"/>
              <a:t>Wiggle motion is too small to see. The ‘breathing’ comes from focusing to keep beam small.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5400" y="4724400"/>
            <a:ext cx="456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Slice of electron bunch (4 wavelengths)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81716" y="2708832"/>
            <a:ext cx="238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Transverse position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II</a:t>
            </a:r>
            <a:r>
              <a:rPr lang="en-US" sz="4800" dirty="0">
                <a:solidFill>
                  <a:schemeClr val="tx1"/>
                </a:solidFill>
              </a:rPr>
              <a:t>. Basic physics </a:t>
            </a:r>
            <a:r>
              <a:rPr lang="en-US" sz="4800" dirty="0" smtClean="0">
                <a:solidFill>
                  <a:schemeClr val="tx1"/>
                </a:solidFill>
              </a:rPr>
              <a:t>principles. </a:t>
            </a:r>
            <a:r>
              <a:rPr lang="en-US" sz="4800" dirty="0">
                <a:solidFill>
                  <a:schemeClr val="tx1"/>
                </a:solidFill>
              </a:rPr>
              <a:t>Field </a:t>
            </a:r>
            <a:r>
              <a:rPr lang="en-US" sz="4800" dirty="0" smtClean="0">
                <a:solidFill>
                  <a:schemeClr val="tx1"/>
                </a:solidFill>
              </a:rPr>
              <a:t>Emission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1371600" y="6070982"/>
            <a:ext cx="6934200" cy="710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76200" y="990600"/>
            <a:ext cx="9144000" cy="494049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electrons are spread out over the bunch length with its longitudinal position </a:t>
            </a:r>
            <a:r>
              <a:rPr lang="en-US" sz="1800" i="1" dirty="0" err="1" smtClean="0">
                <a:latin typeface="Symbol" charset="2"/>
                <a:cs typeface="Symbol" charset="2"/>
              </a:rPr>
              <a:t>d</a:t>
            </a:r>
            <a:r>
              <a:rPr lang="en-US" sz="1800" i="1" dirty="0" err="1" smtClean="0"/>
              <a:t>z</a:t>
            </a:r>
            <a:r>
              <a:rPr lang="en-US" sz="1800" i="1" baseline="-25000" dirty="0" err="1" smtClean="0"/>
              <a:t>j</a:t>
            </a:r>
            <a:r>
              <a:rPr lang="en-US" sz="1800" dirty="0" smtClean="0"/>
              <a:t>. The position adds a phase </a:t>
            </a:r>
            <a:r>
              <a:rPr lang="en-US" sz="1800" i="1" dirty="0" err="1" smtClean="0">
                <a:latin typeface="Symbol" charset="2"/>
                <a:cs typeface="Symbol" charset="2"/>
              </a:rPr>
              <a:t>f</a:t>
            </a:r>
            <a:r>
              <a:rPr lang="en-US" sz="1800" i="1" baseline="-25000" dirty="0" err="1" smtClean="0"/>
              <a:t>j</a:t>
            </a:r>
            <a:r>
              <a:rPr lang="en-US" sz="1800" dirty="0" smtClean="0"/>
              <a:t>=</a:t>
            </a:r>
            <a:r>
              <a:rPr lang="en-US" sz="1800" i="1" dirty="0" err="1" smtClean="0"/>
              <a:t>k</a:t>
            </a:r>
            <a:r>
              <a:rPr lang="en-US" sz="1800" i="1" dirty="0" err="1" smtClean="0">
                <a:latin typeface="Symbol" charset="2"/>
                <a:cs typeface="Symbol" charset="2"/>
              </a:rPr>
              <a:t>d</a:t>
            </a:r>
            <a:r>
              <a:rPr lang="en-US" sz="1800" i="1" dirty="0" err="1" smtClean="0"/>
              <a:t>z</a:t>
            </a:r>
            <a:r>
              <a:rPr lang="en-US" sz="1800" i="1" baseline="-25000" dirty="0" err="1" smtClean="0"/>
              <a:t>j</a:t>
            </a:r>
            <a:r>
              <a:rPr lang="en-US" sz="1800" dirty="0" smtClean="0"/>
              <a:t> to the emission of the photon</a:t>
            </a:r>
          </a:p>
          <a:p>
            <a:r>
              <a:rPr lang="en-US" sz="1800" dirty="0" smtClean="0"/>
              <a:t>The total field for an electron is: 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Emission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393090"/>
              </p:ext>
            </p:extLst>
          </p:nvPr>
        </p:nvGraphicFramePr>
        <p:xfrm>
          <a:off x="1143000" y="1852613"/>
          <a:ext cx="6584951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6174" name="Equation" r:id="rId4" imgW="3543120" imgH="482400" progId="Equation.3">
                  <p:embed/>
                </p:oleObj>
              </mc:Choice>
              <mc:Fallback>
                <p:oleObj name="Equation" r:id="rId4" imgW="3543120" imgH="482400" progId="Equation.3">
                  <p:embed/>
                  <p:pic>
                    <p:nvPicPr>
                      <p:cNvPr id="0" name="Picture 6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852613"/>
                        <a:ext cx="6584951" cy="896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1034203" y="5180806"/>
            <a:ext cx="2362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1186603" y="5104606"/>
            <a:ext cx="1828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3400" y="2819400"/>
            <a:ext cx="3810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Case 1: </a:t>
            </a:r>
            <a:r>
              <a:rPr lang="en-US" sz="1600" i="1" dirty="0" err="1" smtClean="0">
                <a:latin typeface="Symbol" charset="2"/>
                <a:cs typeface="Symbol" charset="2"/>
              </a:rPr>
              <a:t>d</a:t>
            </a:r>
            <a:r>
              <a:rPr lang="en-US" sz="1600" i="1" dirty="0" err="1" smtClean="0"/>
              <a:t>z</a:t>
            </a:r>
            <a:r>
              <a:rPr lang="en-US" sz="1600" i="1" baseline="-25000" dirty="0" err="1" smtClean="0"/>
              <a:t>j</a:t>
            </a:r>
            <a:r>
              <a:rPr lang="en-US" sz="1600" i="1" dirty="0" smtClean="0"/>
              <a:t> </a:t>
            </a:r>
            <a:r>
              <a:rPr lang="en-US" sz="1600" dirty="0" smtClean="0"/>
              <a:t>≥</a:t>
            </a:r>
            <a:r>
              <a:rPr lang="el-GR" sz="1600" i="1" dirty="0" smtClean="0"/>
              <a:t>λ</a:t>
            </a:r>
            <a:endParaRPr lang="en-US" sz="1600" dirty="0" smtClean="0"/>
          </a:p>
          <a:p>
            <a:r>
              <a:rPr lang="en-US" sz="1600" dirty="0" smtClean="0"/>
              <a:t>Electrons spread over wavelength:</a:t>
            </a:r>
          </a:p>
          <a:p>
            <a:r>
              <a:rPr lang="en-US" sz="1600" dirty="0" err="1" smtClean="0"/>
              <a:t>Phasor</a:t>
            </a:r>
            <a:r>
              <a:rPr lang="en-US" sz="1600" dirty="0" smtClean="0"/>
              <a:t> sum = random walk in 2D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396976" y="4997728"/>
            <a:ext cx="398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901101" y="3808511"/>
            <a:ext cx="404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Im</a:t>
            </a:r>
            <a:endParaRPr lang="en-US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100209" y="4997728"/>
            <a:ext cx="459582" cy="183078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2467855" y="5089664"/>
            <a:ext cx="412472" cy="228600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788392" y="5410200"/>
            <a:ext cx="457199" cy="1588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2939302" y="5103911"/>
            <a:ext cx="307777" cy="304800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2918426" y="4854435"/>
            <a:ext cx="349528" cy="15240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2788393" y="4495801"/>
            <a:ext cx="380999" cy="26007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2305104" y="4495801"/>
            <a:ext cx="483289" cy="1588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1860154" y="4737445"/>
            <a:ext cx="685004" cy="204894"/>
          </a:xfrm>
          <a:prstGeom prst="straightConnector1">
            <a:avLst/>
          </a:prstGeom>
          <a:ln w="539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410994" y="5195551"/>
            <a:ext cx="2362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5563394" y="5119351"/>
            <a:ext cx="1828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73767" y="5012473"/>
            <a:ext cx="398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6277892" y="3823256"/>
            <a:ext cx="404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Im</a:t>
            </a:r>
            <a:endParaRPr lang="en-US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 rot="5400000" flipH="1" flipV="1">
            <a:off x="6378437" y="4892515"/>
            <a:ext cx="349528" cy="15240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6207447" y="3852541"/>
            <a:ext cx="1607500" cy="1065218"/>
          </a:xfrm>
          <a:prstGeom prst="straightConnector1">
            <a:avLst/>
          </a:prstGeom>
          <a:ln w="539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6530835" y="4556244"/>
            <a:ext cx="349528" cy="15240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781800" y="4205745"/>
            <a:ext cx="304802" cy="29815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 flipH="1" flipV="1">
            <a:off x="6988039" y="3978115"/>
            <a:ext cx="349528" cy="15240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7239004" y="3581400"/>
            <a:ext cx="304802" cy="298151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885156" y="2799495"/>
            <a:ext cx="4258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Case </a:t>
            </a:r>
            <a:r>
              <a:rPr lang="en-US" sz="1600" dirty="0" smtClean="0"/>
              <a:t>2: </a:t>
            </a:r>
            <a:r>
              <a:rPr lang="en-US" sz="1600" i="1" dirty="0" err="1">
                <a:latin typeface="Symbol" charset="2"/>
                <a:cs typeface="Symbol" charset="2"/>
              </a:rPr>
              <a:t>d</a:t>
            </a:r>
            <a:r>
              <a:rPr lang="en-US" sz="1600" i="1" dirty="0" err="1"/>
              <a:t>z</a:t>
            </a:r>
            <a:r>
              <a:rPr lang="en-US" sz="1600" i="1" baseline="-25000" dirty="0" err="1"/>
              <a:t>j</a:t>
            </a:r>
            <a:r>
              <a:rPr lang="en-US" sz="1600" i="1" dirty="0"/>
              <a:t> </a:t>
            </a:r>
            <a:r>
              <a:rPr lang="en-US" sz="1600" dirty="0" smtClean="0"/>
              <a:t>&lt;&lt;</a:t>
            </a:r>
            <a:r>
              <a:rPr lang="el-GR" sz="1600" i="1" dirty="0" smtClean="0"/>
              <a:t>λ</a:t>
            </a:r>
            <a:endParaRPr lang="en-US" sz="1600" dirty="0" smtClean="0"/>
          </a:p>
          <a:p>
            <a:r>
              <a:rPr lang="en-US" sz="1600" dirty="0" smtClean="0"/>
              <a:t>Electrons bunched within wavelength:</a:t>
            </a:r>
          </a:p>
          <a:p>
            <a:r>
              <a:rPr lang="en-US" sz="1600" dirty="0" err="1" smtClean="0"/>
              <a:t>Phasor</a:t>
            </a:r>
            <a:r>
              <a:rPr lang="en-US" sz="1600" dirty="0" smtClean="0"/>
              <a:t> sum = Add up in same direction</a:t>
            </a:r>
            <a:endParaRPr lang="en-US" sz="1600" dirty="0"/>
          </a:p>
        </p:txBody>
      </p:sp>
      <p:graphicFrame>
        <p:nvGraphicFramePr>
          <p:cNvPr id="8755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749067"/>
              </p:ext>
            </p:extLst>
          </p:nvPr>
        </p:nvGraphicFramePr>
        <p:xfrm>
          <a:off x="7519988" y="4286529"/>
          <a:ext cx="1366837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6175" name="Equation" r:id="rId6" imgW="711000" imgH="279360" progId="Equation.3">
                  <p:embed/>
                </p:oleObj>
              </mc:Choice>
              <mc:Fallback>
                <p:oleObj name="Equation" r:id="rId6" imgW="711000" imgH="279360" progId="Equation.3">
                  <p:embed/>
                  <p:pic>
                    <p:nvPicPr>
                      <p:cNvPr id="0" name="Picture 6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9988" y="4286529"/>
                        <a:ext cx="1366837" cy="53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55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479952"/>
              </p:ext>
            </p:extLst>
          </p:nvPr>
        </p:nvGraphicFramePr>
        <p:xfrm>
          <a:off x="228600" y="4238823"/>
          <a:ext cx="160972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6176" name="Equation" r:id="rId8" imgW="838080" imgH="279360" progId="Equation.3">
                  <p:embed/>
                </p:oleObj>
              </mc:Choice>
              <mc:Fallback>
                <p:oleObj name="Equation" r:id="rId8" imgW="838080" imgH="279360" progId="Equation.3">
                  <p:embed/>
                  <p:pic>
                    <p:nvPicPr>
                      <p:cNvPr id="0" name="Picture 6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238823"/>
                        <a:ext cx="1609725" cy="53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1371600" y="6198513"/>
            <a:ext cx="69341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 smtClean="0"/>
              <a:t>Power ~ |E|</a:t>
            </a:r>
            <a:r>
              <a:rPr lang="en-US" sz="2200" b="1" i="1" baseline="30000" dirty="0" smtClean="0"/>
              <a:t>2</a:t>
            </a:r>
            <a:r>
              <a:rPr lang="en-US" sz="2200" b="1" i="1" dirty="0" smtClean="0"/>
              <a:t> -&gt; Possible Enhancement: N (N</a:t>
            </a:r>
            <a:r>
              <a:rPr lang="en-US" sz="2200" b="1" i="1" dirty="0" smtClean="0">
                <a:sym typeface="Wingdings" panose="05000000000000000000" pitchFamily="2" charset="2"/>
              </a:rPr>
              <a:t>N</a:t>
            </a:r>
            <a:r>
              <a:rPr lang="en-US" sz="2200" b="1" i="1" baseline="30000" dirty="0" smtClean="0">
                <a:sym typeface="Wingdings" panose="05000000000000000000" pitchFamily="2" charset="2"/>
              </a:rPr>
              <a:t>2</a:t>
            </a:r>
            <a:r>
              <a:rPr lang="en-US" sz="2200" b="1" i="1" dirty="0" smtClean="0">
                <a:sym typeface="Wingdings" panose="05000000000000000000" pitchFamily="2" charset="2"/>
              </a:rPr>
              <a:t>)</a:t>
            </a:r>
            <a:endParaRPr lang="en-US" sz="2200" b="1" i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21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317718"/>
              </p:ext>
            </p:extLst>
          </p:nvPr>
        </p:nvGraphicFramePr>
        <p:xfrm>
          <a:off x="1165225" y="3530382"/>
          <a:ext cx="6667500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392" name="Equation" r:id="rId4" imgW="2857320" imgH="469800" progId="Equation.3">
                  <p:embed/>
                </p:oleObj>
              </mc:Choice>
              <mc:Fallback>
                <p:oleObj name="Equation" r:id="rId4" imgW="2857320" imgH="469800" progId="Equation.3">
                  <p:embed/>
                  <p:pic>
                    <p:nvPicPr>
                      <p:cNvPr id="0" name="Picture 2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225" y="3530382"/>
                        <a:ext cx="6667500" cy="1095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5129241"/>
            <a:ext cx="1372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Diffraction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19600" y="4852242"/>
            <a:ext cx="2036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Evolution along </a:t>
            </a:r>
          </a:p>
          <a:p>
            <a:r>
              <a:rPr lang="en-US" dirty="0" smtClean="0"/>
              <a:t>Bunch (Slippage)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47054" y="5221069"/>
            <a:ext cx="1915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Evolution along </a:t>
            </a:r>
          </a:p>
          <a:p>
            <a:r>
              <a:rPr lang="en-US" dirty="0" err="1" smtClean="0"/>
              <a:t>Undulator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37860" y="4759910"/>
            <a:ext cx="159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 Term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1227366" y="4755704"/>
            <a:ext cx="517772" cy="2293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2674814" y="4832255"/>
            <a:ext cx="517775" cy="762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853273" y="4611468"/>
            <a:ext cx="566327" cy="5177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213600" y="4230469"/>
            <a:ext cx="558800" cy="3331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"/>
          <p:cNvSpPr>
            <a:spLocks noGrp="1"/>
          </p:cNvSpPr>
          <p:nvPr>
            <p:ph idx="1"/>
          </p:nvPr>
        </p:nvSpPr>
        <p:spPr>
          <a:xfrm>
            <a:off x="76200" y="1307909"/>
            <a:ext cx="8991600" cy="494049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FEL field </a:t>
            </a:r>
            <a:r>
              <a:rPr lang="en-US" sz="2000" i="1" dirty="0" smtClean="0"/>
              <a:t>u</a:t>
            </a:r>
            <a:r>
              <a:rPr lang="en-US" sz="2000" dirty="0" smtClean="0"/>
              <a:t> (relative to E) depends on the longitudinal position along the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(z), the time coordinate (t) and the transverse properties. 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The change in the radiation field is given by the following equation:</a:t>
            </a:r>
            <a:endParaRPr lang="en-US" sz="2000" dirty="0"/>
          </a:p>
        </p:txBody>
      </p:sp>
      <p:sp>
        <p:nvSpPr>
          <p:cNvPr id="32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Complete Picture: Evolving Radiation Field</a:t>
            </a:r>
            <a:endParaRPr lang="en-US" dirty="0"/>
          </a:p>
        </p:txBody>
      </p:sp>
      <p:graphicFrame>
        <p:nvGraphicFramePr>
          <p:cNvPr id="1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10263"/>
              </p:ext>
            </p:extLst>
          </p:nvPr>
        </p:nvGraphicFramePr>
        <p:xfrm>
          <a:off x="3613150" y="2057400"/>
          <a:ext cx="1492250" cy="699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393" name="Equation" r:id="rId6" imgW="838080" imgH="393480" progId="Equation.3">
                  <p:embed/>
                </p:oleObj>
              </mc:Choice>
              <mc:Fallback>
                <p:oleObj name="Equation" r:id="rId6" imgW="838080" imgH="393480" progId="Equation.3">
                  <p:embed/>
                  <p:pic>
                    <p:nvPicPr>
                      <p:cNvPr id="0" name="Picture 2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3150" y="2057400"/>
                        <a:ext cx="1492250" cy="6992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The Generic Amplification Process</a:t>
            </a:r>
          </a:p>
        </p:txBody>
      </p:sp>
      <p:pic>
        <p:nvPicPr>
          <p:cNvPr id="50179" name="Picture 4" descr="1DFELcur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219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Rectangle 5"/>
          <p:cNvSpPr>
            <a:spLocks noChangeArrowheads="1"/>
          </p:cNvSpPr>
          <p:nvPr/>
        </p:nvSpPr>
        <p:spPr bwMode="auto">
          <a:xfrm>
            <a:off x="3657600" y="2743200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Exponential Amplification</a:t>
            </a:r>
          </a:p>
        </p:txBody>
      </p:sp>
      <p:sp>
        <p:nvSpPr>
          <p:cNvPr id="50181" name="Rectangle 6"/>
          <p:cNvSpPr>
            <a:spLocks noChangeArrowheads="1"/>
          </p:cNvSpPr>
          <p:nvPr/>
        </p:nvSpPr>
        <p:spPr bwMode="auto">
          <a:xfrm>
            <a:off x="5791200" y="13716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Saturation (max. bunching)</a:t>
            </a:r>
          </a:p>
        </p:txBody>
      </p:sp>
      <p:sp>
        <p:nvSpPr>
          <p:cNvPr id="50182" name="Rectangle 7"/>
          <p:cNvSpPr>
            <a:spLocks noChangeArrowheads="1"/>
          </p:cNvSpPr>
          <p:nvPr/>
        </p:nvSpPr>
        <p:spPr bwMode="auto">
          <a:xfrm>
            <a:off x="2286000" y="42672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Start-up Lethargy</a:t>
            </a:r>
          </a:p>
        </p:txBody>
      </p:sp>
      <p:sp>
        <p:nvSpPr>
          <p:cNvPr id="50183" name="Rectangle 9"/>
          <p:cNvSpPr>
            <a:spLocks noChangeArrowheads="1"/>
          </p:cNvSpPr>
          <p:nvPr/>
        </p:nvSpPr>
        <p:spPr bwMode="auto">
          <a:xfrm>
            <a:off x="4419600" y="4267200"/>
            <a:ext cx="3276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Lethargy at start-up is the response time till some bunching has formed.</a:t>
            </a:r>
            <a:endParaRPr lang="en-US" sz="1400" dirty="0"/>
          </a:p>
        </p:txBody>
      </p:sp>
      <p:sp>
        <p:nvSpPr>
          <p:cNvPr id="50184" name="Rectangle 10"/>
          <p:cNvSpPr>
            <a:spLocks noChangeArrowheads="1"/>
          </p:cNvSpPr>
          <p:nvPr/>
        </p:nvSpPr>
        <p:spPr bwMode="auto">
          <a:xfrm>
            <a:off x="2286000" y="1371600"/>
            <a:ext cx="3505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Beyond saturation there is a continuous exchange of energy between electron beam and radiation beam.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293078" y="3450342"/>
            <a:ext cx="311104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>
            <a:off x="7506664" y="3311199"/>
            <a:ext cx="145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FEL Gain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tx1"/>
                </a:solidFill>
              </a:rPr>
              <a:t>I</a:t>
            </a:r>
            <a:r>
              <a:rPr lang="en-US" sz="4800" dirty="0" smtClean="0">
                <a:solidFill>
                  <a:schemeClr val="tx1"/>
                </a:solidFill>
              </a:rPr>
              <a:t>I. </a:t>
            </a:r>
            <a:r>
              <a:rPr lang="en-US" sz="4800" dirty="0">
                <a:solidFill>
                  <a:schemeClr val="tx1"/>
                </a:solidFill>
              </a:rPr>
              <a:t>Basic physics </a:t>
            </a:r>
            <a:r>
              <a:rPr lang="en-US" sz="4800" dirty="0" smtClean="0">
                <a:solidFill>
                  <a:schemeClr val="tx1"/>
                </a:solidFill>
              </a:rPr>
              <a:t>principles. </a:t>
            </a:r>
            <a:r>
              <a:rPr lang="en-US" sz="4800" dirty="0">
                <a:solidFill>
                  <a:schemeClr val="tx1"/>
                </a:solidFill>
              </a:rPr>
              <a:t>SASE </a:t>
            </a:r>
            <a:r>
              <a:rPr lang="en-US" sz="4800" dirty="0" smtClean="0">
                <a:solidFill>
                  <a:schemeClr val="tx1"/>
                </a:solidFill>
              </a:rPr>
              <a:t>FELs</a:t>
            </a: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I. Introduction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SASE FEL (Self-Amplified Spontaneous Emission)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FEL Amplifier (starts with an input signal)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 Modes</a:t>
            </a:r>
            <a:endParaRPr lang="en-US" dirty="0"/>
          </a:p>
        </p:txBody>
      </p:sp>
      <p:grpSp>
        <p:nvGrpSpPr>
          <p:cNvPr id="62" name="Group 61"/>
          <p:cNvGrpSpPr/>
          <p:nvPr/>
        </p:nvGrpSpPr>
        <p:grpSpPr>
          <a:xfrm>
            <a:off x="645347" y="4724400"/>
            <a:ext cx="8386706" cy="952500"/>
            <a:chOff x="604894" y="1866900"/>
            <a:chExt cx="8386706" cy="952500"/>
          </a:xfrm>
        </p:grpSpPr>
        <p:grpSp>
          <p:nvGrpSpPr>
            <p:cNvPr id="54" name="Group 53"/>
            <p:cNvGrpSpPr/>
            <p:nvPr/>
          </p:nvGrpSpPr>
          <p:grpSpPr>
            <a:xfrm>
              <a:off x="604894" y="1866900"/>
              <a:ext cx="7319906" cy="952500"/>
              <a:chOff x="604894" y="1866900"/>
              <a:chExt cx="7319906" cy="9525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2552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7813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0099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2385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4671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695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9243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1529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3815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6101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838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0673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2959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5245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531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981700" y="1866900"/>
                <a:ext cx="228600" cy="381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hape 26"/>
              <p:cNvCxnSpPr>
                <a:endCxn id="10" idx="1"/>
              </p:cNvCxnSpPr>
              <p:nvPr/>
            </p:nvCxnSpPr>
            <p:spPr>
              <a:xfrm rot="5400000" flipH="1" flipV="1">
                <a:off x="1809750" y="2076450"/>
                <a:ext cx="762000" cy="723900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hape 28"/>
              <p:cNvCxnSpPr/>
              <p:nvPr/>
            </p:nvCxnSpPr>
            <p:spPr>
              <a:xfrm rot="10800000" flipH="1" flipV="1">
                <a:off x="6248400" y="2095500"/>
                <a:ext cx="762000" cy="723900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ight Arrow 29"/>
              <p:cNvSpPr/>
              <p:nvPr/>
            </p:nvSpPr>
            <p:spPr>
              <a:xfrm>
                <a:off x="1524000" y="2000250"/>
                <a:ext cx="533400" cy="190500"/>
              </a:xfrm>
              <a:prstGeom prst="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ight Arrow 30"/>
              <p:cNvSpPr/>
              <p:nvPr/>
            </p:nvSpPr>
            <p:spPr>
              <a:xfrm>
                <a:off x="6819900" y="1905000"/>
                <a:ext cx="1104900" cy="381000"/>
              </a:xfrm>
              <a:prstGeom prst="rightArrow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98954" y="1891268"/>
                <a:ext cx="8012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Seed</a:t>
                </a:r>
                <a:endParaRPr lang="en-US" i="1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04894" y="2450068"/>
                <a:ext cx="12966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Electrons</a:t>
                </a:r>
                <a:endParaRPr lang="en-US" i="1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581400" y="2417802"/>
                <a:ext cx="15006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err="1" smtClean="0"/>
                  <a:t>Undulators</a:t>
                </a:r>
                <a:endParaRPr lang="en-US" i="1" dirty="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7933373" y="1891268"/>
              <a:ext cx="105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Output</a:t>
              </a:r>
              <a:endParaRPr lang="en-US" i="1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45347" y="1905000"/>
            <a:ext cx="8386706" cy="952500"/>
            <a:chOff x="604894" y="4838699"/>
            <a:chExt cx="8386706" cy="952500"/>
          </a:xfrm>
        </p:grpSpPr>
        <p:sp>
          <p:nvSpPr>
            <p:cNvPr id="36" name="Rectangle 35"/>
            <p:cNvSpPr/>
            <p:nvPr/>
          </p:nvSpPr>
          <p:spPr>
            <a:xfrm>
              <a:off x="2552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813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0099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385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4671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695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9243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1529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3815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6101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838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0673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2959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5245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7531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981700" y="4838699"/>
              <a:ext cx="228600" cy="381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hape 51"/>
            <p:cNvCxnSpPr>
              <a:endCxn id="36" idx="1"/>
            </p:cNvCxnSpPr>
            <p:nvPr/>
          </p:nvCxnSpPr>
          <p:spPr>
            <a:xfrm rot="5400000" flipH="1" flipV="1">
              <a:off x="1809750" y="5048249"/>
              <a:ext cx="762000" cy="723900"/>
            </a:xfrm>
            <a:prstGeom prst="curved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hape 52"/>
            <p:cNvCxnSpPr/>
            <p:nvPr/>
          </p:nvCxnSpPr>
          <p:spPr>
            <a:xfrm rot="10800000" flipH="1" flipV="1">
              <a:off x="6248400" y="5067299"/>
              <a:ext cx="762000" cy="723900"/>
            </a:xfrm>
            <a:prstGeom prst="curved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ight Arrow 54"/>
            <p:cNvSpPr/>
            <p:nvPr/>
          </p:nvSpPr>
          <p:spPr>
            <a:xfrm>
              <a:off x="6819900" y="4876799"/>
              <a:ext cx="1104900" cy="381000"/>
            </a:xfrm>
            <a:prstGeom prst="right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04894" y="5421867"/>
              <a:ext cx="12966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Electrons</a:t>
              </a:r>
              <a:endParaRPr lang="en-US" i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581400" y="5389601"/>
              <a:ext cx="1500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/>
                <a:t>Undulators</a:t>
              </a:r>
              <a:endParaRPr lang="en-US" i="1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933373" y="4863067"/>
              <a:ext cx="105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Output</a:t>
              </a:r>
              <a:endParaRPr lang="en-US" i="1" dirty="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1905000" y="5867400"/>
            <a:ext cx="50872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Seed must be above shot noise power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97847" y="3048000"/>
            <a:ext cx="5564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Spontaneous emission (shot noise)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is a broadband seed of “white noise”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ofile.mov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06835" y="1066800"/>
            <a:ext cx="7130330" cy="49403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Growth of SASE Pulse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87497" y="6324600"/>
            <a:ext cx="306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Simulation for FLASH FEL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15443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FEL starts with the broadband signal of spontaneous radiation (almost a white noise signal)</a:t>
            </a:r>
          </a:p>
          <a:p>
            <a:r>
              <a:rPr lang="en-US" sz="2000" dirty="0" smtClean="0"/>
              <a:t>Within the FEL bandwidth </a:t>
            </a:r>
            <a:r>
              <a:rPr lang="en-US" sz="2000" dirty="0" err="1" smtClean="0">
                <a:latin typeface="Symbol" charset="2"/>
                <a:cs typeface="Symbol" charset="2"/>
              </a:rPr>
              <a:t>Dw</a:t>
            </a:r>
            <a:r>
              <a:rPr lang="en-US" sz="2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/>
              <a:t>the noise is amplified</a:t>
            </a:r>
          </a:p>
          <a:p>
            <a:r>
              <a:rPr lang="en-US" sz="2000" dirty="0" smtClean="0"/>
              <a:t>Spikes in spectrum and time profile.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SASE </a:t>
            </a:r>
            <a:r>
              <a:rPr lang="en-US" dirty="0" err="1" smtClean="0"/>
              <a:t>FELs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3962004" y="2687320"/>
            <a:ext cx="3809604" cy="2926080"/>
            <a:chOff x="609600" y="3665220"/>
            <a:chExt cx="3809604" cy="2926080"/>
          </a:xfrm>
        </p:grpSpPr>
        <p:pic>
          <p:nvPicPr>
            <p:cNvPr id="4" name="Picture 3" descr="Aramis_profile_200pC.pdf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609600" y="3665220"/>
              <a:ext cx="3809604" cy="2926080"/>
            </a:xfrm>
            <a:prstGeom prst="rect">
              <a:avLst/>
            </a:prstGeom>
          </p:spPr>
        </p:pic>
        <p:sp>
          <p:nvSpPr>
            <p:cNvPr id="6" name="TextBox 7"/>
            <p:cNvSpPr txBox="1">
              <a:spLocks noChangeArrowheads="1"/>
            </p:cNvSpPr>
            <p:nvPr/>
          </p:nvSpPr>
          <p:spPr bwMode="auto">
            <a:xfrm>
              <a:off x="1131887" y="3929061"/>
              <a:ext cx="100171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rPr>
                <a:t>Pulse at saturation</a:t>
              </a:r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2603500" y="4064000"/>
              <a:ext cx="2905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 err="1"/>
                <a:t>t</a:t>
              </a:r>
              <a:r>
                <a:rPr lang="en-US" sz="1400" baseline="-25000" dirty="0" err="1"/>
                <a:t>c</a:t>
              </a:r>
              <a:endParaRPr lang="en-US" sz="1400" dirty="0"/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>
              <a:off x="2133600" y="426085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26"/>
            <p:cNvSpPr>
              <a:spLocks noChangeShapeType="1"/>
            </p:cNvSpPr>
            <p:nvPr/>
          </p:nvSpPr>
          <p:spPr bwMode="auto">
            <a:xfrm flipH="1">
              <a:off x="2362200" y="426085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1955800" y="5715000"/>
              <a:ext cx="1188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3149600" y="5499100"/>
              <a:ext cx="2968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 err="1"/>
                <a:t>t</a:t>
              </a:r>
              <a:r>
                <a:rPr lang="en-US" sz="1400" baseline="-25000" dirty="0" err="1"/>
                <a:t>b</a:t>
              </a:r>
              <a:endParaRPr lang="en-US" sz="14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00446" y="2695575"/>
            <a:ext cx="3809604" cy="2971800"/>
            <a:chOff x="4838700" y="3703320"/>
            <a:chExt cx="3809604" cy="2926080"/>
          </a:xfrm>
        </p:grpSpPr>
        <p:pic>
          <p:nvPicPr>
            <p:cNvPr id="5" name="Picture 4" descr="Aramis_spectrum_200pC.pdf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4838700" y="3703320"/>
              <a:ext cx="3809604" cy="2926080"/>
            </a:xfrm>
            <a:prstGeom prst="rect">
              <a:avLst/>
            </a:prstGeom>
          </p:spPr>
        </p:pic>
        <p:sp>
          <p:nvSpPr>
            <p:cNvPr id="7" name="TextBox 8"/>
            <p:cNvSpPr txBox="1">
              <a:spLocks noChangeArrowheads="1"/>
            </p:cNvSpPr>
            <p:nvPr/>
          </p:nvSpPr>
          <p:spPr bwMode="auto">
            <a:xfrm>
              <a:off x="5360193" y="3962400"/>
              <a:ext cx="1014413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rPr>
                <a:t>Spectrum at </a:t>
              </a:r>
            </a:p>
            <a:p>
              <a:r>
                <a:rPr lang="en-US" sz="1200" dirty="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rPr>
                <a:t>saturation</a:t>
              </a: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6881812" y="4086225"/>
              <a:ext cx="4460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1/t</a:t>
              </a:r>
              <a:r>
                <a:rPr lang="en-US" sz="1400" baseline="-25000"/>
                <a:t>b</a:t>
              </a:r>
              <a:endParaRPr lang="en-US" sz="1400"/>
            </a:p>
          </p:txBody>
        </p:sp>
        <p:sp>
          <p:nvSpPr>
            <p:cNvPr id="15" name="Line 27"/>
            <p:cNvSpPr>
              <a:spLocks noChangeShapeType="1"/>
            </p:cNvSpPr>
            <p:nvPr/>
          </p:nvSpPr>
          <p:spPr bwMode="auto">
            <a:xfrm>
              <a:off x="6565900" y="4262438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28"/>
            <p:cNvSpPr>
              <a:spLocks noChangeShapeType="1"/>
            </p:cNvSpPr>
            <p:nvPr/>
          </p:nvSpPr>
          <p:spPr bwMode="auto">
            <a:xfrm flipH="1">
              <a:off x="6794500" y="4262438"/>
              <a:ext cx="1635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23"/>
            <p:cNvSpPr>
              <a:spLocks noChangeShapeType="1"/>
            </p:cNvSpPr>
            <p:nvPr/>
          </p:nvSpPr>
          <p:spPr bwMode="auto">
            <a:xfrm>
              <a:off x="6646862" y="5784850"/>
              <a:ext cx="3200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6934200" y="5613400"/>
              <a:ext cx="521297" cy="303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 smtClean="0"/>
                <a:t>1/</a:t>
              </a:r>
              <a:r>
                <a:rPr lang="en-US" sz="1400" dirty="0" err="1" smtClean="0"/>
                <a:t>t</a:t>
              </a:r>
              <a:r>
                <a:rPr lang="en-US" sz="1400" baseline="-25000" dirty="0" err="1" smtClean="0"/>
                <a:t>c</a:t>
              </a:r>
              <a:endParaRPr lang="en-US" sz="1400" dirty="0">
                <a:latin typeface="Symbol" charset="2"/>
                <a:cs typeface="Symbol" charset="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914400" y="2533431"/>
            <a:ext cx="426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SwissFEL</a:t>
            </a:r>
            <a:r>
              <a:rPr lang="en-US" sz="1400" i="1" dirty="0" smtClean="0"/>
              <a:t>: Simulation for 1 Angstrom radiation</a:t>
            </a:r>
            <a:endParaRPr lang="en-US" sz="1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3525126" y="5955268"/>
            <a:ext cx="2570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Cooperation Length:</a:t>
            </a:r>
            <a:endParaRPr lang="en-US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427691"/>
              </p:ext>
            </p:extLst>
          </p:nvPr>
        </p:nvGraphicFramePr>
        <p:xfrm>
          <a:off x="6210300" y="5903913"/>
          <a:ext cx="933450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9463" name="Equation" r:id="rId8" imgW="495000" imgH="228600" progId="Equation.3">
                  <p:embed/>
                </p:oleObj>
              </mc:Choice>
              <mc:Fallback>
                <p:oleObj name="Equation" r:id="rId8" imgW="495000" imgH="228600" progId="Equation.3">
                  <p:embed/>
                  <p:pic>
                    <p:nvPicPr>
                      <p:cNvPr id="0" name="Picture 2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0300" y="5903913"/>
                        <a:ext cx="933450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II. </a:t>
            </a:r>
            <a:r>
              <a:rPr lang="en-US" sz="4800" dirty="0">
                <a:solidFill>
                  <a:schemeClr val="tx1"/>
                </a:solidFill>
              </a:rPr>
              <a:t>Basic physics </a:t>
            </a:r>
            <a:r>
              <a:rPr lang="en-US" sz="4800" dirty="0" smtClean="0">
                <a:solidFill>
                  <a:schemeClr val="tx1"/>
                </a:solidFill>
              </a:rPr>
              <a:t>principles. </a:t>
            </a:r>
            <a:r>
              <a:rPr lang="en-US" sz="4800" dirty="0">
                <a:solidFill>
                  <a:schemeClr val="tx1"/>
                </a:solidFill>
              </a:rPr>
              <a:t>The </a:t>
            </a:r>
            <a:r>
              <a:rPr lang="en-US" sz="4800" dirty="0" smtClean="0">
                <a:solidFill>
                  <a:schemeClr val="tx1"/>
                </a:solidFill>
              </a:rPr>
              <a:t>FEL parameter </a:t>
            </a:r>
            <a:r>
              <a:rPr lang="en-US" sz="4800" i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r</a:t>
            </a:r>
            <a:endParaRPr lang="en-US" sz="4800" i="1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FEL parameter </a:t>
            </a:r>
            <a:r>
              <a:rPr lang="en-US" dirty="0" smtClean="0">
                <a:latin typeface="Symbol" charset="2"/>
                <a:cs typeface="Symbol" charset="2"/>
              </a:rPr>
              <a:t>r</a:t>
            </a:r>
            <a:r>
              <a:rPr lang="en-US" dirty="0" smtClean="0">
                <a:cs typeface="Symbol" charset="2"/>
              </a:rPr>
              <a:t>.   </a:t>
            </a:r>
            <a:r>
              <a:rPr lang="en-US" sz="2200" dirty="0" smtClean="0">
                <a:cs typeface="Symbol" charset="2"/>
              </a:rPr>
              <a:t>Typical values</a:t>
            </a:r>
            <a:r>
              <a:rPr lang="en-US" sz="2200" dirty="0" smtClean="0"/>
              <a:t>= </a:t>
            </a:r>
            <a:r>
              <a:rPr lang="en-US" sz="2200" dirty="0"/>
              <a:t>10</a:t>
            </a:r>
            <a:r>
              <a:rPr lang="en-US" sz="2200" baseline="30000" dirty="0"/>
              <a:t>-4 </a:t>
            </a:r>
            <a:r>
              <a:rPr lang="en-US" sz="2200" dirty="0"/>
              <a:t>– 10</a:t>
            </a:r>
            <a:r>
              <a:rPr lang="en-US" sz="2200" baseline="30000" dirty="0"/>
              <a:t>-2</a:t>
            </a:r>
            <a:endParaRPr lang="en-US" sz="2200" dirty="0" smtClean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endParaRPr lang="en-US" baseline="30000" dirty="0" smtClean="0"/>
          </a:p>
          <a:p>
            <a:pPr>
              <a:buNone/>
            </a:pPr>
            <a:endParaRPr lang="en-US" baseline="30000" dirty="0" smtClean="0"/>
          </a:p>
          <a:p>
            <a:r>
              <a:rPr lang="en-US" dirty="0" smtClean="0"/>
              <a:t>Scaling of 1D theory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Beam Requirements: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the FEL Parameter </a:t>
            </a:r>
            <a:r>
              <a:rPr lang="en-US" dirty="0" err="1" smtClean="0">
                <a:latin typeface="Symbol" charset="2"/>
                <a:cs typeface="Symbol" charset="2"/>
              </a:rPr>
              <a:t>r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9624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1664106"/>
              </p:ext>
            </p:extLst>
          </p:nvPr>
        </p:nvGraphicFramePr>
        <p:xfrm>
          <a:off x="455613" y="4065588"/>
          <a:ext cx="1460500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047" name="Equation" r:id="rId3" imgW="927000" imgH="431640" progId="Equation.3">
                  <p:embed/>
                </p:oleObj>
              </mc:Choice>
              <mc:Fallback>
                <p:oleObj name="Equation" r:id="rId3" imgW="927000" imgH="431640" progId="Equation.3">
                  <p:embed/>
                  <p:pic>
                    <p:nvPicPr>
                      <p:cNvPr id="0" name="Picture 17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4065588"/>
                        <a:ext cx="1460500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820" y="3505200"/>
            <a:ext cx="1563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Gain length</a:t>
            </a:r>
            <a:endParaRPr lang="en-US" i="1" dirty="0"/>
          </a:p>
        </p:txBody>
      </p:sp>
      <p:sp>
        <p:nvSpPr>
          <p:cNvPr id="7" name="Rectangle 6"/>
          <p:cNvSpPr/>
          <p:nvPr/>
        </p:nvSpPr>
        <p:spPr>
          <a:xfrm>
            <a:off x="2398032" y="3962400"/>
            <a:ext cx="21336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44212"/>
              </p:ext>
            </p:extLst>
          </p:nvPr>
        </p:nvGraphicFramePr>
        <p:xfrm>
          <a:off x="2640013" y="4152284"/>
          <a:ext cx="1627187" cy="540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048" name="Equation" r:id="rId5" imgW="825480" imgH="228600" progId="Equation.3">
                  <p:embed/>
                </p:oleObj>
              </mc:Choice>
              <mc:Fallback>
                <p:oleObj name="Equation" r:id="rId5" imgW="825480" imgH="228600" progId="Equation.3">
                  <p:embed/>
                  <p:pic>
                    <p:nvPicPr>
                      <p:cNvPr id="0" name="Picture 17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4152284"/>
                        <a:ext cx="1627187" cy="5403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18967" y="3505200"/>
            <a:ext cx="13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Efficiency</a:t>
            </a:r>
            <a:endParaRPr lang="en-US" i="1" dirty="0"/>
          </a:p>
        </p:txBody>
      </p:sp>
      <p:sp>
        <p:nvSpPr>
          <p:cNvPr id="10" name="Rectangle 9"/>
          <p:cNvSpPr/>
          <p:nvPr/>
        </p:nvSpPr>
        <p:spPr>
          <a:xfrm>
            <a:off x="7010400" y="39624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230689"/>
              </p:ext>
            </p:extLst>
          </p:nvPr>
        </p:nvGraphicFramePr>
        <p:xfrm>
          <a:off x="7454900" y="4051300"/>
          <a:ext cx="1220788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049" name="Equation" r:id="rId7" imgW="609480" imgH="393480" progId="Equation.3">
                  <p:embed/>
                </p:oleObj>
              </mc:Choice>
              <mc:Fallback>
                <p:oleObj name="Equation" r:id="rId7" imgW="609480" imgH="393480" progId="Equation.3">
                  <p:embed/>
                  <p:pic>
                    <p:nvPicPr>
                      <p:cNvPr id="0" name="Picture 17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4900" y="4051300"/>
                        <a:ext cx="1220788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315200" y="3505200"/>
            <a:ext cx="1442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Bandwidth</a:t>
            </a:r>
            <a:endParaRPr lang="en-US" i="1" dirty="0"/>
          </a:p>
        </p:txBody>
      </p:sp>
      <p:sp>
        <p:nvSpPr>
          <p:cNvPr id="13" name="Rectangle 12"/>
          <p:cNvSpPr/>
          <p:nvPr/>
        </p:nvSpPr>
        <p:spPr>
          <a:xfrm>
            <a:off x="4792980" y="3939064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6870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3068353"/>
              </p:ext>
            </p:extLst>
          </p:nvPr>
        </p:nvGraphicFramePr>
        <p:xfrm>
          <a:off x="5267325" y="4071938"/>
          <a:ext cx="960438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050" name="Equation" r:id="rId9" imgW="609480" imgH="419040" progId="Equation.3">
                  <p:embed/>
                </p:oleObj>
              </mc:Choice>
              <mc:Fallback>
                <p:oleObj name="Equation" r:id="rId9" imgW="609480" imgH="419040" progId="Equation.3">
                  <p:embed/>
                  <p:pic>
                    <p:nvPicPr>
                      <p:cNvPr id="0" name="Picture 17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7325" y="4071938"/>
                        <a:ext cx="960438" cy="658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648200" y="3505200"/>
            <a:ext cx="2321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SASE Spike Length</a:t>
            </a:r>
            <a:endParaRPr lang="en-US" i="1" dirty="0"/>
          </a:p>
        </p:txBody>
      </p:sp>
      <p:grpSp>
        <p:nvGrpSpPr>
          <p:cNvPr id="25" name="Group 24"/>
          <p:cNvGrpSpPr/>
          <p:nvPr/>
        </p:nvGrpSpPr>
        <p:grpSpPr>
          <a:xfrm>
            <a:off x="1066800" y="1586945"/>
            <a:ext cx="2743993" cy="1232455"/>
            <a:chOff x="10809361" y="1324531"/>
            <a:chExt cx="2743993" cy="1232455"/>
          </a:xfrm>
        </p:grpSpPr>
        <p:sp>
          <p:nvSpPr>
            <p:cNvPr id="26" name="Rectangle 25"/>
            <p:cNvSpPr/>
            <p:nvPr/>
          </p:nvSpPr>
          <p:spPr>
            <a:xfrm>
              <a:off x="10809361" y="1345168"/>
              <a:ext cx="2743993" cy="1211818"/>
            </a:xfrm>
            <a:prstGeom prst="rect">
              <a:avLst/>
            </a:prstGeom>
            <a:ln w="3810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graphicFrame>
          <p:nvGraphicFramePr>
            <p:cNvPr id="27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3204671"/>
                </p:ext>
              </p:extLst>
            </p:nvPr>
          </p:nvGraphicFramePr>
          <p:xfrm>
            <a:off x="10917311" y="1324531"/>
            <a:ext cx="2614613" cy="1090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5051" name="Equation" r:id="rId11" imgW="1549080" imgH="647640" progId="Equation.3">
                    <p:embed/>
                  </p:oleObj>
                </mc:Choice>
                <mc:Fallback>
                  <p:oleObj name="Equation" r:id="rId11" imgW="1549080" imgH="647640" progId="Equation.3">
                    <p:embed/>
                    <p:pic>
                      <p:nvPicPr>
                        <p:cNvPr id="0" name="Picture 170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17311" y="1324531"/>
                          <a:ext cx="2614613" cy="1090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" name="Rectangle 18"/>
          <p:cNvSpPr/>
          <p:nvPr/>
        </p:nvSpPr>
        <p:spPr>
          <a:xfrm>
            <a:off x="2398032" y="5867400"/>
            <a:ext cx="21336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3521009"/>
              </p:ext>
            </p:extLst>
          </p:nvPr>
        </p:nvGraphicFramePr>
        <p:xfrm>
          <a:off x="2894013" y="5905500"/>
          <a:ext cx="1144587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052" name="Equation" r:id="rId13" imgW="571320" imgH="444240" progId="Equation.3">
                  <p:embed/>
                </p:oleObj>
              </mc:Choice>
              <mc:Fallback>
                <p:oleObj name="Equation" r:id="rId13" imgW="571320" imgH="444240" progId="Equation.3">
                  <p:embed/>
                  <p:pic>
                    <p:nvPicPr>
                      <p:cNvPr id="0" name="Picture 17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4013" y="5905500"/>
                        <a:ext cx="1144587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4792980" y="58674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58674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6871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399351"/>
              </p:ext>
            </p:extLst>
          </p:nvPr>
        </p:nvGraphicFramePr>
        <p:xfrm>
          <a:off x="5311775" y="5981700"/>
          <a:ext cx="99695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053" name="Equation" r:id="rId15" imgW="558720" imgH="419040" progId="Equation.3">
                  <p:embed/>
                </p:oleObj>
              </mc:Choice>
              <mc:Fallback>
                <p:oleObj name="Equation" r:id="rId15" imgW="558720" imgH="419040" progId="Equation.3">
                  <p:embed/>
                  <p:pic>
                    <p:nvPicPr>
                      <p:cNvPr id="0" name="Picture 17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1775" y="5981700"/>
                        <a:ext cx="996950" cy="747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871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056438"/>
              </p:ext>
            </p:extLst>
          </p:nvPr>
        </p:nvGraphicFramePr>
        <p:xfrm>
          <a:off x="7142163" y="5984875"/>
          <a:ext cx="1716087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054" name="Equation" r:id="rId17" imgW="1130040" imgH="469800" progId="Equation.3">
                  <p:embed/>
                </p:oleObj>
              </mc:Choice>
              <mc:Fallback>
                <p:oleObj name="Equation" r:id="rId17" imgW="1130040" imgH="469800" progId="Equation.3">
                  <p:embed/>
                  <p:pic>
                    <p:nvPicPr>
                      <p:cNvPr id="0" name="Picture 17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2163" y="5984875"/>
                        <a:ext cx="1716087" cy="719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2590800" y="5498068"/>
            <a:ext cx="1868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Energy Spread</a:t>
            </a:r>
            <a:endParaRPr lang="en-US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7244115" y="5498068"/>
            <a:ext cx="1403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Beam Size</a:t>
            </a:r>
            <a:endParaRPr lang="en-US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5104985" y="5498068"/>
            <a:ext cx="137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Emittance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038600" y="1828800"/>
            <a:ext cx="3565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</a:t>
            </a:r>
            <a:r>
              <a:rPr lang="en-US" sz="1200" baseline="-25000" dirty="0"/>
              <a:t>c</a:t>
            </a:r>
            <a:r>
              <a:rPr lang="en-US" sz="1200" dirty="0"/>
              <a:t>: coupling factor (~0.9 for planar </a:t>
            </a:r>
            <a:r>
              <a:rPr lang="en-US" sz="1200" dirty="0" err="1"/>
              <a:t>undulator</a:t>
            </a:r>
            <a:r>
              <a:rPr lang="en-US" sz="1200" dirty="0"/>
              <a:t>)</a:t>
            </a:r>
          </a:p>
          <a:p>
            <a:r>
              <a:rPr lang="en-US" sz="1200" dirty="0" smtClean="0"/>
              <a:t>I: electron peak current</a:t>
            </a:r>
          </a:p>
          <a:p>
            <a:r>
              <a:rPr lang="el-GR" sz="1200" dirty="0" smtClean="0"/>
              <a:t>σ</a:t>
            </a:r>
            <a:r>
              <a:rPr lang="de-CH" sz="1200" baseline="-25000" dirty="0" smtClean="0"/>
              <a:t>x</a:t>
            </a:r>
            <a:r>
              <a:rPr lang="en-US" sz="1200" dirty="0" smtClean="0"/>
              <a:t>: transverse beam size</a:t>
            </a:r>
          </a:p>
          <a:p>
            <a:r>
              <a:rPr lang="en-US" sz="1200" dirty="0" smtClean="0"/>
              <a:t>I</a:t>
            </a:r>
            <a:r>
              <a:rPr lang="en-US" sz="1200" baseline="-25000" dirty="0" smtClean="0"/>
              <a:t>A</a:t>
            </a:r>
            <a:r>
              <a:rPr lang="en-US" sz="1200" dirty="0" smtClean="0"/>
              <a:t>: Alfven current (~17 kA)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590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FEL utilized the strong coherent emission in the collective instability with the tuning ability of the wavelength.</a:t>
            </a:r>
          </a:p>
          <a:p>
            <a:endParaRPr lang="en-US" sz="1000" dirty="0" smtClean="0"/>
          </a:p>
          <a:p>
            <a:r>
              <a:rPr lang="en-US" sz="2000" dirty="0" smtClean="0"/>
              <a:t>Instability can only occur with a beam with low energy spread and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.</a:t>
            </a:r>
          </a:p>
          <a:p>
            <a:endParaRPr lang="en-US" sz="2000" dirty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basic physics principles</a:t>
            </a:r>
            <a:endParaRPr lang="en-US" dirty="0"/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0" y="1616075"/>
            <a:ext cx="335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Induced energy modulation</a:t>
            </a: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5257800" y="1600200"/>
            <a:ext cx="2895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Increasing density modulation</a:t>
            </a:r>
          </a:p>
        </p:txBody>
      </p:sp>
      <p:sp>
        <p:nvSpPr>
          <p:cNvPr id="40965" name="Rectangle 6"/>
          <p:cNvSpPr>
            <a:spLocks noChangeArrowheads="1"/>
          </p:cNvSpPr>
          <p:nvPr/>
        </p:nvSpPr>
        <p:spPr bwMode="auto">
          <a:xfrm>
            <a:off x="3098800" y="36576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Enhanced emission</a:t>
            </a:r>
          </a:p>
        </p:txBody>
      </p:sp>
      <p:sp>
        <p:nvSpPr>
          <p:cNvPr id="40966" name="Line 7"/>
          <p:cNvSpPr>
            <a:spLocks noChangeShapeType="1"/>
          </p:cNvSpPr>
          <p:nvPr/>
        </p:nvSpPr>
        <p:spPr bwMode="auto">
          <a:xfrm>
            <a:off x="3581400" y="1828800"/>
            <a:ext cx="1752600" cy="0"/>
          </a:xfrm>
          <a:prstGeom prst="line">
            <a:avLst/>
          </a:prstGeom>
          <a:ln w="857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7" name="Line 8"/>
          <p:cNvSpPr>
            <a:spLocks noChangeShapeType="1"/>
          </p:cNvSpPr>
          <p:nvPr/>
        </p:nvSpPr>
        <p:spPr bwMode="auto">
          <a:xfrm flipH="1">
            <a:off x="5562600" y="2209800"/>
            <a:ext cx="1066800" cy="1752600"/>
          </a:xfrm>
          <a:prstGeom prst="line">
            <a:avLst/>
          </a:prstGeom>
          <a:ln w="857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8" name="Line 9"/>
          <p:cNvSpPr>
            <a:spLocks noChangeShapeType="1"/>
          </p:cNvSpPr>
          <p:nvPr/>
        </p:nvSpPr>
        <p:spPr bwMode="auto">
          <a:xfrm flipH="1" flipV="1">
            <a:off x="1676400" y="2133600"/>
            <a:ext cx="1066800" cy="1676400"/>
          </a:xfrm>
          <a:prstGeom prst="line">
            <a:avLst/>
          </a:prstGeom>
          <a:ln w="857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9" name="Rectangle 10"/>
          <p:cNvSpPr>
            <a:spLocks noChangeArrowheads="1"/>
          </p:cNvSpPr>
          <p:nvPr/>
        </p:nvSpPr>
        <p:spPr bwMode="auto">
          <a:xfrm>
            <a:off x="2971800" y="2438400"/>
            <a:ext cx="26329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Run-away process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</a:rPr>
              <a:t>(collective instability)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01141" y="1143000"/>
            <a:ext cx="1905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FEL Process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75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III. </a:t>
            </a:r>
            <a:r>
              <a:rPr lang="en-US" sz="4800" dirty="0" smtClean="0">
                <a:solidFill>
                  <a:schemeClr val="tx1"/>
                </a:solidFill>
                <a:latin typeface="+mn-lt"/>
                <a:cs typeface="Symbol" charset="2"/>
              </a:rPr>
              <a:t>Electron beam requirements</a:t>
            </a:r>
            <a:endParaRPr lang="en-US" sz="4800" i="1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810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Only electrons within the FEL bandwidth can contribute to FEL gain.</a:t>
            </a:r>
          </a:p>
          <a:p>
            <a:r>
              <a:rPr lang="en-US" sz="2000" dirty="0" smtClean="0"/>
              <a:t>FEL process is a quarter rotation in the </a:t>
            </a:r>
            <a:r>
              <a:rPr lang="en-US" sz="2000" dirty="0" err="1" smtClean="0"/>
              <a:t>separatrix</a:t>
            </a:r>
            <a:r>
              <a:rPr lang="en-US" sz="2000" dirty="0" smtClean="0"/>
              <a:t> of the FEL. If </a:t>
            </a:r>
            <a:r>
              <a:rPr lang="en-US" sz="2000" dirty="0" err="1" smtClean="0"/>
              <a:t>separatrix</a:t>
            </a:r>
            <a:r>
              <a:rPr lang="en-US" sz="2000" dirty="0" smtClean="0"/>
              <a:t> is filled homogeneously, no bunching and thus coherent emission can be achieved.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 Beam Requirements: Energy Spread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895600"/>
            <a:ext cx="3473450" cy="264795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2895600"/>
            <a:ext cx="3473450" cy="2651125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447800" y="3114675"/>
            <a:ext cx="971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Small spread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257800" y="3114675"/>
            <a:ext cx="958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Large spread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676400" y="4649946"/>
            <a:ext cx="14125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Strong Bunching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390141" y="4708525"/>
            <a:ext cx="13154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Weak Bunching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81800" y="5638800"/>
            <a:ext cx="21336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7315200" y="5715000"/>
          <a:ext cx="1068387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1510" name="Equation" r:id="rId6" imgW="533400" imgH="406400" progId="Equation.3">
                  <p:embed/>
                </p:oleObj>
              </mc:Choice>
              <mc:Fallback>
                <p:oleObj name="Equation" r:id="rId6" imgW="533400" imgH="406400" progId="Equation.3">
                  <p:embed/>
                  <p:pic>
                    <p:nvPicPr>
                      <p:cNvPr id="0" name="Picture 2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5715000"/>
                        <a:ext cx="1068387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05200" y="5715000"/>
            <a:ext cx="309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Spread Constraint: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the Focusing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Decreasing the </a:t>
            </a:r>
            <a:r>
              <a:rPr lang="en-US" sz="2000" dirty="0" err="1" smtClean="0">
                <a:latin typeface="Symbol" charset="2"/>
                <a:cs typeface="Symbol" charset="2"/>
              </a:rPr>
              <a:t>b</a:t>
            </a:r>
            <a:r>
              <a:rPr lang="en-US" sz="2000" dirty="0" smtClean="0"/>
              <a:t>-function (increase focusing), increases the FEL parameter </a:t>
            </a:r>
            <a:r>
              <a:rPr lang="en-US" sz="2000" dirty="0" err="1" smtClean="0">
                <a:latin typeface="Symbol" charset="2"/>
                <a:cs typeface="Symbol" charset="2"/>
              </a:rPr>
              <a:t>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Stronger focusing:</a:t>
            </a:r>
          </a:p>
          <a:p>
            <a:pPr lvl="1"/>
            <a:r>
              <a:rPr lang="en-US" sz="1600" dirty="0" smtClean="0">
                <a:sym typeface="Wingdings"/>
              </a:rPr>
              <a:t>Larger kinetic energy of </a:t>
            </a:r>
            <a:r>
              <a:rPr lang="en-US" sz="1600" dirty="0" err="1" smtClean="0">
                <a:sym typeface="Wingdings"/>
              </a:rPr>
              <a:t>betatron</a:t>
            </a:r>
            <a:r>
              <a:rPr lang="en-US" sz="1600" dirty="0" smtClean="0">
                <a:sym typeface="Wingdings"/>
              </a:rPr>
              <a:t> oscillation</a:t>
            </a:r>
          </a:p>
          <a:p>
            <a:pPr lvl="1"/>
            <a:r>
              <a:rPr lang="en-US" sz="1600" dirty="0" smtClean="0">
                <a:sym typeface="Wingdings"/>
              </a:rPr>
              <a:t>Less kinetic energy for longitudinal motion</a:t>
            </a:r>
          </a:p>
          <a:p>
            <a:pPr lvl="1"/>
            <a:r>
              <a:rPr lang="en-US" sz="1600" dirty="0" smtClean="0">
                <a:sym typeface="Wingdings"/>
              </a:rPr>
              <a:t>Smearing out of growing bunching</a:t>
            </a:r>
            <a:endParaRPr lang="en-US" sz="16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14" name="Picture 13" descr="beta-scan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443351" y="2834640"/>
            <a:ext cx="5548249" cy="40233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445695" y="5816708"/>
            <a:ext cx="29339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3D Optimization for </a:t>
            </a:r>
            <a:r>
              <a:rPr lang="en-US" sz="1600" i="1" dirty="0" err="1" smtClean="0">
                <a:solidFill>
                  <a:srgbClr val="FF0000"/>
                </a:solidFill>
              </a:rPr>
              <a:t>SwissFEL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40433" y="3889215"/>
            <a:ext cx="2013041" cy="11567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756424" y="4139663"/>
          <a:ext cx="1677988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472" name="Equation" r:id="rId6" imgW="1104900" imgH="444500" progId="Equation.3">
                  <p:embed/>
                </p:oleObj>
              </mc:Choice>
              <mc:Fallback>
                <p:oleObj name="Equation" r:id="rId6" imgW="1104900" imgH="444500" progId="Equation.3">
                  <p:embed/>
                  <p:pic>
                    <p:nvPicPr>
                      <p:cNvPr id="0" name="Picture 2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424" y="4139663"/>
                        <a:ext cx="1677988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74453" y="3362689"/>
            <a:ext cx="1759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From 1D Theory: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550"/>
              </a:spcBef>
              <a:buFont typeface="Arial" charset="0"/>
              <a:buChar char="•"/>
            </a:pPr>
            <a:r>
              <a:rPr lang="en-US" sz="2000" dirty="0"/>
              <a:t>The effective “</a:t>
            </a:r>
            <a:r>
              <a:rPr lang="en-US" sz="2000" dirty="0" err="1"/>
              <a:t>emittance</a:t>
            </a:r>
            <a:r>
              <a:rPr lang="en-US" sz="2000" dirty="0"/>
              <a:t>” for the fundamental mode of the radiation field is </a:t>
            </a:r>
            <a:r>
              <a:rPr lang="en-US" sz="2000" dirty="0">
                <a:latin typeface="Symbol" pitchFamily="18" charset="2"/>
              </a:rPr>
              <a:t></a:t>
            </a:r>
            <a:r>
              <a:rPr lang="en-US" sz="2000" dirty="0"/>
              <a:t>/4</a:t>
            </a:r>
            <a:r>
              <a:rPr lang="en-US" sz="2000" dirty="0">
                <a:latin typeface="Symbol" pitchFamily="18" charset="2"/>
              </a:rPr>
              <a:t></a:t>
            </a:r>
            <a:r>
              <a:rPr lang="en-US" sz="2000" dirty="0"/>
              <a:t>.</a:t>
            </a:r>
          </a:p>
          <a:p>
            <a:pPr>
              <a:spcBef>
                <a:spcPts val="550"/>
              </a:spcBef>
              <a:buFont typeface="Arial" charset="0"/>
              <a:buChar char="•"/>
            </a:pPr>
            <a:r>
              <a:rPr lang="en-US" sz="2000" dirty="0"/>
              <a:t>The effective phase space ellipse should enclose all electrons, allowing them to radiate coherently into the fundamental mode.</a:t>
            </a:r>
          </a:p>
          <a:p>
            <a:pPr>
              <a:spcBef>
                <a:spcPts val="550"/>
              </a:spcBef>
              <a:buFont typeface="Arial" charset="0"/>
              <a:buChar char="•"/>
            </a:pPr>
            <a:r>
              <a:rPr lang="en-US" sz="2000" dirty="0"/>
              <a:t>Electrons, outside the ellipse, are emitting into higher modes and do not contribute to the amplification of the fundamental mode.</a:t>
            </a:r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Effects - </a:t>
            </a:r>
            <a:r>
              <a:rPr lang="en-GB" dirty="0" err="1" smtClean="0"/>
              <a:t>Emittance</a:t>
            </a:r>
            <a:endParaRPr lang="en-GB" dirty="0"/>
          </a:p>
        </p:txBody>
      </p:sp>
      <p:cxnSp>
        <p:nvCxnSpPr>
          <p:cNvPr id="5" name="AutoShape 4"/>
          <p:cNvCxnSpPr>
            <a:cxnSpLocks noChangeShapeType="1"/>
          </p:cNvCxnSpPr>
          <p:nvPr/>
        </p:nvCxnSpPr>
        <p:spPr bwMode="auto">
          <a:xfrm>
            <a:off x="2801938" y="5103813"/>
            <a:ext cx="5105400" cy="3175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" name="Oval 6"/>
          <p:cNvSpPr>
            <a:spLocks noChangeArrowheads="1"/>
          </p:cNvSpPr>
          <p:nvPr/>
        </p:nvSpPr>
        <p:spPr bwMode="auto">
          <a:xfrm rot="20280000">
            <a:off x="3498850" y="4546600"/>
            <a:ext cx="3810000" cy="1066800"/>
          </a:xfrm>
          <a:prstGeom prst="ellipse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859338" y="51038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5011738" y="5256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453063" y="5180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5164138" y="4799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4554538" y="54848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5164138" y="54086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5011738" y="5256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5164138" y="54086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6154738" y="4951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5316538" y="4951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383338" y="4494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5316538" y="5561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4478338" y="5256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5316538" y="5561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5468938" y="4570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6078538" y="46466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5773738" y="5256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6307138" y="5256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4859338" y="4875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Oval 26"/>
          <p:cNvSpPr>
            <a:spLocks noChangeArrowheads="1"/>
          </p:cNvSpPr>
          <p:nvPr/>
        </p:nvSpPr>
        <p:spPr bwMode="auto">
          <a:xfrm>
            <a:off x="4630738" y="4951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4783138" y="5637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5849938" y="47228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6764338" y="4418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4249738" y="5713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4402138" y="4799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Oval 32"/>
          <p:cNvSpPr>
            <a:spLocks noChangeArrowheads="1"/>
          </p:cNvSpPr>
          <p:nvPr/>
        </p:nvSpPr>
        <p:spPr bwMode="auto">
          <a:xfrm>
            <a:off x="4097338" y="51800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" name="Oval 33"/>
          <p:cNvSpPr>
            <a:spLocks noChangeArrowheads="1"/>
          </p:cNvSpPr>
          <p:nvPr/>
        </p:nvSpPr>
        <p:spPr bwMode="auto">
          <a:xfrm>
            <a:off x="5697538" y="46466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Oval 34"/>
          <p:cNvSpPr>
            <a:spLocks noChangeArrowheads="1"/>
          </p:cNvSpPr>
          <p:nvPr/>
        </p:nvSpPr>
        <p:spPr bwMode="auto">
          <a:xfrm>
            <a:off x="4935538" y="54848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Oval 35"/>
          <p:cNvSpPr>
            <a:spLocks noChangeArrowheads="1"/>
          </p:cNvSpPr>
          <p:nvPr/>
        </p:nvSpPr>
        <p:spPr bwMode="auto">
          <a:xfrm>
            <a:off x="5621338" y="43418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Oval 36"/>
          <p:cNvSpPr>
            <a:spLocks noChangeArrowheads="1"/>
          </p:cNvSpPr>
          <p:nvPr/>
        </p:nvSpPr>
        <p:spPr bwMode="auto">
          <a:xfrm>
            <a:off x="4097338" y="54086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Oval 37"/>
          <p:cNvSpPr>
            <a:spLocks noChangeArrowheads="1"/>
          </p:cNvSpPr>
          <p:nvPr/>
        </p:nvSpPr>
        <p:spPr bwMode="auto">
          <a:xfrm>
            <a:off x="3792538" y="56372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>
            <a:off x="4325938" y="5332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>
            <a:off x="4706938" y="4570413"/>
            <a:ext cx="92075" cy="92075"/>
          </a:xfrm>
          <a:prstGeom prst="ellipse">
            <a:avLst/>
          </a:prstGeom>
          <a:solidFill>
            <a:srgbClr val="B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Rectangle 40"/>
          <p:cNvSpPr>
            <a:spLocks noChangeArrowheads="1"/>
          </p:cNvSpPr>
          <p:nvPr/>
        </p:nvSpPr>
        <p:spPr bwMode="auto">
          <a:xfrm>
            <a:off x="7986713" y="4951413"/>
            <a:ext cx="2571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41" name="Rectangle 41"/>
          <p:cNvSpPr>
            <a:spLocks noChangeArrowheads="1"/>
          </p:cNvSpPr>
          <p:nvPr/>
        </p:nvSpPr>
        <p:spPr bwMode="auto">
          <a:xfrm>
            <a:off x="5364163" y="3789363"/>
            <a:ext cx="2889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200">
                <a:solidFill>
                  <a:srgbClr val="000000"/>
                </a:solidFill>
              </a:rPr>
              <a:t>x’</a:t>
            </a:r>
          </a:p>
        </p:txBody>
      </p:sp>
      <p:sp>
        <p:nvSpPr>
          <p:cNvPr id="42" name="Line 44"/>
          <p:cNvSpPr>
            <a:spLocks noChangeShapeType="1"/>
          </p:cNvSpPr>
          <p:nvPr/>
        </p:nvSpPr>
        <p:spPr bwMode="auto">
          <a:xfrm flipV="1">
            <a:off x="5292725" y="3933825"/>
            <a:ext cx="0" cy="215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154664"/>
              </p:ext>
            </p:extLst>
          </p:nvPr>
        </p:nvGraphicFramePr>
        <p:xfrm>
          <a:off x="1447800" y="4692650"/>
          <a:ext cx="99695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482" name="Equation" r:id="rId3" imgW="558720" imgH="419040" progId="Equation.3">
                  <p:embed/>
                </p:oleObj>
              </mc:Choice>
              <mc:Fallback>
                <p:oleObj name="Equation" r:id="rId3" imgW="558720" imgH="419040" progId="Equation.3">
                  <p:embed/>
                  <p:pic>
                    <p:nvPicPr>
                      <p:cNvPr id="0" name="Picture 2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692650"/>
                        <a:ext cx="996950" cy="747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571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X-ray FEL vs Other </a:t>
            </a:r>
            <a:r>
              <a:rPr lang="en-US" dirty="0"/>
              <a:t>L</a:t>
            </a:r>
            <a:r>
              <a:rPr lang="en-US" dirty="0" smtClean="0"/>
              <a:t>ight </a:t>
            </a:r>
            <a:r>
              <a:rPr lang="en-US" dirty="0"/>
              <a:t>S</a:t>
            </a:r>
            <a:r>
              <a:rPr lang="en-US" dirty="0" smtClean="0"/>
              <a:t>ources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1176" t="42788" r="1816" b="2928"/>
          <a:stretch/>
        </p:blipFill>
        <p:spPr>
          <a:xfrm>
            <a:off x="162669" y="2952270"/>
            <a:ext cx="4087233" cy="19125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50114" t="14342" r="1543" b="51840"/>
          <a:stretch/>
        </p:blipFill>
        <p:spPr>
          <a:xfrm>
            <a:off x="151203" y="858799"/>
            <a:ext cx="4052239" cy="188977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30246" y="944940"/>
            <a:ext cx="47137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</a:rPr>
              <a:t>Optical short pulse lasers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Pulse duration: 	+++	(few fs)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Pulse energy:	+++	(many </a:t>
            </a:r>
            <a:r>
              <a:rPr lang="en-US" sz="1600" dirty="0" err="1" smtClean="0">
                <a:solidFill>
                  <a:srgbClr val="002060"/>
                </a:solidFill>
              </a:rPr>
              <a:t>mJ</a:t>
            </a:r>
            <a:r>
              <a:rPr lang="en-US" sz="16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1600" dirty="0">
                <a:solidFill>
                  <a:srgbClr val="002060"/>
                </a:solidFill>
              </a:rPr>
              <a:t>W</a:t>
            </a:r>
            <a:r>
              <a:rPr lang="en-US" sz="1600" dirty="0" smtClean="0">
                <a:solidFill>
                  <a:srgbClr val="002060"/>
                </a:solidFill>
              </a:rPr>
              <a:t>avelength:	- - -	(~800 nm)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1600" dirty="0" smtClean="0">
                <a:solidFill>
                  <a:srgbClr val="002060"/>
                </a:solidFill>
                <a:sym typeface="Wingdings"/>
              </a:rPr>
              <a:t>Fastest processes can be analyzed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1600" dirty="0" smtClean="0">
                <a:solidFill>
                  <a:srgbClr val="002060"/>
                </a:solidFill>
                <a:sym typeface="Wingdings"/>
              </a:rPr>
              <a:t>Spatial resolution very limited</a:t>
            </a:r>
            <a:endParaRPr lang="en-US" sz="1600" dirty="0" smtClean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30247" y="3078540"/>
            <a:ext cx="47137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</a:rPr>
              <a:t>Synchrotrons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Pulse duration: 	o	(few </a:t>
            </a:r>
            <a:r>
              <a:rPr lang="en-US" sz="1600" dirty="0" err="1">
                <a:solidFill>
                  <a:srgbClr val="002060"/>
                </a:solidFill>
              </a:rPr>
              <a:t>p</a:t>
            </a:r>
            <a:r>
              <a:rPr lang="en-US" sz="1600" dirty="0" err="1" smtClean="0">
                <a:solidFill>
                  <a:srgbClr val="002060"/>
                </a:solidFill>
              </a:rPr>
              <a:t>s</a:t>
            </a:r>
            <a:r>
              <a:rPr lang="en-US" sz="16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Pulse energy:	o	(&lt; </a:t>
            </a:r>
            <a:r>
              <a:rPr lang="en-US" sz="1600" dirty="0" err="1" smtClean="0">
                <a:solidFill>
                  <a:srgbClr val="002060"/>
                </a:solidFill>
              </a:rPr>
              <a:t>nJ</a:t>
            </a:r>
            <a:r>
              <a:rPr lang="en-US" sz="16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Wavelength:	+++	(~ 0.1 nm)</a:t>
            </a:r>
          </a:p>
          <a:p>
            <a:r>
              <a:rPr lang="en-US" sz="1600" dirty="0" smtClean="0">
                <a:solidFill>
                  <a:srgbClr val="002060"/>
                </a:solidFill>
                <a:sym typeface="Wingdings"/>
              </a:rPr>
              <a:t> Temporal resolution limited</a:t>
            </a:r>
          </a:p>
          <a:p>
            <a:r>
              <a:rPr lang="en-US" sz="1600" dirty="0" smtClean="0">
                <a:solidFill>
                  <a:srgbClr val="002060"/>
                </a:solidFill>
                <a:sym typeface="Wingdings"/>
              </a:rPr>
              <a:t> Wavelength allows for atomic resolution</a:t>
            </a:r>
            <a:endParaRPr lang="en-US" sz="1600" dirty="0" smtClean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46567" y="5212140"/>
            <a:ext cx="47137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</a:rPr>
              <a:t>X-ray free-electron lasers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Pulse duration: 	+++	(few fs)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Pulse energy:	++	(few </a:t>
            </a:r>
            <a:r>
              <a:rPr lang="en-US" sz="1600" dirty="0" err="1" smtClean="0">
                <a:solidFill>
                  <a:srgbClr val="002060"/>
                </a:solidFill>
              </a:rPr>
              <a:t>mJ</a:t>
            </a:r>
            <a:r>
              <a:rPr lang="en-US" sz="16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Wavelength:	+++	(~ 0.1 nm)</a:t>
            </a:r>
          </a:p>
          <a:p>
            <a:pPr marL="342900" indent="-342900">
              <a:buFont typeface="Wingdings" charset="0"/>
              <a:buChar char="à"/>
            </a:pPr>
            <a:r>
              <a:rPr lang="en-US" sz="1600" dirty="0">
                <a:solidFill>
                  <a:srgbClr val="002060"/>
                </a:solidFill>
                <a:sym typeface="Wingdings"/>
              </a:rPr>
              <a:t>Fastest processes can be analyzed</a:t>
            </a:r>
            <a:endParaRPr lang="en-US" sz="1600" dirty="0" smtClean="0">
              <a:solidFill>
                <a:srgbClr val="002060"/>
              </a:solidFill>
              <a:sym typeface="Wingdings"/>
            </a:endParaRPr>
          </a:p>
          <a:p>
            <a:pPr marL="342900" indent="-342900">
              <a:buFont typeface="Wingdings" charset="0"/>
              <a:buChar char="à"/>
            </a:pPr>
            <a:r>
              <a:rPr lang="en-US" sz="1600" dirty="0" smtClean="0">
                <a:solidFill>
                  <a:srgbClr val="002060"/>
                </a:solidFill>
                <a:sym typeface="Wingdings"/>
              </a:rPr>
              <a:t>Wavelength allows for atomic resolution</a:t>
            </a:r>
            <a:endParaRPr lang="en-US" sz="1600" dirty="0" smtClean="0">
              <a:solidFill>
                <a:srgbClr val="00206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827" b="100000" l="500" r="98167"/>
                    </a14:imgEffect>
                  </a14:imgLayer>
                </a14:imgProps>
              </a:ext>
            </a:extLst>
          </a:blip>
          <a:srcRect t="16877"/>
          <a:stretch/>
        </p:blipFill>
        <p:spPr>
          <a:xfrm>
            <a:off x="187429" y="5046544"/>
            <a:ext cx="4061375" cy="188765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6697" y="5027474"/>
            <a:ext cx="2299027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Courtesy of F</a:t>
            </a:r>
            <a:r>
              <a:rPr lang="en-US" b="1" dirty="0" smtClean="0"/>
              <a:t>. Löhl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3335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IV. </a:t>
            </a:r>
            <a:r>
              <a:rPr lang="en-US" sz="4800" dirty="0"/>
              <a:t>FEL d</a:t>
            </a:r>
            <a:r>
              <a:rPr lang="en-US" sz="4800" dirty="0" smtClean="0"/>
              <a:t>river </a:t>
            </a:r>
            <a:r>
              <a:rPr lang="en-US" sz="4800" dirty="0"/>
              <a:t>a</a:t>
            </a:r>
            <a:r>
              <a:rPr lang="en-US" sz="4800" dirty="0" smtClean="0"/>
              <a:t>ccelerators</a:t>
            </a: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1858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143000"/>
            <a:ext cx="8991600" cy="4940491"/>
          </a:xfrm>
        </p:spPr>
        <p:txBody>
          <a:bodyPr>
            <a:noAutofit/>
          </a:bodyPr>
          <a:lstStyle/>
          <a:p>
            <a:pPr defTabSz="914400"/>
            <a:r>
              <a:rPr lang="en-GB" sz="1800" dirty="0" smtClean="0"/>
              <a:t>FEL </a:t>
            </a:r>
            <a:r>
              <a:rPr lang="en-GB" sz="1800" dirty="0"/>
              <a:t>performance is determined by </a:t>
            </a:r>
            <a:r>
              <a:rPr lang="en-GB" sz="1800" dirty="0" smtClean="0"/>
              <a:t>the electron beam: the peak current, the size, the energy spread and the </a:t>
            </a:r>
            <a:r>
              <a:rPr lang="en-GB" sz="1800" dirty="0" err="1" smtClean="0"/>
              <a:t>emittance</a:t>
            </a:r>
            <a:r>
              <a:rPr lang="en-GB" sz="1800" dirty="0" smtClean="0"/>
              <a:t>, i.e. the electron charge </a:t>
            </a:r>
            <a:r>
              <a:rPr lang="en-GB" sz="1800" dirty="0"/>
              <a:t>density in 6D. 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900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X-ray FEL requirements on the electron beam quality are so demanding that only linear accelerators can be used to provide the drive beam.  </a:t>
            </a:r>
            <a:endParaRPr lang="en-GB" sz="1800" dirty="0"/>
          </a:p>
          <a:p>
            <a:pPr defTabSz="914400"/>
            <a:r>
              <a:rPr lang="en-GB" sz="1800" dirty="0"/>
              <a:t>Low </a:t>
            </a:r>
            <a:r>
              <a:rPr lang="en-GB" sz="1800" dirty="0" err="1"/>
              <a:t>emittance</a:t>
            </a:r>
            <a:r>
              <a:rPr lang="en-GB" sz="1800" dirty="0"/>
              <a:t> and high peak current beams are required in the </a:t>
            </a:r>
            <a:r>
              <a:rPr lang="en-GB" sz="1800" dirty="0" err="1"/>
              <a:t>undulators</a:t>
            </a:r>
            <a:r>
              <a:rPr lang="en-GB" sz="1800" dirty="0"/>
              <a:t>, but not available at feasible electron sources</a:t>
            </a:r>
            <a:r>
              <a:rPr lang="en-GB" sz="1800" dirty="0" smtClean="0"/>
              <a:t>.</a:t>
            </a:r>
            <a:endParaRPr lang="en-GB" sz="1800" dirty="0"/>
          </a:p>
          <a:p>
            <a:pPr defTabSz="914400"/>
            <a:r>
              <a:rPr lang="en-GB" sz="1800" dirty="0"/>
              <a:t>Typically long beams are produced with low </a:t>
            </a:r>
            <a:r>
              <a:rPr lang="en-GB" sz="1800" dirty="0" err="1"/>
              <a:t>emittance</a:t>
            </a:r>
            <a:r>
              <a:rPr lang="en-GB" sz="1800" dirty="0"/>
              <a:t> and then compressed </a:t>
            </a:r>
            <a:r>
              <a:rPr lang="en-GB" sz="1800" dirty="0" smtClean="0"/>
              <a:t>later. Compression </a:t>
            </a:r>
            <a:r>
              <a:rPr lang="en-GB" sz="1800" dirty="0"/>
              <a:t>should not dilute </a:t>
            </a:r>
            <a:r>
              <a:rPr lang="en-GB" sz="1800" dirty="0" err="1"/>
              <a:t>emittance</a:t>
            </a:r>
            <a:r>
              <a:rPr lang="en-GB" sz="1800" dirty="0"/>
              <a:t> </a:t>
            </a:r>
            <a:r>
              <a:rPr lang="en-GB" sz="1800" dirty="0" smtClean="0"/>
              <a:t>too </a:t>
            </a:r>
            <a:r>
              <a:rPr lang="en-GB" sz="1800" dirty="0"/>
              <a:t>much (i.e. </a:t>
            </a:r>
            <a:r>
              <a:rPr lang="en-GB" sz="1800" dirty="0" smtClean="0"/>
              <a:t>space-charge forces</a:t>
            </a:r>
            <a:r>
              <a:rPr lang="en-GB" sz="1800" dirty="0"/>
              <a:t>). </a:t>
            </a:r>
            <a:endParaRPr lang="en-GB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Linac</a:t>
            </a:r>
            <a:r>
              <a:rPr lang="en-US" dirty="0" smtClean="0"/>
              <a:t>-based FELs</a:t>
            </a:r>
            <a:endParaRPr lang="en-US" dirty="0"/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531017"/>
              </p:ext>
            </p:extLst>
          </p:nvPr>
        </p:nvGraphicFramePr>
        <p:xfrm>
          <a:off x="4953000" y="2120345"/>
          <a:ext cx="1068387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011" name="Equation" r:id="rId3" imgW="533400" imgH="406400" progId="Equation.3">
                  <p:embed/>
                </p:oleObj>
              </mc:Choice>
              <mc:Fallback>
                <p:oleObj name="Equation" r:id="rId3" imgW="533400" imgH="406400" progId="Equation.3">
                  <p:embed/>
                  <p:pic>
                    <p:nvPicPr>
                      <p:cNvPr id="0" name="Picture 4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120345"/>
                        <a:ext cx="1068387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5487219"/>
              </p:ext>
            </p:extLst>
          </p:nvPr>
        </p:nvGraphicFramePr>
        <p:xfrm>
          <a:off x="6623050" y="2120345"/>
          <a:ext cx="99695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012" name="Equation" r:id="rId5" imgW="558800" imgH="419100" progId="Equation.3">
                  <p:embed/>
                </p:oleObj>
              </mc:Choice>
              <mc:Fallback>
                <p:oleObj name="Equation" r:id="rId5" imgW="558800" imgH="419100" progId="Equation.3">
                  <p:embed/>
                  <p:pic>
                    <p:nvPicPr>
                      <p:cNvPr id="0" name="Picture 4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3050" y="2120345"/>
                        <a:ext cx="996950" cy="747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1676400" y="1891745"/>
            <a:ext cx="2592387" cy="1232455"/>
            <a:chOff x="10960967" y="1324531"/>
            <a:chExt cx="2592387" cy="1232455"/>
          </a:xfrm>
        </p:grpSpPr>
        <p:sp>
          <p:nvSpPr>
            <p:cNvPr id="16" name="Rectangle 15"/>
            <p:cNvSpPr/>
            <p:nvPr/>
          </p:nvSpPr>
          <p:spPr>
            <a:xfrm>
              <a:off x="10960967" y="1345168"/>
              <a:ext cx="2592387" cy="12118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7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4817269"/>
                </p:ext>
              </p:extLst>
            </p:nvPr>
          </p:nvGraphicFramePr>
          <p:xfrm>
            <a:off x="10980811" y="1324531"/>
            <a:ext cx="2487613" cy="1090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1013" name="Equation" r:id="rId7" imgW="1473120" imgH="647640" progId="Equation.3">
                    <p:embed/>
                  </p:oleObj>
                </mc:Choice>
                <mc:Fallback>
                  <p:oleObj name="Equation" r:id="rId7" imgW="1473120" imgH="647640" progId="Equation.3">
                    <p:embed/>
                    <p:pic>
                      <p:nvPicPr>
                        <p:cNvPr id="0" name="Picture 4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80811" y="1324531"/>
                          <a:ext cx="2487613" cy="1090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5530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sources</a:t>
            </a:r>
            <a:endParaRPr lang="en-GB" dirty="0"/>
          </a:p>
        </p:txBody>
      </p:sp>
      <p:sp>
        <p:nvSpPr>
          <p:cNvPr id="23" name="Content Placeholder 1"/>
          <p:cNvSpPr>
            <a:spLocks noGrp="1"/>
          </p:cNvSpPr>
          <p:nvPr>
            <p:ph idx="1"/>
          </p:nvPr>
        </p:nvSpPr>
        <p:spPr>
          <a:xfrm>
            <a:off x="-89519" y="990600"/>
            <a:ext cx="9004919" cy="472440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RF photo-injectors are normally used to generate high-brightness electron beams</a:t>
            </a:r>
          </a:p>
          <a:p>
            <a:r>
              <a:rPr lang="en-US" sz="1800" dirty="0"/>
              <a:t>Electrons are produced via the photo-electric </a:t>
            </a:r>
            <a:r>
              <a:rPr lang="en-US" sz="1800" dirty="0" smtClean="0"/>
              <a:t>effect </a:t>
            </a:r>
            <a:r>
              <a:rPr lang="en-US" sz="1800" dirty="0"/>
              <a:t>by </a:t>
            </a:r>
            <a:r>
              <a:rPr lang="en-US" sz="1800" dirty="0" smtClean="0"/>
              <a:t>a </a:t>
            </a:r>
            <a:r>
              <a:rPr lang="en-US" sz="1800" dirty="0"/>
              <a:t>laser </a:t>
            </a:r>
            <a:r>
              <a:rPr lang="en-US" sz="1800" dirty="0" smtClean="0"/>
              <a:t>of a proper wavelength impinging </a:t>
            </a:r>
            <a:r>
              <a:rPr lang="en-US" sz="1800" dirty="0"/>
              <a:t>on a photocathode mounted </a:t>
            </a:r>
            <a:r>
              <a:rPr lang="en-US" sz="1800" dirty="0" smtClean="0"/>
              <a:t>inside</a:t>
            </a:r>
            <a:r>
              <a:rPr lang="de-CH" sz="1800" dirty="0" smtClean="0"/>
              <a:t> </a:t>
            </a:r>
            <a:r>
              <a:rPr lang="de-CH" sz="1800" dirty="0"/>
              <a:t>an RF </a:t>
            </a:r>
            <a:r>
              <a:rPr lang="de-CH" sz="1800" dirty="0" err="1"/>
              <a:t>gun</a:t>
            </a:r>
            <a:r>
              <a:rPr lang="de-CH" sz="1800" dirty="0" smtClean="0"/>
              <a:t>. </a:t>
            </a:r>
          </a:p>
          <a:p>
            <a:r>
              <a:rPr lang="en-US" sz="1800" dirty="0" smtClean="0"/>
              <a:t>Final energy of the electrons is of few-several MeV</a:t>
            </a:r>
          </a:p>
          <a:p>
            <a:r>
              <a:rPr lang="en-GB" sz="1800" dirty="0" smtClean="0"/>
              <a:t>Other (less bright) alternatives: thermionic or DC guns</a:t>
            </a:r>
          </a:p>
        </p:txBody>
      </p:sp>
      <p:pic>
        <p:nvPicPr>
          <p:cNvPr id="11284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505200"/>
            <a:ext cx="5029200" cy="318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1"/>
          <p:cNvSpPr txBox="1">
            <a:spLocks/>
          </p:cNvSpPr>
          <p:nvPr/>
        </p:nvSpPr>
        <p:spPr>
          <a:xfrm>
            <a:off x="-89519" y="2971800"/>
            <a:ext cx="3975719" cy="4724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1800" dirty="0" smtClean="0"/>
              <a:t>Emittance of the source is determined by: intrinsic emittance of the cathode, space-charge and RF effects. </a:t>
            </a:r>
          </a:p>
          <a:p>
            <a:pPr marL="109728" indent="0" defTabSz="914400">
              <a:buNone/>
            </a:pPr>
            <a:endParaRPr lang="en-US" sz="1800" dirty="0" smtClean="0"/>
          </a:p>
          <a:p>
            <a:pPr defTabSz="914400"/>
            <a:r>
              <a:rPr lang="en-US" sz="1800" dirty="0" smtClean="0"/>
              <a:t>Emittance goals: </a:t>
            </a:r>
          </a:p>
          <a:p>
            <a:pPr marL="452628" indent="-342900" defTabSz="914400">
              <a:buFont typeface="+mj-lt"/>
              <a:buAutoNum type="arabicPeriod"/>
            </a:pPr>
            <a:r>
              <a:rPr lang="en-US" sz="1800" dirty="0" smtClean="0"/>
              <a:t>Optimize the source emittance </a:t>
            </a:r>
          </a:p>
          <a:p>
            <a:pPr marL="452628" indent="-342900" defTabSz="914400">
              <a:buFont typeface="+mj-lt"/>
              <a:buAutoNum type="arabicPeriod"/>
            </a:pPr>
            <a:r>
              <a:rPr lang="en-US" sz="1800" dirty="0" smtClean="0"/>
              <a:t>Preserve emittance along the </a:t>
            </a:r>
            <a:r>
              <a:rPr lang="en-US" sz="1800" dirty="0" err="1" smtClean="0"/>
              <a:t>linac</a:t>
            </a:r>
            <a:endParaRPr lang="en-US" sz="1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175511" y="3821668"/>
            <a:ext cx="2167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RF </a:t>
            </a:r>
            <a:r>
              <a:rPr lang="en-GB" dirty="0" smtClean="0">
                <a:solidFill>
                  <a:schemeClr val="bg1"/>
                </a:solidFill>
              </a:rPr>
              <a:t>photo-injector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2981980"/>
            <a:ext cx="4038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/>
              <a:t>C</a:t>
            </a:r>
            <a:r>
              <a:rPr lang="pt-BR" sz="1400" dirty="0"/>
              <a:t>. Hernandez-Garcia, P. G. O' </a:t>
            </a:r>
            <a:r>
              <a:rPr lang="pt-BR" sz="1400" dirty="0" smtClean="0"/>
              <a:t>Shea, </a:t>
            </a:r>
            <a:r>
              <a:rPr lang="en-US" sz="1400" dirty="0" smtClean="0"/>
              <a:t>and </a:t>
            </a:r>
            <a:r>
              <a:rPr lang="en-US" sz="1400" dirty="0"/>
              <a:t>M. L. </a:t>
            </a:r>
            <a:r>
              <a:rPr lang="en-US" sz="1400" dirty="0" err="1"/>
              <a:t>Stutzman</a:t>
            </a:r>
            <a:r>
              <a:rPr lang="en-US" sz="1400" dirty="0"/>
              <a:t>, Phys. Today 61(2), 44 (2008).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277824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Bunch compression</a:t>
            </a:r>
            <a:endParaRPr lang="en-GB" dirty="0"/>
          </a:p>
        </p:txBody>
      </p:sp>
      <p:sp>
        <p:nvSpPr>
          <p:cNvPr id="23" name="Content Placeholder 1"/>
          <p:cNvSpPr>
            <a:spLocks noGrp="1"/>
          </p:cNvSpPr>
          <p:nvPr>
            <p:ph idx="1"/>
          </p:nvPr>
        </p:nvSpPr>
        <p:spPr>
          <a:xfrm>
            <a:off x="-89519" y="2971800"/>
            <a:ext cx="5652119" cy="3352800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GB" sz="2200" b="1" dirty="0" smtClean="0">
                <a:solidFill>
                  <a:srgbClr val="0000FF"/>
                </a:solidFill>
              </a:rPr>
              <a:t>Where to compress?</a:t>
            </a:r>
          </a:p>
          <a:p>
            <a:r>
              <a:rPr lang="en-GB" sz="1800" dirty="0" smtClean="0"/>
              <a:t>Early compression would lead to high charge density beams at low energies which would increase the </a:t>
            </a:r>
            <a:r>
              <a:rPr lang="en-GB" sz="1800" dirty="0" err="1" smtClean="0"/>
              <a:t>emittance</a:t>
            </a:r>
            <a:r>
              <a:rPr lang="en-GB" sz="1800" dirty="0" smtClean="0"/>
              <a:t>.</a:t>
            </a:r>
            <a:endParaRPr lang="en-GB" sz="1800" dirty="0"/>
          </a:p>
          <a:p>
            <a:r>
              <a:rPr lang="en-GB" sz="1800" dirty="0" smtClean="0"/>
              <a:t>Late compression would require the transport of long bunches trough the </a:t>
            </a:r>
            <a:r>
              <a:rPr lang="en-GB" sz="1800" dirty="0" err="1" smtClean="0"/>
              <a:t>linac</a:t>
            </a:r>
            <a:r>
              <a:rPr lang="en-GB" sz="1800" dirty="0" smtClean="0"/>
              <a:t> without </a:t>
            </a:r>
            <a:r>
              <a:rPr lang="en-GB" sz="1800" dirty="0" err="1" smtClean="0"/>
              <a:t>emitance</a:t>
            </a:r>
            <a:r>
              <a:rPr lang="en-GB" sz="1800" dirty="0" smtClean="0"/>
              <a:t> dilution, which is difficult (RF-curvature, wake fields, …)</a:t>
            </a:r>
            <a:endParaRPr lang="en-GB" sz="1800" dirty="0"/>
          </a:p>
          <a:p>
            <a:pPr>
              <a:buFont typeface="Symbol" pitchFamily="18" charset="2"/>
              <a:buChar char="Þ"/>
            </a:pPr>
            <a:r>
              <a:rPr lang="en-GB" sz="1800" dirty="0" smtClean="0"/>
              <a:t>Multi-stage-compression: 2 stages in case of LCLS, FLASH, and </a:t>
            </a:r>
            <a:r>
              <a:rPr lang="en-GB" sz="1800" dirty="0" err="1" smtClean="0"/>
              <a:t>SwissFEL</a:t>
            </a:r>
            <a:endParaRPr lang="en-GB" sz="1800" dirty="0" smtClean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10000"/>
            <a:ext cx="3552089" cy="26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520636" y="4949032"/>
            <a:ext cx="1002499" cy="237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Helvetica" pitchFamily="34" charset="0"/>
              </a:rPr>
              <a:t>BC1</a:t>
            </a:r>
            <a:endParaRPr lang="en-GB" sz="1200" dirty="0">
              <a:latin typeface="Helvetic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73366" y="5360035"/>
            <a:ext cx="1002499" cy="237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Helvetica" pitchFamily="34" charset="0"/>
              </a:rPr>
              <a:t>BC2</a:t>
            </a:r>
            <a:endParaRPr lang="en-GB" sz="1200" dirty="0">
              <a:latin typeface="Helvetica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7322741" y="5544912"/>
            <a:ext cx="313281" cy="184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6489308" y="5186091"/>
            <a:ext cx="219297" cy="7176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9" name="Picture 2" descr="http://latex.codecogs.com/png.latex?%5Cdpi%7B300%7D%20%5Cbg_white%20%5Cfn_cm%20%5Clarge%20%5Crho_%5Ctext%7Blaminarity%7D%20%3D%20%5Cfrac%7BI%7D%7B2I_A%5Cgamma%7D%5Cfrac%7B%5Csigma%5E2%7D%7B%5Cvarepsilon%5E2%7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500" y="4077131"/>
            <a:ext cx="1554549" cy="48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b="945"/>
          <a:stretch>
            <a:fillRect/>
          </a:stretch>
        </p:blipFill>
        <p:spPr bwMode="auto">
          <a:xfrm>
            <a:off x="4811590" y="381000"/>
            <a:ext cx="4180010" cy="301937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-142729" y="1371600"/>
            <a:ext cx="517192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9728" indent="0">
              <a:buNone/>
            </a:pPr>
            <a:r>
              <a:rPr lang="en-GB" sz="2200" b="1" dirty="0">
                <a:solidFill>
                  <a:srgbClr val="0000FF"/>
                </a:solidFill>
              </a:rPr>
              <a:t>Bunch compression </a:t>
            </a:r>
            <a:r>
              <a:rPr lang="en-GB" sz="2200" b="1" dirty="0" smtClean="0">
                <a:solidFill>
                  <a:srgbClr val="0000FF"/>
                </a:solidFill>
              </a:rPr>
              <a:t>principle</a:t>
            </a:r>
            <a:endParaRPr lang="en-GB" sz="2200" b="1" dirty="0">
              <a:solidFill>
                <a:srgbClr val="0000FF"/>
              </a:solidFill>
            </a:endParaRPr>
          </a:p>
          <a:p>
            <a:pPr marL="566928" indent="-457200">
              <a:buAutoNum type="arabicPeriod"/>
            </a:pPr>
            <a:r>
              <a:rPr lang="en-GB" dirty="0"/>
              <a:t>Energy chirp generation in </a:t>
            </a:r>
            <a:r>
              <a:rPr lang="en-GB" dirty="0" err="1"/>
              <a:t>rf</a:t>
            </a:r>
            <a:r>
              <a:rPr lang="en-GB" dirty="0"/>
              <a:t> structures</a:t>
            </a:r>
          </a:p>
          <a:p>
            <a:pPr marL="566928" indent="-457200">
              <a:buAutoNum type="arabicPeriod"/>
            </a:pPr>
            <a:r>
              <a:rPr lang="en-GB" dirty="0"/>
              <a:t>Transport through magnetic chicanes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38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Self Interactions</a:t>
            </a:r>
            <a:endParaRPr lang="en-GB" dirty="0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4318000" y="1516061"/>
            <a:ext cx="4824413" cy="1654175"/>
            <a:chOff x="2720" y="884"/>
            <a:chExt cx="3039" cy="1042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2720" y="884"/>
              <a:ext cx="3039" cy="1042"/>
              <a:chOff x="2720" y="884"/>
              <a:chExt cx="3039" cy="1042"/>
            </a:xfrm>
          </p:grpSpPr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5" y="884"/>
                <a:ext cx="1445" cy="10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0" y="906"/>
                <a:ext cx="1570" cy="9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392" y="1189"/>
              <a:ext cx="34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5pPr>
              <a:lvl6pPr marL="25146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6pPr>
              <a:lvl7pPr marL="29718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7pPr>
              <a:lvl8pPr marL="34290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8pPr>
              <a:lvl9pPr marL="38862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sz="1200" dirty="0">
                  <a:latin typeface="+mn-lt"/>
                </a:rPr>
                <a:t>head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562" y="1189"/>
              <a:ext cx="261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5pPr>
              <a:lvl6pPr marL="25146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6pPr>
              <a:lvl7pPr marL="29718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7pPr>
              <a:lvl8pPr marL="34290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8pPr>
              <a:lvl9pPr marL="38862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sz="1200" dirty="0">
                  <a:latin typeface="+mn-lt"/>
                </a:rPr>
                <a:t>tail</a:t>
              </a:r>
            </a:p>
          </p:txBody>
        </p:sp>
      </p:grpSp>
      <p:sp>
        <p:nvSpPr>
          <p:cNvPr id="10" name="Rectangle 8"/>
          <p:cNvSpPr txBox="1">
            <a:spLocks noChangeArrowheads="1"/>
          </p:cNvSpPr>
          <p:nvPr/>
        </p:nvSpPr>
        <p:spPr>
          <a:xfrm>
            <a:off x="250825" y="949324"/>
            <a:ext cx="7669213" cy="5003800"/>
          </a:xfrm>
          <a:prstGeom prst="rect">
            <a:avLst/>
          </a:prstGeom>
          <a:ln/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1800" dirty="0" smtClean="0"/>
              <a:t>High charge densities give rise to strong electro-magnetic fields generated by the electron bunches. Electrons within the bunch experience these fields.</a:t>
            </a:r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1800" dirty="0" smtClean="0"/>
              <a:t>Coherent Synchrotron Radiation</a:t>
            </a:r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 smtClean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 smtClean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1800" dirty="0" smtClean="0"/>
              <a:t>Space Charge fields</a:t>
            </a:r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 smtClean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800" dirty="0"/>
          </a:p>
          <a:p>
            <a:pPr marL="339725" indent="-339725" defTabSz="914400">
              <a:lnSpc>
                <a:spcPct val="90000"/>
              </a:lnSpc>
              <a:spcBef>
                <a:spcPts val="500"/>
              </a:spcBef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1800" dirty="0" smtClean="0"/>
              <a:t>Wake fields </a:t>
            </a:r>
            <a:endParaRPr lang="en-US" sz="1800" dirty="0"/>
          </a:p>
        </p:txBody>
      </p: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6816725" y="3343275"/>
            <a:ext cx="2206625" cy="1449388"/>
            <a:chOff x="4294" y="2035"/>
            <a:chExt cx="1390" cy="913"/>
          </a:xfrm>
        </p:grpSpPr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28" r="7965"/>
            <a:stretch>
              <a:fillRect/>
            </a:stretch>
          </p:blipFill>
          <p:spPr bwMode="auto">
            <a:xfrm>
              <a:off x="4294" y="2035"/>
              <a:ext cx="1337" cy="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t="4428" r="796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5341" y="2288"/>
              <a:ext cx="343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5pPr>
              <a:lvl6pPr marL="25146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6pPr>
              <a:lvl7pPr marL="29718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7pPr>
              <a:lvl8pPr marL="34290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8pPr>
              <a:lvl9pPr marL="38862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sz="1200" dirty="0">
                  <a:latin typeface="+mn-lt"/>
                </a:rPr>
                <a:t>head</a:t>
              </a: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4511" y="2288"/>
              <a:ext cx="261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5pPr>
              <a:lvl6pPr marL="25146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6pPr>
              <a:lvl7pPr marL="29718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7pPr>
              <a:lvl8pPr marL="34290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8pPr>
              <a:lvl9pPr marL="3886200" indent="-228600" defTabSz="449263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Lucida Sans Unicode" pitchFamily="34" charset="0"/>
                  <a:cs typeface="Lucida Sans Unicode" pitchFamily="34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sz="1200" dirty="0">
                  <a:latin typeface="+mn-lt"/>
                </a:rPr>
                <a:t>tail</a:t>
              </a: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5088" y="2288"/>
              <a:ext cx="14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5052" y="2288"/>
              <a:ext cx="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4835" y="2288"/>
              <a:ext cx="14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18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8" y="3194049"/>
            <a:ext cx="2259012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6" y="4900610"/>
            <a:ext cx="2303463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" name="AutoShape 21"/>
          <p:cNvSpPr>
            <a:spLocks noRot="1" noChangeAspect="1" noChangeArrowheads="1"/>
          </p:cNvSpPr>
          <p:nvPr>
            <a:videoFile r:link="rId1"/>
          </p:nvPr>
        </p:nvSpPr>
        <p:spPr bwMode="auto">
          <a:xfrm>
            <a:off x="900113" y="5053011"/>
            <a:ext cx="5759450" cy="9985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5" name="wake.avi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60451" y="5090316"/>
            <a:ext cx="5545137" cy="100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0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00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video>
            <p:video>
              <p:cMediaNode vol="80000">
                <p:cTn id="8" repeatCount="indefinite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beam optics</a:t>
            </a:r>
            <a:endParaRPr lang="en-GB" dirty="0"/>
          </a:p>
        </p:txBody>
      </p:sp>
      <p:sp>
        <p:nvSpPr>
          <p:cNvPr id="23" name="Content Placeholder 1"/>
          <p:cNvSpPr>
            <a:spLocks noGrp="1"/>
          </p:cNvSpPr>
          <p:nvPr>
            <p:ph idx="1"/>
          </p:nvPr>
        </p:nvSpPr>
        <p:spPr>
          <a:xfrm>
            <a:off x="0" y="1143000"/>
            <a:ext cx="4572000" cy="432960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GB" sz="2000" b="1" dirty="0" smtClean="0">
                <a:solidFill>
                  <a:srgbClr val="0000FF"/>
                </a:solidFill>
              </a:rPr>
              <a:t>Optics design has to consider:</a:t>
            </a:r>
          </a:p>
          <a:p>
            <a:pPr>
              <a:buFontTx/>
              <a:buChar char="-"/>
            </a:pPr>
            <a:r>
              <a:rPr lang="en-GB" sz="1600" dirty="0" smtClean="0"/>
              <a:t>Maximum/minimum beam size</a:t>
            </a:r>
          </a:p>
          <a:p>
            <a:pPr>
              <a:buFontTx/>
              <a:buChar char="-"/>
            </a:pPr>
            <a:r>
              <a:rPr lang="en-GB" sz="1600" dirty="0" smtClean="0"/>
              <a:t>Chromaticity</a:t>
            </a:r>
          </a:p>
          <a:p>
            <a:pPr>
              <a:buFontTx/>
              <a:buChar char="-"/>
            </a:pPr>
            <a:r>
              <a:rPr lang="en-GB" sz="1600" dirty="0" smtClean="0"/>
              <a:t>Sensitivity to </a:t>
            </a:r>
            <a:r>
              <a:rPr lang="en-GB" sz="1600" dirty="0" err="1" smtClean="0"/>
              <a:t>quadrupole</a:t>
            </a:r>
            <a:r>
              <a:rPr lang="en-GB" sz="1600" dirty="0" smtClean="0"/>
              <a:t> field errors</a:t>
            </a:r>
          </a:p>
          <a:p>
            <a:pPr>
              <a:buFontTx/>
              <a:buChar char="-"/>
            </a:pPr>
            <a:r>
              <a:rPr lang="en-GB" sz="1600" dirty="0" smtClean="0"/>
              <a:t>CSR in bunch compressors</a:t>
            </a:r>
          </a:p>
          <a:p>
            <a:pPr>
              <a:buFontTx/>
              <a:buChar char="-"/>
            </a:pPr>
            <a:r>
              <a:rPr lang="en-GB" sz="1600" dirty="0" smtClean="0"/>
              <a:t>Diagnostics: TDC measurements, </a:t>
            </a:r>
            <a:r>
              <a:rPr lang="en-GB" sz="1600" dirty="0" err="1" smtClean="0"/>
              <a:t>emittance</a:t>
            </a:r>
            <a:r>
              <a:rPr lang="en-GB" sz="1600" dirty="0" smtClean="0"/>
              <a:t> measurements</a:t>
            </a:r>
          </a:p>
          <a:p>
            <a:pPr>
              <a:buFontTx/>
              <a:buChar char="-"/>
            </a:pPr>
            <a:r>
              <a:rPr lang="en-GB" sz="1600" dirty="0" smtClean="0"/>
              <a:t>Optimum beta-function in the </a:t>
            </a:r>
            <a:r>
              <a:rPr lang="en-GB" sz="1600" dirty="0" err="1" smtClean="0"/>
              <a:t>undulator</a:t>
            </a:r>
            <a:endParaRPr lang="en-GB" sz="1600" dirty="0" smtClean="0"/>
          </a:p>
          <a:p>
            <a:pPr>
              <a:buFontTx/>
              <a:buChar char="-"/>
            </a:pPr>
            <a:r>
              <a:rPr lang="en-GB" sz="1600" dirty="0" smtClean="0"/>
              <a:t>…</a:t>
            </a:r>
            <a:endParaRPr lang="en-GB" sz="1600" b="1" dirty="0" smtClean="0">
              <a:solidFill>
                <a:srgbClr val="0000FF"/>
              </a:solidFill>
            </a:endParaRPr>
          </a:p>
        </p:txBody>
      </p:sp>
      <p:pic>
        <p:nvPicPr>
          <p:cNvPr id="11274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66800"/>
            <a:ext cx="4504849" cy="405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" y="3987641"/>
            <a:ext cx="3493770" cy="2870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10200" y="2096869"/>
            <a:ext cx="3682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for </a:t>
            </a:r>
            <a:r>
              <a:rPr lang="en-US" dirty="0" err="1" smtClean="0"/>
              <a:t>SwissFEL</a:t>
            </a:r>
            <a:endParaRPr lang="en-US" dirty="0" smtClean="0"/>
          </a:p>
          <a:p>
            <a:r>
              <a:rPr lang="el-GR" dirty="0" smtClean="0"/>
              <a:t>β</a:t>
            </a:r>
            <a:r>
              <a:rPr lang="en-US" dirty="0" smtClean="0"/>
              <a:t>-function along the </a:t>
            </a:r>
            <a:r>
              <a:rPr lang="en-US" dirty="0" err="1" smtClean="0"/>
              <a:t>beamline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5449669"/>
            <a:ext cx="3603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for </a:t>
            </a:r>
            <a:r>
              <a:rPr lang="en-US" dirty="0" err="1" smtClean="0"/>
              <a:t>SwissFEL</a:t>
            </a:r>
            <a:endParaRPr lang="en-US" dirty="0" smtClean="0"/>
          </a:p>
          <a:p>
            <a:r>
              <a:rPr lang="de-CH" dirty="0" smtClean="0"/>
              <a:t>Dispersion </a:t>
            </a:r>
            <a:r>
              <a:rPr lang="en-US" dirty="0" smtClean="0"/>
              <a:t>along the </a:t>
            </a:r>
            <a:r>
              <a:rPr lang="en-US" dirty="0" err="1" smtClean="0"/>
              <a:t>beamline</a:t>
            </a:r>
            <a:endParaRPr lang="en-US" dirty="0"/>
          </a:p>
        </p:txBody>
      </p:sp>
      <p:cxnSp>
        <p:nvCxnSpPr>
          <p:cNvPr id="6" name="Straight Arrow Connector 5"/>
          <p:cNvCxnSpPr>
            <a:stCxn id="9" idx="1"/>
          </p:cNvCxnSpPr>
          <p:nvPr/>
        </p:nvCxnSpPr>
        <p:spPr>
          <a:xfrm flipH="1" flipV="1">
            <a:off x="3505200" y="5772834"/>
            <a:ext cx="121920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75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9253" y="1028744"/>
            <a:ext cx="8121654" cy="5250515"/>
          </a:xfrm>
          <a:prstGeom prst="rect">
            <a:avLst/>
          </a:prstGeom>
          <a:solidFill>
            <a:srgbClr val="99CCFF">
              <a:alpha val="30000"/>
            </a:srgbClr>
          </a:solidFill>
          <a:ln>
            <a:noFill/>
            <a:prstDash val="solid"/>
          </a:ln>
        </p:spPr>
        <p:txBody>
          <a:bodyPr vert="horz" wrap="none" lIns="81639" tIns="40820" rIns="81639" bIns="40820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207361" y="301224"/>
            <a:ext cx="7641239" cy="576199"/>
          </a:xfrm>
        </p:spPr>
        <p:txBody>
          <a:bodyPr wrap="square" lIns="82945" tIns="41473" rIns="82945" bIns="41473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/>
              <a:t>Requirements of an </a:t>
            </a:r>
            <a:r>
              <a:rPr lang="en-US" dirty="0" smtClean="0"/>
              <a:t>FEL / Diagnostics</a:t>
            </a:r>
            <a:endParaRPr lang="en-US" dirty="0"/>
          </a:p>
        </p:txBody>
      </p:sp>
      <p:sp>
        <p:nvSpPr>
          <p:cNvPr id="4" name="Straight Connector 3"/>
          <p:cNvSpPr/>
          <p:nvPr/>
        </p:nvSpPr>
        <p:spPr>
          <a:xfrm>
            <a:off x="511379" y="1720452"/>
            <a:ext cx="8047527" cy="0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</a:ln>
        </p:spPr>
        <p:txBody>
          <a:bodyPr vert="horz" wrap="none" lIns="97967" tIns="57147" rIns="97967" bIns="57147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9217" y="1810917"/>
            <a:ext cx="1020235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Electrons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2889" y="1086550"/>
            <a:ext cx="1419127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 b="1">
                <a:latin typeface="Arial" pitchFamily="18"/>
                <a:ea typeface="DejaVu LGC Sans" pitchFamily="2"/>
                <a:cs typeface="DejaVu LGC Sans" pitchFamily="2"/>
              </a:rPr>
              <a:t>Requirement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15624" y="1086550"/>
            <a:ext cx="1738252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 b="1" dirty="0" smtClean="0">
                <a:latin typeface="Arial" pitchFamily="18"/>
                <a:ea typeface="DejaVu LGC Sans" pitchFamily="2"/>
                <a:cs typeface="DejaVu LGC Sans" pitchFamily="2"/>
              </a:rPr>
              <a:t>Implementation</a:t>
            </a:r>
            <a:endParaRPr lang="en-US" sz="1600" b="1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26000" y="1086550"/>
            <a:ext cx="2650938" cy="55436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 b="1" dirty="0">
                <a:latin typeface="Arial" pitchFamily="18"/>
                <a:ea typeface="DejaVu LGC Sans" pitchFamily="2"/>
                <a:cs typeface="DejaVu LGC Sans" pitchFamily="2"/>
              </a:rPr>
              <a:t>Measurement/Verification</a:t>
            </a:r>
            <a:br>
              <a:rPr lang="en-US" sz="1600" b="1" dirty="0">
                <a:latin typeface="Arial" pitchFamily="18"/>
                <a:ea typeface="DejaVu LGC Sans" pitchFamily="2"/>
                <a:cs typeface="DejaVu LGC Sans" pitchFamily="2"/>
              </a:rPr>
            </a:br>
            <a:endParaRPr lang="en-US" sz="1600" b="1" dirty="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511379" y="2406282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511379" y="2928818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>
            <a:off x="511379" y="3451355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2" name="Straight Connector 11"/>
          <p:cNvSpPr/>
          <p:nvPr/>
        </p:nvSpPr>
        <p:spPr>
          <a:xfrm>
            <a:off x="511379" y="4202502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3" name="Straight Connector 12"/>
          <p:cNvSpPr/>
          <p:nvPr/>
        </p:nvSpPr>
        <p:spPr>
          <a:xfrm>
            <a:off x="511379" y="5116941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4" name="Straight Connector 13"/>
          <p:cNvSpPr/>
          <p:nvPr/>
        </p:nvSpPr>
        <p:spPr>
          <a:xfrm>
            <a:off x="511379" y="6279259"/>
            <a:ext cx="8047527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</a:ln>
        </p:spPr>
        <p:txBody>
          <a:bodyPr vert="horz" wrap="none" lIns="89803" tIns="48983" rIns="89803" bIns="48983" anchor="ctr" anchorCtr="1" compatLnSpc="0"/>
          <a:lstStyle/>
          <a:p>
            <a:pPr hangingPunct="0"/>
            <a:endParaRPr lang="en-US" sz="1600">
              <a:latin typeface="Arial" pitchFamily="18"/>
              <a:ea typeface="DejaVu LGC Sans" pitchFamily="2"/>
              <a:cs typeface="DejaVu LGC Sans" pitchFamily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889" y="2496746"/>
            <a:ext cx="1727288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Focusing (optics)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2889" y="3019282"/>
            <a:ext cx="1841550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Localization (orbit)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2889" y="3639795"/>
            <a:ext cx="815051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Energy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2889" y="4260634"/>
            <a:ext cx="1328268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Peak current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31952" y="1810917"/>
            <a:ext cx="2634266" cy="55436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Laser electron gun</a:t>
            </a:r>
          </a:p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(photocathode + RF cavity</a:t>
            </a:r>
            <a:r>
              <a:rPr lang="en-US" sz="1600">
                <a:latin typeface="Arial" pitchFamily="34"/>
                <a:ea typeface="Arial" pitchFamily="34"/>
                <a:cs typeface="Arial" pitchFamily="34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07637" y="1810917"/>
            <a:ext cx="2392470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e.g. Wall current monitor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15624" y="2496746"/>
            <a:ext cx="2081423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Quadrupole magnets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91311" y="2496746"/>
            <a:ext cx="1556344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Screen monitor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15624" y="3019282"/>
            <a:ext cx="2617275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Steering magnets (dipoles)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91310" y="3019282"/>
            <a:ext cx="2676779" cy="303652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500">
                <a:latin typeface="Arial" pitchFamily="18"/>
                <a:ea typeface="DejaVu LGC Sans" pitchFamily="2"/>
                <a:cs typeface="DejaVu LGC Sans" pitchFamily="2"/>
              </a:rPr>
              <a:t>Beam position monitor (BPM)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15624" y="3541820"/>
            <a:ext cx="2343482" cy="55436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Radiofrequency cavities</a:t>
            </a:r>
          </a:p>
          <a:p>
            <a:pPr hangingPunct="0"/>
            <a:r>
              <a:rPr lang="en-US" sz="1600">
                <a:latin typeface="Arial" pitchFamily="18"/>
                <a:ea typeface="Arial" pitchFamily="34"/>
                <a:cs typeface="Arial" pitchFamily="34"/>
              </a:rPr>
              <a:t>(3 GHz = S-band)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91310" y="3542146"/>
            <a:ext cx="1624824" cy="55436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Spectrometer</a:t>
            </a:r>
          </a:p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(Dipole magnet)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15624" y="4260634"/>
            <a:ext cx="2024677" cy="790323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marL="180912" indent="-180912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Laser pulse shape</a:t>
            </a:r>
          </a:p>
          <a:p>
            <a:pPr marL="8164" indent="-8164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Magnetic chicane</a:t>
            </a:r>
            <a:br>
              <a:rPr lang="en-US" sz="1600">
                <a:latin typeface="Arial" pitchFamily="18"/>
                <a:ea typeface="DejaVu LGC Sans" pitchFamily="2"/>
                <a:cs typeface="DejaVu LGC Sans" pitchFamily="2"/>
              </a:rPr>
            </a:b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(bunch compressor)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891310" y="4260634"/>
            <a:ext cx="2628496" cy="790323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Beam profile measurement</a:t>
            </a:r>
            <a:br>
              <a:rPr lang="en-US" sz="1600">
                <a:latin typeface="Arial" pitchFamily="18"/>
                <a:ea typeface="DejaVu LGC Sans" pitchFamily="2"/>
                <a:cs typeface="DejaVu LGC Sans" pitchFamily="2"/>
              </a:rPr>
            </a:b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with RF deflector and </a:t>
            </a:r>
            <a:br>
              <a:rPr lang="en-US" sz="1600">
                <a:latin typeface="Arial" pitchFamily="18"/>
                <a:ea typeface="DejaVu LGC Sans" pitchFamily="2"/>
                <a:cs typeface="DejaVu LGC Sans" pitchFamily="2"/>
              </a:rPr>
            </a:b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screen monitor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2889" y="5175073"/>
            <a:ext cx="2183502" cy="318399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/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Beam size / emittance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115624" y="5175074"/>
            <a:ext cx="2581688" cy="554361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marL="180912" indent="-180912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Design electron gun</a:t>
            </a:r>
          </a:p>
          <a:p>
            <a:pPr marL="8164" indent="-8164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“emittance compensation”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891310" y="5175073"/>
            <a:ext cx="2250956" cy="1026285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marL="8164" indent="-8164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“Pepperpot”/slits</a:t>
            </a:r>
            <a:br>
              <a:rPr lang="en-US" sz="1600">
                <a:latin typeface="Arial" pitchFamily="18"/>
                <a:ea typeface="DejaVu LGC Sans" pitchFamily="2"/>
                <a:cs typeface="DejaVu LGC Sans" pitchFamily="2"/>
              </a:rPr>
            </a:b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(low energies)</a:t>
            </a:r>
          </a:p>
          <a:p>
            <a:pPr marL="8164" indent="-8164" hangingPunct="0">
              <a:buSzPct val="45000"/>
              <a:buFont typeface="StarSymbol"/>
              <a:buChar char="●"/>
            </a:pP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Beam optical methods</a:t>
            </a:r>
            <a:br>
              <a:rPr lang="en-US" sz="1600">
                <a:latin typeface="Arial" pitchFamily="18"/>
                <a:ea typeface="DejaVu LGC Sans" pitchFamily="2"/>
                <a:cs typeface="DejaVu LGC Sans" pitchFamily="2"/>
              </a:rPr>
            </a:br>
            <a:r>
              <a:rPr lang="en-US" sz="1600">
                <a:latin typeface="Arial" pitchFamily="18"/>
                <a:ea typeface="DejaVu LGC Sans" pitchFamily="2"/>
                <a:cs typeface="DejaVu LGC Sans" pitchFamily="2"/>
              </a:rPr>
              <a:t>(h</a:t>
            </a:r>
            <a:r>
              <a:rPr lang="en-US" sz="1600">
                <a:latin typeface="Arial" pitchFamily="34"/>
                <a:ea typeface="DejaVu LGC Sans" pitchFamily="2"/>
                <a:cs typeface="DejaVu LGC Sans" pitchFamily="2"/>
              </a:rPr>
              <a:t>igher</a:t>
            </a:r>
            <a:r>
              <a:rPr lang="en-US" sz="1600">
                <a:latin typeface="Arial" pitchFamily="18"/>
                <a:ea typeface="Arial" pitchFamily="34"/>
                <a:cs typeface="Arial" pitchFamily="34"/>
              </a:rPr>
              <a:t> energies)</a:t>
            </a:r>
          </a:p>
        </p:txBody>
      </p:sp>
    </p:spTree>
    <p:extLst>
      <p:ext uri="{BB962C8B-B14F-4D97-AF65-F5344CB8AC3E}">
        <p14:creationId xmlns:p14="http://schemas.microsoft.com/office/powerpoint/2010/main" val="5119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V. </a:t>
            </a:r>
            <a:r>
              <a:rPr lang="en-US" sz="4800" dirty="0" smtClean="0"/>
              <a:t>FEL projects around </a:t>
            </a:r>
            <a:br>
              <a:rPr lang="en-US" sz="4800" dirty="0" smtClean="0"/>
            </a:br>
            <a:r>
              <a:rPr lang="en-US" sz="4800" dirty="0" smtClean="0"/>
              <a:t>the world</a:t>
            </a: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0286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X-ray FEL Projects Around the World</a:t>
            </a:r>
          </a:p>
        </p:txBody>
      </p:sp>
      <p:pic>
        <p:nvPicPr>
          <p:cNvPr id="26627" name="Picture 29" descr="neocreo_Blue_World_Map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143000"/>
            <a:ext cx="8351838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56"/>
          <p:cNvSpPr>
            <a:spLocks noChangeArrowheads="1"/>
          </p:cNvSpPr>
          <p:nvPr/>
        </p:nvSpPr>
        <p:spPr bwMode="auto">
          <a:xfrm>
            <a:off x="990600" y="2819400"/>
            <a:ext cx="838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LCLS</a:t>
            </a:r>
          </a:p>
        </p:txBody>
      </p:sp>
      <p:cxnSp>
        <p:nvCxnSpPr>
          <p:cNvPr id="26629" name="Straight Connector 32"/>
          <p:cNvCxnSpPr>
            <a:cxnSpLocks noChangeShapeType="1"/>
          </p:cNvCxnSpPr>
          <p:nvPr/>
        </p:nvCxnSpPr>
        <p:spPr bwMode="auto">
          <a:xfrm rot="10800000" flipV="1">
            <a:off x="1371600" y="2590800"/>
            <a:ext cx="457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6632" name="Rectangle 56"/>
          <p:cNvSpPr>
            <a:spLocks noChangeArrowheads="1"/>
          </p:cNvSpPr>
          <p:nvPr/>
        </p:nvSpPr>
        <p:spPr bwMode="auto">
          <a:xfrm>
            <a:off x="1219200" y="3429000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LCLS-II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6633" name="Straight Connector 38"/>
          <p:cNvCxnSpPr>
            <a:cxnSpLocks noChangeShapeType="1"/>
          </p:cNvCxnSpPr>
          <p:nvPr/>
        </p:nvCxnSpPr>
        <p:spPr bwMode="auto">
          <a:xfrm rot="5400000">
            <a:off x="1371600" y="2895600"/>
            <a:ext cx="8382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6634" name="Rectangle 56"/>
          <p:cNvSpPr>
            <a:spLocks noChangeArrowheads="1"/>
          </p:cNvSpPr>
          <p:nvPr/>
        </p:nvSpPr>
        <p:spPr bwMode="auto">
          <a:xfrm>
            <a:off x="7391400" y="3044825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SACLA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26635" name="Straight Connector 43"/>
          <p:cNvCxnSpPr>
            <a:cxnSpLocks noChangeShapeType="1"/>
          </p:cNvCxnSpPr>
          <p:nvPr/>
        </p:nvCxnSpPr>
        <p:spPr bwMode="auto">
          <a:xfrm rot="16200000" flipH="1">
            <a:off x="7353300" y="2781300"/>
            <a:ext cx="381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6636" name="Rectangle 56"/>
          <p:cNvSpPr>
            <a:spLocks noChangeArrowheads="1"/>
          </p:cNvSpPr>
          <p:nvPr/>
        </p:nvSpPr>
        <p:spPr bwMode="auto">
          <a:xfrm>
            <a:off x="2819400" y="3124200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MaRIE</a:t>
            </a:r>
          </a:p>
        </p:txBody>
      </p:sp>
      <p:cxnSp>
        <p:nvCxnSpPr>
          <p:cNvPr id="26637" name="Straight Connector 48"/>
          <p:cNvCxnSpPr>
            <a:cxnSpLocks noChangeShapeType="1"/>
          </p:cNvCxnSpPr>
          <p:nvPr/>
        </p:nvCxnSpPr>
        <p:spPr bwMode="auto">
          <a:xfrm rot="16200000" flipH="1">
            <a:off x="2209800" y="2590800"/>
            <a:ext cx="6858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6638" name="Rectangle 56"/>
          <p:cNvSpPr>
            <a:spLocks noChangeArrowheads="1"/>
          </p:cNvSpPr>
          <p:nvPr/>
        </p:nvSpPr>
        <p:spPr bwMode="auto">
          <a:xfrm>
            <a:off x="5562600" y="3581400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Shanghai LS</a:t>
            </a:r>
          </a:p>
        </p:txBody>
      </p:sp>
      <p:cxnSp>
        <p:nvCxnSpPr>
          <p:cNvPr id="26639" name="Straight Connector 53"/>
          <p:cNvCxnSpPr>
            <a:cxnSpLocks noChangeShapeType="1"/>
          </p:cNvCxnSpPr>
          <p:nvPr/>
        </p:nvCxnSpPr>
        <p:spPr bwMode="auto">
          <a:xfrm rot="5400000">
            <a:off x="6515100" y="3009900"/>
            <a:ext cx="6858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26640" name="Rectangle 56"/>
          <p:cNvSpPr>
            <a:spLocks noChangeArrowheads="1"/>
          </p:cNvSpPr>
          <p:nvPr/>
        </p:nvSpPr>
        <p:spPr bwMode="auto">
          <a:xfrm>
            <a:off x="3505200" y="1978025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FLASH</a:t>
            </a:r>
          </a:p>
        </p:txBody>
      </p:sp>
      <p:sp>
        <p:nvSpPr>
          <p:cNvPr id="26641" name="Rectangle 56"/>
          <p:cNvSpPr>
            <a:spLocks noChangeArrowheads="1"/>
          </p:cNvSpPr>
          <p:nvPr/>
        </p:nvSpPr>
        <p:spPr bwMode="auto">
          <a:xfrm>
            <a:off x="3200400" y="2209800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Euro XFEL</a:t>
            </a:r>
          </a:p>
        </p:txBody>
      </p:sp>
      <p:sp>
        <p:nvSpPr>
          <p:cNvPr id="26642" name="Rectangle 56"/>
          <p:cNvSpPr>
            <a:spLocks noChangeArrowheads="1"/>
          </p:cNvSpPr>
          <p:nvPr/>
        </p:nvSpPr>
        <p:spPr bwMode="auto">
          <a:xfrm>
            <a:off x="3200400" y="2740025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SwissFEL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6644" name="Rectangle 56"/>
          <p:cNvSpPr>
            <a:spLocks noChangeArrowheads="1"/>
          </p:cNvSpPr>
          <p:nvPr/>
        </p:nvSpPr>
        <p:spPr bwMode="auto">
          <a:xfrm>
            <a:off x="3124200" y="2438400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Lumex</a:t>
            </a:r>
            <a:r>
              <a:rPr lang="en-US" sz="1400" dirty="0" smtClean="0">
                <a:solidFill>
                  <a:schemeClr val="bg1"/>
                </a:solidFill>
              </a:rPr>
              <a:t>-V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6645" name="Rectangle 56"/>
          <p:cNvSpPr>
            <a:spLocks noChangeArrowheads="1"/>
          </p:cNvSpPr>
          <p:nvPr/>
        </p:nvSpPr>
        <p:spPr bwMode="auto">
          <a:xfrm>
            <a:off x="4953000" y="1978025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FERMI</a:t>
            </a:r>
          </a:p>
        </p:txBody>
      </p:sp>
      <p:cxnSp>
        <p:nvCxnSpPr>
          <p:cNvPr id="26649" name="Straight Connector 66"/>
          <p:cNvCxnSpPr>
            <a:cxnSpLocks noChangeShapeType="1"/>
          </p:cNvCxnSpPr>
          <p:nvPr/>
        </p:nvCxnSpPr>
        <p:spPr bwMode="auto">
          <a:xfrm rot="10800000" flipV="1">
            <a:off x="4191000" y="2057400"/>
            <a:ext cx="5334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650" name="Straight Connector 69"/>
          <p:cNvCxnSpPr>
            <a:cxnSpLocks noChangeShapeType="1"/>
          </p:cNvCxnSpPr>
          <p:nvPr/>
        </p:nvCxnSpPr>
        <p:spPr bwMode="auto">
          <a:xfrm rot="10800000" flipV="1">
            <a:off x="4114800" y="2057400"/>
            <a:ext cx="6096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651" name="Straight Connector 72"/>
          <p:cNvCxnSpPr>
            <a:cxnSpLocks noChangeShapeType="1"/>
          </p:cNvCxnSpPr>
          <p:nvPr/>
        </p:nvCxnSpPr>
        <p:spPr bwMode="auto">
          <a:xfrm rot="10800000" flipV="1">
            <a:off x="4038600" y="2209800"/>
            <a:ext cx="5334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652" name="Straight Connector 75"/>
          <p:cNvCxnSpPr>
            <a:cxnSpLocks noChangeShapeType="1"/>
          </p:cNvCxnSpPr>
          <p:nvPr/>
        </p:nvCxnSpPr>
        <p:spPr bwMode="auto">
          <a:xfrm rot="10800000" flipV="1">
            <a:off x="4038600" y="2286000"/>
            <a:ext cx="6096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654" name="Straight Connector 81"/>
          <p:cNvCxnSpPr>
            <a:cxnSpLocks noChangeShapeType="1"/>
          </p:cNvCxnSpPr>
          <p:nvPr/>
        </p:nvCxnSpPr>
        <p:spPr bwMode="auto">
          <a:xfrm flipV="1">
            <a:off x="4724400" y="2133600"/>
            <a:ext cx="304800" cy="1539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32" name="Rectangle 56"/>
          <p:cNvSpPr>
            <a:spLocks noChangeArrowheads="1"/>
          </p:cNvSpPr>
          <p:nvPr/>
        </p:nvSpPr>
        <p:spPr bwMode="auto">
          <a:xfrm>
            <a:off x="7543800" y="2286000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PAL FEL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33" name="Straight Connector 53"/>
          <p:cNvCxnSpPr>
            <a:cxnSpLocks noChangeShapeType="1"/>
          </p:cNvCxnSpPr>
          <p:nvPr/>
        </p:nvCxnSpPr>
        <p:spPr bwMode="auto">
          <a:xfrm flipV="1">
            <a:off x="7315201" y="2438402"/>
            <a:ext cx="304799" cy="15239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0776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ChangeArrowheads="1"/>
          </p:cNvSpPr>
          <p:nvPr/>
        </p:nvSpPr>
        <p:spPr bwMode="auto">
          <a:xfrm>
            <a:off x="59424" y="914400"/>
            <a:ext cx="7696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lnSpc>
                <a:spcPts val="5000"/>
              </a:lnSpc>
              <a:buBlip>
                <a:blip r:embed="rId2"/>
              </a:buBlip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FLASH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at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b="1" i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DESY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(4-45 nm)</a:t>
            </a:r>
          </a:p>
          <a:p>
            <a:pPr marL="457200" indent="-457200" eaLnBrk="1" hangingPunct="1">
              <a:lnSpc>
                <a:spcPts val="5000"/>
              </a:lnSpc>
              <a:buBlip>
                <a:blip r:embed="rId2"/>
              </a:buBlip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LCLS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at 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SLAC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USA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(0.11-4.4 nm)</a:t>
            </a:r>
          </a:p>
          <a:p>
            <a:pPr marL="457200" indent="-457200" eaLnBrk="1" hangingPunct="1">
              <a:lnSpc>
                <a:spcPts val="5000"/>
              </a:lnSpc>
              <a:buBlip>
                <a:blip r:embed="rId2"/>
              </a:buBlip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Fermi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Trieste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Italy</a:t>
            </a:r>
            <a:r>
              <a:rPr 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(4-80 nm)</a:t>
            </a:r>
          </a:p>
          <a:p>
            <a:pPr marL="457200" indent="-457200" eaLnBrk="1" hangingPunct="1">
              <a:lnSpc>
                <a:spcPts val="5000"/>
              </a:lnSpc>
              <a:buBlip>
                <a:blip r:embed="rId2"/>
              </a:buBlip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SACLA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at </a:t>
            </a:r>
            <a:r>
              <a:rPr lang="en-US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SPring-8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Japan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(0.1-3.6 nm)</a:t>
            </a:r>
          </a:p>
          <a:p>
            <a:pPr marL="457200" indent="-457200" eaLnBrk="1" hangingPunct="1">
              <a:lnSpc>
                <a:spcPts val="5000"/>
              </a:lnSpc>
              <a:buBlip>
                <a:blip r:embed="rId2"/>
              </a:buBlip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PAL-XFEL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Korea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(0.1-10 nm)</a:t>
            </a:r>
            <a:endParaRPr lang="en-US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457200" indent="-457200" eaLnBrk="1" hangingPunct="1">
              <a:lnSpc>
                <a:spcPts val="5000"/>
              </a:lnSpc>
              <a:buFontTx/>
              <a:buBlip>
                <a:blip r:embed="rId2"/>
              </a:buBlip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European X-FEL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at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b="1" i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DESY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(0.1-6 nm)</a:t>
            </a:r>
          </a:p>
          <a:p>
            <a:pPr marL="457200" indent="-457200" eaLnBrk="1" hangingPunct="1">
              <a:lnSpc>
                <a:spcPts val="5000"/>
              </a:lnSpc>
              <a:buBlip>
                <a:blip r:embed="rId2"/>
              </a:buBlip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Swiss-FEL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at </a:t>
            </a:r>
            <a:r>
              <a:rPr lang="en-US" b="1" i="1" dirty="0">
                <a:solidFill>
                  <a:srgbClr val="B2B2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PSI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Ch </a:t>
            </a:r>
            <a:r>
              <a:rPr lang="en-US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(0.1-7 nm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</a:t>
            </a:r>
            <a:endParaRPr lang="en-US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457200" indent="-457200" eaLnBrk="1" hangingPunct="1">
              <a:lnSpc>
                <a:spcPts val="5000"/>
              </a:lnSpc>
              <a:buFontTx/>
              <a:buBlip>
                <a:blip r:embed="rId2"/>
              </a:buBlip>
            </a:pP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LCLS-II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at 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SLAC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USA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(0.05-6 nm)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3" cstate="print"/>
          <a:srcRect l="2020" t="33888" r="2020" b="2371"/>
          <a:stretch/>
        </p:blipFill>
        <p:spPr bwMode="auto">
          <a:xfrm>
            <a:off x="7246120" y="4648200"/>
            <a:ext cx="866775" cy="535663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3131" y="1765479"/>
            <a:ext cx="1576388" cy="56470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8208807" y="3945470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en-US" sz="2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29625" y="3217216"/>
            <a:ext cx="1012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(2011)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14429" y="4698634"/>
            <a:ext cx="838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en-US" sz="2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14155" y="1780228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(2009)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20"/>
          <p:cNvSpPr txBox="1"/>
          <p:nvPr/>
        </p:nvSpPr>
        <p:spPr>
          <a:xfrm>
            <a:off x="8214920" y="6155697"/>
            <a:ext cx="838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</a:t>
            </a:r>
            <a:endParaRPr lang="en-US" sz="2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14" descr="banner-lcls-ii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72494" y="6180155"/>
            <a:ext cx="2137780" cy="489282"/>
          </a:xfrm>
          <a:prstGeom prst="rect">
            <a:avLst/>
          </a:prstGeom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014" y="3962400"/>
            <a:ext cx="2149186" cy="47647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24"/>
          <p:cNvSpPr txBox="1"/>
          <p:nvPr/>
        </p:nvSpPr>
        <p:spPr>
          <a:xfrm>
            <a:off x="8214429" y="5423078"/>
            <a:ext cx="838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en-US" sz="2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8112678" y="2483067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(2010)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546" y="2456467"/>
            <a:ext cx="1435881" cy="5761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02" y="3184068"/>
            <a:ext cx="1274915" cy="59974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9" cstate="print"/>
          <a:srcRect r="53448" b="84979"/>
          <a:stretch/>
        </p:blipFill>
        <p:spPr bwMode="auto">
          <a:xfrm>
            <a:off x="6208668" y="1048707"/>
            <a:ext cx="1918974" cy="55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TextBox 26"/>
          <p:cNvSpPr txBox="1"/>
          <p:nvPr/>
        </p:nvSpPr>
        <p:spPr>
          <a:xfrm>
            <a:off x="8109743" y="1051222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(2002)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 rot="20698010">
            <a:off x="5146450" y="1038359"/>
            <a:ext cx="1196160" cy="6065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+FLASH-II</a:t>
            </a:r>
          </a:p>
          <a:p>
            <a:pPr algn="ctr">
              <a:lnSpc>
                <a:spcPts val="2000"/>
              </a:lnSpc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2014</a:t>
            </a:r>
            <a:endParaRPr lang="en-US" sz="2000" b="1" dirty="0"/>
          </a:p>
        </p:txBody>
      </p:sp>
      <p:sp>
        <p:nvSpPr>
          <p:cNvPr id="22" name="Title 2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792162"/>
          </a:xfrm>
        </p:spPr>
        <p:txBody>
          <a:bodyPr/>
          <a:lstStyle/>
          <a:p>
            <a:r>
              <a:rPr lang="en-US" dirty="0" smtClean="0"/>
              <a:t>Planned/Existing X-ray FELs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553200" y="228600"/>
            <a:ext cx="25138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Courtesy of </a:t>
            </a:r>
            <a:r>
              <a:rPr lang="en-US" b="1" dirty="0" smtClean="0"/>
              <a:t>P. Emma</a:t>
            </a:r>
            <a:endParaRPr lang="en-US" b="1" dirty="0"/>
          </a:p>
        </p:txBody>
      </p:sp>
      <p:pic>
        <p:nvPicPr>
          <p:cNvPr id="1125378" name="Picture 2" descr="https://upload.wikimedia.org/wikipedia/commons/thumb/b/b2/Paul_Scherrer_Institut.svg/220px-Paul_Scherrer_Institut.svg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5334000"/>
            <a:ext cx="20955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6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8" grpId="0"/>
      <p:bldP spid="19" grpId="0"/>
      <p:bldP spid="27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219200"/>
            <a:ext cx="4419600" cy="4940491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1</a:t>
            </a:r>
            <a:r>
              <a:rPr lang="en-US" sz="2000" baseline="30000" dirty="0" smtClean="0">
                <a:solidFill>
                  <a:srgbClr val="FF0000"/>
                </a:solidFill>
              </a:rPr>
              <a:t>st</a:t>
            </a:r>
            <a:r>
              <a:rPr lang="en-US" sz="2000" dirty="0" smtClean="0">
                <a:solidFill>
                  <a:srgbClr val="FF0000"/>
                </a:solidFill>
              </a:rPr>
              <a:t> Generation</a:t>
            </a:r>
            <a:r>
              <a:rPr lang="en-US" sz="2000" dirty="0" smtClean="0"/>
              <a:t>: Synchrotron radiation from bending magnets in high energy physics storage rings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2</a:t>
            </a:r>
            <a:r>
              <a:rPr lang="en-US" sz="2000" baseline="30000" dirty="0" smtClean="0">
                <a:solidFill>
                  <a:srgbClr val="FF0000"/>
                </a:solidFill>
              </a:rPr>
              <a:t>nd</a:t>
            </a:r>
            <a:r>
              <a:rPr lang="en-US" sz="2000" dirty="0" smtClean="0">
                <a:solidFill>
                  <a:srgbClr val="FF0000"/>
                </a:solidFill>
              </a:rPr>
              <a:t> Generation</a:t>
            </a:r>
            <a:r>
              <a:rPr lang="en-US" sz="2000" dirty="0" smtClean="0"/>
              <a:t>: Dedicated storage rings for synchrotron radiation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3</a:t>
            </a:r>
            <a:r>
              <a:rPr lang="en-US" sz="2000" baseline="30000" dirty="0" smtClean="0">
                <a:solidFill>
                  <a:srgbClr val="FF0000"/>
                </a:solidFill>
              </a:rPr>
              <a:t>rd</a:t>
            </a:r>
            <a:r>
              <a:rPr lang="en-US" sz="2000" dirty="0" smtClean="0">
                <a:solidFill>
                  <a:srgbClr val="FF0000"/>
                </a:solidFill>
              </a:rPr>
              <a:t> Generation</a:t>
            </a:r>
            <a:r>
              <a:rPr lang="en-US" sz="2000" dirty="0" smtClean="0"/>
              <a:t>: Dedicated storage rings with insertion devices (wigglers/</a:t>
            </a:r>
            <a:r>
              <a:rPr lang="en-US" sz="2000" dirty="0" err="1" smtClean="0"/>
              <a:t>undulators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4</a:t>
            </a:r>
            <a:r>
              <a:rPr lang="en-US" sz="2000" baseline="30000" dirty="0" smtClean="0">
                <a:solidFill>
                  <a:srgbClr val="FF0000"/>
                </a:solidFill>
              </a:rPr>
              <a:t>th</a:t>
            </a:r>
            <a:r>
              <a:rPr lang="en-US" sz="2000" dirty="0" smtClean="0">
                <a:solidFill>
                  <a:srgbClr val="FF0000"/>
                </a:solidFill>
              </a:rPr>
              <a:t> Generation</a:t>
            </a:r>
            <a:r>
              <a:rPr lang="en-US" sz="2000" dirty="0" smtClean="0"/>
              <a:t>: Free-Electron Lasers</a:t>
            </a:r>
            <a:endParaRPr lang="en-US" sz="2000" dirty="0"/>
          </a:p>
        </p:txBody>
      </p:sp>
      <p:pic>
        <p:nvPicPr>
          <p:cNvPr id="5" name="Picture 4" descr="brilliance_history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9742" y="457200"/>
            <a:ext cx="3470858" cy="6400800"/>
          </a:xfrm>
          <a:prstGeom prst="rect">
            <a:avLst/>
          </a:prstGeom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US" dirty="0" smtClean="0"/>
              <a:t>Accelerator-based Light Sources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LCLS (</a:t>
            </a:r>
            <a:r>
              <a:rPr lang="en-US" dirty="0" err="1" smtClean="0"/>
              <a:t>Linac</a:t>
            </a:r>
            <a:r>
              <a:rPr lang="en-US" dirty="0" smtClean="0"/>
              <a:t> Coherent Light Source)</a:t>
            </a:r>
            <a:endParaRPr lang="en-US" dirty="0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066800"/>
            <a:ext cx="3810000" cy="5717564"/>
          </a:xfrm>
          <a:prstGeom prst="rect">
            <a:avLst/>
          </a:prstGeom>
          <a:noFill/>
          <a:ln w="19050">
            <a:solidFill>
              <a:sysClr val="window" lastClr="FFFF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6" name="Straight Arrow Connector 35"/>
          <p:cNvCxnSpPr/>
          <p:nvPr/>
        </p:nvCxnSpPr>
        <p:spPr>
          <a:xfrm rot="16200000" flipH="1">
            <a:off x="5228013" y="3420894"/>
            <a:ext cx="3078296" cy="448243"/>
          </a:xfrm>
          <a:prstGeom prst="straightConnector1">
            <a:avLst/>
          </a:prstGeom>
          <a:noFill/>
          <a:ln w="38100" cap="flat" cmpd="sng" algn="ctr">
            <a:solidFill>
              <a:srgbClr val="FFFF00"/>
            </a:solidFill>
            <a:prstDash val="solid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-1816" t="-1" b="-4897"/>
          <a:stretch/>
        </p:blipFill>
        <p:spPr bwMode="auto">
          <a:xfrm>
            <a:off x="50801" y="3124200"/>
            <a:ext cx="4902200" cy="3264358"/>
          </a:xfrm>
          <a:prstGeom prst="rect">
            <a:avLst/>
          </a:prstGeom>
          <a:solidFill>
            <a:schemeClr val="bg1"/>
          </a:solidFill>
          <a:ln w="9525">
            <a:solidFill>
              <a:srgbClr val="EEECE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TextBox 37"/>
          <p:cNvSpPr txBox="1"/>
          <p:nvPr/>
        </p:nvSpPr>
        <p:spPr>
          <a:xfrm>
            <a:off x="1126983" y="4178758"/>
            <a:ext cx="2974469" cy="17594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can vary pulse length</a:t>
            </a:r>
          </a:p>
          <a:p>
            <a:pPr marL="0" marR="0" lvl="0" indent="0" algn="ctr" defTabSz="91440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60 – 500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fs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and hold pulse energy</a:t>
            </a:r>
          </a:p>
          <a:p>
            <a:pPr marL="0" marR="0" lvl="0" indent="0" algn="ctr" defTabSz="91440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&gt; 2.5 mJ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&lt; 10 fs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also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availabl</a:t>
            </a:r>
            <a:r>
              <a:rPr lang="en-US" sz="2400" kern="0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39607" y="3873958"/>
            <a:ext cx="211159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-1187892" y="4438139"/>
            <a:ext cx="2726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FEL X-ray Pulse Energy (mJ)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 rot="5400000">
            <a:off x="2490008" y="4937904"/>
            <a:ext cx="235585" cy="25567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20273" y="6055183"/>
            <a:ext cx="360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Estimated FWHM Pulse Duration (fs)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800" y="1217474"/>
            <a:ext cx="46362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Electron energy	= 3 - 15 GeV</a:t>
            </a:r>
          </a:p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Photon energy 	= 0.3 - 11 keV</a:t>
            </a:r>
          </a:p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X-ray pulse length	= 5 - 500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fsec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Bandwidth	= 0.005 - 2 %</a:t>
            </a:r>
          </a:p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Repetition rate	= </a:t>
            </a:r>
            <a:r>
              <a:rPr lang="en-US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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120 Hz</a:t>
            </a:r>
          </a:p>
          <a:p>
            <a:pPr marL="460375" marR="0" lvl="0" indent="-4603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Machine length	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sym typeface="Symbol"/>
              </a:rPr>
              <a:t>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2 km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299219" y="1138535"/>
            <a:ext cx="3562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Last 1/3 of </a:t>
            </a: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SLAC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Linac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20570" y="6400800"/>
            <a:ext cx="2513830" cy="36933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Courtesy of </a:t>
            </a:r>
            <a:r>
              <a:rPr lang="en-US" b="1" dirty="0" smtClean="0">
                <a:solidFill>
                  <a:schemeClr val="bg1"/>
                </a:solidFill>
              </a:rPr>
              <a:t>P. Emma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74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LCLS Layout </a:t>
            </a:r>
            <a:endParaRPr lang="en-US" dirty="0"/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33350" y="2286000"/>
            <a:ext cx="8902700" cy="4478337"/>
          </a:xfrm>
          <a:prstGeom prst="rect">
            <a:avLst/>
          </a:prstGeom>
          <a:solidFill>
            <a:srgbClr val="FFFFCC"/>
          </a:solidFill>
          <a:ln w="19050">
            <a:solidFill>
              <a:srgbClr val="CC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33350" y="2286000"/>
            <a:ext cx="8902700" cy="4025900"/>
          </a:xfrm>
          <a:prstGeom prst="rect">
            <a:avLst/>
          </a:prstGeom>
          <a:solidFill>
            <a:schemeClr val="bg1"/>
          </a:solidFill>
          <a:ln w="19050">
            <a:solidFill>
              <a:srgbClr val="CC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H="1">
            <a:off x="7246938" y="2293937"/>
            <a:ext cx="0" cy="445293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782888" y="6307137"/>
            <a:ext cx="37898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 dirty="0">
                <a:solidFill>
                  <a:srgbClr val="A5002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SLAC linac </a:t>
            </a:r>
            <a:r>
              <a:rPr lang="en-US" altLang="en-US" sz="20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tunnel (1.6 km long)</a:t>
            </a:r>
            <a:endParaRPr lang="en-US" altLang="en-US" sz="2000" dirty="0">
              <a:solidFill>
                <a:srgbClr val="A5002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7256463" y="6307137"/>
            <a:ext cx="1735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000">
                <a:solidFill>
                  <a:srgbClr val="A5002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research yard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355725" y="3144837"/>
            <a:ext cx="896938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Linac-0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=6 m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324100" y="3841750"/>
            <a:ext cx="990600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Linac-1</a:t>
            </a:r>
            <a:endParaRPr lang="en-US" altLang="en-US" sz="1600" i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9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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rf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  <a:sym typeface="Symbol" pitchFamily="18" charset="2"/>
              </a:rPr>
              <a:t>-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25°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129088" y="3841750"/>
            <a:ext cx="990600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Linac-2</a:t>
            </a:r>
            <a:endParaRPr lang="en-US" altLang="en-US" sz="160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330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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rf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  <a:sym typeface="Symbol" pitchFamily="18" charset="2"/>
              </a:rPr>
              <a:t>-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41°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6026150" y="3827462"/>
            <a:ext cx="969963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Linac-3</a:t>
            </a:r>
            <a:endParaRPr lang="en-US" altLang="en-US" sz="160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550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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rf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0°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3094038" y="4983162"/>
            <a:ext cx="1285875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BC1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6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56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  <a:sym typeface="Symbol" pitchFamily="18" charset="2"/>
              </a:rPr>
              <a:t>-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39 mm</a:t>
            </a: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4849813" y="4983162"/>
            <a:ext cx="1285875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BC2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22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56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  <a:sym typeface="Symbol" pitchFamily="18" charset="2"/>
              </a:rPr>
              <a:t>-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25 mm</a:t>
            </a: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7219950" y="5462587"/>
            <a:ext cx="973138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DL2  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=275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56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sym typeface="Symbol" pitchFamily="18" charset="2"/>
              </a:rPr>
              <a:t>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 0 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1671638" y="5222875"/>
            <a:ext cx="868362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DL1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12 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56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0 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7781925" y="4714875"/>
            <a:ext cx="1120775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undulator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=130 m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323850" y="2295525"/>
            <a:ext cx="1274763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6 MeV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z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0.83 mm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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0.05 %</a:t>
            </a:r>
          </a:p>
        </p:txBody>
      </p:sp>
      <p:sp>
        <p:nvSpPr>
          <p:cNvPr id="28" name="Text Box 20"/>
          <p:cNvSpPr txBox="1">
            <a:spLocks noChangeArrowheads="1"/>
          </p:cNvSpPr>
          <p:nvPr/>
        </p:nvSpPr>
        <p:spPr bwMode="auto">
          <a:xfrm>
            <a:off x="1514475" y="2306637"/>
            <a:ext cx="1628775" cy="67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135 MeV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z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0.83 mm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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0.10 %</a:t>
            </a:r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3292475" y="2292350"/>
            <a:ext cx="1274763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250 MeV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z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0.19 mm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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1.6 %</a:t>
            </a:r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5106988" y="2292350"/>
            <a:ext cx="1376362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4.30 GeV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z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0.022 mm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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0.71 %</a:t>
            </a:r>
          </a:p>
        </p:txBody>
      </p:sp>
      <p:sp>
        <p:nvSpPr>
          <p:cNvPr id="32" name="Text Box 23"/>
          <p:cNvSpPr txBox="1">
            <a:spLocks noChangeArrowheads="1"/>
          </p:cNvSpPr>
          <p:nvPr/>
        </p:nvSpPr>
        <p:spPr bwMode="auto">
          <a:xfrm>
            <a:off x="7200900" y="2292350"/>
            <a:ext cx="1376363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1600" b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13.6 GeV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z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0.022 mm</a:t>
            </a:r>
          </a:p>
          <a:p>
            <a:pPr algn="ctr" eaLnBrk="0" hangingPunct="0">
              <a:lnSpc>
                <a:spcPct val="80000"/>
              </a:lnSpc>
            </a:pPr>
            <a:r>
              <a:rPr lang="en-US" altLang="en-US" sz="1600" i="1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</a:t>
            </a:r>
            <a:r>
              <a:rPr lang="en-US" altLang="en-US" sz="1600" i="1" baseline="-250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 </a:t>
            </a:r>
            <a:r>
              <a:rPr lang="en-US" altLang="en-US" sz="1600">
                <a:solidFill>
                  <a:srgbClr val="6600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 0.01 %</a:t>
            </a:r>
          </a:p>
        </p:txBody>
      </p:sp>
      <p:sp>
        <p:nvSpPr>
          <p:cNvPr id="33" name="Line 24"/>
          <p:cNvSpPr>
            <a:spLocks noChangeShapeType="1"/>
          </p:cNvSpPr>
          <p:nvPr/>
        </p:nvSpPr>
        <p:spPr bwMode="auto">
          <a:xfrm flipH="1">
            <a:off x="2308225" y="3059112"/>
            <a:ext cx="0" cy="171291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3938588" y="3059112"/>
            <a:ext cx="0" cy="162401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Line 26"/>
          <p:cNvSpPr>
            <a:spLocks noChangeShapeType="1"/>
          </p:cNvSpPr>
          <p:nvPr/>
        </p:nvSpPr>
        <p:spPr bwMode="auto">
          <a:xfrm flipH="1">
            <a:off x="5788025" y="3059112"/>
            <a:ext cx="0" cy="162401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27"/>
          <p:cNvSpPr>
            <a:spLocks noChangeShapeType="1"/>
          </p:cNvSpPr>
          <p:nvPr/>
        </p:nvSpPr>
        <p:spPr bwMode="auto">
          <a:xfrm>
            <a:off x="7808913" y="3059112"/>
            <a:ext cx="0" cy="2255838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Line 28"/>
          <p:cNvSpPr>
            <a:spLocks noChangeShapeType="1"/>
          </p:cNvSpPr>
          <p:nvPr/>
        </p:nvSpPr>
        <p:spPr bwMode="auto">
          <a:xfrm rot="8100000" flipV="1">
            <a:off x="1567656" y="3836194"/>
            <a:ext cx="227013" cy="0"/>
          </a:xfrm>
          <a:prstGeom prst="line">
            <a:avLst/>
          </a:prstGeom>
          <a:noFill/>
          <a:ln w="12700">
            <a:solidFill>
              <a:srgbClr val="00CC6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Line 29"/>
          <p:cNvSpPr>
            <a:spLocks noChangeShapeType="1"/>
          </p:cNvSpPr>
          <p:nvPr/>
        </p:nvSpPr>
        <p:spPr bwMode="auto">
          <a:xfrm flipV="1">
            <a:off x="2116138" y="4970462"/>
            <a:ext cx="0" cy="252413"/>
          </a:xfrm>
          <a:prstGeom prst="line">
            <a:avLst/>
          </a:prstGeom>
          <a:noFill/>
          <a:ln w="12700">
            <a:solidFill>
              <a:srgbClr val="00CC6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Line 30"/>
          <p:cNvSpPr>
            <a:spLocks noChangeShapeType="1"/>
          </p:cNvSpPr>
          <p:nvPr/>
        </p:nvSpPr>
        <p:spPr bwMode="auto">
          <a:xfrm flipV="1">
            <a:off x="5240338" y="4600575"/>
            <a:ext cx="165100" cy="31908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Line 31"/>
          <p:cNvSpPr>
            <a:spLocks noChangeShapeType="1"/>
          </p:cNvSpPr>
          <p:nvPr/>
        </p:nvSpPr>
        <p:spPr bwMode="auto">
          <a:xfrm>
            <a:off x="5395913" y="4611687"/>
            <a:ext cx="163512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Line 32"/>
          <p:cNvSpPr>
            <a:spLocks noChangeShapeType="1"/>
          </p:cNvSpPr>
          <p:nvPr/>
        </p:nvSpPr>
        <p:spPr bwMode="auto">
          <a:xfrm flipH="1" flipV="1">
            <a:off x="5549900" y="4598987"/>
            <a:ext cx="163513" cy="3175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33"/>
          <p:cNvSpPr>
            <a:spLocks noChangeShapeType="1"/>
          </p:cNvSpPr>
          <p:nvPr/>
        </p:nvSpPr>
        <p:spPr bwMode="auto">
          <a:xfrm flipV="1">
            <a:off x="3594100" y="4683125"/>
            <a:ext cx="69850" cy="23971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Line 34"/>
          <p:cNvSpPr>
            <a:spLocks noChangeShapeType="1"/>
          </p:cNvSpPr>
          <p:nvPr/>
        </p:nvSpPr>
        <p:spPr bwMode="auto">
          <a:xfrm>
            <a:off x="3652838" y="4703762"/>
            <a:ext cx="109537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35"/>
          <p:cNvSpPr>
            <a:spLocks noChangeShapeType="1"/>
          </p:cNvSpPr>
          <p:nvPr/>
        </p:nvSpPr>
        <p:spPr bwMode="auto">
          <a:xfrm flipH="1" flipV="1">
            <a:off x="3751263" y="4687887"/>
            <a:ext cx="66675" cy="2413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Line 36"/>
          <p:cNvSpPr>
            <a:spLocks noChangeShapeType="1"/>
          </p:cNvSpPr>
          <p:nvPr/>
        </p:nvSpPr>
        <p:spPr bwMode="auto">
          <a:xfrm>
            <a:off x="3414713" y="4922837"/>
            <a:ext cx="204787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Line 37"/>
          <p:cNvSpPr>
            <a:spLocks noChangeShapeType="1"/>
          </p:cNvSpPr>
          <p:nvPr/>
        </p:nvSpPr>
        <p:spPr bwMode="auto">
          <a:xfrm flipH="1">
            <a:off x="1241425" y="3086100"/>
            <a:ext cx="0" cy="3302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38"/>
          <p:cNvSpPr>
            <a:spLocks noChangeShapeType="1"/>
          </p:cNvSpPr>
          <p:nvPr/>
        </p:nvSpPr>
        <p:spPr bwMode="auto">
          <a:xfrm rot="18900000" flipV="1">
            <a:off x="973138" y="3530600"/>
            <a:ext cx="319087" cy="26987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Text Box 39"/>
          <p:cNvSpPr txBox="1">
            <a:spLocks noChangeArrowheads="1"/>
          </p:cNvSpPr>
          <p:nvPr/>
        </p:nvSpPr>
        <p:spPr bwMode="auto">
          <a:xfrm>
            <a:off x="2855913" y="3033712"/>
            <a:ext cx="106045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Linac-</a:t>
            </a:r>
            <a:r>
              <a:rPr lang="en-US" altLang="en-US" sz="1600" b="1" i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</a:t>
            </a:r>
            <a:endParaRPr lang="en-US" altLang="en-US" sz="1600" i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85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</a:rPr>
              <a:t>L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=0.6 m</a:t>
            </a:r>
          </a:p>
          <a:p>
            <a:pPr algn="ctr" eaLnBrk="0" hangingPunct="0">
              <a:lnSpc>
                <a:spcPct val="85000"/>
              </a:lnSpc>
            </a:pPr>
            <a:r>
              <a:rPr lang="en-US" altLang="en-US" sz="1600" i="1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</a:t>
            </a:r>
            <a:r>
              <a:rPr lang="en-US" altLang="en-US" sz="160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rf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18" charset="0"/>
                <a:sym typeface="Symbol" pitchFamily="18" charset="2"/>
              </a:rPr>
              <a:t>= </a:t>
            </a:r>
            <a:r>
              <a:rPr lang="en-US" altLang="en-US" sz="160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  <a:sym typeface="Symbol" pitchFamily="18" charset="2"/>
              </a:rPr>
              <a:t>-160</a:t>
            </a:r>
          </a:p>
        </p:txBody>
      </p:sp>
      <p:sp>
        <p:nvSpPr>
          <p:cNvPr id="58" name="Line 40"/>
          <p:cNvSpPr>
            <a:spLocks noChangeShapeType="1"/>
          </p:cNvSpPr>
          <p:nvPr/>
        </p:nvSpPr>
        <p:spPr bwMode="auto">
          <a:xfrm flipH="1">
            <a:off x="3384550" y="3846512"/>
            <a:ext cx="0" cy="815975"/>
          </a:xfrm>
          <a:prstGeom prst="line">
            <a:avLst/>
          </a:prstGeom>
          <a:noFill/>
          <a:ln w="12700">
            <a:solidFill>
              <a:srgbClr val="00CC6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Line 41"/>
          <p:cNvSpPr>
            <a:spLocks noChangeShapeType="1"/>
          </p:cNvSpPr>
          <p:nvPr/>
        </p:nvSpPr>
        <p:spPr bwMode="auto">
          <a:xfrm>
            <a:off x="5043488" y="4905375"/>
            <a:ext cx="206375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Line 42"/>
          <p:cNvSpPr>
            <a:spLocks noChangeShapeType="1"/>
          </p:cNvSpPr>
          <p:nvPr/>
        </p:nvSpPr>
        <p:spPr bwMode="auto">
          <a:xfrm flipH="1">
            <a:off x="7504113" y="4359275"/>
            <a:ext cx="214312" cy="546100"/>
          </a:xfrm>
          <a:prstGeom prst="line">
            <a:avLst/>
          </a:prstGeom>
          <a:noFill/>
          <a:ln w="50800">
            <a:solidFill>
              <a:srgbClr val="FFCC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Line 43"/>
          <p:cNvSpPr>
            <a:spLocks noChangeShapeType="1"/>
          </p:cNvSpPr>
          <p:nvPr/>
        </p:nvSpPr>
        <p:spPr bwMode="auto">
          <a:xfrm flipH="1" flipV="1">
            <a:off x="7489825" y="4895850"/>
            <a:ext cx="212725" cy="54768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Line 44"/>
          <p:cNvSpPr>
            <a:spLocks noChangeShapeType="1"/>
          </p:cNvSpPr>
          <p:nvPr/>
        </p:nvSpPr>
        <p:spPr bwMode="auto">
          <a:xfrm>
            <a:off x="7040563" y="4906962"/>
            <a:ext cx="468312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Line 45"/>
          <p:cNvSpPr>
            <a:spLocks noChangeShapeType="1"/>
          </p:cNvSpPr>
          <p:nvPr/>
        </p:nvSpPr>
        <p:spPr bwMode="auto">
          <a:xfrm rot="19500000" flipV="1">
            <a:off x="838200" y="3875087"/>
            <a:ext cx="276225" cy="49213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Rectangle 46"/>
          <p:cNvSpPr>
            <a:spLocks noChangeArrowheads="1"/>
          </p:cNvSpPr>
          <p:nvPr/>
        </p:nvSpPr>
        <p:spPr bwMode="auto">
          <a:xfrm rot="18900000">
            <a:off x="828675" y="3946525"/>
            <a:ext cx="111125" cy="120650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AutoShape 47"/>
          <p:cNvSpPr>
            <a:spLocks noChangeArrowheads="1"/>
          </p:cNvSpPr>
          <p:nvPr/>
        </p:nvSpPr>
        <p:spPr bwMode="auto">
          <a:xfrm rot="-5400000">
            <a:off x="2491582" y="4588668"/>
            <a:ext cx="604838" cy="663575"/>
          </a:xfrm>
          <a:prstGeom prst="can">
            <a:avLst>
              <a:gd name="adj" fmla="val 19113"/>
            </a:avLst>
          </a:prstGeom>
          <a:gradFill rotWithShape="1">
            <a:gsLst>
              <a:gs pos="0">
                <a:srgbClr val="D0CB00"/>
              </a:gs>
              <a:gs pos="50000">
                <a:srgbClr val="FFFF00"/>
              </a:gs>
              <a:gs pos="100000">
                <a:srgbClr val="D0CB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21-1</a:t>
            </a:r>
          </a:p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b,c,d</a:t>
            </a:r>
          </a:p>
        </p:txBody>
      </p:sp>
      <p:sp>
        <p:nvSpPr>
          <p:cNvPr id="66" name="AutoShape 48"/>
          <p:cNvSpPr>
            <a:spLocks noChangeArrowheads="1"/>
          </p:cNvSpPr>
          <p:nvPr/>
        </p:nvSpPr>
        <p:spPr bwMode="auto">
          <a:xfrm rot="-5400000">
            <a:off x="786606" y="4344194"/>
            <a:ext cx="604837" cy="1162050"/>
          </a:xfrm>
          <a:prstGeom prst="can">
            <a:avLst>
              <a:gd name="adj" fmla="val 14205"/>
            </a:avLst>
          </a:prstGeom>
          <a:gradFill rotWithShape="1">
            <a:gsLst>
              <a:gs pos="0">
                <a:srgbClr val="FFFFCC">
                  <a:gamma/>
                  <a:shade val="76078"/>
                  <a:invGamma/>
                </a:srgbClr>
              </a:gs>
              <a:gs pos="50000">
                <a:srgbClr val="FFFFCC"/>
              </a:gs>
              <a:gs pos="100000">
                <a:srgbClr val="FFFFCC">
                  <a:gamma/>
                  <a:shade val="76078"/>
                  <a:invGamma/>
                </a:srgbClr>
              </a:gs>
            </a:gsLst>
            <a:lin ang="0" scaled="1"/>
          </a:gra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400" b="1" i="1">
                <a:solidFill>
                  <a:srgbClr val="0000FF"/>
                </a:solidFill>
                <a:latin typeface="Arial" charset="0"/>
              </a:rPr>
              <a:t>...existing</a:t>
            </a:r>
          </a:p>
          <a:p>
            <a:pPr algn="ctr" eaLnBrk="0" hangingPunct="0"/>
            <a:r>
              <a:rPr lang="en-US" altLang="en-US" sz="1400" b="1" i="1">
                <a:solidFill>
                  <a:srgbClr val="0000FF"/>
                </a:solidFill>
                <a:latin typeface="Arial" charset="0"/>
              </a:rPr>
              <a:t>linac</a:t>
            </a:r>
          </a:p>
        </p:txBody>
      </p:sp>
      <p:sp>
        <p:nvSpPr>
          <p:cNvPr id="67" name="Line 49"/>
          <p:cNvSpPr>
            <a:spLocks noChangeShapeType="1"/>
          </p:cNvSpPr>
          <p:nvPr/>
        </p:nvSpPr>
        <p:spPr bwMode="auto">
          <a:xfrm flipV="1">
            <a:off x="223838" y="4922837"/>
            <a:ext cx="331787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Line 50"/>
          <p:cNvSpPr>
            <a:spLocks noChangeShapeType="1"/>
          </p:cNvSpPr>
          <p:nvPr/>
        </p:nvSpPr>
        <p:spPr bwMode="auto">
          <a:xfrm flipV="1">
            <a:off x="1670050" y="4926012"/>
            <a:ext cx="865188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AutoShape 51"/>
          <p:cNvSpPr>
            <a:spLocks noChangeArrowheads="1"/>
          </p:cNvSpPr>
          <p:nvPr/>
        </p:nvSpPr>
        <p:spPr bwMode="auto">
          <a:xfrm rot="18900000">
            <a:off x="1117600" y="3783012"/>
            <a:ext cx="552450" cy="717550"/>
          </a:xfrm>
          <a:prstGeom prst="can">
            <a:avLst>
              <a:gd name="adj" fmla="val 22628"/>
            </a:avLst>
          </a:prstGeom>
          <a:gradFill rotWithShape="1">
            <a:gsLst>
              <a:gs pos="0">
                <a:srgbClr val="D0CB00"/>
              </a:gs>
              <a:gs pos="50000">
                <a:srgbClr val="FFFF00"/>
              </a:gs>
              <a:gs pos="100000">
                <a:srgbClr val="D0CB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L0-a,b</a:t>
            </a:r>
          </a:p>
        </p:txBody>
      </p:sp>
      <p:sp>
        <p:nvSpPr>
          <p:cNvPr id="70" name="Line 52"/>
          <p:cNvSpPr>
            <a:spLocks noChangeShapeType="1"/>
          </p:cNvSpPr>
          <p:nvPr/>
        </p:nvSpPr>
        <p:spPr bwMode="auto">
          <a:xfrm rot="2700000" flipV="1">
            <a:off x="696913" y="3725862"/>
            <a:ext cx="581025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Text Box 53"/>
          <p:cNvSpPr txBox="1">
            <a:spLocks noChangeArrowheads="1"/>
          </p:cNvSpPr>
          <p:nvPr/>
        </p:nvSpPr>
        <p:spPr bwMode="auto">
          <a:xfrm>
            <a:off x="107950" y="3529012"/>
            <a:ext cx="61277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6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rf</a:t>
            </a:r>
          </a:p>
          <a:p>
            <a:pPr algn="ctr" eaLnBrk="0" hangingPunct="0">
              <a:lnSpc>
                <a:spcPct val="6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gun</a:t>
            </a:r>
            <a:endParaRPr lang="en-US" altLang="en-US" sz="16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72" name="Line 54"/>
          <p:cNvSpPr>
            <a:spLocks noChangeShapeType="1"/>
          </p:cNvSpPr>
          <p:nvPr/>
        </p:nvSpPr>
        <p:spPr bwMode="auto">
          <a:xfrm rot="2700000" flipV="1">
            <a:off x="1449388" y="4865687"/>
            <a:ext cx="12700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AutoShape 55"/>
          <p:cNvSpPr>
            <a:spLocks noChangeArrowheads="1"/>
          </p:cNvSpPr>
          <p:nvPr/>
        </p:nvSpPr>
        <p:spPr bwMode="auto">
          <a:xfrm rot="-5400000">
            <a:off x="4265613" y="4308474"/>
            <a:ext cx="604838" cy="1223963"/>
          </a:xfrm>
          <a:prstGeom prst="can">
            <a:avLst>
              <a:gd name="adj" fmla="val 21642"/>
            </a:avLst>
          </a:prstGeom>
          <a:gradFill rotWithShape="1">
            <a:gsLst>
              <a:gs pos="0">
                <a:srgbClr val="D0CB00"/>
              </a:gs>
              <a:gs pos="50000">
                <a:srgbClr val="FFFF00"/>
              </a:gs>
              <a:gs pos="100000">
                <a:srgbClr val="D0CB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21-3b</a:t>
            </a:r>
          </a:p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24-6d</a:t>
            </a:r>
          </a:p>
        </p:txBody>
      </p:sp>
      <p:sp>
        <p:nvSpPr>
          <p:cNvPr id="74" name="Line 56"/>
          <p:cNvSpPr>
            <a:spLocks noChangeShapeType="1"/>
          </p:cNvSpPr>
          <p:nvPr/>
        </p:nvSpPr>
        <p:spPr bwMode="auto">
          <a:xfrm>
            <a:off x="3803650" y="4921250"/>
            <a:ext cx="227013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ectangle 57"/>
          <p:cNvSpPr>
            <a:spLocks noChangeArrowheads="1"/>
          </p:cNvSpPr>
          <p:nvPr/>
        </p:nvSpPr>
        <p:spPr bwMode="auto">
          <a:xfrm rot="16200000">
            <a:off x="2706688" y="5267324"/>
            <a:ext cx="120650" cy="111125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AutoShape 58"/>
          <p:cNvSpPr>
            <a:spLocks noChangeArrowheads="1"/>
          </p:cNvSpPr>
          <p:nvPr/>
        </p:nvSpPr>
        <p:spPr bwMode="auto">
          <a:xfrm rot="-5400000">
            <a:off x="3196432" y="4779168"/>
            <a:ext cx="354012" cy="276225"/>
          </a:xfrm>
          <a:prstGeom prst="can">
            <a:avLst>
              <a:gd name="adj" fmla="val 23833"/>
            </a:avLst>
          </a:prstGeom>
          <a:gradFill rotWithShape="1">
            <a:gsLst>
              <a:gs pos="0">
                <a:srgbClr val="D07C00"/>
              </a:gs>
              <a:gs pos="50000">
                <a:srgbClr val="FF9900"/>
              </a:gs>
              <a:gs pos="100000">
                <a:srgbClr val="D07C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400" b="1">
                <a:solidFill>
                  <a:srgbClr val="3333CC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77" name="Line 59"/>
          <p:cNvSpPr>
            <a:spLocks noChangeShapeType="1"/>
          </p:cNvSpPr>
          <p:nvPr/>
        </p:nvSpPr>
        <p:spPr bwMode="auto">
          <a:xfrm flipV="1">
            <a:off x="3136900" y="4926012"/>
            <a:ext cx="136525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AutoShape 60"/>
          <p:cNvSpPr>
            <a:spLocks noChangeArrowheads="1"/>
          </p:cNvSpPr>
          <p:nvPr/>
        </p:nvSpPr>
        <p:spPr bwMode="auto">
          <a:xfrm rot="-5400000">
            <a:off x="6200775" y="4214812"/>
            <a:ext cx="606425" cy="1381125"/>
          </a:xfrm>
          <a:prstGeom prst="can">
            <a:avLst>
              <a:gd name="adj" fmla="val 24356"/>
            </a:avLst>
          </a:prstGeom>
          <a:gradFill rotWithShape="1">
            <a:gsLst>
              <a:gs pos="0">
                <a:srgbClr val="D0CB00"/>
              </a:gs>
              <a:gs pos="50000">
                <a:srgbClr val="FFFF00"/>
              </a:gs>
              <a:gs pos="100000">
                <a:srgbClr val="D0CB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25-1a</a:t>
            </a:r>
          </a:p>
          <a:p>
            <a:pPr algn="ctr" eaLnBrk="0" hangingPunct="0"/>
            <a:r>
              <a:rPr lang="en-US" altLang="en-US" sz="1200" b="1">
                <a:solidFill>
                  <a:srgbClr val="3333CC"/>
                </a:solidFill>
                <a:latin typeface="Arial" charset="0"/>
              </a:rPr>
              <a:t>30-8c</a:t>
            </a:r>
          </a:p>
        </p:txBody>
      </p:sp>
      <p:sp>
        <p:nvSpPr>
          <p:cNvPr id="79" name="Line 61"/>
          <p:cNvSpPr>
            <a:spLocks noChangeShapeType="1"/>
          </p:cNvSpPr>
          <p:nvPr/>
        </p:nvSpPr>
        <p:spPr bwMode="auto">
          <a:xfrm>
            <a:off x="5705475" y="4905375"/>
            <a:ext cx="18415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Line 62"/>
          <p:cNvSpPr>
            <a:spLocks noChangeShapeType="1"/>
          </p:cNvSpPr>
          <p:nvPr/>
        </p:nvSpPr>
        <p:spPr bwMode="auto">
          <a:xfrm rot="2700000" flipV="1">
            <a:off x="7331075" y="4695825"/>
            <a:ext cx="0" cy="24765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Rectangle 63"/>
          <p:cNvSpPr>
            <a:spLocks noChangeArrowheads="1"/>
          </p:cNvSpPr>
          <p:nvPr/>
        </p:nvSpPr>
        <p:spPr bwMode="auto">
          <a:xfrm rot="18900000">
            <a:off x="7380288" y="4654550"/>
            <a:ext cx="109537" cy="120650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AutoShape 64"/>
          <p:cNvSpPr>
            <a:spLocks noChangeArrowheads="1"/>
          </p:cNvSpPr>
          <p:nvPr/>
        </p:nvSpPr>
        <p:spPr bwMode="auto">
          <a:xfrm rot="3840000">
            <a:off x="7543006" y="5098256"/>
            <a:ext cx="166688" cy="1524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AutoShape 65"/>
          <p:cNvSpPr>
            <a:spLocks noChangeArrowheads="1"/>
          </p:cNvSpPr>
          <p:nvPr/>
        </p:nvSpPr>
        <p:spPr bwMode="auto">
          <a:xfrm rot="-5400000">
            <a:off x="8102600" y="5032375"/>
            <a:ext cx="420687" cy="833438"/>
          </a:xfrm>
          <a:prstGeom prst="can">
            <a:avLst>
              <a:gd name="adj" fmla="val 25425"/>
            </a:avLst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r>
              <a:rPr lang="en-US" altLang="en-US" sz="12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undulator</a:t>
            </a:r>
          </a:p>
        </p:txBody>
      </p:sp>
      <p:sp>
        <p:nvSpPr>
          <p:cNvPr id="84" name="Line 66"/>
          <p:cNvSpPr>
            <a:spLocks noChangeShapeType="1"/>
          </p:cNvSpPr>
          <p:nvPr/>
        </p:nvSpPr>
        <p:spPr bwMode="auto">
          <a:xfrm>
            <a:off x="8731250" y="5449887"/>
            <a:ext cx="142875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Line 67"/>
          <p:cNvSpPr>
            <a:spLocks noChangeShapeType="1"/>
          </p:cNvSpPr>
          <p:nvPr/>
        </p:nvSpPr>
        <p:spPr bwMode="auto">
          <a:xfrm>
            <a:off x="7696200" y="5445125"/>
            <a:ext cx="2667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AutoShape 68"/>
          <p:cNvSpPr>
            <a:spLocks noChangeArrowheads="1"/>
          </p:cNvSpPr>
          <p:nvPr/>
        </p:nvSpPr>
        <p:spPr bwMode="auto">
          <a:xfrm rot="-5400000">
            <a:off x="8102600" y="3938587"/>
            <a:ext cx="420688" cy="833438"/>
          </a:xfrm>
          <a:prstGeom prst="can">
            <a:avLst>
              <a:gd name="adj" fmla="val 25425"/>
            </a:avLst>
          </a:prstGeom>
          <a:gradFill rotWithShape="1">
            <a:gsLst>
              <a:gs pos="0">
                <a:schemeClr val="bg1">
                  <a:gamma/>
                  <a:shade val="8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86275"/>
                  <a:invGamma/>
                </a:schemeClr>
              </a:gs>
            </a:gsLst>
            <a:lin ang="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 eaLnBrk="0" hangingPunct="0"/>
            <a:endParaRPr lang="en-US" altLang="en-US" sz="120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87" name="Line 69"/>
          <p:cNvSpPr>
            <a:spLocks noChangeShapeType="1"/>
          </p:cNvSpPr>
          <p:nvPr/>
        </p:nvSpPr>
        <p:spPr bwMode="auto">
          <a:xfrm flipV="1">
            <a:off x="8729663" y="4364037"/>
            <a:ext cx="184150" cy="0"/>
          </a:xfrm>
          <a:prstGeom prst="line">
            <a:avLst/>
          </a:prstGeom>
          <a:noFill/>
          <a:ln w="50800">
            <a:solidFill>
              <a:srgbClr val="FFCC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Line 70"/>
          <p:cNvSpPr>
            <a:spLocks noChangeShapeType="1"/>
          </p:cNvSpPr>
          <p:nvPr/>
        </p:nvSpPr>
        <p:spPr bwMode="auto">
          <a:xfrm flipV="1">
            <a:off x="7700963" y="4357687"/>
            <a:ext cx="261937" cy="0"/>
          </a:xfrm>
          <a:prstGeom prst="line">
            <a:avLst/>
          </a:prstGeom>
          <a:noFill/>
          <a:ln w="50800">
            <a:solidFill>
              <a:srgbClr val="FFCC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AutoShape 71"/>
          <p:cNvSpPr>
            <a:spLocks noChangeArrowheads="1"/>
          </p:cNvSpPr>
          <p:nvPr/>
        </p:nvSpPr>
        <p:spPr bwMode="auto">
          <a:xfrm rot="18900000">
            <a:off x="539750" y="3386137"/>
            <a:ext cx="552450" cy="300038"/>
          </a:xfrm>
          <a:prstGeom prst="can">
            <a:avLst>
              <a:gd name="adj" fmla="val 33185"/>
            </a:avLst>
          </a:prstGeom>
          <a:gradFill rotWithShape="1">
            <a:gsLst>
              <a:gs pos="0">
                <a:srgbClr val="FF9900">
                  <a:gamma/>
                  <a:shade val="76078"/>
                  <a:invGamma/>
                </a:srgbClr>
              </a:gs>
              <a:gs pos="50000">
                <a:srgbClr val="FF9900"/>
              </a:gs>
              <a:gs pos="100000">
                <a:srgbClr val="FF9900">
                  <a:gamma/>
                  <a:shade val="76078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altLang="en-US" sz="1400" b="1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90" name="Line 72"/>
          <p:cNvSpPr>
            <a:spLocks noChangeShapeType="1"/>
          </p:cNvSpPr>
          <p:nvPr/>
        </p:nvSpPr>
        <p:spPr bwMode="auto">
          <a:xfrm rot="5400000" flipV="1">
            <a:off x="1662112" y="3670300"/>
            <a:ext cx="168275" cy="0"/>
          </a:xfrm>
          <a:prstGeom prst="line">
            <a:avLst/>
          </a:prstGeom>
          <a:noFill/>
          <a:ln w="12700">
            <a:solidFill>
              <a:srgbClr val="00CC66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Line 73"/>
          <p:cNvSpPr>
            <a:spLocks noChangeShapeType="1"/>
          </p:cNvSpPr>
          <p:nvPr/>
        </p:nvSpPr>
        <p:spPr bwMode="auto">
          <a:xfrm rot="2700000">
            <a:off x="8828088" y="5495925"/>
            <a:ext cx="15875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Line 74"/>
          <p:cNvSpPr>
            <a:spLocks noChangeShapeType="1"/>
          </p:cNvSpPr>
          <p:nvPr/>
        </p:nvSpPr>
        <p:spPr bwMode="auto">
          <a:xfrm rot="2700000">
            <a:off x="8841582" y="4412456"/>
            <a:ext cx="157162" cy="0"/>
          </a:xfrm>
          <a:prstGeom prst="line">
            <a:avLst/>
          </a:prstGeom>
          <a:noFill/>
          <a:ln w="50800">
            <a:solidFill>
              <a:srgbClr val="FFCC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Line 79"/>
          <p:cNvSpPr>
            <a:spLocks noChangeShapeType="1"/>
          </p:cNvSpPr>
          <p:nvPr/>
        </p:nvSpPr>
        <p:spPr bwMode="auto">
          <a:xfrm flipV="1">
            <a:off x="2509838" y="5316537"/>
            <a:ext cx="195262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Rectangle 85"/>
          <p:cNvSpPr>
            <a:spLocks noChangeArrowheads="1"/>
          </p:cNvSpPr>
          <p:nvPr/>
        </p:nvSpPr>
        <p:spPr bwMode="auto">
          <a:xfrm>
            <a:off x="7315200" y="5888037"/>
            <a:ext cx="12954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152400" y="1143000"/>
            <a:ext cx="35173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electron gun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bunch compressors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heater system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051242" y="1143000"/>
            <a:ext cx="50113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S-band linac (2.856 GHz) to 14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harmonic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linearizer (11.424 GHz)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Permanent magnet undulator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81000" y="5879068"/>
            <a:ext cx="25138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Courtesy of </a:t>
            </a:r>
            <a:r>
              <a:rPr lang="en-US" b="1" dirty="0" smtClean="0"/>
              <a:t>P. Emma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520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0"/>
            <a:ext cx="960544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5592" y="471507"/>
            <a:ext cx="7419208" cy="727614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Japanese X-ray FEL facility, SACLA</a:t>
            </a:r>
            <a:r>
              <a:rPr lang="en-US" altLang="ja-JP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2000" b="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altLang="ja-JP" sz="2000" b="0" u="sng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ja-JP" sz="2000" b="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pring-8 </a:t>
            </a:r>
            <a:r>
              <a:rPr lang="en-US" altLang="ja-JP" sz="2000" b="0" u="sng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altLang="ja-JP" sz="2000" b="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ngstrom </a:t>
            </a:r>
            <a:r>
              <a:rPr lang="en-US" altLang="ja-JP" sz="2000" b="0" u="sng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altLang="ja-JP" sz="2000" b="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ompact free electron </a:t>
            </a:r>
            <a:r>
              <a:rPr lang="en-US" altLang="ja-JP" sz="2000" b="0" u="sng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</a:t>
            </a:r>
            <a:r>
              <a:rPr lang="en-US" altLang="ja-JP" sz="2000" b="0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</a:t>
            </a:r>
            <a:r>
              <a:rPr lang="en-US" altLang="ja-JP" sz="2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kumimoji="1" lang="ja-JP" altLang="en-US" sz="20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495468" y="6281992"/>
            <a:ext cx="523681" cy="341155"/>
          </a:xfrm>
        </p:spPr>
        <p:txBody>
          <a:bodyPr/>
          <a:lstStyle/>
          <a:p>
            <a:fld id="{E31375A4-56A4-47D6-9801-1991572033F7}" type="slidenum">
              <a:rPr lang="en-US" altLang="ja-JP" smtClean="0"/>
              <a:pPr/>
              <a:t>52</a:t>
            </a:fld>
            <a:endParaRPr lang="en-US" altLang="ja-JP" dirty="0"/>
          </a:p>
        </p:txBody>
      </p:sp>
      <p:sp>
        <p:nvSpPr>
          <p:cNvPr id="9" name="円/楕円 8"/>
          <p:cNvSpPr/>
          <p:nvPr/>
        </p:nvSpPr>
        <p:spPr>
          <a:xfrm rot="20019948">
            <a:off x="482762" y="3764873"/>
            <a:ext cx="4809790" cy="770902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 rot="19896057">
            <a:off x="376026" y="3664606"/>
            <a:ext cx="3612912" cy="369332"/>
          </a:xfrm>
          <a:prstGeom prst="rect">
            <a:avLst/>
          </a:prstGeom>
          <a:solidFill>
            <a:srgbClr val="514A4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 XFEL with 700 m length</a:t>
            </a:r>
            <a:endParaRPr kumimoji="1" lang="ja-JP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05592" y="1266309"/>
            <a:ext cx="374333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Construction:  FY2006~2010</a:t>
            </a:r>
          </a:p>
          <a:p>
            <a:r>
              <a:rPr lang="en-US" altLang="ja-JP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First lasing:     June 7, 2011</a:t>
            </a:r>
          </a:p>
          <a:p>
            <a:r>
              <a:rPr lang="en-US" altLang="ja-JP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User Operation: </a:t>
            </a:r>
            <a:r>
              <a:rPr lang="en-US" altLang="ja-JP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March 2012~</a:t>
            </a:r>
          </a:p>
          <a:p>
            <a:r>
              <a:rPr lang="en-US" altLang="ja-JP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User time: &gt; 3151 h/year (FY2012)</a:t>
            </a:r>
          </a:p>
          <a:p>
            <a:r>
              <a:rPr lang="en-US" altLang="ja-JP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Number of users: 732 (FY2012)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00200" y="6400800"/>
            <a:ext cx="4323620" cy="36933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Courtesy of T. </a:t>
            </a:r>
            <a:r>
              <a:rPr lang="en-US" b="1" dirty="0" smtClean="0">
                <a:solidFill>
                  <a:schemeClr val="bg1"/>
                </a:solidFill>
              </a:rPr>
              <a:t>Tanaka and T. Inagaki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8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38332"/>
            <a:ext cx="4542503" cy="61271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SACLA Layout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ja-JP" smtClean="0"/>
              <a:pPr/>
              <a:t>53</a:t>
            </a:fld>
            <a:endParaRPr lang="en-US" altLang="ja-JP" dirty="0"/>
          </a:p>
        </p:txBody>
      </p:sp>
      <p:pic>
        <p:nvPicPr>
          <p:cNvPr id="6" name="図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51" y="1628374"/>
            <a:ext cx="8163295" cy="467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457200" y="958066"/>
            <a:ext cx="196153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solidFill>
                  <a:srgbClr val="C00000"/>
                </a:solidFill>
                <a:latin typeface="Arial" panose="020B0604020202020204" pitchFamily="34" charset="0"/>
                <a:ea typeface="Meiryo UI" panose="020B0604030504040204" pitchFamily="50" charset="-128"/>
              </a:rPr>
              <a:t>Low </a:t>
            </a:r>
            <a:r>
              <a:rPr kumimoji="1" lang="en-US" altLang="ja-JP" sz="1600" dirty="0" err="1" smtClean="0">
                <a:solidFill>
                  <a:srgbClr val="C00000"/>
                </a:solidFill>
                <a:latin typeface="Arial" panose="020B0604020202020204" pitchFamily="34" charset="0"/>
                <a:ea typeface="Meiryo UI" panose="020B0604030504040204" pitchFamily="50" charset="-128"/>
              </a:rPr>
              <a:t>emittance</a:t>
            </a:r>
            <a:endParaRPr kumimoji="1" lang="en-US" altLang="ja-JP" sz="1600" dirty="0" smtClean="0">
              <a:solidFill>
                <a:srgbClr val="C00000"/>
              </a:solidFill>
              <a:latin typeface="Arial" panose="020B0604020202020204" pitchFamily="34" charset="0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ea typeface="Meiryo UI" panose="020B0604030504040204" pitchFamily="50" charset="-128"/>
              </a:rPr>
              <a:t>t</a:t>
            </a:r>
            <a:r>
              <a:rPr kumimoji="1" lang="en-US" altLang="ja-JP" sz="1600" dirty="0" smtClean="0">
                <a:solidFill>
                  <a:srgbClr val="C00000"/>
                </a:solidFill>
                <a:latin typeface="Arial" panose="020B0604020202020204" pitchFamily="34" charset="0"/>
                <a:ea typeface="Meiryo UI" panose="020B0604030504040204" pitchFamily="50" charset="-128"/>
              </a:rPr>
              <a:t>hermionic gun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826808" y="1542841"/>
            <a:ext cx="176980" cy="62763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2551146" y="838200"/>
            <a:ext cx="324377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solidFill>
                  <a:srgbClr val="C00000"/>
                </a:solidFill>
                <a:latin typeface="Arial" panose="020B0604020202020204" pitchFamily="34" charset="0"/>
                <a:ea typeface="Meiryo UI" panose="020B0604030504040204" pitchFamily="50" charset="-128"/>
              </a:rPr>
              <a:t>3 stage bunch compression</a:t>
            </a:r>
          </a:p>
          <a:p>
            <a:pPr algn="ctr"/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ea typeface="Meiryo UI" panose="020B0604030504040204" pitchFamily="50" charset="-128"/>
              </a:rPr>
              <a:t>t</a:t>
            </a:r>
            <a:r>
              <a:rPr kumimoji="1" lang="en-US" altLang="ja-JP" sz="1600" dirty="0" smtClean="0">
                <a:solidFill>
                  <a:srgbClr val="C00000"/>
                </a:solidFill>
                <a:latin typeface="Arial" panose="020B0604020202020204" pitchFamily="34" charset="0"/>
                <a:ea typeface="Meiryo UI" panose="020B0604030504040204" pitchFamily="50" charset="-128"/>
              </a:rPr>
              <a:t>o obtain several kA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558582" y="5120788"/>
            <a:ext cx="2182761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solidFill>
                  <a:srgbClr val="C00000"/>
                </a:solidFill>
                <a:latin typeface="Arial" panose="020B0604020202020204" pitchFamily="34" charset="0"/>
                <a:ea typeface="Meiryo UI" panose="020B0604030504040204" pitchFamily="50" charset="-128"/>
              </a:rPr>
              <a:t>Short period, </a:t>
            </a:r>
          </a:p>
          <a:p>
            <a:pPr algn="ctr"/>
            <a:r>
              <a:rPr kumimoji="1" lang="en-US" altLang="ja-JP" sz="1600" dirty="0" smtClean="0">
                <a:solidFill>
                  <a:srgbClr val="C00000"/>
                </a:solidFill>
                <a:latin typeface="Arial" panose="020B0604020202020204" pitchFamily="34" charset="0"/>
                <a:ea typeface="Meiryo UI" panose="020B0604030504040204" pitchFamily="50" charset="-128"/>
              </a:rPr>
              <a:t>variable gap </a:t>
            </a:r>
          </a:p>
          <a:p>
            <a:pPr algn="ctr"/>
            <a:r>
              <a:rPr kumimoji="1" lang="en-US" altLang="ja-JP" sz="1600" dirty="0" smtClean="0">
                <a:solidFill>
                  <a:srgbClr val="C00000"/>
                </a:solidFill>
                <a:latin typeface="Arial" panose="020B0604020202020204" pitchFamily="34" charset="0"/>
                <a:ea typeface="Meiryo UI" panose="020B0604030504040204" pitchFamily="50" charset="-128"/>
              </a:rPr>
              <a:t>in-vacuum </a:t>
            </a:r>
            <a:r>
              <a:rPr kumimoji="1" lang="en-US" altLang="ja-JP" sz="1600" dirty="0" err="1" smtClean="0">
                <a:solidFill>
                  <a:srgbClr val="C00000"/>
                </a:solidFill>
                <a:latin typeface="Arial" panose="020B0604020202020204" pitchFamily="34" charset="0"/>
                <a:ea typeface="Meiryo UI" panose="020B0604030504040204" pitchFamily="50" charset="-128"/>
              </a:rPr>
              <a:t>undulator</a:t>
            </a:r>
            <a:endParaRPr kumimoji="1" lang="en-US" altLang="ja-JP" sz="1600" dirty="0" smtClean="0">
              <a:solidFill>
                <a:srgbClr val="C00000"/>
              </a:solidFill>
              <a:latin typeface="Arial" panose="020B0604020202020204" pitchFamily="34" charset="0"/>
              <a:ea typeface="Meiryo UI" panose="020B0604030504040204" pitchFamily="50" charset="-128"/>
            </a:endParaRPr>
          </a:p>
        </p:txBody>
      </p:sp>
      <p:cxnSp>
        <p:nvCxnSpPr>
          <p:cNvPr id="34" name="直線矢印コネクタ 33"/>
          <p:cNvCxnSpPr/>
          <p:nvPr/>
        </p:nvCxnSpPr>
        <p:spPr>
          <a:xfrm flipH="1" flipV="1">
            <a:off x="5649963" y="4721944"/>
            <a:ext cx="147051" cy="39884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6172200" y="152400"/>
            <a:ext cx="2936582" cy="132343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ea typeface="Meiryo UI" panose="020B0604030504040204" pitchFamily="50" charset="-128"/>
              </a:rPr>
              <a:t>Beam energy:   8.5 GeV max.</a:t>
            </a:r>
          </a:p>
          <a:p>
            <a:r>
              <a:rPr kumimoji="1" lang="en-US" altLang="ja-JP" sz="1600" dirty="0" smtClean="0">
                <a:latin typeface="Arial" panose="020B0604020202020204" pitchFamily="34" charset="0"/>
                <a:ea typeface="Meiryo UI" panose="020B0604030504040204" pitchFamily="50" charset="-128"/>
              </a:rPr>
              <a:t>Energy stability: ~1x10</a:t>
            </a:r>
            <a:r>
              <a:rPr kumimoji="1" lang="en-US" altLang="ja-JP" sz="1600" baseline="30000" dirty="0" smtClean="0">
                <a:latin typeface="Arial" panose="020B0604020202020204" pitchFamily="34" charset="0"/>
                <a:ea typeface="Meiryo UI" panose="020B0604030504040204" pitchFamily="50" charset="-128"/>
              </a:rPr>
              <a:t>-4</a:t>
            </a:r>
            <a:r>
              <a:rPr kumimoji="1" lang="en-US" altLang="ja-JP" sz="1600" dirty="0" smtClean="0">
                <a:latin typeface="Arial" panose="020B0604020202020204" pitchFamily="34" charset="0"/>
                <a:ea typeface="Meiryo UI" panose="020B0604030504040204" pitchFamily="50" charset="-128"/>
              </a:rPr>
              <a:t> rms.</a:t>
            </a:r>
          </a:p>
          <a:p>
            <a:r>
              <a:rPr kumimoji="1" lang="en-US" altLang="ja-JP" sz="1600" dirty="0" smtClean="0">
                <a:latin typeface="Arial" panose="020B0604020202020204" pitchFamily="34" charset="0"/>
                <a:ea typeface="Meiryo UI" panose="020B0604030504040204" pitchFamily="50" charset="-128"/>
              </a:rPr>
              <a:t>Bunch charge:   ~0.3 </a:t>
            </a:r>
            <a:r>
              <a:rPr kumimoji="1" lang="en-US" altLang="ja-JP" sz="1600" dirty="0" err="1" smtClean="0">
                <a:latin typeface="Arial" panose="020B0604020202020204" pitchFamily="34" charset="0"/>
                <a:ea typeface="Meiryo UI" panose="020B0604030504040204" pitchFamily="50" charset="-128"/>
              </a:rPr>
              <a:t>nC</a:t>
            </a:r>
            <a:endParaRPr kumimoji="1" lang="en-US" altLang="ja-JP" sz="1600" dirty="0">
              <a:latin typeface="Arial" panose="020B0604020202020204" pitchFamily="34" charset="0"/>
              <a:ea typeface="Meiryo UI" panose="020B0604030504040204" pitchFamily="50" charset="-128"/>
            </a:endParaRPr>
          </a:p>
          <a:p>
            <a:r>
              <a:rPr kumimoji="1" lang="en-US" altLang="ja-JP" sz="1600" dirty="0" smtClean="0">
                <a:latin typeface="Arial" panose="020B0604020202020204" pitchFamily="34" charset="0"/>
                <a:ea typeface="Meiryo UI" panose="020B0604030504040204" pitchFamily="50" charset="-128"/>
              </a:rPr>
              <a:t>Rep, rate:          60 </a:t>
            </a:r>
            <a:r>
              <a:rPr kumimoji="1" lang="en-US" altLang="ja-JP" sz="1600" dirty="0" err="1" smtClean="0">
                <a:latin typeface="Arial" panose="020B0604020202020204" pitchFamily="34" charset="0"/>
                <a:ea typeface="Meiryo UI" panose="020B0604030504040204" pitchFamily="50" charset="-128"/>
              </a:rPr>
              <a:t>pps</a:t>
            </a:r>
            <a:r>
              <a:rPr kumimoji="1" lang="en-US" altLang="ja-JP" sz="1600" dirty="0" smtClean="0">
                <a:latin typeface="Arial" panose="020B0604020202020204" pitchFamily="34" charset="0"/>
                <a:ea typeface="Meiryo UI" panose="020B0604030504040204" pitchFamily="50" charset="-128"/>
              </a:rPr>
              <a:t> max.</a:t>
            </a:r>
          </a:p>
          <a:p>
            <a:r>
              <a:rPr kumimoji="1" lang="en-US" altLang="ja-JP" sz="1600" dirty="0" smtClean="0">
                <a:latin typeface="Arial" panose="020B0604020202020204" pitchFamily="34" charset="0"/>
                <a:ea typeface="Meiryo UI" panose="020B0604030504040204" pitchFamily="50" charset="-128"/>
              </a:rPr>
              <a:t>FEL pulse energies up to ~</a:t>
            </a:r>
            <a:r>
              <a:rPr kumimoji="1" lang="en-US" altLang="ja-JP" sz="1600" dirty="0" err="1" smtClean="0">
                <a:latin typeface="Arial" panose="020B0604020202020204" pitchFamily="34" charset="0"/>
                <a:ea typeface="Meiryo UI" panose="020B0604030504040204" pitchFamily="50" charset="-128"/>
              </a:rPr>
              <a:t>mJ</a:t>
            </a:r>
            <a:endParaRPr kumimoji="1" lang="en-US" altLang="ja-JP" sz="1600" dirty="0" smtClean="0">
              <a:latin typeface="Arial" panose="020B0604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14800" y="6400800"/>
            <a:ext cx="432362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Courtesy of T. </a:t>
            </a:r>
            <a:r>
              <a:rPr lang="en-US" b="1" dirty="0" smtClean="0"/>
              <a:t>Tanaka and T. Inagaki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3392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2162"/>
          </a:xfrm>
        </p:spPr>
        <p:txBody>
          <a:bodyPr/>
          <a:lstStyle/>
          <a:p>
            <a:r>
              <a:rPr lang="en-US" dirty="0" smtClean="0"/>
              <a:t>European-XFEL</a:t>
            </a:r>
            <a:endParaRPr lang="en-US" dirty="0"/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27357" y="3031547"/>
            <a:ext cx="9178634" cy="3597853"/>
            <a:chOff x="38" y="744"/>
            <a:chExt cx="5138" cy="2014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" y="744"/>
              <a:ext cx="5138" cy="1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" y="744"/>
              <a:ext cx="4941" cy="1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5043" y="2508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02" y="2602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211" y="946"/>
              <a:ext cx="101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Experimental Hall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922" y="946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346" y="1030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1165" y="1297"/>
              <a:ext cx="78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Beam Dumps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1611" y="1297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1165" y="1381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1537" y="1422"/>
              <a:ext cx="627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Undulators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1893" y="1422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537" y="1506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2352" y="1777"/>
              <a:ext cx="641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Collimation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717" y="1777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2352" y="1861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502" y="2167"/>
              <a:ext cx="403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Bunch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3502" y="2251"/>
              <a:ext cx="771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Compressors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3940" y="2251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3502" y="2335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2865" y="1984"/>
              <a:ext cx="104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Linear Accelerator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3462" y="1984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2865" y="2068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4144" y="2414"/>
              <a:ext cx="42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Injector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8" name="Rectangle 28"/>
            <p:cNvSpPr>
              <a:spLocks noChangeArrowheads="1"/>
            </p:cNvSpPr>
            <p:nvPr/>
          </p:nvSpPr>
          <p:spPr bwMode="auto">
            <a:xfrm>
              <a:off x="4385" y="2414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9" name="Rectangle 29"/>
            <p:cNvSpPr>
              <a:spLocks noChangeArrowheads="1"/>
            </p:cNvSpPr>
            <p:nvPr/>
          </p:nvSpPr>
          <p:spPr bwMode="auto">
            <a:xfrm>
              <a:off x="4144" y="2498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0" name="Rectangle 30"/>
            <p:cNvSpPr>
              <a:spLocks noChangeArrowheads="1"/>
            </p:cNvSpPr>
            <p:nvPr/>
          </p:nvSpPr>
          <p:spPr bwMode="auto">
            <a:xfrm>
              <a:off x="608" y="1157"/>
              <a:ext cx="1131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Photon Beam Lines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1" name="Rectangle 31"/>
            <p:cNvSpPr>
              <a:spLocks noChangeArrowheads="1"/>
            </p:cNvSpPr>
            <p:nvPr/>
          </p:nvSpPr>
          <p:spPr bwMode="auto">
            <a:xfrm>
              <a:off x="1365" y="1152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2" name="Rectangle 32"/>
            <p:cNvSpPr>
              <a:spLocks noChangeArrowheads="1"/>
            </p:cNvSpPr>
            <p:nvPr/>
          </p:nvSpPr>
          <p:spPr bwMode="auto">
            <a:xfrm>
              <a:off x="723" y="1236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4" name="Rectangle 33"/>
            <p:cNvSpPr>
              <a:spLocks noChangeArrowheads="1"/>
            </p:cNvSpPr>
            <p:nvPr/>
          </p:nvSpPr>
          <p:spPr bwMode="auto">
            <a:xfrm>
              <a:off x="2311" y="1302"/>
              <a:ext cx="88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Electron Beam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5" name="Rectangle 34"/>
            <p:cNvSpPr>
              <a:spLocks noChangeArrowheads="1"/>
            </p:cNvSpPr>
            <p:nvPr/>
          </p:nvSpPr>
          <p:spPr bwMode="auto">
            <a:xfrm>
              <a:off x="2311" y="1386"/>
              <a:ext cx="648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Distribution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6" name="Rectangle 35"/>
            <p:cNvSpPr>
              <a:spLocks noChangeArrowheads="1"/>
            </p:cNvSpPr>
            <p:nvPr/>
          </p:nvSpPr>
          <p:spPr bwMode="auto">
            <a:xfrm>
              <a:off x="2679" y="1386"/>
              <a:ext cx="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7" name="Rectangle 36"/>
            <p:cNvSpPr>
              <a:spLocks noChangeArrowheads="1"/>
            </p:cNvSpPr>
            <p:nvPr/>
          </p:nvSpPr>
          <p:spPr bwMode="auto">
            <a:xfrm>
              <a:off x="2311" y="1470"/>
              <a:ext cx="3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" pitchFamily="18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8" name="Rectangle 37"/>
            <p:cNvSpPr>
              <a:spLocks noChangeArrowheads="1"/>
            </p:cNvSpPr>
            <p:nvPr/>
          </p:nvSpPr>
          <p:spPr bwMode="auto">
            <a:xfrm>
              <a:off x="1002" y="809"/>
              <a:ext cx="580" cy="115"/>
            </a:xfrm>
            <a:prstGeom prst="rect">
              <a:avLst/>
            </a:prstGeom>
            <a:noFill/>
            <a:ln w="8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59" name="Rectangle 38"/>
            <p:cNvSpPr>
              <a:spLocks noChangeArrowheads="1"/>
            </p:cNvSpPr>
            <p:nvPr/>
          </p:nvSpPr>
          <p:spPr bwMode="auto">
            <a:xfrm>
              <a:off x="1799" y="1577"/>
              <a:ext cx="648" cy="114"/>
            </a:xfrm>
            <a:prstGeom prst="rect">
              <a:avLst/>
            </a:prstGeom>
            <a:noFill/>
            <a:ln w="8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60" name="Rectangle 39"/>
            <p:cNvSpPr>
              <a:spLocks noChangeArrowheads="1"/>
            </p:cNvSpPr>
            <p:nvPr/>
          </p:nvSpPr>
          <p:spPr bwMode="auto">
            <a:xfrm>
              <a:off x="4008" y="2098"/>
              <a:ext cx="784" cy="125"/>
            </a:xfrm>
            <a:prstGeom prst="rect">
              <a:avLst/>
            </a:prstGeom>
            <a:noFill/>
            <a:ln w="8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5" name="Rectangle 4"/>
          <p:cNvSpPr/>
          <p:nvPr/>
        </p:nvSpPr>
        <p:spPr>
          <a:xfrm>
            <a:off x="196161" y="914400"/>
            <a:ext cx="8800818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lvl="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17.5 </a:t>
            </a:r>
            <a:r>
              <a:rPr lang="en-GB" kern="0" dirty="0" err="1" smtClean="0">
                <a:solidFill>
                  <a:srgbClr val="000000"/>
                </a:solidFill>
                <a:latin typeface="Arial"/>
                <a:ea typeface="ＭＳ Ｐゴシック"/>
              </a:rPr>
              <a:t>GeV</a:t>
            </a: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superconducting </a:t>
            </a:r>
            <a:r>
              <a:rPr lang="en-GB" kern="0" dirty="0" err="1" smtClean="0">
                <a:solidFill>
                  <a:srgbClr val="000000"/>
                </a:solidFill>
                <a:latin typeface="Arial"/>
                <a:ea typeface="ＭＳ Ｐゴシック"/>
              </a:rPr>
              <a:t>linac</a:t>
            </a: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, almost 1 MW beam power</a:t>
            </a:r>
          </a:p>
          <a:p>
            <a:pPr marL="298450" lvl="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27000 </a:t>
            </a: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pulses per </a:t>
            </a: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second in 10 Hz burst mode</a:t>
            </a:r>
            <a:endParaRPr lang="en-GB" kern="0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298450" lvl="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Three moveable gap </a:t>
            </a:r>
            <a:r>
              <a:rPr lang="en-GB" kern="0" dirty="0" err="1">
                <a:solidFill>
                  <a:srgbClr val="000000"/>
                </a:solidFill>
                <a:latin typeface="Arial"/>
                <a:ea typeface="ＭＳ Ｐゴシック"/>
              </a:rPr>
              <a:t>undulators</a:t>
            </a: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 for hard and soft </a:t>
            </a: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X-rays (0.25 to 25 </a:t>
            </a:r>
            <a:r>
              <a:rPr lang="en-GB" kern="0" dirty="0" err="1" smtClean="0">
                <a:solidFill>
                  <a:srgbClr val="000000"/>
                </a:solidFill>
                <a:latin typeface="Arial"/>
                <a:ea typeface="ＭＳ Ｐゴシック"/>
              </a:rPr>
              <a:t>keV</a:t>
            </a: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)</a:t>
            </a:r>
            <a:endParaRPr lang="en-GB" kern="0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298450" lvl="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Initially 6 equipped </a:t>
            </a: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experiments</a:t>
            </a:r>
          </a:p>
          <a:p>
            <a:pPr marL="298450" lvl="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Total length around 3 km</a:t>
            </a:r>
          </a:p>
          <a:p>
            <a:pPr marL="298450" indent="-298450">
              <a:spcBef>
                <a:spcPts val="200"/>
              </a:spcBef>
              <a:buClr>
                <a:srgbClr val="FD930A"/>
              </a:buClr>
              <a:buSzPct val="80000"/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rgbClr val="000000"/>
                </a:solidFill>
                <a:latin typeface="Arial"/>
                <a:ea typeface="ＭＳ Ｐゴシック"/>
              </a:rPr>
              <a:t>Commissioning started in December 2015 / First FEL light expected in </a:t>
            </a: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2017</a:t>
            </a:r>
            <a:endParaRPr lang="en-GB" kern="0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43" name="Picture 2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850" y="3031547"/>
            <a:ext cx="6248400" cy="43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44" name="Rectangle 43"/>
          <p:cNvSpPr/>
          <p:nvPr/>
        </p:nvSpPr>
        <p:spPr>
          <a:xfrm>
            <a:off x="5500224" y="6412468"/>
            <a:ext cx="2805576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Courtesy of </a:t>
            </a:r>
            <a:r>
              <a:rPr lang="en-US" b="1" dirty="0" smtClean="0"/>
              <a:t>W. Decking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3284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European-XFEL Layout</a:t>
            </a:r>
            <a:endParaRPr lang="en-US" dirty="0"/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875" y="1306499"/>
            <a:ext cx="8828791" cy="1603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468078"/>
              </p:ext>
            </p:extLst>
          </p:nvPr>
        </p:nvGraphicFramePr>
        <p:xfrm>
          <a:off x="762000" y="3516492"/>
          <a:ext cx="7604758" cy="288430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114943"/>
                <a:gridCol w="2489815"/>
              </a:tblGrid>
              <a:tr h="3016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 smtClean="0">
                          <a:effectLst/>
                        </a:rPr>
                        <a:t>Quantity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Value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pulse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repetition rate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10 Hz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 smtClean="0">
                          <a:effectLst/>
                        </a:rPr>
                        <a:t>beam pulse length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600 </a:t>
                      </a:r>
                      <a:r>
                        <a:rPr lang="en-GB" sz="1800" kern="800" dirty="0" err="1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GB" sz="1800" kern="800" dirty="0" err="1">
                          <a:effectLst/>
                        </a:rPr>
                        <a:t>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 smtClean="0">
                          <a:effectLst/>
                        </a:rPr>
                        <a:t>bunch repetition frequency within pulse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4.5 MHz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 smtClean="0">
                          <a:effectLst/>
                        </a:rPr>
                        <a:t>electron bunch length after compression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800" dirty="0" smtClean="0">
                          <a:effectLst/>
                        </a:rPr>
                        <a:t>2 – 180 fs (FWHM)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 smtClean="0">
                          <a:effectLst/>
                        </a:rPr>
                        <a:t>bunch charge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0.02 – 1 </a:t>
                      </a:r>
                      <a:r>
                        <a:rPr lang="en-GB" sz="1800" kern="800" dirty="0" err="1">
                          <a:effectLst/>
                        </a:rPr>
                        <a:t>nC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slice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emittance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0.4 - 1.0 mm mrad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9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slice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energy spread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4 – 2 MeV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5" name="Rectangle 44"/>
          <p:cNvSpPr/>
          <p:nvPr/>
        </p:nvSpPr>
        <p:spPr>
          <a:xfrm>
            <a:off x="2895600" y="2971800"/>
            <a:ext cx="2805576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Courtesy of </a:t>
            </a:r>
            <a:r>
              <a:rPr lang="en-US" b="1" dirty="0" smtClean="0"/>
              <a:t>W. Decking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0396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US" dirty="0" err="1" smtClean="0"/>
              <a:t>SwissFEL</a:t>
            </a:r>
            <a:endParaRPr lang="en-US" dirty="0"/>
          </a:p>
        </p:txBody>
      </p:sp>
      <p:pic>
        <p:nvPicPr>
          <p:cNvPr id="1129474" name="Picture 2" descr="http://webbase.psi.ch/webbase/img/qsh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914400"/>
            <a:ext cx="9144000" cy="207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5416425" y="914400"/>
            <a:ext cx="3270375" cy="457200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7" name="テキスト ボックス 9"/>
          <p:cNvSpPr txBox="1"/>
          <p:nvPr/>
        </p:nvSpPr>
        <p:spPr>
          <a:xfrm>
            <a:off x="5302488" y="1307068"/>
            <a:ext cx="3612912" cy="369332"/>
          </a:xfrm>
          <a:prstGeom prst="rect">
            <a:avLst/>
          </a:prstGeom>
          <a:solidFill>
            <a:srgbClr val="514A4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 XFEL with 700 m length</a:t>
            </a:r>
            <a:endParaRPr kumimoji="1" lang="ja-JP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57200" y="3200400"/>
            <a:ext cx="8229600" cy="258532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X-ray FEL project in Switzerland (</a:t>
            </a:r>
            <a:r>
              <a:rPr lang="en-US" dirty="0" err="1" smtClean="0"/>
              <a:t>Villigen</a:t>
            </a:r>
            <a:r>
              <a:rPr lang="en-US" dirty="0" smtClean="0"/>
              <a:t>) with 2 beamlines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Aramis (hard X-ray)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Athos (soft X-ray)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First ideas more than 10 years ago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Construction started in 2013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Commissioning of Aramis started in 2016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First lasing at 24 nm on December 2016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2017: further commissioning and lasing at shorter wavelengths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Athos: installation will start in 2017, first FEL light by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19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2162"/>
          </a:xfrm>
        </p:spPr>
        <p:txBody>
          <a:bodyPr/>
          <a:lstStyle/>
          <a:p>
            <a:r>
              <a:rPr lang="en-US" dirty="0" err="1" smtClean="0"/>
              <a:t>SwissFEL</a:t>
            </a:r>
            <a:r>
              <a:rPr lang="en-US" dirty="0" smtClean="0"/>
              <a:t> Layout</a:t>
            </a:r>
            <a:endParaRPr lang="en-US" dirty="0"/>
          </a:p>
        </p:txBody>
      </p:sp>
      <p:pic>
        <p:nvPicPr>
          <p:cNvPr id="11" name="Picture 7" descr="FEL-RV84-004-03-SwissFEL-Layout-Lo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6300"/>
            <a:ext cx="9144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368300" y="1879600"/>
            <a:ext cx="8302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Injector</a:t>
            </a: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1054100" y="1371600"/>
            <a:ext cx="5556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BC 1</a:t>
            </a: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2154238" y="1879600"/>
            <a:ext cx="760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Linac 1</a:t>
            </a: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3149600" y="1409700"/>
            <a:ext cx="5556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BC 2</a:t>
            </a: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3760788" y="1879600"/>
            <a:ext cx="758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Linac 2</a:t>
            </a: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5272088" y="1879600"/>
            <a:ext cx="758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Linac 3</a:t>
            </a:r>
          </a:p>
        </p:txBody>
      </p:sp>
      <p:sp>
        <p:nvSpPr>
          <p:cNvPr id="18" name="TextBox 14"/>
          <p:cNvSpPr txBox="1">
            <a:spLocks noChangeArrowheads="1"/>
          </p:cNvSpPr>
          <p:nvPr/>
        </p:nvSpPr>
        <p:spPr bwMode="auto">
          <a:xfrm>
            <a:off x="6464300" y="1409700"/>
            <a:ext cx="10509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Collimator</a:t>
            </a: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8051800" y="800100"/>
            <a:ext cx="663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Athos</a:t>
            </a:r>
          </a:p>
        </p:txBody>
      </p:sp>
      <p:sp>
        <p:nvSpPr>
          <p:cNvPr id="20" name="TextBox 16"/>
          <p:cNvSpPr txBox="1">
            <a:spLocks noChangeArrowheads="1"/>
          </p:cNvSpPr>
          <p:nvPr/>
        </p:nvSpPr>
        <p:spPr bwMode="auto">
          <a:xfrm>
            <a:off x="7823200" y="1879600"/>
            <a:ext cx="76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Aramis</a:t>
            </a:r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-107950" y="1268413"/>
            <a:ext cx="7159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altLang="de-DE" sz="1600">
                <a:solidFill>
                  <a:srgbClr val="FF0000"/>
                </a:solidFill>
                <a:latin typeface="Calibri" pitchFamily="34" charset="0"/>
              </a:rPr>
              <a:t>Rf gun</a:t>
            </a:r>
          </a:p>
          <a:p>
            <a:pPr algn="ctr"/>
            <a:endParaRPr lang="en-US" altLang="de-DE" sz="16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2" name="Rectangle 27"/>
          <p:cNvSpPr>
            <a:spLocks noChangeArrowheads="1"/>
          </p:cNvSpPr>
          <p:nvPr/>
        </p:nvSpPr>
        <p:spPr bwMode="auto">
          <a:xfrm>
            <a:off x="2592388" y="908050"/>
            <a:ext cx="20415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nn-NO" altLang="de-DE" sz="1600" b="1"/>
              <a:t>Total length: 715 m</a:t>
            </a:r>
          </a:p>
        </p:txBody>
      </p:sp>
      <p:sp>
        <p:nvSpPr>
          <p:cNvPr id="23" name="TextBox 28"/>
          <p:cNvSpPr txBox="1">
            <a:spLocks noChangeArrowheads="1"/>
          </p:cNvSpPr>
          <p:nvPr/>
        </p:nvSpPr>
        <p:spPr bwMode="auto">
          <a:xfrm>
            <a:off x="2951163" y="1989138"/>
            <a:ext cx="8413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600">
                <a:solidFill>
                  <a:srgbClr val="0000FF"/>
                </a:solidFill>
                <a:latin typeface="Calibri" pitchFamily="34" charset="0"/>
              </a:rPr>
              <a:t>2.1 GeV</a:t>
            </a:r>
          </a:p>
        </p:txBody>
      </p:sp>
      <p:sp>
        <p:nvSpPr>
          <p:cNvPr id="24" name="TextBox 29"/>
          <p:cNvSpPr txBox="1">
            <a:spLocks noChangeArrowheads="1"/>
          </p:cNvSpPr>
          <p:nvPr/>
        </p:nvSpPr>
        <p:spPr bwMode="auto">
          <a:xfrm>
            <a:off x="4211638" y="1268413"/>
            <a:ext cx="6848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600" dirty="0">
                <a:solidFill>
                  <a:srgbClr val="0000FF"/>
                </a:solidFill>
                <a:latin typeface="Calibri" pitchFamily="34" charset="0"/>
              </a:rPr>
              <a:t>3</a:t>
            </a:r>
            <a:r>
              <a:rPr lang="de-CH" altLang="de-DE" sz="160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de-CH" altLang="de-DE" sz="1600" dirty="0" err="1">
                <a:solidFill>
                  <a:srgbClr val="0000FF"/>
                </a:solidFill>
                <a:latin typeface="Calibri" pitchFamily="34" charset="0"/>
              </a:rPr>
              <a:t>GeV</a:t>
            </a:r>
            <a:endParaRPr lang="de-CH" altLang="de-DE" sz="16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5" name="TextBox 30"/>
          <p:cNvSpPr txBox="1">
            <a:spLocks noChangeArrowheads="1"/>
          </p:cNvSpPr>
          <p:nvPr/>
        </p:nvSpPr>
        <p:spPr bwMode="auto">
          <a:xfrm>
            <a:off x="1211263" y="1830388"/>
            <a:ext cx="9382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600">
                <a:solidFill>
                  <a:srgbClr val="0000FF"/>
                </a:solidFill>
                <a:latin typeface="Calibri" pitchFamily="34" charset="0"/>
              </a:rPr>
              <a:t>450 MeV</a:t>
            </a:r>
          </a:p>
        </p:txBody>
      </p:sp>
      <p:sp>
        <p:nvSpPr>
          <p:cNvPr id="26" name="TextBox 31"/>
          <p:cNvSpPr txBox="1">
            <a:spLocks noChangeArrowheads="1"/>
          </p:cNvSpPr>
          <p:nvPr/>
        </p:nvSpPr>
        <p:spPr bwMode="auto">
          <a:xfrm>
            <a:off x="7691438" y="1449388"/>
            <a:ext cx="1301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600">
                <a:solidFill>
                  <a:srgbClr val="0000FF"/>
                </a:solidFill>
                <a:latin typeface="Calibri" pitchFamily="34" charset="0"/>
              </a:rPr>
              <a:t>Up to 5.8GeV</a:t>
            </a:r>
          </a:p>
        </p:txBody>
      </p:sp>
      <p:sp>
        <p:nvSpPr>
          <p:cNvPr id="27" name="TextBox 32"/>
          <p:cNvSpPr txBox="1">
            <a:spLocks noChangeArrowheads="1"/>
          </p:cNvSpPr>
          <p:nvPr/>
        </p:nvSpPr>
        <p:spPr bwMode="auto">
          <a:xfrm>
            <a:off x="6659563" y="1008063"/>
            <a:ext cx="12493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600">
                <a:solidFill>
                  <a:srgbClr val="0000FF"/>
                </a:solidFill>
                <a:latin typeface="Calibri" pitchFamily="34" charset="0"/>
              </a:rPr>
              <a:t>2.4– 3.4 GeV</a:t>
            </a: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71438" y="2404170"/>
            <a:ext cx="4321175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 b="1" dirty="0"/>
              <a:t>Electron source</a:t>
            </a:r>
          </a:p>
          <a:p>
            <a:r>
              <a:rPr lang="en-US" altLang="de-DE" sz="1600" dirty="0"/>
              <a:t>RF gun with laser driven Cu‐photocathode</a:t>
            </a:r>
          </a:p>
          <a:p>
            <a:endParaRPr lang="nn-NO" altLang="de-DE" sz="1600" b="1" dirty="0"/>
          </a:p>
          <a:p>
            <a:r>
              <a:rPr lang="nn-NO" altLang="de-DE" sz="1600" b="1" dirty="0"/>
              <a:t>RF </a:t>
            </a:r>
            <a:r>
              <a:rPr lang="nn-NO" altLang="de-DE" sz="1600" b="1" dirty="0" err="1"/>
              <a:t>structures</a:t>
            </a:r>
            <a:endParaRPr lang="nn-NO" altLang="de-DE" sz="1600" b="1" dirty="0"/>
          </a:p>
          <a:p>
            <a:pPr>
              <a:buFont typeface="Wingdings" pitchFamily="2" charset="2"/>
              <a:buChar char="Ø"/>
            </a:pPr>
            <a:r>
              <a:rPr lang="nn-NO" altLang="de-DE" sz="1600" dirty="0" smtClean="0"/>
              <a:t>Gun </a:t>
            </a:r>
            <a:r>
              <a:rPr lang="nn-NO" altLang="de-DE" sz="1600" dirty="0"/>
              <a:t>and </a:t>
            </a:r>
            <a:r>
              <a:rPr lang="nn-NO" altLang="de-DE" sz="1600" dirty="0" err="1"/>
              <a:t>Injector</a:t>
            </a:r>
            <a:r>
              <a:rPr lang="nn-NO" altLang="de-DE" sz="1600" dirty="0"/>
              <a:t>: S-band</a:t>
            </a:r>
          </a:p>
          <a:p>
            <a:pPr>
              <a:buFont typeface="Wingdings" pitchFamily="2" charset="2"/>
              <a:buChar char="Ø"/>
            </a:pPr>
            <a:r>
              <a:rPr lang="nn-NO" altLang="de-DE" sz="1600" dirty="0" err="1"/>
              <a:t>Linac</a:t>
            </a:r>
            <a:r>
              <a:rPr lang="nn-NO" altLang="de-DE" sz="1600" dirty="0"/>
              <a:t>: C-band</a:t>
            </a:r>
          </a:p>
          <a:p>
            <a:pPr>
              <a:buFont typeface="Wingdings" pitchFamily="2" charset="2"/>
              <a:buChar char="Ø"/>
            </a:pPr>
            <a:r>
              <a:rPr lang="nn-NO" altLang="de-DE" sz="1600" dirty="0"/>
              <a:t>X-band for </a:t>
            </a:r>
            <a:r>
              <a:rPr lang="nn-NO" altLang="de-DE" sz="1600" dirty="0" err="1"/>
              <a:t>phase-space</a:t>
            </a:r>
            <a:r>
              <a:rPr lang="nn-NO" altLang="de-DE" sz="1600" dirty="0"/>
              <a:t> </a:t>
            </a:r>
            <a:r>
              <a:rPr lang="nn-NO" altLang="de-DE" sz="1600" dirty="0" err="1"/>
              <a:t>linearization</a:t>
            </a:r>
            <a:endParaRPr lang="nn-NO" altLang="de-DE" sz="1600" dirty="0"/>
          </a:p>
          <a:p>
            <a:endParaRPr lang="nn-NO" altLang="de-DE" sz="1600" b="1" dirty="0"/>
          </a:p>
          <a:p>
            <a:r>
              <a:rPr lang="nn-NO" altLang="de-DE" sz="1600" b="1" dirty="0" err="1"/>
              <a:t>Undulator</a:t>
            </a:r>
            <a:r>
              <a:rPr lang="nn-NO" altLang="de-DE" sz="1600" b="1" dirty="0"/>
              <a:t> </a:t>
            </a:r>
            <a:r>
              <a:rPr lang="nn-NO" altLang="de-DE" sz="1600" b="1" dirty="0" err="1"/>
              <a:t>beamlines</a:t>
            </a:r>
            <a:r>
              <a:rPr lang="nn-NO" altLang="de-DE" sz="1600" b="1" dirty="0"/>
              <a:t>:</a:t>
            </a:r>
          </a:p>
          <a:p>
            <a:r>
              <a:rPr lang="nn-NO" altLang="de-DE" sz="1600" b="1" dirty="0"/>
              <a:t>1. Aramis: hard X‐</a:t>
            </a:r>
            <a:r>
              <a:rPr lang="nn-NO" altLang="de-DE" sz="1600" b="1" dirty="0" err="1"/>
              <a:t>ray</a:t>
            </a:r>
            <a:r>
              <a:rPr lang="nn-NO" altLang="de-DE" sz="1600" b="1" dirty="0"/>
              <a:t> </a:t>
            </a:r>
            <a:r>
              <a:rPr lang="nn-NO" altLang="de-DE" sz="1600" b="1" dirty="0" smtClean="0"/>
              <a:t>FEL </a:t>
            </a:r>
            <a:r>
              <a:rPr lang="nn-NO" altLang="de-DE" sz="1600" b="1" dirty="0"/>
              <a:t>(1‐7 Å)</a:t>
            </a:r>
          </a:p>
          <a:p>
            <a:r>
              <a:rPr lang="en-US" altLang="de-DE" sz="1600" dirty="0" err="1" smtClean="0"/>
              <a:t>Undulators</a:t>
            </a:r>
            <a:r>
              <a:rPr lang="en-US" altLang="de-DE" sz="1600" dirty="0" smtClean="0"/>
              <a:t> </a:t>
            </a:r>
            <a:r>
              <a:rPr lang="en-US" altLang="de-DE" sz="1600" dirty="0"/>
              <a:t>with variable gap, period = 15mm</a:t>
            </a:r>
          </a:p>
          <a:p>
            <a:r>
              <a:rPr lang="en-US" altLang="de-DE" sz="1600" b="1" dirty="0"/>
              <a:t>2. Athos: soft X‐ray FEL </a:t>
            </a:r>
            <a:r>
              <a:rPr lang="en-US" altLang="de-DE" sz="1600" b="1" dirty="0" smtClean="0"/>
              <a:t>(</a:t>
            </a:r>
            <a:r>
              <a:rPr lang="en-US" altLang="de-DE" sz="1600" b="1" dirty="0"/>
              <a:t>7‐70 Å) </a:t>
            </a:r>
          </a:p>
          <a:p>
            <a:r>
              <a:rPr lang="en-US" altLang="de-DE" sz="1600" dirty="0" err="1"/>
              <a:t>Undulators</a:t>
            </a:r>
            <a:r>
              <a:rPr lang="en-US" altLang="de-DE" sz="1600" dirty="0"/>
              <a:t> with variable gap </a:t>
            </a:r>
            <a:r>
              <a:rPr lang="en-US" altLang="de-DE" sz="1600" dirty="0" smtClean="0"/>
              <a:t>, </a:t>
            </a:r>
            <a:r>
              <a:rPr lang="en-US" altLang="de-DE" sz="1600" dirty="0"/>
              <a:t>period = 40mm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795589"/>
              </p:ext>
            </p:extLst>
          </p:nvPr>
        </p:nvGraphicFramePr>
        <p:xfrm>
          <a:off x="4983163" y="2264092"/>
          <a:ext cx="3779837" cy="1698308"/>
        </p:xfrm>
        <a:graphic>
          <a:graphicData uri="http://schemas.openxmlformats.org/drawingml/2006/table">
            <a:tbl>
              <a:tblPr/>
              <a:tblGrid>
                <a:gridCol w="1890712"/>
                <a:gridCol w="1889125"/>
              </a:tblGrid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Wavelength</a:t>
                      </a:r>
                      <a:endParaRPr kumimoji="0" lang="de-CH" alt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Å ‐ 70 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Pulse duration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– 20 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</a:t>
                      </a:r>
                      <a:r>
                        <a:rPr kumimoji="0" lang="de-CH" altLang="de-DE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de-CH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de-CH" alt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Energy</a:t>
                      </a:r>
                      <a:endParaRPr kumimoji="0" lang="de-CH" alt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5.8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</a:t>
                      </a:r>
                      <a:r>
                        <a:rPr kumimoji="0" lang="de-CH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de-CH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Bunch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 – 200 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57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Repetition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 Hz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212" y="4008437"/>
            <a:ext cx="45005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23"/>
          <p:cNvSpPr>
            <a:spLocks noChangeArrowheads="1"/>
          </p:cNvSpPr>
          <p:nvPr/>
        </p:nvSpPr>
        <p:spPr bwMode="auto">
          <a:xfrm>
            <a:off x="6615082" y="4127053"/>
            <a:ext cx="16081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 b="1" dirty="0"/>
              <a:t>Time structure</a:t>
            </a: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4800600" y="6348412"/>
            <a:ext cx="45720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de-DE" sz="1600" b="1" dirty="0"/>
              <a:t>2 bunch operation</a:t>
            </a:r>
            <a:r>
              <a:rPr lang="en-US" altLang="de-DE" sz="1600" dirty="0"/>
              <a:t>: serve 2 </a:t>
            </a:r>
            <a:r>
              <a:rPr lang="en-US" altLang="de-DE" sz="1600" dirty="0" err="1"/>
              <a:t>undulator</a:t>
            </a:r>
            <a:r>
              <a:rPr lang="en-US" altLang="de-DE" sz="1600" dirty="0"/>
              <a:t> lines simultaneously at full repetition rate</a:t>
            </a:r>
            <a:endParaRPr lang="de-CH" altLang="de-DE" sz="1600" dirty="0"/>
          </a:p>
        </p:txBody>
      </p:sp>
      <p:sp>
        <p:nvSpPr>
          <p:cNvPr id="34" name="Rectangle 9"/>
          <p:cNvSpPr>
            <a:spLocks noChangeArrowheads="1"/>
          </p:cNvSpPr>
          <p:nvPr/>
        </p:nvSpPr>
        <p:spPr bwMode="auto">
          <a:xfrm>
            <a:off x="5413375" y="5629275"/>
            <a:ext cx="900112" cy="3587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de-CH" altLang="de-DE" sz="1200" b="1">
                <a:solidFill>
                  <a:srgbClr val="6A56E4"/>
                </a:solidFill>
              </a:rPr>
              <a:t>28 ns</a:t>
            </a:r>
          </a:p>
        </p:txBody>
      </p: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7610475" y="5691187"/>
            <a:ext cx="684212" cy="3603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CH" altLang="de-DE" sz="1200" b="1">
                <a:solidFill>
                  <a:srgbClr val="6A56E4"/>
                </a:solidFill>
              </a:rPr>
              <a:t>28 ns</a:t>
            </a:r>
          </a:p>
        </p:txBody>
      </p:sp>
    </p:spTree>
    <p:extLst>
      <p:ext uri="{BB962C8B-B14F-4D97-AF65-F5344CB8AC3E}">
        <p14:creationId xmlns:p14="http://schemas.microsoft.com/office/powerpoint/2010/main" val="80074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References</a:t>
            </a:r>
            <a:endParaRPr lang="en-US" sz="4800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1214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 for FEL physics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1525012"/>
            <a:ext cx="8382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Z. Huang and K. J. Kim, “Review of X-ray Free-Electron Laser Theory”. </a:t>
            </a:r>
            <a:r>
              <a:rPr lang="en-US" sz="1600" i="1" dirty="0"/>
              <a:t>Physical Review Special Topics – Accelerator and Beams 10</a:t>
            </a:r>
            <a:r>
              <a:rPr lang="en-US" sz="1600" dirty="0"/>
              <a:t>, 0.4801/1-034801/38, 2007. </a:t>
            </a:r>
          </a:p>
          <a:p>
            <a:endParaRPr lang="en-US" sz="1600" dirty="0" smtClean="0"/>
          </a:p>
          <a:p>
            <a:r>
              <a:rPr lang="en-US" sz="1600" dirty="0" smtClean="0"/>
              <a:t>S. Reiche, </a:t>
            </a:r>
            <a:r>
              <a:rPr lang="en-US" sz="1600" i="1" dirty="0" smtClean="0"/>
              <a:t>Numerical Studies for a Single Pass High Gain Free-Electron Laser</a:t>
            </a:r>
            <a:r>
              <a:rPr lang="en-US" sz="1600" dirty="0" smtClean="0"/>
              <a:t>. Ph.D. thesis, University of Hamburg, 1999</a:t>
            </a:r>
          </a:p>
          <a:p>
            <a:endParaRPr lang="en-US" sz="1600" dirty="0"/>
          </a:p>
          <a:p>
            <a:r>
              <a:rPr lang="en-US" sz="1600" dirty="0"/>
              <a:t>E. L. </a:t>
            </a:r>
            <a:r>
              <a:rPr lang="en-US" sz="1600" dirty="0" err="1"/>
              <a:t>Saldin</a:t>
            </a:r>
            <a:r>
              <a:rPr lang="en-US" sz="1600" dirty="0"/>
              <a:t>, E. A. </a:t>
            </a:r>
            <a:r>
              <a:rPr lang="en-US" sz="1600" dirty="0" err="1"/>
              <a:t>Schneidmiller</a:t>
            </a:r>
            <a:r>
              <a:rPr lang="en-US" sz="1600" dirty="0"/>
              <a:t> and M. V. </a:t>
            </a:r>
            <a:r>
              <a:rPr lang="en-US" sz="1600" dirty="0" err="1" smtClean="0"/>
              <a:t>Yurkov</a:t>
            </a:r>
            <a:r>
              <a:rPr lang="en-US" sz="1600" dirty="0" smtClean="0"/>
              <a:t>, </a:t>
            </a:r>
            <a:r>
              <a:rPr lang="en-US" sz="1600" i="1" dirty="0"/>
              <a:t>The Physics of Free-Electron Lasers</a:t>
            </a:r>
            <a:r>
              <a:rPr lang="en-US" sz="1600" dirty="0"/>
              <a:t>. Springer, 1999. </a:t>
            </a:r>
          </a:p>
          <a:p>
            <a:endParaRPr lang="en-US" sz="1600" dirty="0" smtClean="0"/>
          </a:p>
          <a:p>
            <a:r>
              <a:rPr lang="en-US" sz="1600" dirty="0" smtClean="0"/>
              <a:t>P. </a:t>
            </a:r>
            <a:r>
              <a:rPr lang="en-US" sz="1600" dirty="0" err="1" smtClean="0"/>
              <a:t>Schmüser</a:t>
            </a:r>
            <a:r>
              <a:rPr lang="en-US" sz="1600" dirty="0" smtClean="0"/>
              <a:t>, M. </a:t>
            </a:r>
            <a:r>
              <a:rPr lang="en-US" sz="1600" dirty="0" err="1" smtClean="0"/>
              <a:t>Dohlus</a:t>
            </a:r>
            <a:r>
              <a:rPr lang="en-US" sz="1600" dirty="0" smtClean="0"/>
              <a:t> and J. Rossbach, </a:t>
            </a:r>
            <a:r>
              <a:rPr lang="en-US" sz="1600" i="1" dirty="0" smtClean="0"/>
              <a:t>Ultraviolet and Soft X-Ray Free-Electron Lasers. Introduction to Physical Principles, Experimental Results, Technological Challenges</a:t>
            </a:r>
            <a:r>
              <a:rPr lang="en-US" sz="1600" dirty="0" smtClean="0"/>
              <a:t>. Springer, 2009.</a:t>
            </a:r>
          </a:p>
        </p:txBody>
      </p:sp>
    </p:spTree>
    <p:extLst>
      <p:ext uri="{BB962C8B-B14F-4D97-AF65-F5344CB8AC3E}">
        <p14:creationId xmlns:p14="http://schemas.microsoft.com/office/powerpoint/2010/main" val="150611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FEL as a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Brilliant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Light Source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200" y="1295400"/>
            <a:ext cx="3556000" cy="457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3" name="Group 62"/>
          <p:cNvGrpSpPr/>
          <p:nvPr/>
        </p:nvGrpSpPr>
        <p:grpSpPr>
          <a:xfrm>
            <a:off x="3962400" y="1295400"/>
            <a:ext cx="4953000" cy="1066800"/>
            <a:chOff x="3962400" y="1295400"/>
            <a:chExt cx="4953000" cy="1066800"/>
          </a:xfrm>
        </p:grpSpPr>
        <p:sp>
          <p:nvSpPr>
            <p:cNvPr id="22535" name="Rectangle 8"/>
            <p:cNvSpPr>
              <a:spLocks noChangeArrowheads="1"/>
            </p:cNvSpPr>
            <p:nvPr/>
          </p:nvSpPr>
          <p:spPr bwMode="auto">
            <a:xfrm>
              <a:off x="5181600" y="1295400"/>
              <a:ext cx="3733800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6" name="Freeform 10"/>
            <p:cNvSpPr>
              <a:spLocks/>
            </p:cNvSpPr>
            <p:nvPr/>
          </p:nvSpPr>
          <p:spPr bwMode="auto">
            <a:xfrm>
              <a:off x="5334000" y="1447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FF80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7" name="Freeform 11"/>
            <p:cNvSpPr>
              <a:spLocks/>
            </p:cNvSpPr>
            <p:nvPr/>
          </p:nvSpPr>
          <p:spPr bwMode="auto">
            <a:xfrm>
              <a:off x="6858000" y="1828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8" name="Freeform 12"/>
            <p:cNvSpPr>
              <a:spLocks/>
            </p:cNvSpPr>
            <p:nvPr/>
          </p:nvSpPr>
          <p:spPr bwMode="auto">
            <a:xfrm rot="-2048775">
              <a:off x="7467600" y="1981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00FF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9" name="Freeform 13"/>
            <p:cNvSpPr>
              <a:spLocks/>
            </p:cNvSpPr>
            <p:nvPr/>
          </p:nvSpPr>
          <p:spPr bwMode="auto">
            <a:xfrm rot="-1441165">
              <a:off x="6248400" y="1447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FFFF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0" name="Freeform 14"/>
            <p:cNvSpPr>
              <a:spLocks/>
            </p:cNvSpPr>
            <p:nvPr/>
          </p:nvSpPr>
          <p:spPr bwMode="auto">
            <a:xfrm>
              <a:off x="7620000" y="1600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1" name="Freeform 15"/>
            <p:cNvSpPr>
              <a:spLocks/>
            </p:cNvSpPr>
            <p:nvPr/>
          </p:nvSpPr>
          <p:spPr bwMode="auto">
            <a:xfrm rot="1483717">
              <a:off x="6934200" y="1600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FF80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2" name="Freeform 16"/>
            <p:cNvSpPr>
              <a:spLocks/>
            </p:cNvSpPr>
            <p:nvPr/>
          </p:nvSpPr>
          <p:spPr bwMode="auto">
            <a:xfrm rot="-2186462">
              <a:off x="5562600" y="1752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3" name="Freeform 17"/>
            <p:cNvSpPr>
              <a:spLocks/>
            </p:cNvSpPr>
            <p:nvPr/>
          </p:nvSpPr>
          <p:spPr bwMode="auto">
            <a:xfrm rot="1366250">
              <a:off x="6172200" y="1905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00FF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4" name="Freeform 18"/>
            <p:cNvSpPr>
              <a:spLocks/>
            </p:cNvSpPr>
            <p:nvPr/>
          </p:nvSpPr>
          <p:spPr bwMode="auto">
            <a:xfrm rot="674045">
              <a:off x="8077200" y="1371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00FF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5" name="Freeform 19"/>
            <p:cNvSpPr>
              <a:spLocks/>
            </p:cNvSpPr>
            <p:nvPr/>
          </p:nvSpPr>
          <p:spPr bwMode="auto">
            <a:xfrm rot="774808">
              <a:off x="8153400" y="1905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rgbClr val="FFFF00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6" name="Freeform 20"/>
            <p:cNvSpPr>
              <a:spLocks/>
            </p:cNvSpPr>
            <p:nvPr/>
          </p:nvSpPr>
          <p:spPr bwMode="auto">
            <a:xfrm>
              <a:off x="7086600" y="1371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7" name="Freeform 21"/>
            <p:cNvSpPr>
              <a:spLocks/>
            </p:cNvSpPr>
            <p:nvPr/>
          </p:nvSpPr>
          <p:spPr bwMode="auto">
            <a:xfrm rot="870895">
              <a:off x="5410200" y="1981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2" name="Rectangle 56"/>
            <p:cNvSpPr>
              <a:spLocks noChangeArrowheads="1"/>
            </p:cNvSpPr>
            <p:nvPr/>
          </p:nvSpPr>
          <p:spPr bwMode="auto">
            <a:xfrm>
              <a:off x="3962400" y="1343025"/>
              <a:ext cx="1219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High photon flux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962400" y="2514600"/>
            <a:ext cx="4953000" cy="1066800"/>
            <a:chOff x="3962400" y="2514600"/>
            <a:chExt cx="4953000" cy="1066800"/>
          </a:xfrm>
        </p:grpSpPr>
        <p:sp>
          <p:nvSpPr>
            <p:cNvPr id="22532" name="Rectangle 5"/>
            <p:cNvSpPr>
              <a:spLocks noChangeArrowheads="1"/>
            </p:cNvSpPr>
            <p:nvPr/>
          </p:nvSpPr>
          <p:spPr bwMode="auto">
            <a:xfrm>
              <a:off x="5181600" y="2514600"/>
              <a:ext cx="3733800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8" name="Freeform 22"/>
            <p:cNvSpPr>
              <a:spLocks/>
            </p:cNvSpPr>
            <p:nvPr/>
          </p:nvSpPr>
          <p:spPr bwMode="auto">
            <a:xfrm>
              <a:off x="5334000" y="2667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9" name="Freeform 23"/>
            <p:cNvSpPr>
              <a:spLocks/>
            </p:cNvSpPr>
            <p:nvPr/>
          </p:nvSpPr>
          <p:spPr bwMode="auto">
            <a:xfrm>
              <a:off x="6858000" y="3048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0" name="Freeform 24"/>
            <p:cNvSpPr>
              <a:spLocks/>
            </p:cNvSpPr>
            <p:nvPr/>
          </p:nvSpPr>
          <p:spPr bwMode="auto">
            <a:xfrm rot="-2048775">
              <a:off x="7467600" y="3200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1" name="Freeform 25"/>
            <p:cNvSpPr>
              <a:spLocks/>
            </p:cNvSpPr>
            <p:nvPr/>
          </p:nvSpPr>
          <p:spPr bwMode="auto">
            <a:xfrm rot="-1441165">
              <a:off x="6248400" y="2667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2" name="Freeform 26"/>
            <p:cNvSpPr>
              <a:spLocks/>
            </p:cNvSpPr>
            <p:nvPr/>
          </p:nvSpPr>
          <p:spPr bwMode="auto">
            <a:xfrm>
              <a:off x="7620000" y="2819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3" name="Freeform 27"/>
            <p:cNvSpPr>
              <a:spLocks/>
            </p:cNvSpPr>
            <p:nvPr/>
          </p:nvSpPr>
          <p:spPr bwMode="auto">
            <a:xfrm rot="1483717">
              <a:off x="6934200" y="2819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4" name="Freeform 28"/>
            <p:cNvSpPr>
              <a:spLocks/>
            </p:cNvSpPr>
            <p:nvPr/>
          </p:nvSpPr>
          <p:spPr bwMode="auto">
            <a:xfrm rot="-2186462">
              <a:off x="5562600" y="2971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5" name="Freeform 29"/>
            <p:cNvSpPr>
              <a:spLocks/>
            </p:cNvSpPr>
            <p:nvPr/>
          </p:nvSpPr>
          <p:spPr bwMode="auto">
            <a:xfrm rot="1366250">
              <a:off x="6172200" y="3124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6" name="Freeform 30"/>
            <p:cNvSpPr>
              <a:spLocks/>
            </p:cNvSpPr>
            <p:nvPr/>
          </p:nvSpPr>
          <p:spPr bwMode="auto">
            <a:xfrm rot="674045">
              <a:off x="8077200" y="2590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7" name="Freeform 31"/>
            <p:cNvSpPr>
              <a:spLocks/>
            </p:cNvSpPr>
            <p:nvPr/>
          </p:nvSpPr>
          <p:spPr bwMode="auto">
            <a:xfrm rot="774808">
              <a:off x="8153400" y="3124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8" name="Freeform 32"/>
            <p:cNvSpPr>
              <a:spLocks/>
            </p:cNvSpPr>
            <p:nvPr/>
          </p:nvSpPr>
          <p:spPr bwMode="auto">
            <a:xfrm>
              <a:off x="7086600" y="2590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9" name="Freeform 33"/>
            <p:cNvSpPr>
              <a:spLocks/>
            </p:cNvSpPr>
            <p:nvPr/>
          </p:nvSpPr>
          <p:spPr bwMode="auto">
            <a:xfrm rot="870895">
              <a:off x="5410200" y="3200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3" name="Rectangle 57"/>
            <p:cNvSpPr>
              <a:spLocks noChangeArrowheads="1"/>
            </p:cNvSpPr>
            <p:nvPr/>
          </p:nvSpPr>
          <p:spPr bwMode="auto">
            <a:xfrm>
              <a:off x="3962400" y="2514600"/>
              <a:ext cx="1219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Small freq. bandwidth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962400" y="3733800"/>
            <a:ext cx="4953000" cy="1066800"/>
            <a:chOff x="3962400" y="3733800"/>
            <a:chExt cx="4953000" cy="1066800"/>
          </a:xfrm>
        </p:grpSpPr>
        <p:sp>
          <p:nvSpPr>
            <p:cNvPr id="22533" name="Rectangle 6"/>
            <p:cNvSpPr>
              <a:spLocks noChangeArrowheads="1"/>
            </p:cNvSpPr>
            <p:nvPr/>
          </p:nvSpPr>
          <p:spPr bwMode="auto">
            <a:xfrm>
              <a:off x="5181600" y="3733800"/>
              <a:ext cx="3733800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0" name="Freeform 34"/>
            <p:cNvSpPr>
              <a:spLocks/>
            </p:cNvSpPr>
            <p:nvPr/>
          </p:nvSpPr>
          <p:spPr bwMode="auto">
            <a:xfrm>
              <a:off x="5334000" y="3810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1" name="Freeform 35"/>
            <p:cNvSpPr>
              <a:spLocks/>
            </p:cNvSpPr>
            <p:nvPr/>
          </p:nvSpPr>
          <p:spPr bwMode="auto">
            <a:xfrm>
              <a:off x="5410200" y="4419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2" name="Freeform 36"/>
            <p:cNvSpPr>
              <a:spLocks/>
            </p:cNvSpPr>
            <p:nvPr/>
          </p:nvSpPr>
          <p:spPr bwMode="auto">
            <a:xfrm rot="309788">
              <a:off x="5715000" y="4114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3" name="Freeform 37"/>
            <p:cNvSpPr>
              <a:spLocks/>
            </p:cNvSpPr>
            <p:nvPr/>
          </p:nvSpPr>
          <p:spPr bwMode="auto">
            <a:xfrm>
              <a:off x="7086600" y="3810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4" name="Freeform 38"/>
            <p:cNvSpPr>
              <a:spLocks/>
            </p:cNvSpPr>
            <p:nvPr/>
          </p:nvSpPr>
          <p:spPr bwMode="auto">
            <a:xfrm rot="-323438">
              <a:off x="6324600" y="3886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5" name="Freeform 39"/>
            <p:cNvSpPr>
              <a:spLocks/>
            </p:cNvSpPr>
            <p:nvPr/>
          </p:nvSpPr>
          <p:spPr bwMode="auto">
            <a:xfrm rot="-625341">
              <a:off x="6248400" y="4419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6" name="Freeform 40"/>
            <p:cNvSpPr>
              <a:spLocks/>
            </p:cNvSpPr>
            <p:nvPr/>
          </p:nvSpPr>
          <p:spPr bwMode="auto">
            <a:xfrm rot="282339">
              <a:off x="6934200" y="4191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7" name="Freeform 41"/>
            <p:cNvSpPr>
              <a:spLocks/>
            </p:cNvSpPr>
            <p:nvPr/>
          </p:nvSpPr>
          <p:spPr bwMode="auto">
            <a:xfrm rot="-356986">
              <a:off x="7162800" y="4495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8" name="Freeform 42"/>
            <p:cNvSpPr>
              <a:spLocks/>
            </p:cNvSpPr>
            <p:nvPr/>
          </p:nvSpPr>
          <p:spPr bwMode="auto">
            <a:xfrm>
              <a:off x="7696200" y="4114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9" name="Freeform 43"/>
            <p:cNvSpPr>
              <a:spLocks/>
            </p:cNvSpPr>
            <p:nvPr/>
          </p:nvSpPr>
          <p:spPr bwMode="auto">
            <a:xfrm rot="477922">
              <a:off x="8077200" y="3810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0" name="Freeform 44"/>
            <p:cNvSpPr>
              <a:spLocks/>
            </p:cNvSpPr>
            <p:nvPr/>
          </p:nvSpPr>
          <p:spPr bwMode="auto">
            <a:xfrm rot="417456">
              <a:off x="8077200" y="4419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4" name="Rectangle 58"/>
            <p:cNvSpPr>
              <a:spLocks noChangeArrowheads="1"/>
            </p:cNvSpPr>
            <p:nvPr/>
          </p:nvSpPr>
          <p:spPr bwMode="auto">
            <a:xfrm>
              <a:off x="3962400" y="3733800"/>
              <a:ext cx="1219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Low divergence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038600" y="4953000"/>
            <a:ext cx="4876800" cy="1066800"/>
            <a:chOff x="4038600" y="4953000"/>
            <a:chExt cx="4876800" cy="1066800"/>
          </a:xfrm>
        </p:grpSpPr>
        <p:sp>
          <p:nvSpPr>
            <p:cNvPr id="22534" name="Rectangle 7"/>
            <p:cNvSpPr>
              <a:spLocks noChangeArrowheads="1"/>
            </p:cNvSpPr>
            <p:nvPr/>
          </p:nvSpPr>
          <p:spPr bwMode="auto">
            <a:xfrm>
              <a:off x="5181600" y="4953000"/>
              <a:ext cx="3733800" cy="1066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1" name="Freeform 45"/>
            <p:cNvSpPr>
              <a:spLocks/>
            </p:cNvSpPr>
            <p:nvPr/>
          </p:nvSpPr>
          <p:spPr bwMode="auto">
            <a:xfrm>
              <a:off x="5410200" y="5181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2" name="Freeform 46"/>
            <p:cNvSpPr>
              <a:spLocks/>
            </p:cNvSpPr>
            <p:nvPr/>
          </p:nvSpPr>
          <p:spPr bwMode="auto">
            <a:xfrm>
              <a:off x="5410200" y="5486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3" name="Freeform 47"/>
            <p:cNvSpPr>
              <a:spLocks/>
            </p:cNvSpPr>
            <p:nvPr/>
          </p:nvSpPr>
          <p:spPr bwMode="auto">
            <a:xfrm rot="309788">
              <a:off x="5715000" y="5334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4" name="Freeform 48"/>
            <p:cNvSpPr>
              <a:spLocks/>
            </p:cNvSpPr>
            <p:nvPr/>
          </p:nvSpPr>
          <p:spPr bwMode="auto">
            <a:xfrm>
              <a:off x="7086600" y="5257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5" name="Freeform 49"/>
            <p:cNvSpPr>
              <a:spLocks/>
            </p:cNvSpPr>
            <p:nvPr/>
          </p:nvSpPr>
          <p:spPr bwMode="auto">
            <a:xfrm rot="-323438">
              <a:off x="6324600" y="52578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6" name="Freeform 50"/>
            <p:cNvSpPr>
              <a:spLocks/>
            </p:cNvSpPr>
            <p:nvPr/>
          </p:nvSpPr>
          <p:spPr bwMode="auto">
            <a:xfrm rot="-625341">
              <a:off x="6248400" y="5486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7" name="Freeform 51"/>
            <p:cNvSpPr>
              <a:spLocks/>
            </p:cNvSpPr>
            <p:nvPr/>
          </p:nvSpPr>
          <p:spPr bwMode="auto">
            <a:xfrm rot="282339">
              <a:off x="6934200" y="54102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8" name="Freeform 52"/>
            <p:cNvSpPr>
              <a:spLocks/>
            </p:cNvSpPr>
            <p:nvPr/>
          </p:nvSpPr>
          <p:spPr bwMode="auto">
            <a:xfrm rot="-356986">
              <a:off x="7086600" y="55626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9" name="Freeform 53"/>
            <p:cNvSpPr>
              <a:spLocks/>
            </p:cNvSpPr>
            <p:nvPr/>
          </p:nvSpPr>
          <p:spPr bwMode="auto">
            <a:xfrm>
              <a:off x="7696200" y="53340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0" name="Freeform 54"/>
            <p:cNvSpPr>
              <a:spLocks/>
            </p:cNvSpPr>
            <p:nvPr/>
          </p:nvSpPr>
          <p:spPr bwMode="auto">
            <a:xfrm rot="477922">
              <a:off x="8023225" y="522605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1" name="Freeform 55"/>
            <p:cNvSpPr>
              <a:spLocks/>
            </p:cNvSpPr>
            <p:nvPr/>
          </p:nvSpPr>
          <p:spPr bwMode="auto">
            <a:xfrm rot="417456">
              <a:off x="8001000" y="5486400"/>
              <a:ext cx="685800" cy="241300"/>
            </a:xfrm>
            <a:custGeom>
              <a:avLst/>
              <a:gdLst>
                <a:gd name="T0" fmla="*/ 0 w 432"/>
                <a:gd name="T1" fmla="*/ 2147483647 h 152"/>
                <a:gd name="T2" fmla="*/ 2147483647 w 432"/>
                <a:gd name="T3" fmla="*/ 2147483647 h 152"/>
                <a:gd name="T4" fmla="*/ 2147483647 w 432"/>
                <a:gd name="T5" fmla="*/ 2147483647 h 152"/>
                <a:gd name="T6" fmla="*/ 2147483647 w 432"/>
                <a:gd name="T7" fmla="*/ 2147483647 h 152"/>
                <a:gd name="T8" fmla="*/ 2147483647 w 432"/>
                <a:gd name="T9" fmla="*/ 2147483647 h 152"/>
                <a:gd name="T10" fmla="*/ 2147483647 w 432"/>
                <a:gd name="T11" fmla="*/ 2147483647 h 152"/>
                <a:gd name="T12" fmla="*/ 2147483647 w 432"/>
                <a:gd name="T13" fmla="*/ 2147483647 h 152"/>
                <a:gd name="T14" fmla="*/ 2147483647 w 432"/>
                <a:gd name="T15" fmla="*/ 2147483647 h 152"/>
                <a:gd name="T16" fmla="*/ 2147483647 w 432"/>
                <a:gd name="T17" fmla="*/ 2147483647 h 152"/>
                <a:gd name="T18" fmla="*/ 2147483647 w 432"/>
                <a:gd name="T19" fmla="*/ 2147483647 h 1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152"/>
                <a:gd name="T32" fmla="*/ 432 w 432"/>
                <a:gd name="T33" fmla="*/ 152 h 1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152">
                  <a:moveTo>
                    <a:pt x="0" y="104"/>
                  </a:moveTo>
                  <a:cubicBezTo>
                    <a:pt x="16" y="52"/>
                    <a:pt x="32" y="0"/>
                    <a:pt x="48" y="8"/>
                  </a:cubicBezTo>
                  <a:cubicBezTo>
                    <a:pt x="64" y="16"/>
                    <a:pt x="80" y="152"/>
                    <a:pt x="96" y="152"/>
                  </a:cubicBezTo>
                  <a:cubicBezTo>
                    <a:pt x="112" y="152"/>
                    <a:pt x="128" y="8"/>
                    <a:pt x="144" y="8"/>
                  </a:cubicBezTo>
                  <a:cubicBezTo>
                    <a:pt x="160" y="8"/>
                    <a:pt x="176" y="152"/>
                    <a:pt x="192" y="152"/>
                  </a:cubicBezTo>
                  <a:cubicBezTo>
                    <a:pt x="208" y="152"/>
                    <a:pt x="224" y="8"/>
                    <a:pt x="240" y="8"/>
                  </a:cubicBezTo>
                  <a:cubicBezTo>
                    <a:pt x="256" y="8"/>
                    <a:pt x="272" y="152"/>
                    <a:pt x="288" y="152"/>
                  </a:cubicBezTo>
                  <a:cubicBezTo>
                    <a:pt x="304" y="152"/>
                    <a:pt x="320" y="16"/>
                    <a:pt x="336" y="8"/>
                  </a:cubicBezTo>
                  <a:cubicBezTo>
                    <a:pt x="352" y="0"/>
                    <a:pt x="368" y="88"/>
                    <a:pt x="384" y="104"/>
                  </a:cubicBezTo>
                  <a:cubicBezTo>
                    <a:pt x="400" y="120"/>
                    <a:pt x="416" y="112"/>
                    <a:pt x="432" y="104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 type="triangle" w="lg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5" name="Rectangle 59"/>
            <p:cNvSpPr>
              <a:spLocks noChangeArrowheads="1"/>
            </p:cNvSpPr>
            <p:nvPr/>
          </p:nvSpPr>
          <p:spPr bwMode="auto">
            <a:xfrm>
              <a:off x="4038600" y="4953000"/>
              <a:ext cx="1219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Small source size</a:t>
              </a:r>
            </a:p>
          </p:txBody>
        </p:sp>
      </p:grpSp>
      <p:cxnSp>
        <p:nvCxnSpPr>
          <p:cNvPr id="22586" name="Straight Connector 58"/>
          <p:cNvCxnSpPr>
            <a:cxnSpLocks noChangeShapeType="1"/>
          </p:cNvCxnSpPr>
          <p:nvPr/>
        </p:nvCxnSpPr>
        <p:spPr bwMode="auto">
          <a:xfrm flipV="1">
            <a:off x="1828800" y="1981200"/>
            <a:ext cx="457200" cy="1524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</p:spPr>
      </p:cxnSp>
      <p:sp>
        <p:nvSpPr>
          <p:cNvPr id="22587" name="Rectangle 59"/>
          <p:cNvSpPr>
            <a:spLocks noChangeArrowheads="1"/>
          </p:cNvSpPr>
          <p:nvPr/>
        </p:nvSpPr>
        <p:spPr bwMode="auto">
          <a:xfrm>
            <a:off x="2057400" y="1993900"/>
            <a:ext cx="1219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800" dirty="0" err="1" smtClean="0">
                <a:solidFill>
                  <a:srgbClr val="0000FF"/>
                </a:solidFill>
                <a:latin typeface="Times" pitchFamily="-110" charset="0"/>
                <a:ea typeface="Times" pitchFamily="-110" charset="0"/>
                <a:cs typeface="Times" pitchFamily="-110" charset="0"/>
              </a:rPr>
              <a:t>SwissFEL</a:t>
            </a:r>
            <a:endParaRPr lang="en-US" sz="800" dirty="0">
              <a:solidFill>
                <a:srgbClr val="0000FF"/>
              </a:solidFill>
              <a:latin typeface="Times" pitchFamily="-110" charset="0"/>
              <a:ea typeface="Times" pitchFamily="-110" charset="0"/>
              <a:cs typeface="Time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Tunable wavelength, down to 1 Angstrom</a:t>
            </a:r>
          </a:p>
          <a:p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Pulse Length less then 100 </a:t>
            </a:r>
            <a:r>
              <a:rPr lang="en-US" dirty="0" err="1" smtClean="0">
                <a:solidFill>
                  <a:srgbClr val="008000"/>
                </a:solidFill>
              </a:rPr>
              <a:t>fs</a:t>
            </a:r>
            <a:endParaRPr lang="en-US" dirty="0" smtClean="0">
              <a:solidFill>
                <a:srgbClr val="008000"/>
              </a:solidFill>
            </a:endParaRPr>
          </a:p>
          <a:p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High Peak Power above 1 GW</a:t>
            </a:r>
          </a:p>
          <a:p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Fully Transverse Coherence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Transform limited Pulses (longitudinal coherence)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Generation Light Sources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235714"/>
            <a:ext cx="7699544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/>
                </a:solidFill>
              </a:rPr>
              <a:t>XFELs</a:t>
            </a:r>
            <a:r>
              <a:rPr lang="en-US" sz="2000" b="1" dirty="0" smtClean="0">
                <a:solidFill>
                  <a:schemeClr val="bg1"/>
                </a:solidFill>
              </a:rPr>
              <a:t> fulfill all criteria except for the longitudinal coherence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(but we are working on it </a:t>
            </a:r>
            <a:r>
              <a:rPr lang="en-US" sz="2000" b="1" dirty="0" err="1" smtClean="0">
                <a:solidFill>
                  <a:schemeClr val="bg1"/>
                </a:solidFill>
                <a:sym typeface="Wingdings"/>
              </a:rPr>
              <a:t></a:t>
            </a:r>
            <a:r>
              <a:rPr lang="en-US" sz="2000" b="1" dirty="0" smtClean="0">
                <a:solidFill>
                  <a:schemeClr val="bg1"/>
                </a:solidFill>
                <a:sym typeface="Wingdings"/>
              </a:rPr>
              <a:t> )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550"/>
              </a:spcBef>
            </a:pPr>
            <a:r>
              <a:rPr lang="en-US" sz="2000" dirty="0" smtClean="0"/>
              <a:t>Angstrom </a:t>
            </a:r>
            <a:r>
              <a:rPr lang="en-US" sz="2000" dirty="0"/>
              <a:t>wavelength </a:t>
            </a:r>
            <a:r>
              <a:rPr lang="en-US" sz="2000" dirty="0" smtClean="0"/>
              <a:t>range</a:t>
            </a:r>
          </a:p>
          <a:p>
            <a:pPr lvl="1">
              <a:spcBef>
                <a:spcPts val="550"/>
              </a:spcBef>
            </a:pPr>
            <a:r>
              <a:rPr lang="en-US" sz="1800" dirty="0" smtClean="0"/>
              <a:t>Spatial </a:t>
            </a:r>
            <a:r>
              <a:rPr lang="en-US" sz="1800" dirty="0"/>
              <a:t>resolution to resolve individual atoms in molecules, clusters and </a:t>
            </a:r>
            <a:r>
              <a:rPr lang="en-US" sz="1800" dirty="0" smtClean="0"/>
              <a:t>lattices.</a:t>
            </a:r>
          </a:p>
          <a:p>
            <a:pPr>
              <a:spcBef>
                <a:spcPts val="550"/>
              </a:spcBef>
            </a:pPr>
            <a:r>
              <a:rPr lang="en-US" sz="2000" dirty="0" smtClean="0"/>
              <a:t>Tens </a:t>
            </a:r>
            <a:r>
              <a:rPr lang="en-US" sz="2000" dirty="0"/>
              <a:t>to hundreds of femtosecond pulse </a:t>
            </a:r>
            <a:r>
              <a:rPr lang="en-US" sz="2000" dirty="0" smtClean="0"/>
              <a:t>duration.</a:t>
            </a:r>
          </a:p>
          <a:p>
            <a:pPr lvl="1">
              <a:spcBef>
                <a:spcPts val="550"/>
              </a:spcBef>
            </a:pPr>
            <a:r>
              <a:rPr lang="en-US" sz="1800" dirty="0" smtClean="0"/>
              <a:t>Temporal </a:t>
            </a:r>
            <a:r>
              <a:rPr lang="en-US" sz="1800" dirty="0"/>
              <a:t>resolution. Most dynamic process (change in the molecular structures or </a:t>
            </a:r>
            <a:r>
              <a:rPr lang="en-US" sz="1800" dirty="0" smtClean="0"/>
              <a:t>transition).</a:t>
            </a:r>
          </a:p>
          <a:p>
            <a:pPr>
              <a:spcBef>
                <a:spcPts val="550"/>
              </a:spcBef>
            </a:pPr>
            <a:r>
              <a:rPr lang="en-US" sz="2000" dirty="0" smtClean="0"/>
              <a:t>High Brightness</a:t>
            </a:r>
          </a:p>
          <a:p>
            <a:pPr lvl="1">
              <a:spcBef>
                <a:spcPts val="550"/>
              </a:spcBef>
            </a:pPr>
            <a:r>
              <a:rPr lang="en-US" sz="1800" dirty="0" smtClean="0"/>
              <a:t>To </a:t>
            </a:r>
            <a:r>
              <a:rPr lang="en-US" sz="1800" dirty="0"/>
              <a:t>focus the radiation beam down to a small spot size and thus increasing the photon flux on a small </a:t>
            </a:r>
            <a:r>
              <a:rPr lang="en-US" sz="1800" dirty="0" smtClean="0"/>
              <a:t>target.</a:t>
            </a:r>
          </a:p>
          <a:p>
            <a:pPr>
              <a:spcBef>
                <a:spcPts val="550"/>
              </a:spcBef>
            </a:pPr>
            <a:r>
              <a:rPr lang="en-US" sz="2000" dirty="0" smtClean="0"/>
              <a:t>High </a:t>
            </a:r>
            <a:r>
              <a:rPr lang="en-US" sz="2000" dirty="0"/>
              <a:t>Photon Flux (10</a:t>
            </a:r>
            <a:r>
              <a:rPr lang="en-US" sz="2000" baseline="30000" dirty="0"/>
              <a:t>12 </a:t>
            </a:r>
            <a:r>
              <a:rPr lang="en-US" sz="2000" dirty="0"/>
              <a:t>photons</a:t>
            </a:r>
            <a:r>
              <a:rPr lang="en-US" sz="2000" baseline="30000" dirty="0"/>
              <a:t> </a:t>
            </a:r>
            <a:r>
              <a:rPr lang="en-US" sz="2000" dirty="0"/>
              <a:t>per </a:t>
            </a:r>
            <a:r>
              <a:rPr lang="en-US" sz="2000" dirty="0" smtClean="0"/>
              <a:t>pulse)</a:t>
            </a:r>
          </a:p>
          <a:p>
            <a:pPr lvl="1">
              <a:spcBef>
                <a:spcPts val="550"/>
              </a:spcBef>
            </a:pPr>
            <a:r>
              <a:rPr lang="en-US" sz="1800" dirty="0" smtClean="0"/>
              <a:t>To </a:t>
            </a:r>
            <a:r>
              <a:rPr lang="en-US" sz="1800" dirty="0"/>
              <a:t>increase the number of scattered photons even at small targets. </a:t>
            </a:r>
            <a:endParaRPr lang="en-US" sz="1800" dirty="0" smtClean="0"/>
          </a:p>
          <a:p>
            <a:pPr>
              <a:spcBef>
                <a:spcPts val="550"/>
              </a:spcBef>
            </a:pPr>
            <a:r>
              <a:rPr lang="en-US" sz="2000" dirty="0" smtClean="0"/>
              <a:t>Transverse Coherence</a:t>
            </a:r>
          </a:p>
          <a:p>
            <a:pPr lvl="1">
              <a:spcBef>
                <a:spcPts val="550"/>
              </a:spcBef>
            </a:pPr>
            <a:r>
              <a:rPr lang="en-US" sz="1800" dirty="0" smtClean="0"/>
              <a:t>To </a:t>
            </a:r>
            <a:r>
              <a:rPr lang="en-US" sz="1800" dirty="0"/>
              <a:t>allow diffraction experiments and to reconstruct 3D model of target sample.</a:t>
            </a:r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X-Ray FEL as 4th Generation Light </a:t>
            </a:r>
            <a:r>
              <a:rPr lang="en-US" dirty="0" smtClean="0"/>
              <a:t>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735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295400"/>
          </a:xfrm>
        </p:spPr>
        <p:txBody>
          <a:bodyPr>
            <a:noAutofit/>
          </a:bodyPr>
          <a:lstStyle/>
          <a:p>
            <a:pPr>
              <a:spcBef>
                <a:spcPts val="550"/>
              </a:spcBef>
            </a:pPr>
            <a:r>
              <a:rPr lang="en-US" sz="1600" dirty="0" smtClean="0"/>
              <a:t>FELs are unique </a:t>
            </a:r>
            <a:r>
              <a:rPr lang="en-US" sz="1600" dirty="0"/>
              <a:t>light sources to probe any kind of matter at atomic length and </a:t>
            </a:r>
            <a:r>
              <a:rPr lang="en-US" sz="1600" dirty="0" err="1" smtClean="0"/>
              <a:t>femtosecond</a:t>
            </a:r>
            <a:r>
              <a:rPr lang="en-US" sz="1600" dirty="0" smtClean="0"/>
              <a:t> time scales</a:t>
            </a:r>
          </a:p>
          <a:p>
            <a:pPr>
              <a:spcBef>
                <a:spcPts val="550"/>
              </a:spcBef>
            </a:pPr>
            <a:r>
              <a:rPr lang="en-US" sz="1600" dirty="0" smtClean="0"/>
              <a:t>FELs can address </a:t>
            </a:r>
            <a:r>
              <a:rPr lang="en-US" sz="1600" dirty="0"/>
              <a:t>fundamental research questions across the disciplines of physics, chemistry, materials and life sciences.</a:t>
            </a:r>
          </a:p>
          <a:p>
            <a:pPr marL="109728" indent="0">
              <a:buNone/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Science with FELs</a:t>
            </a:r>
            <a:endParaRPr lang="en-GB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457200" y="2133600"/>
            <a:ext cx="8229600" cy="12954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50"/>
              </a:spcBef>
            </a:pPr>
            <a:r>
              <a:rPr lang="en-US" sz="1600" dirty="0"/>
              <a:t>Examples: </a:t>
            </a:r>
          </a:p>
          <a:p>
            <a:pPr lvl="1">
              <a:spcBef>
                <a:spcPts val="550"/>
              </a:spcBef>
            </a:pPr>
            <a:r>
              <a:rPr lang="en-US" sz="1600" dirty="0"/>
              <a:t>Crystallography to determine structure of biomolecules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/>
              <a:t>discovery </a:t>
            </a:r>
            <a:r>
              <a:rPr lang="en-US" sz="1600" dirty="0"/>
              <a:t>of new drugs for challenging </a:t>
            </a:r>
            <a:r>
              <a:rPr lang="en-US" sz="1600" dirty="0" smtClean="0"/>
              <a:t>diseases</a:t>
            </a:r>
            <a:endParaRPr lang="en-US" sz="1600" dirty="0"/>
          </a:p>
          <a:p>
            <a:pPr lvl="1">
              <a:spcBef>
                <a:spcPts val="550"/>
              </a:spcBef>
            </a:pPr>
            <a:r>
              <a:rPr lang="en-US" sz="1600" dirty="0"/>
              <a:t>Observation of transitions in quantum materials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/>
              <a:t>development </a:t>
            </a:r>
            <a:r>
              <a:rPr lang="en-US" sz="1600" dirty="0"/>
              <a:t>of new materials for </a:t>
            </a:r>
            <a:r>
              <a:rPr lang="en-US" sz="1600" dirty="0" smtClean="0"/>
              <a:t>multiple applications</a:t>
            </a:r>
            <a:endParaRPr lang="en-US" sz="1600" dirty="0"/>
          </a:p>
        </p:txBody>
      </p:sp>
      <p:pic>
        <p:nvPicPr>
          <p:cNvPr id="1132552" name="Picture 8" descr="http://www.kurzweilai.net/images/xfel_structure_prote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729" y="4022771"/>
            <a:ext cx="3158871" cy="207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www.fels-of-europe.eu/sites/site_fels-of-europe/content/e212751/e214611/e234267/ElectricitycontrolmagnetismQM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008" y="3962400"/>
            <a:ext cx="3212592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www.fels-of-europe.eu/sites/site_fels-of-europe/content/e212751/e214611/e234264/Trypanosoma-brucei-cathepsin-B-Molecular-Structure.mw5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9" y="3696419"/>
            <a:ext cx="2932981" cy="293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24200" y="4114800"/>
            <a:ext cx="1449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err="1" smtClean="0"/>
              <a:t>reconstruction</a:t>
            </a:r>
            <a:endParaRPr lang="de-CH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648453" y="5181600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err="1" smtClean="0"/>
              <a:t>known</a:t>
            </a:r>
            <a:endParaRPr lang="de-CH" sz="1400" dirty="0"/>
          </a:p>
        </p:txBody>
      </p:sp>
      <p:sp>
        <p:nvSpPr>
          <p:cNvPr id="13" name="Rectangle 12"/>
          <p:cNvSpPr/>
          <p:nvPr/>
        </p:nvSpPr>
        <p:spPr>
          <a:xfrm>
            <a:off x="2819400" y="6096000"/>
            <a:ext cx="2819400" cy="307777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CH" sz="1400" dirty="0" err="1" smtClean="0"/>
              <a:t>Ref</a:t>
            </a:r>
            <a:r>
              <a:rPr lang="de-CH" sz="1400" dirty="0" smtClean="0"/>
              <a:t>. PNNL </a:t>
            </a:r>
            <a:r>
              <a:rPr lang="de-CH" sz="1400" dirty="0" err="1" smtClean="0"/>
              <a:t>and</a:t>
            </a:r>
            <a:r>
              <a:rPr lang="de-CH" sz="1400" dirty="0" smtClean="0"/>
              <a:t> FELs </a:t>
            </a:r>
            <a:r>
              <a:rPr lang="de-CH" sz="1400" dirty="0" err="1" smtClean="0"/>
              <a:t>of</a:t>
            </a:r>
            <a:r>
              <a:rPr lang="de-CH" sz="1400" dirty="0" smtClean="0"/>
              <a:t> Europe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5706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9</TotalTime>
  <Words>3151</Words>
  <Application>Microsoft Office PowerPoint</Application>
  <PresentationFormat>Affichage à l'écran (4:3)</PresentationFormat>
  <Paragraphs>689</Paragraphs>
  <Slides>59</Slides>
  <Notes>26</Notes>
  <HiddenSlides>0</HiddenSlides>
  <MMClips>4</MMClips>
  <ScaleCrop>false</ScaleCrop>
  <HeadingPairs>
    <vt:vector size="8" baseType="variant">
      <vt:variant>
        <vt:lpstr>Polices utilisées</vt:lpstr>
      </vt:variant>
      <vt:variant>
        <vt:i4>17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59</vt:i4>
      </vt:variant>
    </vt:vector>
  </HeadingPairs>
  <TitlesOfParts>
    <vt:vector size="78" baseType="lpstr">
      <vt:lpstr>Meiryo UI</vt:lpstr>
      <vt:lpstr>ＭＳ Ｐゴシック</vt:lpstr>
      <vt:lpstr>Arial</vt:lpstr>
      <vt:lpstr>Arial Narrow</vt:lpstr>
      <vt:lpstr>Calibri</vt:lpstr>
      <vt:lpstr>Chalkboard</vt:lpstr>
      <vt:lpstr>DejaVu LGC Sans</vt:lpstr>
      <vt:lpstr>Helvetica</vt:lpstr>
      <vt:lpstr>Lucida Sans Unicode</vt:lpstr>
      <vt:lpstr>StarSymbol</vt:lpstr>
      <vt:lpstr>Symbol</vt:lpstr>
      <vt:lpstr>Times</vt:lpstr>
      <vt:lpstr>Times New Roman</vt:lpstr>
      <vt:lpstr>Verdana</vt:lpstr>
      <vt:lpstr>Wingdings</vt:lpstr>
      <vt:lpstr>Wingdings 2</vt:lpstr>
      <vt:lpstr>Wingdings 3</vt:lpstr>
      <vt:lpstr>Concourse</vt:lpstr>
      <vt:lpstr>Equation</vt:lpstr>
      <vt:lpstr>Free-Electron Lasers</vt:lpstr>
      <vt:lpstr>Contents</vt:lpstr>
      <vt:lpstr>I. Introduction</vt:lpstr>
      <vt:lpstr>X-ray FEL vs Other Light Sources</vt:lpstr>
      <vt:lpstr>Accelerator-based Light Sources </vt:lpstr>
      <vt:lpstr>FEL as a Brilliant Light Source</vt:lpstr>
      <vt:lpstr>4th Generation Light Sources</vt:lpstr>
      <vt:lpstr>X-Ray FEL as 4th Generation Light Source</vt:lpstr>
      <vt:lpstr>Science with FELs</vt:lpstr>
      <vt:lpstr>II. Basic physics principles Electron motion</vt:lpstr>
      <vt:lpstr>Forcing the Electrons to Wiggle…</vt:lpstr>
      <vt:lpstr>Wiggler Field</vt:lpstr>
      <vt:lpstr>Motion in Planar Undulator</vt:lpstr>
      <vt:lpstr>In the Co-moving frame</vt:lpstr>
      <vt:lpstr>II. Basic physics principles. Undulator radiation</vt:lpstr>
      <vt:lpstr>Resonance Condition (I)</vt:lpstr>
      <vt:lpstr>Resonance Condition (II)</vt:lpstr>
      <vt:lpstr>The FEL Resonant Wavelength</vt:lpstr>
      <vt:lpstr>II. Basic physics principles. Interaction with radiation field</vt:lpstr>
      <vt:lpstr>Basic ideas</vt:lpstr>
      <vt:lpstr>Co-Propagation of Electrons and Field</vt:lpstr>
      <vt:lpstr>Energy Modulation &amp; Longitudinal Motion</vt:lpstr>
      <vt:lpstr>Motion in Phasespace</vt:lpstr>
      <vt:lpstr>Microbunching</vt:lpstr>
      <vt:lpstr>II. Basic physics principles. Field Emission</vt:lpstr>
      <vt:lpstr>Coherent Emission</vt:lpstr>
      <vt:lpstr>Complete Picture: Evolving Radiation Field</vt:lpstr>
      <vt:lpstr>The Generic Amplification Process</vt:lpstr>
      <vt:lpstr>II. Basic physics principles. SASE FELs</vt:lpstr>
      <vt:lpstr>FEL Modes</vt:lpstr>
      <vt:lpstr>Typical Growth of SASE Pulse</vt:lpstr>
      <vt:lpstr>SASE FELs</vt:lpstr>
      <vt:lpstr>II. Basic physics principles. The FEL parameter r</vt:lpstr>
      <vt:lpstr>The Importance of the FEL Parameter r</vt:lpstr>
      <vt:lpstr>Summary of basic physics principles</vt:lpstr>
      <vt:lpstr>III. Electron beam requirements</vt:lpstr>
      <vt:lpstr>Electron Beam Requirements: Energy Spread</vt:lpstr>
      <vt:lpstr>Optimizing the Focusing</vt:lpstr>
      <vt:lpstr>3D Effects - Emittance</vt:lpstr>
      <vt:lpstr>IV. FEL driver accelerators</vt:lpstr>
      <vt:lpstr>Linac-based FELs</vt:lpstr>
      <vt:lpstr>Electron sources</vt:lpstr>
      <vt:lpstr>Bunch compression</vt:lpstr>
      <vt:lpstr>Self Interactions</vt:lpstr>
      <vt:lpstr>Electron beam optics</vt:lpstr>
      <vt:lpstr>Requirements of an FEL / Diagnostics</vt:lpstr>
      <vt:lpstr>V. FEL projects around  the world</vt:lpstr>
      <vt:lpstr>X-ray FEL Projects Around the World</vt:lpstr>
      <vt:lpstr>Planned/Existing X-ray FELs</vt:lpstr>
      <vt:lpstr>LCLS (Linac Coherent Light Source)</vt:lpstr>
      <vt:lpstr>LCLS Layout </vt:lpstr>
      <vt:lpstr>Japanese X-ray FEL facility, SACLA (Spring-8 Angstrom Compact free electron LAser) </vt:lpstr>
      <vt:lpstr>SACLA Layout</vt:lpstr>
      <vt:lpstr>European-XFEL</vt:lpstr>
      <vt:lpstr>European-XFEL Layout</vt:lpstr>
      <vt:lpstr>SwissFEL</vt:lpstr>
      <vt:lpstr>SwissFEL Layout</vt:lpstr>
      <vt:lpstr>References</vt:lpstr>
      <vt:lpstr>References for FEL physics</vt:lpstr>
    </vt:vector>
  </TitlesOfParts>
  <Company>Ucla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FEL</dc:title>
  <dc:creator>Sven Reiche</dc:creator>
  <cp:lastModifiedBy>JUAS</cp:lastModifiedBy>
  <cp:revision>431</cp:revision>
  <cp:lastPrinted>2015-02-17T10:34:20Z</cp:lastPrinted>
  <dcterms:created xsi:type="dcterms:W3CDTF">2012-11-14T07:17:04Z</dcterms:created>
  <dcterms:modified xsi:type="dcterms:W3CDTF">2017-01-23T16:22:16Z</dcterms:modified>
</cp:coreProperties>
</file>