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5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5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5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tags/tag45.xml" ContentType="application/vnd.openxmlformats-officedocument.presentationml.tags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tags/tag46.xml" ContentType="application/vnd.openxmlformats-officedocument.presentationml.tags+xml"/>
  <Override PartName="/ppt/notesSlides/notesSlide101.xml" ContentType="application/vnd.openxmlformats-officedocument.presentationml.notesSlide+xml"/>
  <Override PartName="/ppt/tags/tag47.xml" ContentType="application/vnd.openxmlformats-officedocument.presentationml.tags+xml"/>
  <Override PartName="/ppt/notesSlides/notesSlide10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04"/>
  </p:notesMasterIdLst>
  <p:handoutMasterIdLst>
    <p:handoutMasterId r:id="rId105"/>
  </p:handoutMasterIdLst>
  <p:sldIdLst>
    <p:sldId id="387" r:id="rId2"/>
    <p:sldId id="642" r:id="rId3"/>
    <p:sldId id="649" r:id="rId4"/>
    <p:sldId id="650" r:id="rId5"/>
    <p:sldId id="651" r:id="rId6"/>
    <p:sldId id="702" r:id="rId7"/>
    <p:sldId id="703" r:id="rId8"/>
    <p:sldId id="653" r:id="rId9"/>
    <p:sldId id="704" r:id="rId10"/>
    <p:sldId id="654" r:id="rId11"/>
    <p:sldId id="705" r:id="rId12"/>
    <p:sldId id="655" r:id="rId13"/>
    <p:sldId id="656" r:id="rId14"/>
    <p:sldId id="706" r:id="rId15"/>
    <p:sldId id="707" r:id="rId16"/>
    <p:sldId id="709" r:id="rId17"/>
    <p:sldId id="658" r:id="rId18"/>
    <p:sldId id="708" r:id="rId19"/>
    <p:sldId id="714" r:id="rId20"/>
    <p:sldId id="659" r:id="rId21"/>
    <p:sldId id="710" r:id="rId22"/>
    <p:sldId id="717" r:id="rId23"/>
    <p:sldId id="660" r:id="rId24"/>
    <p:sldId id="661" r:id="rId25"/>
    <p:sldId id="711" r:id="rId26"/>
    <p:sldId id="664" r:id="rId27"/>
    <p:sldId id="718" r:id="rId28"/>
    <p:sldId id="719" r:id="rId29"/>
    <p:sldId id="720" r:id="rId30"/>
    <p:sldId id="721" r:id="rId31"/>
    <p:sldId id="722" r:id="rId32"/>
    <p:sldId id="723" r:id="rId33"/>
    <p:sldId id="724" r:id="rId34"/>
    <p:sldId id="725" r:id="rId35"/>
    <p:sldId id="726" r:id="rId36"/>
    <p:sldId id="728" r:id="rId37"/>
    <p:sldId id="729" r:id="rId38"/>
    <p:sldId id="730" r:id="rId39"/>
    <p:sldId id="731" r:id="rId40"/>
    <p:sldId id="732" r:id="rId41"/>
    <p:sldId id="733" r:id="rId42"/>
    <p:sldId id="734" r:id="rId43"/>
    <p:sldId id="735" r:id="rId44"/>
    <p:sldId id="738" r:id="rId45"/>
    <p:sldId id="739" r:id="rId46"/>
    <p:sldId id="740" r:id="rId47"/>
    <p:sldId id="741" r:id="rId48"/>
    <p:sldId id="742" r:id="rId49"/>
    <p:sldId id="743" r:id="rId50"/>
    <p:sldId id="744" r:id="rId51"/>
    <p:sldId id="745" r:id="rId52"/>
    <p:sldId id="746" r:id="rId53"/>
    <p:sldId id="747" r:id="rId54"/>
    <p:sldId id="748" r:id="rId55"/>
    <p:sldId id="788" r:id="rId56"/>
    <p:sldId id="790" r:id="rId57"/>
    <p:sldId id="789" r:id="rId58"/>
    <p:sldId id="791" r:id="rId59"/>
    <p:sldId id="749" r:id="rId60"/>
    <p:sldId id="750" r:id="rId61"/>
    <p:sldId id="792" r:id="rId62"/>
    <p:sldId id="793" r:id="rId63"/>
    <p:sldId id="751" r:id="rId64"/>
    <p:sldId id="752" r:id="rId65"/>
    <p:sldId id="753" r:id="rId66"/>
    <p:sldId id="754" r:id="rId67"/>
    <p:sldId id="755" r:id="rId68"/>
    <p:sldId id="756" r:id="rId69"/>
    <p:sldId id="757" r:id="rId70"/>
    <p:sldId id="759" r:id="rId71"/>
    <p:sldId id="760" r:id="rId72"/>
    <p:sldId id="761" r:id="rId73"/>
    <p:sldId id="762" r:id="rId74"/>
    <p:sldId id="763" r:id="rId75"/>
    <p:sldId id="764" r:id="rId76"/>
    <p:sldId id="765" r:id="rId77"/>
    <p:sldId id="766" r:id="rId78"/>
    <p:sldId id="767" r:id="rId79"/>
    <p:sldId id="768" r:id="rId80"/>
    <p:sldId id="769" r:id="rId81"/>
    <p:sldId id="770" r:id="rId82"/>
    <p:sldId id="771" r:id="rId83"/>
    <p:sldId id="772" r:id="rId84"/>
    <p:sldId id="773" r:id="rId85"/>
    <p:sldId id="774" r:id="rId86"/>
    <p:sldId id="775" r:id="rId87"/>
    <p:sldId id="776" r:id="rId88"/>
    <p:sldId id="777" r:id="rId89"/>
    <p:sldId id="778" r:id="rId90"/>
    <p:sldId id="779" r:id="rId91"/>
    <p:sldId id="780" r:id="rId92"/>
    <p:sldId id="781" r:id="rId93"/>
    <p:sldId id="782" r:id="rId94"/>
    <p:sldId id="783" r:id="rId95"/>
    <p:sldId id="784" r:id="rId96"/>
    <p:sldId id="785" r:id="rId97"/>
    <p:sldId id="786" r:id="rId98"/>
    <p:sldId id="787" r:id="rId99"/>
    <p:sldId id="712" r:id="rId100"/>
    <p:sldId id="713" r:id="rId101"/>
    <p:sldId id="794" r:id="rId102"/>
    <p:sldId id="795" r:id="rId103"/>
  </p:sldIdLst>
  <p:sldSz cx="9144000" cy="6858000" type="screen4x3"/>
  <p:notesSz cx="6729413" cy="9861550"/>
  <p:custDataLst>
    <p:tags r:id="rId106"/>
  </p:custDataLst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buClr>
        <a:schemeClr val="bg2"/>
      </a:buClr>
      <a:buSzPct val="75000"/>
      <a:buFont typeface="Wingdings" charset="0"/>
      <a:buChar char="n"/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Baskerville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8000"/>
    <a:srgbClr val="800080"/>
    <a:srgbClr val="66FF33"/>
    <a:srgbClr val="FF00FF"/>
    <a:srgbClr val="0033CC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>
      <p:cViewPr varScale="1">
        <p:scale>
          <a:sx n="119" d="100"/>
          <a:sy n="119" d="100"/>
        </p:scale>
        <p:origin x="144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2" y="-66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notesMaster" Target="notesMasters/notesMaster1.xml"/><Relationship Id="rId105" Type="http://schemas.openxmlformats.org/officeDocument/2006/relationships/handoutMaster" Target="handoutMasters/handoutMaster1.xml"/><Relationship Id="rId106" Type="http://schemas.openxmlformats.org/officeDocument/2006/relationships/tags" Target="tags/tag1.xml"/><Relationship Id="rId10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viewProps" Target="viewProps.xml"/><Relationship Id="rId109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tableStyles" Target="tableStyles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07B9247C-7CB1-344D-B6F0-DA3DE9EB6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45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l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>
              <a:spcBef>
                <a:spcPct val="0"/>
              </a:spcBef>
              <a:buClrTx/>
              <a:buSzTx/>
              <a:buFontTx/>
              <a:buNone/>
              <a:defRPr sz="1200">
                <a:latin typeface="Helvetica" charset="0"/>
              </a:defRPr>
            </a:lvl1pPr>
          </a:lstStyle>
          <a:p>
            <a:pPr>
              <a:defRPr/>
            </a:pPr>
            <a:fld id="{6C260935-2945-8F4F-A8CC-C9E01F0BF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00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0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_rels/notesSlide10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10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9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9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9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7FA22C3-228F-024E-A2AE-0C156C27E84D}" type="slidenum">
              <a:rPr lang="en-US" sz="1200">
                <a:latin typeface="Helvetica" charset="0"/>
              </a:rPr>
              <a:pPr eaLnBrk="1" hangingPunct="1"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77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67DE9E1-E326-8D4F-B482-EE9F4D29BE3D}" type="slidenum">
              <a:rPr lang="en-US" sz="1200">
                <a:latin typeface="Helvetica" charset="0"/>
              </a:rPr>
              <a:pPr eaLnBrk="1" hangingPunct="1"/>
              <a:t>10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47171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64C3F5D-2495-604D-8F3F-64A52B2038E2}" type="slidenum">
              <a:rPr lang="en-US" sz="1200">
                <a:latin typeface="Helvetica" charset="0"/>
              </a:rPr>
              <a:pPr eaLnBrk="1" hangingPunct="1"/>
              <a:t>100</a:t>
            </a:fld>
            <a:endParaRPr lang="en-US" sz="1200">
              <a:latin typeface="Helvetica" charset="0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8400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06BB996-0572-2A47-8E90-462B16D6407F}" type="slidenum">
              <a:rPr lang="en-US" sz="1200">
                <a:latin typeface="Helvetica" charset="0"/>
              </a:rPr>
              <a:pPr eaLnBrk="1" hangingPunct="1"/>
              <a:t>101</a:t>
            </a:fld>
            <a:endParaRPr lang="en-US" sz="1200">
              <a:latin typeface="Helvetica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36</a:t>
            </a:r>
          </a:p>
        </p:txBody>
      </p:sp>
    </p:spTree>
    <p:extLst>
      <p:ext uri="{BB962C8B-B14F-4D97-AF65-F5344CB8AC3E}">
        <p14:creationId xmlns:p14="http://schemas.microsoft.com/office/powerpoint/2010/main" val="732676181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06BB996-0572-2A47-8E90-462B16D6407F}" type="slidenum">
              <a:rPr lang="en-US" sz="1200">
                <a:latin typeface="Helvetica" charset="0"/>
              </a:rPr>
              <a:pPr eaLnBrk="1" hangingPunct="1"/>
              <a:t>102</a:t>
            </a:fld>
            <a:endParaRPr lang="en-US" sz="1200">
              <a:latin typeface="Helvetica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36</a:t>
            </a:r>
          </a:p>
        </p:txBody>
      </p:sp>
    </p:spTree>
    <p:extLst>
      <p:ext uri="{BB962C8B-B14F-4D97-AF65-F5344CB8AC3E}">
        <p14:creationId xmlns:p14="http://schemas.microsoft.com/office/powerpoint/2010/main" val="5882432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67DE9E1-E326-8D4F-B482-EE9F4D29BE3D}" type="slidenum">
              <a:rPr lang="en-US" sz="1200">
                <a:latin typeface="Helvetica" charset="0"/>
              </a:rPr>
              <a:pPr eaLnBrk="1" hangingPunct="1"/>
              <a:t>11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88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2AAFB8B-F456-7443-BC89-18F56E876F41}" type="slidenum">
              <a:rPr lang="en-US" sz="1200">
                <a:latin typeface="Helvetica" charset="0"/>
              </a:rPr>
              <a:pPr eaLnBrk="1" hangingPunct="1"/>
              <a:t>12</a:t>
            </a:fld>
            <a:endParaRPr lang="en-US" sz="1200">
              <a:latin typeface="Helvetica" charset="0"/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549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5F7E196E-E6B1-E244-B197-5B667B1E807F}" type="slidenum">
              <a:rPr lang="en-US" sz="1200">
                <a:latin typeface="Helvetica" charset="0"/>
              </a:rPr>
              <a:pPr eaLnBrk="1" hangingPunct="1"/>
              <a:t>13</a:t>
            </a:fld>
            <a:endParaRPr lang="en-US" sz="1200">
              <a:latin typeface="Helvetica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5170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5F7E196E-E6B1-E244-B197-5B667B1E807F}" type="slidenum">
              <a:rPr lang="en-US" sz="1200">
                <a:latin typeface="Helvetica" charset="0"/>
              </a:rPr>
              <a:pPr eaLnBrk="1" hangingPunct="1"/>
              <a:t>14</a:t>
            </a:fld>
            <a:endParaRPr lang="en-US" sz="1200">
              <a:latin typeface="Helvetica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87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D01CEA8-3221-E24F-86D2-279ED4608ACA}" type="slidenum">
              <a:rPr lang="en-US" sz="1200">
                <a:latin typeface="Helvetica" charset="0"/>
              </a:rPr>
              <a:pPr eaLnBrk="1" hangingPunct="1"/>
              <a:t>15</a:t>
            </a:fld>
            <a:endParaRPr lang="en-US" sz="1200">
              <a:latin typeface="Helvetica" charset="0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0326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D01CEA8-3221-E24F-86D2-279ED4608ACA}" type="slidenum">
              <a:rPr lang="en-US" sz="1200">
                <a:latin typeface="Helvetica" charset="0"/>
              </a:rPr>
              <a:pPr eaLnBrk="1" hangingPunct="1"/>
              <a:t>16</a:t>
            </a:fld>
            <a:endParaRPr lang="en-US" sz="1200">
              <a:latin typeface="Helvetica" charset="0"/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0195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5DA3E2A6-BBE2-7644-B20C-B133DC7F39D1}" type="slidenum">
              <a:rPr lang="en-US" sz="1200">
                <a:latin typeface="Helvetica" charset="0"/>
              </a:rPr>
              <a:pPr eaLnBrk="1" hangingPunct="1"/>
              <a:t>17</a:t>
            </a:fld>
            <a:endParaRPr lang="en-US" sz="1200">
              <a:latin typeface="Helvetica" charset="0"/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345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5DA3E2A6-BBE2-7644-B20C-B133DC7F39D1}" type="slidenum">
              <a:rPr lang="en-US" sz="1200">
                <a:latin typeface="Helvetica" charset="0"/>
              </a:rPr>
              <a:pPr eaLnBrk="1" hangingPunct="1"/>
              <a:t>18</a:t>
            </a:fld>
            <a:endParaRPr lang="en-US" sz="1200">
              <a:latin typeface="Helvetica" charset="0"/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62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34A251B-1E9A-1F43-82E4-D5BBCE76024A}" type="slidenum">
              <a:rPr lang="en-US" sz="1200">
                <a:latin typeface="Helvetica" charset="0"/>
              </a:rPr>
              <a:pPr eaLnBrk="1" hangingPunct="1"/>
              <a:t>19</a:t>
            </a:fld>
            <a:endParaRPr lang="en-US" sz="1200">
              <a:latin typeface="Helvetica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935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A6CB9566-D00F-8149-9212-1FB28DF52D5C}" type="slidenum">
              <a:rPr lang="en-US" sz="1200">
                <a:latin typeface="Helvetica" charset="0"/>
              </a:rPr>
              <a:pPr eaLnBrk="1" hangingPunct="1"/>
              <a:t>2</a:t>
            </a:fld>
            <a:endParaRPr lang="en-US" sz="1200">
              <a:latin typeface="Helvetica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7184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34A251B-1E9A-1F43-82E4-D5BBCE76024A}" type="slidenum">
              <a:rPr lang="en-US" sz="1200">
                <a:latin typeface="Helvetica" charset="0"/>
              </a:rPr>
              <a:pPr eaLnBrk="1" hangingPunct="1"/>
              <a:t>20</a:t>
            </a:fld>
            <a:endParaRPr lang="en-US" sz="1200">
              <a:latin typeface="Helvetica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9009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34A251B-1E9A-1F43-82E4-D5BBCE76024A}" type="slidenum">
              <a:rPr lang="en-US" sz="1200">
                <a:latin typeface="Helvetica" charset="0"/>
              </a:rPr>
              <a:pPr eaLnBrk="1" hangingPunct="1"/>
              <a:t>21</a:t>
            </a:fld>
            <a:endParaRPr lang="en-US" sz="1200">
              <a:latin typeface="Helvetica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8196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34A251B-1E9A-1F43-82E4-D5BBCE76024A}" type="slidenum">
              <a:rPr lang="en-US" sz="1200">
                <a:latin typeface="Helvetica" charset="0"/>
              </a:rPr>
              <a:pPr eaLnBrk="1" hangingPunct="1"/>
              <a:t>22</a:t>
            </a:fld>
            <a:endParaRPr lang="en-US" sz="1200">
              <a:latin typeface="Helvetica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4970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5C7D8BE-8EBE-1C4D-8861-A0BFCB1D9256}" type="slidenum">
              <a:rPr lang="en-US" sz="1200">
                <a:latin typeface="Helvetica" charset="0"/>
              </a:rPr>
              <a:pPr eaLnBrk="1" hangingPunct="1"/>
              <a:t>23</a:t>
            </a:fld>
            <a:endParaRPr lang="en-US" sz="1200">
              <a:latin typeface="Helvetica" charset="0"/>
            </a:endParaRPr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4688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CDA66A5-9B20-3B48-8206-5F735081EA5E}" type="slidenum">
              <a:rPr lang="en-US" sz="1200">
                <a:latin typeface="Helvetica" charset="0"/>
              </a:rPr>
              <a:pPr eaLnBrk="1" hangingPunct="1"/>
              <a:t>24</a:t>
            </a:fld>
            <a:endParaRPr lang="en-US" sz="1200">
              <a:latin typeface="Helvetica" charset="0"/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3442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CDA66A5-9B20-3B48-8206-5F735081EA5E}" type="slidenum">
              <a:rPr lang="en-US" sz="1200">
                <a:latin typeface="Helvetica" charset="0"/>
              </a:rPr>
              <a:pPr eaLnBrk="1" hangingPunct="1"/>
              <a:t>25</a:t>
            </a:fld>
            <a:endParaRPr lang="en-US" sz="1200">
              <a:latin typeface="Helvetica" charset="0"/>
            </a:endParaRPr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3504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56DCC41-6473-264B-8ABF-B96450066E01}" type="slidenum">
              <a:rPr lang="en-US" sz="1200">
                <a:latin typeface="Helvetica" charset="0"/>
              </a:rPr>
              <a:pPr eaLnBrk="1" hangingPunct="1"/>
              <a:t>26</a:t>
            </a:fld>
            <a:endParaRPr lang="en-US" sz="1200">
              <a:latin typeface="Helvetica" charset="0"/>
            </a:endParaRPr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0470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25E7967-27A1-8543-895D-50F34705D325}" type="slidenum">
              <a:rPr lang="en-US" sz="1200">
                <a:latin typeface="Helvetica" charset="0"/>
              </a:rPr>
              <a:pPr eaLnBrk="1" hangingPunct="1"/>
              <a:t>27</a:t>
            </a:fld>
            <a:endParaRPr lang="en-US" sz="1200">
              <a:latin typeface="Helvetica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902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25E7967-27A1-8543-895D-50F34705D325}" type="slidenum">
              <a:rPr lang="en-US" sz="1200">
                <a:latin typeface="Helvetica" charset="0"/>
              </a:rPr>
              <a:pPr eaLnBrk="1" hangingPunct="1"/>
              <a:t>28</a:t>
            </a:fld>
            <a:endParaRPr lang="en-US" sz="1200">
              <a:latin typeface="Helvetica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124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29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91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AF77EBFB-18EF-0348-B040-2781CE58C1A1}" type="slidenum">
              <a:rPr lang="en-US" sz="1200">
                <a:latin typeface="Helvetica" charset="0"/>
              </a:rPr>
              <a:pPr eaLnBrk="1" hangingPunct="1"/>
              <a:t>3</a:t>
            </a:fld>
            <a:endParaRPr lang="en-US" sz="1200">
              <a:latin typeface="Helvetica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311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30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7368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31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9951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32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3339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33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2569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34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9962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35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5363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36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057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2893D15-D2D3-7247-8DA2-87EE97E0BCE9}" type="slidenum">
              <a:rPr lang="en-US" sz="1200">
                <a:latin typeface="Helvetica" charset="0"/>
              </a:rPr>
              <a:pPr eaLnBrk="1" hangingPunct="1"/>
              <a:t>37</a:t>
            </a:fld>
            <a:endParaRPr lang="en-US" sz="1200">
              <a:latin typeface="Helvetica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369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834FDA9D-9564-994D-B318-F0EFCD77B39E}" type="slidenum">
              <a:rPr lang="en-US" sz="1200">
                <a:latin typeface="Helvetica" charset="0"/>
              </a:rPr>
              <a:pPr eaLnBrk="1" hangingPunct="1"/>
              <a:t>38</a:t>
            </a:fld>
            <a:endParaRPr lang="en-US" sz="1200">
              <a:latin typeface="Helvetica" charset="0"/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8626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F1E0F07-FAFB-5C41-B71E-686FA0D91679}" type="slidenum">
              <a:rPr lang="en-US" sz="1200">
                <a:latin typeface="Helvetica" charset="0"/>
              </a:rPr>
              <a:pPr eaLnBrk="1" hangingPunct="1"/>
              <a:t>39</a:t>
            </a:fld>
            <a:endParaRPr lang="en-US" sz="1200">
              <a:latin typeface="Helvetica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33-34</a:t>
            </a:r>
          </a:p>
        </p:txBody>
      </p:sp>
    </p:spTree>
    <p:extLst>
      <p:ext uri="{BB962C8B-B14F-4D97-AF65-F5344CB8AC3E}">
        <p14:creationId xmlns:p14="http://schemas.microsoft.com/office/powerpoint/2010/main" val="1138828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5102F48-6DDD-F248-BE64-A50C501ADFAB}" type="slidenum">
              <a:rPr lang="en-US" sz="1200">
                <a:latin typeface="Helvetica" charset="0"/>
              </a:rPr>
              <a:pPr eaLnBrk="1" hangingPunct="1"/>
              <a:t>4</a:t>
            </a:fld>
            <a:endParaRPr lang="en-US" sz="1200">
              <a:latin typeface="Helvetica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9314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F1E0F07-FAFB-5C41-B71E-686FA0D91679}" type="slidenum">
              <a:rPr lang="en-US" sz="1200">
                <a:latin typeface="Helvetica" charset="0"/>
              </a:rPr>
              <a:pPr eaLnBrk="1" hangingPunct="1"/>
              <a:t>40</a:t>
            </a:fld>
            <a:endParaRPr lang="en-US" sz="1200">
              <a:latin typeface="Helvetica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33-34</a:t>
            </a:r>
          </a:p>
        </p:txBody>
      </p:sp>
    </p:spTree>
    <p:extLst>
      <p:ext uri="{BB962C8B-B14F-4D97-AF65-F5344CB8AC3E}">
        <p14:creationId xmlns:p14="http://schemas.microsoft.com/office/powerpoint/2010/main" val="19284854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E5A623E3-A058-1F4C-82A3-E3E5B65C54BB}" type="slidenum">
              <a:rPr lang="en-US" sz="1200">
                <a:latin typeface="Helvetica" charset="0"/>
              </a:rPr>
              <a:pPr eaLnBrk="1" hangingPunct="1"/>
              <a:t>41</a:t>
            </a:fld>
            <a:endParaRPr lang="en-US" sz="1200">
              <a:latin typeface="Helvetica" charset="0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35</a:t>
            </a:r>
          </a:p>
        </p:txBody>
      </p:sp>
    </p:spTree>
    <p:extLst>
      <p:ext uri="{BB962C8B-B14F-4D97-AF65-F5344CB8AC3E}">
        <p14:creationId xmlns:p14="http://schemas.microsoft.com/office/powerpoint/2010/main" val="204510865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E5A623E3-A058-1F4C-82A3-E3E5B65C54BB}" type="slidenum">
              <a:rPr lang="en-US" sz="1200">
                <a:latin typeface="Helvetica" charset="0"/>
              </a:rPr>
              <a:pPr eaLnBrk="1" hangingPunct="1"/>
              <a:t>42</a:t>
            </a:fld>
            <a:endParaRPr lang="en-US" sz="1200">
              <a:latin typeface="Helvetica" charset="0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35</a:t>
            </a:r>
          </a:p>
        </p:txBody>
      </p:sp>
    </p:spTree>
    <p:extLst>
      <p:ext uri="{BB962C8B-B14F-4D97-AF65-F5344CB8AC3E}">
        <p14:creationId xmlns:p14="http://schemas.microsoft.com/office/powerpoint/2010/main" val="18459938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E5A623E3-A058-1F4C-82A3-E3E5B65C54BB}" type="slidenum">
              <a:rPr lang="en-US" sz="1200">
                <a:latin typeface="Helvetica" charset="0"/>
              </a:rPr>
              <a:pPr eaLnBrk="1" hangingPunct="1"/>
              <a:t>43</a:t>
            </a:fld>
            <a:endParaRPr lang="en-US" sz="1200">
              <a:latin typeface="Helvetica" charset="0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35</a:t>
            </a:r>
          </a:p>
        </p:txBody>
      </p:sp>
    </p:spTree>
    <p:extLst>
      <p:ext uri="{BB962C8B-B14F-4D97-AF65-F5344CB8AC3E}">
        <p14:creationId xmlns:p14="http://schemas.microsoft.com/office/powerpoint/2010/main" val="20506059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25E7967-27A1-8543-895D-50F34705D325}" type="slidenum">
              <a:rPr lang="en-US" sz="1200">
                <a:latin typeface="Helvetica" charset="0"/>
              </a:rPr>
              <a:pPr eaLnBrk="1" hangingPunct="1"/>
              <a:t>44</a:t>
            </a:fld>
            <a:endParaRPr lang="en-US" sz="1200">
              <a:latin typeface="Helvetica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14477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25E7967-27A1-8543-895D-50F34705D325}" type="slidenum">
              <a:rPr lang="en-US" sz="1200">
                <a:latin typeface="Helvetica" charset="0"/>
              </a:rPr>
              <a:pPr eaLnBrk="1" hangingPunct="1"/>
              <a:t>45</a:t>
            </a:fld>
            <a:endParaRPr lang="en-US" sz="1200">
              <a:latin typeface="Helvetica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36161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25E7967-27A1-8543-895D-50F34705D325}" type="slidenum">
              <a:rPr lang="en-US" sz="1200">
                <a:latin typeface="Helvetica" charset="0"/>
              </a:rPr>
              <a:pPr eaLnBrk="1" hangingPunct="1"/>
              <a:t>46</a:t>
            </a:fld>
            <a:endParaRPr lang="en-US" sz="1200">
              <a:latin typeface="Helvetica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45133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834FDA9D-9564-994D-B318-F0EFCD77B39E}" type="slidenum">
              <a:rPr lang="en-US" sz="1200">
                <a:latin typeface="Helvetica" charset="0"/>
              </a:rPr>
              <a:pPr eaLnBrk="1" hangingPunct="1"/>
              <a:t>47</a:t>
            </a:fld>
            <a:endParaRPr lang="en-US" sz="1200">
              <a:latin typeface="Helvetica" charset="0"/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66545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84B4DFC-17FF-A442-80D9-6AA520DD6CFD}" type="slidenum">
              <a:rPr lang="en-US" sz="1200">
                <a:latin typeface="Helvetica" charset="0"/>
              </a:rPr>
              <a:pPr eaLnBrk="1" hangingPunct="1"/>
              <a:t>48</a:t>
            </a:fld>
            <a:endParaRPr lang="en-US" sz="1200">
              <a:latin typeface="Helvetica" charset="0"/>
            </a:endParaRPr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51509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84B4DFC-17FF-A442-80D9-6AA520DD6CFD}" type="slidenum">
              <a:rPr lang="en-US" sz="1200">
                <a:latin typeface="Helvetica" charset="0"/>
              </a:rPr>
              <a:pPr eaLnBrk="1" hangingPunct="1"/>
              <a:t>49</a:t>
            </a:fld>
            <a:endParaRPr lang="en-US" sz="1200">
              <a:latin typeface="Helvetica" charset="0"/>
            </a:endParaRPr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144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BAEDB59-AD3A-9C41-9D9E-98EE5D299CEC}" type="slidenum">
              <a:rPr lang="en-US" sz="1200">
                <a:latin typeface="Helvetica" charset="0"/>
              </a:rPr>
              <a:pPr eaLnBrk="1" hangingPunct="1"/>
              <a:t>5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91369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84B4DFC-17FF-A442-80D9-6AA520DD6CFD}" type="slidenum">
              <a:rPr lang="en-US" sz="1200">
                <a:latin typeface="Helvetica" charset="0"/>
              </a:rPr>
              <a:pPr eaLnBrk="1" hangingPunct="1"/>
              <a:t>50</a:t>
            </a:fld>
            <a:endParaRPr lang="en-US" sz="1200">
              <a:latin typeface="Helvetica" charset="0"/>
            </a:endParaRPr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97692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184B4DFC-17FF-A442-80D9-6AA520DD6CFD}" type="slidenum">
              <a:rPr lang="en-US" sz="1200">
                <a:latin typeface="Helvetica" charset="0"/>
              </a:rPr>
              <a:pPr eaLnBrk="1" hangingPunct="1"/>
              <a:t>51</a:t>
            </a:fld>
            <a:endParaRPr lang="en-US" sz="1200">
              <a:latin typeface="Helvetica" charset="0"/>
            </a:endParaRPr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46430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5E22BD3-1250-A943-BC43-C133416CAA5E}" type="slidenum">
              <a:rPr lang="en-US" sz="1200">
                <a:latin typeface="Helvetica" charset="0"/>
              </a:rPr>
              <a:pPr eaLnBrk="1" hangingPunct="1"/>
              <a:t>52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9304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5E22BD3-1250-A943-BC43-C133416CAA5E}" type="slidenum">
              <a:rPr lang="en-US" sz="1200">
                <a:latin typeface="Helvetica" charset="0"/>
              </a:rPr>
              <a:pPr eaLnBrk="1" hangingPunct="1"/>
              <a:t>53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94459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5AA57B3-9DE5-BC41-9521-DCA24C557072}" type="slidenum">
              <a:rPr lang="en-US" sz="1200">
                <a:latin typeface="Helvetica" charset="0"/>
              </a:rPr>
              <a:pPr eaLnBrk="1" hangingPunct="1"/>
              <a:t>54</a:t>
            </a:fld>
            <a:endParaRPr lang="en-US" sz="1200">
              <a:latin typeface="Helvetica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2714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22CE99C-440F-C541-B056-100781464525}" type="slidenum">
              <a:rPr lang="en-US" sz="1200">
                <a:latin typeface="Helvetica" charset="0"/>
              </a:rPr>
              <a:pPr eaLnBrk="1" hangingPunct="1"/>
              <a:t>55</a:t>
            </a:fld>
            <a:endParaRPr lang="en-US" sz="1200">
              <a:latin typeface="Helvetica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07872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22CE99C-440F-C541-B056-100781464525}" type="slidenum">
              <a:rPr lang="en-US" sz="1200">
                <a:latin typeface="Helvetica" charset="0"/>
              </a:rPr>
              <a:pPr eaLnBrk="1" hangingPunct="1"/>
              <a:t>56</a:t>
            </a:fld>
            <a:endParaRPr lang="en-US" sz="1200">
              <a:latin typeface="Helvetica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66211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B327F79F-1896-F04F-9122-B0F2D06FDDF8}" type="slidenum">
              <a:rPr lang="en-US" sz="1200">
                <a:latin typeface="Helvetica" charset="0"/>
              </a:rPr>
              <a:pPr eaLnBrk="1" hangingPunct="1"/>
              <a:t>57</a:t>
            </a:fld>
            <a:endParaRPr lang="en-US" sz="1200">
              <a:latin typeface="Helvetica" charset="0"/>
            </a:endParaRPr>
          </a:p>
        </p:txBody>
      </p:sp>
      <p:sp>
        <p:nvSpPr>
          <p:cNvPr id="512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11355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B327F79F-1896-F04F-9122-B0F2D06FDDF8}" type="slidenum">
              <a:rPr lang="en-US" sz="1200">
                <a:latin typeface="Helvetica" charset="0"/>
              </a:rPr>
              <a:pPr eaLnBrk="1" hangingPunct="1"/>
              <a:t>58</a:t>
            </a:fld>
            <a:endParaRPr lang="en-US" sz="1200">
              <a:latin typeface="Helvetica" charset="0"/>
            </a:endParaRPr>
          </a:p>
        </p:txBody>
      </p:sp>
      <p:sp>
        <p:nvSpPr>
          <p:cNvPr id="512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80087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834FDA9D-9564-994D-B318-F0EFCD77B39E}" type="slidenum">
              <a:rPr lang="en-US" sz="1200">
                <a:latin typeface="Helvetica" charset="0"/>
              </a:rPr>
              <a:pPr eaLnBrk="1" hangingPunct="1"/>
              <a:t>59</a:t>
            </a:fld>
            <a:endParaRPr lang="en-US" sz="1200">
              <a:latin typeface="Helvetica" charset="0"/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04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2C59EB4-7D54-6848-A7E1-5B52042F1AE2}" type="slidenum">
              <a:rPr lang="en-US" sz="1200">
                <a:latin typeface="Helvetica" charset="0"/>
              </a:rPr>
              <a:pPr eaLnBrk="1" hangingPunct="1"/>
              <a:t>6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50053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60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90-96</a:t>
            </a:r>
          </a:p>
        </p:txBody>
      </p:sp>
    </p:spTree>
    <p:extLst>
      <p:ext uri="{BB962C8B-B14F-4D97-AF65-F5344CB8AC3E}">
        <p14:creationId xmlns:p14="http://schemas.microsoft.com/office/powerpoint/2010/main" val="159220932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61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90-96</a:t>
            </a:r>
          </a:p>
        </p:txBody>
      </p:sp>
    </p:spTree>
    <p:extLst>
      <p:ext uri="{BB962C8B-B14F-4D97-AF65-F5344CB8AC3E}">
        <p14:creationId xmlns:p14="http://schemas.microsoft.com/office/powerpoint/2010/main" val="190323571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62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90-96</a:t>
            </a:r>
          </a:p>
        </p:txBody>
      </p:sp>
    </p:spTree>
    <p:extLst>
      <p:ext uri="{BB962C8B-B14F-4D97-AF65-F5344CB8AC3E}">
        <p14:creationId xmlns:p14="http://schemas.microsoft.com/office/powerpoint/2010/main" val="69692092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63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90-96</a:t>
            </a:r>
          </a:p>
        </p:txBody>
      </p:sp>
    </p:spTree>
    <p:extLst>
      <p:ext uri="{BB962C8B-B14F-4D97-AF65-F5344CB8AC3E}">
        <p14:creationId xmlns:p14="http://schemas.microsoft.com/office/powerpoint/2010/main" val="85378555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64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90-96</a:t>
            </a:r>
          </a:p>
        </p:txBody>
      </p:sp>
    </p:spTree>
    <p:extLst>
      <p:ext uri="{BB962C8B-B14F-4D97-AF65-F5344CB8AC3E}">
        <p14:creationId xmlns:p14="http://schemas.microsoft.com/office/powerpoint/2010/main" val="170853083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65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90-96</a:t>
            </a:r>
          </a:p>
        </p:txBody>
      </p:sp>
    </p:spTree>
    <p:extLst>
      <p:ext uri="{BB962C8B-B14F-4D97-AF65-F5344CB8AC3E}">
        <p14:creationId xmlns:p14="http://schemas.microsoft.com/office/powerpoint/2010/main" val="30458771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66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54231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67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39730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24517E62-7050-D749-B4FB-03D4C3976674}" type="slidenum">
              <a:rPr lang="en-US" sz="1200">
                <a:latin typeface="Helvetica" charset="0"/>
              </a:rPr>
              <a:pPr eaLnBrk="1" hangingPunct="1"/>
              <a:t>68</a:t>
            </a:fld>
            <a:endParaRPr lang="en-US" sz="1200">
              <a:latin typeface="Helvetica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54561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E5A623E3-A058-1F4C-82A3-E3E5B65C54BB}" type="slidenum">
              <a:rPr lang="en-US" sz="1200">
                <a:latin typeface="Helvetica" charset="0"/>
              </a:rPr>
              <a:pPr eaLnBrk="1" hangingPunct="1"/>
              <a:t>69</a:t>
            </a:fld>
            <a:endParaRPr lang="en-US" sz="1200">
              <a:latin typeface="Helvetica" charset="0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35</a:t>
            </a:r>
          </a:p>
        </p:txBody>
      </p:sp>
    </p:spTree>
    <p:extLst>
      <p:ext uri="{BB962C8B-B14F-4D97-AF65-F5344CB8AC3E}">
        <p14:creationId xmlns:p14="http://schemas.microsoft.com/office/powerpoint/2010/main" val="1943565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02C59EB4-7D54-6848-A7E1-5B52042F1AE2}" type="slidenum">
              <a:rPr lang="en-US" sz="1200">
                <a:latin typeface="Helvetica" charset="0"/>
              </a:rPr>
              <a:pPr eaLnBrk="1" hangingPunct="1"/>
              <a:t>7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79415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E5A623E3-A058-1F4C-82A3-E3E5B65C54BB}" type="slidenum">
              <a:rPr lang="en-US" sz="1200">
                <a:latin typeface="Helvetica" charset="0"/>
              </a:rPr>
              <a:pPr eaLnBrk="1" hangingPunct="1"/>
              <a:t>70</a:t>
            </a:fld>
            <a:endParaRPr lang="en-US" sz="1200">
              <a:latin typeface="Helvetica" charset="0"/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Tabor 35</a:t>
            </a:r>
          </a:p>
        </p:txBody>
      </p:sp>
    </p:spTree>
    <p:extLst>
      <p:ext uri="{BB962C8B-B14F-4D97-AF65-F5344CB8AC3E}">
        <p14:creationId xmlns:p14="http://schemas.microsoft.com/office/powerpoint/2010/main" val="193653226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37D2CD1-6903-C24F-8698-99498FE3A9F4}" type="slidenum">
              <a:rPr lang="en-US" sz="1200">
                <a:latin typeface="Helvetica" charset="0"/>
              </a:rPr>
              <a:pPr eaLnBrk="1" hangingPunct="1"/>
              <a:t>71</a:t>
            </a:fld>
            <a:endParaRPr lang="en-US" sz="1200">
              <a:latin typeface="Helvetica" charset="0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4375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D37D2CD1-6903-C24F-8698-99498FE3A9F4}" type="slidenum">
              <a:rPr lang="en-US" sz="1200">
                <a:latin typeface="Helvetica" charset="0"/>
              </a:rPr>
              <a:pPr eaLnBrk="1" hangingPunct="1"/>
              <a:t>72</a:t>
            </a:fld>
            <a:endParaRPr lang="en-US" sz="1200">
              <a:latin typeface="Helvetica" charset="0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16700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73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16575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74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23695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75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4827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76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55858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77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49939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78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51251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79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585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F0BEF47-C0CD-9447-BE31-7F34D3A0760B}" type="slidenum">
              <a:rPr lang="en-US" sz="1200">
                <a:latin typeface="Helvetica" charset="0"/>
              </a:rPr>
              <a:pPr eaLnBrk="1" hangingPunct="1"/>
              <a:t>8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56215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80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625717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ED0A88-C155-A642-B54C-3A045747DE68}" type="slidenum">
              <a:rPr lang="en-US" sz="1200">
                <a:latin typeface="Helvetica" charset="0"/>
              </a:rPr>
              <a:pPr eaLnBrk="1" hangingPunct="1"/>
              <a:t>81</a:t>
            </a:fld>
            <a:endParaRPr lang="en-US" sz="1200">
              <a:latin typeface="Helvetica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725676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78D1FCC-AB42-C946-8057-6D932CB9FE90}" type="slidenum">
              <a:rPr lang="en-US" sz="1200">
                <a:latin typeface="Helvetica" charset="0"/>
              </a:rPr>
              <a:pPr eaLnBrk="1" hangingPunct="1"/>
              <a:t>82</a:t>
            </a:fld>
            <a:endParaRPr lang="en-US" sz="1200">
              <a:latin typeface="Helvetica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43813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78D1FCC-AB42-C946-8057-6D932CB9FE90}" type="slidenum">
              <a:rPr lang="en-US" sz="1200">
                <a:latin typeface="Helvetica" charset="0"/>
              </a:rPr>
              <a:pPr eaLnBrk="1" hangingPunct="1"/>
              <a:t>83</a:t>
            </a:fld>
            <a:endParaRPr lang="en-US" sz="1200">
              <a:latin typeface="Helvetica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359908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678D1FCC-AB42-C946-8057-6D932CB9FE90}" type="slidenum">
              <a:rPr lang="en-US" sz="1200">
                <a:latin typeface="Helvetica" charset="0"/>
              </a:rPr>
              <a:pPr eaLnBrk="1" hangingPunct="1"/>
              <a:t>84</a:t>
            </a:fld>
            <a:endParaRPr lang="en-US" sz="1200">
              <a:latin typeface="Helvetica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221525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AEF3402F-D7C1-ED41-A4F2-CD5C34976262}" type="slidenum">
              <a:rPr lang="en-US" sz="1200">
                <a:latin typeface="Helvetica" charset="0"/>
              </a:rPr>
              <a:pPr eaLnBrk="1" hangingPunct="1"/>
              <a:t>85</a:t>
            </a:fld>
            <a:endParaRPr lang="en-US" sz="1200">
              <a:latin typeface="Helvetica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Show also octupole…</a:t>
            </a:r>
          </a:p>
        </p:txBody>
      </p:sp>
    </p:spTree>
    <p:extLst>
      <p:ext uri="{BB962C8B-B14F-4D97-AF65-F5344CB8AC3E}">
        <p14:creationId xmlns:p14="http://schemas.microsoft.com/office/powerpoint/2010/main" val="1182309818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AEF3402F-D7C1-ED41-A4F2-CD5C34976262}" type="slidenum">
              <a:rPr lang="en-US" sz="1200">
                <a:latin typeface="Helvetica" charset="0"/>
              </a:rPr>
              <a:pPr eaLnBrk="1" hangingPunct="1"/>
              <a:t>86</a:t>
            </a:fld>
            <a:endParaRPr lang="en-US" sz="1200">
              <a:latin typeface="Helvetica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Show also octupole…</a:t>
            </a:r>
          </a:p>
        </p:txBody>
      </p:sp>
    </p:spTree>
    <p:extLst>
      <p:ext uri="{BB962C8B-B14F-4D97-AF65-F5344CB8AC3E}">
        <p14:creationId xmlns:p14="http://schemas.microsoft.com/office/powerpoint/2010/main" val="772384236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AEF3402F-D7C1-ED41-A4F2-CD5C34976262}" type="slidenum">
              <a:rPr lang="en-US" sz="1200">
                <a:latin typeface="Helvetica" charset="0"/>
              </a:rPr>
              <a:pPr eaLnBrk="1" hangingPunct="1"/>
              <a:t>87</a:t>
            </a:fld>
            <a:endParaRPr lang="en-US" sz="1200">
              <a:latin typeface="Helvetica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Show also octupole…</a:t>
            </a:r>
          </a:p>
        </p:txBody>
      </p:sp>
    </p:spTree>
    <p:extLst>
      <p:ext uri="{BB962C8B-B14F-4D97-AF65-F5344CB8AC3E}">
        <p14:creationId xmlns:p14="http://schemas.microsoft.com/office/powerpoint/2010/main" val="191806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8B5379-B3E5-1247-9F18-38622FE09E10}" type="slidenum">
              <a:rPr lang="en-US" sz="1200">
                <a:latin typeface="Helvetica" charset="0"/>
              </a:rPr>
              <a:pPr eaLnBrk="1" hangingPunct="1"/>
              <a:t>88</a:t>
            </a:fld>
            <a:endParaRPr lang="en-US" sz="1200">
              <a:latin typeface="Helvetica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79531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8B5379-B3E5-1247-9F18-38622FE09E10}" type="slidenum">
              <a:rPr lang="en-US" sz="1200">
                <a:latin typeface="Helvetica" charset="0"/>
              </a:rPr>
              <a:pPr eaLnBrk="1" hangingPunct="1"/>
              <a:t>89</a:t>
            </a:fld>
            <a:endParaRPr lang="en-US" sz="1200">
              <a:latin typeface="Helvetica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356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9F0BEF47-C0CD-9447-BE31-7F34D3A0760B}" type="slidenum">
              <a:rPr lang="en-US" sz="1200">
                <a:latin typeface="Helvetica" charset="0"/>
              </a:rPr>
              <a:pPr eaLnBrk="1" hangingPunct="1"/>
              <a:t>9</a:t>
            </a:fld>
            <a:endParaRPr lang="en-US" sz="12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263642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477CCBDC-9A9F-5848-9E6F-E8AB3E541C60}" type="slidenum">
              <a:rPr lang="en-US" sz="1200">
                <a:latin typeface="Helvetica" charset="0"/>
              </a:rPr>
              <a:pPr eaLnBrk="1" hangingPunct="1"/>
              <a:t>90</a:t>
            </a:fld>
            <a:endParaRPr lang="en-US" sz="1200">
              <a:latin typeface="Helvetica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514173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477CCBDC-9A9F-5848-9E6F-E8AB3E541C60}" type="slidenum">
              <a:rPr lang="en-US" sz="1200">
                <a:latin typeface="Helvetica" charset="0"/>
              </a:rPr>
              <a:pPr eaLnBrk="1" hangingPunct="1"/>
              <a:t>91</a:t>
            </a:fld>
            <a:endParaRPr lang="en-US" sz="1200">
              <a:latin typeface="Helvetica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829798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8B5379-B3E5-1247-9F18-38622FE09E10}" type="slidenum">
              <a:rPr lang="en-US" sz="1200">
                <a:latin typeface="Helvetica" charset="0"/>
              </a:rPr>
              <a:pPr eaLnBrk="1" hangingPunct="1"/>
              <a:t>92</a:t>
            </a:fld>
            <a:endParaRPr lang="en-US" sz="1200">
              <a:latin typeface="Helvetica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261941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8B5379-B3E5-1247-9F18-38622FE09E10}" type="slidenum">
              <a:rPr lang="en-US" sz="1200">
                <a:latin typeface="Helvetica" charset="0"/>
              </a:rPr>
              <a:pPr eaLnBrk="1" hangingPunct="1"/>
              <a:t>93</a:t>
            </a:fld>
            <a:endParaRPr lang="en-US" sz="1200">
              <a:latin typeface="Helvetica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76321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8B5379-B3E5-1247-9F18-38622FE09E10}" type="slidenum">
              <a:rPr lang="en-US" sz="1200">
                <a:latin typeface="Helvetica" charset="0"/>
              </a:rPr>
              <a:pPr eaLnBrk="1" hangingPunct="1"/>
              <a:t>94</a:t>
            </a:fld>
            <a:endParaRPr lang="en-US" sz="1200">
              <a:latin typeface="Helvetica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50595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8B5379-B3E5-1247-9F18-38622FE09E10}" type="slidenum">
              <a:rPr lang="en-US" sz="1200">
                <a:latin typeface="Helvetica" charset="0"/>
              </a:rPr>
              <a:pPr eaLnBrk="1" hangingPunct="1"/>
              <a:t>95</a:t>
            </a:fld>
            <a:endParaRPr lang="en-US" sz="1200">
              <a:latin typeface="Helvetica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158865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388B5379-B3E5-1247-9F18-38622FE09E10}" type="slidenum">
              <a:rPr lang="en-US" sz="1200">
                <a:latin typeface="Helvetica" charset="0"/>
              </a:rPr>
              <a:pPr eaLnBrk="1" hangingPunct="1"/>
              <a:t>96</a:t>
            </a:fld>
            <a:endParaRPr lang="en-US" sz="1200">
              <a:latin typeface="Helvetica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949602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834FDA9D-9564-994D-B318-F0EFCD77B39E}" type="slidenum">
              <a:rPr lang="en-US" sz="1200">
                <a:latin typeface="Helvetica" charset="0"/>
              </a:rPr>
              <a:pPr eaLnBrk="1" hangingPunct="1"/>
              <a:t>97</a:t>
            </a:fld>
            <a:endParaRPr lang="en-US" sz="1200">
              <a:latin typeface="Helvetica" charset="0"/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882732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477CCBDC-9A9F-5848-9E6F-E8AB3E541C60}" type="slidenum">
              <a:rPr lang="en-US" sz="1200">
                <a:latin typeface="Helvetica" charset="0"/>
              </a:rPr>
              <a:pPr eaLnBrk="1" hangingPunct="1"/>
              <a:t>98</a:t>
            </a:fld>
            <a:endParaRPr lang="en-US" sz="1200">
              <a:latin typeface="Helvetica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44845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/>
            <a:fld id="{7EFE7C5B-7049-8D49-AD6A-62CC403B6C37}" type="slidenum">
              <a:rPr lang="en-US" sz="1200">
                <a:latin typeface="Helvetica" charset="0"/>
              </a:rPr>
              <a:pPr eaLnBrk="1" hangingPunct="1"/>
              <a:t>99</a:t>
            </a:fld>
            <a:endParaRPr lang="en-US" sz="1200">
              <a:latin typeface="Helvetica" charset="0"/>
            </a:endParaRPr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56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Rectangle 63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4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bg1"/>
              </a:solidFill>
              <a:latin typeface="Palatino" charset="0"/>
            </a:endParaRPr>
          </a:p>
        </p:txBody>
      </p:sp>
      <p:sp>
        <p:nvSpPr>
          <p:cNvPr id="8" name="Rectangle 68"/>
          <p:cNvSpPr>
            <a:spLocks noChangeArrowheads="1"/>
          </p:cNvSpPr>
          <p:nvPr userDrawn="1"/>
        </p:nvSpPr>
        <p:spPr bwMode="auto">
          <a:xfrm rot="16200000">
            <a:off x="-2831306" y="3593306"/>
            <a:ext cx="59436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Non-linear effects, JUAS, </a:t>
            </a:r>
            <a:r>
              <a:rPr lang="en-US" sz="1100" dirty="0" smtClean="0">
                <a:solidFill>
                  <a:schemeClr val="bg2"/>
                </a:solidFill>
                <a:latin typeface="Palatino" charset="0"/>
              </a:rPr>
              <a:t>February 2017</a:t>
            </a:r>
            <a:endParaRPr lang="en-US" sz="11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446CB4C9-2EBB-8B46-94C6-F681F28B1938}" type="slidenum">
              <a:rPr lang="de-DE" sz="1200">
                <a:solidFill>
                  <a:srgbClr val="808080"/>
                </a:solidFill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solidFill>
                <a:srgbClr val="808080"/>
              </a:solidFill>
              <a:latin typeface="Palatino" charset="0"/>
            </a:endParaRPr>
          </a:p>
        </p:txBody>
      </p:sp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18" b="-336"/>
          <a:stretch>
            <a:fillRect/>
          </a:stretch>
        </p:blipFill>
        <p:spPr bwMode="auto">
          <a:xfrm>
            <a:off x="0" y="0"/>
            <a:ext cx="1381125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593" name="Rectangle 65"/>
          <p:cNvSpPr>
            <a:spLocks noGrp="1" noChangeArrowheads="1"/>
          </p:cNvSpPr>
          <p:nvPr>
            <p:ph type="ctrTitle"/>
          </p:nvPr>
        </p:nvSpPr>
        <p:spPr>
          <a:xfrm>
            <a:off x="725488" y="2286000"/>
            <a:ext cx="7772400" cy="1143000"/>
          </a:xfrm>
        </p:spPr>
        <p:txBody>
          <a:bodyPr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78594" name="Rectangle 66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35471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679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0"/>
            <a:ext cx="205740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0"/>
            <a:ext cx="601980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67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6781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3088" y="1143000"/>
            <a:ext cx="8229600" cy="513556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182811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1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443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08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7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6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4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2074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269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7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28" name="Rectangle 6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61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8"/>
                </a:srgbClr>
              </a:gs>
              <a:gs pos="100000">
                <a:srgbClr val="D7DFE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GB">
              <a:latin typeface="Palatino" charset="0"/>
            </a:endParaRPr>
          </a:p>
        </p:txBody>
      </p:sp>
      <p:sp>
        <p:nvSpPr>
          <p:cNvPr id="1030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781800" cy="68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143000"/>
            <a:ext cx="8229600" cy="51355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65"/>
          <p:cNvSpPr>
            <a:spLocks noChangeArrowheads="1"/>
          </p:cNvSpPr>
          <p:nvPr userDrawn="1"/>
        </p:nvSpPr>
        <p:spPr bwMode="auto">
          <a:xfrm rot="-5400000">
            <a:off x="-2831306" y="3593306"/>
            <a:ext cx="59436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l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100" dirty="0">
                <a:solidFill>
                  <a:schemeClr val="bg2"/>
                </a:solidFill>
                <a:latin typeface="Palatino" charset="0"/>
              </a:rPr>
              <a:t>Non-linear effects, JUAS, </a:t>
            </a:r>
            <a:r>
              <a:rPr lang="en-US" sz="1100" dirty="0" smtClean="0">
                <a:solidFill>
                  <a:schemeClr val="bg2"/>
                </a:solidFill>
                <a:latin typeface="Palatino" charset="0"/>
              </a:rPr>
              <a:t>February 2017</a:t>
            </a:r>
            <a:endParaRPr lang="en-US" sz="1200" dirty="0">
              <a:solidFill>
                <a:schemeClr val="bg2"/>
              </a:solidFill>
              <a:latin typeface="Palatino" charset="0"/>
            </a:endParaRPr>
          </a:p>
        </p:txBody>
      </p:sp>
      <p:sp>
        <p:nvSpPr>
          <p:cNvPr id="1033" name="Rectangle 66"/>
          <p:cNvSpPr>
            <a:spLocks noChangeArrowheads="1"/>
          </p:cNvSpPr>
          <p:nvPr userDrawn="1"/>
        </p:nvSpPr>
        <p:spPr bwMode="auto">
          <a:xfrm>
            <a:off x="8116888" y="6477000"/>
            <a:ext cx="102076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23" tIns="48111" rIns="96223" bIns="48111"/>
          <a:lstStyle/>
          <a:p>
            <a:pPr algn="r" defTabSz="962025" eaLnBrk="0" hangingPunct="0">
              <a:spcBef>
                <a:spcPct val="0"/>
              </a:spcBef>
              <a:buClrTx/>
              <a:buSzTx/>
              <a:buFontTx/>
              <a:buNone/>
            </a:pPr>
            <a:fld id="{6C36B750-64D8-2E42-ADE4-C09DFB635528}" type="slidenum">
              <a:rPr lang="de-DE" sz="1200">
                <a:latin typeface="Palatino" charset="0"/>
              </a:rPr>
              <a:pPr algn="r" defTabSz="962025" eaLnBrk="0" hangingPunct="0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de-DE" sz="1200">
              <a:latin typeface="Palatino" charset="0"/>
            </a:endParaRPr>
          </a:p>
        </p:txBody>
      </p: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18" b="-336"/>
          <a:stretch>
            <a:fillRect/>
          </a:stretch>
        </p:blipFill>
        <p:spPr bwMode="auto">
          <a:xfrm>
            <a:off x="0" y="0"/>
            <a:ext cx="1381125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953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Palatino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q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112" charset="2"/>
        <a:buChar char="n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4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png"/><Relationship Id="rId4" Type="http://schemas.openxmlformats.org/officeDocument/2006/relationships/image" Target="../media/image218.emf"/><Relationship Id="rId5" Type="http://schemas.openxmlformats.org/officeDocument/2006/relationships/image" Target="../media/image219.emf"/><Relationship Id="rId6" Type="http://schemas.openxmlformats.org/officeDocument/2006/relationships/image" Target="../media/image220.emf"/><Relationship Id="rId7" Type="http://schemas.openxmlformats.org/officeDocument/2006/relationships/image" Target="../media/image221.emf"/><Relationship Id="rId8" Type="http://schemas.openxmlformats.org/officeDocument/2006/relationships/image" Target="../media/image222.emf"/><Relationship Id="rId9" Type="http://schemas.openxmlformats.org/officeDocument/2006/relationships/image" Target="../media/image223.emf"/><Relationship Id="rId10" Type="http://schemas.openxmlformats.org/officeDocument/2006/relationships/image" Target="../media/image22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1.xml"/><Relationship Id="rId4" Type="http://schemas.openxmlformats.org/officeDocument/2006/relationships/image" Target="../media/image73.png"/><Relationship Id="rId5" Type="http://schemas.openxmlformats.org/officeDocument/2006/relationships/image" Target="../media/image225.emf"/><Relationship Id="rId1" Type="http://schemas.openxmlformats.org/officeDocument/2006/relationships/tags" Target="../tags/tag46.xml"/><Relationship Id="rId2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2.xml"/><Relationship Id="rId4" Type="http://schemas.openxmlformats.org/officeDocument/2006/relationships/image" Target="../media/image73.png"/><Relationship Id="rId5" Type="http://schemas.openxmlformats.org/officeDocument/2006/relationships/image" Target="../media/image225.emf"/><Relationship Id="rId6" Type="http://schemas.openxmlformats.org/officeDocument/2006/relationships/image" Target="../media/image226.emf"/><Relationship Id="rId7" Type="http://schemas.openxmlformats.org/officeDocument/2006/relationships/image" Target="../media/image227.emf"/><Relationship Id="rId8" Type="http://schemas.openxmlformats.org/officeDocument/2006/relationships/image" Target="../media/image228.emf"/><Relationship Id="rId1" Type="http://schemas.openxmlformats.org/officeDocument/2006/relationships/tags" Target="../tags/tag47.x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4.pn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7" Type="http://schemas.openxmlformats.org/officeDocument/2006/relationships/image" Target="../media/image10.emf"/><Relationship Id="rId8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6" Type="http://schemas.openxmlformats.org/officeDocument/2006/relationships/image" Target="../media/image15.emf"/><Relationship Id="rId7" Type="http://schemas.openxmlformats.org/officeDocument/2006/relationships/image" Target="../media/image16.emf"/><Relationship Id="rId8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8.emf"/><Relationship Id="rId6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22.emf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7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7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7" Type="http://schemas.openxmlformats.org/officeDocument/2006/relationships/image" Target="../media/image33.emf"/><Relationship Id="rId8" Type="http://schemas.openxmlformats.org/officeDocument/2006/relationships/image" Target="../media/image40.emf"/><Relationship Id="rId9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2.png"/><Relationship Id="rId5" Type="http://schemas.openxmlformats.org/officeDocument/2006/relationships/image" Target="../media/image43.emf"/><Relationship Id="rId6" Type="http://schemas.openxmlformats.org/officeDocument/2006/relationships/image" Target="../media/image44.emf"/><Relationship Id="rId7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emf"/><Relationship Id="rId7" Type="http://schemas.openxmlformats.org/officeDocument/2006/relationships/image" Target="../media/image52.emf"/><Relationship Id="rId8" Type="http://schemas.openxmlformats.org/officeDocument/2006/relationships/image" Target="../media/image47.emf"/><Relationship Id="rId9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emf"/><Relationship Id="rId5" Type="http://schemas.openxmlformats.org/officeDocument/2006/relationships/image" Target="../media/image56.emf"/><Relationship Id="rId6" Type="http://schemas.openxmlformats.org/officeDocument/2006/relationships/image" Target="../media/image57.emf"/><Relationship Id="rId7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5.png"/><Relationship Id="rId5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9.emf"/><Relationship Id="rId5" Type="http://schemas.openxmlformats.org/officeDocument/2006/relationships/image" Target="../media/image60.emf"/><Relationship Id="rId6" Type="http://schemas.openxmlformats.org/officeDocument/2006/relationships/image" Target="../media/image61.emf"/><Relationship Id="rId7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9.emf"/><Relationship Id="rId5" Type="http://schemas.openxmlformats.org/officeDocument/2006/relationships/image" Target="../media/image60.emf"/><Relationship Id="rId6" Type="http://schemas.openxmlformats.org/officeDocument/2006/relationships/image" Target="../media/image62.emf"/><Relationship Id="rId7" Type="http://schemas.openxmlformats.org/officeDocument/2006/relationships/image" Target="../media/image63.emf"/><Relationship Id="rId8" Type="http://schemas.openxmlformats.org/officeDocument/2006/relationships/image" Target="../media/image61.emf"/><Relationship Id="rId9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44.emf"/><Relationship Id="rId5" Type="http://schemas.openxmlformats.org/officeDocument/2006/relationships/image" Target="../media/image59.emf"/><Relationship Id="rId6" Type="http://schemas.openxmlformats.org/officeDocument/2006/relationships/image" Target="../media/image60.emf"/><Relationship Id="rId7" Type="http://schemas.openxmlformats.org/officeDocument/2006/relationships/image" Target="../media/image62.emf"/><Relationship Id="rId8" Type="http://schemas.openxmlformats.org/officeDocument/2006/relationships/image" Target="../media/image64.emf"/><Relationship Id="rId9" Type="http://schemas.openxmlformats.org/officeDocument/2006/relationships/image" Target="../media/image63.emf"/><Relationship Id="rId10" Type="http://schemas.openxmlformats.org/officeDocument/2006/relationships/image" Target="../media/image65.emf"/><Relationship Id="rId11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6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emf"/><Relationship Id="rId5" Type="http://schemas.openxmlformats.org/officeDocument/2006/relationships/image" Target="../media/image68.emf"/><Relationship Id="rId6" Type="http://schemas.openxmlformats.org/officeDocument/2006/relationships/image" Target="../media/image69.emf"/><Relationship Id="rId7" Type="http://schemas.openxmlformats.org/officeDocument/2006/relationships/image" Target="../media/image70.emf"/><Relationship Id="rId8" Type="http://schemas.openxmlformats.org/officeDocument/2006/relationships/image" Target="../media/image71.emf"/><Relationship Id="rId9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1.xml"/><Relationship Id="rId5" Type="http://schemas.openxmlformats.org/officeDocument/2006/relationships/image" Target="../media/image73.png"/><Relationship Id="rId6" Type="http://schemas.openxmlformats.org/officeDocument/2006/relationships/image" Target="../media/image74.emf"/><Relationship Id="rId1" Type="http://schemas.openxmlformats.org/officeDocument/2006/relationships/tags" Target="../tags/tag8.xml"/><Relationship Id="rId2" Type="http://schemas.openxmlformats.org/officeDocument/2006/relationships/tags" Target="../tags/tag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2.xml"/><Relationship Id="rId5" Type="http://schemas.openxmlformats.org/officeDocument/2006/relationships/image" Target="../media/image73.png"/><Relationship Id="rId6" Type="http://schemas.openxmlformats.org/officeDocument/2006/relationships/image" Target="../media/image74.emf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3.xml"/><Relationship Id="rId5" Type="http://schemas.openxmlformats.org/officeDocument/2006/relationships/image" Target="../media/image73.png"/><Relationship Id="rId6" Type="http://schemas.openxmlformats.org/officeDocument/2006/relationships/image" Target="../media/image75.emf"/><Relationship Id="rId7" Type="http://schemas.openxmlformats.org/officeDocument/2006/relationships/image" Target="../media/image74.emf"/><Relationship Id="rId8" Type="http://schemas.openxmlformats.org/officeDocument/2006/relationships/image" Target="../media/image76.emf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emf"/><Relationship Id="rId5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9.png"/><Relationship Id="rId5" Type="http://schemas.openxmlformats.org/officeDocument/2006/relationships/image" Target="../media/image78.emf"/><Relationship Id="rId6" Type="http://schemas.openxmlformats.org/officeDocument/2006/relationships/image" Target="../media/image80.emf"/><Relationship Id="rId7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9.png"/><Relationship Id="rId5" Type="http://schemas.openxmlformats.org/officeDocument/2006/relationships/image" Target="../media/image81.png"/><Relationship Id="rId6" Type="http://schemas.openxmlformats.org/officeDocument/2006/relationships/image" Target="../media/image78.emf"/><Relationship Id="rId7" Type="http://schemas.openxmlformats.org/officeDocument/2006/relationships/image" Target="../media/image80.emf"/><Relationship Id="rId8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4" Type="http://schemas.openxmlformats.org/officeDocument/2006/relationships/image" Target="../media/image83.emf"/><Relationship Id="rId5" Type="http://schemas.openxmlformats.org/officeDocument/2006/relationships/image" Target="../media/image84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4" Type="http://schemas.openxmlformats.org/officeDocument/2006/relationships/image" Target="../media/image83.emf"/><Relationship Id="rId5" Type="http://schemas.openxmlformats.org/officeDocument/2006/relationships/image" Target="../media/image84.emf"/><Relationship Id="rId6" Type="http://schemas.openxmlformats.org/officeDocument/2006/relationships/image" Target="../media/image85.emf"/><Relationship Id="rId7" Type="http://schemas.openxmlformats.org/officeDocument/2006/relationships/image" Target="../media/image86.emf"/><Relationship Id="rId8" Type="http://schemas.openxmlformats.org/officeDocument/2006/relationships/image" Target="../media/image87.emf"/><Relationship Id="rId9" Type="http://schemas.openxmlformats.org/officeDocument/2006/relationships/image" Target="../media/image88.emf"/><Relationship Id="rId10" Type="http://schemas.openxmlformats.org/officeDocument/2006/relationships/image" Target="../media/image8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emf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91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91.emf"/><Relationship Id="rId5" Type="http://schemas.openxmlformats.org/officeDocument/2006/relationships/image" Target="../media/image92.emf"/><Relationship Id="rId6" Type="http://schemas.openxmlformats.org/officeDocument/2006/relationships/image" Target="../media/image93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7.png"/><Relationship Id="rId12" Type="http://schemas.openxmlformats.org/officeDocument/2006/relationships/image" Target="../media/image98.png"/><Relationship Id="rId1" Type="http://schemas.openxmlformats.org/officeDocument/2006/relationships/tags" Target="../tags/tag14.xml"/><Relationship Id="rId2" Type="http://schemas.openxmlformats.org/officeDocument/2006/relationships/tags" Target="../tags/tag15.xml"/><Relationship Id="rId3" Type="http://schemas.openxmlformats.org/officeDocument/2006/relationships/tags" Target="../tags/tag16.xml"/><Relationship Id="rId4" Type="http://schemas.openxmlformats.org/officeDocument/2006/relationships/tags" Target="../tags/tag17.xml"/><Relationship Id="rId5" Type="http://schemas.openxmlformats.org/officeDocument/2006/relationships/tags" Target="../tags/tag18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52.xml"/><Relationship Id="rId8" Type="http://schemas.openxmlformats.org/officeDocument/2006/relationships/image" Target="../media/image94.png"/><Relationship Id="rId9" Type="http://schemas.openxmlformats.org/officeDocument/2006/relationships/image" Target="../media/image95.png"/><Relationship Id="rId10" Type="http://schemas.openxmlformats.org/officeDocument/2006/relationships/image" Target="../media/image96.png"/></Relationships>
</file>

<file path=ppt/slides/_rels/slide53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20" Type="http://schemas.openxmlformats.org/officeDocument/2006/relationships/image" Target="../media/image100.emf"/><Relationship Id="rId21" Type="http://schemas.openxmlformats.org/officeDocument/2006/relationships/image" Target="../media/image101.png"/><Relationship Id="rId22" Type="http://schemas.openxmlformats.org/officeDocument/2006/relationships/image" Target="../media/image102.png"/><Relationship Id="rId23" Type="http://schemas.openxmlformats.org/officeDocument/2006/relationships/image" Target="../media/image103.png"/><Relationship Id="rId24" Type="http://schemas.openxmlformats.org/officeDocument/2006/relationships/image" Target="../media/image104.emf"/><Relationship Id="rId25" Type="http://schemas.openxmlformats.org/officeDocument/2006/relationships/image" Target="../media/image105.emf"/><Relationship Id="rId10" Type="http://schemas.openxmlformats.org/officeDocument/2006/relationships/tags" Target="../tags/tag28.xml"/><Relationship Id="rId11" Type="http://schemas.openxmlformats.org/officeDocument/2006/relationships/tags" Target="../tags/tag29.xml"/><Relationship Id="rId12" Type="http://schemas.openxmlformats.org/officeDocument/2006/relationships/slideLayout" Target="../slideLayouts/slideLayout2.xml"/><Relationship Id="rId13" Type="http://schemas.openxmlformats.org/officeDocument/2006/relationships/notesSlide" Target="../notesSlides/notesSlide53.xml"/><Relationship Id="rId14" Type="http://schemas.openxmlformats.org/officeDocument/2006/relationships/image" Target="../media/image94.png"/><Relationship Id="rId15" Type="http://schemas.openxmlformats.org/officeDocument/2006/relationships/image" Target="../media/image99.png"/><Relationship Id="rId16" Type="http://schemas.openxmlformats.org/officeDocument/2006/relationships/image" Target="../media/image95.png"/><Relationship Id="rId17" Type="http://schemas.openxmlformats.org/officeDocument/2006/relationships/image" Target="../media/image96.png"/><Relationship Id="rId18" Type="http://schemas.openxmlformats.org/officeDocument/2006/relationships/image" Target="../media/image97.png"/><Relationship Id="rId19" Type="http://schemas.openxmlformats.org/officeDocument/2006/relationships/image" Target="../media/image98.png"/><Relationship Id="rId1" Type="http://schemas.openxmlformats.org/officeDocument/2006/relationships/tags" Target="../tags/tag19.xml"/><Relationship Id="rId2" Type="http://schemas.openxmlformats.org/officeDocument/2006/relationships/tags" Target="../tags/tag20.xml"/><Relationship Id="rId3" Type="http://schemas.openxmlformats.org/officeDocument/2006/relationships/tags" Target="../tags/tag21.xml"/><Relationship Id="rId4" Type="http://schemas.openxmlformats.org/officeDocument/2006/relationships/tags" Target="../tags/tag22.xml"/><Relationship Id="rId5" Type="http://schemas.openxmlformats.org/officeDocument/2006/relationships/tags" Target="../tags/tag23.xml"/><Relationship Id="rId6" Type="http://schemas.openxmlformats.org/officeDocument/2006/relationships/tags" Target="../tags/tag24.xml"/><Relationship Id="rId7" Type="http://schemas.openxmlformats.org/officeDocument/2006/relationships/tags" Target="../tags/tag25.xml"/><Relationship Id="rId8" Type="http://schemas.openxmlformats.org/officeDocument/2006/relationships/tags" Target="../tags/tag2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4" Type="http://schemas.openxmlformats.org/officeDocument/2006/relationships/image" Target="../media/image107.emf"/><Relationship Id="rId5" Type="http://schemas.openxmlformats.org/officeDocument/2006/relationships/image" Target="../media/image10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5.xml"/><Relationship Id="rId6" Type="http://schemas.openxmlformats.org/officeDocument/2006/relationships/image" Target="../media/image109.png"/><Relationship Id="rId7" Type="http://schemas.openxmlformats.org/officeDocument/2006/relationships/image" Target="../media/image110.png"/><Relationship Id="rId8" Type="http://schemas.openxmlformats.org/officeDocument/2006/relationships/image" Target="../media/image111.png"/><Relationship Id="rId1" Type="http://schemas.openxmlformats.org/officeDocument/2006/relationships/tags" Target="../tags/tag30.xml"/><Relationship Id="rId2" Type="http://schemas.openxmlformats.org/officeDocument/2006/relationships/tags" Target="../tags/tag31.xml"/></Relationships>
</file>

<file path=ppt/slides/_rels/slide5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3.emf"/><Relationship Id="rId12" Type="http://schemas.openxmlformats.org/officeDocument/2006/relationships/image" Target="../media/image114.emf"/><Relationship Id="rId1" Type="http://schemas.openxmlformats.org/officeDocument/2006/relationships/tags" Target="../tags/tag33.xml"/><Relationship Id="rId2" Type="http://schemas.openxmlformats.org/officeDocument/2006/relationships/tags" Target="../tags/tag34.xml"/><Relationship Id="rId3" Type="http://schemas.openxmlformats.org/officeDocument/2006/relationships/tags" Target="../tags/tag35.xml"/><Relationship Id="rId4" Type="http://schemas.openxmlformats.org/officeDocument/2006/relationships/tags" Target="../tags/tag36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56.xml"/><Relationship Id="rId7" Type="http://schemas.openxmlformats.org/officeDocument/2006/relationships/image" Target="../media/image109.png"/><Relationship Id="rId8" Type="http://schemas.openxmlformats.org/officeDocument/2006/relationships/image" Target="../media/image110.png"/><Relationship Id="rId9" Type="http://schemas.openxmlformats.org/officeDocument/2006/relationships/image" Target="../media/image112.png"/><Relationship Id="rId10" Type="http://schemas.openxmlformats.org/officeDocument/2006/relationships/image" Target="../media/image11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7.xml"/><Relationship Id="rId6" Type="http://schemas.openxmlformats.org/officeDocument/2006/relationships/image" Target="../media/image115.png"/><Relationship Id="rId7" Type="http://schemas.openxmlformats.org/officeDocument/2006/relationships/image" Target="../media/image116.png"/><Relationship Id="rId8" Type="http://schemas.openxmlformats.org/officeDocument/2006/relationships/image" Target="../media/image117.png"/><Relationship Id="rId1" Type="http://schemas.openxmlformats.org/officeDocument/2006/relationships/tags" Target="../tags/tag37.xml"/><Relationship Id="rId2" Type="http://schemas.openxmlformats.org/officeDocument/2006/relationships/tags" Target="../tags/tag38.xml"/></Relationships>
</file>

<file path=ppt/slides/_rels/slide5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8.png"/><Relationship Id="rId12" Type="http://schemas.openxmlformats.org/officeDocument/2006/relationships/image" Target="../media/image119.png"/><Relationship Id="rId13" Type="http://schemas.openxmlformats.org/officeDocument/2006/relationships/image" Target="../media/image120.emf"/><Relationship Id="rId1" Type="http://schemas.openxmlformats.org/officeDocument/2006/relationships/tags" Target="../tags/tag40.xml"/><Relationship Id="rId2" Type="http://schemas.openxmlformats.org/officeDocument/2006/relationships/tags" Target="../tags/tag41.xml"/><Relationship Id="rId3" Type="http://schemas.openxmlformats.org/officeDocument/2006/relationships/tags" Target="../tags/tag42.xml"/><Relationship Id="rId4" Type="http://schemas.openxmlformats.org/officeDocument/2006/relationships/tags" Target="../tags/tag43.xml"/><Relationship Id="rId5" Type="http://schemas.openxmlformats.org/officeDocument/2006/relationships/tags" Target="../tags/tag44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58.xml"/><Relationship Id="rId8" Type="http://schemas.openxmlformats.org/officeDocument/2006/relationships/image" Target="../media/image115.png"/><Relationship Id="rId9" Type="http://schemas.openxmlformats.org/officeDocument/2006/relationships/image" Target="../media/image116.png"/><Relationship Id="rId10" Type="http://schemas.openxmlformats.org/officeDocument/2006/relationships/image" Target="../media/image11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4" Type="http://schemas.openxmlformats.org/officeDocument/2006/relationships/image" Target="../media/image12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4" Type="http://schemas.openxmlformats.org/officeDocument/2006/relationships/image" Target="../media/image123.emf"/><Relationship Id="rId5" Type="http://schemas.openxmlformats.org/officeDocument/2006/relationships/image" Target="../media/image122.emf"/><Relationship Id="rId6" Type="http://schemas.openxmlformats.org/officeDocument/2006/relationships/image" Target="../media/image12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4" Type="http://schemas.openxmlformats.org/officeDocument/2006/relationships/image" Target="../media/image123.emf"/><Relationship Id="rId5" Type="http://schemas.openxmlformats.org/officeDocument/2006/relationships/image" Target="../media/image122.emf"/><Relationship Id="rId6" Type="http://schemas.openxmlformats.org/officeDocument/2006/relationships/image" Target="../media/image12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4" Type="http://schemas.openxmlformats.org/officeDocument/2006/relationships/image" Target="../media/image125.emf"/><Relationship Id="rId5" Type="http://schemas.openxmlformats.org/officeDocument/2006/relationships/image" Target="../media/image126.emf"/><Relationship Id="rId6" Type="http://schemas.openxmlformats.org/officeDocument/2006/relationships/image" Target="../media/image12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4" Type="http://schemas.openxmlformats.org/officeDocument/2006/relationships/image" Target="../media/image123.emf"/><Relationship Id="rId5" Type="http://schemas.openxmlformats.org/officeDocument/2006/relationships/image" Target="../media/image128.emf"/><Relationship Id="rId6" Type="http://schemas.openxmlformats.org/officeDocument/2006/relationships/image" Target="../media/image125.emf"/><Relationship Id="rId7" Type="http://schemas.openxmlformats.org/officeDocument/2006/relationships/image" Target="../media/image129.emf"/><Relationship Id="rId8" Type="http://schemas.openxmlformats.org/officeDocument/2006/relationships/image" Target="../media/image126.emf"/><Relationship Id="rId9" Type="http://schemas.openxmlformats.org/officeDocument/2006/relationships/image" Target="../media/image127.emf"/><Relationship Id="rId10" Type="http://schemas.openxmlformats.org/officeDocument/2006/relationships/image" Target="../media/image13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0.emf"/><Relationship Id="rId12" Type="http://schemas.openxmlformats.org/officeDocument/2006/relationships/image" Target="../media/image13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121.emf"/><Relationship Id="rId4" Type="http://schemas.openxmlformats.org/officeDocument/2006/relationships/image" Target="../media/image123.emf"/><Relationship Id="rId5" Type="http://schemas.openxmlformats.org/officeDocument/2006/relationships/image" Target="../media/image128.emf"/><Relationship Id="rId6" Type="http://schemas.openxmlformats.org/officeDocument/2006/relationships/image" Target="../media/image125.emf"/><Relationship Id="rId7" Type="http://schemas.openxmlformats.org/officeDocument/2006/relationships/image" Target="../media/image129.emf"/><Relationship Id="rId8" Type="http://schemas.openxmlformats.org/officeDocument/2006/relationships/image" Target="../media/image126.emf"/><Relationship Id="rId9" Type="http://schemas.openxmlformats.org/officeDocument/2006/relationships/image" Target="../media/image127.emf"/><Relationship Id="rId10" Type="http://schemas.openxmlformats.org/officeDocument/2006/relationships/image" Target="../media/image131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133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4" Type="http://schemas.openxmlformats.org/officeDocument/2006/relationships/image" Target="../media/image134.emf"/><Relationship Id="rId5" Type="http://schemas.openxmlformats.org/officeDocument/2006/relationships/image" Target="../media/image135.emf"/><Relationship Id="rId6" Type="http://schemas.openxmlformats.org/officeDocument/2006/relationships/image" Target="../media/image1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4" Type="http://schemas.openxmlformats.org/officeDocument/2006/relationships/image" Target="../media/image134.emf"/><Relationship Id="rId5" Type="http://schemas.openxmlformats.org/officeDocument/2006/relationships/image" Target="../media/image135.emf"/><Relationship Id="rId6" Type="http://schemas.openxmlformats.org/officeDocument/2006/relationships/image" Target="../media/image136.emf"/><Relationship Id="rId7" Type="http://schemas.openxmlformats.org/officeDocument/2006/relationships/image" Target="../media/image137.emf"/><Relationship Id="rId8" Type="http://schemas.openxmlformats.org/officeDocument/2006/relationships/image" Target="../media/image13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4" Type="http://schemas.openxmlformats.org/officeDocument/2006/relationships/image" Target="../media/image140.emf"/><Relationship Id="rId5" Type="http://schemas.openxmlformats.org/officeDocument/2006/relationships/image" Target="../media/image141.emf"/><Relationship Id="rId6" Type="http://schemas.openxmlformats.org/officeDocument/2006/relationships/image" Target="../media/image14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e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emf"/><Relationship Id="rId4" Type="http://schemas.openxmlformats.org/officeDocument/2006/relationships/image" Target="../media/image140.emf"/><Relationship Id="rId5" Type="http://schemas.openxmlformats.org/officeDocument/2006/relationships/image" Target="../media/image141.emf"/><Relationship Id="rId6" Type="http://schemas.openxmlformats.org/officeDocument/2006/relationships/image" Target="../media/image142.emf"/><Relationship Id="rId7" Type="http://schemas.openxmlformats.org/officeDocument/2006/relationships/image" Target="../media/image143.emf"/><Relationship Id="rId8" Type="http://schemas.openxmlformats.org/officeDocument/2006/relationships/image" Target="../media/image144.emf"/><Relationship Id="rId9" Type="http://schemas.openxmlformats.org/officeDocument/2006/relationships/image" Target="../media/image145.emf"/><Relationship Id="rId10" Type="http://schemas.openxmlformats.org/officeDocument/2006/relationships/image" Target="../media/image146.emf"/><Relationship Id="rId11" Type="http://schemas.openxmlformats.org/officeDocument/2006/relationships/image" Target="../media/image14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emf"/><Relationship Id="rId4" Type="http://schemas.openxmlformats.org/officeDocument/2006/relationships/image" Target="../media/image14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emf"/><Relationship Id="rId4" Type="http://schemas.openxmlformats.org/officeDocument/2006/relationships/image" Target="../media/image150.emf"/><Relationship Id="rId5" Type="http://schemas.openxmlformats.org/officeDocument/2006/relationships/image" Target="../media/image14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4" Type="http://schemas.openxmlformats.org/officeDocument/2006/relationships/image" Target="../media/image15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4" Type="http://schemas.openxmlformats.org/officeDocument/2006/relationships/image" Target="../media/image152.emf"/><Relationship Id="rId5" Type="http://schemas.openxmlformats.org/officeDocument/2006/relationships/image" Target="../media/image153.emf"/><Relationship Id="rId6" Type="http://schemas.openxmlformats.org/officeDocument/2006/relationships/image" Target="../media/image15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4" Type="http://schemas.openxmlformats.org/officeDocument/2006/relationships/image" Target="../media/image152.emf"/><Relationship Id="rId5" Type="http://schemas.openxmlformats.org/officeDocument/2006/relationships/image" Target="../media/image153.emf"/><Relationship Id="rId6" Type="http://schemas.openxmlformats.org/officeDocument/2006/relationships/image" Target="../media/image154.emf"/><Relationship Id="rId7" Type="http://schemas.openxmlformats.org/officeDocument/2006/relationships/image" Target="../media/image155.emf"/><Relationship Id="rId8" Type="http://schemas.openxmlformats.org/officeDocument/2006/relationships/image" Target="../media/image156.emf"/><Relationship Id="rId9" Type="http://schemas.openxmlformats.org/officeDocument/2006/relationships/image" Target="../media/image15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4" Type="http://schemas.openxmlformats.org/officeDocument/2006/relationships/image" Target="../media/image152.emf"/><Relationship Id="rId5" Type="http://schemas.openxmlformats.org/officeDocument/2006/relationships/image" Target="../media/image153.emf"/><Relationship Id="rId6" Type="http://schemas.openxmlformats.org/officeDocument/2006/relationships/image" Target="../media/image154.emf"/><Relationship Id="rId7" Type="http://schemas.openxmlformats.org/officeDocument/2006/relationships/image" Target="../media/image155.emf"/><Relationship Id="rId8" Type="http://schemas.openxmlformats.org/officeDocument/2006/relationships/image" Target="../media/image156.emf"/><Relationship Id="rId9" Type="http://schemas.openxmlformats.org/officeDocument/2006/relationships/image" Target="../media/image158.emf"/><Relationship Id="rId10" Type="http://schemas.openxmlformats.org/officeDocument/2006/relationships/image" Target="../media/image15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159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emf"/><Relationship Id="rId4" Type="http://schemas.openxmlformats.org/officeDocument/2006/relationships/image" Target="../media/image16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emf"/><Relationship Id="rId4" Type="http://schemas.openxmlformats.org/officeDocument/2006/relationships/image" Target="../media/image160.emf"/><Relationship Id="rId5" Type="http://schemas.openxmlformats.org/officeDocument/2006/relationships/image" Target="../media/image161.emf"/><Relationship Id="rId6" Type="http://schemas.openxmlformats.org/officeDocument/2006/relationships/image" Target="../media/image16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3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4" Type="http://schemas.openxmlformats.org/officeDocument/2006/relationships/image" Target="../media/image164.emf"/><Relationship Id="rId5" Type="http://schemas.openxmlformats.org/officeDocument/2006/relationships/image" Target="../media/image165.emf"/><Relationship Id="rId6" Type="http://schemas.openxmlformats.org/officeDocument/2006/relationships/image" Target="../media/image166.emf"/><Relationship Id="rId7" Type="http://schemas.openxmlformats.org/officeDocument/2006/relationships/image" Target="../media/image167.emf"/><Relationship Id="rId8" Type="http://schemas.openxmlformats.org/officeDocument/2006/relationships/image" Target="../media/image16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4" Type="http://schemas.openxmlformats.org/officeDocument/2006/relationships/image" Target="../media/image164.emf"/><Relationship Id="rId5" Type="http://schemas.openxmlformats.org/officeDocument/2006/relationships/image" Target="../media/image165.emf"/><Relationship Id="rId6" Type="http://schemas.openxmlformats.org/officeDocument/2006/relationships/image" Target="../media/image166.emf"/><Relationship Id="rId7" Type="http://schemas.openxmlformats.org/officeDocument/2006/relationships/image" Target="../media/image167.emf"/><Relationship Id="rId8" Type="http://schemas.openxmlformats.org/officeDocument/2006/relationships/image" Target="../media/image168.emf"/><Relationship Id="rId9" Type="http://schemas.openxmlformats.org/officeDocument/2006/relationships/image" Target="../media/image169.emf"/><Relationship Id="rId10" Type="http://schemas.openxmlformats.org/officeDocument/2006/relationships/image" Target="../media/image170.emf"/><Relationship Id="rId11" Type="http://schemas.openxmlformats.org/officeDocument/2006/relationships/image" Target="../media/image17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emf"/><Relationship Id="rId4" Type="http://schemas.openxmlformats.org/officeDocument/2006/relationships/image" Target="../media/image17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emf"/><Relationship Id="rId4" Type="http://schemas.openxmlformats.org/officeDocument/2006/relationships/image" Target="../media/image173.emf"/><Relationship Id="rId5" Type="http://schemas.openxmlformats.org/officeDocument/2006/relationships/image" Target="../media/image174.emf"/><Relationship Id="rId6" Type="http://schemas.openxmlformats.org/officeDocument/2006/relationships/image" Target="../media/image175.emf"/><Relationship Id="rId7" Type="http://schemas.openxmlformats.org/officeDocument/2006/relationships/image" Target="../media/image176.emf"/><Relationship Id="rId8" Type="http://schemas.openxmlformats.org/officeDocument/2006/relationships/image" Target="../media/image17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2.emf"/><Relationship Id="rId12" Type="http://schemas.openxmlformats.org/officeDocument/2006/relationships/image" Target="../media/image176.emf"/><Relationship Id="rId13" Type="http://schemas.openxmlformats.org/officeDocument/2006/relationships/image" Target="../media/image17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172.emf"/><Relationship Id="rId4" Type="http://schemas.openxmlformats.org/officeDocument/2006/relationships/image" Target="../media/image173.emf"/><Relationship Id="rId5" Type="http://schemas.openxmlformats.org/officeDocument/2006/relationships/image" Target="../media/image178.emf"/><Relationship Id="rId6" Type="http://schemas.openxmlformats.org/officeDocument/2006/relationships/image" Target="../media/image174.emf"/><Relationship Id="rId7" Type="http://schemas.openxmlformats.org/officeDocument/2006/relationships/image" Target="../media/image179.emf"/><Relationship Id="rId8" Type="http://schemas.openxmlformats.org/officeDocument/2006/relationships/image" Target="../media/image175.emf"/><Relationship Id="rId9" Type="http://schemas.openxmlformats.org/officeDocument/2006/relationships/image" Target="../media/image180.emf"/><Relationship Id="rId10" Type="http://schemas.openxmlformats.org/officeDocument/2006/relationships/image" Target="../media/image181.e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emf"/><Relationship Id="rId4" Type="http://schemas.openxmlformats.org/officeDocument/2006/relationships/image" Target="../media/image184.emf"/><Relationship Id="rId5" Type="http://schemas.openxmlformats.org/officeDocument/2006/relationships/image" Target="../media/image18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emf"/><Relationship Id="rId4" Type="http://schemas.openxmlformats.org/officeDocument/2006/relationships/image" Target="../media/image186.emf"/><Relationship Id="rId5" Type="http://schemas.openxmlformats.org/officeDocument/2006/relationships/image" Target="../media/image187.emf"/><Relationship Id="rId6" Type="http://schemas.openxmlformats.org/officeDocument/2006/relationships/image" Target="../media/image184.emf"/><Relationship Id="rId7" Type="http://schemas.openxmlformats.org/officeDocument/2006/relationships/image" Target="../media/image18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emf"/><Relationship Id="rId4" Type="http://schemas.openxmlformats.org/officeDocument/2006/relationships/image" Target="../media/image186.emf"/><Relationship Id="rId5" Type="http://schemas.openxmlformats.org/officeDocument/2006/relationships/image" Target="../media/image187.emf"/><Relationship Id="rId6" Type="http://schemas.openxmlformats.org/officeDocument/2006/relationships/image" Target="../media/image184.emf"/><Relationship Id="rId7" Type="http://schemas.openxmlformats.org/officeDocument/2006/relationships/image" Target="../media/image18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emf"/><Relationship Id="rId4" Type="http://schemas.openxmlformats.org/officeDocument/2006/relationships/image" Target="../media/image189.emf"/><Relationship Id="rId5" Type="http://schemas.openxmlformats.org/officeDocument/2006/relationships/image" Target="../media/image190.emf"/><Relationship Id="rId6" Type="http://schemas.openxmlformats.org/officeDocument/2006/relationships/image" Target="../media/image19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emf"/><Relationship Id="rId4" Type="http://schemas.openxmlformats.org/officeDocument/2006/relationships/image" Target="../media/image189.emf"/><Relationship Id="rId5" Type="http://schemas.openxmlformats.org/officeDocument/2006/relationships/image" Target="../media/image192.emf"/><Relationship Id="rId6" Type="http://schemas.openxmlformats.org/officeDocument/2006/relationships/image" Target="../media/image190.emf"/><Relationship Id="rId7" Type="http://schemas.openxmlformats.org/officeDocument/2006/relationships/image" Target="../media/image19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3.pn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emf"/><Relationship Id="rId4" Type="http://schemas.openxmlformats.org/officeDocument/2006/relationships/image" Target="../media/image194.emf"/><Relationship Id="rId5" Type="http://schemas.openxmlformats.org/officeDocument/2006/relationships/image" Target="../media/image19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emf"/><Relationship Id="rId4" Type="http://schemas.openxmlformats.org/officeDocument/2006/relationships/image" Target="../media/image194.emf"/><Relationship Id="rId5" Type="http://schemas.openxmlformats.org/officeDocument/2006/relationships/image" Target="../media/image195.emf"/><Relationship Id="rId6" Type="http://schemas.openxmlformats.org/officeDocument/2006/relationships/image" Target="../media/image196.emf"/><Relationship Id="rId7" Type="http://schemas.openxmlformats.org/officeDocument/2006/relationships/image" Target="../media/image197.emf"/><Relationship Id="rId8" Type="http://schemas.openxmlformats.org/officeDocument/2006/relationships/image" Target="../media/image19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emf"/><Relationship Id="rId4" Type="http://schemas.openxmlformats.org/officeDocument/2006/relationships/image" Target="../media/image200.emf"/><Relationship Id="rId5" Type="http://schemas.openxmlformats.org/officeDocument/2006/relationships/image" Target="../media/image20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emf"/><Relationship Id="rId4" Type="http://schemas.openxmlformats.org/officeDocument/2006/relationships/image" Target="../media/image200.emf"/><Relationship Id="rId5" Type="http://schemas.openxmlformats.org/officeDocument/2006/relationships/image" Target="../media/image201.emf"/><Relationship Id="rId6" Type="http://schemas.openxmlformats.org/officeDocument/2006/relationships/image" Target="../media/image202.emf"/><Relationship Id="rId7" Type="http://schemas.openxmlformats.org/officeDocument/2006/relationships/image" Target="../media/image203.emf"/><Relationship Id="rId8" Type="http://schemas.openxmlformats.org/officeDocument/2006/relationships/image" Target="../media/image204.emf"/><Relationship Id="rId9" Type="http://schemas.openxmlformats.org/officeDocument/2006/relationships/image" Target="../media/image205.emf"/><Relationship Id="rId10" Type="http://schemas.openxmlformats.org/officeDocument/2006/relationships/image" Target="../media/image20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4" Type="http://schemas.openxmlformats.org/officeDocument/2006/relationships/image" Target="../media/image199.emf"/><Relationship Id="rId5" Type="http://schemas.openxmlformats.org/officeDocument/2006/relationships/image" Target="../media/image200.emf"/><Relationship Id="rId6" Type="http://schemas.openxmlformats.org/officeDocument/2006/relationships/image" Target="../media/image201.emf"/><Relationship Id="rId7" Type="http://schemas.openxmlformats.org/officeDocument/2006/relationships/image" Target="../media/image202.emf"/><Relationship Id="rId8" Type="http://schemas.openxmlformats.org/officeDocument/2006/relationships/image" Target="../media/image203.emf"/><Relationship Id="rId9" Type="http://schemas.openxmlformats.org/officeDocument/2006/relationships/image" Target="../media/image204.emf"/><Relationship Id="rId10" Type="http://schemas.openxmlformats.org/officeDocument/2006/relationships/image" Target="../media/image205.emf"/><Relationship Id="rId11" Type="http://schemas.openxmlformats.org/officeDocument/2006/relationships/image" Target="../media/image20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emf"/><Relationship Id="rId4" Type="http://schemas.openxmlformats.org/officeDocument/2006/relationships/image" Target="../media/image20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.emf"/><Relationship Id="rId4" Type="http://schemas.openxmlformats.org/officeDocument/2006/relationships/image" Target="../media/image209.emf"/><Relationship Id="rId5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9.xml"/><Relationship Id="rId4" Type="http://schemas.openxmlformats.org/officeDocument/2006/relationships/image" Target="../media/image211.png"/><Relationship Id="rId5" Type="http://schemas.openxmlformats.org/officeDocument/2006/relationships/image" Target="../media/image212.emf"/><Relationship Id="rId6" Type="http://schemas.openxmlformats.org/officeDocument/2006/relationships/image" Target="../media/image213.emf"/><Relationship Id="rId7" Type="http://schemas.openxmlformats.org/officeDocument/2006/relationships/image" Target="../media/image214.emf"/><Relationship Id="rId8" Type="http://schemas.openxmlformats.org/officeDocument/2006/relationships/image" Target="../media/image215.emf"/><Relationship Id="rId9" Type="http://schemas.openxmlformats.org/officeDocument/2006/relationships/image" Target="../media/image216.emf"/><Relationship Id="rId10" Type="http://schemas.openxmlformats.org/officeDocument/2006/relationships/image" Target="../media/image8.emf"/><Relationship Id="rId1" Type="http://schemas.openxmlformats.org/officeDocument/2006/relationships/tags" Target="../tags/tag45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373313"/>
            <a:ext cx="8892480" cy="1776412"/>
          </a:xfrm>
        </p:spPr>
        <p:txBody>
          <a:bodyPr/>
          <a:lstStyle/>
          <a:p>
            <a:pPr algn="ctr" eaLnBrk="1" hangingPunct="1"/>
            <a: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  <a:t>Non-linear effects</a:t>
            </a:r>
            <a:b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</a:br>
            <a:r>
              <a:rPr lang="en-US" b="1" dirty="0">
                <a:solidFill>
                  <a:schemeClr val="bg2"/>
                </a:solidFill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000" b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Hannes</a:t>
            </a:r>
            <a:r>
              <a:rPr lang="en-US" sz="3000" b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BARTOSIK and </a:t>
            </a:r>
            <a:r>
              <a:rPr lang="en-US" sz="3000" b="1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Yannis</a:t>
            </a:r>
            <a:r>
              <a:rPr lang="en-US" sz="3000" b="1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0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PAPAPHILIPPOU</a:t>
            </a:r>
            <a:r>
              <a:rPr lang="en-US" sz="32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32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Accelerator and Beam Physics group</a:t>
            </a:r>
            <a:b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Beams Department</a:t>
            </a:r>
            <a:b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800" b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CERN</a:t>
            </a:r>
            <a:endParaRPr lang="en-US" sz="2800" b="1" dirty="0">
              <a:solidFill>
                <a:schemeClr val="tx1"/>
              </a:solidFill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233988"/>
            <a:ext cx="8534400" cy="121920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b="1" dirty="0">
                <a:latin typeface="Times New Roman" charset="0"/>
                <a:ea typeface="ＭＳ Ｐゴシック" charset="0"/>
                <a:cs typeface="ＭＳ Ｐゴシック" charset="0"/>
              </a:rPr>
              <a:t>Joint University Accelerator School </a:t>
            </a:r>
          </a:p>
          <a:p>
            <a:pPr eaLnBrk="1" hangingPunct="1">
              <a:buFont typeface="Wingdings" charset="0"/>
              <a:buNone/>
            </a:pP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Archamps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FRANCE</a:t>
            </a:r>
          </a:p>
          <a:p>
            <a:pPr eaLnBrk="1" hangingPunct="1">
              <a:buFont typeface="Wingdings" charset="0"/>
              <a:buNone/>
            </a:pP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5 </a:t>
            </a:r>
            <a:r>
              <a:rPr lang="en-US" smtClean="0">
                <a:latin typeface="Times New Roman" charset="0"/>
                <a:ea typeface="ＭＳ Ｐゴシック" charset="0"/>
                <a:cs typeface="ＭＳ Ｐゴシック" charset="0"/>
              </a:rPr>
              <a:t>February 2017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427912" cy="692150"/>
          </a:xfrm>
        </p:spPr>
        <p:txBody>
          <a:bodyPr/>
          <a:lstStyle/>
          <a:p>
            <a:r>
              <a:rPr lang="en-US" sz="2800">
                <a:latin typeface="Bookman Old Style" charset="0"/>
                <a:ea typeface="ＭＳ Ｐゴシック" charset="0"/>
                <a:cs typeface="ＭＳ Ｐゴシック" charset="0"/>
              </a:rPr>
              <a:t>Non-linear effects in low emittance rings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57200" y="1989138"/>
            <a:ext cx="4040188" cy="475297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Chromaticity </a:t>
            </a:r>
            <a:r>
              <a:rPr lang="en-US" dirty="0" err="1" smtClean="0"/>
              <a:t>sextupoles</a:t>
            </a:r>
            <a:r>
              <a:rPr lang="en-US" dirty="0" smtClean="0"/>
              <a:t> </a:t>
            </a:r>
          </a:p>
          <a:p>
            <a:pPr>
              <a:defRPr/>
            </a:pPr>
            <a:r>
              <a:rPr lang="en-US" dirty="0" smtClean="0"/>
              <a:t>Magnet </a:t>
            </a:r>
            <a:r>
              <a:rPr lang="en-US" dirty="0"/>
              <a:t>imperfections and </a:t>
            </a:r>
            <a:r>
              <a:rPr lang="en-US" dirty="0" smtClean="0"/>
              <a:t>misalignments</a:t>
            </a:r>
          </a:p>
          <a:p>
            <a:pPr>
              <a:defRPr/>
            </a:pPr>
            <a:r>
              <a:rPr lang="en-US" dirty="0" smtClean="0"/>
              <a:t>Insertion devices (wigglers, undulators)</a:t>
            </a:r>
          </a:p>
          <a:p>
            <a:pPr>
              <a:defRPr/>
            </a:pPr>
            <a:r>
              <a:rPr lang="en-US" dirty="0" smtClean="0"/>
              <a:t>Injection elements</a:t>
            </a:r>
          </a:p>
          <a:p>
            <a:pPr>
              <a:defRPr/>
            </a:pPr>
            <a:r>
              <a:rPr lang="en-US" dirty="0" smtClean="0"/>
              <a:t>Ground motion</a:t>
            </a:r>
            <a:endParaRPr lang="en-US" dirty="0"/>
          </a:p>
          <a:p>
            <a:pPr>
              <a:defRPr/>
            </a:pPr>
            <a:r>
              <a:rPr lang="en-US" dirty="0" smtClean="0"/>
              <a:t>Magnet fringe </a:t>
            </a:r>
            <a:r>
              <a:rPr lang="en-US" dirty="0"/>
              <a:t>fields</a:t>
            </a:r>
          </a:p>
          <a:p>
            <a:pPr>
              <a:defRPr/>
            </a:pPr>
            <a:r>
              <a:rPr lang="en-US" dirty="0" smtClean="0"/>
              <a:t>Space</a:t>
            </a:r>
            <a:r>
              <a:rPr lang="en-US" dirty="0"/>
              <a:t>-charge </a:t>
            </a:r>
            <a:r>
              <a:rPr lang="en-US" dirty="0" smtClean="0"/>
              <a:t>effect (in the vertical plane for damping rings)</a:t>
            </a:r>
          </a:p>
          <a:p>
            <a:pPr>
              <a:defRPr/>
            </a:pPr>
            <a:r>
              <a:rPr lang="en-US" dirty="0" smtClean="0"/>
              <a:t>Electron cloud (Ion) effects</a:t>
            </a:r>
            <a:endParaRPr lang="en-US" dirty="0"/>
          </a:p>
        </p:txBody>
      </p:sp>
      <p:pic>
        <p:nvPicPr>
          <p:cNvPr id="14340" name="Picture 15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836613"/>
            <a:ext cx="23082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Damped harmonic oscillator II</a:t>
            </a:r>
          </a:p>
        </p:txBody>
      </p:sp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250825" y="749300"/>
            <a:ext cx="8893175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Three cases can be distinguished 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  <a:defRPr/>
            </a:pPr>
            <a:r>
              <a:rPr lang="en-US" i="1" dirty="0" err="1">
                <a:solidFill>
                  <a:srgbClr val="00CCFF"/>
                </a:solidFill>
              </a:rPr>
              <a:t>Overdamping</a:t>
            </a:r>
            <a:r>
              <a:rPr lang="en-US" dirty="0">
                <a:solidFill>
                  <a:srgbClr val="00CCFF"/>
                </a:solidFill>
              </a:rPr>
              <a:t> </a:t>
            </a:r>
            <a:r>
              <a:rPr lang="en-US" dirty="0"/>
              <a:t>(    real, i.e.             or	         ): The system exponentially decays to equilibrium (slower for larger damping ratio values) 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  <a:defRPr/>
            </a:pPr>
            <a:r>
              <a:rPr lang="en-US" i="1" dirty="0">
                <a:solidFill>
                  <a:srgbClr val="FF0000"/>
                </a:solidFill>
              </a:rPr>
              <a:t>Critical</a:t>
            </a:r>
            <a:r>
              <a:rPr lang="en-US" i="1" dirty="0"/>
              <a:t> </a:t>
            </a:r>
            <a:r>
              <a:rPr lang="en-US" i="1" dirty="0">
                <a:solidFill>
                  <a:srgbClr val="FF0000"/>
                </a:solidFill>
              </a:rPr>
              <a:t>damping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i="1" dirty="0" err="1"/>
              <a:t>ζ</a:t>
            </a:r>
            <a:r>
              <a:rPr lang="en-US" dirty="0"/>
              <a:t> = 1): The system returns to equilibrium as quickly as possible without oscillating. 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  <a:defRPr/>
            </a:pPr>
            <a:r>
              <a:rPr lang="en-US" i="1" dirty="0" err="1">
                <a:solidFill>
                  <a:srgbClr val="008000"/>
                </a:solidFill>
              </a:rPr>
              <a:t>Underdamping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/>
              <a:t>( </a:t>
            </a:r>
            <a:r>
              <a:rPr lang="en-US" i="1" dirty="0"/>
              <a:t>  </a:t>
            </a:r>
            <a:r>
              <a:rPr lang="en-US" dirty="0"/>
              <a:t>complex, i.e.	        or		   ): The system oscillates with the amplitude gradually decreasing to zero, with a slightly different frequency than the </a:t>
            </a:r>
            <a:r>
              <a:rPr lang="en-US" i="1" dirty="0">
                <a:solidFill>
                  <a:srgbClr val="0000FF"/>
                </a:solidFill>
              </a:rPr>
              <a:t>harmonic</a:t>
            </a:r>
            <a:r>
              <a:rPr lang="en-US" dirty="0"/>
              <a:t> one:</a:t>
            </a:r>
          </a:p>
          <a:p>
            <a:pPr algn="l">
              <a:buSzTx/>
              <a:buFont typeface="Wingdings" charset="0"/>
              <a:buNone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</p:txBody>
      </p:sp>
      <p:sp>
        <p:nvSpPr>
          <p:cNvPr id="23555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2355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400550"/>
            <a:ext cx="44862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397000"/>
            <a:ext cx="16827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363663"/>
            <a:ext cx="7921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341438"/>
            <a:ext cx="122396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357563"/>
            <a:ext cx="169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16288"/>
            <a:ext cx="7921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1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44863"/>
            <a:ext cx="10810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3" name="Picture 1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046538"/>
            <a:ext cx="187166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932363" y="4508500"/>
            <a:ext cx="4211637" cy="2457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 algn="l">
              <a:buSzTx/>
              <a:defRPr/>
            </a:pPr>
            <a:r>
              <a:rPr lang="en-US" dirty="0">
                <a:latin typeface="Palatino" charset="0"/>
              </a:rPr>
              <a:t>Note that there is no integral of motion, in that case, as the energy is not conserved (dissipative system)</a:t>
            </a:r>
          </a:p>
          <a:p>
            <a:pPr lvl="1" algn="l">
              <a:buClr>
                <a:schemeClr val="accent2"/>
              </a:buClr>
              <a:buSzPct val="80000"/>
              <a:buFont typeface="Wingdings" charset="0"/>
              <a:buNone/>
              <a:defRPr/>
            </a:pPr>
            <a:endParaRPr lang="en-US" sz="2800" dirty="0">
              <a:latin typeface="Palatino" charset="0"/>
            </a:endParaRPr>
          </a:p>
        </p:txBody>
      </p:sp>
      <p:pic>
        <p:nvPicPr>
          <p:cNvPr id="23565" name="Picture 2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654844" y="5409406"/>
            <a:ext cx="857250" cy="223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5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113"/>
            <a:ext cx="7467600" cy="609600"/>
          </a:xfrm>
        </p:spPr>
        <p:txBody>
          <a:bodyPr/>
          <a:lstStyle/>
          <a:p>
            <a:pPr eaLnBrk="1" hangingPunct="1"/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Damped oscillator with periodic driving</a:t>
            </a: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304800" y="749300"/>
            <a:ext cx="85344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Consider periodic force pumping energy into the system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solution of the </a:t>
            </a:r>
            <a:r>
              <a:rPr lang="en-US" b="1" dirty="0" smtClean="0">
                <a:latin typeface="Palatino" charset="0"/>
              </a:rPr>
              <a:t>homogeneous</a:t>
            </a:r>
            <a:r>
              <a:rPr lang="en-US" dirty="0" smtClean="0">
                <a:latin typeface="Palatino" charset="0"/>
              </a:rPr>
              <a:t> system is	 </a:t>
            </a:r>
          </a:p>
        </p:txBody>
      </p:sp>
      <p:pic>
        <p:nvPicPr>
          <p:cNvPr id="39939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088" y="1268413"/>
            <a:ext cx="5791200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2555310"/>
            <a:ext cx="6408713" cy="44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4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113"/>
            <a:ext cx="7467600" cy="609600"/>
          </a:xfrm>
        </p:spPr>
        <p:txBody>
          <a:bodyPr/>
          <a:lstStyle/>
          <a:p>
            <a:pPr eaLnBrk="1" hangingPunct="1"/>
            <a:r>
              <a:rPr lang="en-US" dirty="0">
                <a:latin typeface="Palatino" charset="0"/>
                <a:ea typeface="ＭＳ Ｐゴシック" charset="0"/>
                <a:cs typeface="ＭＳ Ｐゴシック" charset="0"/>
              </a:rPr>
              <a:t>Damped oscillator with periodic driving</a:t>
            </a: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304800" y="749300"/>
            <a:ext cx="85344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Consider periodic force pumping energy into the system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solution of the </a:t>
            </a:r>
            <a:r>
              <a:rPr lang="en-US" b="1" dirty="0" smtClean="0">
                <a:latin typeface="Palatino" charset="0"/>
              </a:rPr>
              <a:t>homogeneous</a:t>
            </a:r>
            <a:r>
              <a:rPr lang="en-US" dirty="0" smtClean="0">
                <a:latin typeface="Palatino" charset="0"/>
              </a:rPr>
              <a:t> system is</a:t>
            </a: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particular solution is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algn="l">
              <a:buSzTx/>
              <a:buNone/>
            </a:pPr>
            <a:endParaRPr lang="en-US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</a:t>
            </a:r>
            <a:r>
              <a:rPr lang="en-US" b="1" dirty="0" smtClean="0">
                <a:latin typeface="Palatino" charset="0"/>
              </a:rPr>
              <a:t>homogeneous solution vanishes </a:t>
            </a:r>
            <a:r>
              <a:rPr lang="en-US" dirty="0" smtClean="0">
                <a:latin typeface="Palatino" charset="0"/>
              </a:rPr>
              <a:t>for	       ,  leaving only the particular one, for which there is an </a:t>
            </a:r>
            <a:r>
              <a:rPr lang="en-US" b="1" dirty="0" smtClean="0">
                <a:latin typeface="Palatino" charset="0"/>
              </a:rPr>
              <a:t>amplitude</a:t>
            </a:r>
            <a:r>
              <a:rPr lang="en-US" dirty="0" smtClean="0">
                <a:latin typeface="Palatino" charset="0"/>
              </a:rPr>
              <a:t> </a:t>
            </a:r>
            <a:r>
              <a:rPr lang="en-US" b="1" dirty="0" smtClean="0">
                <a:latin typeface="Palatino" charset="0"/>
              </a:rPr>
              <a:t>maximum</a:t>
            </a:r>
            <a:r>
              <a:rPr lang="en-US" dirty="0" smtClean="0">
                <a:latin typeface="Palatino" charset="0"/>
              </a:rPr>
              <a:t> for		but no divergence</a:t>
            </a: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In that case, the energy pumped into the system compensates the friction, and a </a:t>
            </a:r>
            <a:r>
              <a:rPr lang="en-US" b="1" dirty="0" smtClean="0">
                <a:latin typeface="Palatino" charset="0"/>
              </a:rPr>
              <a:t>steady state </a:t>
            </a:r>
            <a:r>
              <a:rPr lang="en-US" dirty="0" smtClean="0">
                <a:latin typeface="Palatino" charset="0"/>
              </a:rPr>
              <a:t>is reached representing a </a:t>
            </a:r>
            <a:r>
              <a:rPr lang="en-US" b="1" dirty="0" smtClean="0">
                <a:latin typeface="Palatino" charset="0"/>
              </a:rPr>
              <a:t>limit cycle</a:t>
            </a:r>
            <a:r>
              <a:rPr lang="en-US" dirty="0" smtClean="0">
                <a:latin typeface="Palatino" charset="0"/>
              </a:rPr>
              <a:t>		 </a:t>
            </a:r>
          </a:p>
        </p:txBody>
      </p:sp>
      <p:pic>
        <p:nvPicPr>
          <p:cNvPr id="39939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088" y="1268413"/>
            <a:ext cx="5791200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2555310"/>
            <a:ext cx="6408713" cy="44164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356993"/>
            <a:ext cx="4464496" cy="956678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365104"/>
            <a:ext cx="1008112" cy="237203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57192"/>
            <a:ext cx="1152128" cy="24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427912" cy="692150"/>
          </a:xfrm>
        </p:spPr>
        <p:txBody>
          <a:bodyPr/>
          <a:lstStyle/>
          <a:p>
            <a:r>
              <a:rPr lang="en-US" sz="2800">
                <a:latin typeface="Bookman Old Style" charset="0"/>
                <a:ea typeface="ＭＳ Ｐゴシック" charset="0"/>
                <a:cs typeface="ＭＳ Ｐゴシック" charset="0"/>
              </a:rPr>
              <a:t>Non-linear effects in low emittance rings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57200" y="1989138"/>
            <a:ext cx="4040188" cy="4752975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dirty="0" smtClean="0"/>
              <a:t>Chromaticity </a:t>
            </a:r>
            <a:r>
              <a:rPr lang="en-US" dirty="0" err="1" smtClean="0"/>
              <a:t>sextupoles</a:t>
            </a:r>
            <a:r>
              <a:rPr lang="en-US" dirty="0" smtClean="0"/>
              <a:t> </a:t>
            </a:r>
          </a:p>
          <a:p>
            <a:pPr>
              <a:defRPr/>
            </a:pPr>
            <a:r>
              <a:rPr lang="en-US" dirty="0" smtClean="0"/>
              <a:t>Magnet </a:t>
            </a:r>
            <a:r>
              <a:rPr lang="en-US" dirty="0"/>
              <a:t>imperfections and </a:t>
            </a:r>
            <a:r>
              <a:rPr lang="en-US" dirty="0" smtClean="0"/>
              <a:t>misalignments</a:t>
            </a:r>
          </a:p>
          <a:p>
            <a:pPr>
              <a:defRPr/>
            </a:pPr>
            <a:r>
              <a:rPr lang="en-US" dirty="0" smtClean="0"/>
              <a:t>Insertion devices (wigglers, undulators)</a:t>
            </a:r>
          </a:p>
          <a:p>
            <a:pPr>
              <a:defRPr/>
            </a:pPr>
            <a:r>
              <a:rPr lang="en-US" dirty="0" smtClean="0"/>
              <a:t>Injection elements</a:t>
            </a:r>
          </a:p>
          <a:p>
            <a:pPr>
              <a:defRPr/>
            </a:pPr>
            <a:r>
              <a:rPr lang="en-US" dirty="0" smtClean="0"/>
              <a:t>Ground motion</a:t>
            </a:r>
            <a:endParaRPr lang="en-US" dirty="0"/>
          </a:p>
          <a:p>
            <a:pPr>
              <a:defRPr/>
            </a:pPr>
            <a:r>
              <a:rPr lang="en-US" dirty="0" smtClean="0"/>
              <a:t>Magnet fringe </a:t>
            </a:r>
            <a:r>
              <a:rPr lang="en-US" dirty="0"/>
              <a:t>fields</a:t>
            </a:r>
          </a:p>
          <a:p>
            <a:pPr>
              <a:defRPr/>
            </a:pPr>
            <a:r>
              <a:rPr lang="en-US" dirty="0" smtClean="0"/>
              <a:t>Space</a:t>
            </a:r>
            <a:r>
              <a:rPr lang="en-US" dirty="0"/>
              <a:t>-charge </a:t>
            </a:r>
            <a:r>
              <a:rPr lang="en-US" dirty="0" smtClean="0"/>
              <a:t>effect (in the vertical plane for damping rings)</a:t>
            </a:r>
          </a:p>
          <a:p>
            <a:pPr>
              <a:defRPr/>
            </a:pPr>
            <a:r>
              <a:rPr lang="en-US" dirty="0" smtClean="0"/>
              <a:t>Electron cloud (Ion) effects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3438" y="908050"/>
            <a:ext cx="4248150" cy="568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Limitations affecting beam </a:t>
            </a:r>
            <a:r>
              <a:rPr lang="en-US" b="1" dirty="0" smtClean="0"/>
              <a:t>brightness</a:t>
            </a:r>
          </a:p>
          <a:p>
            <a:pPr lvl="1">
              <a:defRPr/>
            </a:pPr>
            <a:r>
              <a:rPr lang="en-US" dirty="0" smtClean="0"/>
              <a:t>Reduced injection efficiency</a:t>
            </a:r>
          </a:p>
          <a:p>
            <a:pPr lvl="1">
              <a:defRPr/>
            </a:pPr>
            <a:r>
              <a:rPr lang="en-US" dirty="0" smtClean="0"/>
              <a:t>Particle losses causing</a:t>
            </a:r>
          </a:p>
          <a:p>
            <a:pPr lvl="2">
              <a:defRPr/>
            </a:pPr>
            <a:r>
              <a:rPr lang="en-US" dirty="0" smtClean="0"/>
              <a:t>Reduced lifetime</a:t>
            </a:r>
          </a:p>
          <a:p>
            <a:pPr lvl="2">
              <a:defRPr/>
            </a:pPr>
            <a:r>
              <a:rPr lang="en-US" dirty="0" smtClean="0"/>
              <a:t>Reduced machine availability</a:t>
            </a:r>
          </a:p>
          <a:p>
            <a:pPr lvl="1">
              <a:defRPr/>
            </a:pPr>
            <a:r>
              <a:rPr lang="en-US" dirty="0" smtClean="0"/>
              <a:t>Emittance blow-up which can lead to particle loss</a:t>
            </a:r>
          </a:p>
          <a:p>
            <a:pPr>
              <a:defRPr/>
            </a:pPr>
            <a:r>
              <a:rPr lang="en-US" b="1" dirty="0" smtClean="0"/>
              <a:t>Cost</a:t>
            </a:r>
            <a:r>
              <a:rPr lang="en-US" dirty="0" smtClean="0"/>
              <a:t> issues</a:t>
            </a:r>
            <a:endParaRPr lang="en-US" dirty="0">
              <a:solidFill>
                <a:schemeClr val="tx2"/>
              </a:solidFill>
              <a:cs typeface="Palatino"/>
            </a:endParaRP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Number of magnet correctors and families (power convertors)</a:t>
            </a:r>
          </a:p>
          <a:p>
            <a:pPr lvl="1">
              <a:buClr>
                <a:schemeClr val="accent5">
                  <a:lumMod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Magnetic field and alignment 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Palatino"/>
              </a:rPr>
              <a:t>tolerances</a:t>
            </a:r>
            <a:endParaRPr lang="en-US" dirty="0"/>
          </a:p>
        </p:txBody>
      </p:sp>
      <p:pic>
        <p:nvPicPr>
          <p:cNvPr id="14340" name="Picture 15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836613"/>
            <a:ext cx="23082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35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Contents of the 1</a:t>
            </a:r>
            <a:r>
              <a:rPr lang="en-US" sz="4400" baseline="30000">
                <a:latin typeface="Palatino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 lecture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288" y="647700"/>
            <a:ext cx="8640762" cy="6237288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Accelerator performance parameters and non-linear effects</a:t>
            </a:r>
          </a:p>
          <a:p>
            <a:pPr>
              <a:defRPr/>
            </a:pPr>
            <a:r>
              <a:rPr lang="en-US" dirty="0">
                <a:latin typeface="Palatino" charset="0"/>
              </a:rPr>
              <a:t>Linear and non-linear </a:t>
            </a:r>
            <a:r>
              <a:rPr lang="en-US" dirty="0" smtClean="0">
                <a:latin typeface="Palatino" charset="0"/>
              </a:rPr>
              <a:t>oscillators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Integral and frequency of motion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The pendulum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Damped harmonic oscillator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Phase space dynamics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F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ixed point analysis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Non-autonomous systems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Driven harmonic oscillator, resonance conditions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Linear equations with periodic coefficients – Hill’s equations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err="1" smtClean="0">
                <a:solidFill>
                  <a:srgbClr val="E8E8F1"/>
                </a:solidFill>
                <a:latin typeface="Palatino" charset="0"/>
              </a:rPr>
              <a:t>Floquet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 solutions and normalized coordinates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theory </a:t>
            </a:r>
            <a:endParaRPr lang="en-US" dirty="0" smtClean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Non-linear oscillator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 by periodic function – single dipole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Application to single multipole – resonance conditions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Examples: single quadrupole, sextupole, octupole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General multi-pole perturbation– example: linear coupling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Resonance conditions and working point choice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Summary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Appendix I: Multipole expansion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Reminder: Harmonic oscillator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304800" y="749300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Described by the differential equation:</a:t>
            </a: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solution</a:t>
            </a:r>
            <a:r>
              <a:rPr lang="en-US" dirty="0">
                <a:latin typeface="Palatino" charset="0"/>
              </a:rPr>
              <a:t> obtained by the substitution</a:t>
            </a:r>
          </a:p>
          <a:p>
            <a:pPr lvl="1" algn="l">
              <a:lnSpc>
                <a:spcPct val="130000"/>
              </a:lnSpc>
              <a:buClr>
                <a:schemeClr val="accent2"/>
              </a:buClr>
              <a:buSzPct val="80000"/>
              <a:buFont typeface="Wingdings" charset="0"/>
              <a:buNone/>
              <a:defRPr/>
            </a:pPr>
            <a:r>
              <a:rPr lang="en-US" dirty="0">
                <a:latin typeface="Palatino" charset="0"/>
              </a:rPr>
              <a:t>and the solutions of the characteristic polynomial are 		      		which yields the general solution </a:t>
            </a:r>
          </a:p>
          <a:p>
            <a:pPr algn="l">
              <a:buSzTx/>
              <a:buFont typeface="Wingdings" charset="0"/>
              <a:buNone/>
              <a:defRPr/>
            </a:pPr>
            <a:r>
              <a:rPr lang="en-US" dirty="0">
                <a:latin typeface="Palatino" charset="0"/>
              </a:rPr>
              <a:t> </a:t>
            </a:r>
          </a:p>
        </p:txBody>
      </p:sp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6388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25" y="1268413"/>
            <a:ext cx="3013075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068638"/>
            <a:ext cx="21209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060575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97275"/>
            <a:ext cx="8785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Reminder: Harmonic oscillator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304800" y="749300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Described by the differential equation:</a:t>
            </a: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solution</a:t>
            </a:r>
            <a:r>
              <a:rPr lang="en-US" dirty="0">
                <a:latin typeface="Palatino" charset="0"/>
              </a:rPr>
              <a:t> obtained by the substitution</a:t>
            </a:r>
          </a:p>
          <a:p>
            <a:pPr lvl="1" algn="l">
              <a:lnSpc>
                <a:spcPct val="130000"/>
              </a:lnSpc>
              <a:buClr>
                <a:schemeClr val="accent2"/>
              </a:buClr>
              <a:buSzPct val="80000"/>
              <a:buFont typeface="Wingdings" charset="0"/>
              <a:buNone/>
              <a:defRPr/>
            </a:pPr>
            <a:r>
              <a:rPr lang="en-US" dirty="0">
                <a:latin typeface="Palatino" charset="0"/>
              </a:rPr>
              <a:t>and the solutions of the characteristic polynomial are 		      		which yields the general solution </a:t>
            </a:r>
          </a:p>
          <a:p>
            <a:pPr algn="l">
              <a:buSzTx/>
              <a:buFont typeface="Wingdings" charset="0"/>
              <a:buNone/>
              <a:defRPr/>
            </a:pPr>
            <a:r>
              <a:rPr lang="en-US" dirty="0">
                <a:latin typeface="Palatino" charset="0"/>
              </a:rPr>
              <a:t> </a:t>
            </a: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The </a:t>
            </a:r>
            <a:r>
              <a:rPr lang="en-US" b="1" dirty="0">
                <a:latin typeface="Palatino" charset="0"/>
              </a:rPr>
              <a:t>amplitude</a:t>
            </a:r>
            <a:r>
              <a:rPr lang="en-US" dirty="0">
                <a:latin typeface="Palatino" charset="0"/>
              </a:rPr>
              <a:t> and </a:t>
            </a:r>
            <a:r>
              <a:rPr lang="en-US" b="1" dirty="0">
                <a:latin typeface="Palatino" charset="0"/>
              </a:rPr>
              <a:t>phase</a:t>
            </a:r>
            <a:r>
              <a:rPr lang="en-US" dirty="0">
                <a:latin typeface="Palatino" charset="0"/>
              </a:rPr>
              <a:t> depend on the initial conditions</a:t>
            </a:r>
          </a:p>
          <a:p>
            <a:pPr marL="342900" indent="-342900" algn="l">
              <a:lnSpc>
                <a:spcPct val="200000"/>
              </a:lnSpc>
              <a:buSzTx/>
              <a:defRPr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defRPr/>
            </a:pPr>
            <a:r>
              <a:rPr lang="en-US" dirty="0" smtClean="0">
                <a:latin typeface="Palatino" charset="0"/>
              </a:rPr>
              <a:t>A </a:t>
            </a:r>
            <a:r>
              <a:rPr lang="en-US" b="1" dirty="0" smtClean="0">
                <a:latin typeface="Palatino" charset="0"/>
              </a:rPr>
              <a:t>negative</a:t>
            </a:r>
            <a:r>
              <a:rPr lang="en-US" dirty="0" smtClean="0">
                <a:latin typeface="Palatino" charset="0"/>
              </a:rPr>
              <a:t> sign </a:t>
            </a:r>
            <a:r>
              <a:rPr lang="en-US" dirty="0">
                <a:latin typeface="Palatino" charset="0"/>
              </a:rPr>
              <a:t>in the differential equation provides a solution described by an </a:t>
            </a:r>
            <a:r>
              <a:rPr lang="en-US" b="1" dirty="0">
                <a:latin typeface="Palatino" charset="0"/>
              </a:rPr>
              <a:t>hyperbolic</a:t>
            </a:r>
            <a:r>
              <a:rPr lang="en-US" dirty="0">
                <a:latin typeface="Palatino" charset="0"/>
              </a:rPr>
              <a:t> </a:t>
            </a:r>
            <a:r>
              <a:rPr lang="en-US" b="1" dirty="0">
                <a:latin typeface="Palatino" charset="0"/>
              </a:rPr>
              <a:t>sine</a:t>
            </a:r>
            <a:r>
              <a:rPr lang="en-US" dirty="0">
                <a:latin typeface="Palatino" charset="0"/>
              </a:rPr>
              <a:t> function</a:t>
            </a:r>
          </a:p>
          <a:p>
            <a:pPr marL="342900" indent="-342900" algn="l">
              <a:buSzTx/>
              <a:defRPr/>
            </a:pPr>
            <a:r>
              <a:rPr lang="en-US" dirty="0">
                <a:latin typeface="Palatino" charset="0"/>
              </a:rPr>
              <a:t>Note also that  for </a:t>
            </a:r>
            <a:r>
              <a:rPr lang="en-US" b="1" dirty="0">
                <a:latin typeface="Palatino" charset="0"/>
              </a:rPr>
              <a:t>no restoring force </a:t>
            </a:r>
            <a:r>
              <a:rPr lang="en-US" dirty="0">
                <a:latin typeface="Palatino" charset="0"/>
              </a:rPr>
              <a:t>		, the motion is unbounded</a:t>
            </a:r>
          </a:p>
        </p:txBody>
      </p:sp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6388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525" y="1268413"/>
            <a:ext cx="3013075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068638"/>
            <a:ext cx="21209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060575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97275"/>
            <a:ext cx="8785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375150"/>
            <a:ext cx="561657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785" y="6092825"/>
            <a:ext cx="1033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64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473075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Integral of motion</a:t>
            </a: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304800" y="692150"/>
            <a:ext cx="88392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Rewrite the differential equation of the harmonic oscillator as a </a:t>
            </a:r>
            <a:r>
              <a:rPr lang="en-US" sz="2800" b="1" dirty="0">
                <a:latin typeface="Palatino" charset="0"/>
              </a:rPr>
              <a:t>pair of coupled 1</a:t>
            </a:r>
            <a:r>
              <a:rPr lang="en-US" sz="2800" b="1" baseline="30000" dirty="0">
                <a:latin typeface="Palatino" charset="0"/>
              </a:rPr>
              <a:t>st</a:t>
            </a:r>
            <a:r>
              <a:rPr lang="en-US" sz="2800" b="1" dirty="0">
                <a:latin typeface="Palatino" charset="0"/>
              </a:rPr>
              <a:t> order equations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 				</a:t>
            </a:r>
            <a:r>
              <a:rPr lang="en-US" sz="2800" dirty="0" smtClean="0">
                <a:latin typeface="Palatino" charset="0"/>
              </a:rPr>
              <a:t> 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</a:t>
            </a:r>
            <a:r>
              <a:rPr lang="en-US" sz="2800" dirty="0" smtClean="0">
                <a:latin typeface="Palatino" charset="0"/>
              </a:rPr>
              <a:t>		   which </a:t>
            </a:r>
            <a:r>
              <a:rPr lang="en-US" sz="2800" dirty="0">
                <a:latin typeface="Palatino" charset="0"/>
              </a:rPr>
              <a:t>can be combined to </a:t>
            </a:r>
            <a:r>
              <a:rPr lang="en-US" sz="2800" dirty="0" smtClean="0">
                <a:latin typeface="Palatino" charset="0"/>
              </a:rPr>
              <a:t>provide</a:t>
            </a:r>
            <a:endParaRPr lang="en-US" sz="2800" dirty="0">
              <a:latin typeface="Palatino" charset="0"/>
            </a:endParaRP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endParaRPr lang="en-US" sz="2800" dirty="0">
              <a:latin typeface="Palatino" charset="0"/>
            </a:endParaRP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	</a:t>
            </a:r>
            <a:r>
              <a:rPr lang="en-US" sz="2800" dirty="0" smtClean="0">
                <a:latin typeface="Palatino" charset="0"/>
              </a:rPr>
              <a:t>or </a:t>
            </a: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endParaRPr lang="en-US" sz="2800" dirty="0">
              <a:latin typeface="Palatino" charset="0"/>
            </a:endParaRP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    with      an </a:t>
            </a:r>
            <a:r>
              <a:rPr lang="en-US" sz="2800" b="1" dirty="0">
                <a:latin typeface="Palatino" charset="0"/>
              </a:rPr>
              <a:t>integral of motion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identified as the mechanical energy of the </a:t>
            </a:r>
            <a:r>
              <a:rPr lang="en-US" sz="2800" dirty="0" smtClean="0">
                <a:latin typeface="Palatino" charset="0"/>
              </a:rPr>
              <a:t>system</a:t>
            </a:r>
            <a:endParaRPr lang="en-US" sz="2800" dirty="0">
              <a:latin typeface="Palatino" charset="0"/>
            </a:endParaRP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741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775"/>
            <a:ext cx="25368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54737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40634"/>
            <a:ext cx="2592387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3789040"/>
            <a:ext cx="2905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47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473075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Integral of motion</a:t>
            </a: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304800" y="692150"/>
            <a:ext cx="88392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Rewrite the differential equation of the harmonic oscillator as a </a:t>
            </a:r>
            <a:r>
              <a:rPr lang="en-US" sz="2800" b="1" dirty="0">
                <a:latin typeface="Palatino" charset="0"/>
              </a:rPr>
              <a:t>pair of coupled 1</a:t>
            </a:r>
            <a:r>
              <a:rPr lang="en-US" sz="2800" b="1" baseline="30000" dirty="0">
                <a:latin typeface="Palatino" charset="0"/>
              </a:rPr>
              <a:t>st</a:t>
            </a:r>
            <a:r>
              <a:rPr lang="en-US" sz="2800" b="1" dirty="0">
                <a:latin typeface="Palatino" charset="0"/>
              </a:rPr>
              <a:t> order equations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 				</a:t>
            </a:r>
            <a:r>
              <a:rPr lang="en-US" sz="2800" dirty="0" smtClean="0">
                <a:latin typeface="Palatino" charset="0"/>
              </a:rPr>
              <a:t> 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</a:t>
            </a:r>
            <a:r>
              <a:rPr lang="en-US" sz="2800" dirty="0" smtClean="0">
                <a:latin typeface="Palatino" charset="0"/>
              </a:rPr>
              <a:t>		   which </a:t>
            </a:r>
            <a:r>
              <a:rPr lang="en-US" sz="2800" dirty="0">
                <a:latin typeface="Palatino" charset="0"/>
              </a:rPr>
              <a:t>can be combined to </a:t>
            </a:r>
            <a:r>
              <a:rPr lang="en-US" sz="2800" dirty="0" smtClean="0">
                <a:latin typeface="Palatino" charset="0"/>
              </a:rPr>
              <a:t>provide</a:t>
            </a:r>
            <a:endParaRPr lang="en-US" sz="2800" dirty="0">
              <a:latin typeface="Palatino" charset="0"/>
            </a:endParaRP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endParaRPr lang="en-US" sz="2800" dirty="0">
              <a:latin typeface="Palatino" charset="0"/>
            </a:endParaRP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	</a:t>
            </a:r>
            <a:r>
              <a:rPr lang="en-US" sz="2800" dirty="0" smtClean="0">
                <a:latin typeface="Palatino" charset="0"/>
              </a:rPr>
              <a:t>or </a:t>
            </a: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endParaRPr lang="en-US" sz="2800" dirty="0">
              <a:latin typeface="Palatino" charset="0"/>
            </a:endParaRP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    with      an </a:t>
            </a:r>
            <a:r>
              <a:rPr lang="en-US" sz="2800" b="1" dirty="0">
                <a:latin typeface="Palatino" charset="0"/>
              </a:rPr>
              <a:t>integral of motion</a:t>
            </a:r>
          </a:p>
          <a:p>
            <a:pPr lvl="1" algn="l"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identified as the mechanical energy of the system</a:t>
            </a:r>
          </a:p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Solving the previous equation for       , the system can be reduced to a </a:t>
            </a:r>
            <a:r>
              <a:rPr lang="en-US" sz="2800" dirty="0" smtClean="0">
                <a:latin typeface="Palatino" charset="0"/>
              </a:rPr>
              <a:t>unique </a:t>
            </a:r>
            <a:r>
              <a:rPr lang="en-US" sz="2800" b="1" dirty="0" smtClean="0">
                <a:latin typeface="Palatino" charset="0"/>
              </a:rPr>
              <a:t>1</a:t>
            </a:r>
            <a:r>
              <a:rPr lang="en-US" sz="2800" b="1" baseline="30000" dirty="0" smtClean="0">
                <a:latin typeface="Palatino" charset="0"/>
              </a:rPr>
              <a:t>st</a:t>
            </a:r>
            <a:r>
              <a:rPr lang="en-US" sz="2800" b="1" dirty="0" smtClean="0">
                <a:latin typeface="Palatino" charset="0"/>
              </a:rPr>
              <a:t> order </a:t>
            </a:r>
            <a:r>
              <a:rPr lang="en-US" sz="2800" b="1" dirty="0">
                <a:latin typeface="Palatino" charset="0"/>
              </a:rPr>
              <a:t>equation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6858000" y="3921125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pic>
        <p:nvPicPr>
          <p:cNvPr id="1741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775"/>
            <a:ext cx="25368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54737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40634"/>
            <a:ext cx="2592387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3789040"/>
            <a:ext cx="2905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797152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5716588"/>
            <a:ext cx="3784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2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Integration by quadrature </a:t>
            </a: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304800" y="692150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last equation can be be solved as an explicit integral or </a:t>
            </a:r>
            <a:r>
              <a:rPr lang="en-US" sz="2800" b="1" dirty="0">
                <a:latin typeface="Palatino" charset="0"/>
              </a:rPr>
              <a:t>“quadrature”</a:t>
            </a:r>
          </a:p>
          <a:p>
            <a:pPr lvl="1" algn="l">
              <a:lnSpc>
                <a:spcPct val="14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      , yielding </a:t>
            </a: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</a:t>
            </a: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or the well-known solution </a:t>
            </a:r>
            <a:endParaRPr lang="en-US" sz="2800" b="1" dirty="0">
              <a:latin typeface="Palatino" charset="0"/>
            </a:endParaRPr>
          </a:p>
        </p:txBody>
      </p:sp>
      <p:pic>
        <p:nvPicPr>
          <p:cNvPr id="1843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700213"/>
            <a:ext cx="3238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420938"/>
            <a:ext cx="37798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2750"/>
            <a:ext cx="3563937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Integration by quadrature </a:t>
            </a: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304800" y="692150"/>
            <a:ext cx="873125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last equation can be be solved as an explicit integral or </a:t>
            </a:r>
            <a:r>
              <a:rPr lang="en-US" sz="2800" b="1" dirty="0">
                <a:latin typeface="Palatino" charset="0"/>
              </a:rPr>
              <a:t>“quadrature”</a:t>
            </a:r>
          </a:p>
          <a:p>
            <a:pPr lvl="1" algn="l">
              <a:lnSpc>
                <a:spcPct val="14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      , yielding </a:t>
            </a:r>
          </a:p>
          <a:p>
            <a:pPr lvl="1" algn="l">
              <a:lnSpc>
                <a:spcPct val="7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						</a:t>
            </a:r>
          </a:p>
          <a:p>
            <a:pPr lvl="1"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sz="2800" dirty="0">
                <a:latin typeface="Palatino" charset="0"/>
              </a:rPr>
              <a:t>or the well-known solution </a:t>
            </a:r>
            <a:endParaRPr lang="en-US" sz="2800" b="1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Although </a:t>
            </a:r>
            <a:r>
              <a:rPr lang="en-US" sz="2800" dirty="0">
                <a:latin typeface="Palatino" charset="0"/>
              </a:rPr>
              <a:t>the previous route may seem complicated, it becomes more </a:t>
            </a:r>
            <a:r>
              <a:rPr lang="en-US" sz="2800" b="1" dirty="0">
                <a:latin typeface="Palatino" charset="0"/>
              </a:rPr>
              <a:t>natural</a:t>
            </a:r>
            <a:r>
              <a:rPr lang="en-US" sz="2800" dirty="0">
                <a:latin typeface="Palatino" charset="0"/>
              </a:rPr>
              <a:t> when </a:t>
            </a:r>
            <a:r>
              <a:rPr lang="en-US" sz="2800" b="1" dirty="0">
                <a:latin typeface="Palatino" charset="0"/>
              </a:rPr>
              <a:t>non-linear terms</a:t>
            </a:r>
            <a:r>
              <a:rPr lang="en-US" sz="2800" dirty="0">
                <a:latin typeface="Palatino" charset="0"/>
              </a:rPr>
              <a:t> appear, where a substitution of the type 		   is not applicable</a:t>
            </a:r>
          </a:p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ability to </a:t>
            </a:r>
            <a:r>
              <a:rPr lang="en-US" sz="2800" b="1" dirty="0">
                <a:latin typeface="Palatino" charset="0"/>
              </a:rPr>
              <a:t>integrate</a:t>
            </a:r>
            <a:r>
              <a:rPr lang="en-US" sz="2800" dirty="0">
                <a:latin typeface="Palatino" charset="0"/>
              </a:rPr>
              <a:t> a differential equation is not just a nice mathematical feature, but deeply characterizes the </a:t>
            </a:r>
            <a:r>
              <a:rPr lang="en-US" sz="2800" b="1" dirty="0">
                <a:latin typeface="Palatino" charset="0"/>
              </a:rPr>
              <a:t>dynamical behavior </a:t>
            </a:r>
            <a:r>
              <a:rPr lang="en-US" sz="2800" dirty="0">
                <a:latin typeface="Palatino" charset="0"/>
              </a:rPr>
              <a:t>of the system described by the equation</a:t>
            </a:r>
          </a:p>
        </p:txBody>
      </p:sp>
      <p:pic>
        <p:nvPicPr>
          <p:cNvPr id="1843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700213"/>
            <a:ext cx="32385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420938"/>
            <a:ext cx="3779838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93096"/>
            <a:ext cx="1655763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2750"/>
            <a:ext cx="3563937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72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504825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Frequency of motion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250825" y="692150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</a:t>
            </a:r>
            <a:r>
              <a:rPr lang="en-US" sz="2800" b="1" dirty="0">
                <a:latin typeface="Palatino" charset="0"/>
              </a:rPr>
              <a:t>period</a:t>
            </a:r>
            <a:r>
              <a:rPr lang="en-US" sz="2800" dirty="0">
                <a:latin typeface="Palatino" charset="0"/>
              </a:rPr>
              <a:t> of the harmonic oscillator is calculated through the previous integral after integration between two </a:t>
            </a:r>
            <a:r>
              <a:rPr lang="en-US" sz="2800" b="1" dirty="0" smtClean="0">
                <a:latin typeface="Palatino" charset="0"/>
              </a:rPr>
              <a:t>extrema</a:t>
            </a:r>
            <a:r>
              <a:rPr lang="en-US" sz="2800" dirty="0" smtClean="0">
                <a:latin typeface="Palatino" charset="0"/>
              </a:rPr>
              <a:t>,</a:t>
            </a:r>
            <a:r>
              <a:rPr lang="en-US" sz="2800" b="1" dirty="0" smtClean="0">
                <a:latin typeface="Palatino" charset="0"/>
              </a:rPr>
              <a:t> </a:t>
            </a:r>
            <a:r>
              <a:rPr lang="en-US" sz="2800" dirty="0" smtClean="0">
                <a:latin typeface="Palatino" charset="0"/>
              </a:rPr>
              <a:t>i.e. when </a:t>
            </a:r>
            <a:r>
              <a:rPr lang="en-US" sz="2800" dirty="0">
                <a:latin typeface="Palatino" charset="0"/>
              </a:rPr>
              <a:t>the </a:t>
            </a:r>
            <a:r>
              <a:rPr lang="en-US" sz="2800" dirty="0" smtClean="0">
                <a:latin typeface="Palatino" charset="0"/>
              </a:rPr>
              <a:t>velocity</a:t>
            </a:r>
            <a:r>
              <a:rPr lang="en-US" sz="2800" dirty="0">
                <a:latin typeface="Palatino" charset="0"/>
              </a:rPr>
              <a:t>		  </a:t>
            </a:r>
            <a:r>
              <a:rPr lang="en-US" sz="2800" dirty="0" smtClean="0">
                <a:latin typeface="Palatino" charset="0"/>
              </a:rPr>
              <a:t>													vanishes,  at </a:t>
            </a:r>
          </a:p>
          <a:p>
            <a:pPr marL="342900" indent="-342900" algn="l">
              <a:buSzTx/>
            </a:pPr>
            <a:endParaRPr lang="en-US" sz="2800" dirty="0">
              <a:latin typeface="Palatino" charset="0"/>
            </a:endParaRPr>
          </a:p>
        </p:txBody>
      </p:sp>
      <p:pic>
        <p:nvPicPr>
          <p:cNvPr id="19459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2280311"/>
            <a:ext cx="2947037" cy="74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2132856"/>
            <a:ext cx="2530616" cy="97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6781800" cy="620713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Bibliography</a:t>
            </a:r>
            <a:endParaRPr lang="en-US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73088" y="908050"/>
            <a:ext cx="8247062" cy="594995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Books on non-linear dynamical systems</a:t>
            </a:r>
          </a:p>
          <a:p>
            <a:pPr lvl="1" eaLnBrk="1" hangingPunct="1"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M</a:t>
            </a:r>
            <a:r>
              <a:rPr lang="en-US" dirty="0">
                <a:ea typeface="ＭＳ Ｐゴシック" charset="0"/>
                <a:cs typeface="ＭＳ Ｐゴシック" charset="0"/>
              </a:rPr>
              <a:t>. Tabor, Chaos and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Integrability</a:t>
            </a:r>
            <a:r>
              <a:rPr lang="en-US" dirty="0">
                <a:ea typeface="ＭＳ Ｐゴシック" charset="0"/>
                <a:cs typeface="ＭＳ Ｐゴシック" charset="0"/>
              </a:rPr>
              <a:t> in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Nonlinear </a:t>
            </a:r>
            <a:r>
              <a:rPr lang="en-US" dirty="0">
                <a:ea typeface="ＭＳ Ｐゴシック" charset="0"/>
                <a:cs typeface="ＭＳ Ｐゴシック" charset="0"/>
              </a:rPr>
              <a:t>Dynamics, An Introduction, Willey, 1989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.</a:t>
            </a:r>
          </a:p>
          <a:p>
            <a:pPr lvl="1" eaLnBrk="1" hangingPunct="1"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A.J Lichtenberg and M.A. Lieberman, Regular and Chaotic Dynamics, 2</a:t>
            </a:r>
            <a:r>
              <a:rPr lang="en-US" baseline="30000" dirty="0" smtClean="0">
                <a:ea typeface="ＭＳ Ｐゴシック" charset="0"/>
                <a:cs typeface="ＭＳ Ｐゴシック" charset="0"/>
              </a:rPr>
              <a:t>nd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edition, Springer 1992. 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 smtClean="0"/>
              <a:t>Books on beam dynamics</a:t>
            </a:r>
          </a:p>
          <a:p>
            <a:pPr lvl="1">
              <a:defRPr/>
            </a:pPr>
            <a:r>
              <a:rPr lang="en-US" dirty="0" smtClean="0"/>
              <a:t>E. Forest, Beam Dynamics - A New Attitude and Framework, Harwood Academic Publishers, 1998.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 lvl="1" eaLnBrk="1" hangingPunct="1"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H.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Wiedemann</a:t>
            </a:r>
            <a:r>
              <a:rPr lang="en-US" dirty="0">
                <a:ea typeface="ＭＳ Ｐゴシック" charset="0"/>
                <a:cs typeface="ＭＳ Ｐゴシック" charset="0"/>
              </a:rPr>
              <a:t>, Particle accelerator physics, 3</a:t>
            </a:r>
            <a:r>
              <a:rPr lang="en-US" baseline="30000" dirty="0">
                <a:ea typeface="ＭＳ Ｐゴシック" charset="0"/>
                <a:cs typeface="ＭＳ Ｐゴシック" charset="0"/>
              </a:rPr>
              <a:t>rd</a:t>
            </a:r>
            <a:r>
              <a:rPr lang="en-US" dirty="0">
                <a:ea typeface="ＭＳ Ｐゴシック" charset="0"/>
                <a:cs typeface="ＭＳ Ｐゴシック" charset="0"/>
              </a:rPr>
              <a:t> edition, Springer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2007. </a:t>
            </a:r>
          </a:p>
          <a:p>
            <a:pPr eaLnBrk="1" hangingPunct="1"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Lectures on non-linear beam dynamics</a:t>
            </a:r>
            <a:endParaRPr lang="en-US" dirty="0">
              <a:ea typeface="ＭＳ Ｐゴシック" charset="0"/>
              <a:cs typeface="ＭＳ Ｐゴシック" charset="0"/>
            </a:endParaRPr>
          </a:p>
          <a:p>
            <a:pPr lvl="1" eaLnBrk="1" hangingPunct="1"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A. Chao, Advanced topics in Accelerator Physics, USPAS, 2000.</a:t>
            </a:r>
          </a:p>
          <a:p>
            <a:pPr lvl="1" eaLnBrk="1" hangingPunct="1"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A</a:t>
            </a:r>
            <a:r>
              <a:rPr lang="en-US" dirty="0">
                <a:ea typeface="ＭＳ Ｐゴシック" charset="0"/>
                <a:cs typeface="ＭＳ Ｐゴシック" charset="0"/>
              </a:rPr>
              <a:t>.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Wolski</a:t>
            </a:r>
            <a:r>
              <a:rPr lang="en-US" dirty="0">
                <a:ea typeface="ＭＳ Ｐゴシック" charset="0"/>
                <a:cs typeface="ＭＳ Ｐゴシック" charset="0"/>
              </a:rPr>
              <a:t>, Lectures on Non-linear dynamics in accelerators,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Cockroft</a:t>
            </a:r>
            <a:r>
              <a:rPr lang="en-US" dirty="0">
                <a:ea typeface="ＭＳ Ｐゴシック" charset="0"/>
                <a:cs typeface="ＭＳ Ｐゴシック" charset="0"/>
              </a:rPr>
              <a:t> Institute 2008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.</a:t>
            </a:r>
            <a:endParaRPr lang="en-US" dirty="0" smtClean="0"/>
          </a:p>
          <a:p>
            <a:pPr lvl="1"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W. Herr, Lectures on </a:t>
            </a:r>
            <a:r>
              <a:rPr lang="en-US" dirty="0" smtClean="0"/>
              <a:t>Mathematical </a:t>
            </a:r>
            <a:r>
              <a:rPr lang="en-US" dirty="0"/>
              <a:t>and Numerical </a:t>
            </a:r>
            <a:r>
              <a:rPr lang="en-US" dirty="0" smtClean="0"/>
              <a:t>Methods for </a:t>
            </a:r>
            <a:r>
              <a:rPr lang="en-US" dirty="0"/>
              <a:t>Non-linear Beam Dynamics in </a:t>
            </a:r>
            <a:r>
              <a:rPr lang="en-US" dirty="0" smtClean="0"/>
              <a:t>Rings, CAS 2013.</a:t>
            </a: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lvl="1" eaLnBrk="1" hangingPunct="1"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L. </a:t>
            </a:r>
            <a:r>
              <a:rPr lang="en-US" dirty="0" err="1" smtClean="0">
                <a:ea typeface="ＭＳ Ｐゴシック" charset="0"/>
                <a:cs typeface="ＭＳ Ｐゴシック" charset="0"/>
              </a:rPr>
              <a:t>Nadolski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, Lectures on Non-linear beam dynamics, Master NPAC, LAL, </a:t>
            </a:r>
            <a:r>
              <a:rPr lang="en-US" dirty="0" err="1" smtClean="0">
                <a:ea typeface="ＭＳ Ｐゴシック" charset="0"/>
                <a:cs typeface="ＭＳ Ｐゴシック" charset="0"/>
              </a:rPr>
              <a:t>Orsay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2013.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504825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Frequency of motion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250825" y="692150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>
                <a:latin typeface="Palatino" charset="0"/>
              </a:rPr>
              <a:t>The </a:t>
            </a:r>
            <a:r>
              <a:rPr lang="en-US" sz="2800" b="1" dirty="0">
                <a:latin typeface="Palatino" charset="0"/>
              </a:rPr>
              <a:t>period</a:t>
            </a:r>
            <a:r>
              <a:rPr lang="en-US" sz="2800" dirty="0">
                <a:latin typeface="Palatino" charset="0"/>
              </a:rPr>
              <a:t> of the harmonic oscillator is calculated through the previous integral after integration between two </a:t>
            </a:r>
            <a:r>
              <a:rPr lang="en-US" sz="2800" b="1" dirty="0" smtClean="0">
                <a:latin typeface="Palatino" charset="0"/>
              </a:rPr>
              <a:t>extrema</a:t>
            </a:r>
            <a:r>
              <a:rPr lang="en-US" sz="2800" dirty="0" smtClean="0">
                <a:latin typeface="Palatino" charset="0"/>
              </a:rPr>
              <a:t>,</a:t>
            </a:r>
            <a:r>
              <a:rPr lang="en-US" sz="2800" b="1" dirty="0" smtClean="0">
                <a:latin typeface="Palatino" charset="0"/>
              </a:rPr>
              <a:t> </a:t>
            </a:r>
            <a:r>
              <a:rPr lang="en-US" sz="2800" dirty="0" smtClean="0">
                <a:latin typeface="Palatino" charset="0"/>
              </a:rPr>
              <a:t>i.e. when </a:t>
            </a:r>
            <a:r>
              <a:rPr lang="en-US" sz="2800" dirty="0">
                <a:latin typeface="Palatino" charset="0"/>
              </a:rPr>
              <a:t>the </a:t>
            </a:r>
            <a:r>
              <a:rPr lang="en-US" sz="2800" dirty="0" smtClean="0">
                <a:latin typeface="Palatino" charset="0"/>
              </a:rPr>
              <a:t>velocity</a:t>
            </a:r>
            <a:r>
              <a:rPr lang="en-US" sz="2800" dirty="0">
                <a:latin typeface="Palatino" charset="0"/>
              </a:rPr>
              <a:t>		  </a:t>
            </a:r>
            <a:r>
              <a:rPr lang="en-US" sz="2800" dirty="0" smtClean="0">
                <a:latin typeface="Palatino" charset="0"/>
              </a:rPr>
              <a:t>													vanishes,  at </a:t>
            </a:r>
          </a:p>
          <a:p>
            <a:pPr marL="342900" indent="-342900" algn="l">
              <a:buSzTx/>
            </a:pPr>
            <a:endParaRPr lang="en-US" sz="2800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integration  yields</a:t>
            </a:r>
            <a:endParaRPr lang="en-US" sz="2800" dirty="0">
              <a:latin typeface="Palatino" charset="0"/>
            </a:endParaRPr>
          </a:p>
          <a:p>
            <a:pPr marL="342900" indent="-342900" algn="l">
              <a:buSzTx/>
            </a:pPr>
            <a:endParaRPr lang="en-US" sz="2800" dirty="0">
              <a:latin typeface="Palatino" charset="0"/>
            </a:endParaRPr>
          </a:p>
          <a:p>
            <a:pPr marL="342900" indent="-342900" algn="l">
              <a:buSzTx/>
            </a:pPr>
            <a:endParaRPr lang="en-US" sz="2800" dirty="0" smtClean="0">
              <a:latin typeface="Palatino" charset="0"/>
            </a:endParaRPr>
          </a:p>
          <a:p>
            <a:pPr marL="342900" indent="-342900" algn="l">
              <a:buSzTx/>
            </a:pPr>
            <a:endParaRPr lang="en-US" sz="2800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</a:t>
            </a:r>
            <a:r>
              <a:rPr lang="en-US" sz="2800" b="1" dirty="0">
                <a:latin typeface="Palatino" charset="0"/>
              </a:rPr>
              <a:t>frequency</a:t>
            </a:r>
            <a:r>
              <a:rPr lang="en-US" sz="2800" dirty="0">
                <a:latin typeface="Palatino" charset="0"/>
              </a:rPr>
              <a:t> (or the period) of linear systems is </a:t>
            </a:r>
            <a:r>
              <a:rPr lang="en-US" sz="2800" b="1" dirty="0">
                <a:latin typeface="Palatino" charset="0"/>
              </a:rPr>
              <a:t>independent</a:t>
            </a:r>
            <a:r>
              <a:rPr lang="en-US" sz="2800" dirty="0">
                <a:latin typeface="Palatino" charset="0"/>
              </a:rPr>
              <a:t> of the integral of motion (energy</a:t>
            </a:r>
            <a:r>
              <a:rPr lang="en-US" sz="2800" dirty="0" smtClean="0">
                <a:latin typeface="Palatino" charset="0"/>
              </a:rPr>
              <a:t>)</a:t>
            </a:r>
            <a:endParaRPr lang="en-US" sz="2800" dirty="0">
              <a:latin typeface="Palatino" charset="0"/>
            </a:endParaRPr>
          </a:p>
        </p:txBody>
      </p:sp>
      <p:pic>
        <p:nvPicPr>
          <p:cNvPr id="19459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2280311"/>
            <a:ext cx="2947037" cy="74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18267"/>
            <a:ext cx="4948913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184" y="2132856"/>
            <a:ext cx="2530616" cy="97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504825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Frequency of motion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250825" y="692150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buSzTx/>
            </a:pPr>
            <a:r>
              <a:rPr lang="en-US" sz="2800" dirty="0" smtClean="0">
                <a:latin typeface="Palatino" charset="0"/>
              </a:rPr>
              <a:t>The previous remark is </a:t>
            </a:r>
            <a:r>
              <a:rPr lang="en-US" sz="2800" b="1" dirty="0">
                <a:latin typeface="Palatino" charset="0"/>
              </a:rPr>
              <a:t>not true for non-linear systems</a:t>
            </a:r>
            <a:r>
              <a:rPr lang="en-US" sz="2800" dirty="0">
                <a:latin typeface="Palatino" charset="0"/>
              </a:rPr>
              <a:t>, e.g. for an oscillator with a </a:t>
            </a:r>
            <a:r>
              <a:rPr lang="en-US" sz="2800" b="1" dirty="0">
                <a:latin typeface="Palatino" charset="0"/>
              </a:rPr>
              <a:t>non-linear restoring </a:t>
            </a:r>
            <a:r>
              <a:rPr lang="en-US" sz="2800" b="1" dirty="0" smtClean="0">
                <a:latin typeface="Palatino" charset="0"/>
              </a:rPr>
              <a:t>force</a:t>
            </a:r>
            <a:endParaRPr lang="en-US" sz="2800" dirty="0" smtClean="0">
              <a:latin typeface="Palatino" charset="0"/>
            </a:endParaRPr>
          </a:p>
          <a:p>
            <a:pPr marL="342900" indent="-342900" algn="l">
              <a:lnSpc>
                <a:spcPct val="150000"/>
              </a:lnSpc>
              <a:buSzTx/>
            </a:pPr>
            <a:r>
              <a:rPr lang="en-US" sz="2800" dirty="0" smtClean="0">
                <a:latin typeface="Palatino" charset="0"/>
              </a:rPr>
              <a:t>The </a:t>
            </a:r>
            <a:r>
              <a:rPr lang="en-US" sz="2800" b="1" dirty="0">
                <a:latin typeface="Palatino" charset="0"/>
              </a:rPr>
              <a:t>integral</a:t>
            </a:r>
            <a:r>
              <a:rPr lang="en-US" sz="2800" dirty="0">
                <a:latin typeface="Palatino" charset="0"/>
              </a:rPr>
              <a:t> of motion is 		         </a:t>
            </a:r>
            <a:r>
              <a:rPr lang="en-US" sz="2800" dirty="0" smtClean="0">
                <a:latin typeface="Palatino" charset="0"/>
              </a:rPr>
              <a:t>           </a:t>
            </a:r>
          </a:p>
        </p:txBody>
      </p:sp>
      <p:pic>
        <p:nvPicPr>
          <p:cNvPr id="19462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287" y="2708920"/>
            <a:ext cx="2697825" cy="721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276" y="1969963"/>
            <a:ext cx="2736304" cy="79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4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467600" cy="504825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Frequency of motion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250825" y="692150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buSzTx/>
            </a:pPr>
            <a:r>
              <a:rPr lang="en-US" sz="2800" dirty="0" smtClean="0">
                <a:latin typeface="Palatino" charset="0"/>
              </a:rPr>
              <a:t>The previous remark is </a:t>
            </a:r>
            <a:r>
              <a:rPr lang="en-US" sz="2800" b="1" dirty="0">
                <a:latin typeface="Palatino" charset="0"/>
              </a:rPr>
              <a:t>not true for non-linear systems</a:t>
            </a:r>
            <a:r>
              <a:rPr lang="en-US" sz="2800" dirty="0">
                <a:latin typeface="Palatino" charset="0"/>
              </a:rPr>
              <a:t>, e.g. for an oscillator with a </a:t>
            </a:r>
            <a:r>
              <a:rPr lang="en-US" sz="2800" b="1" dirty="0">
                <a:latin typeface="Palatino" charset="0"/>
              </a:rPr>
              <a:t>non-linear restoring </a:t>
            </a:r>
            <a:r>
              <a:rPr lang="en-US" sz="2800" b="1" dirty="0" smtClean="0">
                <a:latin typeface="Palatino" charset="0"/>
              </a:rPr>
              <a:t>force</a:t>
            </a:r>
            <a:endParaRPr lang="en-US" sz="2800" dirty="0" smtClean="0">
              <a:latin typeface="Palatino" charset="0"/>
            </a:endParaRPr>
          </a:p>
          <a:p>
            <a:pPr marL="342900" indent="-342900" algn="l">
              <a:lnSpc>
                <a:spcPct val="150000"/>
              </a:lnSpc>
              <a:buSzTx/>
            </a:pPr>
            <a:r>
              <a:rPr lang="en-US" sz="2800" dirty="0" smtClean="0">
                <a:latin typeface="Palatino" charset="0"/>
              </a:rPr>
              <a:t>The </a:t>
            </a:r>
            <a:r>
              <a:rPr lang="en-US" sz="2800" b="1" dirty="0">
                <a:latin typeface="Palatino" charset="0"/>
              </a:rPr>
              <a:t>integral</a:t>
            </a:r>
            <a:r>
              <a:rPr lang="en-US" sz="2800" dirty="0">
                <a:latin typeface="Palatino" charset="0"/>
              </a:rPr>
              <a:t> of motion is 		         </a:t>
            </a:r>
            <a:r>
              <a:rPr lang="en-US" sz="2800" dirty="0" smtClean="0">
                <a:latin typeface="Palatino" charset="0"/>
              </a:rPr>
              <a:t>           </a:t>
            </a:r>
          </a:p>
          <a:p>
            <a:pPr marL="342900" indent="-342900" algn="l">
              <a:lnSpc>
                <a:spcPct val="150000"/>
              </a:lnSpc>
              <a:buSzTx/>
            </a:pPr>
            <a:r>
              <a:rPr lang="en-US" sz="2800" dirty="0">
                <a:latin typeface="Palatino" charset="0"/>
              </a:rPr>
              <a:t>S</a:t>
            </a:r>
            <a:r>
              <a:rPr lang="en-US" sz="2800" dirty="0" smtClean="0">
                <a:latin typeface="Palatino" charset="0"/>
              </a:rPr>
              <a:t>olving for vanishing velocity, we get</a:t>
            </a:r>
          </a:p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integration yields																							 									 i.e. the </a:t>
            </a:r>
            <a:r>
              <a:rPr lang="en-US" sz="2800" b="1" dirty="0">
                <a:latin typeface="Palatino" charset="0"/>
              </a:rPr>
              <a:t>period</a:t>
            </a:r>
            <a:r>
              <a:rPr lang="en-US" sz="2800" dirty="0">
                <a:latin typeface="Palatino" charset="0"/>
              </a:rPr>
              <a:t> (frequency) depends on the integral of motion (energy</a:t>
            </a:r>
            <a:r>
              <a:rPr lang="en-US" sz="2800" dirty="0" smtClean="0">
                <a:latin typeface="Palatino" charset="0"/>
              </a:rPr>
              <a:t>), </a:t>
            </a:r>
            <a:r>
              <a:rPr lang="en-US" sz="2800" dirty="0">
                <a:latin typeface="Palatino" charset="0"/>
              </a:rPr>
              <a:t>i.e. the maximum “amplitude</a:t>
            </a:r>
            <a:r>
              <a:rPr lang="en-US" sz="2800" dirty="0" smtClean="0">
                <a:latin typeface="Palatino" charset="0"/>
              </a:rPr>
              <a:t>”</a:t>
            </a:r>
            <a:endParaRPr lang="en-US" altLang="ja-JP" sz="2800" dirty="0">
              <a:latin typeface="Palatino" charset="0"/>
            </a:endParaRPr>
          </a:p>
        </p:txBody>
      </p:sp>
      <p:pic>
        <p:nvPicPr>
          <p:cNvPr id="19462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287" y="2708920"/>
            <a:ext cx="2697825" cy="721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276" y="1969963"/>
            <a:ext cx="2736304" cy="79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53136"/>
            <a:ext cx="7717875" cy="109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0232" y="3407151"/>
            <a:ext cx="2483768" cy="81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6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-26988"/>
            <a:ext cx="7322840" cy="728663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The pendulum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5" y="749300"/>
            <a:ext cx="8893175" cy="599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An important non-linear equation which can be integrated is the one of the </a:t>
            </a:r>
            <a:r>
              <a:rPr lang="en-US" sz="2800" b="1" dirty="0">
                <a:latin typeface="Palatino" charset="0"/>
              </a:rPr>
              <a:t>pendulum</a:t>
            </a:r>
            <a:r>
              <a:rPr lang="en-US" sz="2800" dirty="0">
                <a:latin typeface="Palatino" charset="0"/>
              </a:rPr>
              <a:t>, for a string of length </a:t>
            </a:r>
            <a:r>
              <a:rPr lang="en-US" sz="2800" i="1" dirty="0">
                <a:latin typeface="Times"/>
                <a:cs typeface="Times"/>
              </a:rPr>
              <a:t>L </a:t>
            </a:r>
            <a:r>
              <a:rPr lang="en-US" sz="2800" dirty="0">
                <a:latin typeface="Palatino"/>
                <a:cs typeface="Palatino"/>
              </a:rPr>
              <a:t>and gravitational constant </a:t>
            </a:r>
            <a:r>
              <a:rPr lang="en-US" sz="2800" i="1" dirty="0">
                <a:latin typeface="Times"/>
                <a:cs typeface="Times"/>
              </a:rPr>
              <a:t>g</a:t>
            </a:r>
          </a:p>
          <a:p>
            <a:pPr algn="l">
              <a:lnSpc>
                <a:spcPct val="120000"/>
              </a:lnSpc>
              <a:buSzTx/>
              <a:buFont typeface="Wingdings" charset="0"/>
              <a:buNone/>
              <a:defRPr/>
            </a:pPr>
            <a:endParaRPr lang="en-US" sz="2800" dirty="0">
              <a:latin typeface="Palatino"/>
              <a:cs typeface="Palatino"/>
            </a:endParaRPr>
          </a:p>
          <a:p>
            <a:pPr marL="342900" indent="-342900" algn="l">
              <a:lnSpc>
                <a:spcPct val="150000"/>
              </a:lnSpc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For small displacements it reduces to an harmonic oscillator with frequency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The integral of motion (</a:t>
            </a:r>
            <a:r>
              <a:rPr lang="en-US" sz="2800" b="1" dirty="0">
                <a:latin typeface="Palatino"/>
                <a:cs typeface="Palatino"/>
              </a:rPr>
              <a:t>scaled energy</a:t>
            </a:r>
            <a:r>
              <a:rPr lang="en-US" sz="2800" dirty="0">
                <a:latin typeface="Palatino"/>
                <a:cs typeface="Palatino"/>
              </a:rPr>
              <a:t>) is</a:t>
            </a:r>
          </a:p>
          <a:p>
            <a:pPr algn="l">
              <a:buSzTx/>
              <a:buFont typeface="Wingdings" charset="0"/>
              <a:buNone/>
              <a:defRPr/>
            </a:pPr>
            <a:r>
              <a:rPr lang="en-US" sz="2800" dirty="0">
                <a:latin typeface="Palatino"/>
                <a:cs typeface="Palatino"/>
              </a:rPr>
              <a:t>     </a:t>
            </a:r>
          </a:p>
          <a:p>
            <a:pPr algn="l">
              <a:lnSpc>
                <a:spcPct val="150000"/>
              </a:lnSpc>
              <a:buSzTx/>
              <a:buFont typeface="Wingdings" charset="0"/>
              <a:buNone/>
              <a:defRPr/>
            </a:pPr>
            <a:r>
              <a:rPr lang="en-US" sz="2800" dirty="0">
                <a:latin typeface="Palatino"/>
                <a:cs typeface="Palatino"/>
              </a:rPr>
              <a:t>     </a:t>
            </a:r>
          </a:p>
          <a:p>
            <a:pPr algn="l">
              <a:buSzTx/>
              <a:buFont typeface="Wingdings" charset="0"/>
              <a:buNone/>
              <a:defRPr/>
            </a:pPr>
            <a:r>
              <a:rPr lang="en-US" sz="2800" dirty="0">
                <a:latin typeface="Palatino"/>
                <a:cs typeface="Palatino"/>
              </a:rPr>
              <a:t>   and the quadrature is written as		</a:t>
            </a:r>
            <a:r>
              <a:rPr lang="el-GR" sz="2800" dirty="0">
                <a:latin typeface="Palatino"/>
                <a:cs typeface="Palatino"/>
              </a:rPr>
              <a:t>        </a:t>
            </a:r>
          </a:p>
          <a:p>
            <a:pPr algn="l">
              <a:lnSpc>
                <a:spcPct val="70000"/>
              </a:lnSpc>
              <a:buSzTx/>
              <a:buFont typeface="Wingdings" charset="0"/>
              <a:buNone/>
              <a:defRPr/>
            </a:pPr>
            <a:r>
              <a:rPr lang="el-GR" sz="2800" dirty="0">
                <a:latin typeface="Palatino"/>
                <a:cs typeface="Palatino"/>
              </a:rPr>
              <a:t>   </a:t>
            </a:r>
            <a:r>
              <a:rPr lang="en-US" sz="2800" dirty="0">
                <a:latin typeface="Palatino"/>
                <a:cs typeface="Palatino"/>
              </a:rPr>
              <a:t>assuming that for</a:t>
            </a:r>
            <a:r>
              <a:rPr lang="en-US" sz="2800" i="1" dirty="0">
                <a:latin typeface="Times"/>
                <a:cs typeface="Times"/>
              </a:rPr>
              <a:t> </a:t>
            </a:r>
          </a:p>
        </p:txBody>
      </p:sp>
      <p:pic>
        <p:nvPicPr>
          <p:cNvPr id="20483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12964"/>
            <a:ext cx="2951708" cy="84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11" y="3405981"/>
            <a:ext cx="1331675" cy="74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652963"/>
            <a:ext cx="54006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099" y="5756575"/>
            <a:ext cx="33115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6381750"/>
            <a:ext cx="2151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-26988"/>
            <a:ext cx="7322840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Solution for the </a:t>
            </a:r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pendulum  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5" y="692695"/>
            <a:ext cx="8893175" cy="5236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buSzTx/>
              <a:defRPr/>
            </a:pPr>
            <a:r>
              <a:rPr lang="en-US" sz="2800" dirty="0" smtClean="0">
                <a:latin typeface="Palatino"/>
                <a:cs typeface="Palatino"/>
              </a:rPr>
              <a:t>The integral 				    can be solved, using the substitution</a:t>
            </a:r>
            <a:r>
              <a:rPr lang="en-US" sz="2800" dirty="0">
                <a:latin typeface="Palatino"/>
                <a:cs typeface="Palatino"/>
              </a:rPr>
              <a:t>				   </a:t>
            </a:r>
            <a:r>
              <a:rPr lang="en-US" sz="2800" dirty="0" smtClean="0">
                <a:latin typeface="Palatino"/>
                <a:cs typeface="Palatino"/>
              </a:rPr>
              <a:t>     with</a:t>
            </a:r>
            <a:r>
              <a:rPr lang="en-US" sz="2800" dirty="0">
                <a:latin typeface="Palatino"/>
                <a:cs typeface="Palatino"/>
              </a:rPr>
              <a:t>				</a:t>
            </a:r>
            <a:r>
              <a:rPr lang="en-US" sz="2800" dirty="0" smtClean="0">
                <a:latin typeface="Palatino"/>
                <a:cs typeface="Palatino"/>
              </a:rPr>
              <a:t>  .  </a:t>
            </a:r>
            <a:endParaRPr lang="en-US" sz="2800" dirty="0">
              <a:latin typeface="Palatino"/>
              <a:cs typeface="Palatino"/>
            </a:endParaRP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/>
                <a:cs typeface="Palatino"/>
              </a:rPr>
              <a:t>T</a:t>
            </a:r>
            <a:r>
              <a:rPr lang="en-US" sz="2800" dirty="0" smtClean="0">
                <a:latin typeface="Palatino"/>
                <a:cs typeface="Palatino"/>
              </a:rPr>
              <a:t>he integral then becomes  </a:t>
            </a:r>
          </a:p>
          <a:p>
            <a:pPr marL="342900" indent="-342900" algn="l">
              <a:buSzTx/>
              <a:defRPr/>
            </a:pPr>
            <a:endParaRPr lang="en-US" sz="2800" dirty="0">
              <a:latin typeface="Palatino"/>
              <a:cs typeface="Palatino"/>
            </a:endParaRPr>
          </a:p>
          <a:p>
            <a:pPr marL="342900" indent="-342900" algn="l">
              <a:lnSpc>
                <a:spcPct val="150000"/>
              </a:lnSpc>
              <a:buSzTx/>
              <a:defRPr/>
            </a:pPr>
            <a:endParaRPr lang="en-US" sz="2800" dirty="0">
              <a:latin typeface="Palatino"/>
              <a:cs typeface="Palatino"/>
            </a:endParaRPr>
          </a:p>
          <a:p>
            <a:pPr marL="342900" indent="-342900" algn="l">
              <a:buSzTx/>
              <a:defRPr/>
            </a:pPr>
            <a:r>
              <a:rPr lang="en-US" sz="2800" dirty="0" smtClean="0">
                <a:latin typeface="Palatino"/>
                <a:cs typeface="Palatino"/>
              </a:rPr>
              <a:t>It is solved using </a:t>
            </a:r>
            <a:r>
              <a:rPr lang="en-US" sz="2800" b="1" dirty="0" smtClean="0">
                <a:latin typeface="Palatino"/>
                <a:cs typeface="Palatino"/>
              </a:rPr>
              <a:t>Jacobi </a:t>
            </a:r>
            <a:r>
              <a:rPr lang="en-US" sz="2800" b="1" dirty="0">
                <a:latin typeface="Palatino"/>
                <a:cs typeface="Palatino"/>
              </a:rPr>
              <a:t>elliptic </a:t>
            </a:r>
            <a:r>
              <a:rPr lang="en-US" sz="2800" b="1" dirty="0" smtClean="0">
                <a:latin typeface="Palatino"/>
                <a:cs typeface="Palatino"/>
              </a:rPr>
              <a:t>functions</a:t>
            </a:r>
            <a:r>
              <a:rPr lang="en-US" sz="2800" dirty="0" smtClean="0">
                <a:latin typeface="Palatino"/>
                <a:cs typeface="Palatino"/>
              </a:rPr>
              <a:t>, with the final result:</a:t>
            </a:r>
          </a:p>
          <a:p>
            <a:pPr marL="342900" indent="-342900" algn="l">
              <a:buSzTx/>
              <a:defRPr/>
            </a:pPr>
            <a:endParaRPr lang="en-US" sz="2800" dirty="0">
              <a:latin typeface="Palatino"/>
              <a:cs typeface="Palatino"/>
            </a:endParaRPr>
          </a:p>
        </p:txBody>
      </p:sp>
      <p:pic>
        <p:nvPicPr>
          <p:cNvPr id="2150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184" y="1561740"/>
            <a:ext cx="32400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682" y="2157558"/>
            <a:ext cx="3528392" cy="45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3766817" cy="973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7221"/>
            <a:ext cx="5605588" cy="99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89972"/>
            <a:ext cx="3182420" cy="7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Period of the pendulum  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50825" y="692695"/>
            <a:ext cx="8893175" cy="61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50000"/>
              </a:lnSpc>
              <a:buSzTx/>
              <a:defRPr/>
            </a:pPr>
            <a:r>
              <a:rPr lang="en-US" sz="2800" dirty="0" smtClean="0">
                <a:latin typeface="Palatino"/>
                <a:cs typeface="Palatino"/>
              </a:rPr>
              <a:t> For </a:t>
            </a:r>
            <a:r>
              <a:rPr lang="en-US" sz="2800" dirty="0">
                <a:latin typeface="Palatino"/>
                <a:cs typeface="Palatino"/>
              </a:rPr>
              <a:t>recovering the </a:t>
            </a:r>
            <a:r>
              <a:rPr lang="en-US" sz="2800" b="1" dirty="0">
                <a:latin typeface="Palatino"/>
                <a:cs typeface="Palatino"/>
              </a:rPr>
              <a:t>period</a:t>
            </a:r>
            <a:r>
              <a:rPr lang="en-US" sz="2800" dirty="0">
                <a:latin typeface="Palatino"/>
                <a:cs typeface="Palatino"/>
              </a:rPr>
              <a:t>, the integration is performed between the two extrema, i.e.               and 			      , corresponding to	           and          </a:t>
            </a:r>
          </a:p>
          <a:p>
            <a:pPr algn="l">
              <a:lnSpc>
                <a:spcPct val="60000"/>
              </a:lnSpc>
              <a:buSzTx/>
              <a:buFont typeface="Wingdings" charset="0"/>
              <a:buNone/>
              <a:defRPr/>
            </a:pPr>
            <a:r>
              <a:rPr lang="en-US" sz="2800" dirty="0">
                <a:latin typeface="Palatino"/>
                <a:cs typeface="Palatino"/>
              </a:rPr>
              <a:t>	       </a:t>
            </a:r>
            <a:endParaRPr lang="en-US" sz="2800" dirty="0" smtClean="0">
              <a:latin typeface="Palatino"/>
              <a:cs typeface="Palatino"/>
            </a:endParaRPr>
          </a:p>
          <a:p>
            <a:pPr marL="457200" indent="-457200" algn="l">
              <a:buSzTx/>
              <a:defRPr/>
            </a:pPr>
            <a:r>
              <a:rPr lang="en-US" sz="2800" dirty="0" smtClean="0">
                <a:latin typeface="Palatino"/>
                <a:cs typeface="Palatino"/>
              </a:rPr>
              <a:t>The </a:t>
            </a:r>
            <a:r>
              <a:rPr lang="en-US" sz="2800" b="1" dirty="0" smtClean="0">
                <a:latin typeface="Palatino"/>
                <a:cs typeface="Palatino"/>
              </a:rPr>
              <a:t>period</a:t>
            </a:r>
            <a:r>
              <a:rPr lang="en-US" sz="2800" dirty="0" smtClean="0">
                <a:latin typeface="Palatino"/>
                <a:cs typeface="Palatino"/>
              </a:rPr>
              <a:t> is 																 i.e</a:t>
            </a:r>
            <a:r>
              <a:rPr lang="en-US" sz="2800" dirty="0">
                <a:latin typeface="Palatino"/>
                <a:cs typeface="Palatino"/>
              </a:rPr>
              <a:t>. the </a:t>
            </a:r>
            <a:r>
              <a:rPr lang="en-US" sz="2800" b="1" dirty="0">
                <a:latin typeface="Palatino"/>
                <a:cs typeface="Palatino"/>
              </a:rPr>
              <a:t>complete elliptic integral </a:t>
            </a:r>
            <a:r>
              <a:rPr lang="en-US" sz="2800" dirty="0">
                <a:latin typeface="Palatino"/>
                <a:cs typeface="Palatino"/>
              </a:rPr>
              <a:t>multiplied by four times the period of the harmonic </a:t>
            </a:r>
            <a:r>
              <a:rPr lang="en-US" sz="2800" dirty="0" smtClean="0">
                <a:latin typeface="Palatino"/>
                <a:cs typeface="Palatino"/>
              </a:rPr>
              <a:t>oscillator</a:t>
            </a:r>
            <a:endParaRPr lang="en-US" sz="2800" dirty="0">
              <a:latin typeface="Palatino"/>
              <a:cs typeface="Palatino"/>
            </a:endParaRPr>
          </a:p>
          <a:p>
            <a:pPr marL="457200" indent="-457200" algn="l">
              <a:lnSpc>
                <a:spcPct val="150000"/>
              </a:lnSpc>
              <a:buSzTx/>
              <a:defRPr/>
            </a:pPr>
            <a:r>
              <a:rPr lang="en-US" sz="2800" dirty="0" smtClean="0">
                <a:latin typeface="Palatino"/>
                <a:cs typeface="Palatino"/>
              </a:rPr>
              <a:t>By expanding 			</a:t>
            </a:r>
            <a:r>
              <a:rPr lang="en-US" sz="2800" dirty="0">
                <a:latin typeface="Palatino"/>
                <a:cs typeface="Palatino"/>
              </a:rPr>
              <a:t>	</a:t>
            </a:r>
            <a:r>
              <a:rPr lang="en-US" sz="2800" dirty="0" smtClean="0">
                <a:latin typeface="Palatino"/>
                <a:cs typeface="Palatino"/>
              </a:rPr>
              <a:t>			     with 			      , the </a:t>
            </a:r>
            <a:r>
              <a:rPr lang="en-US" sz="2800" b="1" dirty="0" smtClean="0">
                <a:latin typeface="Palatino"/>
                <a:cs typeface="Palatino"/>
              </a:rPr>
              <a:t>“amplitude” dependence</a:t>
            </a:r>
            <a:r>
              <a:rPr lang="en-US" sz="2800" dirty="0" smtClean="0">
                <a:latin typeface="Palatino"/>
                <a:cs typeface="Palatino"/>
              </a:rPr>
              <a:t> of the frequency becomes apparent		     </a:t>
            </a:r>
          </a:p>
        </p:txBody>
      </p:sp>
      <p:pic>
        <p:nvPicPr>
          <p:cNvPr id="21511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04864"/>
            <a:ext cx="29527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628800"/>
            <a:ext cx="90011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41400"/>
            <a:ext cx="8747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68958"/>
            <a:ext cx="11779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388" y="5710589"/>
            <a:ext cx="2782887" cy="36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9832" y="2855807"/>
            <a:ext cx="5993829" cy="9300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3848" y="4952325"/>
            <a:ext cx="5705797" cy="70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32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Contents of the 1</a:t>
            </a:r>
            <a:r>
              <a:rPr lang="en-US" sz="4400" baseline="30000">
                <a:latin typeface="Palatino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 lecture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288" y="647700"/>
            <a:ext cx="8640762" cy="6237288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Accelerator performance parameters and non-linear effects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Linear and non-linear 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oscillators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Integral and frequency of motion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The pendulum</a:t>
            </a:r>
          </a:p>
          <a:p>
            <a:pPr>
              <a:defRPr/>
            </a:pPr>
            <a:r>
              <a:rPr lang="en-US" dirty="0" smtClean="0">
                <a:latin typeface="Palatino" charset="0"/>
              </a:rPr>
              <a:t>Phase space dynamics</a:t>
            </a:r>
          </a:p>
          <a:p>
            <a:pPr lvl="1">
              <a:defRPr/>
            </a:pPr>
            <a:r>
              <a:rPr lang="en-US" dirty="0">
                <a:latin typeface="Palatino" charset="0"/>
              </a:rPr>
              <a:t>F</a:t>
            </a:r>
            <a:r>
              <a:rPr lang="en-US" dirty="0" smtClean="0">
                <a:latin typeface="Palatino" charset="0"/>
              </a:rPr>
              <a:t>ixed point analysis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Non-autonomous systems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Driven harmonic oscillator, resonance conditions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Linear equations with periodic coefficients – Hill’s equations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err="1" smtClean="0">
                <a:solidFill>
                  <a:srgbClr val="E8E8F1"/>
                </a:solidFill>
                <a:latin typeface="Palatino" charset="0"/>
              </a:rPr>
              <a:t>Floquet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 solutions and normalized coordinates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theory </a:t>
            </a:r>
            <a:endParaRPr lang="en-US" dirty="0" smtClean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Non-linear oscillator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 by periodic function – single dipole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Application to single multipole – resonance conditions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Examples: single quadrupole, sextupole, octupole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General multi-pole perturbation– example: linear coupling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Resonance conditions and working point choice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Summary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Appendix I: </a:t>
            </a:r>
            <a:r>
              <a:rPr lang="en-US" dirty="0">
                <a:solidFill>
                  <a:srgbClr val="E8E8F1"/>
                </a:solidFill>
                <a:latin typeface="Palatino" charset="0"/>
              </a:rPr>
              <a:t>Damped harmonic oscillator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-26988"/>
            <a:ext cx="6746776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Phase space </a:t>
            </a:r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dynamics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250825" y="764704"/>
            <a:ext cx="5257279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Valuable description when examining trajectories in </a:t>
            </a:r>
            <a:r>
              <a:rPr lang="en-US" sz="2000" b="1" dirty="0" smtClean="0">
                <a:latin typeface="Palatino" charset="0"/>
              </a:rPr>
              <a:t>phase space </a:t>
            </a:r>
          </a:p>
          <a:p>
            <a:pPr marL="342900" indent="-342900" algn="l">
              <a:buSzTx/>
            </a:pPr>
            <a:r>
              <a:rPr lang="en-US" sz="2000" dirty="0" smtClean="0">
                <a:latin typeface="Palatino" charset="0"/>
              </a:rPr>
              <a:t>Existence of integral of motion imposes geometrical constraints on phase flow</a:t>
            </a:r>
          </a:p>
          <a:p>
            <a:pPr marL="342900" indent="-342900" algn="l">
              <a:buSzTx/>
            </a:pPr>
            <a:r>
              <a:rPr lang="en-US" sz="2000" dirty="0" smtClean="0">
                <a:latin typeface="Palatino" charset="0"/>
              </a:rPr>
              <a:t>For the simple </a:t>
            </a:r>
            <a:r>
              <a:rPr lang="en-US" sz="2000" b="1" dirty="0" smtClean="0">
                <a:latin typeface="Palatino" charset="0"/>
              </a:rPr>
              <a:t>harmonic oscillator     </a:t>
            </a:r>
            <a:r>
              <a:rPr lang="en-US" sz="2000" dirty="0" smtClean="0">
                <a:latin typeface="Palatino" charset="0"/>
              </a:rPr>
              <a:t>										            					            phase space curves are </a:t>
            </a:r>
            <a:r>
              <a:rPr lang="en-US" sz="2000" b="1" dirty="0" smtClean="0">
                <a:latin typeface="Palatino" charset="0"/>
              </a:rPr>
              <a:t>ellipses</a:t>
            </a:r>
            <a:r>
              <a:rPr lang="en-US" sz="2000" dirty="0" smtClean="0">
                <a:latin typeface="Palatino" charset="0"/>
              </a:rPr>
              <a:t> around  the equilibrium point parameterized by the integral of motion Hamiltonian (energy)</a:t>
            </a:r>
            <a:endParaRPr lang="en-US" sz="2000" dirty="0">
              <a:latin typeface="Palatino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962" y="692696"/>
            <a:ext cx="3108746" cy="31001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790" y="2564904"/>
            <a:ext cx="3218446" cy="8019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904" y="1159347"/>
            <a:ext cx="792088" cy="308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1569" r="66323"/>
          <a:stretch/>
        </p:blipFill>
        <p:spPr>
          <a:xfrm>
            <a:off x="8699220" y="3212976"/>
            <a:ext cx="315299" cy="5554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46859" t="4288" r="7700" b="-7998"/>
          <a:stretch/>
        </p:blipFill>
        <p:spPr>
          <a:xfrm>
            <a:off x="5527966" y="1988839"/>
            <a:ext cx="64807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2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-26988"/>
            <a:ext cx="6746776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Phase space </a:t>
            </a:r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dynamics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250825" y="764704"/>
            <a:ext cx="5257279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Valuable description when examining trajectories in </a:t>
            </a:r>
            <a:r>
              <a:rPr lang="en-US" sz="2000" b="1" dirty="0" smtClean="0">
                <a:latin typeface="Palatino" charset="0"/>
              </a:rPr>
              <a:t>phase space </a:t>
            </a:r>
          </a:p>
          <a:p>
            <a:pPr marL="342900" indent="-342900" algn="l">
              <a:buSzTx/>
            </a:pPr>
            <a:r>
              <a:rPr lang="en-US" sz="2000" dirty="0" smtClean="0">
                <a:latin typeface="Palatino" charset="0"/>
              </a:rPr>
              <a:t>Existence of integral of motion imposes geometrical constraints on phase flow</a:t>
            </a:r>
          </a:p>
          <a:p>
            <a:pPr marL="342900" indent="-342900" algn="l">
              <a:buSzTx/>
            </a:pPr>
            <a:r>
              <a:rPr lang="en-US" sz="2000" dirty="0" smtClean="0">
                <a:latin typeface="Palatino" charset="0"/>
              </a:rPr>
              <a:t>For the simple </a:t>
            </a:r>
            <a:r>
              <a:rPr lang="en-US" sz="2000" b="1" dirty="0" smtClean="0">
                <a:latin typeface="Palatino" charset="0"/>
              </a:rPr>
              <a:t>harmonic oscillator     </a:t>
            </a:r>
            <a:r>
              <a:rPr lang="en-US" sz="2000" dirty="0" smtClean="0">
                <a:latin typeface="Palatino" charset="0"/>
              </a:rPr>
              <a:t>										            					            phase space curves are </a:t>
            </a:r>
            <a:r>
              <a:rPr lang="en-US" sz="2000" b="1" dirty="0" smtClean="0">
                <a:latin typeface="Palatino" charset="0"/>
              </a:rPr>
              <a:t>ellipses</a:t>
            </a:r>
            <a:r>
              <a:rPr lang="en-US" sz="2000" dirty="0" smtClean="0">
                <a:latin typeface="Palatino" charset="0"/>
              </a:rPr>
              <a:t> around  the equilibrium point parameterized by the integral of motion Hamiltonian (energy)</a:t>
            </a:r>
          </a:p>
          <a:p>
            <a:pPr marL="342900" indent="-342900" algn="l">
              <a:buSzTx/>
            </a:pPr>
            <a:r>
              <a:rPr lang="en-US" sz="2000" dirty="0" smtClean="0">
                <a:latin typeface="Palatino" charset="0"/>
              </a:rPr>
              <a:t>By simply </a:t>
            </a:r>
            <a:r>
              <a:rPr lang="en-US" sz="2000" b="1" dirty="0" smtClean="0">
                <a:latin typeface="Palatino" charset="0"/>
              </a:rPr>
              <a:t>changing</a:t>
            </a:r>
            <a:r>
              <a:rPr lang="en-US" sz="2000" dirty="0" smtClean="0">
                <a:latin typeface="Palatino" charset="0"/>
              </a:rPr>
              <a:t> the </a:t>
            </a:r>
            <a:r>
              <a:rPr lang="en-US" sz="2000" b="1" dirty="0" smtClean="0">
                <a:latin typeface="Palatino" charset="0"/>
              </a:rPr>
              <a:t>sign</a:t>
            </a:r>
            <a:r>
              <a:rPr lang="en-US" sz="2000" dirty="0" smtClean="0">
                <a:latin typeface="Palatino" charset="0"/>
              </a:rPr>
              <a:t> of the potential in the harmonic oscillator, the phase trajectories become </a:t>
            </a:r>
            <a:r>
              <a:rPr lang="en-US" sz="2000" b="1" dirty="0" smtClean="0">
                <a:latin typeface="Palatino" charset="0"/>
              </a:rPr>
              <a:t>hyperbolas</a:t>
            </a:r>
            <a:r>
              <a:rPr lang="en-US" sz="2000" dirty="0" smtClean="0">
                <a:latin typeface="Palatino" charset="0"/>
              </a:rPr>
              <a:t>, symmetric around the equilibrium point where two straight lines cross, moving towards and away from it</a:t>
            </a:r>
            <a:endParaRPr lang="en-US" sz="2000" dirty="0">
              <a:latin typeface="Palatino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3789040"/>
            <a:ext cx="3079391" cy="30708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962" y="692696"/>
            <a:ext cx="3108746" cy="31001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790" y="2564904"/>
            <a:ext cx="3218446" cy="8019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7904" y="1159347"/>
            <a:ext cx="792088" cy="3084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11569" r="66323"/>
          <a:stretch/>
        </p:blipFill>
        <p:spPr>
          <a:xfrm>
            <a:off x="8699220" y="3212976"/>
            <a:ext cx="315299" cy="5554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46859" t="4288" r="7700" b="-7998"/>
          <a:stretch/>
        </p:blipFill>
        <p:spPr>
          <a:xfrm>
            <a:off x="5527966" y="1988839"/>
            <a:ext cx="648072" cy="5760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46859" t="4288" r="7700" b="-7998"/>
          <a:stretch/>
        </p:blipFill>
        <p:spPr>
          <a:xfrm>
            <a:off x="5527966" y="4910999"/>
            <a:ext cx="648072" cy="5760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11569" r="66323"/>
          <a:stretch/>
        </p:blipFill>
        <p:spPr>
          <a:xfrm>
            <a:off x="8244408" y="6257916"/>
            <a:ext cx="315299" cy="5554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9560" y="3902889"/>
            <a:ext cx="1908605" cy="28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43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-26988"/>
            <a:ext cx="6746776" cy="609601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Non-linear oscillators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50825" y="3557612"/>
            <a:ext cx="8893175" cy="404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+mj-lt"/>
              </a:rPr>
              <a:t>Conservative non-linear oscillators have Hamiltonian                                								              									              with the potential being a general (polynomial) function of positions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b="1" dirty="0" smtClean="0">
                <a:latin typeface="+mj-lt"/>
              </a:rPr>
              <a:t>Equilibrium points </a:t>
            </a:r>
            <a:r>
              <a:rPr lang="en-US" sz="2000" dirty="0" smtClean="0">
                <a:latin typeface="+mj-lt"/>
              </a:rPr>
              <a:t>are associated with extrema of the potential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3933056"/>
            <a:ext cx="2923390" cy="641933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3635896" y="1813677"/>
            <a:ext cx="597599" cy="67921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38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Contents of the 1</a:t>
            </a:r>
            <a:r>
              <a:rPr lang="en-US" sz="4400" baseline="30000">
                <a:latin typeface="Palatino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 lecture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288" y="647700"/>
            <a:ext cx="8640762" cy="6237288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>
                <a:latin typeface="Palatino" charset="0"/>
              </a:rPr>
              <a:t>Accelerator performance parameters and non-linear effects</a:t>
            </a:r>
          </a:p>
          <a:p>
            <a:pPr>
              <a:defRPr/>
            </a:pPr>
            <a:r>
              <a:rPr lang="en-US" dirty="0">
                <a:latin typeface="Palatino" charset="0"/>
              </a:rPr>
              <a:t>Linear and non-linear </a:t>
            </a:r>
            <a:r>
              <a:rPr lang="en-US" dirty="0" smtClean="0">
                <a:latin typeface="Palatino" charset="0"/>
              </a:rPr>
              <a:t>oscillators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Integral and frequency of motion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The pendulum</a:t>
            </a:r>
          </a:p>
          <a:p>
            <a:pPr>
              <a:defRPr/>
            </a:pPr>
            <a:r>
              <a:rPr lang="en-US" dirty="0" smtClean="0">
                <a:latin typeface="Palatino" charset="0"/>
              </a:rPr>
              <a:t>Phase space dynamics</a:t>
            </a:r>
          </a:p>
          <a:p>
            <a:pPr lvl="1">
              <a:defRPr/>
            </a:pPr>
            <a:r>
              <a:rPr lang="en-US" dirty="0">
                <a:latin typeface="Palatino" charset="0"/>
              </a:rPr>
              <a:t>F</a:t>
            </a:r>
            <a:r>
              <a:rPr lang="en-US" dirty="0" smtClean="0">
                <a:latin typeface="Palatino" charset="0"/>
              </a:rPr>
              <a:t>ixed point analysis</a:t>
            </a:r>
          </a:p>
          <a:p>
            <a:pPr>
              <a:defRPr/>
            </a:pPr>
            <a:r>
              <a:rPr lang="en-US" dirty="0" smtClean="0">
                <a:latin typeface="Palatino" charset="0"/>
              </a:rPr>
              <a:t>Non-autonomous systems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Driven (damped) harmonic oscillator, resonance conditions</a:t>
            </a:r>
          </a:p>
          <a:p>
            <a:pPr>
              <a:defRPr/>
            </a:pPr>
            <a:r>
              <a:rPr lang="en-US" dirty="0" smtClean="0">
                <a:latin typeface="Palatino" charset="0"/>
              </a:rPr>
              <a:t>Linear equations with periodic coefficients – Hill’s equations</a:t>
            </a:r>
          </a:p>
          <a:p>
            <a:pPr lvl="1">
              <a:defRPr/>
            </a:pPr>
            <a:r>
              <a:rPr lang="en-US" dirty="0" err="1" smtClean="0">
                <a:latin typeface="Palatino" charset="0"/>
              </a:rPr>
              <a:t>Floquet</a:t>
            </a:r>
            <a:r>
              <a:rPr lang="en-US" dirty="0" smtClean="0">
                <a:latin typeface="Palatino" charset="0"/>
              </a:rPr>
              <a:t> solutions and normalized coordinates</a:t>
            </a:r>
            <a:endParaRPr lang="en-US" dirty="0">
              <a:latin typeface="Palatino" charset="0"/>
            </a:endParaRPr>
          </a:p>
          <a:p>
            <a:pPr>
              <a:defRPr/>
            </a:pPr>
            <a:r>
              <a:rPr lang="en-US" dirty="0">
                <a:latin typeface="Palatino" charset="0"/>
              </a:rPr>
              <a:t>Perturbation theory </a:t>
            </a:r>
            <a:endParaRPr lang="en-US" dirty="0" smtClean="0">
              <a:latin typeface="Palatino" charset="0"/>
            </a:endParaRP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Non-linear oscillator</a:t>
            </a:r>
            <a:endParaRPr lang="en-US" dirty="0">
              <a:latin typeface="Palatino" charset="0"/>
            </a:endParaRPr>
          </a:p>
          <a:p>
            <a:pPr lvl="1">
              <a:defRPr/>
            </a:pPr>
            <a:r>
              <a:rPr lang="en-US" dirty="0">
                <a:latin typeface="Palatino" charset="0"/>
              </a:rPr>
              <a:t>Perturbation  by periodic function – single dipole perturbation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Application to single multipole – resonance conditions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Examples: single quadrupole, sextupole, octupole perturbation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General multi-pole perturbation– example: linear coupling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Resonance conditions and working point choice</a:t>
            </a:r>
          </a:p>
          <a:p>
            <a:pPr>
              <a:defRPr/>
            </a:pPr>
            <a:r>
              <a:rPr lang="en-US" dirty="0" smtClean="0">
                <a:latin typeface="Palatino" charset="0"/>
              </a:rPr>
              <a:t>Summary</a:t>
            </a:r>
          </a:p>
          <a:p>
            <a:pPr lvl="1">
              <a:defRPr/>
            </a:pPr>
            <a:r>
              <a:rPr lang="en-US" dirty="0" smtClean="0">
                <a:latin typeface="Palatino" charset="0"/>
              </a:rPr>
              <a:t>Appendix I: </a:t>
            </a:r>
            <a:r>
              <a:rPr lang="en-US" dirty="0">
                <a:latin typeface="Palatino" charset="0"/>
              </a:rPr>
              <a:t>Damped harmonic oscillator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961043" y="-26988"/>
            <a:ext cx="6765445" cy="609601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Non-linear oscillators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764704"/>
            <a:ext cx="2816135" cy="28083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8130" y="764704"/>
            <a:ext cx="2814139" cy="28083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967" y="764704"/>
            <a:ext cx="2862265" cy="2854314"/>
          </a:xfrm>
          <a:prstGeom prst="rect">
            <a:avLst/>
          </a:prstGeom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50825" y="3557612"/>
            <a:ext cx="8893175" cy="404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+mj-lt"/>
              </a:rPr>
              <a:t>Conservative non-linear oscillators have Hamiltonian                                								              									              with the potential being a general (polynomial) function of positions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b="1" dirty="0" smtClean="0">
                <a:latin typeface="+mj-lt"/>
              </a:rPr>
              <a:t>Equilibrium points </a:t>
            </a:r>
            <a:r>
              <a:rPr lang="en-US" sz="2000" dirty="0" smtClean="0">
                <a:latin typeface="+mj-lt"/>
              </a:rPr>
              <a:t>are associated with </a:t>
            </a:r>
            <a:r>
              <a:rPr lang="en-US" sz="2000" dirty="0" err="1" smtClean="0">
                <a:latin typeface="+mj-lt"/>
              </a:rPr>
              <a:t>extrema</a:t>
            </a:r>
            <a:r>
              <a:rPr lang="en-US" sz="2000" dirty="0" smtClean="0">
                <a:latin typeface="+mj-lt"/>
              </a:rPr>
              <a:t> of the potential</a:t>
            </a:r>
          </a:p>
          <a:p>
            <a:pPr marL="342900" indent="-342900" algn="l">
              <a:buSzTx/>
            </a:pPr>
            <a:r>
              <a:rPr lang="en-US" sz="2000" dirty="0" smtClean="0">
                <a:latin typeface="+mj-lt"/>
              </a:rPr>
              <a:t>Considering three non-linear oscillators</a:t>
            </a:r>
            <a:endParaRPr lang="en-US" sz="2000" dirty="0">
              <a:latin typeface="+mj-lt"/>
            </a:endParaRP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1800" b="1" dirty="0" smtClean="0">
                <a:latin typeface="+mj-lt"/>
              </a:rPr>
              <a:t>Quartic</a:t>
            </a:r>
            <a:r>
              <a:rPr lang="en-US" sz="1800" dirty="0" smtClean="0">
                <a:latin typeface="+mj-lt"/>
              </a:rPr>
              <a:t> potential (left): two minima and one maximum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1800" b="1" dirty="0" smtClean="0">
                <a:latin typeface="+mj-lt"/>
              </a:rPr>
              <a:t>Cubic</a:t>
            </a:r>
            <a:r>
              <a:rPr lang="en-US" sz="1800" dirty="0" smtClean="0">
                <a:latin typeface="+mj-lt"/>
              </a:rPr>
              <a:t> potential (center): one minimum and one maximum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1800" b="1" dirty="0" smtClean="0">
                <a:latin typeface="+mj-lt"/>
              </a:rPr>
              <a:t>Pendulum</a:t>
            </a:r>
            <a:r>
              <a:rPr lang="en-US" sz="1800" dirty="0" smtClean="0">
                <a:latin typeface="+mj-lt"/>
              </a:rPr>
              <a:t> (right): periodic minima and maxima</a:t>
            </a:r>
            <a:endParaRPr lang="en-US" sz="18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630" y="865637"/>
            <a:ext cx="2452186" cy="5126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5450" y="865371"/>
            <a:ext cx="2420749" cy="5128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1800" y="3933056"/>
            <a:ext cx="2923390" cy="6419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44208" y="764704"/>
            <a:ext cx="2199382" cy="540712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3635896" y="1813677"/>
            <a:ext cx="597599" cy="67921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83568" y="2132856"/>
            <a:ext cx="7565578" cy="1206009"/>
            <a:chOff x="683568" y="2132856"/>
            <a:chExt cx="7565578" cy="1206009"/>
          </a:xfrm>
        </p:grpSpPr>
        <p:cxnSp>
          <p:nvCxnSpPr>
            <p:cNvPr id="11" name="Straight Arrow Connector 10"/>
            <p:cNvCxnSpPr/>
            <p:nvPr/>
          </p:nvCxnSpPr>
          <p:spPr bwMode="auto">
            <a:xfrm flipV="1">
              <a:off x="683568" y="2132856"/>
              <a:ext cx="360040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1329683" y="2174171"/>
              <a:ext cx="360040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1961043" y="2189460"/>
              <a:ext cx="360040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V="1">
              <a:off x="4246818" y="2233166"/>
              <a:ext cx="360040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4924904" y="2210362"/>
              <a:ext cx="360040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6517728" y="2330753"/>
              <a:ext cx="360040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V="1">
              <a:off x="7192020" y="2276872"/>
              <a:ext cx="360040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7889106" y="2290527"/>
              <a:ext cx="360040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82131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-26988"/>
            <a:ext cx="6674768" cy="609601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Fixed point analysis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50825" y="962620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Consider a general second order system </a:t>
            </a:r>
          </a:p>
          <a:p>
            <a:pPr algn="l">
              <a:buSzTx/>
              <a:buNone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Equilibrium or “</a:t>
            </a:r>
            <a:r>
              <a:rPr lang="en-US" b="1" dirty="0" smtClean="0">
                <a:latin typeface="Palatino" charset="0"/>
              </a:rPr>
              <a:t>fixed</a:t>
            </a:r>
            <a:r>
              <a:rPr lang="en-US" dirty="0" smtClean="0">
                <a:latin typeface="Palatino" charset="0"/>
              </a:rPr>
              <a:t>” points                                            are determinant for topology of trajectories at their vicinity</a:t>
            </a: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92695"/>
            <a:ext cx="2088232" cy="1169697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45667"/>
            <a:ext cx="3096344" cy="25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-26988"/>
            <a:ext cx="6674768" cy="609601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Fixed point analysis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50825" y="962620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Consider a general second order system </a:t>
            </a:r>
          </a:p>
          <a:p>
            <a:pPr algn="l">
              <a:buSzTx/>
              <a:buNone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Equilibrium or “</a:t>
            </a:r>
            <a:r>
              <a:rPr lang="en-US" b="1" dirty="0" smtClean="0">
                <a:latin typeface="Palatino" charset="0"/>
              </a:rPr>
              <a:t>fixed</a:t>
            </a:r>
            <a:r>
              <a:rPr lang="en-US" dirty="0" smtClean="0">
                <a:latin typeface="Palatino" charset="0"/>
              </a:rPr>
              <a:t>” points                                            are determinant for topology of trajectories at their vicinity</a:t>
            </a: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</a:t>
            </a:r>
            <a:r>
              <a:rPr lang="en-US" b="1" dirty="0" smtClean="0">
                <a:latin typeface="Palatino" charset="0"/>
              </a:rPr>
              <a:t>linearized equations </a:t>
            </a:r>
            <a:r>
              <a:rPr lang="en-US" dirty="0" smtClean="0">
                <a:latin typeface="Palatino" charset="0"/>
              </a:rPr>
              <a:t>of motion at their vicinity are</a:t>
            </a:r>
          </a:p>
          <a:p>
            <a:pPr marL="342900" indent="-342900" algn="l">
              <a:buSzTx/>
            </a:pPr>
            <a:endParaRPr lang="en-US" dirty="0" smtClean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 smtClean="0">
              <a:latin typeface="Palatino" charset="0"/>
            </a:endParaRPr>
          </a:p>
          <a:p>
            <a:pPr marL="342900" indent="-342900" algn="l">
              <a:buSzTx/>
            </a:pPr>
            <a:endParaRPr lang="en-US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Fixed point </a:t>
            </a:r>
            <a:r>
              <a:rPr lang="en-US" dirty="0">
                <a:latin typeface="Palatino" charset="0"/>
              </a:rPr>
              <a:t>nature is revealed by </a:t>
            </a:r>
            <a:r>
              <a:rPr lang="en-US" b="1" dirty="0" smtClean="0">
                <a:latin typeface="Palatino" charset="0"/>
              </a:rPr>
              <a:t>eigenvalues</a:t>
            </a:r>
            <a:r>
              <a:rPr lang="en-US" dirty="0" smtClean="0">
                <a:latin typeface="Palatino" charset="0"/>
              </a:rPr>
              <a:t> of         , i.e. solutions of the characteristic polynomial  </a:t>
            </a:r>
          </a:p>
          <a:p>
            <a:pPr algn="l">
              <a:buSzTx/>
              <a:buNone/>
            </a:pPr>
            <a:endParaRPr lang="en-US" dirty="0" smtClean="0">
              <a:latin typeface="Palatino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92695"/>
            <a:ext cx="2088232" cy="1169697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45667"/>
            <a:ext cx="3096344" cy="25919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20" y="3212976"/>
            <a:ext cx="8227027" cy="1440160"/>
          </a:xfrm>
          <a:prstGeom prst="rect">
            <a:avLst/>
          </a:prstGeom>
        </p:spPr>
      </p:pic>
      <p:sp>
        <p:nvSpPr>
          <p:cNvPr id="10" name="Left Brace 9"/>
          <p:cNvSpPr/>
          <p:nvPr/>
        </p:nvSpPr>
        <p:spPr bwMode="auto">
          <a:xfrm rot="16200000">
            <a:off x="5544108" y="2888940"/>
            <a:ext cx="288032" cy="3816424"/>
          </a:xfrm>
          <a:prstGeom prst="leftBrace">
            <a:avLst/>
          </a:prstGeom>
          <a:ln w="28575" cmpd="sng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25995" y="4911551"/>
            <a:ext cx="2371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err="1" smtClean="0">
                <a:latin typeface="Palatino" charset="0"/>
              </a:rPr>
              <a:t>Jacobian</a:t>
            </a:r>
            <a:r>
              <a:rPr lang="en-US" dirty="0" smtClean="0">
                <a:latin typeface="Palatino" charset="0"/>
              </a:rPr>
              <a:t> matrix</a:t>
            </a:r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215" y="5367304"/>
            <a:ext cx="551145" cy="293944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704" y="5733256"/>
            <a:ext cx="275382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7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71600" y="3933056"/>
            <a:ext cx="2952328" cy="2880320"/>
            <a:chOff x="971600" y="3789040"/>
            <a:chExt cx="2952328" cy="28803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1600" y="3789040"/>
              <a:ext cx="2952328" cy="2880320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 bwMode="auto">
            <a:xfrm>
              <a:off x="2483768" y="5157192"/>
              <a:ext cx="72008" cy="72008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</p:grpSp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Palatino" charset="0"/>
                <a:ea typeface="ＭＳ Ｐゴシック" charset="0"/>
                <a:cs typeface="ＭＳ Ｐゴシック" charset="0"/>
              </a:rPr>
              <a:t>Fixed point for conservative systems</a:t>
            </a: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50825" y="764704"/>
            <a:ext cx="889317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+mn-lt"/>
              </a:rPr>
              <a:t>For </a:t>
            </a:r>
            <a:r>
              <a:rPr lang="en-US" b="1" dirty="0">
                <a:latin typeface="+mn-lt"/>
              </a:rPr>
              <a:t>conservative systems </a:t>
            </a:r>
            <a:r>
              <a:rPr lang="en-US" dirty="0">
                <a:latin typeface="+mn-lt"/>
              </a:rPr>
              <a:t>of </a:t>
            </a:r>
            <a:r>
              <a:rPr lang="en-US" dirty="0" smtClean="0">
                <a:latin typeface="+mn-lt"/>
              </a:rPr>
              <a:t>1 degree of freedom, the </a:t>
            </a:r>
            <a:r>
              <a:rPr lang="en-US" dirty="0">
                <a:latin typeface="+mn-lt"/>
              </a:rPr>
              <a:t>second order characteristic polynomial </a:t>
            </a:r>
            <a:r>
              <a:rPr lang="en-US" dirty="0" smtClean="0">
                <a:latin typeface="+mn-lt"/>
              </a:rPr>
              <a:t>for any fixed point has two possible solutions:</a:t>
            </a:r>
            <a:endParaRPr lang="en-US" dirty="0">
              <a:latin typeface="+mn-lt"/>
            </a:endParaRP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Two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complex eigenvalues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with opposite sign, corresponding to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elliptic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fixed points. Phase space flow is described by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ellipses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, with particles evolving clockwise or anti-clockwise</a:t>
            </a:r>
          </a:p>
        </p:txBody>
      </p:sp>
      <p:sp>
        <p:nvSpPr>
          <p:cNvPr id="3" name="Rectangle 2"/>
          <p:cNvSpPr/>
          <p:nvPr/>
        </p:nvSpPr>
        <p:spPr>
          <a:xfrm>
            <a:off x="2006084" y="3933056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elliptic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627784" y="4437112"/>
            <a:ext cx="288032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11569" r="66323"/>
          <a:stretch/>
        </p:blipFill>
        <p:spPr>
          <a:xfrm>
            <a:off x="3494782" y="6158326"/>
            <a:ext cx="315299" cy="5554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46859" t="4288" r="7700" b="-7998"/>
          <a:stretch/>
        </p:blipFill>
        <p:spPr>
          <a:xfrm>
            <a:off x="323528" y="4934189"/>
            <a:ext cx="64807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76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71600" y="3933056"/>
            <a:ext cx="2952328" cy="2880320"/>
            <a:chOff x="971600" y="3789040"/>
            <a:chExt cx="2952328" cy="28803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1600" y="3789040"/>
              <a:ext cx="2952328" cy="2880320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 bwMode="auto">
            <a:xfrm>
              <a:off x="2483768" y="5157192"/>
              <a:ext cx="72008" cy="72008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932040" y="3861048"/>
            <a:ext cx="2886739" cy="2950928"/>
            <a:chOff x="5004048" y="3790440"/>
            <a:chExt cx="2814731" cy="280691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04048" y="3790440"/>
              <a:ext cx="2814731" cy="2806912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 bwMode="auto">
            <a:xfrm>
              <a:off x="6444208" y="5085184"/>
              <a:ext cx="72008" cy="72008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</p:grpSp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Palatino" charset="0"/>
                <a:ea typeface="ＭＳ Ｐゴシック" charset="0"/>
                <a:cs typeface="ＭＳ Ｐゴシック" charset="0"/>
              </a:rPr>
              <a:t>Fixed point for conservative systems</a:t>
            </a:r>
            <a:endParaRPr lang="en-US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50825" y="764704"/>
            <a:ext cx="889317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+mn-lt"/>
              </a:rPr>
              <a:t>For conservative systems of </a:t>
            </a:r>
            <a:r>
              <a:rPr lang="en-US" dirty="0" smtClean="0">
                <a:latin typeface="+mn-lt"/>
              </a:rPr>
              <a:t>1 degree of freedom, the </a:t>
            </a:r>
            <a:r>
              <a:rPr lang="en-US" dirty="0">
                <a:latin typeface="+mn-lt"/>
              </a:rPr>
              <a:t>second order characteristic polynomial </a:t>
            </a:r>
            <a:r>
              <a:rPr lang="en-US" dirty="0" smtClean="0">
                <a:latin typeface="+mn-lt"/>
              </a:rPr>
              <a:t>for any fixed point has two possible solutions:</a:t>
            </a:r>
            <a:endParaRPr lang="en-US" dirty="0">
              <a:latin typeface="+mn-lt"/>
            </a:endParaRP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Two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complex eigenvalues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with opposite sign, corresponding to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elliptic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fixed points. Phase space flow is described by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ellipses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, with particles evolving clockwise or anti-clockwise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Two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real eigenvalues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with opposite sign, corresponding to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hyperbolic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(or saddle) fixed points. Flow described by two lines (or manifolds), incoming (stable) and outgoing (unstable)</a:t>
            </a:r>
            <a:endParaRPr lang="en-US" sz="2000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06084" y="3933056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elliptic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80112" y="3789040"/>
            <a:ext cx="1749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000000"/>
                </a:solidFill>
              </a:rPr>
              <a:t>hyperbolic</a:t>
            </a:r>
            <a:r>
              <a:rPr lang="en-US" dirty="0">
                <a:solidFill>
                  <a:srgbClr val="000000"/>
                </a:solidFill>
              </a:rPr>
              <a:t>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627784" y="4437112"/>
            <a:ext cx="288032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6444208" y="4221088"/>
            <a:ext cx="72008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11569" r="66323"/>
          <a:stretch/>
        </p:blipFill>
        <p:spPr>
          <a:xfrm>
            <a:off x="3494782" y="6158326"/>
            <a:ext cx="315299" cy="5554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46859" t="4288" r="7700" b="-7998"/>
          <a:stretch/>
        </p:blipFill>
        <p:spPr>
          <a:xfrm>
            <a:off x="323528" y="4934189"/>
            <a:ext cx="648072" cy="5760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11569" r="66323"/>
          <a:stretch/>
        </p:blipFill>
        <p:spPr>
          <a:xfrm>
            <a:off x="7014010" y="6250899"/>
            <a:ext cx="315299" cy="5554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/>
          <a:srcRect l="46859" t="4288" r="7700" b="-7998"/>
          <a:stretch/>
        </p:blipFill>
        <p:spPr>
          <a:xfrm>
            <a:off x="4364871" y="4869159"/>
            <a:ext cx="64807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5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endulum fixed point analysis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50825" y="620688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“fixed” points for a pendulum can be found at </a:t>
            </a:r>
          </a:p>
          <a:p>
            <a:pPr marL="342900" indent="-342900" algn="l">
              <a:lnSpc>
                <a:spcPct val="150000"/>
              </a:lnSpc>
              <a:buSzTx/>
            </a:pPr>
            <a:endParaRPr lang="en-US" sz="2800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</a:t>
            </a:r>
            <a:r>
              <a:rPr lang="en-US" sz="2800" dirty="0" err="1" smtClean="0">
                <a:latin typeface="Palatino" charset="0"/>
              </a:rPr>
              <a:t>Jacobian</a:t>
            </a:r>
            <a:r>
              <a:rPr lang="en-US" sz="2800" dirty="0" smtClean="0">
                <a:latin typeface="Palatino" charset="0"/>
              </a:rPr>
              <a:t> matrix is </a:t>
            </a:r>
          </a:p>
          <a:p>
            <a:pPr marL="342900" indent="-342900" algn="l">
              <a:lnSpc>
                <a:spcPct val="200000"/>
              </a:lnSpc>
              <a:buSzTx/>
            </a:pPr>
            <a:r>
              <a:rPr lang="en-US" sz="2800" dirty="0" smtClean="0">
                <a:latin typeface="Palatino" charset="0"/>
              </a:rPr>
              <a:t>The eigenvalues are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231" y="3429000"/>
            <a:ext cx="2862265" cy="285431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50622"/>
            <a:ext cx="2202959" cy="82968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652316"/>
            <a:ext cx="2448272" cy="674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3884" y="1196752"/>
            <a:ext cx="6794500" cy="482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l="11569" r="66323"/>
          <a:stretch/>
        </p:blipFill>
        <p:spPr>
          <a:xfrm>
            <a:off x="8357473" y="5634197"/>
            <a:ext cx="315299" cy="5554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46859" t="4288" r="7700" b="-7998"/>
          <a:stretch/>
        </p:blipFill>
        <p:spPr>
          <a:xfrm>
            <a:off x="6298703" y="3333632"/>
            <a:ext cx="648072" cy="57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70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231" y="3429000"/>
            <a:ext cx="2862265" cy="2854314"/>
          </a:xfrm>
          <a:prstGeom prst="rect">
            <a:avLst/>
          </a:prstGeom>
        </p:spPr>
      </p:pic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endulum fixed point analysis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50825" y="620688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“fixed” points for a pendulum can be found at </a:t>
            </a:r>
          </a:p>
          <a:p>
            <a:pPr marL="342900" indent="-342900" algn="l">
              <a:lnSpc>
                <a:spcPct val="150000"/>
              </a:lnSpc>
              <a:buSzTx/>
            </a:pPr>
            <a:endParaRPr lang="en-US" sz="2800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</a:t>
            </a:r>
            <a:r>
              <a:rPr lang="en-US" sz="2800" dirty="0" err="1" smtClean="0">
                <a:latin typeface="Palatino" charset="0"/>
              </a:rPr>
              <a:t>Jacobian</a:t>
            </a:r>
            <a:r>
              <a:rPr lang="en-US" sz="2800" dirty="0" smtClean="0">
                <a:latin typeface="Palatino" charset="0"/>
              </a:rPr>
              <a:t> matrix is </a:t>
            </a:r>
          </a:p>
          <a:p>
            <a:pPr marL="342900" indent="-342900" algn="l">
              <a:lnSpc>
                <a:spcPct val="200000"/>
              </a:lnSpc>
              <a:buSzTx/>
            </a:pPr>
            <a:r>
              <a:rPr lang="en-US" sz="2800" dirty="0" smtClean="0">
                <a:latin typeface="Palatino" charset="0"/>
              </a:rPr>
              <a:t>The eigenvalues are</a:t>
            </a:r>
          </a:p>
          <a:p>
            <a:pPr marL="342900" indent="-342900" algn="l">
              <a:buSzTx/>
            </a:pPr>
            <a:r>
              <a:rPr lang="en-US" sz="2800" dirty="0" smtClean="0">
                <a:latin typeface="+mn-lt"/>
              </a:rPr>
              <a:t>Two cases can be distinguished: </a:t>
            </a:r>
            <a:endParaRPr lang="en-US" dirty="0" smtClean="0">
              <a:latin typeface="+mn-lt"/>
            </a:endParaRPr>
          </a:p>
          <a:p>
            <a:pPr marL="742950" lvl="1" indent="-285750" algn="l">
              <a:lnSpc>
                <a:spcPct val="150000"/>
              </a:lnSpc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                     , for which				           corresponding to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elliptic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fixed points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50622"/>
            <a:ext cx="2202959" cy="82968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652316"/>
            <a:ext cx="2448272" cy="67405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32436"/>
            <a:ext cx="1601557" cy="648072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948460"/>
            <a:ext cx="1253785" cy="2880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3884" y="1161604"/>
            <a:ext cx="6794500" cy="4826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9"/>
          <a:srcRect l="11569" r="66323"/>
          <a:stretch/>
        </p:blipFill>
        <p:spPr>
          <a:xfrm>
            <a:off x="8357473" y="5634197"/>
            <a:ext cx="315299" cy="55546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9"/>
          <a:srcRect l="46859" t="4288" r="7700" b="-7998"/>
          <a:stretch/>
        </p:blipFill>
        <p:spPr>
          <a:xfrm>
            <a:off x="6298703" y="3333632"/>
            <a:ext cx="648072" cy="576065"/>
          </a:xfrm>
          <a:prstGeom prst="rect">
            <a:avLst/>
          </a:prstGeom>
        </p:spPr>
      </p:pic>
      <p:sp>
        <p:nvSpPr>
          <p:cNvPr id="33" name="Oval 32"/>
          <p:cNvSpPr/>
          <p:nvPr/>
        </p:nvSpPr>
        <p:spPr bwMode="auto">
          <a:xfrm>
            <a:off x="7612549" y="4653136"/>
            <a:ext cx="73850" cy="7570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114679" y="3018148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elliptic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7605363" y="3517888"/>
            <a:ext cx="9028" cy="9912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65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231" y="3429000"/>
            <a:ext cx="2862265" cy="285431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11569" r="66323"/>
          <a:stretch/>
        </p:blipFill>
        <p:spPr>
          <a:xfrm>
            <a:off x="8357473" y="5634197"/>
            <a:ext cx="315299" cy="5554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/>
          <a:srcRect l="46859" t="4288" r="7700" b="-7998"/>
          <a:stretch/>
        </p:blipFill>
        <p:spPr>
          <a:xfrm>
            <a:off x="6298703" y="3333632"/>
            <a:ext cx="648072" cy="57606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7114679" y="3018148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00"/>
                </a:solidFill>
              </a:rPr>
              <a:t>elliptic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7612549" y="4653136"/>
            <a:ext cx="73850" cy="7570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7605363" y="3517888"/>
            <a:ext cx="9028" cy="9912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endulum fixed point analysis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50825" y="620688"/>
            <a:ext cx="88931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“fixed” points for a pendulum can be found at </a:t>
            </a:r>
          </a:p>
          <a:p>
            <a:pPr marL="342900" indent="-342900" algn="l">
              <a:lnSpc>
                <a:spcPct val="150000"/>
              </a:lnSpc>
              <a:buSzTx/>
            </a:pPr>
            <a:endParaRPr lang="en-US" sz="2800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sz="2800" dirty="0" smtClean="0">
                <a:latin typeface="Palatino" charset="0"/>
              </a:rPr>
              <a:t>The </a:t>
            </a:r>
            <a:r>
              <a:rPr lang="en-US" sz="2800" dirty="0" err="1" smtClean="0">
                <a:latin typeface="Palatino" charset="0"/>
              </a:rPr>
              <a:t>Jacobian</a:t>
            </a:r>
            <a:r>
              <a:rPr lang="en-US" sz="2800" dirty="0" smtClean="0">
                <a:latin typeface="Palatino" charset="0"/>
              </a:rPr>
              <a:t> matrix is </a:t>
            </a:r>
          </a:p>
          <a:p>
            <a:pPr marL="342900" indent="-342900" algn="l">
              <a:lnSpc>
                <a:spcPct val="200000"/>
              </a:lnSpc>
              <a:buSzTx/>
            </a:pPr>
            <a:r>
              <a:rPr lang="en-US" sz="2800" dirty="0" smtClean="0">
                <a:latin typeface="Palatino" charset="0"/>
              </a:rPr>
              <a:t>The eigenvalues are</a:t>
            </a:r>
          </a:p>
          <a:p>
            <a:pPr marL="342900" indent="-342900" algn="l">
              <a:buSzTx/>
            </a:pPr>
            <a:r>
              <a:rPr lang="en-US" sz="2800" dirty="0" smtClean="0">
                <a:latin typeface="+mn-lt"/>
              </a:rPr>
              <a:t>Two cases can be distinguished: </a:t>
            </a:r>
            <a:endParaRPr lang="en-US" dirty="0">
              <a:latin typeface="+mn-lt"/>
            </a:endParaRPr>
          </a:p>
          <a:p>
            <a:pPr marL="742950" lvl="1" indent="-285750" algn="l">
              <a:lnSpc>
                <a:spcPct val="150000"/>
              </a:lnSpc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                     , for which				           corresponding to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elliptic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fixed points </a:t>
            </a:r>
          </a:p>
          <a:p>
            <a:pPr marL="742950" lvl="1" indent="-285750" algn="l">
              <a:lnSpc>
                <a:spcPct val="150000"/>
              </a:lnSpc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Palatino"/>
              </a:rPr>
              <a:t>  		 	, for </a:t>
            </a:r>
            <a:r>
              <a:rPr lang="en-US" sz="2000" dirty="0">
                <a:solidFill>
                  <a:srgbClr val="000000"/>
                </a:solidFill>
                <a:latin typeface="Palatino"/>
              </a:rPr>
              <a:t>which				           corresponding to </a:t>
            </a:r>
            <a:r>
              <a:rPr lang="en-US" sz="2000" b="1" dirty="0" smtClean="0">
                <a:solidFill>
                  <a:srgbClr val="000000"/>
                </a:solidFill>
                <a:latin typeface="Palatino"/>
              </a:rPr>
              <a:t>hyperbolic</a:t>
            </a:r>
            <a:r>
              <a:rPr lang="en-US" sz="2000" dirty="0" smtClean="0">
                <a:solidFill>
                  <a:srgbClr val="000000"/>
                </a:solidFill>
                <a:latin typeface="Palatino"/>
              </a:rPr>
              <a:t> fixed points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dirty="0" smtClean="0">
                <a:solidFill>
                  <a:srgbClr val="000000"/>
                </a:solidFill>
                <a:latin typeface="Palatino"/>
              </a:rPr>
              <a:t>The </a:t>
            </a:r>
            <a:r>
              <a:rPr lang="en-US" sz="2000" b="1" dirty="0" smtClean="0">
                <a:solidFill>
                  <a:srgbClr val="0070C0"/>
                </a:solidFill>
                <a:latin typeface="Palatino"/>
              </a:rPr>
              <a:t>separatrix</a:t>
            </a:r>
            <a:r>
              <a:rPr lang="en-US" sz="2000" dirty="0" smtClean="0">
                <a:solidFill>
                  <a:srgbClr val="0070C0"/>
                </a:solidFill>
                <a:latin typeface="Palatino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Palatino"/>
              </a:rPr>
              <a:t>are the stable and unstable  		            manifolds through the hyperbolic points,     		    separating bounded </a:t>
            </a:r>
            <a:r>
              <a:rPr lang="en-US" sz="2000" b="1" dirty="0" smtClean="0">
                <a:solidFill>
                  <a:srgbClr val="008000"/>
                </a:solidFill>
                <a:latin typeface="Palatino"/>
              </a:rPr>
              <a:t>librations</a:t>
            </a:r>
            <a:r>
              <a:rPr lang="en-US" sz="2000" dirty="0" smtClean="0">
                <a:solidFill>
                  <a:srgbClr val="66FF33"/>
                </a:solidFill>
                <a:latin typeface="Palatino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Palatino"/>
              </a:rPr>
              <a:t>and unbounded </a:t>
            </a:r>
            <a:r>
              <a:rPr lang="en-US" sz="2000" b="1" dirty="0" smtClean="0">
                <a:solidFill>
                  <a:srgbClr val="FF0000"/>
                </a:solidFill>
                <a:latin typeface="Palatino"/>
              </a:rPr>
              <a:t>rotations</a:t>
            </a:r>
            <a:endParaRPr lang="en-US" sz="2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750622"/>
            <a:ext cx="2202959" cy="82968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652316"/>
            <a:ext cx="2448272" cy="67405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 bwMode="auto">
          <a:xfrm>
            <a:off x="6964477" y="4763840"/>
            <a:ext cx="73850" cy="7570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90255" y="5703639"/>
            <a:ext cx="1749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000000"/>
                </a:solidFill>
              </a:rPr>
              <a:t>hyperbolic</a:t>
            </a:r>
            <a:r>
              <a:rPr lang="en-US" dirty="0">
                <a:solidFill>
                  <a:srgbClr val="000000"/>
                </a:solidFill>
              </a:rPr>
              <a:t> 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7038327" y="5055567"/>
            <a:ext cx="0" cy="7647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8260621" y="4763840"/>
            <a:ext cx="73850" cy="7570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7974431" y="4911551"/>
            <a:ext cx="288032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32436"/>
            <a:ext cx="1601557" cy="648072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717492"/>
            <a:ext cx="1537560" cy="655724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948460"/>
            <a:ext cx="1253785" cy="288032"/>
          </a:xfrm>
          <a:prstGeom prst="rect">
            <a:avLst/>
          </a:prstGeom>
        </p:spPr>
      </p:pic>
      <p:pic>
        <p:nvPicPr>
          <p:cNvPr id="30" name="Picture 29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938143"/>
            <a:ext cx="1872208" cy="29105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33884" y="1161604"/>
            <a:ext cx="67945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31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latin typeface="Palatino" charset="0"/>
                <a:ea typeface="ＭＳ Ｐゴシック" charset="0"/>
                <a:cs typeface="ＭＳ Ｐゴシック" charset="0"/>
              </a:rPr>
              <a:t>Contents of the 1</a:t>
            </a:r>
            <a:r>
              <a:rPr lang="en-US" sz="4400" baseline="30000" dirty="0" smtClean="0">
                <a:latin typeface="Palatino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4400" dirty="0" smtClean="0">
                <a:latin typeface="Palatino" charset="0"/>
                <a:ea typeface="ＭＳ Ｐゴシック" charset="0"/>
                <a:cs typeface="ＭＳ Ｐゴシック" charset="0"/>
              </a:rPr>
              <a:t> lecture</a:t>
            </a:r>
            <a:endParaRPr lang="en-US" sz="4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536" y="648072"/>
            <a:ext cx="8640960" cy="6237312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Accelerator performance parameters and non-linear effects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Linear and non-linear 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oscillators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Integral and frequency of motion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The pendulum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Damped harmonic oscillator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Phase space dynamics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F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ixed point analysis</a:t>
            </a:r>
          </a:p>
          <a:p>
            <a:r>
              <a:rPr lang="en-US" dirty="0" smtClean="0">
                <a:latin typeface="Palatino" charset="0"/>
              </a:rPr>
              <a:t>Non-autonomous systems</a:t>
            </a:r>
          </a:p>
          <a:p>
            <a:pPr lvl="1"/>
            <a:r>
              <a:rPr lang="en-US" dirty="0" smtClean="0">
                <a:latin typeface="Palatino" charset="0"/>
              </a:rPr>
              <a:t>Driven (damped) harmonic oscillator, resonance conditions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Linear equations with periodic coefficients – Hill’s equations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err="1" smtClean="0">
                <a:solidFill>
                  <a:srgbClr val="E8E8F1"/>
                </a:solidFill>
                <a:latin typeface="Palatino" charset="0"/>
              </a:rPr>
              <a:t>Floquet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 solutions and normalized coordinates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theory </a:t>
            </a:r>
            <a:endParaRPr lang="en-US" dirty="0" smtClean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Non-linear oscillator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 by periodic function – single dipole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Application to single multipole – resonance conditions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Examples: single quadrupole, sextupole, octupole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General multi-pole perturbation– example: linear coupling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Resonance conditions and working point choice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Summary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Appendix I: Multipole expansion</a:t>
            </a:r>
          </a:p>
        </p:txBody>
      </p:sp>
    </p:spTree>
    <p:extLst>
      <p:ext uri="{BB962C8B-B14F-4D97-AF65-F5344CB8AC3E}">
        <p14:creationId xmlns:p14="http://schemas.microsoft.com/office/powerpoint/2010/main" val="23153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-27384"/>
            <a:ext cx="7467600" cy="537567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Non-autonomous systems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04800" y="749300"/>
            <a:ext cx="85344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Consider </a:t>
            </a:r>
            <a:r>
              <a:rPr lang="en-US" dirty="0" smtClean="0">
                <a:latin typeface="Palatino" charset="0"/>
              </a:rPr>
              <a:t>a linear system with explicit dependence in time</a:t>
            </a:r>
          </a:p>
          <a:p>
            <a:pPr marL="342900" indent="-342900" algn="l">
              <a:lnSpc>
                <a:spcPct val="50000"/>
              </a:lnSpc>
              <a:buSzTx/>
            </a:pPr>
            <a:endParaRPr lang="en-US" dirty="0" smtClean="0">
              <a:latin typeface="Palatino" charset="0"/>
            </a:endParaRPr>
          </a:p>
          <a:p>
            <a:pPr algn="l">
              <a:buSzTx/>
              <a:buNone/>
            </a:pPr>
            <a:endParaRPr lang="en-US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b="1" dirty="0" smtClean="0">
                <a:latin typeface="Palatino" charset="0"/>
              </a:rPr>
              <a:t>Time</a:t>
            </a:r>
            <a:r>
              <a:rPr lang="en-US" dirty="0" smtClean="0">
                <a:latin typeface="Palatino" charset="0"/>
              </a:rPr>
              <a:t> now is </a:t>
            </a:r>
            <a:r>
              <a:rPr lang="en-US" b="1" dirty="0" smtClean="0">
                <a:latin typeface="Palatino" charset="0"/>
              </a:rPr>
              <a:t>not</a:t>
            </a:r>
            <a:r>
              <a:rPr lang="en-US" dirty="0" smtClean="0">
                <a:latin typeface="Palatino" charset="0"/>
              </a:rPr>
              <a:t> an </a:t>
            </a:r>
            <a:r>
              <a:rPr lang="en-US" b="1" dirty="0" smtClean="0">
                <a:latin typeface="Palatino" charset="0"/>
              </a:rPr>
              <a:t>independent</a:t>
            </a:r>
            <a:r>
              <a:rPr lang="en-US" dirty="0" smtClean="0">
                <a:latin typeface="Palatino" charset="0"/>
              </a:rPr>
              <a:t> variable but can be considered as an </a:t>
            </a:r>
            <a:r>
              <a:rPr lang="en-US" b="1" dirty="0" smtClean="0">
                <a:latin typeface="Palatino" charset="0"/>
              </a:rPr>
              <a:t>extra dimension </a:t>
            </a:r>
            <a:r>
              <a:rPr lang="en-US" dirty="0" smtClean="0">
                <a:latin typeface="Palatino" charset="0"/>
              </a:rPr>
              <a:t>leading to a completely new type of behavior</a:t>
            </a: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598" y="1196752"/>
            <a:ext cx="2669498" cy="76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Contents of the 1</a:t>
            </a:r>
            <a:r>
              <a:rPr lang="en-US" sz="4400" baseline="30000">
                <a:latin typeface="Palatino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 lecture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288" y="647700"/>
            <a:ext cx="8640762" cy="6237288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>
                <a:latin typeface="Palatino" charset="0"/>
              </a:rPr>
              <a:t>Accelerator performance parameters and non-linear effects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Linear and non-linear 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oscillators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Integral and frequency of motion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The pendulum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Phase space dynamics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F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ixed point analysis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Non-autonomous systems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Driven (damped) harmonic oscillator, resonance conditions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Linear equations with periodic coefficients – Hill’s equations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err="1" smtClean="0">
                <a:solidFill>
                  <a:srgbClr val="E8E8F1"/>
                </a:solidFill>
                <a:latin typeface="Palatino" charset="0"/>
              </a:rPr>
              <a:t>Floquet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 solutions and normalized coordinates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theory </a:t>
            </a:r>
            <a:endParaRPr lang="en-US" dirty="0" smtClean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Non-linear oscillator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 by periodic function – single dipole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Application to single multipole – resonance conditions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Examples: single quadrupole, sextupole, octupole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General multi-pole perturbation– example: linear coupling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Resonance conditions and working point choice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Summary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  <a:defRPr/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Appendix I: </a:t>
            </a:r>
            <a:r>
              <a:rPr lang="en-US" dirty="0">
                <a:solidFill>
                  <a:srgbClr val="E8E8F1"/>
                </a:solidFill>
                <a:latin typeface="Palatino" charset="0"/>
              </a:rPr>
              <a:t>Damped harmonic oscillator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-27384"/>
            <a:ext cx="7467600" cy="537567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Non-autonomous systems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04800" y="749300"/>
            <a:ext cx="85344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Consider </a:t>
            </a:r>
            <a:r>
              <a:rPr lang="en-US" dirty="0" smtClean="0">
                <a:latin typeface="Palatino" charset="0"/>
              </a:rPr>
              <a:t>a linear system with explicit dependence in time</a:t>
            </a:r>
          </a:p>
          <a:p>
            <a:pPr marL="342900" indent="-342900" algn="l">
              <a:lnSpc>
                <a:spcPct val="50000"/>
              </a:lnSpc>
              <a:buSzTx/>
            </a:pPr>
            <a:endParaRPr lang="en-US" dirty="0" smtClean="0">
              <a:latin typeface="Palatino" charset="0"/>
            </a:endParaRPr>
          </a:p>
          <a:p>
            <a:pPr algn="l">
              <a:buSzTx/>
              <a:buNone/>
            </a:pPr>
            <a:endParaRPr lang="en-US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b="1" dirty="0" smtClean="0">
                <a:latin typeface="Palatino" charset="0"/>
              </a:rPr>
              <a:t>Time</a:t>
            </a:r>
            <a:r>
              <a:rPr lang="en-US" dirty="0" smtClean="0">
                <a:latin typeface="Palatino" charset="0"/>
              </a:rPr>
              <a:t> now is </a:t>
            </a:r>
            <a:r>
              <a:rPr lang="en-US" b="1" dirty="0" smtClean="0">
                <a:latin typeface="Palatino" charset="0"/>
              </a:rPr>
              <a:t>not</a:t>
            </a:r>
            <a:r>
              <a:rPr lang="en-US" dirty="0" smtClean="0">
                <a:latin typeface="Palatino" charset="0"/>
              </a:rPr>
              <a:t> an </a:t>
            </a:r>
            <a:r>
              <a:rPr lang="en-US" b="1" dirty="0" smtClean="0">
                <a:latin typeface="Palatino" charset="0"/>
              </a:rPr>
              <a:t>independent</a:t>
            </a:r>
            <a:r>
              <a:rPr lang="en-US" dirty="0" smtClean="0">
                <a:latin typeface="Palatino" charset="0"/>
              </a:rPr>
              <a:t> variable but can be considered as an </a:t>
            </a:r>
            <a:r>
              <a:rPr lang="en-US" b="1" dirty="0" smtClean="0">
                <a:latin typeface="Palatino" charset="0"/>
              </a:rPr>
              <a:t>extra dimension </a:t>
            </a:r>
            <a:r>
              <a:rPr lang="en-US" dirty="0" smtClean="0">
                <a:latin typeface="Palatino" charset="0"/>
              </a:rPr>
              <a:t>leading to a completely new type of behavior</a:t>
            </a: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Consider two independent solutions of the homogeneous equation 	       and</a:t>
            </a: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general solution is a  sum of the </a:t>
            </a:r>
            <a:r>
              <a:rPr lang="en-US" b="1" dirty="0" smtClean="0">
                <a:latin typeface="Palatino" charset="0"/>
              </a:rPr>
              <a:t>homogeneous</a:t>
            </a:r>
            <a:r>
              <a:rPr lang="en-US" dirty="0" smtClean="0">
                <a:latin typeface="Palatino" charset="0"/>
              </a:rPr>
              <a:t> solutions				     and a </a:t>
            </a:r>
            <a:r>
              <a:rPr lang="en-US" b="1" dirty="0" smtClean="0">
                <a:latin typeface="Palatino" charset="0"/>
              </a:rPr>
              <a:t>particular</a:t>
            </a:r>
            <a:r>
              <a:rPr lang="en-US" dirty="0" smtClean="0">
                <a:latin typeface="Palatino" charset="0"/>
              </a:rPr>
              <a:t> solution, 				      ,  where the coefficients are computed as  						</a:t>
            </a:r>
            <a:r>
              <a:rPr lang="en-US" dirty="0">
                <a:latin typeface="Palatino" charset="0"/>
              </a:rPr>
              <a:t> </a:t>
            </a:r>
            <a:r>
              <a:rPr lang="en-US" dirty="0" smtClean="0">
                <a:latin typeface="Palatino" charset="0"/>
              </a:rPr>
              <a:t>     </a:t>
            </a:r>
          </a:p>
          <a:p>
            <a:pPr marL="342900" indent="-342900" algn="l">
              <a:lnSpc>
                <a:spcPct val="70000"/>
              </a:lnSpc>
              <a:buSzTx/>
            </a:pPr>
            <a:endParaRPr lang="en-US" dirty="0">
              <a:latin typeface="Palatino" charset="0"/>
            </a:endParaRPr>
          </a:p>
          <a:p>
            <a:pPr algn="l">
              <a:lnSpc>
                <a:spcPct val="150000"/>
              </a:lnSpc>
              <a:buSzTx/>
              <a:buNone/>
            </a:pPr>
            <a:r>
              <a:rPr lang="en-US" dirty="0">
                <a:latin typeface="Palatino" charset="0"/>
              </a:rPr>
              <a:t> </a:t>
            </a:r>
            <a:r>
              <a:rPr lang="en-US" dirty="0" smtClean="0">
                <a:latin typeface="Palatino" charset="0"/>
              </a:rPr>
              <a:t>   with the </a:t>
            </a:r>
            <a:r>
              <a:rPr lang="en-US" b="1" dirty="0" err="1" smtClean="0">
                <a:latin typeface="Palatino" charset="0"/>
              </a:rPr>
              <a:t>Wronskian</a:t>
            </a:r>
            <a:r>
              <a:rPr lang="en-US" dirty="0" smtClean="0">
                <a:latin typeface="Palatino" charset="0"/>
              </a:rPr>
              <a:t> of the system </a:t>
            </a: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598" y="1196752"/>
            <a:ext cx="2669498" cy="768201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501008"/>
            <a:ext cx="648072" cy="324036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37312"/>
            <a:ext cx="4320480" cy="62651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501008"/>
            <a:ext cx="648072" cy="324036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293096"/>
            <a:ext cx="3168352" cy="303701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653136"/>
            <a:ext cx="3384376" cy="334913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308144"/>
            <a:ext cx="4824536" cy="63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5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113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Driven harmonic oscillator</a:t>
            </a:r>
          </a:p>
        </p:txBody>
      </p:sp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04800" y="749300"/>
            <a:ext cx="85344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Consider periodic force pumping energy into the system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General solution is a combination </a:t>
            </a:r>
            <a:r>
              <a:rPr lang="en-US" dirty="0" smtClean="0">
                <a:latin typeface="Palatino" charset="0"/>
              </a:rPr>
              <a:t>of the </a:t>
            </a:r>
            <a:r>
              <a:rPr lang="en-US" b="1" dirty="0" smtClean="0">
                <a:latin typeface="Palatino" charset="0"/>
              </a:rPr>
              <a:t>homogeneous</a:t>
            </a:r>
            <a:r>
              <a:rPr lang="en-US" dirty="0" smtClean="0">
                <a:latin typeface="Palatino" charset="0"/>
              </a:rPr>
              <a:t> and a </a:t>
            </a:r>
            <a:r>
              <a:rPr lang="en-US" b="1" dirty="0" smtClean="0">
                <a:latin typeface="Palatino" charset="0"/>
              </a:rPr>
              <a:t>particular</a:t>
            </a:r>
            <a:r>
              <a:rPr lang="en-US" dirty="0" smtClean="0">
                <a:latin typeface="Palatino" charset="0"/>
              </a:rPr>
              <a:t> solution found as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048926" y="1268413"/>
            <a:ext cx="4251266" cy="827434"/>
            <a:chOff x="1186880" y="1268413"/>
            <a:chExt cx="4251266" cy="827434"/>
          </a:xfrm>
        </p:grpSpPr>
        <p:pic>
          <p:nvPicPr>
            <p:cNvPr id="37891" name="Picture 5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532"/>
            <a:stretch/>
          </p:blipFill>
          <p:spPr bwMode="auto">
            <a:xfrm>
              <a:off x="1186880" y="1268413"/>
              <a:ext cx="1301182" cy="82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28"/>
            <a:stretch/>
          </p:blipFill>
          <p:spPr bwMode="auto">
            <a:xfrm>
              <a:off x="2555776" y="1268760"/>
              <a:ext cx="2882370" cy="82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9672" y="2708920"/>
            <a:ext cx="5976664" cy="71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113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Driven harmonic oscillator</a:t>
            </a:r>
          </a:p>
        </p:txBody>
      </p:sp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04800" y="749300"/>
            <a:ext cx="85344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Consider periodic force pumping energy into the system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General solution is a combination </a:t>
            </a:r>
            <a:r>
              <a:rPr lang="en-US" dirty="0" smtClean="0">
                <a:latin typeface="Palatino" charset="0"/>
              </a:rPr>
              <a:t>of the </a:t>
            </a:r>
            <a:r>
              <a:rPr lang="en-US" b="1" dirty="0" smtClean="0">
                <a:latin typeface="Palatino" charset="0"/>
              </a:rPr>
              <a:t>homogeneous</a:t>
            </a:r>
            <a:r>
              <a:rPr lang="en-US" dirty="0" smtClean="0">
                <a:latin typeface="Palatino" charset="0"/>
              </a:rPr>
              <a:t> and a </a:t>
            </a:r>
            <a:r>
              <a:rPr lang="en-US" b="1" dirty="0" smtClean="0">
                <a:latin typeface="Palatino" charset="0"/>
              </a:rPr>
              <a:t>particular</a:t>
            </a:r>
            <a:r>
              <a:rPr lang="en-US" dirty="0" smtClean="0">
                <a:latin typeface="Palatino" charset="0"/>
              </a:rPr>
              <a:t> solution found as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Obviously a </a:t>
            </a:r>
            <a:r>
              <a:rPr lang="en-US" b="1" dirty="0" smtClean="0">
                <a:latin typeface="Palatino" charset="0"/>
              </a:rPr>
              <a:t>resonance</a:t>
            </a:r>
            <a:r>
              <a:rPr lang="en-US" dirty="0" smtClean="0">
                <a:latin typeface="Palatino" charset="0"/>
              </a:rPr>
              <a:t> condition appears when driving frequency hits the oscillator </a:t>
            </a:r>
            <a:r>
              <a:rPr lang="en-US" dirty="0" err="1" smtClean="0">
                <a:latin typeface="Palatino" charset="0"/>
              </a:rPr>
              <a:t>eigen</a:t>
            </a:r>
            <a:r>
              <a:rPr lang="en-US" dirty="0" smtClean="0">
                <a:latin typeface="Palatino" charset="0"/>
              </a:rPr>
              <a:t>-frequency.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048926" y="1268413"/>
            <a:ext cx="4251266" cy="827434"/>
            <a:chOff x="1186880" y="1268413"/>
            <a:chExt cx="4251266" cy="827434"/>
          </a:xfrm>
        </p:grpSpPr>
        <p:pic>
          <p:nvPicPr>
            <p:cNvPr id="37891" name="Picture 5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532"/>
            <a:stretch/>
          </p:blipFill>
          <p:spPr bwMode="auto">
            <a:xfrm>
              <a:off x="1186880" y="1268413"/>
              <a:ext cx="1301182" cy="82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28"/>
            <a:stretch/>
          </p:blipFill>
          <p:spPr bwMode="auto">
            <a:xfrm>
              <a:off x="2555776" y="1268760"/>
              <a:ext cx="2882370" cy="82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9672" y="2708920"/>
            <a:ext cx="5976664" cy="71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3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113"/>
            <a:ext cx="746760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Driven harmonic oscillator</a:t>
            </a:r>
          </a:p>
        </p:txBody>
      </p:sp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04800" y="749300"/>
            <a:ext cx="85344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Consider periodic force pumping energy into the system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General solution is a combination </a:t>
            </a:r>
            <a:r>
              <a:rPr lang="en-US" dirty="0" smtClean="0">
                <a:latin typeface="Palatino" charset="0"/>
              </a:rPr>
              <a:t>of the </a:t>
            </a:r>
            <a:r>
              <a:rPr lang="en-US" b="1" dirty="0" smtClean="0">
                <a:latin typeface="Palatino" charset="0"/>
              </a:rPr>
              <a:t>homogeneous</a:t>
            </a:r>
            <a:r>
              <a:rPr lang="en-US" dirty="0" smtClean="0">
                <a:latin typeface="Palatino" charset="0"/>
              </a:rPr>
              <a:t> and a </a:t>
            </a:r>
            <a:r>
              <a:rPr lang="en-US" b="1" dirty="0" smtClean="0">
                <a:latin typeface="Palatino" charset="0"/>
              </a:rPr>
              <a:t>particular</a:t>
            </a:r>
            <a:r>
              <a:rPr lang="en-US" dirty="0" smtClean="0">
                <a:latin typeface="Palatino" charset="0"/>
              </a:rPr>
              <a:t> solution found as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Obviously a </a:t>
            </a:r>
            <a:r>
              <a:rPr lang="en-US" b="1" dirty="0" smtClean="0">
                <a:latin typeface="Palatino" charset="0"/>
              </a:rPr>
              <a:t>resonance</a:t>
            </a:r>
            <a:r>
              <a:rPr lang="en-US" dirty="0" smtClean="0">
                <a:latin typeface="Palatino" charset="0"/>
              </a:rPr>
              <a:t> condition appears when driving frequency hits the oscillator </a:t>
            </a:r>
            <a:r>
              <a:rPr lang="en-US" dirty="0" err="1" smtClean="0">
                <a:latin typeface="Palatino" charset="0"/>
              </a:rPr>
              <a:t>eigen</a:t>
            </a:r>
            <a:r>
              <a:rPr lang="en-US" dirty="0" smtClean="0">
                <a:latin typeface="Palatino" charset="0"/>
              </a:rPr>
              <a:t>-frequency. </a:t>
            </a: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In the limit of  		   the solution  becomes</a:t>
            </a:r>
          </a:p>
          <a:p>
            <a:pPr marL="342900" indent="-342900" algn="l">
              <a:buSzTx/>
            </a:pPr>
            <a:endParaRPr lang="en-US" dirty="0" smtClean="0">
              <a:latin typeface="Palatino" charset="0"/>
            </a:endParaRPr>
          </a:p>
          <a:p>
            <a:pPr marL="342900" indent="-342900" algn="l">
              <a:buSzTx/>
            </a:pPr>
            <a:endParaRPr lang="en-US" dirty="0" smtClean="0">
              <a:latin typeface="Palatino" charset="0"/>
            </a:endParaRP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2</a:t>
            </a:r>
            <a:r>
              <a:rPr lang="en-US" baseline="30000" dirty="0" smtClean="0">
                <a:latin typeface="Palatino" charset="0"/>
              </a:rPr>
              <a:t>nd</a:t>
            </a:r>
            <a:r>
              <a:rPr lang="en-US" dirty="0" smtClean="0">
                <a:latin typeface="Palatino" charset="0"/>
              </a:rPr>
              <a:t> </a:t>
            </a:r>
            <a:r>
              <a:rPr lang="en-US" b="1" dirty="0" smtClean="0">
                <a:latin typeface="Palatino" charset="0"/>
              </a:rPr>
              <a:t>secular term</a:t>
            </a:r>
            <a:r>
              <a:rPr lang="en-US" dirty="0" smtClean="0">
                <a:latin typeface="Palatino" charset="0"/>
              </a:rPr>
              <a:t> implies unbounded growth of amplitude at resonance</a:t>
            </a:r>
            <a:endParaRPr lang="en-US" dirty="0">
              <a:latin typeface="Palatino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048926" y="1268413"/>
            <a:ext cx="4251266" cy="827434"/>
            <a:chOff x="1186880" y="1268413"/>
            <a:chExt cx="4251266" cy="827434"/>
          </a:xfrm>
        </p:grpSpPr>
        <p:pic>
          <p:nvPicPr>
            <p:cNvPr id="37891" name="Picture 5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532"/>
            <a:stretch/>
          </p:blipFill>
          <p:spPr bwMode="auto">
            <a:xfrm>
              <a:off x="1186880" y="1268413"/>
              <a:ext cx="1301182" cy="82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28"/>
            <a:stretch/>
          </p:blipFill>
          <p:spPr bwMode="auto">
            <a:xfrm>
              <a:off x="2555776" y="1268760"/>
              <a:ext cx="2882370" cy="82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460" y="4221088"/>
            <a:ext cx="1316484" cy="2861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9672" y="2708920"/>
            <a:ext cx="5976664" cy="7111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592" y="4507280"/>
            <a:ext cx="7520112" cy="94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38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3000" dirty="0">
                <a:latin typeface="Palatino" charset="0"/>
                <a:ea typeface="ＭＳ Ｐゴシック" charset="0"/>
                <a:cs typeface="ＭＳ Ｐゴシック" charset="0"/>
              </a:rPr>
              <a:t>Phase space </a:t>
            </a:r>
            <a:r>
              <a:rPr lang="en-US" sz="3000" dirty="0" smtClean="0">
                <a:latin typeface="Palatino" charset="0"/>
                <a:ea typeface="ＭＳ Ｐゴシック" charset="0"/>
                <a:cs typeface="ＭＳ Ｐゴシック" charset="0"/>
              </a:rPr>
              <a:t>for time-dependent systems</a:t>
            </a:r>
            <a:endParaRPr lang="en-US" sz="3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323528" y="620688"/>
            <a:ext cx="5904656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Consider now a simple harmonic oscillator where the </a:t>
            </a:r>
            <a:r>
              <a:rPr lang="en-US" sz="2000" b="1" dirty="0" smtClean="0">
                <a:latin typeface="Palatino" charset="0"/>
              </a:rPr>
              <a:t>frequency </a:t>
            </a:r>
            <a:r>
              <a:rPr lang="en-US" sz="2000" dirty="0" smtClean="0">
                <a:latin typeface="Palatino" charset="0"/>
              </a:rPr>
              <a:t>is</a:t>
            </a:r>
            <a:r>
              <a:rPr lang="en-US" sz="2000" b="1" dirty="0" smtClean="0">
                <a:latin typeface="Palatino" charset="0"/>
              </a:rPr>
              <a:t> time-dependent </a:t>
            </a:r>
          </a:p>
          <a:p>
            <a:pPr marL="342900" indent="-342900" algn="l">
              <a:lnSpc>
                <a:spcPct val="110000"/>
              </a:lnSpc>
              <a:buSzTx/>
            </a:pPr>
            <a:endParaRPr lang="en-US" sz="2000" dirty="0" smtClean="0">
              <a:latin typeface="Palatino" charset="0"/>
            </a:endParaRPr>
          </a:p>
          <a:p>
            <a:pPr marL="342900" indent="-342900" algn="l">
              <a:lnSpc>
                <a:spcPct val="110000"/>
              </a:lnSpc>
              <a:buSzTx/>
            </a:pPr>
            <a:endParaRPr lang="en-US" sz="2000" dirty="0">
              <a:latin typeface="Palatino" charset="0"/>
            </a:endParaRP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Plotting the evolution in phase space, provides trajectories that </a:t>
            </a:r>
            <a:r>
              <a:rPr lang="en-US" sz="2000" b="1" dirty="0" smtClean="0">
                <a:latin typeface="Palatino" charset="0"/>
              </a:rPr>
              <a:t>intersect</a:t>
            </a:r>
            <a:r>
              <a:rPr lang="en-US" sz="2000" dirty="0" smtClean="0">
                <a:latin typeface="Palatino" charset="0"/>
              </a:rPr>
              <a:t> each other 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The phase space has </a:t>
            </a:r>
            <a:r>
              <a:rPr lang="en-US" sz="2000" b="1" dirty="0" smtClean="0">
                <a:latin typeface="Palatino" charset="0"/>
              </a:rPr>
              <a:t>time</a:t>
            </a:r>
            <a:r>
              <a:rPr lang="en-US" sz="2000" dirty="0" smtClean="0">
                <a:latin typeface="Palatino" charset="0"/>
              </a:rPr>
              <a:t> as </a:t>
            </a:r>
            <a:r>
              <a:rPr lang="en-US" sz="2000" b="1" dirty="0" smtClean="0">
                <a:latin typeface="Palatino" charset="0"/>
              </a:rPr>
              <a:t>extra dimension</a:t>
            </a:r>
            <a:r>
              <a:rPr lang="en-US" sz="2000" dirty="0" smtClean="0">
                <a:latin typeface="Palatino" charset="0"/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725466"/>
            <a:ext cx="2339752" cy="219947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1339349"/>
            <a:ext cx="3624395" cy="7935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11569" r="66323"/>
          <a:stretch/>
        </p:blipFill>
        <p:spPr>
          <a:xfrm>
            <a:off x="8775361" y="2310805"/>
            <a:ext cx="315299" cy="5554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46859" t="4288" r="7700" b="-7998"/>
          <a:stretch/>
        </p:blipFill>
        <p:spPr>
          <a:xfrm>
            <a:off x="6468214" y="1339349"/>
            <a:ext cx="648072" cy="57606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571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3000" dirty="0">
                <a:latin typeface="Palatino" charset="0"/>
                <a:ea typeface="ＭＳ Ｐゴシック" charset="0"/>
                <a:cs typeface="ＭＳ Ｐゴシック" charset="0"/>
              </a:rPr>
              <a:t>Phase space </a:t>
            </a:r>
            <a:r>
              <a:rPr lang="en-US" sz="3000" dirty="0" smtClean="0">
                <a:latin typeface="Palatino" charset="0"/>
                <a:ea typeface="ＭＳ Ｐゴシック" charset="0"/>
                <a:cs typeface="ＭＳ Ｐゴシック" charset="0"/>
              </a:rPr>
              <a:t>for time-dependent systems</a:t>
            </a:r>
            <a:endParaRPr lang="en-US" sz="3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323528" y="620688"/>
            <a:ext cx="5904656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Consider now a simple harmonic oscillator where the </a:t>
            </a:r>
            <a:r>
              <a:rPr lang="en-US" sz="2000" b="1" dirty="0" smtClean="0">
                <a:latin typeface="Palatino" charset="0"/>
              </a:rPr>
              <a:t>frequency </a:t>
            </a:r>
            <a:r>
              <a:rPr lang="en-US" sz="2000" dirty="0" smtClean="0">
                <a:latin typeface="Palatino" charset="0"/>
              </a:rPr>
              <a:t>is</a:t>
            </a:r>
            <a:r>
              <a:rPr lang="en-US" sz="2000" b="1" dirty="0" smtClean="0">
                <a:latin typeface="Palatino" charset="0"/>
              </a:rPr>
              <a:t> time-dependent </a:t>
            </a:r>
          </a:p>
          <a:p>
            <a:pPr marL="342900" indent="-342900" algn="l">
              <a:lnSpc>
                <a:spcPct val="110000"/>
              </a:lnSpc>
              <a:buSzTx/>
            </a:pPr>
            <a:endParaRPr lang="en-US" sz="2000" dirty="0" smtClean="0">
              <a:latin typeface="Palatino" charset="0"/>
            </a:endParaRPr>
          </a:p>
          <a:p>
            <a:pPr marL="342900" indent="-342900" algn="l">
              <a:lnSpc>
                <a:spcPct val="110000"/>
              </a:lnSpc>
              <a:buSzTx/>
            </a:pPr>
            <a:endParaRPr lang="en-US" sz="2000" dirty="0">
              <a:latin typeface="Palatino" charset="0"/>
            </a:endParaRP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Plotting the evolution in phase space, provides trajectories that </a:t>
            </a:r>
            <a:r>
              <a:rPr lang="en-US" sz="2000" b="1" dirty="0" smtClean="0">
                <a:latin typeface="Palatino" charset="0"/>
              </a:rPr>
              <a:t>intersect</a:t>
            </a:r>
            <a:r>
              <a:rPr lang="en-US" sz="2000" dirty="0" smtClean="0">
                <a:latin typeface="Palatino" charset="0"/>
              </a:rPr>
              <a:t> each other 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The phase space has </a:t>
            </a:r>
            <a:r>
              <a:rPr lang="en-US" sz="2000" b="1" dirty="0" smtClean="0">
                <a:latin typeface="Palatino" charset="0"/>
              </a:rPr>
              <a:t>time</a:t>
            </a:r>
            <a:r>
              <a:rPr lang="en-US" sz="2000" dirty="0" smtClean="0">
                <a:latin typeface="Palatino" charset="0"/>
              </a:rPr>
              <a:t> as </a:t>
            </a:r>
            <a:r>
              <a:rPr lang="en-US" sz="2000" b="1" dirty="0" smtClean="0">
                <a:latin typeface="Palatino" charset="0"/>
              </a:rPr>
              <a:t>extra dimension</a:t>
            </a:r>
            <a:r>
              <a:rPr lang="en-US" sz="2000" dirty="0" smtClean="0">
                <a:latin typeface="Palatino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By </a:t>
            </a:r>
            <a:r>
              <a:rPr lang="en-US" sz="2000" b="1" dirty="0" smtClean="0">
                <a:latin typeface="Palatino" charset="0"/>
              </a:rPr>
              <a:t>rescaling</a:t>
            </a:r>
            <a:r>
              <a:rPr lang="en-US" sz="2000" dirty="0" smtClean="0">
                <a:latin typeface="Palatino" charset="0"/>
              </a:rPr>
              <a:t> the </a:t>
            </a:r>
            <a:r>
              <a:rPr lang="en-US" sz="2000" b="1" dirty="0" smtClean="0">
                <a:latin typeface="Palatino" charset="0"/>
              </a:rPr>
              <a:t>time</a:t>
            </a:r>
            <a:r>
              <a:rPr lang="en-US" sz="2000" dirty="0" smtClean="0">
                <a:latin typeface="Palatino" charset="0"/>
              </a:rPr>
              <a:t> to become 	         and considering every integer interval of the </a:t>
            </a:r>
            <a:r>
              <a:rPr lang="en-US" sz="2000" b="1" dirty="0" smtClean="0">
                <a:latin typeface="Palatino" charset="0"/>
              </a:rPr>
              <a:t>new</a:t>
            </a:r>
            <a:r>
              <a:rPr lang="en-US" sz="2000" dirty="0" smtClean="0">
                <a:latin typeface="Palatino" charset="0"/>
              </a:rPr>
              <a:t> “</a:t>
            </a:r>
            <a:r>
              <a:rPr lang="en-US" sz="2000" b="1" dirty="0" smtClean="0">
                <a:latin typeface="Palatino" charset="0"/>
              </a:rPr>
              <a:t>time”</a:t>
            </a:r>
            <a:r>
              <a:rPr lang="en-US" sz="2000" dirty="0" smtClean="0">
                <a:latin typeface="Palatino" charset="0"/>
              </a:rPr>
              <a:t> variable, the </a:t>
            </a:r>
            <a:r>
              <a:rPr lang="en-US" sz="2000" b="1" dirty="0" smtClean="0">
                <a:latin typeface="Palatino" charset="0"/>
              </a:rPr>
              <a:t>phase space </a:t>
            </a:r>
            <a:r>
              <a:rPr lang="en-US" sz="2000" dirty="0" smtClean="0">
                <a:latin typeface="Palatino" charset="0"/>
              </a:rPr>
              <a:t>looks like the one of the </a:t>
            </a:r>
            <a:r>
              <a:rPr lang="en-US" sz="2000" b="1" dirty="0" smtClean="0">
                <a:latin typeface="Palatino" charset="0"/>
              </a:rPr>
              <a:t>harmonic oscillator 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This is the simplest version of a </a:t>
            </a:r>
            <a:r>
              <a:rPr lang="en-US" sz="2000" b="1" dirty="0" err="1" smtClean="0">
                <a:latin typeface="Palatino" charset="0"/>
              </a:rPr>
              <a:t>Poincaré</a:t>
            </a:r>
            <a:r>
              <a:rPr lang="en-US" sz="2000" dirty="0" smtClean="0">
                <a:latin typeface="Palatino" charset="0"/>
              </a:rPr>
              <a:t> </a:t>
            </a:r>
            <a:r>
              <a:rPr lang="en-US" sz="2000" b="1" dirty="0" smtClean="0">
                <a:latin typeface="Palatino" charset="0"/>
              </a:rPr>
              <a:t>surface of section</a:t>
            </a:r>
            <a:r>
              <a:rPr lang="en-US" sz="2000" dirty="0" smtClean="0">
                <a:latin typeface="Palatino" charset="0"/>
              </a:rPr>
              <a:t>, which is useful for studying geometrically phase space of multi-dimensional systems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725466"/>
            <a:ext cx="2339752" cy="21994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2996952"/>
            <a:ext cx="3036721" cy="1800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1339349"/>
            <a:ext cx="3624395" cy="7935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0080" y="3356992"/>
            <a:ext cx="1078024" cy="2740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11569" r="66323"/>
          <a:stretch/>
        </p:blipFill>
        <p:spPr>
          <a:xfrm>
            <a:off x="8775361" y="2310805"/>
            <a:ext cx="315299" cy="5554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46859" t="4288" r="7700" b="-7998"/>
          <a:stretch/>
        </p:blipFill>
        <p:spPr>
          <a:xfrm>
            <a:off x="6468214" y="1339349"/>
            <a:ext cx="648072" cy="57606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11569" r="66323"/>
          <a:stretch/>
        </p:blipFill>
        <p:spPr>
          <a:xfrm>
            <a:off x="8828701" y="4145568"/>
            <a:ext cx="315299" cy="5554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/>
          <a:srcRect l="46859" t="4288" r="7700" b="-7998"/>
          <a:stretch/>
        </p:blipFill>
        <p:spPr>
          <a:xfrm>
            <a:off x="5807175" y="3538858"/>
            <a:ext cx="648072" cy="5760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3732" y="2992671"/>
            <a:ext cx="1078024" cy="27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4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3000" dirty="0">
                <a:latin typeface="Palatino" charset="0"/>
                <a:ea typeface="ＭＳ Ｐゴシック" charset="0"/>
                <a:cs typeface="ＭＳ Ｐゴシック" charset="0"/>
              </a:rPr>
              <a:t>Phase space </a:t>
            </a:r>
            <a:r>
              <a:rPr lang="en-US" sz="3000" dirty="0" smtClean="0">
                <a:latin typeface="Palatino" charset="0"/>
                <a:ea typeface="ＭＳ Ｐゴシック" charset="0"/>
                <a:cs typeface="ＭＳ Ｐゴシック" charset="0"/>
              </a:rPr>
              <a:t>for time-dependent systems</a:t>
            </a:r>
            <a:endParaRPr lang="en-US" sz="3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323528" y="620688"/>
            <a:ext cx="5904656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Consider now a simple harmonic oscillator where the </a:t>
            </a:r>
            <a:r>
              <a:rPr lang="en-US" sz="2000" b="1" dirty="0" smtClean="0">
                <a:latin typeface="Palatino" charset="0"/>
              </a:rPr>
              <a:t>frequency </a:t>
            </a:r>
            <a:r>
              <a:rPr lang="en-US" sz="2000" dirty="0" smtClean="0">
                <a:latin typeface="Palatino" charset="0"/>
              </a:rPr>
              <a:t>is</a:t>
            </a:r>
            <a:r>
              <a:rPr lang="en-US" sz="2000" b="1" dirty="0" smtClean="0">
                <a:latin typeface="Palatino" charset="0"/>
              </a:rPr>
              <a:t> time-dependent </a:t>
            </a:r>
          </a:p>
          <a:p>
            <a:pPr marL="342900" indent="-342900" algn="l">
              <a:lnSpc>
                <a:spcPct val="110000"/>
              </a:lnSpc>
              <a:buSzTx/>
            </a:pPr>
            <a:endParaRPr lang="en-US" sz="2000" dirty="0" smtClean="0">
              <a:latin typeface="Palatino" charset="0"/>
            </a:endParaRPr>
          </a:p>
          <a:p>
            <a:pPr marL="342900" indent="-342900" algn="l">
              <a:lnSpc>
                <a:spcPct val="110000"/>
              </a:lnSpc>
              <a:buSzTx/>
            </a:pPr>
            <a:endParaRPr lang="en-US" sz="2000" dirty="0">
              <a:latin typeface="Palatino" charset="0"/>
            </a:endParaRP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Plotting the evolution in phase space, provides trajectories that </a:t>
            </a:r>
            <a:r>
              <a:rPr lang="en-US" sz="2000" b="1" dirty="0" smtClean="0">
                <a:latin typeface="Palatino" charset="0"/>
              </a:rPr>
              <a:t>intersect</a:t>
            </a:r>
            <a:r>
              <a:rPr lang="en-US" sz="2000" dirty="0" smtClean="0">
                <a:latin typeface="Palatino" charset="0"/>
              </a:rPr>
              <a:t> each other 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The phase space has </a:t>
            </a:r>
            <a:r>
              <a:rPr lang="en-US" sz="2000" b="1" dirty="0" smtClean="0">
                <a:latin typeface="Palatino" charset="0"/>
              </a:rPr>
              <a:t>time</a:t>
            </a:r>
            <a:r>
              <a:rPr lang="en-US" sz="2000" dirty="0" smtClean="0">
                <a:latin typeface="Palatino" charset="0"/>
              </a:rPr>
              <a:t> as </a:t>
            </a:r>
            <a:r>
              <a:rPr lang="en-US" sz="2000" b="1" dirty="0" smtClean="0">
                <a:latin typeface="Palatino" charset="0"/>
              </a:rPr>
              <a:t>extra dimension</a:t>
            </a:r>
            <a:r>
              <a:rPr lang="en-US" sz="2000" dirty="0" smtClean="0">
                <a:latin typeface="Palatino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By </a:t>
            </a:r>
            <a:r>
              <a:rPr lang="en-US" sz="2000" b="1" dirty="0" smtClean="0">
                <a:latin typeface="Palatino" charset="0"/>
              </a:rPr>
              <a:t>rescaling</a:t>
            </a:r>
            <a:r>
              <a:rPr lang="en-US" sz="2000" dirty="0" smtClean="0">
                <a:latin typeface="Palatino" charset="0"/>
              </a:rPr>
              <a:t> the </a:t>
            </a:r>
            <a:r>
              <a:rPr lang="en-US" sz="2000" b="1" dirty="0" smtClean="0">
                <a:latin typeface="Palatino" charset="0"/>
              </a:rPr>
              <a:t>time</a:t>
            </a:r>
            <a:r>
              <a:rPr lang="en-US" sz="2000" dirty="0" smtClean="0">
                <a:latin typeface="Palatino" charset="0"/>
              </a:rPr>
              <a:t> to become 	         and considering every integer interval of the </a:t>
            </a:r>
            <a:r>
              <a:rPr lang="en-US" sz="2000" b="1" dirty="0" smtClean="0">
                <a:latin typeface="Palatino" charset="0"/>
              </a:rPr>
              <a:t>new</a:t>
            </a:r>
            <a:r>
              <a:rPr lang="en-US" sz="2000" dirty="0" smtClean="0">
                <a:latin typeface="Palatino" charset="0"/>
              </a:rPr>
              <a:t> “</a:t>
            </a:r>
            <a:r>
              <a:rPr lang="en-US" sz="2000" b="1" dirty="0" smtClean="0">
                <a:latin typeface="Palatino" charset="0"/>
              </a:rPr>
              <a:t>time”</a:t>
            </a:r>
            <a:r>
              <a:rPr lang="en-US" sz="2000" dirty="0" smtClean="0">
                <a:latin typeface="Palatino" charset="0"/>
              </a:rPr>
              <a:t> variable, the </a:t>
            </a:r>
            <a:r>
              <a:rPr lang="en-US" sz="2000" b="1" dirty="0" smtClean="0">
                <a:latin typeface="Palatino" charset="0"/>
              </a:rPr>
              <a:t>phase space </a:t>
            </a:r>
            <a:r>
              <a:rPr lang="en-US" sz="2000" dirty="0" smtClean="0">
                <a:latin typeface="Palatino" charset="0"/>
              </a:rPr>
              <a:t>looks like the one of the </a:t>
            </a:r>
            <a:r>
              <a:rPr lang="en-US" sz="2000" b="1" dirty="0" smtClean="0">
                <a:latin typeface="Palatino" charset="0"/>
              </a:rPr>
              <a:t>harmonic oscillator </a:t>
            </a:r>
          </a:p>
          <a:p>
            <a:pPr marL="342900" indent="-342900" algn="l">
              <a:lnSpc>
                <a:spcPct val="110000"/>
              </a:lnSpc>
              <a:buSzTx/>
            </a:pPr>
            <a:r>
              <a:rPr lang="en-US" sz="2000" dirty="0" smtClean="0">
                <a:latin typeface="Palatino" charset="0"/>
              </a:rPr>
              <a:t>This is the simplest version of a </a:t>
            </a:r>
            <a:r>
              <a:rPr lang="en-US" sz="2000" b="1" dirty="0" err="1" smtClean="0">
                <a:latin typeface="Palatino" charset="0"/>
              </a:rPr>
              <a:t>Poincaré</a:t>
            </a:r>
            <a:r>
              <a:rPr lang="en-US" sz="2000" dirty="0" smtClean="0">
                <a:latin typeface="Palatino" charset="0"/>
              </a:rPr>
              <a:t> </a:t>
            </a:r>
            <a:r>
              <a:rPr lang="en-US" sz="2000" b="1" dirty="0" smtClean="0">
                <a:latin typeface="Palatino" charset="0"/>
              </a:rPr>
              <a:t>surface of section</a:t>
            </a:r>
            <a:r>
              <a:rPr lang="en-US" sz="2000" dirty="0" smtClean="0">
                <a:latin typeface="Palatino" charset="0"/>
              </a:rPr>
              <a:t>, which is useful for studying geometrically phase space of multi-dimensional systems</a:t>
            </a:r>
          </a:p>
          <a:p>
            <a:pPr marL="342900" indent="-342900" algn="l">
              <a:buSzTx/>
            </a:pPr>
            <a:r>
              <a:rPr lang="en-US" sz="2000" dirty="0" smtClean="0">
                <a:latin typeface="Palatino" charset="0"/>
              </a:rPr>
              <a:t>The </a:t>
            </a:r>
            <a:r>
              <a:rPr lang="en-US" sz="2000" b="1" dirty="0" smtClean="0">
                <a:latin typeface="Palatino" charset="0"/>
              </a:rPr>
              <a:t>fixed point </a:t>
            </a:r>
            <a:r>
              <a:rPr lang="en-US" sz="2000" dirty="0" smtClean="0">
                <a:latin typeface="Palatino" charset="0"/>
              </a:rPr>
              <a:t>in the surface of section is now</a:t>
            </a:r>
            <a:r>
              <a:rPr lang="en-US" sz="2000" dirty="0">
                <a:latin typeface="Palatino" charset="0"/>
              </a:rPr>
              <a:t> </a:t>
            </a:r>
            <a:r>
              <a:rPr lang="en-US" sz="2000" dirty="0" smtClean="0">
                <a:latin typeface="Palatino" charset="0"/>
              </a:rPr>
              <a:t>a periodic orbit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725466"/>
            <a:ext cx="2339752" cy="21994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2996952"/>
            <a:ext cx="3036721" cy="1800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9744" y="4841776"/>
            <a:ext cx="2304256" cy="2016224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 bwMode="auto">
          <a:xfrm>
            <a:off x="7738510" y="3789040"/>
            <a:ext cx="73850" cy="7570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7812360" y="3933056"/>
            <a:ext cx="72008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5656" y="1339349"/>
            <a:ext cx="3624395" cy="7935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0080" y="3356992"/>
            <a:ext cx="1078024" cy="2740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11569" r="66323"/>
          <a:stretch/>
        </p:blipFill>
        <p:spPr>
          <a:xfrm>
            <a:off x="8775361" y="2310805"/>
            <a:ext cx="315299" cy="5554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/>
          <a:srcRect l="46859" t="4288" r="7700" b="-7998"/>
          <a:stretch/>
        </p:blipFill>
        <p:spPr>
          <a:xfrm>
            <a:off x="6468214" y="1339349"/>
            <a:ext cx="648072" cy="57606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l="11569" r="66323"/>
          <a:stretch/>
        </p:blipFill>
        <p:spPr>
          <a:xfrm>
            <a:off x="8828701" y="4145568"/>
            <a:ext cx="315299" cy="5554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/>
          <a:srcRect l="46859" t="4288" r="7700" b="-7998"/>
          <a:stretch/>
        </p:blipFill>
        <p:spPr>
          <a:xfrm>
            <a:off x="5807175" y="3538858"/>
            <a:ext cx="648072" cy="5760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3732" y="2992671"/>
            <a:ext cx="1078024" cy="27407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/>
          <a:srcRect l="11569" r="66323"/>
          <a:stretch/>
        </p:blipFill>
        <p:spPr>
          <a:xfrm>
            <a:off x="8805590" y="6189849"/>
            <a:ext cx="315299" cy="55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0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latin typeface="Palatino" charset="0"/>
                <a:ea typeface="ＭＳ Ｐゴシック" charset="0"/>
                <a:cs typeface="ＭＳ Ｐゴシック" charset="0"/>
              </a:rPr>
              <a:t>Contents of the 1</a:t>
            </a:r>
            <a:r>
              <a:rPr lang="en-US" sz="4400" baseline="30000" dirty="0" smtClean="0">
                <a:latin typeface="Palatino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4400" dirty="0" smtClean="0">
                <a:latin typeface="Palatino" charset="0"/>
                <a:ea typeface="ＭＳ Ｐゴシック" charset="0"/>
                <a:cs typeface="ＭＳ Ｐゴシック" charset="0"/>
              </a:rPr>
              <a:t> lecture</a:t>
            </a:r>
            <a:endParaRPr lang="en-US" sz="4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536" y="648072"/>
            <a:ext cx="8640960" cy="6237312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Accelerator performance parameters and non-linear effects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Linear and non-linear 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oscillators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Integral and frequency of motion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The pendulum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Damped harmonic oscillator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Phase space dynamics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F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ixed point analysis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Non-autonomous systems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Driven harmonic oscillator, resonance conditions</a:t>
            </a:r>
          </a:p>
          <a:p>
            <a:r>
              <a:rPr lang="en-US" dirty="0" smtClean="0">
                <a:latin typeface="Palatino" charset="0"/>
              </a:rPr>
              <a:t>Linear equations with periodic coefficients – Hill’s equations</a:t>
            </a:r>
          </a:p>
          <a:p>
            <a:pPr lvl="1"/>
            <a:r>
              <a:rPr lang="en-US" dirty="0" err="1" smtClean="0">
                <a:latin typeface="Palatino" charset="0"/>
              </a:rPr>
              <a:t>Floquet</a:t>
            </a:r>
            <a:r>
              <a:rPr lang="en-US" dirty="0" smtClean="0">
                <a:latin typeface="Palatino" charset="0"/>
              </a:rPr>
              <a:t> solutions and normalized coordinates</a:t>
            </a:r>
            <a:endParaRPr lang="en-US" dirty="0">
              <a:latin typeface="Palatino" charset="0"/>
            </a:endParaRP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theory </a:t>
            </a:r>
            <a:endParaRPr lang="en-US" dirty="0" smtClean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Non-linear oscillator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 by periodic function – single dipole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Application to single multipole – resonance conditions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Examples: single quadrupole, sextupole, octupole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General multi-pole perturbation– example: linear coupling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Resonance conditions and working point choice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Summary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Appendix: Damped harmonic oscillator</a:t>
            </a:r>
          </a:p>
        </p:txBody>
      </p:sp>
    </p:spTree>
    <p:extLst>
      <p:ext uri="{BB962C8B-B14F-4D97-AF65-F5344CB8AC3E}">
        <p14:creationId xmlns:p14="http://schemas.microsoft.com/office/powerpoint/2010/main" val="104485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704856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FF"/>
                </a:solidFill>
                <a:latin typeface="Palatino" charset="0"/>
                <a:ea typeface="ＭＳ Ｐゴシック" charset="0"/>
                <a:cs typeface="ＭＳ Ｐゴシック" charset="0"/>
              </a:rPr>
              <a:t>Linear equation with periodic coefficients</a:t>
            </a:r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1010" name="Rectangle 3"/>
          <p:cNvSpPr>
            <a:spLocks noChangeArrowheads="1"/>
          </p:cNvSpPr>
          <p:nvPr/>
        </p:nvSpPr>
        <p:spPr bwMode="auto">
          <a:xfrm>
            <a:off x="228600" y="762000"/>
            <a:ext cx="8763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ts val="0"/>
              </a:spcBef>
            </a:pPr>
            <a:r>
              <a:rPr lang="en-US" dirty="0" smtClean="0">
                <a:latin typeface="Palatino"/>
                <a:cs typeface="Palatino"/>
              </a:rPr>
              <a:t>A very important class of equations especially 	            for beam dynamics (but also solid state physics)		 are </a:t>
            </a:r>
            <a:r>
              <a:rPr lang="en-US" b="1" dirty="0" smtClean="0">
                <a:latin typeface="Palatino"/>
                <a:cs typeface="Palatino"/>
              </a:rPr>
              <a:t>linear equations </a:t>
            </a:r>
            <a:r>
              <a:rPr lang="en-US" dirty="0" smtClean="0">
                <a:latin typeface="Palatino"/>
                <a:cs typeface="Palatino"/>
              </a:rPr>
              <a:t>with </a:t>
            </a:r>
            <a:r>
              <a:rPr lang="en-US" b="1" dirty="0" smtClean="0">
                <a:latin typeface="Palatino"/>
                <a:cs typeface="Palatino"/>
              </a:rPr>
              <a:t>periodic coefficients</a:t>
            </a:r>
            <a:endParaRPr lang="en-US" altLang="ja-JP" b="1" dirty="0">
              <a:latin typeface="Palatino"/>
              <a:cs typeface="Palatino"/>
            </a:endParaRPr>
          </a:p>
          <a:p>
            <a:pPr marL="342900" indent="-342900" algn="l">
              <a:lnSpc>
                <a:spcPct val="90000"/>
              </a:lnSpc>
              <a:spcBef>
                <a:spcPts val="0"/>
              </a:spcBef>
            </a:pP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  <a:buNone/>
            </a:pPr>
            <a:endParaRPr lang="en-US" dirty="0">
              <a:latin typeface="Palatino"/>
              <a:cs typeface="Palatino"/>
            </a:endParaRPr>
          </a:p>
          <a:p>
            <a:pPr marL="342900" indent="-342900" algn="l">
              <a:lnSpc>
                <a:spcPct val="150000"/>
              </a:lnSpc>
              <a:spcBef>
                <a:spcPct val="50000"/>
              </a:spcBef>
              <a:buFont typeface="Wingdings" charset="0"/>
              <a:buNone/>
            </a:pPr>
            <a:r>
              <a:rPr lang="en-US" dirty="0">
                <a:latin typeface="Palatino"/>
                <a:cs typeface="Palatino"/>
              </a:rPr>
              <a:t>	</a:t>
            </a:r>
            <a:r>
              <a:rPr lang="en-US" dirty="0" smtClean="0">
                <a:latin typeface="Palatino"/>
                <a:cs typeface="Palatino"/>
              </a:rPr>
              <a:t>with		</a:t>
            </a:r>
            <a:r>
              <a:rPr lang="en-US" dirty="0">
                <a:latin typeface="Palatino"/>
                <a:cs typeface="Palatino"/>
              </a:rPr>
              <a:t>	</a:t>
            </a:r>
            <a:r>
              <a:rPr lang="en-US" dirty="0" smtClean="0">
                <a:latin typeface="Palatino"/>
                <a:cs typeface="Palatino"/>
              </a:rPr>
              <a:t>  a periodic function of time</a:t>
            </a:r>
            <a:endParaRPr lang="en-US" dirty="0">
              <a:latin typeface="Palatino"/>
              <a:cs typeface="Palatino"/>
            </a:endParaRPr>
          </a:p>
        </p:txBody>
      </p:sp>
      <p:grpSp>
        <p:nvGrpSpPr>
          <p:cNvPr id="171011" name="Group 4"/>
          <p:cNvGrpSpPr>
            <a:grpSpLocks/>
          </p:cNvGrpSpPr>
          <p:nvPr/>
        </p:nvGrpSpPr>
        <p:grpSpPr bwMode="auto">
          <a:xfrm>
            <a:off x="7168257" y="685800"/>
            <a:ext cx="1975743" cy="2389956"/>
            <a:chOff x="4510" y="624"/>
            <a:chExt cx="1113" cy="1445"/>
          </a:xfrm>
        </p:grpSpPr>
        <p:pic>
          <p:nvPicPr>
            <p:cNvPr id="171015" name="Picture 5" descr="hi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0" y="624"/>
              <a:ext cx="1113" cy="1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1016" name="Text Box 6"/>
            <p:cNvSpPr txBox="1">
              <a:spLocks noChangeArrowheads="1"/>
            </p:cNvSpPr>
            <p:nvPr/>
          </p:nvSpPr>
          <p:spPr bwMode="auto">
            <a:xfrm>
              <a:off x="4739" y="1891"/>
              <a:ext cx="742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5600" indent="-35560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  <a:spcBef>
                  <a:spcPct val="50000"/>
                </a:spcBef>
                <a:buClrTx/>
                <a:buSzPct val="70000"/>
                <a:buFont typeface="Wingdings" charset="0"/>
                <a:buNone/>
              </a:pPr>
              <a:r>
                <a:rPr lang="en-GB" sz="1400" b="1">
                  <a:latin typeface="Times New Roman" charset="0"/>
                </a:rPr>
                <a:t>George Hill</a:t>
              </a:r>
            </a:p>
          </p:txBody>
        </p:sp>
      </p:grp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44824"/>
            <a:ext cx="2908052" cy="884579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996953"/>
            <a:ext cx="2539742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8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704856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FF"/>
                </a:solidFill>
                <a:latin typeface="Palatino" charset="0"/>
                <a:ea typeface="ＭＳ Ｐゴシック" charset="0"/>
                <a:cs typeface="ＭＳ Ｐゴシック" charset="0"/>
              </a:rPr>
              <a:t>Linear equation with periodic coefficients</a:t>
            </a:r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1010" name="Rectangle 3"/>
          <p:cNvSpPr>
            <a:spLocks noChangeArrowheads="1"/>
          </p:cNvSpPr>
          <p:nvPr/>
        </p:nvSpPr>
        <p:spPr bwMode="auto">
          <a:xfrm>
            <a:off x="228600" y="762000"/>
            <a:ext cx="8763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ts val="0"/>
              </a:spcBef>
            </a:pPr>
            <a:r>
              <a:rPr lang="en-US" dirty="0" smtClean="0">
                <a:latin typeface="Palatino"/>
                <a:cs typeface="Palatino"/>
              </a:rPr>
              <a:t>A very important class of equations especially 	            for beam dynamics (but also solid state physics)		 are </a:t>
            </a:r>
            <a:r>
              <a:rPr lang="en-US" b="1" dirty="0" smtClean="0">
                <a:latin typeface="Palatino"/>
                <a:cs typeface="Palatino"/>
              </a:rPr>
              <a:t>linear equations </a:t>
            </a:r>
            <a:r>
              <a:rPr lang="en-US" dirty="0" smtClean="0">
                <a:latin typeface="Palatino"/>
                <a:cs typeface="Palatino"/>
              </a:rPr>
              <a:t>with </a:t>
            </a:r>
            <a:r>
              <a:rPr lang="en-US" b="1" dirty="0" smtClean="0">
                <a:latin typeface="Palatino"/>
                <a:cs typeface="Palatino"/>
              </a:rPr>
              <a:t>periodic coefficients</a:t>
            </a:r>
            <a:endParaRPr lang="en-US" altLang="ja-JP" b="1" dirty="0">
              <a:latin typeface="Palatino"/>
              <a:cs typeface="Palatino"/>
            </a:endParaRPr>
          </a:p>
          <a:p>
            <a:pPr marL="342900" indent="-342900" algn="l">
              <a:lnSpc>
                <a:spcPct val="90000"/>
              </a:lnSpc>
              <a:spcBef>
                <a:spcPts val="0"/>
              </a:spcBef>
            </a:pP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  <a:buNone/>
            </a:pPr>
            <a:endParaRPr lang="en-US" dirty="0">
              <a:latin typeface="Palatino"/>
              <a:cs typeface="Palatino"/>
            </a:endParaRPr>
          </a:p>
          <a:p>
            <a:pPr marL="342900" indent="-342900" algn="l">
              <a:lnSpc>
                <a:spcPct val="150000"/>
              </a:lnSpc>
              <a:spcBef>
                <a:spcPct val="50000"/>
              </a:spcBef>
              <a:buFont typeface="Wingdings" charset="0"/>
              <a:buNone/>
            </a:pPr>
            <a:r>
              <a:rPr lang="en-US" dirty="0">
                <a:latin typeface="Palatino"/>
                <a:cs typeface="Palatino"/>
              </a:rPr>
              <a:t>	</a:t>
            </a:r>
            <a:r>
              <a:rPr lang="en-US" dirty="0" smtClean="0">
                <a:latin typeface="Palatino"/>
                <a:cs typeface="Palatino"/>
              </a:rPr>
              <a:t>with		</a:t>
            </a:r>
            <a:r>
              <a:rPr lang="en-US" dirty="0">
                <a:latin typeface="Palatino"/>
                <a:cs typeface="Palatino"/>
              </a:rPr>
              <a:t>	</a:t>
            </a:r>
            <a:r>
              <a:rPr lang="en-US" dirty="0" smtClean="0">
                <a:latin typeface="Palatino"/>
                <a:cs typeface="Palatino"/>
              </a:rPr>
              <a:t>  a periodic function of time</a:t>
            </a:r>
            <a:endParaRPr lang="en-US" dirty="0">
              <a:latin typeface="Palatino"/>
              <a:cs typeface="Palatino"/>
            </a:endParaRPr>
          </a:p>
          <a:p>
            <a:pPr marL="342900" indent="-342900" algn="l"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latin typeface="Palatino"/>
                <a:cs typeface="Palatino"/>
              </a:rPr>
              <a:t>These are called </a:t>
            </a:r>
            <a:r>
              <a:rPr lang="en-US" b="1" dirty="0">
                <a:latin typeface="Palatino"/>
                <a:cs typeface="Palatino"/>
              </a:rPr>
              <a:t>Hill</a:t>
            </a:r>
            <a:r>
              <a:rPr lang="ja-JP" altLang="en-US" b="1" dirty="0">
                <a:latin typeface="Palatino"/>
                <a:cs typeface="Palatino"/>
              </a:rPr>
              <a:t>’</a:t>
            </a:r>
            <a:r>
              <a:rPr lang="en-US" altLang="ja-JP" b="1" dirty="0">
                <a:latin typeface="Palatino"/>
                <a:cs typeface="Palatino"/>
              </a:rPr>
              <a:t>s equations </a:t>
            </a:r>
            <a:r>
              <a:rPr lang="en-US" altLang="ja-JP" dirty="0" smtClean="0">
                <a:latin typeface="Palatino"/>
                <a:cs typeface="Palatino"/>
              </a:rPr>
              <a:t>and c</a:t>
            </a:r>
            <a:r>
              <a:rPr lang="en-US" dirty="0" smtClean="0">
                <a:latin typeface="Palatino"/>
                <a:cs typeface="Palatino"/>
              </a:rPr>
              <a:t>an be thought as equations of harmonic </a:t>
            </a:r>
            <a:r>
              <a:rPr lang="en-US" dirty="0">
                <a:latin typeface="Palatino"/>
                <a:cs typeface="Palatino"/>
              </a:rPr>
              <a:t>oscillator with time dependent </a:t>
            </a:r>
            <a:r>
              <a:rPr lang="en-US" dirty="0" smtClean="0">
                <a:latin typeface="Palatino"/>
                <a:cs typeface="Palatino"/>
              </a:rPr>
              <a:t>(periodic) frequency</a:t>
            </a:r>
            <a:endParaRPr lang="en-US" dirty="0">
              <a:latin typeface="Palatino"/>
              <a:cs typeface="Palatino"/>
            </a:endParaRPr>
          </a:p>
          <a:p>
            <a:pPr marL="342900" lvl="0" indent="-342900" algn="l"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There are two solutions that can be written as	         with			periodic but also                           </a:t>
            </a:r>
            <a:r>
              <a:rPr lang="en-US" dirty="0" smtClean="0">
                <a:latin typeface="Palatino"/>
                <a:cs typeface="Palatino"/>
              </a:rPr>
              <a:t>with     a constant which implies that			    is periodic</a:t>
            </a:r>
          </a:p>
          <a:p>
            <a:pPr marL="342900" lvl="0" indent="-342900" algn="l"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The solutions are derived based on </a:t>
            </a:r>
            <a:r>
              <a:rPr lang="en-US" b="1" dirty="0" err="1" smtClean="0">
                <a:solidFill>
                  <a:srgbClr val="000000"/>
                </a:solidFill>
                <a:latin typeface="Palatino"/>
                <a:cs typeface="Palatino"/>
              </a:rPr>
              <a:t>Floquet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 theory</a:t>
            </a:r>
            <a:endParaRPr lang="en-US" dirty="0">
              <a:solidFill>
                <a:srgbClr val="000000"/>
              </a:solidFill>
              <a:latin typeface="Palatino"/>
              <a:cs typeface="Palatino"/>
            </a:endParaRPr>
          </a:p>
        </p:txBody>
      </p:sp>
      <p:grpSp>
        <p:nvGrpSpPr>
          <p:cNvPr id="171011" name="Group 4"/>
          <p:cNvGrpSpPr>
            <a:grpSpLocks/>
          </p:cNvGrpSpPr>
          <p:nvPr/>
        </p:nvGrpSpPr>
        <p:grpSpPr bwMode="auto">
          <a:xfrm>
            <a:off x="7168257" y="685800"/>
            <a:ext cx="1975743" cy="2389956"/>
            <a:chOff x="4510" y="624"/>
            <a:chExt cx="1113" cy="1445"/>
          </a:xfrm>
        </p:grpSpPr>
        <p:pic>
          <p:nvPicPr>
            <p:cNvPr id="171015" name="Picture 5" descr="hi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0" y="624"/>
              <a:ext cx="1113" cy="1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1016" name="Text Box 6"/>
            <p:cNvSpPr txBox="1">
              <a:spLocks noChangeArrowheads="1"/>
            </p:cNvSpPr>
            <p:nvPr/>
          </p:nvSpPr>
          <p:spPr bwMode="auto">
            <a:xfrm>
              <a:off x="4739" y="1891"/>
              <a:ext cx="742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5600" indent="-35560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charset="0"/>
                <a:buChar char="n"/>
                <a:defRPr sz="2400">
                  <a:solidFill>
                    <a:schemeClr val="tx1"/>
                  </a:solidFill>
                  <a:latin typeface="Baskerville" charset="0"/>
                  <a:ea typeface="ＭＳ Ｐゴシック" charset="0"/>
                </a:defRPr>
              </a:lvl9pPr>
            </a:lstStyle>
            <a:p>
              <a:pPr algn="l" eaLnBrk="1" hangingPunct="1">
                <a:lnSpc>
                  <a:spcPct val="95000"/>
                </a:lnSpc>
                <a:spcBef>
                  <a:spcPct val="50000"/>
                </a:spcBef>
                <a:buClrTx/>
                <a:buSzPct val="70000"/>
                <a:buFont typeface="Wingdings" charset="0"/>
                <a:buNone/>
              </a:pPr>
              <a:r>
                <a:rPr lang="en-GB" sz="1400" b="1">
                  <a:latin typeface="Times New Roman" charset="0"/>
                </a:rPr>
                <a:t>George Hill</a:t>
              </a:r>
            </a:p>
          </p:txBody>
        </p:sp>
      </p:grp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44824"/>
            <a:ext cx="2908052" cy="884579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996953"/>
            <a:ext cx="2539742" cy="360040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581128"/>
            <a:ext cx="2262799" cy="44714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992106"/>
            <a:ext cx="2664296" cy="321553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5488429"/>
            <a:ext cx="216024" cy="172819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5301208"/>
            <a:ext cx="2088232" cy="529113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008260"/>
            <a:ext cx="2226196" cy="3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3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59"/>
          <p:cNvSpPr>
            <a:spLocks noChangeArrowheads="1"/>
          </p:cNvSpPr>
          <p:nvPr/>
        </p:nvSpPr>
        <p:spPr bwMode="auto">
          <a:xfrm>
            <a:off x="3707904" y="692150"/>
            <a:ext cx="5436096" cy="554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/>
          <a:p>
            <a:pPr marL="285750" indent="-285750" algn="l">
              <a:defRPr/>
            </a:pPr>
            <a:r>
              <a:rPr lang="en-US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Colliders</a:t>
            </a:r>
            <a:endParaRPr lang="el-GR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buClr>
                <a:srgbClr val="666666"/>
              </a:buClr>
              <a:buFont typeface="Wingdings" charset="0"/>
              <a:buChar char="¨"/>
              <a:defRPr/>
            </a:pP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Luminosity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(i.e. rate of particle production)</a:t>
            </a:r>
            <a:endParaRPr lang="el-GR" sz="20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l-GR" sz="14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Ν</a:t>
            </a:r>
            <a:r>
              <a:rPr lang="en-US" sz="14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b</a:t>
            </a:r>
            <a:r>
              <a:rPr lang="el-GR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bunch population</a:t>
            </a:r>
            <a:endParaRPr lang="el-GR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n-US" sz="14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k</a:t>
            </a:r>
            <a:r>
              <a:rPr lang="en-US" sz="14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b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 number of </a:t>
            </a:r>
            <a:r>
              <a:rPr lang="en-US" sz="1400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bunches</a:t>
            </a:r>
          </a:p>
          <a:p>
            <a:pPr marL="1143000" lvl="2" indent="-228600" algn="l">
              <a:defRPr/>
            </a:pPr>
            <a:r>
              <a:rPr lang="en-US" sz="1400" i="1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f</a:t>
            </a:r>
            <a:r>
              <a:rPr lang="en-US" sz="1400" baseline="-25000" dirty="0" err="1" smtClean="0">
                <a:solidFill>
                  <a:schemeClr val="tx2"/>
                </a:solidFill>
                <a:latin typeface="Palatino" charset="0"/>
                <a:cs typeface="Palatino" charset="0"/>
              </a:rPr>
              <a:t>rev</a:t>
            </a:r>
            <a:r>
              <a:rPr lang="en-US" sz="1400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 the revolution frequency</a:t>
            </a:r>
            <a:endParaRPr lang="el-GR" sz="1400" baseline="-250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l-GR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γ 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relativistic reduced energy</a:t>
            </a:r>
            <a:endParaRPr lang="el-GR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l-GR" sz="14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ε</a:t>
            </a:r>
            <a:r>
              <a:rPr lang="en-US" sz="14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n 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normalized emittance</a:t>
            </a:r>
            <a:endParaRPr lang="el-GR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l-GR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β* </a:t>
            </a:r>
            <a:r>
              <a:rPr lang="ja-JP" alt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“</a:t>
            </a:r>
            <a:r>
              <a:rPr lang="en-US" altLang="ja-JP" sz="1400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betatron</a:t>
            </a:r>
            <a:r>
              <a:rPr lang="ja-JP" alt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”</a:t>
            </a:r>
            <a:r>
              <a:rPr lang="en-US" altLang="ja-JP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 amplitude function at collision </a:t>
            </a:r>
            <a:r>
              <a:rPr lang="en-US" altLang="ja-JP" sz="1400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point</a:t>
            </a:r>
          </a:p>
          <a:p>
            <a:pPr marL="1143000" lvl="2" indent="-228600" algn="l">
              <a:defRPr/>
            </a:pPr>
            <a:r>
              <a:rPr lang="en-US" altLang="ja-JP" sz="1400" i="1" dirty="0" smtClean="0">
                <a:solidFill>
                  <a:schemeClr val="tx2"/>
                </a:solidFill>
                <a:latin typeface="Apple Chancery" charset="0"/>
                <a:ea typeface="Apple Chancery" charset="0"/>
                <a:cs typeface="Apple Chancery" charset="0"/>
              </a:rPr>
              <a:t>R</a:t>
            </a:r>
            <a:r>
              <a:rPr lang="en-US" altLang="ja-JP" sz="1400" i="1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(</a:t>
            </a:r>
            <a:r>
              <a:rPr lang="el-GR" altLang="ja-JP" sz="1400" i="1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φ</a:t>
            </a:r>
            <a:r>
              <a:rPr lang="en-US" altLang="ja-JP" sz="1400" i="1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) </a:t>
            </a:r>
            <a:r>
              <a:rPr lang="en-US" altLang="ja-JP" sz="1400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geometric reduction factor due to crossing angle </a:t>
            </a:r>
            <a:endParaRPr lang="el-GR" altLang="ja-JP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285750" indent="-285750" algn="l">
              <a:defRPr/>
            </a:pPr>
            <a:r>
              <a:rPr lang="en-US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High intensity </a:t>
            </a:r>
            <a:r>
              <a:rPr lang="en-US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rings</a:t>
            </a:r>
            <a:endParaRPr lang="el-GR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buClr>
                <a:srgbClr val="666666"/>
              </a:buClr>
              <a:buFont typeface="Wingdings" charset="0"/>
              <a:buChar char="¨"/>
              <a:defRPr/>
            </a:pP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 Average beam power</a:t>
            </a:r>
            <a:endParaRPr lang="el-GR" sz="20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  mean current intensity</a:t>
            </a:r>
            <a:endParaRPr lang="el-GR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l-GR" sz="14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Ε</a:t>
            </a:r>
            <a:r>
              <a:rPr lang="el-GR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energy</a:t>
            </a:r>
            <a:endParaRPr lang="el-GR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n-US" sz="1400" i="1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f</a:t>
            </a:r>
            <a:r>
              <a:rPr lang="en-US" sz="1400" i="1" baseline="-20000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N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 repetition rate</a:t>
            </a:r>
          </a:p>
          <a:p>
            <a:pPr marL="1143000" lvl="2" indent="-228600" algn="l">
              <a:defRPr/>
            </a:pPr>
            <a:r>
              <a:rPr lang="el-GR" sz="14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Ν</a:t>
            </a:r>
            <a:r>
              <a:rPr lang="el-GR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number of particles/pulse</a:t>
            </a:r>
            <a:endParaRPr lang="el-GR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285750" indent="-285750" algn="l">
              <a:defRPr/>
            </a:pPr>
            <a:r>
              <a:rPr lang="en-US" b="1" dirty="0" smtClean="0">
                <a:solidFill>
                  <a:schemeClr val="tx2"/>
                </a:solidFill>
                <a:latin typeface="Palatino" charset="0"/>
                <a:cs typeface="Palatino" charset="0"/>
              </a:rPr>
              <a:t>X-ray (low emittance) rings</a:t>
            </a:r>
            <a:endParaRPr lang="el-GR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685800" lvl="1" indent="-228600" algn="l">
              <a:buClr>
                <a:srgbClr val="666666"/>
              </a:buClr>
              <a:buFont typeface="Wingdings" charset="0"/>
              <a:buChar char="¨"/>
              <a:defRPr/>
            </a:pP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Brightness</a:t>
            </a:r>
            <a:r>
              <a:rPr lang="en-US" sz="2000" dirty="0">
                <a:solidFill>
                  <a:schemeClr val="tx2"/>
                </a:solidFill>
                <a:latin typeface="Palatino" charset="0"/>
                <a:cs typeface="Palatino" charset="0"/>
              </a:rPr>
              <a:t> (photon density in phase space)</a:t>
            </a:r>
            <a:endParaRPr lang="el-GR" sz="20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l-GR" sz="14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Ν</a:t>
            </a:r>
            <a:r>
              <a:rPr lang="en-US" sz="14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p</a:t>
            </a:r>
            <a:r>
              <a:rPr lang="el-GR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number of photons </a:t>
            </a:r>
            <a:endParaRPr lang="el-GR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  <a:p>
            <a:pPr marL="1143000" lvl="2" indent="-228600" algn="l">
              <a:defRPr/>
            </a:pPr>
            <a:r>
              <a:rPr lang="el-GR" sz="1400" i="1" dirty="0">
                <a:solidFill>
                  <a:schemeClr val="tx2"/>
                </a:solidFill>
                <a:latin typeface="Palatino" charset="0"/>
                <a:cs typeface="Palatino" charset="0"/>
              </a:rPr>
              <a:t>ε</a:t>
            </a:r>
            <a:r>
              <a:rPr lang="en-US" sz="1400" i="1" baseline="-20000" dirty="0" err="1">
                <a:solidFill>
                  <a:schemeClr val="tx2"/>
                </a:solidFill>
                <a:latin typeface="Palatino" charset="0"/>
                <a:cs typeface="Palatino" charset="0"/>
              </a:rPr>
              <a:t>x,,y</a:t>
            </a:r>
            <a:r>
              <a:rPr lang="en-US" sz="1400" i="1" baseline="-20000" dirty="0">
                <a:solidFill>
                  <a:schemeClr val="tx2"/>
                </a:solidFill>
                <a:latin typeface="Palatino" charset="0"/>
                <a:cs typeface="Palatino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Palatino" charset="0"/>
                <a:cs typeface="Palatino" charset="0"/>
              </a:rPr>
              <a:t>transverse emittances</a:t>
            </a:r>
            <a:endParaRPr lang="el-GR" sz="1400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11266" name="Picture 15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1267" name="Picture 15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608513"/>
            <a:ext cx="23082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1269" name="Title 1"/>
          <p:cNvSpPr>
            <a:spLocks noGrp="1"/>
          </p:cNvSpPr>
          <p:nvPr>
            <p:ph type="title"/>
          </p:nvPr>
        </p:nvSpPr>
        <p:spPr>
          <a:xfrm>
            <a:off x="1136650" y="-41275"/>
            <a:ext cx="7467600" cy="727075"/>
          </a:xfrm>
        </p:spPr>
        <p:txBody>
          <a:bodyPr/>
          <a:lstStyle/>
          <a:p>
            <a:r>
              <a:rPr lang="en-US">
                <a:latin typeface="Bookman Old Style" charset="0"/>
                <a:ea typeface="ＭＳ Ｐゴシック" charset="0"/>
                <a:cs typeface="ＭＳ Ｐゴシック" charset="0"/>
              </a:rPr>
              <a:t>Accelerator performance parameters</a:t>
            </a:r>
          </a:p>
        </p:txBody>
      </p:sp>
      <p:sp>
        <p:nvSpPr>
          <p:cNvPr id="9" name="Rectangle 8"/>
          <p:cNvSpPr/>
          <p:nvPr/>
        </p:nvSpPr>
        <p:spPr>
          <a:xfrm>
            <a:off x="4788024" y="3707740"/>
            <a:ext cx="304800" cy="369332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>
              <a:buFont typeface="Wingdings" charset="2"/>
              <a:buNone/>
              <a:defRPr/>
            </a:pPr>
            <a:r>
              <a:rPr lang="en-US" sz="1800" i="1" u="sng" dirty="0">
                <a:solidFill>
                  <a:srgbClr val="2F1F58"/>
                </a:solidFill>
                <a:latin typeface="Palatino"/>
                <a:ea typeface="Arial" charset="0"/>
                <a:cs typeface="Palatino"/>
              </a:rPr>
              <a:t>I</a:t>
            </a:r>
            <a:endParaRPr lang="en-US" sz="1800" i="1" dirty="0">
              <a:latin typeface="Palatino"/>
              <a:ea typeface="+mn-ea"/>
              <a:cs typeface="Palatino"/>
            </a:endParaRPr>
          </a:p>
        </p:txBody>
      </p:sp>
      <p:sp>
        <p:nvSpPr>
          <p:cNvPr id="11271" name="Rectangle 2"/>
          <p:cNvSpPr>
            <a:spLocks noChangeArrowheads="1"/>
          </p:cNvSpPr>
          <p:nvPr/>
        </p:nvSpPr>
        <p:spPr bwMode="auto">
          <a:xfrm>
            <a:off x="228600" y="6094784"/>
            <a:ext cx="8915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r>
              <a:rPr lang="en-US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Non-linear effects </a:t>
            </a:r>
            <a:r>
              <a:rPr lang="en-US" dirty="0">
                <a:solidFill>
                  <a:schemeClr val="tx2"/>
                </a:solidFill>
                <a:latin typeface="Palatino" charset="0"/>
                <a:cs typeface="Palatino" charset="0"/>
              </a:rPr>
              <a:t>limit </a:t>
            </a:r>
            <a:r>
              <a:rPr lang="en-US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performance</a:t>
            </a:r>
            <a:r>
              <a:rPr lang="en-US" dirty="0">
                <a:solidFill>
                  <a:schemeClr val="tx2"/>
                </a:solidFill>
                <a:latin typeface="Palatino" charset="0"/>
                <a:cs typeface="Palatino" charset="0"/>
              </a:rPr>
              <a:t> of particle accelerators but impact also design </a:t>
            </a:r>
            <a:r>
              <a:rPr lang="en-US" b="1" dirty="0">
                <a:solidFill>
                  <a:schemeClr val="tx2"/>
                </a:solidFill>
                <a:latin typeface="Palatino" charset="0"/>
                <a:cs typeface="Palatino" charset="0"/>
              </a:rPr>
              <a:t>cost</a:t>
            </a:r>
            <a:endParaRPr lang="el-GR" sz="1600" b="1" dirty="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1357921"/>
            <a:ext cx="4025900" cy="109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704856" cy="5334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FFFFFF"/>
                </a:solidFill>
                <a:latin typeface="Palatino" charset="0"/>
                <a:ea typeface="ＭＳ Ｐゴシック" charset="0"/>
                <a:cs typeface="ＭＳ Ｐゴシック" charset="0"/>
              </a:rPr>
              <a:t>Amplitude, phase and invariant</a:t>
            </a:r>
            <a:endParaRPr lang="en-GB" sz="40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1010" name="Rectangle 3"/>
          <p:cNvSpPr>
            <a:spLocks noChangeArrowheads="1"/>
          </p:cNvSpPr>
          <p:nvPr/>
        </p:nvSpPr>
        <p:spPr bwMode="auto">
          <a:xfrm>
            <a:off x="228600" y="762000"/>
            <a:ext cx="8763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lvl="0" indent="-342900" algn="l"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Differentiating the solutions twice and substituting  to Hill’s equation, </a:t>
            </a:r>
            <a:r>
              <a:rPr lang="en-US" dirty="0" smtClean="0">
                <a:latin typeface="Palatino"/>
                <a:cs typeface="Palatino"/>
              </a:rPr>
              <a:t>the following two equations are obtained</a:t>
            </a:r>
          </a:p>
          <a:p>
            <a:pPr marL="342900" lvl="0" indent="-342900" algn="l">
              <a:buClr>
                <a:srgbClr val="00007D"/>
              </a:buClr>
              <a:buSzTx/>
            </a:pPr>
            <a:endParaRPr lang="en-US" dirty="0">
              <a:solidFill>
                <a:srgbClr val="000000"/>
              </a:solidFill>
              <a:latin typeface="Palatino"/>
              <a:cs typeface="Palatino"/>
            </a:endParaRPr>
          </a:p>
          <a:p>
            <a:pPr marL="342900" lvl="0" indent="-342900" algn="l">
              <a:buClr>
                <a:srgbClr val="00007D"/>
              </a:buClr>
              <a:buSzTx/>
            </a:pPr>
            <a:endParaRPr lang="en-US" dirty="0" smtClean="0">
              <a:solidFill>
                <a:srgbClr val="000000"/>
              </a:solidFill>
              <a:latin typeface="Palatino"/>
              <a:cs typeface="Palatino"/>
            </a:endParaRPr>
          </a:p>
          <a:p>
            <a:pPr lvl="0" algn="l">
              <a:buClr>
                <a:srgbClr val="00007D"/>
              </a:buClr>
              <a:buSzTx/>
              <a:buNone/>
            </a:pPr>
            <a:endParaRPr lang="en-US" dirty="0">
              <a:solidFill>
                <a:srgbClr val="000000"/>
              </a:solidFill>
              <a:latin typeface="Palatino"/>
              <a:cs typeface="Palatino"/>
            </a:endParaRPr>
          </a:p>
          <a:p>
            <a:pPr marL="342900" lvl="0" indent="-342900" algn="l">
              <a:lnSpc>
                <a:spcPct val="150000"/>
              </a:lnSpc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The 2</a:t>
            </a:r>
            <a:r>
              <a:rPr lang="en-US" baseline="30000" dirty="0" smtClean="0">
                <a:solidFill>
                  <a:srgbClr val="000000"/>
                </a:solidFill>
                <a:latin typeface="Palatino"/>
                <a:cs typeface="Palatino"/>
              </a:rPr>
              <a:t>nd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 one can be integrated to give 	</a:t>
            </a:r>
            <a:r>
              <a:rPr lang="en-US" dirty="0">
                <a:solidFill>
                  <a:srgbClr val="000000"/>
                </a:solidFill>
                <a:latin typeface="Palatino"/>
                <a:cs typeface="Palatino"/>
              </a:rPr>
              <a:t>	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 , i.e. the relation between the </a:t>
            </a:r>
            <a:r>
              <a:rPr lang="en-US" b="1" dirty="0" smtClean="0">
                <a:solidFill>
                  <a:srgbClr val="000000"/>
                </a:solidFill>
                <a:latin typeface="Palatino"/>
                <a:cs typeface="Palatino"/>
              </a:rPr>
              <a:t>“phase” 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and the </a:t>
            </a:r>
            <a:r>
              <a:rPr lang="en-US" b="1" dirty="0" smtClean="0">
                <a:solidFill>
                  <a:srgbClr val="000000"/>
                </a:solidFill>
                <a:latin typeface="Palatino"/>
                <a:cs typeface="Palatino"/>
              </a:rPr>
              <a:t>amplitude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001452"/>
            <a:ext cx="1097403" cy="571564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3456384" cy="127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704856" cy="5334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FFFFFF"/>
                </a:solidFill>
                <a:latin typeface="Palatino" charset="0"/>
                <a:ea typeface="ＭＳ Ｐゴシック" charset="0"/>
                <a:cs typeface="ＭＳ Ｐゴシック" charset="0"/>
              </a:rPr>
              <a:t>Amplitude, phase and invariant</a:t>
            </a:r>
            <a:endParaRPr lang="en-GB" sz="40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1010" name="Rectangle 3"/>
          <p:cNvSpPr>
            <a:spLocks noChangeArrowheads="1"/>
          </p:cNvSpPr>
          <p:nvPr/>
        </p:nvSpPr>
        <p:spPr bwMode="auto">
          <a:xfrm>
            <a:off x="228600" y="762000"/>
            <a:ext cx="8763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lvl="0" indent="-342900" algn="l"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Differentiating the solutions twice and substituting  to Hill’s equation, </a:t>
            </a:r>
            <a:r>
              <a:rPr lang="en-US" dirty="0" smtClean="0">
                <a:latin typeface="Palatino"/>
                <a:cs typeface="Palatino"/>
              </a:rPr>
              <a:t>the following two equations are obtained</a:t>
            </a:r>
          </a:p>
          <a:p>
            <a:pPr marL="342900" lvl="0" indent="-342900" algn="l">
              <a:buClr>
                <a:srgbClr val="00007D"/>
              </a:buClr>
              <a:buSzTx/>
            </a:pPr>
            <a:endParaRPr lang="en-US" dirty="0">
              <a:solidFill>
                <a:srgbClr val="000000"/>
              </a:solidFill>
              <a:latin typeface="Palatino"/>
              <a:cs typeface="Palatino"/>
            </a:endParaRPr>
          </a:p>
          <a:p>
            <a:pPr marL="342900" lvl="0" indent="-342900" algn="l">
              <a:buClr>
                <a:srgbClr val="00007D"/>
              </a:buClr>
              <a:buSzTx/>
            </a:pPr>
            <a:endParaRPr lang="en-US" dirty="0" smtClean="0">
              <a:solidFill>
                <a:srgbClr val="000000"/>
              </a:solidFill>
              <a:latin typeface="Palatino"/>
              <a:cs typeface="Palatino"/>
            </a:endParaRPr>
          </a:p>
          <a:p>
            <a:pPr lvl="0" algn="l">
              <a:buClr>
                <a:srgbClr val="00007D"/>
              </a:buClr>
              <a:buSzTx/>
              <a:buNone/>
            </a:pPr>
            <a:endParaRPr lang="en-US" dirty="0">
              <a:solidFill>
                <a:srgbClr val="000000"/>
              </a:solidFill>
              <a:latin typeface="Palatino"/>
              <a:cs typeface="Palatino"/>
            </a:endParaRPr>
          </a:p>
          <a:p>
            <a:pPr marL="342900" lvl="0" indent="-342900" algn="l">
              <a:lnSpc>
                <a:spcPct val="150000"/>
              </a:lnSpc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The 2</a:t>
            </a:r>
            <a:r>
              <a:rPr lang="en-US" baseline="30000" dirty="0" smtClean="0">
                <a:solidFill>
                  <a:srgbClr val="000000"/>
                </a:solidFill>
                <a:latin typeface="Palatino"/>
                <a:cs typeface="Palatino"/>
              </a:rPr>
              <a:t>nd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 one can be integrated to give 	</a:t>
            </a:r>
            <a:r>
              <a:rPr lang="en-US" dirty="0">
                <a:solidFill>
                  <a:srgbClr val="000000"/>
                </a:solidFill>
                <a:latin typeface="Palatino"/>
                <a:cs typeface="Palatino"/>
              </a:rPr>
              <a:t>	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 , i.e. the relation between the </a:t>
            </a:r>
            <a:r>
              <a:rPr lang="en-US" b="1" dirty="0" smtClean="0">
                <a:solidFill>
                  <a:srgbClr val="000000"/>
                </a:solidFill>
                <a:latin typeface="Palatino"/>
                <a:cs typeface="Palatino"/>
              </a:rPr>
              <a:t>“phase” 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and the </a:t>
            </a:r>
            <a:r>
              <a:rPr lang="en-US" b="1" dirty="0" smtClean="0">
                <a:solidFill>
                  <a:srgbClr val="000000"/>
                </a:solidFill>
                <a:latin typeface="Palatino"/>
                <a:cs typeface="Palatino"/>
              </a:rPr>
              <a:t>amplitude</a:t>
            </a:r>
          </a:p>
          <a:p>
            <a:pPr marL="342900" lvl="0" indent="-342900" algn="l"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Substituting this to the 1</a:t>
            </a:r>
            <a:r>
              <a:rPr lang="en-US" baseline="30000" dirty="0" smtClean="0">
                <a:solidFill>
                  <a:srgbClr val="000000"/>
                </a:solidFill>
                <a:latin typeface="Palatino"/>
                <a:cs typeface="Palatino"/>
              </a:rPr>
              <a:t>st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 equation, the amplitude equation is derived (or the </a:t>
            </a:r>
            <a:r>
              <a:rPr lang="en-US" b="1" dirty="0" smtClean="0">
                <a:solidFill>
                  <a:srgbClr val="000000"/>
                </a:solidFill>
                <a:latin typeface="Palatino"/>
                <a:cs typeface="Palatino"/>
              </a:rPr>
              <a:t>beta function 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in accelerator jargon)</a:t>
            </a:r>
          </a:p>
          <a:p>
            <a:pPr marL="342900" lvl="0" indent="-342900" algn="l">
              <a:buClr>
                <a:srgbClr val="00007D"/>
              </a:buClr>
              <a:buSzTx/>
            </a:pPr>
            <a:endParaRPr lang="en-US" dirty="0">
              <a:solidFill>
                <a:srgbClr val="000000"/>
              </a:solidFill>
              <a:latin typeface="Palatino"/>
              <a:cs typeface="Palatino"/>
            </a:endParaRPr>
          </a:p>
          <a:p>
            <a:pPr marL="342900" lvl="0" indent="-342900" algn="l">
              <a:spcBef>
                <a:spcPts val="1800"/>
              </a:spcBef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By evaluating the quadratic sum of the solution and its derivative an invariant can be constructed, with the form</a:t>
            </a:r>
            <a:endParaRPr lang="en-US" dirty="0">
              <a:solidFill>
                <a:srgbClr val="000000"/>
              </a:solidFill>
              <a:latin typeface="Palatino"/>
              <a:cs typeface="Palatino"/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001452"/>
            <a:ext cx="1097403" cy="571564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3456384" cy="1270295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805397"/>
            <a:ext cx="2967196" cy="639827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165304"/>
            <a:ext cx="3672408" cy="67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1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7085013" cy="533400"/>
          </a:xfrm>
        </p:spPr>
        <p:txBody>
          <a:bodyPr/>
          <a:lstStyle/>
          <a:p>
            <a:r>
              <a:rPr lang="en-US" sz="4800" dirty="0">
                <a:latin typeface="Palatino" charset="0"/>
                <a:ea typeface="ＭＳ Ｐゴシック" charset="0"/>
                <a:cs typeface="ＭＳ Ｐゴシック" charset="0"/>
              </a:rPr>
              <a:t>Normalized coordinates</a:t>
            </a:r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701088" cy="4057650"/>
          </a:xfrm>
        </p:spPr>
        <p:txBody>
          <a:bodyPr lIns="90488" tIns="44450" rIns="90488" bIns="44450"/>
          <a:lstStyle/>
          <a:p>
            <a:pPr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Recall 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dirty="0" err="1" smtClean="0">
                <a:latin typeface="Palatino" charset="0"/>
                <a:ea typeface="ＭＳ Ｐゴシック" charset="0"/>
                <a:cs typeface="ＭＳ Ｐゴシック" charset="0"/>
              </a:rPr>
              <a:t>Floquet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 solutions 				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          for </a:t>
            </a:r>
            <a:r>
              <a:rPr lang="en-US" sz="2400" dirty="0" err="1" smtClean="0">
                <a:latin typeface="Palatino" charset="0"/>
                <a:ea typeface="ＭＳ Ｐゴシック" charset="0"/>
                <a:cs typeface="ＭＳ Ｐゴシック" charset="0"/>
              </a:rPr>
              <a:t>betatron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  motion</a:t>
            </a: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Introduce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new </a:t>
            </a:r>
            <a:r>
              <a:rPr lang="en-US" sz="2400" b="1" dirty="0" smtClean="0">
                <a:latin typeface="Palatino" charset="0"/>
                <a:ea typeface="ＭＳ Ｐゴシック" charset="0"/>
                <a:cs typeface="ＭＳ Ｐゴシック" charset="0"/>
              </a:rPr>
              <a:t>variables</a:t>
            </a: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40000"/>
              </a:lnSpc>
              <a:defRPr/>
            </a:pP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In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matrix form</a:t>
            </a:r>
          </a:p>
          <a:p>
            <a:pPr>
              <a:buFont typeface="Wingdings" charset="0"/>
              <a:buNone/>
              <a:defRPr/>
            </a:pP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4035" name="Picture 38" descr="txp_fig.b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854325"/>
            <a:ext cx="31384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20" descr="txp_fig.b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5813"/>
            <a:ext cx="85645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275137" y="764704"/>
            <a:ext cx="4868863" cy="873125"/>
            <a:chOff x="2051050" y="827088"/>
            <a:chExt cx="4868863" cy="873125"/>
          </a:xfrm>
        </p:grpSpPr>
        <p:pic>
          <p:nvPicPr>
            <p:cNvPr id="44039" name="Picture 12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513" y="827088"/>
              <a:ext cx="30241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40" name="Picture 14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050" y="1177925"/>
              <a:ext cx="4868863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4041" name="Picture 1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4" r="67126" b="-7016"/>
          <a:stretch>
            <a:fillRect/>
          </a:stretch>
        </p:blipFill>
        <p:spPr bwMode="auto">
          <a:xfrm>
            <a:off x="4932040" y="1268760"/>
            <a:ext cx="1539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53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7085013" cy="533400"/>
          </a:xfrm>
        </p:spPr>
        <p:txBody>
          <a:bodyPr/>
          <a:lstStyle/>
          <a:p>
            <a:r>
              <a:rPr lang="en-US" sz="4800" dirty="0">
                <a:latin typeface="Palatino" charset="0"/>
                <a:ea typeface="ＭＳ Ｐゴシック" charset="0"/>
                <a:cs typeface="ＭＳ Ｐゴシック" charset="0"/>
              </a:rPr>
              <a:t>Normalized coordinates</a:t>
            </a:r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701088" cy="4057650"/>
          </a:xfrm>
        </p:spPr>
        <p:txBody>
          <a:bodyPr lIns="90488" tIns="44450" rIns="90488" bIns="44450"/>
          <a:lstStyle/>
          <a:p>
            <a:pPr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Recall 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sz="2400" dirty="0" err="1" smtClean="0">
                <a:latin typeface="Palatino" charset="0"/>
                <a:ea typeface="ＭＳ Ｐゴシック" charset="0"/>
                <a:cs typeface="ＭＳ Ｐゴシック" charset="0"/>
              </a:rPr>
              <a:t>Floquet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 solutions 				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          for </a:t>
            </a:r>
            <a:r>
              <a:rPr lang="en-US" sz="2400" dirty="0" err="1" smtClean="0">
                <a:latin typeface="Palatino" charset="0"/>
                <a:ea typeface="ＭＳ Ｐゴシック" charset="0"/>
                <a:cs typeface="ＭＳ Ｐゴシック" charset="0"/>
              </a:rPr>
              <a:t>betatron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  motion</a:t>
            </a: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Introduce </a:t>
            </a: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new </a:t>
            </a:r>
            <a:r>
              <a:rPr lang="en-US" sz="2400" b="1" dirty="0" smtClean="0">
                <a:latin typeface="Palatino" charset="0"/>
                <a:ea typeface="ＭＳ Ｐゴシック" charset="0"/>
                <a:cs typeface="ＭＳ Ｐゴシック" charset="0"/>
              </a:rPr>
              <a:t>variables</a:t>
            </a: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140000"/>
              </a:lnSpc>
              <a:defRPr/>
            </a:pP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In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matrix form</a:t>
            </a:r>
          </a:p>
          <a:p>
            <a:pPr>
              <a:buFont typeface="Wingdings" charset="0"/>
              <a:buNone/>
              <a:defRPr/>
            </a:pPr>
            <a:endParaRPr lang="en-US" sz="2400" b="1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spcAft>
                <a:spcPts val="1800"/>
              </a:spcAft>
              <a:defRPr/>
            </a:pP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Hill</a:t>
            </a:r>
            <a:r>
              <a:rPr lang="ja-JP" alt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 dirty="0" smtClean="0">
                <a:latin typeface="Palatino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400" dirty="0">
                <a:latin typeface="Palatino" charset="0"/>
                <a:ea typeface="ＭＳ Ｐゴシック" charset="0"/>
                <a:cs typeface="ＭＳ Ｐゴシック" charset="0"/>
              </a:rPr>
              <a:t>equation </a:t>
            </a:r>
            <a:r>
              <a:rPr lang="en-US" altLang="ja-JP" sz="2400" dirty="0" smtClean="0">
                <a:latin typeface="Palatino" charset="0"/>
                <a:ea typeface="ＭＳ Ｐゴシック" charset="0"/>
                <a:cs typeface="ＭＳ Ｐゴシック" charset="0"/>
              </a:rPr>
              <a:t>becomes </a:t>
            </a:r>
            <a:endParaRPr lang="en-US" altLang="ja-JP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System becomes </a:t>
            </a:r>
            <a:r>
              <a:rPr lang="en-US" sz="2400" b="1" dirty="0" smtClean="0">
                <a:latin typeface="Palatino" charset="0"/>
                <a:ea typeface="ＭＳ Ｐゴシック" charset="0"/>
                <a:cs typeface="ＭＳ Ｐゴシック" charset="0"/>
              </a:rPr>
              <a:t>harmonic oscillator 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with frequency 													    or</a:t>
            </a:r>
          </a:p>
          <a:p>
            <a:pPr>
              <a:defRPr/>
            </a:pPr>
            <a:endParaRPr lang="en-US" sz="2400" b="1" dirty="0" smtClean="0">
              <a:latin typeface="Palatino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b="1" dirty="0" err="1" smtClean="0">
                <a:latin typeface="Palatino" charset="0"/>
                <a:ea typeface="ＭＳ Ｐゴシック" charset="0"/>
                <a:cs typeface="ＭＳ Ｐゴシック" charset="0"/>
              </a:rPr>
              <a:t>Floquet</a:t>
            </a:r>
            <a:r>
              <a:rPr lang="en-US" sz="2400" b="1" dirty="0" smtClean="0">
                <a:latin typeface="Palatino" charset="0"/>
                <a:ea typeface="ＭＳ Ｐゴシック" charset="0"/>
                <a:cs typeface="ＭＳ Ｐゴシック" charset="0"/>
              </a:rPr>
              <a:t> transformation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 transforms 			      phase space in circles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4035" name="Picture 38" descr="txp_fig.b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854325"/>
            <a:ext cx="313848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8" descr="txp_fig.b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957763"/>
            <a:ext cx="325437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20" descr="txp_fig.b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5813"/>
            <a:ext cx="8564563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275137" y="764704"/>
            <a:ext cx="4868863" cy="873125"/>
            <a:chOff x="2051050" y="827088"/>
            <a:chExt cx="4868863" cy="873125"/>
          </a:xfrm>
        </p:grpSpPr>
        <p:pic>
          <p:nvPicPr>
            <p:cNvPr id="44039" name="Picture 12" descr="txp_fi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513" y="827088"/>
              <a:ext cx="30241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40" name="Picture 14" descr="txp_fi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050" y="1177925"/>
              <a:ext cx="4868863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4041" name="Picture 15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4" r="67126" b="-7016"/>
          <a:stretch>
            <a:fillRect/>
          </a:stretch>
        </p:blipFill>
        <p:spPr bwMode="auto">
          <a:xfrm>
            <a:off x="4932040" y="1268760"/>
            <a:ext cx="1539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2" name="Picture 3" descr="latex-image-1.pdf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084763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43" name="Group 9"/>
          <p:cNvGrpSpPr>
            <a:grpSpLocks/>
          </p:cNvGrpSpPr>
          <p:nvPr/>
        </p:nvGrpSpPr>
        <p:grpSpPr bwMode="auto">
          <a:xfrm>
            <a:off x="5364163" y="5373688"/>
            <a:ext cx="3529012" cy="1412875"/>
            <a:chOff x="5364163" y="5445224"/>
            <a:chExt cx="3528317" cy="1412751"/>
          </a:xfrm>
        </p:grpSpPr>
        <p:cxnSp>
          <p:nvCxnSpPr>
            <p:cNvPr id="44044" name="Straight Arrow Connector 5"/>
            <p:cNvCxnSpPr>
              <a:cxnSpLocks noChangeShapeType="1"/>
              <a:endCxn id="44050" idx="7"/>
            </p:cNvCxnSpPr>
            <p:nvPr/>
          </p:nvCxnSpPr>
          <p:spPr bwMode="auto">
            <a:xfrm flipV="1">
              <a:off x="8172400" y="5946402"/>
              <a:ext cx="347979" cy="2909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44045" name="Group 1"/>
            <p:cNvGrpSpPr>
              <a:grpSpLocks/>
            </p:cNvGrpSpPr>
            <p:nvPr/>
          </p:nvGrpSpPr>
          <p:grpSpPr bwMode="auto">
            <a:xfrm>
              <a:off x="5364163" y="5445224"/>
              <a:ext cx="3528317" cy="1412751"/>
              <a:chOff x="4038600" y="2807568"/>
              <a:chExt cx="5029200" cy="2133600"/>
            </a:xfrm>
          </p:grpSpPr>
          <p:sp>
            <p:nvSpPr>
              <p:cNvPr id="44047" name="Line 13"/>
              <p:cNvSpPr>
                <a:spLocks noChangeShapeType="1"/>
              </p:cNvSpPr>
              <p:nvPr/>
            </p:nvSpPr>
            <p:spPr bwMode="auto">
              <a:xfrm>
                <a:off x="4329345" y="4039935"/>
                <a:ext cx="182754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8" name="Oval 8"/>
              <p:cNvSpPr>
                <a:spLocks noChangeArrowheads="1"/>
              </p:cNvSpPr>
              <p:nvPr/>
            </p:nvSpPr>
            <p:spPr bwMode="auto">
              <a:xfrm rot="2845411">
                <a:off x="4832325" y="2959455"/>
                <a:ext cx="655442" cy="2242892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049" name="Line 9"/>
              <p:cNvSpPr>
                <a:spLocks noChangeShapeType="1"/>
              </p:cNvSpPr>
              <p:nvPr/>
            </p:nvSpPr>
            <p:spPr bwMode="auto">
              <a:xfrm>
                <a:off x="6323027" y="3548354"/>
                <a:ext cx="66456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0" name="Oval 10"/>
              <p:cNvSpPr>
                <a:spLocks noChangeArrowheads="1"/>
              </p:cNvSpPr>
              <p:nvPr/>
            </p:nvSpPr>
            <p:spPr bwMode="auto">
              <a:xfrm>
                <a:off x="7402938" y="3384493"/>
                <a:ext cx="1329121" cy="1228954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051" name="Line 11"/>
              <p:cNvSpPr>
                <a:spLocks noChangeShapeType="1"/>
              </p:cNvSpPr>
              <p:nvPr/>
            </p:nvSpPr>
            <p:spPr bwMode="auto">
              <a:xfrm>
                <a:off x="5243116" y="2892912"/>
                <a:ext cx="0" cy="204825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2" name="Line 22"/>
              <p:cNvSpPr>
                <a:spLocks noChangeShapeType="1"/>
              </p:cNvSpPr>
              <p:nvPr/>
            </p:nvSpPr>
            <p:spPr bwMode="auto">
              <a:xfrm>
                <a:off x="8067498" y="2892912"/>
                <a:ext cx="0" cy="204825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53" name="Line 23"/>
              <p:cNvSpPr>
                <a:spLocks noChangeShapeType="1"/>
              </p:cNvSpPr>
              <p:nvPr/>
            </p:nvSpPr>
            <p:spPr bwMode="auto">
              <a:xfrm>
                <a:off x="7153727" y="4039935"/>
                <a:ext cx="182754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44054" name="Picture 25" descr="txp_fig.bmp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15129" y="4121866"/>
                <a:ext cx="252671" cy="249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4055" name="Picture 27" descr="txp_fig.bmp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00756" y="2875843"/>
                <a:ext cx="316705" cy="2816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4056" name="Picture 29" descr="txp_fig.bmp"/>
              <p:cNvPicPr>
                <a:picLocks noChangeAspect="1" noChangeArrowheads="1"/>
              </p:cNvPicPr>
              <p:nvPr>
                <p:custDataLst>
                  <p:tags r:id="rId7"/>
                </p:custDataLst>
              </p:nvPr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9640" y="2807568"/>
                <a:ext cx="376496" cy="371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057" name="Picture 31" descr="txp_fig.bmp"/>
              <p:cNvSpPr>
                <a:spLocks noChangeAspect="1"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5950942" y="4179900"/>
                <a:ext cx="190369" cy="1570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44058" name="Picture 12" descr="txp_fig"/>
              <p:cNvPicPr>
                <a:picLocks noChangeAspect="1" noChangeArrowheads="1"/>
              </p:cNvPicPr>
              <p:nvPr>
                <p:custDataLst>
                  <p:tags r:id="rId9"/>
                </p:custDataLst>
              </p:nvPr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" r="94820" b="-3758"/>
              <a:stretch>
                <a:fillRect/>
              </a:stretch>
            </p:blipFill>
            <p:spPr bwMode="auto">
              <a:xfrm>
                <a:off x="6228184" y="3789040"/>
                <a:ext cx="288032" cy="5815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4046" name="Picture 8" descr="latex-image-1.pdf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6416" y="6051431"/>
              <a:ext cx="216024" cy="185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17032"/>
            <a:ext cx="3168352" cy="73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6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088188" cy="4572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Perturbation </a:t>
            </a:r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of Hill</a:t>
            </a:r>
            <a:r>
              <a:rPr lang="ja-JP" alt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3600" dirty="0" smtClean="0">
                <a:latin typeface="Palatino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3600" dirty="0">
                <a:latin typeface="Palatino" charset="0"/>
                <a:ea typeface="ＭＳ Ｐゴシック" charset="0"/>
                <a:cs typeface="ＭＳ Ｐゴシック" charset="0"/>
              </a:rPr>
              <a:t>equations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2" name="Text Box 3"/>
          <p:cNvSpPr txBox="1">
            <a:spLocks noChangeArrowheads="1"/>
          </p:cNvSpPr>
          <p:nvPr/>
        </p:nvSpPr>
        <p:spPr bwMode="auto">
          <a:xfrm>
            <a:off x="4038600" y="1143000"/>
            <a:ext cx="495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>
              <a:latin typeface="Times New Roman" charset="0"/>
            </a:endParaRPr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304800" y="762000"/>
            <a:ext cx="8610600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>
                <a:latin typeface="Palatino" charset="0"/>
              </a:rPr>
              <a:t>Hill</a:t>
            </a:r>
            <a:r>
              <a:rPr lang="ja-JP" altLang="en-US" dirty="0">
                <a:latin typeface="Palatino" charset="0"/>
              </a:rPr>
              <a:t>’</a:t>
            </a:r>
            <a:r>
              <a:rPr lang="en-US" altLang="ja-JP" dirty="0">
                <a:latin typeface="Palatino" charset="0"/>
              </a:rPr>
              <a:t>s equations in normalized coordinates  with harmonic perturbation, using			and </a:t>
            </a: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</a:pPr>
            <a:endParaRPr lang="en-US" dirty="0">
              <a:latin typeface="Palatino" charset="0"/>
            </a:endParaRPr>
          </a:p>
          <a:p>
            <a:pPr marL="342900" indent="-342900" algn="l">
              <a:buSzTx/>
              <a:buFont typeface="Wingdings" charset="0"/>
              <a:buNone/>
            </a:pPr>
            <a:r>
              <a:rPr lang="en-US" dirty="0">
                <a:latin typeface="Palatino" charset="0"/>
              </a:rPr>
              <a:t>	where the </a:t>
            </a:r>
            <a:r>
              <a:rPr lang="en-US" i="1" dirty="0">
                <a:latin typeface="Palatino" charset="0"/>
              </a:rPr>
              <a:t>F</a:t>
            </a:r>
            <a:r>
              <a:rPr lang="en-US" dirty="0">
                <a:latin typeface="Palatino" charset="0"/>
              </a:rPr>
              <a:t> is the Lorentz force from perturbing fields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b="1" dirty="0">
                <a:latin typeface="Palatino" charset="0"/>
              </a:rPr>
              <a:t>Linear magnet imperfections</a:t>
            </a:r>
            <a:r>
              <a:rPr lang="en-US" sz="2000" dirty="0">
                <a:latin typeface="Palatino" charset="0"/>
              </a:rPr>
              <a:t>: deviation from the design dipole and quadrupole fields due to powering and alignment errors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b="1" dirty="0">
                <a:latin typeface="Palatino" charset="0"/>
              </a:rPr>
              <a:t>Time varying fields</a:t>
            </a:r>
            <a:r>
              <a:rPr lang="en-US" sz="2000" dirty="0">
                <a:latin typeface="Palatino" charset="0"/>
              </a:rPr>
              <a:t>: feedback systems (damper) and wake fields due to collective effects (wall currents)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b="1" dirty="0">
                <a:latin typeface="Palatino" charset="0"/>
              </a:rPr>
              <a:t>Non-linear magnets</a:t>
            </a:r>
            <a:r>
              <a:rPr lang="en-US" sz="2000" dirty="0">
                <a:latin typeface="Palatino" charset="0"/>
              </a:rPr>
              <a:t>: sextupole magnets for chromaticity correction and octupole magnets for Landau damping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b="1" dirty="0">
                <a:latin typeface="Palatino" charset="0"/>
              </a:rPr>
              <a:t>Beam-beam interactions</a:t>
            </a:r>
            <a:r>
              <a:rPr lang="en-US" sz="2000" dirty="0">
                <a:latin typeface="Palatino" charset="0"/>
              </a:rPr>
              <a:t>: strongly non-linear field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b="1" dirty="0">
                <a:latin typeface="Palatino" charset="0"/>
              </a:rPr>
              <a:t>Space charge effects</a:t>
            </a:r>
            <a:r>
              <a:rPr lang="en-US" sz="2000" dirty="0">
                <a:latin typeface="Palatino" charset="0"/>
              </a:rPr>
              <a:t>: very important for high intensity beams 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</a:pPr>
            <a:r>
              <a:rPr lang="en-US" sz="2000" b="1" dirty="0">
                <a:latin typeface="Palatino" charset="0"/>
              </a:rPr>
              <a:t>non-linear magnetic field imperfections</a:t>
            </a:r>
            <a:r>
              <a:rPr lang="en-US" sz="2000" dirty="0">
                <a:latin typeface="Palatino" charset="0"/>
              </a:rPr>
              <a:t>: particularly difficult to control for super conducting magnets where the field quality is entirely determined by the coil winding accuracy</a:t>
            </a:r>
          </a:p>
        </p:txBody>
      </p:sp>
      <p:pic>
        <p:nvPicPr>
          <p:cNvPr id="4608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231900"/>
            <a:ext cx="20161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28775"/>
            <a:ext cx="6200775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196975"/>
            <a:ext cx="20161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TextBox 12"/>
          <p:cNvSpPr txBox="1">
            <a:spLocks noChangeArrowheads="1"/>
          </p:cNvSpPr>
          <p:nvPr/>
        </p:nvSpPr>
        <p:spPr bwMode="auto">
          <a:xfrm>
            <a:off x="3132138" y="1773238"/>
            <a:ext cx="144462" cy="287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16659"/>
            <a:ext cx="601980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1628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Magnetic multipole expansion</a:t>
            </a:r>
            <a:endParaRPr lang="en-US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13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685800"/>
            <a:ext cx="8831262" cy="2671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0"/>
                <a:cs typeface="ＭＳ Ｐゴシック" charset="0"/>
              </a:rPr>
              <a:t>From Gauss law of </a:t>
            </a:r>
            <a:r>
              <a:rPr lang="en-US" sz="2400" dirty="0" err="1">
                <a:ea typeface="ＭＳ Ｐゴシック" charset="0"/>
                <a:cs typeface="ＭＳ Ｐゴシック" charset="0"/>
              </a:rPr>
              <a:t>magnetostatics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, a vector potential exist 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0"/>
                <a:cs typeface="ＭＳ Ｐゴシック" charset="0"/>
              </a:rPr>
              <a:t>Assuming </a:t>
            </a:r>
            <a:r>
              <a:rPr lang="en-US" sz="2400" dirty="0" smtClean="0">
                <a:ea typeface="ＭＳ Ｐゴシック" charset="0"/>
                <a:cs typeface="ＭＳ Ｐゴシック" charset="0"/>
              </a:rPr>
              <a:t>transverse 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2D </a:t>
            </a:r>
            <a:r>
              <a:rPr lang="en-US" sz="2400" dirty="0" smtClean="0">
                <a:ea typeface="ＭＳ Ｐゴシック" charset="0"/>
                <a:cs typeface="ＭＳ Ｐゴシック" charset="0"/>
              </a:rPr>
              <a:t>field, vector 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potential has only one component </a:t>
            </a:r>
            <a:r>
              <a:rPr lang="en-US" sz="2400" i="1" dirty="0">
                <a:ea typeface="ＭＳ Ｐゴシック" charset="0"/>
                <a:cs typeface="ＭＳ Ｐゴシック" charset="0"/>
              </a:rPr>
              <a:t>A</a:t>
            </a:r>
            <a:r>
              <a:rPr lang="en-US" sz="2400" i="1" baseline="-25000" dirty="0">
                <a:ea typeface="ＭＳ Ｐゴシック" charset="0"/>
                <a:cs typeface="ＭＳ Ｐゴシック" charset="0"/>
              </a:rPr>
              <a:t>s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. The Ampere</a:t>
            </a:r>
            <a:r>
              <a:rPr lang="ja-JP" altLang="en-US" sz="2400" dirty="0"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 dirty="0">
                <a:ea typeface="ＭＳ Ｐゴシック" charset="0"/>
                <a:cs typeface="ＭＳ Ｐゴシック" charset="0"/>
              </a:rPr>
              <a:t>s law in vacuum (inside the beam pipe) </a:t>
            </a:r>
            <a:endParaRPr lang="en-US" sz="2400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0"/>
                <a:cs typeface="ＭＳ Ｐゴシック" charset="0"/>
              </a:rPr>
              <a:t>Using the previous equations, the relations between field components and potentials are</a:t>
            </a:r>
          </a:p>
        </p:txBody>
      </p:sp>
      <p:pic>
        <p:nvPicPr>
          <p:cNvPr id="48132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143471"/>
            <a:ext cx="55626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18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45817"/>
            <a:ext cx="522446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22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16659"/>
            <a:ext cx="601980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1628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Magnetic multipole expansion</a:t>
            </a:r>
            <a:endParaRPr lang="en-US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13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685800"/>
            <a:ext cx="8831262" cy="2671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0"/>
                <a:cs typeface="ＭＳ Ｐゴシック" charset="0"/>
              </a:rPr>
              <a:t>From Gauss law of </a:t>
            </a:r>
            <a:r>
              <a:rPr lang="en-US" sz="2400" dirty="0" err="1">
                <a:ea typeface="ＭＳ Ｐゴシック" charset="0"/>
                <a:cs typeface="ＭＳ Ｐゴシック" charset="0"/>
              </a:rPr>
              <a:t>magnetostatics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, a vector potential exist 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0"/>
                <a:cs typeface="ＭＳ Ｐゴシック" charset="0"/>
              </a:rPr>
              <a:t>Assuming </a:t>
            </a:r>
            <a:r>
              <a:rPr lang="en-US" sz="2400" dirty="0" smtClean="0">
                <a:ea typeface="ＭＳ Ｐゴシック" charset="0"/>
                <a:cs typeface="ＭＳ Ｐゴシック" charset="0"/>
              </a:rPr>
              <a:t>transverse 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2D </a:t>
            </a:r>
            <a:r>
              <a:rPr lang="en-US" sz="2400" dirty="0" smtClean="0">
                <a:ea typeface="ＭＳ Ｐゴシック" charset="0"/>
                <a:cs typeface="ＭＳ Ｐゴシック" charset="0"/>
              </a:rPr>
              <a:t>field, vector 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potential has only one component </a:t>
            </a:r>
            <a:r>
              <a:rPr lang="en-US" sz="2400" i="1" dirty="0">
                <a:ea typeface="ＭＳ Ｐゴシック" charset="0"/>
                <a:cs typeface="ＭＳ Ｐゴシック" charset="0"/>
              </a:rPr>
              <a:t>A</a:t>
            </a:r>
            <a:r>
              <a:rPr lang="en-US" sz="2400" i="1" baseline="-25000" dirty="0">
                <a:ea typeface="ＭＳ Ｐゴシック" charset="0"/>
                <a:cs typeface="ＭＳ Ｐゴシック" charset="0"/>
              </a:rPr>
              <a:t>s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. The Ampere</a:t>
            </a:r>
            <a:r>
              <a:rPr lang="ja-JP" altLang="en-US" sz="2400" dirty="0"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 dirty="0">
                <a:ea typeface="ＭＳ Ｐゴシック" charset="0"/>
                <a:cs typeface="ＭＳ Ｐゴシック" charset="0"/>
              </a:rPr>
              <a:t>s law in vacuum (inside the beam pipe) </a:t>
            </a:r>
            <a:endParaRPr lang="en-US" sz="2400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0"/>
                <a:cs typeface="ＭＳ Ｐゴシック" charset="0"/>
              </a:rPr>
              <a:t>Using the previous equations, the relations between field components and potentials are</a:t>
            </a:r>
          </a:p>
        </p:txBody>
      </p:sp>
      <p:pic>
        <p:nvPicPr>
          <p:cNvPr id="48132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143471"/>
            <a:ext cx="55626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323850" y="4005263"/>
            <a:ext cx="6552406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dirty="0">
                <a:latin typeface="+mn-lt"/>
              </a:rPr>
              <a:t>i.e. </a:t>
            </a:r>
            <a:r>
              <a:rPr lang="en-US" b="1" dirty="0">
                <a:latin typeface="+mn-lt"/>
              </a:rPr>
              <a:t>Riemann conditions </a:t>
            </a:r>
            <a:r>
              <a:rPr lang="en-US" dirty="0">
                <a:latin typeface="+mn-lt"/>
              </a:rPr>
              <a:t>of </a:t>
            </a:r>
            <a:r>
              <a:rPr lang="en-US" dirty="0" smtClean="0">
                <a:latin typeface="+mn-lt"/>
              </a:rPr>
              <a:t>analytic functions</a:t>
            </a:r>
            <a:endParaRPr lang="en-US" dirty="0">
              <a:latin typeface="+mn-lt"/>
            </a:endParaRPr>
          </a:p>
          <a:p>
            <a:pPr algn="l">
              <a:buFont typeface="Wingdings" charset="0"/>
              <a:buNone/>
            </a:pPr>
            <a:endParaRPr lang="en-US" dirty="0">
              <a:latin typeface="+mn-lt"/>
            </a:endParaRPr>
          </a:p>
          <a:p>
            <a:pPr algn="l">
              <a:buFont typeface="Wingdings" charset="0"/>
              <a:buNone/>
            </a:pPr>
            <a:r>
              <a:rPr lang="en-US" dirty="0" smtClean="0">
                <a:latin typeface="+mn-lt"/>
              </a:rPr>
              <a:t>Exists </a:t>
            </a:r>
            <a:r>
              <a:rPr lang="en-US" b="1" dirty="0" smtClean="0">
                <a:latin typeface="+mn-lt"/>
              </a:rPr>
              <a:t>complex </a:t>
            </a:r>
            <a:r>
              <a:rPr lang="en-US" b="1" dirty="0">
                <a:latin typeface="+mn-lt"/>
              </a:rPr>
              <a:t>potential </a:t>
            </a:r>
            <a:r>
              <a:rPr lang="en-US" dirty="0">
                <a:latin typeface="+mn-lt"/>
              </a:rPr>
              <a:t>of </a:t>
            </a:r>
            <a:r>
              <a:rPr lang="en-US" i="1" dirty="0" smtClean="0">
                <a:latin typeface="+mn-lt"/>
              </a:rPr>
              <a:t>		</a:t>
            </a:r>
            <a:r>
              <a:rPr lang="en-US" dirty="0" smtClean="0">
                <a:latin typeface="+mn-lt"/>
              </a:rPr>
              <a:t>with  </a:t>
            </a:r>
            <a:r>
              <a:rPr lang="en-US" b="1" dirty="0">
                <a:latin typeface="+mn-lt"/>
              </a:rPr>
              <a:t>power series expansion </a:t>
            </a:r>
            <a:r>
              <a:rPr lang="en-US" dirty="0">
                <a:latin typeface="+mn-lt"/>
              </a:rPr>
              <a:t>convergent in a circle with radius </a:t>
            </a:r>
            <a:r>
              <a:rPr lang="en-US" i="1" dirty="0" smtClean="0">
                <a:latin typeface="+mn-lt"/>
              </a:rPr>
              <a:t>		</a:t>
            </a:r>
            <a:r>
              <a:rPr lang="en-US" dirty="0" smtClean="0">
                <a:latin typeface="+mn-lt"/>
              </a:rPr>
              <a:t>(</a:t>
            </a:r>
            <a:r>
              <a:rPr lang="en-US" dirty="0">
                <a:latin typeface="+mn-lt"/>
              </a:rPr>
              <a:t>distance from iron yoke)</a:t>
            </a:r>
          </a:p>
        </p:txBody>
      </p:sp>
      <p:pic>
        <p:nvPicPr>
          <p:cNvPr id="48134" name="Picture 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46788"/>
            <a:ext cx="8305800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35" name="Group 8"/>
          <p:cNvGrpSpPr>
            <a:grpSpLocks/>
          </p:cNvGrpSpPr>
          <p:nvPr/>
        </p:nvGrpSpPr>
        <p:grpSpPr bwMode="auto">
          <a:xfrm>
            <a:off x="6629400" y="3798888"/>
            <a:ext cx="2525713" cy="2438400"/>
            <a:chOff x="4320" y="2256"/>
            <a:chExt cx="1323" cy="1200"/>
          </a:xfrm>
        </p:grpSpPr>
        <p:sp>
          <p:nvSpPr>
            <p:cNvPr id="48138" name="Oval 9"/>
            <p:cNvSpPr>
              <a:spLocks noChangeArrowheads="1"/>
            </p:cNvSpPr>
            <p:nvPr/>
          </p:nvSpPr>
          <p:spPr bwMode="auto">
            <a:xfrm>
              <a:off x="4464" y="2640"/>
              <a:ext cx="768" cy="76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39" name="Line 10"/>
            <p:cNvSpPr>
              <a:spLocks noChangeShapeType="1"/>
            </p:cNvSpPr>
            <p:nvPr/>
          </p:nvSpPr>
          <p:spPr bwMode="auto">
            <a:xfrm flipV="1">
              <a:off x="4848" y="2736"/>
              <a:ext cx="24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0" name="Line 11"/>
            <p:cNvSpPr>
              <a:spLocks noChangeShapeType="1"/>
            </p:cNvSpPr>
            <p:nvPr/>
          </p:nvSpPr>
          <p:spPr bwMode="auto">
            <a:xfrm>
              <a:off x="4320" y="3024"/>
              <a:ext cx="1296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1" name="Line 12"/>
            <p:cNvSpPr>
              <a:spLocks noChangeShapeType="1"/>
            </p:cNvSpPr>
            <p:nvPr/>
          </p:nvSpPr>
          <p:spPr bwMode="auto">
            <a:xfrm flipV="1">
              <a:off x="4848" y="2400"/>
              <a:ext cx="1" cy="10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2" name="Rectangle 13"/>
            <p:cNvSpPr>
              <a:spLocks noChangeArrowheads="1"/>
            </p:cNvSpPr>
            <p:nvPr/>
          </p:nvSpPr>
          <p:spPr bwMode="auto">
            <a:xfrm>
              <a:off x="5480" y="2966"/>
              <a:ext cx="163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2000" b="1" i="1">
                  <a:latin typeface="Times New Roman" charset="0"/>
                </a:rPr>
                <a:t>x</a:t>
              </a:r>
              <a:endParaRPr lang="en-GB" sz="2000" b="1" i="1">
                <a:latin typeface="Times New Roman" charset="0"/>
              </a:endParaRPr>
            </a:p>
          </p:txBody>
        </p:sp>
        <p:sp>
          <p:nvSpPr>
            <p:cNvPr id="48143" name="Rectangle 14"/>
            <p:cNvSpPr>
              <a:spLocks noChangeArrowheads="1"/>
            </p:cNvSpPr>
            <p:nvPr/>
          </p:nvSpPr>
          <p:spPr bwMode="auto">
            <a:xfrm>
              <a:off x="4715" y="2256"/>
              <a:ext cx="155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2000" b="1" i="1">
                  <a:latin typeface="Times New Roman" charset="0"/>
                </a:rPr>
                <a:t>y</a:t>
              </a:r>
              <a:endParaRPr lang="en-GB" sz="2000" b="1" i="1">
                <a:latin typeface="Times New Roman" charset="0"/>
              </a:endParaRPr>
            </a:p>
          </p:txBody>
        </p:sp>
        <p:sp>
          <p:nvSpPr>
            <p:cNvPr id="48144" name="Freeform 15"/>
            <p:cNvSpPr>
              <a:spLocks/>
            </p:cNvSpPr>
            <p:nvPr/>
          </p:nvSpPr>
          <p:spPr bwMode="auto">
            <a:xfrm>
              <a:off x="4944" y="2448"/>
              <a:ext cx="528" cy="360"/>
            </a:xfrm>
            <a:custGeom>
              <a:avLst/>
              <a:gdLst>
                <a:gd name="T0" fmla="*/ 0 w 288"/>
                <a:gd name="T1" fmla="*/ 0 h 168"/>
                <a:gd name="T2" fmla="*/ 22473 w 288"/>
                <a:gd name="T3" fmla="*/ 137391 h 168"/>
                <a:gd name="T4" fmla="*/ 67401 w 288"/>
                <a:gd name="T5" fmla="*/ 137391 h 168"/>
                <a:gd name="T6" fmla="*/ 0 60000 65536"/>
                <a:gd name="T7" fmla="*/ 0 60000 65536"/>
                <a:gd name="T8" fmla="*/ 0 60000 65536"/>
                <a:gd name="T9" fmla="*/ 0 w 288"/>
                <a:gd name="T10" fmla="*/ 0 h 168"/>
                <a:gd name="T11" fmla="*/ 288 w 288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68">
                  <a:moveTo>
                    <a:pt x="0" y="0"/>
                  </a:moveTo>
                  <a:cubicBezTo>
                    <a:pt x="24" y="60"/>
                    <a:pt x="48" y="120"/>
                    <a:pt x="96" y="144"/>
                  </a:cubicBezTo>
                  <a:cubicBezTo>
                    <a:pt x="144" y="168"/>
                    <a:pt x="256" y="144"/>
                    <a:pt x="288" y="144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45" name="Rectangle 16"/>
            <p:cNvSpPr>
              <a:spLocks noChangeArrowheads="1"/>
            </p:cNvSpPr>
            <p:nvPr/>
          </p:nvSpPr>
          <p:spPr bwMode="auto">
            <a:xfrm>
              <a:off x="4992" y="2448"/>
              <a:ext cx="333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2000" b="1">
                  <a:solidFill>
                    <a:srgbClr val="FF0000"/>
                  </a:solidFill>
                  <a:latin typeface="Times New Roman" charset="0"/>
                </a:rPr>
                <a:t>iron</a:t>
              </a:r>
              <a:endParaRPr lang="en-GB" sz="2000" b="1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48146" name="Rectangle 17"/>
            <p:cNvSpPr>
              <a:spLocks noChangeArrowheads="1"/>
            </p:cNvSpPr>
            <p:nvPr/>
          </p:nvSpPr>
          <p:spPr bwMode="auto">
            <a:xfrm>
              <a:off x="4969" y="2784"/>
              <a:ext cx="186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Wingdings" charset="0"/>
                <a:buNone/>
              </a:pPr>
              <a:r>
                <a:rPr lang="en-US" sz="2000" b="1" i="1">
                  <a:latin typeface="Times New Roman" charset="0"/>
                </a:rPr>
                <a:t>r</a:t>
              </a:r>
              <a:r>
                <a:rPr lang="en-US" sz="2000" b="1" i="1" baseline="-25000">
                  <a:latin typeface="Times New Roman" charset="0"/>
                </a:rPr>
                <a:t>c</a:t>
              </a:r>
              <a:endParaRPr lang="en-GB" sz="2000" b="1" i="1" baseline="-25000">
                <a:latin typeface="Times New Roman" charset="0"/>
              </a:endParaRPr>
            </a:p>
          </p:txBody>
        </p:sp>
      </p:grpSp>
      <p:pic>
        <p:nvPicPr>
          <p:cNvPr id="48136" name="Picture 1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45817"/>
            <a:ext cx="522446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7" name="AutoShape 19"/>
          <p:cNvSpPr>
            <a:spLocks noChangeArrowheads="1"/>
          </p:cNvSpPr>
          <p:nvPr/>
        </p:nvSpPr>
        <p:spPr bwMode="auto">
          <a:xfrm>
            <a:off x="3059113" y="4508500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927" y="4940300"/>
            <a:ext cx="1637209" cy="329501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733291"/>
            <a:ext cx="863992" cy="28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65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620000" cy="609600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Multipole expansion II</a:t>
            </a: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838200"/>
            <a:ext cx="82296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From the complex potential we can derive the fields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Setting				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0179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244600"/>
            <a:ext cx="88773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2133600"/>
            <a:ext cx="3184525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05075"/>
            <a:ext cx="66690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94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4450"/>
            <a:ext cx="7620000" cy="609600"/>
          </a:xfrm>
        </p:spPr>
        <p:txBody>
          <a:bodyPr/>
          <a:lstStyle/>
          <a:p>
            <a:pPr eaLnBrk="1" hangingPunct="1"/>
            <a:r>
              <a:rPr lang="en-US" sz="4400">
                <a:latin typeface="Palatino" charset="0"/>
                <a:ea typeface="ＭＳ Ｐゴシック" charset="0"/>
                <a:cs typeface="ＭＳ Ｐゴシック" charset="0"/>
              </a:rPr>
              <a:t>Multipole expansion II</a:t>
            </a:r>
            <a:endParaRPr lang="en-US" sz="240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838200"/>
            <a:ext cx="82296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From the complex potential we can derive the fields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Setting				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Define normalized </a:t>
            </a:r>
            <a:r>
              <a:rPr lang="en-US" sz="2400" b="1" dirty="0" smtClean="0">
                <a:latin typeface="Palatino" charset="0"/>
                <a:ea typeface="ＭＳ Ｐゴシック" charset="0"/>
                <a:cs typeface="ＭＳ Ｐゴシック" charset="0"/>
              </a:rPr>
              <a:t>multipole</a:t>
            </a:r>
            <a:r>
              <a:rPr lang="en-US" sz="2400" dirty="0" smtClean="0">
                <a:latin typeface="Palatino" charset="0"/>
                <a:ea typeface="ＭＳ Ｐゴシック" charset="0"/>
                <a:cs typeface="ＭＳ Ｐゴシック" charset="0"/>
              </a:rPr>
              <a:t> coefficients 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					     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on a reference radius </a:t>
            </a:r>
            <a:r>
              <a:rPr lang="en-US" sz="2400" i="1" dirty="0">
                <a:latin typeface="Palatino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400" i="1" baseline="-25000" dirty="0">
                <a:latin typeface="Palatino" charset="0"/>
                <a:ea typeface="ＭＳ Ｐゴシック" charset="0"/>
                <a:cs typeface="ＭＳ Ｐゴシック" charset="0"/>
              </a:rPr>
              <a:t>0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, 10</a:t>
            </a:r>
            <a:r>
              <a:rPr lang="en-US" sz="2400" baseline="30000" dirty="0">
                <a:latin typeface="Palatino" charset="0"/>
                <a:ea typeface="ＭＳ Ｐゴシック" charset="0"/>
                <a:cs typeface="ＭＳ Ｐゴシック" charset="0"/>
              </a:rPr>
              <a:t>-4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 of the main field to get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2400" dirty="0">
              <a:latin typeface="Palatino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>
                <a:latin typeface="Palatino" charset="0"/>
                <a:ea typeface="ＭＳ Ｐゴシック" charset="0"/>
                <a:cs typeface="ＭＳ Ｐゴシック" charset="0"/>
              </a:rPr>
              <a:t>Note</a:t>
            </a:r>
            <a:r>
              <a:rPr lang="en-US" sz="2400" dirty="0">
                <a:latin typeface="Palatino" charset="0"/>
                <a:ea typeface="ＭＳ Ｐゴシック" charset="0"/>
                <a:cs typeface="ＭＳ Ｐゴシック" charset="0"/>
              </a:rPr>
              <a:t>: 		is the US convention</a:t>
            </a:r>
          </a:p>
        </p:txBody>
      </p:sp>
      <p:pic>
        <p:nvPicPr>
          <p:cNvPr id="50179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244600"/>
            <a:ext cx="88773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2133600"/>
            <a:ext cx="3184525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05075"/>
            <a:ext cx="66690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5181600"/>
            <a:ext cx="81915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1033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038600"/>
            <a:ext cx="480060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4" name="Picture 8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423025"/>
            <a:ext cx="1447800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4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latin typeface="Palatino" charset="0"/>
                <a:ea typeface="ＭＳ Ｐゴシック" charset="0"/>
                <a:cs typeface="ＭＳ Ｐゴシック" charset="0"/>
              </a:rPr>
              <a:t>Contents of the 1</a:t>
            </a:r>
            <a:r>
              <a:rPr lang="en-US" sz="4400" baseline="30000" dirty="0" smtClean="0">
                <a:latin typeface="Palatino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4400" dirty="0" smtClean="0">
                <a:latin typeface="Palatino" charset="0"/>
                <a:ea typeface="ＭＳ Ｐゴシック" charset="0"/>
                <a:cs typeface="ＭＳ Ｐゴシック" charset="0"/>
              </a:rPr>
              <a:t> lecture</a:t>
            </a:r>
            <a:endParaRPr lang="en-US" sz="4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536" y="648072"/>
            <a:ext cx="8640960" cy="6237312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Accelerator performance parameters and non-linear effects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Linear and non-linear 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oscillators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Integral and frequency of motion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The pendulum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Damped harmonic oscillator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Phase space dynamics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F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ixed point analysis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Non-autonomous systems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Driven harmonic oscillator, resonance conditions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Linear equations with periodic coefficients – Hill’s equations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err="1" smtClean="0">
                <a:solidFill>
                  <a:srgbClr val="E8E8F1"/>
                </a:solidFill>
                <a:latin typeface="Palatino" charset="0"/>
              </a:rPr>
              <a:t>Floquet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 solutions and normalized coordinates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r>
              <a:rPr lang="en-US" dirty="0">
                <a:latin typeface="Palatino" charset="0"/>
              </a:rPr>
              <a:t>Perturbation theory </a:t>
            </a:r>
            <a:endParaRPr lang="en-US" dirty="0" smtClean="0">
              <a:latin typeface="Palatino" charset="0"/>
            </a:endParaRPr>
          </a:p>
          <a:p>
            <a:pPr lvl="1"/>
            <a:r>
              <a:rPr lang="en-US" dirty="0" smtClean="0">
                <a:latin typeface="Palatino" charset="0"/>
              </a:rPr>
              <a:t>Non-linear oscillator</a:t>
            </a:r>
            <a:endParaRPr lang="en-US" dirty="0">
              <a:latin typeface="Palatino" charset="0"/>
            </a:endParaRPr>
          </a:p>
          <a:p>
            <a:pPr lvl="1"/>
            <a:r>
              <a:rPr lang="en-US" dirty="0">
                <a:latin typeface="Palatino" charset="0"/>
              </a:rPr>
              <a:t>Perturbation  by periodic function – single dipole perturbation</a:t>
            </a:r>
          </a:p>
          <a:p>
            <a:pPr lvl="1"/>
            <a:r>
              <a:rPr lang="en-US" dirty="0" smtClean="0">
                <a:latin typeface="Palatino" charset="0"/>
              </a:rPr>
              <a:t>Application to single multipole – resonance conditions</a:t>
            </a:r>
          </a:p>
          <a:p>
            <a:pPr lvl="1"/>
            <a:r>
              <a:rPr lang="en-US" dirty="0" smtClean="0">
                <a:latin typeface="Palatino" charset="0"/>
              </a:rPr>
              <a:t>Examples: single quadrupole, sextupole, octupole perturbation</a:t>
            </a:r>
          </a:p>
          <a:p>
            <a:pPr lvl="1"/>
            <a:r>
              <a:rPr lang="en-US" dirty="0" smtClean="0">
                <a:latin typeface="Palatino" charset="0"/>
              </a:rPr>
              <a:t>General multi-pole perturbation– example: linear coupling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latin typeface="Palatino" charset="0"/>
              </a:rPr>
              <a:t>Resonance conditions and working point choice</a:t>
            </a:r>
            <a:endParaRPr lang="en-US" dirty="0" smtClean="0">
              <a:solidFill>
                <a:srgbClr val="E8E8F1"/>
              </a:solidFill>
              <a:latin typeface="Palatino" charset="0"/>
            </a:endParaRP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Summary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Appendix: Damped harmonic oscillator</a:t>
            </a:r>
          </a:p>
        </p:txBody>
      </p:sp>
    </p:spTree>
    <p:extLst>
      <p:ext uri="{BB962C8B-B14F-4D97-AF65-F5344CB8AC3E}">
        <p14:creationId xmlns:p14="http://schemas.microsoft.com/office/powerpoint/2010/main" val="75348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427912" cy="692150"/>
          </a:xfrm>
        </p:spPr>
        <p:txBody>
          <a:bodyPr/>
          <a:lstStyle/>
          <a:p>
            <a:r>
              <a:rPr lang="en-US">
                <a:latin typeface="Bookman Old Style" charset="0"/>
                <a:ea typeface="ＭＳ Ｐゴシック" charset="0"/>
                <a:cs typeface="ＭＳ Ｐゴシック" charset="0"/>
              </a:rPr>
              <a:t>Non-linear effects in colliders</a:t>
            </a:r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323850" y="4076700"/>
            <a:ext cx="32623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endParaRPr lang="el-GR" sz="160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sp>
        <p:nvSpPr>
          <p:cNvPr id="10" name="Content Placeholder 1"/>
          <p:cNvSpPr>
            <a:spLocks noGrp="1"/>
          </p:cNvSpPr>
          <p:nvPr>
            <p:ph sz="half" idx="2"/>
          </p:nvPr>
        </p:nvSpPr>
        <p:spPr>
          <a:xfrm>
            <a:off x="468313" y="1844675"/>
            <a:ext cx="4040187" cy="5013325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/>
              <a:t>At </a:t>
            </a:r>
            <a:r>
              <a:rPr lang="en-US" b="1" dirty="0"/>
              <a:t>injection</a:t>
            </a:r>
          </a:p>
          <a:p>
            <a:pPr lvl="1">
              <a:defRPr/>
            </a:pPr>
            <a:r>
              <a:rPr lang="en-US" dirty="0"/>
              <a:t>Non-linear magnets (sextupoles, octupoles)</a:t>
            </a:r>
          </a:p>
          <a:p>
            <a:pPr lvl="1">
              <a:defRPr/>
            </a:pPr>
            <a:r>
              <a:rPr lang="en-US" dirty="0"/>
              <a:t>Magnet imperfections and misalignments</a:t>
            </a:r>
          </a:p>
          <a:p>
            <a:pPr lvl="1">
              <a:defRPr/>
            </a:pPr>
            <a:r>
              <a:rPr lang="en-US" dirty="0"/>
              <a:t>Power supply ripple</a:t>
            </a:r>
          </a:p>
          <a:p>
            <a:pPr lvl="1">
              <a:defRPr/>
            </a:pPr>
            <a:r>
              <a:rPr lang="en-US" dirty="0"/>
              <a:t>Ground motion (for e+/e-)</a:t>
            </a:r>
          </a:p>
          <a:p>
            <a:pPr lvl="1">
              <a:defRPr/>
            </a:pPr>
            <a:r>
              <a:rPr lang="en-US" dirty="0"/>
              <a:t>Electron (Ion) cloud</a:t>
            </a:r>
          </a:p>
          <a:p>
            <a:pPr>
              <a:defRPr/>
            </a:pPr>
            <a:r>
              <a:rPr lang="en-US" dirty="0"/>
              <a:t>At </a:t>
            </a:r>
            <a:r>
              <a:rPr lang="en-US" b="1" dirty="0"/>
              <a:t>collision</a:t>
            </a:r>
          </a:p>
          <a:p>
            <a:pPr lvl="1">
              <a:defRPr/>
            </a:pPr>
            <a:r>
              <a:rPr lang="en-US" dirty="0"/>
              <a:t>Non-linear magnets (sextupoles and octupoles </a:t>
            </a:r>
          </a:p>
          <a:p>
            <a:pPr lvl="1">
              <a:defRPr/>
            </a:pPr>
            <a:r>
              <a:rPr lang="en-US" dirty="0"/>
              <a:t>Field imperfections in the insertion quadrupoles</a:t>
            </a:r>
          </a:p>
          <a:p>
            <a:pPr lvl="1">
              <a:defRPr/>
            </a:pPr>
            <a:r>
              <a:rPr lang="en-US" dirty="0"/>
              <a:t> Magnets in experimental areas (solenoids, dipoles)</a:t>
            </a:r>
          </a:p>
          <a:p>
            <a:pPr lvl="1">
              <a:defRPr/>
            </a:pPr>
            <a:r>
              <a:rPr lang="en-US" dirty="0"/>
              <a:t> “Incoherent” Beam-beam effects (head on and long range)</a:t>
            </a:r>
          </a:p>
          <a:p>
            <a:pPr lvl="1">
              <a:defRPr/>
            </a:pPr>
            <a:r>
              <a:rPr lang="en-US" dirty="0"/>
              <a:t>“Incoherent” E-cloud effect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49" y="752624"/>
            <a:ext cx="4025900" cy="1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3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646114"/>
            <a:ext cx="8823325" cy="232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SzTx/>
            </a:pPr>
            <a:r>
              <a:rPr lang="en-US" sz="2800" dirty="0" smtClean="0">
                <a:latin typeface="+mn-lt"/>
              </a:rPr>
              <a:t> </a:t>
            </a:r>
            <a:r>
              <a:rPr lang="en-US" sz="2800" b="1" dirty="0" smtClean="0">
                <a:latin typeface="+mn-lt"/>
              </a:rPr>
              <a:t>Completely integrable systems </a:t>
            </a:r>
            <a:r>
              <a:rPr lang="en-US" sz="2800" dirty="0" smtClean="0">
                <a:latin typeface="+mn-lt"/>
              </a:rPr>
              <a:t>are </a:t>
            </a:r>
            <a:r>
              <a:rPr lang="en-US" sz="2800" b="1" dirty="0" smtClean="0">
                <a:latin typeface="+mn-lt"/>
              </a:rPr>
              <a:t>exceptional</a:t>
            </a:r>
          </a:p>
          <a:p>
            <a:pPr algn="l">
              <a:spcBef>
                <a:spcPts val="624"/>
              </a:spcBef>
              <a:buSzTx/>
            </a:pPr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For understanding dynamics of general non-linear systems composed of a part whose solution 	       is known and a part parameterized by a small constant   , </a:t>
            </a:r>
            <a:r>
              <a:rPr lang="en-US" sz="2800" b="1" dirty="0" smtClean="0">
                <a:latin typeface="+mn-lt"/>
              </a:rPr>
              <a:t>perturbation theory </a:t>
            </a:r>
            <a:r>
              <a:rPr lang="en-US" sz="2800" dirty="0" smtClean="0">
                <a:latin typeface="+mn-lt"/>
              </a:rPr>
              <a:t>is employed</a:t>
            </a: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-27384"/>
            <a:ext cx="7664450" cy="576238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Perturbation theory</a:t>
            </a: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2180944"/>
            <a:ext cx="136448" cy="167936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628800"/>
            <a:ext cx="720079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8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646114"/>
            <a:ext cx="8823325" cy="447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SzTx/>
            </a:pPr>
            <a:r>
              <a:rPr lang="en-US" sz="2800" dirty="0" smtClean="0">
                <a:latin typeface="+mn-lt"/>
              </a:rPr>
              <a:t> </a:t>
            </a:r>
            <a:r>
              <a:rPr lang="en-US" sz="2800" b="1" dirty="0" smtClean="0">
                <a:latin typeface="+mn-lt"/>
              </a:rPr>
              <a:t>Completely integrable systems </a:t>
            </a:r>
            <a:r>
              <a:rPr lang="en-US" sz="2800" dirty="0" smtClean="0">
                <a:latin typeface="+mn-lt"/>
              </a:rPr>
              <a:t>are </a:t>
            </a:r>
            <a:r>
              <a:rPr lang="en-US" sz="2800" b="1" dirty="0" smtClean="0">
                <a:latin typeface="+mn-lt"/>
              </a:rPr>
              <a:t>exceptional</a:t>
            </a:r>
          </a:p>
          <a:p>
            <a:pPr algn="l">
              <a:spcBef>
                <a:spcPts val="624"/>
              </a:spcBef>
              <a:buSzTx/>
            </a:pPr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For understanding dynamics of general non-linear systems composed of a part whose solution 	       is known and a part parameterized by a small constant   , </a:t>
            </a:r>
            <a:r>
              <a:rPr lang="en-US" sz="2800" b="1" dirty="0" smtClean="0">
                <a:latin typeface="+mn-lt"/>
              </a:rPr>
              <a:t>perturbation theory </a:t>
            </a:r>
            <a:r>
              <a:rPr lang="en-US" sz="2800" dirty="0" smtClean="0">
                <a:latin typeface="+mn-lt"/>
              </a:rPr>
              <a:t>is employed</a:t>
            </a:r>
          </a:p>
          <a:p>
            <a:pPr algn="l">
              <a:spcBef>
                <a:spcPts val="0"/>
              </a:spcBef>
              <a:buSzTx/>
            </a:pPr>
            <a:r>
              <a:rPr lang="en-US" sz="2800" dirty="0" smtClean="0">
                <a:latin typeface="+mn-lt"/>
              </a:rPr>
              <a:t> The general idea is to </a:t>
            </a:r>
            <a:r>
              <a:rPr lang="en-US" sz="2800" b="1" dirty="0" smtClean="0">
                <a:latin typeface="+mn-lt"/>
              </a:rPr>
              <a:t>expand</a:t>
            </a:r>
            <a:r>
              <a:rPr lang="en-US" sz="2800" dirty="0" smtClean="0">
                <a:latin typeface="+mn-lt"/>
              </a:rPr>
              <a:t> the solution in a power series</a:t>
            </a:r>
            <a:endParaRPr lang="en-US" sz="2800" dirty="0">
              <a:latin typeface="+mn-lt"/>
            </a:endParaRPr>
          </a:p>
          <a:p>
            <a:pPr algn="l">
              <a:spcBef>
                <a:spcPts val="0"/>
              </a:spcBef>
              <a:buSzTx/>
              <a:buNone/>
            </a:pPr>
            <a:r>
              <a:rPr lang="en-US" sz="2800" dirty="0">
                <a:latin typeface="+mn-lt"/>
              </a:rPr>
              <a:t>a</a:t>
            </a:r>
            <a:r>
              <a:rPr lang="en-US" sz="2800" dirty="0" smtClean="0">
                <a:latin typeface="+mn-lt"/>
              </a:rPr>
              <a:t>nd </a:t>
            </a:r>
            <a:r>
              <a:rPr lang="en-US" sz="2800" b="1" dirty="0" smtClean="0">
                <a:latin typeface="+mn-lt"/>
              </a:rPr>
              <a:t>compute recursively </a:t>
            </a:r>
            <a:r>
              <a:rPr lang="en-US" sz="2800" dirty="0" smtClean="0">
                <a:latin typeface="+mn-lt"/>
              </a:rPr>
              <a:t>the corrections			 hoping that a few terms will be sufficient to find an accurate representation of the general solution</a:t>
            </a:r>
            <a:endParaRPr lang="en-US" sz="2800" dirty="0">
              <a:latin typeface="+mn-lt"/>
            </a:endParaRP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-27384"/>
            <a:ext cx="7664450" cy="576238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Perturbation theory</a:t>
            </a: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2180944"/>
            <a:ext cx="136448" cy="167936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60" y="3284984"/>
            <a:ext cx="6209804" cy="457095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628800"/>
            <a:ext cx="720079" cy="36004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789040"/>
            <a:ext cx="2266372" cy="37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3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646114"/>
            <a:ext cx="8823325" cy="638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SzTx/>
            </a:pPr>
            <a:r>
              <a:rPr lang="en-US" sz="2800" dirty="0" smtClean="0">
                <a:latin typeface="+mn-lt"/>
              </a:rPr>
              <a:t> </a:t>
            </a:r>
            <a:r>
              <a:rPr lang="en-US" sz="2800" b="1" dirty="0" smtClean="0">
                <a:latin typeface="+mn-lt"/>
              </a:rPr>
              <a:t>Completely integrable systems </a:t>
            </a:r>
            <a:r>
              <a:rPr lang="en-US" sz="2800" dirty="0" smtClean="0">
                <a:latin typeface="+mn-lt"/>
              </a:rPr>
              <a:t>are </a:t>
            </a:r>
            <a:r>
              <a:rPr lang="en-US" sz="2800" b="1" dirty="0" smtClean="0">
                <a:latin typeface="+mn-lt"/>
              </a:rPr>
              <a:t>exceptional</a:t>
            </a:r>
          </a:p>
          <a:p>
            <a:pPr algn="l">
              <a:spcBef>
                <a:spcPts val="624"/>
              </a:spcBef>
              <a:buSzTx/>
            </a:pPr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For understanding dynamics of general non-linear systems composed of a part whose solution 	       is known and a part parameterized by a small constant   , </a:t>
            </a:r>
            <a:r>
              <a:rPr lang="en-US" sz="2800" b="1" dirty="0" smtClean="0">
                <a:latin typeface="+mn-lt"/>
              </a:rPr>
              <a:t>perturbation theory </a:t>
            </a:r>
            <a:r>
              <a:rPr lang="en-US" sz="2800" dirty="0" smtClean="0">
                <a:latin typeface="+mn-lt"/>
              </a:rPr>
              <a:t>is employed</a:t>
            </a:r>
          </a:p>
          <a:p>
            <a:pPr algn="l">
              <a:spcBef>
                <a:spcPts val="0"/>
              </a:spcBef>
              <a:buSzTx/>
            </a:pPr>
            <a:r>
              <a:rPr lang="en-US" sz="2800" dirty="0" smtClean="0">
                <a:latin typeface="+mn-lt"/>
              </a:rPr>
              <a:t> The general idea is to </a:t>
            </a:r>
            <a:r>
              <a:rPr lang="en-US" sz="2800" b="1" dirty="0" smtClean="0">
                <a:latin typeface="+mn-lt"/>
              </a:rPr>
              <a:t>expand</a:t>
            </a:r>
            <a:r>
              <a:rPr lang="en-US" sz="2800" dirty="0" smtClean="0">
                <a:latin typeface="+mn-lt"/>
              </a:rPr>
              <a:t> the solution in a power series</a:t>
            </a:r>
            <a:endParaRPr lang="en-US" sz="2800" dirty="0">
              <a:latin typeface="+mn-lt"/>
            </a:endParaRPr>
          </a:p>
          <a:p>
            <a:pPr algn="l">
              <a:spcBef>
                <a:spcPts val="0"/>
              </a:spcBef>
              <a:buSzTx/>
              <a:buNone/>
            </a:pPr>
            <a:r>
              <a:rPr lang="en-US" sz="2800" dirty="0">
                <a:latin typeface="+mn-lt"/>
              </a:rPr>
              <a:t>a</a:t>
            </a:r>
            <a:r>
              <a:rPr lang="en-US" sz="2800" dirty="0" smtClean="0">
                <a:latin typeface="+mn-lt"/>
              </a:rPr>
              <a:t>nd </a:t>
            </a:r>
            <a:r>
              <a:rPr lang="en-US" sz="2800" b="1" dirty="0" smtClean="0">
                <a:latin typeface="+mn-lt"/>
              </a:rPr>
              <a:t>compute recursively </a:t>
            </a:r>
            <a:r>
              <a:rPr lang="en-US" sz="2800" dirty="0" smtClean="0">
                <a:latin typeface="+mn-lt"/>
              </a:rPr>
              <a:t>the corrections			 hoping that a few terms will be sufficient to find an accurate representation of the general solution</a:t>
            </a:r>
            <a:endParaRPr lang="en-US" sz="2800" dirty="0">
              <a:latin typeface="+mn-lt"/>
            </a:endParaRPr>
          </a:p>
          <a:p>
            <a:pPr algn="l">
              <a:spcBef>
                <a:spcPts val="24"/>
              </a:spcBef>
              <a:buSzTx/>
            </a:pPr>
            <a:r>
              <a:rPr lang="en-US" sz="2800" dirty="0">
                <a:latin typeface="+mn-lt"/>
              </a:rPr>
              <a:t> T</a:t>
            </a:r>
            <a:r>
              <a:rPr lang="en-US" sz="2800" dirty="0" smtClean="0">
                <a:latin typeface="+mn-lt"/>
              </a:rPr>
              <a:t>his </a:t>
            </a:r>
            <a:r>
              <a:rPr lang="en-US" sz="2800" b="1" dirty="0" smtClean="0">
                <a:latin typeface="+mn-lt"/>
              </a:rPr>
              <a:t>may not be true</a:t>
            </a:r>
            <a:r>
              <a:rPr lang="en-US" sz="2800" dirty="0" smtClean="0">
                <a:latin typeface="+mn-lt"/>
              </a:rPr>
              <a:t> for all times, i.e. </a:t>
            </a:r>
            <a:r>
              <a:rPr lang="en-US" sz="2800" dirty="0">
                <a:latin typeface="+mn-lt"/>
              </a:rPr>
              <a:t>facing </a:t>
            </a:r>
            <a:r>
              <a:rPr lang="en-US" sz="2800" b="1" dirty="0">
                <a:latin typeface="+mn-lt"/>
              </a:rPr>
              <a:t>series</a:t>
            </a:r>
            <a:r>
              <a:rPr lang="en-US" sz="2800" dirty="0">
                <a:latin typeface="+mn-lt"/>
              </a:rPr>
              <a:t> </a:t>
            </a:r>
            <a:r>
              <a:rPr lang="en-US" sz="2800" b="1" dirty="0" smtClean="0">
                <a:latin typeface="+mn-lt"/>
              </a:rPr>
              <a:t>convergence</a:t>
            </a:r>
            <a:r>
              <a:rPr lang="en-US" sz="2800" dirty="0" smtClean="0">
                <a:latin typeface="+mn-lt"/>
              </a:rPr>
              <a:t> problems</a:t>
            </a:r>
          </a:p>
          <a:p>
            <a:pPr algn="l">
              <a:spcBef>
                <a:spcPts val="24"/>
              </a:spcBef>
              <a:buSzTx/>
            </a:pPr>
            <a:r>
              <a:rPr lang="en-US" sz="2800" dirty="0" smtClean="0">
                <a:latin typeface="+mn-lt"/>
              </a:rPr>
              <a:t> In addition, any </a:t>
            </a:r>
            <a:r>
              <a:rPr lang="en-US" sz="2800" b="1" dirty="0" smtClean="0">
                <a:latin typeface="+mn-lt"/>
              </a:rPr>
              <a:t>series expansion </a:t>
            </a:r>
            <a:r>
              <a:rPr lang="en-US" sz="2800" dirty="0" smtClean="0">
                <a:latin typeface="+mn-lt"/>
              </a:rPr>
              <a:t>breaks in the </a:t>
            </a:r>
            <a:r>
              <a:rPr lang="en-US" sz="2800" b="1" dirty="0" smtClean="0">
                <a:latin typeface="+mn-lt"/>
              </a:rPr>
              <a:t>vicinity</a:t>
            </a:r>
            <a:r>
              <a:rPr lang="en-US" sz="2800" dirty="0" smtClean="0">
                <a:latin typeface="+mn-lt"/>
              </a:rPr>
              <a:t> of a </a:t>
            </a:r>
            <a:r>
              <a:rPr lang="en-US" sz="2800" b="1" dirty="0" smtClean="0">
                <a:latin typeface="+mn-lt"/>
              </a:rPr>
              <a:t>resonance</a:t>
            </a:r>
            <a:endParaRPr lang="en-US" sz="2800" b="1" dirty="0">
              <a:latin typeface="+mn-lt"/>
            </a:endParaRP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-27384"/>
            <a:ext cx="7664450" cy="576238"/>
          </a:xfrm>
        </p:spPr>
        <p:txBody>
          <a:bodyPr/>
          <a:lstStyle/>
          <a:p>
            <a:pPr eaLnBrk="1" hangingPunct="1"/>
            <a:r>
              <a:rPr lang="en-US" sz="4400" dirty="0">
                <a:latin typeface="Palatino" charset="0"/>
                <a:ea typeface="ＭＳ Ｐゴシック" charset="0"/>
                <a:cs typeface="ＭＳ Ｐゴシック" charset="0"/>
              </a:rPr>
              <a:t>Perturbation theory</a:t>
            </a: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2180944"/>
            <a:ext cx="136448" cy="167936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660" y="3284984"/>
            <a:ext cx="6209804" cy="457095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628800"/>
            <a:ext cx="720079" cy="36004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789040"/>
            <a:ext cx="2266372" cy="37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710982"/>
            <a:ext cx="8823325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SzTx/>
            </a:pPr>
            <a:r>
              <a:rPr lang="en-US" dirty="0" smtClean="0">
                <a:latin typeface="+mn-lt"/>
              </a:rPr>
              <a:t>Consider a non-linear harmonic oscillator, </a:t>
            </a:r>
            <a:endParaRPr lang="en-US" dirty="0">
              <a:latin typeface="+mn-lt"/>
            </a:endParaRPr>
          </a:p>
          <a:p>
            <a:pPr algn="l">
              <a:spcBef>
                <a:spcPts val="1200"/>
              </a:spcBef>
              <a:buSzTx/>
            </a:pPr>
            <a:r>
              <a:rPr lang="en-US" dirty="0" smtClean="0">
                <a:latin typeface="+mn-lt"/>
              </a:rPr>
              <a:t> This is just the </a:t>
            </a:r>
            <a:r>
              <a:rPr lang="en-US" b="1" dirty="0" smtClean="0">
                <a:latin typeface="+mn-lt"/>
              </a:rPr>
              <a:t>pendulum expanded to 3</a:t>
            </a:r>
            <a:r>
              <a:rPr lang="en-US" b="1" baseline="30000" dirty="0" smtClean="0">
                <a:latin typeface="+mn-lt"/>
              </a:rPr>
              <a:t>rd</a:t>
            </a:r>
            <a:r>
              <a:rPr lang="en-US" b="1" dirty="0" smtClean="0">
                <a:latin typeface="+mn-lt"/>
              </a:rPr>
              <a:t> order </a:t>
            </a:r>
            <a:r>
              <a:rPr lang="en-US" dirty="0" smtClean="0">
                <a:latin typeface="+mn-lt"/>
              </a:rPr>
              <a:t>in 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+mn-lt"/>
              </a:rPr>
              <a:t> Note that     is a dimensionless measure of smallness, which may represent a scaling factor of 	   (e.g.            without loss of generality)</a:t>
            </a:r>
            <a:endParaRPr lang="en-US" b="1" dirty="0">
              <a:latin typeface="+mn-lt"/>
            </a:endParaRP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664450" cy="576238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Perturbation of non-linear oscillator 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16"/>
            <a:ext cx="136448" cy="167936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7" y="692696"/>
            <a:ext cx="2592288" cy="538398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412776"/>
            <a:ext cx="160968" cy="144023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991" y="2132856"/>
            <a:ext cx="201065" cy="1799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245" y="2060848"/>
            <a:ext cx="774987" cy="26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6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710982"/>
            <a:ext cx="8823325" cy="398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SzTx/>
            </a:pPr>
            <a:r>
              <a:rPr lang="en-US" dirty="0" smtClean="0">
                <a:latin typeface="+mn-lt"/>
              </a:rPr>
              <a:t>Consider a non-linear harmonic oscillator, </a:t>
            </a:r>
            <a:endParaRPr lang="en-US" dirty="0">
              <a:latin typeface="+mn-lt"/>
            </a:endParaRPr>
          </a:p>
          <a:p>
            <a:pPr algn="l">
              <a:spcBef>
                <a:spcPts val="1200"/>
              </a:spcBef>
              <a:buSzTx/>
            </a:pPr>
            <a:r>
              <a:rPr lang="en-US" dirty="0" smtClean="0">
                <a:latin typeface="+mn-lt"/>
              </a:rPr>
              <a:t> This is just the </a:t>
            </a:r>
            <a:r>
              <a:rPr lang="en-US" b="1" dirty="0" smtClean="0">
                <a:latin typeface="+mn-lt"/>
              </a:rPr>
              <a:t>pendulum expanded to 3</a:t>
            </a:r>
            <a:r>
              <a:rPr lang="en-US" b="1" baseline="30000" dirty="0" smtClean="0">
                <a:latin typeface="+mn-lt"/>
              </a:rPr>
              <a:t>rd</a:t>
            </a:r>
            <a:r>
              <a:rPr lang="en-US" b="1" dirty="0" smtClean="0">
                <a:latin typeface="+mn-lt"/>
              </a:rPr>
              <a:t> order </a:t>
            </a:r>
            <a:r>
              <a:rPr lang="en-US" dirty="0" smtClean="0">
                <a:latin typeface="+mn-lt"/>
              </a:rPr>
              <a:t>in 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+mn-lt"/>
              </a:rPr>
              <a:t> Note that     is a dimensionless measure of smallness, which may represent a scaling factor of 	   (e.g.            without loss of generality) </a:t>
            </a:r>
          </a:p>
          <a:p>
            <a:pPr algn="l">
              <a:buSzTx/>
            </a:pPr>
            <a:r>
              <a:rPr lang="en-US" dirty="0" smtClean="0">
                <a:latin typeface="+mn-lt"/>
              </a:rPr>
              <a:t> Expanding 					and separating the equations with equal power in   :</a:t>
            </a:r>
          </a:p>
          <a:p>
            <a:pPr marL="547200" lvl="1" indent="-342900" algn="l">
              <a:spcBef>
                <a:spcPts val="1200"/>
              </a:spcBef>
              <a:buSzTx/>
              <a:buFont typeface="Wingdings" charset="2"/>
              <a:buChar char="q"/>
            </a:pPr>
            <a:r>
              <a:rPr lang="en-US" sz="2000" dirty="0" smtClean="0">
                <a:latin typeface="+mn-lt"/>
              </a:rPr>
              <a:t>Order 0:</a:t>
            </a:r>
          </a:p>
          <a:p>
            <a:pPr marL="547200" lvl="1" indent="-342900" algn="l">
              <a:spcBef>
                <a:spcPts val="2400"/>
              </a:spcBef>
              <a:buSzTx/>
              <a:buFont typeface="Wingdings" charset="2"/>
              <a:buChar char="q"/>
            </a:pPr>
            <a:r>
              <a:rPr lang="en-US" sz="2000" dirty="0" smtClean="0">
                <a:latin typeface="+mn-lt"/>
              </a:rPr>
              <a:t>Order 1: </a:t>
            </a:r>
            <a:endParaRPr lang="en-US" sz="2000" dirty="0">
              <a:latin typeface="+mn-lt"/>
            </a:endParaRP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664450" cy="576238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Perturbation of non-linear oscillator 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16"/>
            <a:ext cx="136448" cy="167936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852936"/>
            <a:ext cx="4464496" cy="328625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624" y="3284984"/>
            <a:ext cx="136448" cy="167936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63"/>
          <a:stretch/>
        </p:blipFill>
        <p:spPr>
          <a:xfrm>
            <a:off x="3606512" y="3573016"/>
            <a:ext cx="2405648" cy="576064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7" y="692696"/>
            <a:ext cx="2592288" cy="538398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29" y="4202897"/>
            <a:ext cx="7236783" cy="519662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412776"/>
            <a:ext cx="160968" cy="144023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991" y="2132856"/>
            <a:ext cx="201065" cy="1799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245" y="2060848"/>
            <a:ext cx="774987" cy="261684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623958"/>
            <a:ext cx="1584176" cy="48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0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710982"/>
            <a:ext cx="8823325" cy="6140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SzTx/>
            </a:pPr>
            <a:r>
              <a:rPr lang="en-US" dirty="0" smtClean="0">
                <a:latin typeface="+mn-lt"/>
              </a:rPr>
              <a:t>Consider a non-linear harmonic oscillator, </a:t>
            </a:r>
            <a:endParaRPr lang="en-US" dirty="0">
              <a:latin typeface="+mn-lt"/>
            </a:endParaRPr>
          </a:p>
          <a:p>
            <a:pPr algn="l">
              <a:spcBef>
                <a:spcPts val="1200"/>
              </a:spcBef>
              <a:buSzTx/>
            </a:pPr>
            <a:r>
              <a:rPr lang="en-US" dirty="0" smtClean="0">
                <a:latin typeface="+mn-lt"/>
              </a:rPr>
              <a:t> This is just the </a:t>
            </a:r>
            <a:r>
              <a:rPr lang="en-US" b="1" dirty="0" smtClean="0">
                <a:latin typeface="+mn-lt"/>
              </a:rPr>
              <a:t>pendulum expanded to 3</a:t>
            </a:r>
            <a:r>
              <a:rPr lang="en-US" b="1" baseline="30000" dirty="0" smtClean="0">
                <a:latin typeface="+mn-lt"/>
              </a:rPr>
              <a:t>rd</a:t>
            </a:r>
            <a:r>
              <a:rPr lang="en-US" b="1" dirty="0" smtClean="0">
                <a:latin typeface="+mn-lt"/>
              </a:rPr>
              <a:t> order </a:t>
            </a:r>
            <a:r>
              <a:rPr lang="en-US" dirty="0" smtClean="0">
                <a:latin typeface="+mn-lt"/>
              </a:rPr>
              <a:t>in 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+mn-lt"/>
              </a:rPr>
              <a:t> Note that     is a dimensionless measure of smallness, which may represent a scaling factor of 	   (e.g.            without loss of generality) </a:t>
            </a:r>
          </a:p>
          <a:p>
            <a:pPr algn="l">
              <a:buSzTx/>
            </a:pPr>
            <a:r>
              <a:rPr lang="en-US" dirty="0" smtClean="0">
                <a:latin typeface="+mn-lt"/>
              </a:rPr>
              <a:t> Expanding 					and separating the equations with equal power in   :</a:t>
            </a:r>
          </a:p>
          <a:p>
            <a:pPr marL="547200" lvl="1" indent="-342900" algn="l">
              <a:spcBef>
                <a:spcPts val="1200"/>
              </a:spcBef>
              <a:buSzTx/>
              <a:buFont typeface="Wingdings" charset="2"/>
              <a:buChar char="q"/>
            </a:pPr>
            <a:r>
              <a:rPr lang="en-US" sz="2000" dirty="0" smtClean="0">
                <a:latin typeface="+mn-lt"/>
              </a:rPr>
              <a:t>Order 0:</a:t>
            </a:r>
          </a:p>
          <a:p>
            <a:pPr marL="547200" lvl="1" indent="-342900" algn="l">
              <a:spcBef>
                <a:spcPts val="2400"/>
              </a:spcBef>
              <a:buSzTx/>
              <a:buFont typeface="Wingdings" charset="2"/>
              <a:buChar char="q"/>
            </a:pPr>
            <a:r>
              <a:rPr lang="en-US" sz="2000" dirty="0" smtClean="0">
                <a:latin typeface="+mn-lt"/>
              </a:rPr>
              <a:t>Order 1: </a:t>
            </a:r>
            <a:endParaRPr lang="en-US" sz="2000" dirty="0">
              <a:latin typeface="+mn-lt"/>
            </a:endParaRPr>
          </a:p>
          <a:p>
            <a:pPr algn="l">
              <a:spcBef>
                <a:spcPts val="1800"/>
              </a:spcBef>
              <a:buSzTx/>
            </a:pPr>
            <a:r>
              <a:rPr lang="en-US" dirty="0" smtClean="0">
                <a:latin typeface="+mn-lt"/>
              </a:rPr>
              <a:t> The 2</a:t>
            </a:r>
            <a:r>
              <a:rPr lang="en-US" baseline="30000" dirty="0" smtClean="0">
                <a:latin typeface="+mn-lt"/>
              </a:rPr>
              <a:t>nd</a:t>
            </a:r>
            <a:r>
              <a:rPr lang="en-US" dirty="0" smtClean="0">
                <a:latin typeface="+mn-lt"/>
              </a:rPr>
              <a:t> equation has a particular solution with two terms. A well behaved one			  and	</a:t>
            </a:r>
          </a:p>
          <a:p>
            <a:pPr algn="l">
              <a:spcBef>
                <a:spcPts val="600"/>
              </a:spcBef>
              <a:buSzTx/>
              <a:buNone/>
            </a:pPr>
            <a:r>
              <a:rPr lang="en-US" dirty="0" smtClean="0">
                <a:latin typeface="+mn-lt"/>
              </a:rPr>
              <a:t>the first part of which grows linearly with time (</a:t>
            </a:r>
            <a:r>
              <a:rPr lang="en-US" b="1" dirty="0" smtClean="0">
                <a:latin typeface="+mn-lt"/>
              </a:rPr>
              <a:t>secular</a:t>
            </a:r>
            <a:r>
              <a:rPr lang="en-US" dirty="0" smtClean="0">
                <a:latin typeface="+mn-lt"/>
              </a:rPr>
              <a:t> term)</a:t>
            </a:r>
          </a:p>
          <a:p>
            <a:pPr algn="l">
              <a:spcBef>
                <a:spcPts val="24"/>
              </a:spcBef>
              <a:buSzTx/>
            </a:pPr>
            <a:r>
              <a:rPr lang="en-US" dirty="0" smtClean="0">
                <a:latin typeface="+mn-lt"/>
              </a:rPr>
              <a:t> But this cannot be true, the pendulum </a:t>
            </a:r>
            <a:r>
              <a:rPr lang="en-US" b="1" dirty="0" smtClean="0">
                <a:latin typeface="+mn-lt"/>
              </a:rPr>
              <a:t>does not present </a:t>
            </a:r>
            <a:r>
              <a:rPr lang="en-US" dirty="0" smtClean="0">
                <a:latin typeface="+mn-lt"/>
              </a:rPr>
              <a:t>such </a:t>
            </a:r>
            <a:r>
              <a:rPr lang="en-US" b="1" dirty="0" smtClean="0">
                <a:latin typeface="+mn-lt"/>
              </a:rPr>
              <a:t>behavior</a:t>
            </a:r>
            <a:r>
              <a:rPr lang="en-US" dirty="0" smtClean="0">
                <a:latin typeface="+mn-lt"/>
              </a:rPr>
              <a:t>. </a:t>
            </a:r>
            <a:r>
              <a:rPr lang="en-US" b="1" dirty="0" smtClean="0">
                <a:latin typeface="+mn-lt"/>
              </a:rPr>
              <a:t>What did it go wrong?</a:t>
            </a:r>
            <a:endParaRPr lang="en-US" b="1" dirty="0">
              <a:latin typeface="+mn-lt"/>
            </a:endParaRP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664450" cy="576238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Perturbation of non-linear oscillator 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16"/>
            <a:ext cx="136448" cy="167936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852936"/>
            <a:ext cx="4464496" cy="328625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624" y="3284984"/>
            <a:ext cx="136448" cy="167936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63"/>
          <a:stretch/>
        </p:blipFill>
        <p:spPr>
          <a:xfrm>
            <a:off x="3606512" y="3573016"/>
            <a:ext cx="2405648" cy="576064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7" y="692696"/>
            <a:ext cx="2592288" cy="538398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29" y="4202897"/>
            <a:ext cx="7236783" cy="519662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412776"/>
            <a:ext cx="160968" cy="144023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991" y="2132856"/>
            <a:ext cx="201065" cy="1799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245" y="2060848"/>
            <a:ext cx="774987" cy="261684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157193"/>
            <a:ext cx="2265141" cy="504056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6948266" y="5301208"/>
            <a:ext cx="360037" cy="288032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askerville" pitchFamily="-112" charset="0"/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623958"/>
            <a:ext cx="1584176" cy="485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74532" y="5214195"/>
            <a:ext cx="3305980" cy="44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91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620688"/>
            <a:ext cx="8823325" cy="128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fontScale="92500" lnSpcReduction="20000"/>
          </a:bodyPr>
          <a:lstStyle/>
          <a:p>
            <a:pPr marL="342900" indent="-342900" algn="l">
              <a:lnSpc>
                <a:spcPct val="120000"/>
              </a:lnSpc>
              <a:buSzTx/>
            </a:pPr>
            <a:r>
              <a:rPr lang="en-US" sz="2800" dirty="0" smtClean="0">
                <a:latin typeface="+mn-lt"/>
              </a:rPr>
              <a:t>It was already shown that the pendulum has an </a:t>
            </a:r>
            <a:r>
              <a:rPr lang="en-US" sz="2800" b="1" dirty="0" smtClean="0">
                <a:latin typeface="+mn-lt"/>
              </a:rPr>
              <a:t>amplitude dependent frequency</a:t>
            </a:r>
            <a:r>
              <a:rPr lang="en-US" sz="2800" dirty="0" smtClean="0">
                <a:latin typeface="+mn-lt"/>
              </a:rPr>
              <a:t>, so the frequency has to be developed as well (</a:t>
            </a:r>
            <a:r>
              <a:rPr lang="en-US" sz="2800" b="1" dirty="0" err="1" smtClean="0">
                <a:latin typeface="+mn-lt"/>
              </a:rPr>
              <a:t>Poincar</a:t>
            </a:r>
            <a:r>
              <a:rPr lang="en-US" sz="2800" b="1" dirty="0" err="1">
                <a:latin typeface="+mn-lt"/>
              </a:rPr>
              <a:t>é</a:t>
            </a:r>
            <a:r>
              <a:rPr lang="en-US" sz="2800" b="1" dirty="0" err="1" smtClean="0">
                <a:latin typeface="+mn-lt"/>
              </a:rPr>
              <a:t>-Linstead</a:t>
            </a:r>
            <a:r>
              <a:rPr lang="en-US" sz="2800" b="1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method):</a:t>
            </a:r>
          </a:p>
          <a:p>
            <a:pPr marL="342900" indent="-342900" algn="l">
              <a:buSzTx/>
            </a:pPr>
            <a:endParaRPr lang="en-US" sz="2800" dirty="0" smtClean="0">
              <a:latin typeface="+mn-lt"/>
            </a:endParaRP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664450" cy="576238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Perturbation of non-linear oscillator 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4824"/>
            <a:ext cx="4570610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9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620688"/>
            <a:ext cx="8823325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fontScale="92500" lnSpcReduction="20000"/>
          </a:bodyPr>
          <a:lstStyle/>
          <a:p>
            <a:pPr marL="342900" indent="-342900" algn="l">
              <a:lnSpc>
                <a:spcPct val="120000"/>
              </a:lnSpc>
              <a:buSzTx/>
            </a:pPr>
            <a:r>
              <a:rPr lang="en-US" sz="2800" dirty="0" smtClean="0">
                <a:latin typeface="+mn-lt"/>
              </a:rPr>
              <a:t>It was already shown that the pendulum has an </a:t>
            </a:r>
            <a:r>
              <a:rPr lang="en-US" sz="2800" b="1" dirty="0" smtClean="0">
                <a:latin typeface="+mn-lt"/>
              </a:rPr>
              <a:t>amplitude dependent frequency</a:t>
            </a:r>
            <a:r>
              <a:rPr lang="en-US" sz="2800" dirty="0" smtClean="0">
                <a:latin typeface="+mn-lt"/>
              </a:rPr>
              <a:t>, so the frequency has to be developed as well (</a:t>
            </a:r>
            <a:r>
              <a:rPr lang="en-US" sz="2800" b="1" dirty="0" err="1" smtClean="0">
                <a:latin typeface="+mn-lt"/>
              </a:rPr>
              <a:t>Poincar</a:t>
            </a:r>
            <a:r>
              <a:rPr lang="en-US" sz="2800" b="1" dirty="0" err="1">
                <a:latin typeface="+mn-lt"/>
              </a:rPr>
              <a:t>é</a:t>
            </a:r>
            <a:r>
              <a:rPr lang="en-US" sz="2800" b="1" dirty="0" err="1" smtClean="0">
                <a:latin typeface="+mn-lt"/>
              </a:rPr>
              <a:t>-Linstead</a:t>
            </a:r>
            <a:r>
              <a:rPr lang="en-US" sz="2800" b="1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method):</a:t>
            </a:r>
          </a:p>
          <a:p>
            <a:pPr marL="342900" indent="-342900" algn="l">
              <a:buSzTx/>
            </a:pPr>
            <a:endParaRPr lang="en-US" sz="2800" dirty="0" smtClean="0">
              <a:latin typeface="+mn-lt"/>
            </a:endParaRPr>
          </a:p>
          <a:p>
            <a:pPr marL="342900" indent="-342900" algn="l">
              <a:lnSpc>
                <a:spcPct val="120000"/>
              </a:lnSpc>
              <a:buSzTx/>
            </a:pPr>
            <a:r>
              <a:rPr lang="en-US" sz="2800" dirty="0">
                <a:latin typeface="+mn-lt"/>
              </a:rPr>
              <a:t>A</a:t>
            </a:r>
            <a:r>
              <a:rPr lang="en-US" sz="2800" dirty="0" smtClean="0">
                <a:latin typeface="+mn-lt"/>
              </a:rPr>
              <a:t>ssume that the solution is a periodic function of</a:t>
            </a:r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               which becomes the new independent variable. The equation at zero order gives the solution                   	     and at leading perturbation order becomes</a:t>
            </a:r>
          </a:p>
          <a:p>
            <a:pPr marL="342900" indent="-342900" algn="l">
              <a:buSzTx/>
            </a:pPr>
            <a:endParaRPr lang="en-US" sz="2800" dirty="0">
              <a:latin typeface="+mn-lt"/>
            </a:endParaRP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664450" cy="576238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Perturbation of non-linear oscillator 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4824"/>
            <a:ext cx="4570610" cy="432048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022" y="2420888"/>
            <a:ext cx="984474" cy="229392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84" y="3933056"/>
            <a:ext cx="8712000" cy="628334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140968"/>
            <a:ext cx="2250760" cy="32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9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/>
        </p:nvSpPr>
        <p:spPr bwMode="auto">
          <a:xfrm>
            <a:off x="320675" y="620688"/>
            <a:ext cx="8823325" cy="631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fontScale="92500" lnSpcReduction="20000"/>
          </a:bodyPr>
          <a:lstStyle/>
          <a:p>
            <a:pPr marL="342900" indent="-342900" algn="l">
              <a:lnSpc>
                <a:spcPct val="120000"/>
              </a:lnSpc>
              <a:buSzTx/>
            </a:pPr>
            <a:r>
              <a:rPr lang="en-US" sz="2800" dirty="0" smtClean="0">
                <a:latin typeface="+mn-lt"/>
              </a:rPr>
              <a:t>It was already shown that the pendulum has an </a:t>
            </a:r>
            <a:r>
              <a:rPr lang="en-US" sz="2800" b="1" dirty="0" smtClean="0">
                <a:latin typeface="+mn-lt"/>
              </a:rPr>
              <a:t>amplitude dependent frequency</a:t>
            </a:r>
            <a:r>
              <a:rPr lang="en-US" sz="2800" dirty="0" smtClean="0">
                <a:latin typeface="+mn-lt"/>
              </a:rPr>
              <a:t>, so the frequency has to be developed as well (</a:t>
            </a:r>
            <a:r>
              <a:rPr lang="en-US" sz="2800" b="1" dirty="0" err="1" smtClean="0">
                <a:latin typeface="+mn-lt"/>
              </a:rPr>
              <a:t>Poincar</a:t>
            </a:r>
            <a:r>
              <a:rPr lang="en-US" sz="2800" b="1" dirty="0" err="1">
                <a:latin typeface="+mn-lt"/>
              </a:rPr>
              <a:t>é</a:t>
            </a:r>
            <a:r>
              <a:rPr lang="en-US" sz="2800" b="1" dirty="0" err="1" smtClean="0">
                <a:latin typeface="+mn-lt"/>
              </a:rPr>
              <a:t>-Linstead</a:t>
            </a:r>
            <a:r>
              <a:rPr lang="en-US" sz="2800" b="1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method):</a:t>
            </a:r>
          </a:p>
          <a:p>
            <a:pPr marL="342900" indent="-342900" algn="l">
              <a:buSzTx/>
            </a:pPr>
            <a:endParaRPr lang="en-US" sz="2800" dirty="0" smtClean="0">
              <a:latin typeface="+mn-lt"/>
            </a:endParaRPr>
          </a:p>
          <a:p>
            <a:pPr marL="342900" indent="-342900" algn="l">
              <a:lnSpc>
                <a:spcPct val="120000"/>
              </a:lnSpc>
              <a:buSzTx/>
            </a:pPr>
            <a:r>
              <a:rPr lang="en-US" sz="2800" dirty="0">
                <a:latin typeface="+mn-lt"/>
              </a:rPr>
              <a:t>A</a:t>
            </a:r>
            <a:r>
              <a:rPr lang="en-US" sz="2800" dirty="0" smtClean="0">
                <a:latin typeface="+mn-lt"/>
              </a:rPr>
              <a:t>ssume that the solution is a periodic function of</a:t>
            </a:r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               which becomes the new independent variable. The equation at zero order gives the solution                   	     and at leading perturbation order becomes</a:t>
            </a:r>
          </a:p>
          <a:p>
            <a:pPr marL="342900" indent="-342900" algn="l">
              <a:buSzTx/>
            </a:pPr>
            <a:endParaRPr lang="en-US" sz="2800" dirty="0">
              <a:latin typeface="+mn-lt"/>
            </a:endParaRPr>
          </a:p>
          <a:p>
            <a:pPr marL="342900" indent="-342900" algn="l">
              <a:lnSpc>
                <a:spcPct val="140000"/>
              </a:lnSpc>
              <a:spcBef>
                <a:spcPts val="1200"/>
              </a:spcBef>
              <a:buSzTx/>
            </a:pPr>
            <a:r>
              <a:rPr lang="en-US" sz="2800" dirty="0" smtClean="0">
                <a:latin typeface="+mn-lt"/>
              </a:rPr>
              <a:t>The last term has to be zero, if not it gives secular terms, thus		   which </a:t>
            </a:r>
            <a:r>
              <a:rPr lang="en-US" sz="2800" b="1" dirty="0" smtClean="0">
                <a:latin typeface="+mn-lt"/>
              </a:rPr>
              <a:t>reveals </a:t>
            </a:r>
            <a:r>
              <a:rPr lang="en-US" sz="2800" dirty="0" smtClean="0">
                <a:latin typeface="+mn-lt"/>
              </a:rPr>
              <a:t>the</a:t>
            </a:r>
            <a:r>
              <a:rPr lang="en-US" sz="2800" b="1" dirty="0" smtClean="0">
                <a:latin typeface="+mn-lt"/>
              </a:rPr>
              <a:t> reduction </a:t>
            </a:r>
            <a:r>
              <a:rPr lang="en-US" sz="2800" dirty="0" smtClean="0">
                <a:latin typeface="+mn-lt"/>
              </a:rPr>
              <a:t>of the </a:t>
            </a:r>
            <a:r>
              <a:rPr lang="en-US" sz="2800" b="1" dirty="0" smtClean="0">
                <a:latin typeface="+mn-lt"/>
              </a:rPr>
              <a:t>frequency</a:t>
            </a:r>
            <a:r>
              <a:rPr lang="en-US" sz="2800" dirty="0" smtClean="0">
                <a:latin typeface="+mn-lt"/>
              </a:rPr>
              <a:t> with the </a:t>
            </a:r>
            <a:r>
              <a:rPr lang="en-US" sz="2800" b="1" dirty="0" smtClean="0">
                <a:latin typeface="+mn-lt"/>
              </a:rPr>
              <a:t>oscillation amplitude</a:t>
            </a:r>
          </a:p>
          <a:p>
            <a:pPr marL="342900" indent="-342900" algn="l">
              <a:lnSpc>
                <a:spcPct val="120000"/>
              </a:lnSpc>
              <a:buSzTx/>
            </a:pPr>
            <a:r>
              <a:rPr lang="en-US" sz="2800" dirty="0" smtClean="0">
                <a:latin typeface="+mn-lt"/>
              </a:rPr>
              <a:t>Finally, the solution			</a:t>
            </a:r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                          is the leading order correction due to the non-linear term </a:t>
            </a:r>
          </a:p>
        </p:txBody>
      </p:sp>
      <p:sp>
        <p:nvSpPr>
          <p:cNvPr id="64514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624" y="44450"/>
            <a:ext cx="7664450" cy="576238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Perturbation of non-linear oscillator 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4824"/>
            <a:ext cx="4570610" cy="432048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022" y="2420888"/>
            <a:ext cx="984474" cy="229392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84" y="3933056"/>
            <a:ext cx="8712000" cy="628334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140968"/>
            <a:ext cx="2250760" cy="32404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826" y="4900009"/>
            <a:ext cx="1524006" cy="617223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910" y="5827112"/>
            <a:ext cx="4103997" cy="62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82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113"/>
            <a:ext cx="7684392" cy="6096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erturbation by periodic function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04800" y="749300"/>
            <a:ext cx="8731696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In beam dynamics, perturbing fields are </a:t>
            </a:r>
            <a:r>
              <a:rPr lang="en-US" b="1" dirty="0" smtClean="0">
                <a:latin typeface="Palatino" charset="0"/>
              </a:rPr>
              <a:t>periodic functions</a:t>
            </a: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problem to solve is a generalization of the driven harmonic oscillator,</a:t>
            </a:r>
          </a:p>
          <a:p>
            <a:pPr algn="l">
              <a:lnSpc>
                <a:spcPct val="200000"/>
              </a:lnSpc>
              <a:spcBef>
                <a:spcPts val="0"/>
              </a:spcBef>
              <a:buSzTx/>
              <a:buNone/>
            </a:pPr>
            <a:r>
              <a:rPr lang="en-US" dirty="0" smtClean="0">
                <a:latin typeface="Palatino" charset="0"/>
              </a:rPr>
              <a:t>    with a general periodic function         , with frequency </a:t>
            </a:r>
            <a:endParaRPr lang="en-US" dirty="0">
              <a:latin typeface="Palatino" charset="0"/>
            </a:endParaRPr>
          </a:p>
          <a:p>
            <a:pPr marL="342900" indent="-342900" algn="l">
              <a:spcBef>
                <a:spcPts val="1200"/>
              </a:spcBef>
              <a:buSzTx/>
            </a:pPr>
            <a:r>
              <a:rPr lang="en-US" dirty="0" smtClean="0">
                <a:latin typeface="Palatino" charset="0"/>
              </a:rPr>
              <a:t>The right side can be </a:t>
            </a:r>
            <a:r>
              <a:rPr lang="en-US" b="1" dirty="0" smtClean="0">
                <a:latin typeface="Palatino" charset="0"/>
              </a:rPr>
              <a:t>Fourier analyzed</a:t>
            </a:r>
            <a:r>
              <a:rPr lang="en-US" dirty="0" smtClean="0">
                <a:latin typeface="Palatino" charset="0"/>
              </a:rPr>
              <a:t>: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327" y="2279380"/>
            <a:ext cx="550793" cy="357532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6" y="2376813"/>
            <a:ext cx="243412" cy="188091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71008"/>
            <a:ext cx="2726402" cy="705864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636912"/>
            <a:ext cx="2736304" cy="83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2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427912" cy="692150"/>
          </a:xfrm>
        </p:spPr>
        <p:txBody>
          <a:bodyPr/>
          <a:lstStyle/>
          <a:p>
            <a:r>
              <a:rPr lang="en-US">
                <a:latin typeface="Bookman Old Style" charset="0"/>
                <a:ea typeface="ＭＳ Ｐゴシック" charset="0"/>
                <a:cs typeface="ＭＳ Ｐゴシック" charset="0"/>
              </a:rPr>
              <a:t>Non-linear effects in colliders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8313" y="1844675"/>
            <a:ext cx="4040187" cy="5013325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/>
              <a:t>At </a:t>
            </a:r>
            <a:r>
              <a:rPr lang="en-US" b="1" dirty="0" smtClean="0"/>
              <a:t>injection</a:t>
            </a:r>
          </a:p>
          <a:p>
            <a:pPr lvl="1">
              <a:defRPr/>
            </a:pPr>
            <a:r>
              <a:rPr lang="en-US" dirty="0" smtClean="0"/>
              <a:t>Non-linear magnets (</a:t>
            </a:r>
            <a:r>
              <a:rPr lang="en-US" dirty="0" err="1" smtClean="0"/>
              <a:t>sextupoles</a:t>
            </a:r>
            <a:r>
              <a:rPr lang="en-US" dirty="0" smtClean="0"/>
              <a:t>, </a:t>
            </a:r>
            <a:r>
              <a:rPr lang="en-US" dirty="0" err="1" smtClean="0"/>
              <a:t>octupoles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/>
              <a:t>Magnet imperfections and misalignments</a:t>
            </a:r>
          </a:p>
          <a:p>
            <a:pPr lvl="1">
              <a:defRPr/>
            </a:pPr>
            <a:r>
              <a:rPr lang="en-US" dirty="0" smtClean="0"/>
              <a:t>Power supply ripple</a:t>
            </a:r>
          </a:p>
          <a:p>
            <a:pPr lvl="1">
              <a:defRPr/>
            </a:pPr>
            <a:r>
              <a:rPr lang="en-US" dirty="0" smtClean="0"/>
              <a:t>Ground motion (for e+/e-)</a:t>
            </a:r>
          </a:p>
          <a:p>
            <a:pPr lvl="1">
              <a:defRPr/>
            </a:pPr>
            <a:r>
              <a:rPr lang="en-US" dirty="0" smtClean="0"/>
              <a:t>Electron (Ion) cloud</a:t>
            </a:r>
          </a:p>
          <a:p>
            <a:pPr>
              <a:defRPr/>
            </a:pPr>
            <a:r>
              <a:rPr lang="en-US" dirty="0" smtClean="0"/>
              <a:t>At </a:t>
            </a:r>
            <a:r>
              <a:rPr lang="en-US" b="1" dirty="0" smtClean="0"/>
              <a:t>collision</a:t>
            </a:r>
          </a:p>
          <a:p>
            <a:pPr lvl="1">
              <a:defRPr/>
            </a:pPr>
            <a:r>
              <a:rPr lang="en-US" dirty="0" smtClean="0"/>
              <a:t>Non-linear magnets (sextupoles and octupoles </a:t>
            </a:r>
          </a:p>
          <a:p>
            <a:pPr lvl="1">
              <a:defRPr/>
            </a:pPr>
            <a:r>
              <a:rPr lang="en-US" dirty="0" smtClean="0"/>
              <a:t>Field imperfections in the insertion </a:t>
            </a:r>
            <a:r>
              <a:rPr lang="en-US" dirty="0"/>
              <a:t>q</a:t>
            </a:r>
            <a:r>
              <a:rPr lang="en-US" dirty="0" smtClean="0"/>
              <a:t>uadrupoles</a:t>
            </a:r>
          </a:p>
          <a:p>
            <a:pPr lvl="1">
              <a:defRPr/>
            </a:pPr>
            <a:r>
              <a:rPr lang="en-US" dirty="0" smtClean="0"/>
              <a:t> Magnets in experimental areas (solenoids, dipoles)</a:t>
            </a:r>
          </a:p>
          <a:p>
            <a:pPr lvl="1">
              <a:defRPr/>
            </a:pPr>
            <a:r>
              <a:rPr lang="en-US" dirty="0"/>
              <a:t> </a:t>
            </a:r>
            <a:r>
              <a:rPr lang="en-US" dirty="0" smtClean="0"/>
              <a:t>“Incoherent” Beam-beam effects (head on and long range)</a:t>
            </a:r>
          </a:p>
          <a:p>
            <a:pPr lvl="1">
              <a:defRPr/>
            </a:pPr>
            <a:r>
              <a:rPr lang="en-US" dirty="0" smtClean="0"/>
              <a:t>“Incoherent” E-cloud effect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3438" y="692151"/>
            <a:ext cx="4248150" cy="616585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Limitations affecting (integrated) </a:t>
            </a:r>
            <a:r>
              <a:rPr lang="en-US" b="1" dirty="0" smtClean="0"/>
              <a:t>luminosity</a:t>
            </a:r>
          </a:p>
          <a:p>
            <a:pPr lvl="1">
              <a:defRPr/>
            </a:pPr>
            <a:r>
              <a:rPr lang="en-US" b="1" dirty="0" smtClean="0"/>
              <a:t>Particle losses </a:t>
            </a:r>
            <a:r>
              <a:rPr lang="en-US" dirty="0" smtClean="0"/>
              <a:t>causing</a:t>
            </a:r>
          </a:p>
          <a:p>
            <a:pPr lvl="2">
              <a:defRPr/>
            </a:pPr>
            <a:r>
              <a:rPr lang="en-US" dirty="0" smtClean="0"/>
              <a:t>Reduced lifetime</a:t>
            </a:r>
          </a:p>
          <a:p>
            <a:pPr lvl="2">
              <a:defRPr/>
            </a:pPr>
            <a:r>
              <a:rPr lang="en-US" dirty="0" smtClean="0"/>
              <a:t>Radio-activation (super-conducting magnet quench)</a:t>
            </a:r>
          </a:p>
          <a:p>
            <a:pPr lvl="2">
              <a:defRPr/>
            </a:pPr>
            <a:r>
              <a:rPr lang="en-US" dirty="0" smtClean="0"/>
              <a:t>Reduced machine availability</a:t>
            </a:r>
          </a:p>
          <a:p>
            <a:pPr lvl="1">
              <a:defRPr/>
            </a:pPr>
            <a:r>
              <a:rPr lang="en-US" dirty="0" smtClean="0"/>
              <a:t>Emittance </a:t>
            </a:r>
            <a:r>
              <a:rPr lang="en-US" b="1" dirty="0" smtClean="0"/>
              <a:t>blow-up</a:t>
            </a:r>
          </a:p>
          <a:p>
            <a:pPr lvl="1">
              <a:defRPr/>
            </a:pPr>
            <a:r>
              <a:rPr lang="en-US" dirty="0" smtClean="0"/>
              <a:t>Reduced </a:t>
            </a:r>
            <a:r>
              <a:rPr lang="en-US" b="1" dirty="0" smtClean="0"/>
              <a:t>number </a:t>
            </a:r>
            <a:r>
              <a:rPr lang="en-US" dirty="0" smtClean="0"/>
              <a:t>of</a:t>
            </a:r>
            <a:r>
              <a:rPr lang="en-US" b="1" dirty="0" smtClean="0"/>
              <a:t> bunches </a:t>
            </a:r>
            <a:r>
              <a:rPr lang="en-US" dirty="0" smtClean="0"/>
              <a:t>(either due to electron cloud or long-range beam-beam)</a:t>
            </a:r>
          </a:p>
          <a:p>
            <a:pPr lvl="1">
              <a:defRPr/>
            </a:pPr>
            <a:r>
              <a:rPr lang="en-US" dirty="0" smtClean="0"/>
              <a:t>Increased </a:t>
            </a:r>
            <a:r>
              <a:rPr lang="en-US" b="1" dirty="0" smtClean="0"/>
              <a:t>crossing angle</a:t>
            </a:r>
          </a:p>
          <a:p>
            <a:pPr lvl="1">
              <a:defRPr/>
            </a:pPr>
            <a:r>
              <a:rPr lang="en-US" dirty="0" smtClean="0"/>
              <a:t>Reduced </a:t>
            </a:r>
            <a:r>
              <a:rPr lang="en-US" b="1" dirty="0" smtClean="0"/>
              <a:t>intensity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cs typeface="Palatino"/>
              </a:rPr>
              <a:t>Cost</a:t>
            </a:r>
            <a:r>
              <a:rPr lang="en-US" dirty="0" smtClean="0">
                <a:solidFill>
                  <a:schemeClr val="tx2"/>
                </a:solidFill>
                <a:cs typeface="Palatino"/>
              </a:rPr>
              <a:t> issues</a:t>
            </a:r>
            <a:endParaRPr lang="en-US" dirty="0">
              <a:solidFill>
                <a:schemeClr val="tx2"/>
              </a:solidFill>
              <a:cs typeface="Palatino"/>
            </a:endParaRP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Number of magnet </a:t>
            </a:r>
            <a:r>
              <a:rPr lang="en-US" b="1" dirty="0">
                <a:solidFill>
                  <a:schemeClr val="tx2"/>
                </a:solidFill>
                <a:ea typeface="ＭＳ Ｐゴシック" charset="-128"/>
                <a:cs typeface="Palatino"/>
              </a:rPr>
              <a:t>correctors</a:t>
            </a: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 and </a:t>
            </a:r>
            <a:r>
              <a:rPr lang="en-US" b="1" dirty="0">
                <a:solidFill>
                  <a:schemeClr val="tx2"/>
                </a:solidFill>
                <a:ea typeface="ＭＳ Ｐゴシック" charset="-128"/>
                <a:cs typeface="Palatino"/>
              </a:rPr>
              <a:t>families</a:t>
            </a: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 (power convertors)</a:t>
            </a:r>
          </a:p>
          <a:p>
            <a:pPr lvl="1">
              <a:buClr>
                <a:schemeClr val="accent5">
                  <a:lumMod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Magnetic </a:t>
            </a:r>
            <a:r>
              <a:rPr lang="en-US" b="1" dirty="0">
                <a:solidFill>
                  <a:schemeClr val="tx2"/>
                </a:solidFill>
                <a:ea typeface="ＭＳ Ｐゴシック" charset="-128"/>
                <a:cs typeface="Palatino"/>
              </a:rPr>
              <a:t>field</a:t>
            </a: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 and </a:t>
            </a:r>
            <a:r>
              <a:rPr lang="en-US" b="1" dirty="0">
                <a:solidFill>
                  <a:schemeClr val="tx2"/>
                </a:solidFill>
                <a:ea typeface="ＭＳ Ｐゴシック" charset="-128"/>
                <a:cs typeface="Palatino"/>
              </a:rPr>
              <a:t>alignment</a:t>
            </a: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 </a:t>
            </a:r>
            <a:r>
              <a:rPr lang="en-US" b="1" dirty="0" smtClean="0">
                <a:solidFill>
                  <a:schemeClr val="tx2"/>
                </a:solidFill>
                <a:ea typeface="ＭＳ Ｐゴシック" charset="-128"/>
                <a:cs typeface="Palatino"/>
              </a:rPr>
              <a:t>tolerances</a:t>
            </a:r>
            <a:endParaRPr lang="en-US" dirty="0">
              <a:solidFill>
                <a:schemeClr val="tx2"/>
              </a:solidFill>
              <a:ea typeface="ＭＳ Ｐゴシック" charset="-128"/>
              <a:cs typeface="Palatino"/>
            </a:endParaRPr>
          </a:p>
          <a:p>
            <a:pPr lvl="1">
              <a:buClr>
                <a:schemeClr val="accent5">
                  <a:lumMod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Design of the </a:t>
            </a:r>
            <a:r>
              <a:rPr lang="en-US" b="1" dirty="0">
                <a:solidFill>
                  <a:schemeClr val="tx2"/>
                </a:solidFill>
                <a:ea typeface="ＭＳ Ｐゴシック" charset="-128"/>
                <a:cs typeface="Palatino"/>
              </a:rPr>
              <a:t>collimation</a:t>
            </a: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 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Palatino"/>
              </a:rPr>
              <a:t>system</a:t>
            </a:r>
            <a:endParaRPr lang="en-US" dirty="0"/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323850" y="4076700"/>
            <a:ext cx="32623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endParaRPr lang="el-GR" sz="160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49" y="752624"/>
            <a:ext cx="4025900" cy="1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088" y="11113"/>
            <a:ext cx="7684392" cy="6096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erturbation by periodic function</a:t>
            </a:r>
            <a:endParaRPr lang="en-US" sz="36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04799" y="746596"/>
            <a:ext cx="8648011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In beam dynamics, perturbing fields are </a:t>
            </a:r>
            <a:r>
              <a:rPr lang="en-US" b="1" dirty="0" smtClean="0">
                <a:latin typeface="Palatino" charset="0"/>
              </a:rPr>
              <a:t>periodic functions</a:t>
            </a:r>
          </a:p>
          <a:p>
            <a:pPr marL="342900" indent="-342900" algn="l">
              <a:buSzTx/>
            </a:pPr>
            <a:r>
              <a:rPr lang="en-US" dirty="0" smtClean="0">
                <a:latin typeface="Palatino" charset="0"/>
              </a:rPr>
              <a:t>The problem to solve is a generalization of the driven harmonic oscillator,</a:t>
            </a:r>
          </a:p>
          <a:p>
            <a:pPr algn="l">
              <a:lnSpc>
                <a:spcPct val="200000"/>
              </a:lnSpc>
              <a:spcBef>
                <a:spcPts val="0"/>
              </a:spcBef>
              <a:buSzTx/>
              <a:buNone/>
            </a:pPr>
            <a:r>
              <a:rPr lang="en-US" dirty="0" smtClean="0">
                <a:latin typeface="Palatino" charset="0"/>
              </a:rPr>
              <a:t>    with a general periodic function         , with frequency </a:t>
            </a:r>
            <a:endParaRPr lang="en-US" dirty="0">
              <a:latin typeface="Palatino" charset="0"/>
            </a:endParaRPr>
          </a:p>
          <a:p>
            <a:pPr marL="342900" indent="-342900" algn="l">
              <a:spcBef>
                <a:spcPts val="1200"/>
              </a:spcBef>
              <a:buSzTx/>
            </a:pPr>
            <a:r>
              <a:rPr lang="en-US" dirty="0" smtClean="0">
                <a:latin typeface="Palatino" charset="0"/>
              </a:rPr>
              <a:t>The right side can be </a:t>
            </a:r>
            <a:r>
              <a:rPr lang="en-US" b="1" dirty="0" smtClean="0">
                <a:latin typeface="Palatino" charset="0"/>
              </a:rPr>
              <a:t>Fourier analyzed</a:t>
            </a:r>
            <a:r>
              <a:rPr lang="en-US" dirty="0" smtClean="0">
                <a:latin typeface="Palatino" charset="0"/>
              </a:rPr>
              <a:t>:</a:t>
            </a:r>
          </a:p>
          <a:p>
            <a:pPr marL="342900" indent="-342900" algn="l">
              <a:spcBef>
                <a:spcPts val="2400"/>
              </a:spcBef>
              <a:buSzTx/>
            </a:pPr>
            <a:r>
              <a:rPr lang="en-US" dirty="0" smtClean="0">
                <a:latin typeface="Palatino" charset="0"/>
              </a:rPr>
              <a:t>The </a:t>
            </a:r>
            <a:r>
              <a:rPr lang="en-US" b="1" dirty="0" smtClean="0">
                <a:latin typeface="Palatino" charset="0"/>
              </a:rPr>
              <a:t>homogeneous</a:t>
            </a:r>
            <a:r>
              <a:rPr lang="en-US" dirty="0" smtClean="0">
                <a:latin typeface="Palatino" charset="0"/>
              </a:rPr>
              <a:t> solution is</a:t>
            </a:r>
          </a:p>
          <a:p>
            <a:pPr marL="342900" indent="-342900" algn="l">
              <a:lnSpc>
                <a:spcPct val="150000"/>
              </a:lnSpc>
              <a:spcBef>
                <a:spcPts val="0"/>
              </a:spcBef>
              <a:buSzTx/>
            </a:pPr>
            <a:r>
              <a:rPr lang="en-US" dirty="0" smtClean="0">
                <a:latin typeface="Palatino" charset="0"/>
              </a:rPr>
              <a:t>The </a:t>
            </a:r>
            <a:r>
              <a:rPr lang="en-US" b="1" dirty="0" smtClean="0">
                <a:latin typeface="Palatino" charset="0"/>
              </a:rPr>
              <a:t>particular</a:t>
            </a:r>
            <a:r>
              <a:rPr lang="en-US" dirty="0" smtClean="0">
                <a:latin typeface="Palatino" charset="0"/>
              </a:rPr>
              <a:t> solution can be found by considering that           has the same form as         : </a:t>
            </a:r>
            <a:endParaRPr lang="en-US" dirty="0">
              <a:latin typeface="Palatino" charset="0"/>
            </a:endParaRPr>
          </a:p>
          <a:p>
            <a:pPr marL="342900" indent="-342900" algn="l">
              <a:lnSpc>
                <a:spcPct val="120000"/>
              </a:lnSpc>
              <a:spcBef>
                <a:spcPts val="800"/>
              </a:spcBef>
              <a:buSzTx/>
            </a:pPr>
            <a:r>
              <a:rPr lang="en-US" dirty="0" smtClean="0">
                <a:latin typeface="Palatino" charset="0"/>
              </a:rPr>
              <a:t>By substituting the following relation is derived for the Fourier coefficients of the particular solution	</a:t>
            </a:r>
          </a:p>
          <a:p>
            <a:pPr marL="342900" indent="-342900" algn="l">
              <a:spcBef>
                <a:spcPts val="600"/>
              </a:spcBef>
              <a:buSzTx/>
            </a:pPr>
            <a:r>
              <a:rPr lang="en-US" dirty="0" smtClean="0">
                <a:latin typeface="Palatino" charset="0"/>
              </a:rPr>
              <a:t>There is a </a:t>
            </a:r>
            <a:r>
              <a:rPr lang="en-US" b="1" dirty="0" smtClean="0">
                <a:latin typeface="Palatino" charset="0"/>
              </a:rPr>
              <a:t>resonance condition </a:t>
            </a:r>
            <a:r>
              <a:rPr lang="en-US" dirty="0" smtClean="0">
                <a:latin typeface="Palatino" charset="0"/>
              </a:rPr>
              <a:t>for infinite number of frequencies satisfying </a:t>
            </a:r>
            <a:endParaRPr lang="en-US" dirty="0">
              <a:latin typeface="Palatino" charset="0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327" y="2279380"/>
            <a:ext cx="550793" cy="357532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6" y="2376813"/>
            <a:ext cx="243412" cy="188091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71008"/>
            <a:ext cx="2726402" cy="705864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636912"/>
            <a:ext cx="2736304" cy="831385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29950"/>
            <a:ext cx="3686824" cy="331098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4005064"/>
            <a:ext cx="564387" cy="36004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581128"/>
            <a:ext cx="550793" cy="357532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365104"/>
            <a:ext cx="2664296" cy="735717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381328"/>
            <a:ext cx="1440160" cy="351667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486913"/>
            <a:ext cx="2304256" cy="60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62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4624"/>
            <a:ext cx="7385050" cy="4572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Perturbation </a:t>
            </a:r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by single dipole</a:t>
            </a:r>
          </a:p>
        </p:txBody>
      </p:sp>
      <p:sp>
        <p:nvSpPr>
          <p:cNvPr id="52226" name="Rectangle 9"/>
          <p:cNvSpPr>
            <a:spLocks noChangeArrowheads="1"/>
          </p:cNvSpPr>
          <p:nvPr/>
        </p:nvSpPr>
        <p:spPr bwMode="auto">
          <a:xfrm>
            <a:off x="381000" y="692696"/>
            <a:ext cx="8583613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sz="2800" dirty="0">
                <a:latin typeface="+mn-lt"/>
              </a:rPr>
              <a:t> Hill</a:t>
            </a:r>
            <a:r>
              <a:rPr lang="ja-JP" altLang="en-US" sz="2800" dirty="0">
                <a:latin typeface="+mn-lt"/>
              </a:rPr>
              <a:t>’</a:t>
            </a:r>
            <a:r>
              <a:rPr lang="en-US" altLang="ja-JP" sz="2800" dirty="0">
                <a:latin typeface="+mn-lt"/>
              </a:rPr>
              <a:t>s equations in normalized coordinates with </a:t>
            </a:r>
            <a:r>
              <a:rPr lang="en-US" altLang="ja-JP" sz="2800" b="1" dirty="0">
                <a:latin typeface="+mn-lt"/>
              </a:rPr>
              <a:t>single dipole perturbation</a:t>
            </a:r>
            <a:r>
              <a:rPr lang="en-US" altLang="ja-JP" sz="2800" dirty="0">
                <a:latin typeface="+mn-lt"/>
              </a:rPr>
              <a:t>:</a:t>
            </a:r>
          </a:p>
          <a:p>
            <a:pPr algn="l">
              <a:buSzTx/>
              <a:buFont typeface="Wingdings" charset="0"/>
              <a:buNone/>
            </a:pPr>
            <a:endParaRPr lang="en-US" sz="2800" dirty="0">
              <a:latin typeface="+mn-lt"/>
            </a:endParaRPr>
          </a:p>
          <a:p>
            <a:pPr algn="l">
              <a:buSzTx/>
            </a:pPr>
            <a:endParaRPr lang="en-US" sz="2800" dirty="0">
              <a:latin typeface="+mn-lt"/>
            </a:endParaRPr>
          </a:p>
          <a:p>
            <a:pPr algn="l">
              <a:buSzTx/>
            </a:pPr>
            <a:r>
              <a:rPr lang="en-US" sz="2800" dirty="0">
                <a:latin typeface="+mn-lt"/>
              </a:rPr>
              <a:t> The dipole perturbation is </a:t>
            </a:r>
            <a:r>
              <a:rPr lang="en-US" sz="2800" b="1" dirty="0">
                <a:latin typeface="+mn-lt"/>
              </a:rPr>
              <a:t>periodic</a:t>
            </a:r>
            <a:r>
              <a:rPr lang="en-US" sz="2800" dirty="0">
                <a:latin typeface="+mn-lt"/>
              </a:rPr>
              <a:t>, so it can be expanded in a </a:t>
            </a:r>
            <a:r>
              <a:rPr lang="en-US" sz="2800" b="1" dirty="0">
                <a:latin typeface="+mn-lt"/>
              </a:rPr>
              <a:t>Fourier series</a:t>
            </a:r>
          </a:p>
          <a:p>
            <a:pPr algn="l">
              <a:buSzTx/>
              <a:buNone/>
            </a:pPr>
            <a:endParaRPr lang="en-US" sz="2800" dirty="0">
              <a:latin typeface="+mn-lt"/>
            </a:endParaRPr>
          </a:p>
        </p:txBody>
      </p:sp>
      <p:pic>
        <p:nvPicPr>
          <p:cNvPr id="52227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571528"/>
            <a:ext cx="3552825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71328"/>
            <a:ext cx="53308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4624"/>
            <a:ext cx="7385050" cy="4572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Perturbation </a:t>
            </a:r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by single dipole</a:t>
            </a:r>
          </a:p>
        </p:txBody>
      </p:sp>
      <p:sp>
        <p:nvSpPr>
          <p:cNvPr id="52226" name="Rectangle 9"/>
          <p:cNvSpPr>
            <a:spLocks noChangeArrowheads="1"/>
          </p:cNvSpPr>
          <p:nvPr/>
        </p:nvSpPr>
        <p:spPr bwMode="auto">
          <a:xfrm>
            <a:off x="381000" y="692696"/>
            <a:ext cx="8583613" cy="616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sz="2800" dirty="0">
                <a:latin typeface="+mn-lt"/>
              </a:rPr>
              <a:t> Hill</a:t>
            </a:r>
            <a:r>
              <a:rPr lang="ja-JP" altLang="en-US" sz="2800" dirty="0">
                <a:latin typeface="+mn-lt"/>
              </a:rPr>
              <a:t>’</a:t>
            </a:r>
            <a:r>
              <a:rPr lang="en-US" altLang="ja-JP" sz="2800" dirty="0">
                <a:latin typeface="+mn-lt"/>
              </a:rPr>
              <a:t>s equations in normalized coordinates with </a:t>
            </a:r>
            <a:r>
              <a:rPr lang="en-US" altLang="ja-JP" sz="2800" b="1" dirty="0">
                <a:latin typeface="+mn-lt"/>
              </a:rPr>
              <a:t>single dipole perturbation</a:t>
            </a:r>
            <a:r>
              <a:rPr lang="en-US" altLang="ja-JP" sz="2800" dirty="0">
                <a:latin typeface="+mn-lt"/>
              </a:rPr>
              <a:t>:</a:t>
            </a:r>
          </a:p>
          <a:p>
            <a:pPr algn="l">
              <a:buSzTx/>
              <a:buFont typeface="Wingdings" charset="0"/>
              <a:buNone/>
            </a:pPr>
            <a:endParaRPr lang="en-US" sz="2800" dirty="0">
              <a:latin typeface="+mn-lt"/>
            </a:endParaRPr>
          </a:p>
          <a:p>
            <a:pPr algn="l">
              <a:buSzTx/>
            </a:pPr>
            <a:endParaRPr lang="en-US" sz="2800" dirty="0">
              <a:latin typeface="+mn-lt"/>
            </a:endParaRPr>
          </a:p>
          <a:p>
            <a:pPr algn="l">
              <a:buSzTx/>
            </a:pPr>
            <a:r>
              <a:rPr lang="en-US" sz="2800" dirty="0">
                <a:latin typeface="+mn-lt"/>
              </a:rPr>
              <a:t> The dipole perturbation is </a:t>
            </a:r>
            <a:r>
              <a:rPr lang="en-US" sz="2800" b="1" dirty="0">
                <a:latin typeface="+mn-lt"/>
              </a:rPr>
              <a:t>periodic</a:t>
            </a:r>
            <a:r>
              <a:rPr lang="en-US" sz="2800" dirty="0">
                <a:latin typeface="+mn-lt"/>
              </a:rPr>
              <a:t>, so it can be expanded in a </a:t>
            </a:r>
            <a:r>
              <a:rPr lang="en-US" sz="2800" b="1" dirty="0">
                <a:latin typeface="+mn-lt"/>
              </a:rPr>
              <a:t>Fourier series</a:t>
            </a:r>
          </a:p>
          <a:p>
            <a:pPr algn="l">
              <a:buSzTx/>
              <a:buNone/>
            </a:pPr>
            <a:endParaRPr lang="en-US" sz="2800" dirty="0">
              <a:latin typeface="+mn-lt"/>
            </a:endParaRPr>
          </a:p>
          <a:p>
            <a:pPr algn="l">
              <a:spcBef>
                <a:spcPts val="3000"/>
              </a:spcBef>
              <a:buSzTx/>
            </a:pPr>
            <a:r>
              <a:rPr lang="en-US" sz="2800" dirty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Note, as before </a:t>
            </a:r>
            <a:r>
              <a:rPr lang="en-US" sz="2800" dirty="0">
                <a:latin typeface="+mn-lt"/>
              </a:rPr>
              <a:t>that a periodic kick introduces </a:t>
            </a:r>
            <a:r>
              <a:rPr lang="en-US" sz="2800" b="1" dirty="0">
                <a:latin typeface="+mn-lt"/>
              </a:rPr>
              <a:t>infinite number </a:t>
            </a:r>
            <a:r>
              <a:rPr lang="en-US" sz="2800" dirty="0">
                <a:latin typeface="+mn-lt"/>
              </a:rPr>
              <a:t>of </a:t>
            </a:r>
            <a:r>
              <a:rPr lang="en-US" sz="2800" b="1" dirty="0">
                <a:latin typeface="+mn-lt"/>
              </a:rPr>
              <a:t>integer driving frequencies</a:t>
            </a:r>
          </a:p>
          <a:p>
            <a:pPr algn="l">
              <a:buSzTx/>
            </a:pPr>
            <a:r>
              <a:rPr lang="en-US" sz="2800" dirty="0" smtClean="0">
                <a:latin typeface="+mn-lt"/>
              </a:rPr>
              <a:t> The </a:t>
            </a:r>
            <a:r>
              <a:rPr lang="en-US" sz="2800" dirty="0">
                <a:latin typeface="+mn-lt"/>
              </a:rPr>
              <a:t>resonance condition occurs when </a:t>
            </a:r>
          </a:p>
          <a:p>
            <a:pPr algn="l">
              <a:spcBef>
                <a:spcPts val="0"/>
              </a:spcBef>
              <a:buSzTx/>
              <a:buFont typeface="Wingdings" charset="0"/>
              <a:buNone/>
            </a:pPr>
            <a:r>
              <a:rPr lang="en-US" sz="2800" dirty="0">
                <a:latin typeface="+mn-lt"/>
              </a:rPr>
              <a:t>i.e. </a:t>
            </a:r>
            <a:r>
              <a:rPr lang="en-US" sz="2800" b="1" dirty="0">
                <a:latin typeface="+mn-lt"/>
              </a:rPr>
              <a:t>integer tunes </a:t>
            </a:r>
            <a:r>
              <a:rPr lang="en-US" sz="2800" dirty="0">
                <a:latin typeface="+mn-lt"/>
              </a:rPr>
              <a:t>should be avoided (remember orbit distortion due to single dipole kick)</a:t>
            </a:r>
            <a:endParaRPr lang="en-GB" sz="2800" dirty="0">
              <a:latin typeface="+mn-lt"/>
            </a:endParaRPr>
          </a:p>
        </p:txBody>
      </p:sp>
      <p:pic>
        <p:nvPicPr>
          <p:cNvPr id="52227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571528"/>
            <a:ext cx="3552825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768" y="5445224"/>
            <a:ext cx="1817688" cy="360362"/>
          </a:xfrm>
          <a:prstGeom prst="rect">
            <a:avLst/>
          </a:prstGeom>
          <a:noFill/>
          <a:ln w="19050" cap="sq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229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71328"/>
            <a:ext cx="533082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85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Perturbation by single 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696913"/>
            <a:ext cx="8763000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buSzTx/>
            </a:pPr>
            <a:r>
              <a:rPr lang="en-US" dirty="0">
                <a:latin typeface="Palatino"/>
                <a:cs typeface="Palatino"/>
              </a:rPr>
              <a:t> For a generalized multi-pole perturbation, Hill’s equation is:</a:t>
            </a:r>
          </a:p>
          <a:p>
            <a:pPr algn="l">
              <a:lnSpc>
                <a:spcPct val="150000"/>
              </a:lnSpc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US" dirty="0">
                <a:latin typeface="Palatino"/>
                <a:cs typeface="Palatino"/>
              </a:rPr>
              <a:t> As before, the multipole coefficient </a:t>
            </a:r>
            <a:r>
              <a:rPr lang="en-US" dirty="0" smtClean="0">
                <a:latin typeface="Palatino"/>
                <a:cs typeface="Palatino"/>
              </a:rPr>
              <a:t>                    	            can </a:t>
            </a:r>
            <a:r>
              <a:rPr lang="en-US" dirty="0">
                <a:latin typeface="Palatino"/>
                <a:cs typeface="Palatino"/>
              </a:rPr>
              <a:t>be expanded </a:t>
            </a:r>
            <a:r>
              <a:rPr lang="en-US" dirty="0" smtClean="0">
                <a:latin typeface="Palatino"/>
                <a:cs typeface="Palatino"/>
              </a:rPr>
              <a:t>in </a:t>
            </a:r>
            <a:r>
              <a:rPr lang="en-US" dirty="0">
                <a:latin typeface="Palatino"/>
                <a:cs typeface="Palatino"/>
              </a:rPr>
              <a:t>Fourier </a:t>
            </a:r>
            <a:r>
              <a:rPr lang="en-US" dirty="0" smtClean="0">
                <a:latin typeface="Palatino"/>
                <a:cs typeface="Palatino"/>
              </a:rPr>
              <a:t>series</a:t>
            </a:r>
            <a:endParaRPr lang="en-US" dirty="0">
              <a:latin typeface="Palatino"/>
              <a:cs typeface="Palatino"/>
            </a:endParaRPr>
          </a:p>
        </p:txBody>
      </p:sp>
      <p:pic>
        <p:nvPicPr>
          <p:cNvPr id="56323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9688"/>
            <a:ext cx="265588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00671"/>
            <a:ext cx="5760640" cy="7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64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Perturbation by single 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696913"/>
            <a:ext cx="8763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buSzTx/>
            </a:pPr>
            <a:r>
              <a:rPr lang="en-US" dirty="0">
                <a:latin typeface="Palatino"/>
                <a:cs typeface="Palatino"/>
              </a:rPr>
              <a:t> For a generalized multi-pole perturbation, Hill’s equation is:</a:t>
            </a:r>
          </a:p>
          <a:p>
            <a:pPr algn="l">
              <a:lnSpc>
                <a:spcPct val="150000"/>
              </a:lnSpc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US" dirty="0">
                <a:latin typeface="Palatino"/>
                <a:cs typeface="Palatino"/>
              </a:rPr>
              <a:t> As before, the multipole coefficient </a:t>
            </a:r>
            <a:r>
              <a:rPr lang="en-US" dirty="0" smtClean="0">
                <a:latin typeface="Palatino"/>
                <a:cs typeface="Palatino"/>
              </a:rPr>
              <a:t>                    	            can </a:t>
            </a:r>
            <a:r>
              <a:rPr lang="en-US" dirty="0">
                <a:latin typeface="Palatino"/>
                <a:cs typeface="Palatino"/>
              </a:rPr>
              <a:t>be expanded </a:t>
            </a:r>
            <a:r>
              <a:rPr lang="en-US" dirty="0" smtClean="0">
                <a:latin typeface="Palatino"/>
                <a:cs typeface="Palatino"/>
              </a:rPr>
              <a:t>in </a:t>
            </a:r>
            <a:r>
              <a:rPr lang="en-US" dirty="0">
                <a:latin typeface="Palatino"/>
                <a:cs typeface="Palatino"/>
              </a:rPr>
              <a:t>Fourier </a:t>
            </a:r>
            <a:r>
              <a:rPr lang="en-US" dirty="0" smtClean="0">
                <a:latin typeface="Palatino"/>
                <a:cs typeface="Palatino"/>
              </a:rPr>
              <a:t>series</a:t>
            </a: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Following the perturbation steps, the zero-order solution is given by the homogeneous equation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Palatino"/>
                <a:cs typeface="Palatino"/>
              </a:rPr>
              <a:t> Then the position can be expressed as </a:t>
            </a:r>
          </a:p>
          <a:p>
            <a:pPr algn="l">
              <a:buSzTx/>
              <a:buNone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buSzTx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300000"/>
              </a:lnSpc>
              <a:spcBef>
                <a:spcPts val="0"/>
              </a:spcBef>
              <a:buSzTx/>
              <a:buNone/>
            </a:pPr>
            <a:r>
              <a:rPr lang="en-US" dirty="0" smtClean="0">
                <a:latin typeface="Palatino"/>
                <a:cs typeface="Palatino"/>
              </a:rPr>
              <a:t>    </a:t>
            </a:r>
          </a:p>
        </p:txBody>
      </p:sp>
      <p:pic>
        <p:nvPicPr>
          <p:cNvPr id="56323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9688"/>
            <a:ext cx="265588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00671"/>
            <a:ext cx="5760640" cy="7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latex-image-1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2"/>
          <a:stretch/>
        </p:blipFill>
        <p:spPr bwMode="auto">
          <a:xfrm>
            <a:off x="5508105" y="2825002"/>
            <a:ext cx="3456384" cy="31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47"/>
          <a:stretch/>
        </p:blipFill>
        <p:spPr>
          <a:xfrm>
            <a:off x="467544" y="4026179"/>
            <a:ext cx="5832648" cy="85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73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Perturbation by single 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696913"/>
            <a:ext cx="8763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buSzTx/>
            </a:pPr>
            <a:r>
              <a:rPr lang="en-US" dirty="0">
                <a:latin typeface="Palatino"/>
                <a:cs typeface="Palatino"/>
              </a:rPr>
              <a:t> For a generalized multi-pole perturbation, Hill’s equation is:</a:t>
            </a:r>
          </a:p>
          <a:p>
            <a:pPr algn="l">
              <a:lnSpc>
                <a:spcPct val="150000"/>
              </a:lnSpc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US" dirty="0">
                <a:latin typeface="Palatino"/>
                <a:cs typeface="Palatino"/>
              </a:rPr>
              <a:t> As before, the multipole coefficient </a:t>
            </a:r>
            <a:r>
              <a:rPr lang="en-US" dirty="0" smtClean="0">
                <a:latin typeface="Palatino"/>
                <a:cs typeface="Palatino"/>
              </a:rPr>
              <a:t>                    	            can </a:t>
            </a:r>
            <a:r>
              <a:rPr lang="en-US" dirty="0">
                <a:latin typeface="Palatino"/>
                <a:cs typeface="Palatino"/>
              </a:rPr>
              <a:t>be expanded </a:t>
            </a:r>
            <a:r>
              <a:rPr lang="en-US" dirty="0" smtClean="0">
                <a:latin typeface="Palatino"/>
                <a:cs typeface="Palatino"/>
              </a:rPr>
              <a:t>in </a:t>
            </a:r>
            <a:r>
              <a:rPr lang="en-US" dirty="0">
                <a:latin typeface="Palatino"/>
                <a:cs typeface="Palatino"/>
              </a:rPr>
              <a:t>Fourier </a:t>
            </a:r>
            <a:r>
              <a:rPr lang="en-US" dirty="0" smtClean="0">
                <a:latin typeface="Palatino"/>
                <a:cs typeface="Palatino"/>
              </a:rPr>
              <a:t>series</a:t>
            </a: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Following the perturbation steps, the zero-order solution is given by the homogeneous equation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Palatino"/>
                <a:cs typeface="Palatino"/>
              </a:rPr>
              <a:t> Then the position can be expressed as </a:t>
            </a:r>
          </a:p>
          <a:p>
            <a:pPr algn="l">
              <a:buSzTx/>
              <a:buNone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buSzTx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300000"/>
              </a:lnSpc>
              <a:spcBef>
                <a:spcPts val="0"/>
              </a:spcBef>
              <a:buSzTx/>
              <a:buNone/>
            </a:pPr>
            <a:r>
              <a:rPr lang="en-US" dirty="0" smtClean="0">
                <a:latin typeface="Palatino"/>
                <a:cs typeface="Palatino"/>
              </a:rPr>
              <a:t>    with </a:t>
            </a:r>
          </a:p>
        </p:txBody>
      </p:sp>
      <p:pic>
        <p:nvPicPr>
          <p:cNvPr id="56323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9688"/>
            <a:ext cx="265588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00671"/>
            <a:ext cx="5760640" cy="7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latex-image-1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2"/>
          <a:stretch/>
        </p:blipFill>
        <p:spPr bwMode="auto">
          <a:xfrm>
            <a:off x="5508105" y="2825002"/>
            <a:ext cx="3456384" cy="31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467544" y="3573016"/>
            <a:ext cx="8208912" cy="1725165"/>
            <a:chOff x="467544" y="3775780"/>
            <a:chExt cx="8208912" cy="1725165"/>
          </a:xfrm>
        </p:grpSpPr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4228943"/>
              <a:ext cx="8208912" cy="856241"/>
            </a:xfrm>
            <a:prstGeom prst="rect">
              <a:avLst/>
            </a:prstGeom>
          </p:spPr>
        </p:pic>
        <p:pic>
          <p:nvPicPr>
            <p:cNvPr id="6" name="Picture 5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680" y="5215940"/>
              <a:ext cx="5122788" cy="285005"/>
            </a:xfrm>
            <a:prstGeom prst="rect">
              <a:avLst/>
            </a:prstGeom>
          </p:spPr>
        </p:pic>
        <p:sp>
          <p:nvSpPr>
            <p:cNvPr id="7" name="Left Brace 6"/>
            <p:cNvSpPr/>
            <p:nvPr/>
          </p:nvSpPr>
          <p:spPr bwMode="auto">
            <a:xfrm rot="5400000">
              <a:off x="3167844" y="2888940"/>
              <a:ext cx="288032" cy="2664296"/>
            </a:xfrm>
            <a:prstGeom prst="leftBrac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sp>
          <p:nvSpPr>
            <p:cNvPr id="19" name="Left Brace 18"/>
            <p:cNvSpPr/>
            <p:nvPr/>
          </p:nvSpPr>
          <p:spPr bwMode="auto">
            <a:xfrm rot="16200000" flipH="1">
              <a:off x="5256076" y="3897052"/>
              <a:ext cx="216024" cy="864096"/>
            </a:xfrm>
            <a:prstGeom prst="leftBrac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848" y="3775780"/>
              <a:ext cx="462181" cy="373300"/>
            </a:xfrm>
            <a:prstGeom prst="rect">
              <a:avLst/>
            </a:prstGeom>
          </p:spPr>
        </p:pic>
      </p:grpSp>
      <p:pic>
        <p:nvPicPr>
          <p:cNvPr id="26" name="Picture 1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41036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Perturbation by single 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696913"/>
            <a:ext cx="87630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70000"/>
              </a:lnSpc>
              <a:buSzTx/>
            </a:pPr>
            <a:r>
              <a:rPr lang="en-US" dirty="0">
                <a:latin typeface="Palatino"/>
                <a:cs typeface="Palatino"/>
              </a:rPr>
              <a:t> For a generalized multi-pole perturbation, Hill’s equation is:</a:t>
            </a:r>
          </a:p>
          <a:p>
            <a:pPr algn="l">
              <a:lnSpc>
                <a:spcPct val="150000"/>
              </a:lnSpc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US" dirty="0">
                <a:latin typeface="Palatino"/>
                <a:cs typeface="Palatino"/>
              </a:rPr>
              <a:t> As before, the multipole coefficient </a:t>
            </a:r>
            <a:r>
              <a:rPr lang="en-US" dirty="0" smtClean="0">
                <a:latin typeface="Palatino"/>
                <a:cs typeface="Palatino"/>
              </a:rPr>
              <a:t>                    	            can </a:t>
            </a:r>
            <a:r>
              <a:rPr lang="en-US" dirty="0">
                <a:latin typeface="Palatino"/>
                <a:cs typeface="Palatino"/>
              </a:rPr>
              <a:t>be expanded </a:t>
            </a:r>
            <a:r>
              <a:rPr lang="en-US" dirty="0" smtClean="0">
                <a:latin typeface="Palatino"/>
                <a:cs typeface="Palatino"/>
              </a:rPr>
              <a:t>in </a:t>
            </a:r>
            <a:r>
              <a:rPr lang="en-US" dirty="0">
                <a:latin typeface="Palatino"/>
                <a:cs typeface="Palatino"/>
              </a:rPr>
              <a:t>Fourier </a:t>
            </a:r>
            <a:r>
              <a:rPr lang="en-US" dirty="0" smtClean="0">
                <a:latin typeface="Palatino"/>
                <a:cs typeface="Palatino"/>
              </a:rPr>
              <a:t>series</a:t>
            </a: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Following the perturbation steps, the zero-order solution is given by the homogeneous equation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Palatino"/>
                <a:cs typeface="Palatino"/>
              </a:rPr>
              <a:t> Then the position can be expressed as </a:t>
            </a:r>
          </a:p>
          <a:p>
            <a:pPr algn="l">
              <a:buSzTx/>
              <a:buNone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buSzTx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300000"/>
              </a:lnSpc>
              <a:spcBef>
                <a:spcPts val="0"/>
              </a:spcBef>
              <a:buSzTx/>
              <a:buNone/>
            </a:pPr>
            <a:r>
              <a:rPr lang="en-US" dirty="0" smtClean="0">
                <a:latin typeface="Palatino"/>
                <a:cs typeface="Palatino"/>
              </a:rPr>
              <a:t>    with 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Palatino"/>
                <a:cs typeface="Palatino"/>
              </a:rPr>
              <a:t> The first order solution is written as</a:t>
            </a:r>
            <a:endParaRPr lang="en-GB" dirty="0">
              <a:latin typeface="Palatino"/>
              <a:cs typeface="Palatino"/>
            </a:endParaRPr>
          </a:p>
        </p:txBody>
      </p:sp>
      <p:pic>
        <p:nvPicPr>
          <p:cNvPr id="56323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9688"/>
            <a:ext cx="265588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00671"/>
            <a:ext cx="5760640" cy="7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latex-image-1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2"/>
          <a:stretch/>
        </p:blipFill>
        <p:spPr bwMode="auto">
          <a:xfrm>
            <a:off x="5508105" y="2825002"/>
            <a:ext cx="3456384" cy="31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467544" y="3573016"/>
            <a:ext cx="8208912" cy="1725165"/>
            <a:chOff x="467544" y="3775780"/>
            <a:chExt cx="8208912" cy="1725165"/>
          </a:xfrm>
        </p:grpSpPr>
        <p:pic>
          <p:nvPicPr>
            <p:cNvPr id="5" name="Picture 4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4228943"/>
              <a:ext cx="8208912" cy="856241"/>
            </a:xfrm>
            <a:prstGeom prst="rect">
              <a:avLst/>
            </a:prstGeom>
          </p:spPr>
        </p:pic>
        <p:pic>
          <p:nvPicPr>
            <p:cNvPr id="6" name="Picture 5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680" y="5215940"/>
              <a:ext cx="5122788" cy="285005"/>
            </a:xfrm>
            <a:prstGeom prst="rect">
              <a:avLst/>
            </a:prstGeom>
          </p:spPr>
        </p:pic>
        <p:sp>
          <p:nvSpPr>
            <p:cNvPr id="7" name="Left Brace 6"/>
            <p:cNvSpPr/>
            <p:nvPr/>
          </p:nvSpPr>
          <p:spPr bwMode="auto">
            <a:xfrm rot="5400000">
              <a:off x="3167844" y="2888940"/>
              <a:ext cx="288032" cy="2664296"/>
            </a:xfrm>
            <a:prstGeom prst="leftBrac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sp>
          <p:nvSpPr>
            <p:cNvPr id="19" name="Left Brace 18"/>
            <p:cNvSpPr/>
            <p:nvPr/>
          </p:nvSpPr>
          <p:spPr bwMode="auto">
            <a:xfrm rot="16200000" flipH="1">
              <a:off x="5256076" y="3897052"/>
              <a:ext cx="216024" cy="864096"/>
            </a:xfrm>
            <a:prstGeom prst="leftBrac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 typeface="Wingdings" pitchFamily="-112" charset="2"/>
                <a:buChar char="n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Baskerville" pitchFamily="-112" charset="0"/>
              </a:endParaRPr>
            </a:p>
          </p:txBody>
        </p:sp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848" y="3775780"/>
              <a:ext cx="462181" cy="373300"/>
            </a:xfrm>
            <a:prstGeom prst="rect">
              <a:avLst/>
            </a:prstGeom>
          </p:spPr>
        </p:pic>
      </p:grp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831586"/>
            <a:ext cx="8496944" cy="981790"/>
          </a:xfrm>
          <a:prstGeom prst="rect">
            <a:avLst/>
          </a:prstGeom>
        </p:spPr>
      </p:pic>
      <p:pic>
        <p:nvPicPr>
          <p:cNvPr id="26" name="Picture 18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41036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58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Resonances for single </a:t>
            </a:r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764704"/>
            <a:ext cx="85836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 smtClean="0">
                <a:latin typeface="Palatino"/>
                <a:cs typeface="Palatino"/>
              </a:rPr>
              <a:t> Following the discussion on the periodic perturbation, the solution can be found by setting the </a:t>
            </a:r>
            <a:r>
              <a:rPr lang="en-US" b="1" dirty="0" smtClean="0">
                <a:latin typeface="Palatino"/>
                <a:cs typeface="Palatino"/>
              </a:rPr>
              <a:t>leading order solution </a:t>
            </a:r>
            <a:r>
              <a:rPr lang="en-US" dirty="0" smtClean="0">
                <a:latin typeface="Palatino"/>
                <a:cs typeface="Palatino"/>
              </a:rPr>
              <a:t>to be </a:t>
            </a:r>
            <a:r>
              <a:rPr lang="en-US" b="1" dirty="0" smtClean="0">
                <a:latin typeface="Palatino"/>
                <a:cs typeface="Palatino"/>
              </a:rPr>
              <a:t>periodic</a:t>
            </a:r>
            <a:r>
              <a:rPr lang="en-US" dirty="0" smtClean="0">
                <a:latin typeface="Palatino"/>
                <a:cs typeface="Palatino"/>
              </a:rPr>
              <a:t> with the</a:t>
            </a:r>
            <a:r>
              <a:rPr lang="en-US" b="1" dirty="0" smtClean="0">
                <a:latin typeface="Palatino"/>
                <a:cs typeface="Palatino"/>
              </a:rPr>
              <a:t> same frequency </a:t>
            </a:r>
            <a:r>
              <a:rPr lang="en-US" dirty="0" smtClean="0">
                <a:latin typeface="Palatino"/>
                <a:cs typeface="Palatino"/>
              </a:rPr>
              <a:t>as the right hand side</a:t>
            </a:r>
            <a:endParaRPr lang="en-US" dirty="0">
              <a:latin typeface="Palatino"/>
              <a:cs typeface="Palatino"/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39" y="1963053"/>
            <a:ext cx="4400877" cy="88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8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Resonances for single </a:t>
            </a:r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764704"/>
            <a:ext cx="8583613" cy="29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 smtClean="0">
                <a:latin typeface="Palatino"/>
                <a:cs typeface="Palatino"/>
              </a:rPr>
              <a:t> Following the discussion on the periodic perturbation, the solution can be found by setting the </a:t>
            </a:r>
            <a:r>
              <a:rPr lang="en-US" b="1" dirty="0" smtClean="0">
                <a:latin typeface="Palatino"/>
                <a:cs typeface="Palatino"/>
              </a:rPr>
              <a:t>leading order solution </a:t>
            </a:r>
            <a:r>
              <a:rPr lang="en-US" dirty="0" smtClean="0">
                <a:latin typeface="Palatino"/>
                <a:cs typeface="Palatino"/>
              </a:rPr>
              <a:t>to be </a:t>
            </a:r>
            <a:r>
              <a:rPr lang="en-US" b="1" dirty="0" smtClean="0">
                <a:latin typeface="Palatino"/>
                <a:cs typeface="Palatino"/>
              </a:rPr>
              <a:t>periodic</a:t>
            </a:r>
            <a:r>
              <a:rPr lang="en-US" dirty="0" smtClean="0">
                <a:latin typeface="Palatino"/>
                <a:cs typeface="Palatino"/>
              </a:rPr>
              <a:t> with the</a:t>
            </a:r>
            <a:r>
              <a:rPr lang="en-US" b="1" dirty="0" smtClean="0">
                <a:latin typeface="Palatino"/>
                <a:cs typeface="Palatino"/>
              </a:rPr>
              <a:t> same frequency </a:t>
            </a:r>
            <a:r>
              <a:rPr lang="en-US" dirty="0" smtClean="0">
                <a:latin typeface="Palatino"/>
                <a:cs typeface="Palatino"/>
              </a:rPr>
              <a:t>as the right hand side</a:t>
            </a: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420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Equating terms of </a:t>
            </a:r>
            <a:r>
              <a:rPr lang="en-US" b="1" dirty="0" smtClean="0">
                <a:latin typeface="Palatino"/>
                <a:cs typeface="Palatino"/>
              </a:rPr>
              <a:t>equal exponential powers</a:t>
            </a:r>
            <a:r>
              <a:rPr lang="en-US" dirty="0" smtClean="0">
                <a:latin typeface="Palatino"/>
                <a:cs typeface="Palatino"/>
              </a:rPr>
              <a:t>, the  Fourier amplitudes are found to satisfy the relationship 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39" y="1963053"/>
            <a:ext cx="4400877" cy="889883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108" y="3789040"/>
            <a:ext cx="3325028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19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Palatino" charset="0"/>
                <a:ea typeface="ＭＳ Ｐゴシック" charset="0"/>
                <a:cs typeface="ＭＳ Ｐゴシック" charset="0"/>
              </a:rPr>
              <a:t>Resonances for single </a:t>
            </a:r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764704"/>
            <a:ext cx="8583613" cy="609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 smtClean="0">
                <a:latin typeface="Palatino"/>
                <a:cs typeface="Palatino"/>
              </a:rPr>
              <a:t> Following the discussion on the periodic perturbation, the solution can be found by setting the </a:t>
            </a:r>
            <a:r>
              <a:rPr lang="en-US" b="1" dirty="0" smtClean="0">
                <a:latin typeface="Palatino"/>
                <a:cs typeface="Palatino"/>
              </a:rPr>
              <a:t>leading order solution </a:t>
            </a:r>
            <a:r>
              <a:rPr lang="en-US" dirty="0" smtClean="0">
                <a:latin typeface="Palatino"/>
                <a:cs typeface="Palatino"/>
              </a:rPr>
              <a:t>to be </a:t>
            </a:r>
            <a:r>
              <a:rPr lang="en-US" b="1" dirty="0" smtClean="0">
                <a:latin typeface="Palatino"/>
                <a:cs typeface="Palatino"/>
              </a:rPr>
              <a:t>periodic</a:t>
            </a:r>
            <a:r>
              <a:rPr lang="en-US" dirty="0" smtClean="0">
                <a:latin typeface="Palatino"/>
                <a:cs typeface="Palatino"/>
              </a:rPr>
              <a:t> with the</a:t>
            </a:r>
            <a:r>
              <a:rPr lang="en-US" b="1" dirty="0" smtClean="0">
                <a:latin typeface="Palatino"/>
                <a:cs typeface="Palatino"/>
              </a:rPr>
              <a:t> same frequency </a:t>
            </a:r>
            <a:r>
              <a:rPr lang="en-US" dirty="0" smtClean="0">
                <a:latin typeface="Palatino"/>
                <a:cs typeface="Palatino"/>
              </a:rPr>
              <a:t>as the right hand side</a:t>
            </a: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420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Equating terms of </a:t>
            </a:r>
            <a:r>
              <a:rPr lang="en-US" b="1" dirty="0" smtClean="0">
                <a:latin typeface="Palatino"/>
                <a:cs typeface="Palatino"/>
              </a:rPr>
              <a:t>equal exponential powers</a:t>
            </a:r>
            <a:r>
              <a:rPr lang="en-US" dirty="0" smtClean="0">
                <a:latin typeface="Palatino"/>
                <a:cs typeface="Palatino"/>
              </a:rPr>
              <a:t>, the  Fourier amplitudes are found to satisfy the relationship</a:t>
            </a:r>
          </a:p>
          <a:p>
            <a:pPr algn="l">
              <a:lnSpc>
                <a:spcPct val="130000"/>
              </a:lnSpc>
              <a:spcBef>
                <a:spcPts val="0"/>
              </a:spcBef>
              <a:buSzTx/>
              <a:buNone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lnSpc>
                <a:spcPct val="130000"/>
              </a:lnSpc>
              <a:spcBef>
                <a:spcPts val="0"/>
              </a:spcBef>
              <a:buSzTx/>
            </a:pP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200000"/>
              </a:lnSpc>
              <a:spcBef>
                <a:spcPts val="0"/>
              </a:spcBef>
              <a:buSzTx/>
            </a:pPr>
            <a:r>
              <a:rPr lang="en-US" dirty="0" smtClean="0">
                <a:latin typeface="Palatino"/>
                <a:cs typeface="Palatino"/>
              </a:rPr>
              <a:t> This provides the </a:t>
            </a:r>
            <a:r>
              <a:rPr lang="en-US" b="1" dirty="0" smtClean="0">
                <a:latin typeface="Palatino"/>
                <a:cs typeface="Palatino"/>
              </a:rPr>
              <a:t>resonance condition </a:t>
            </a:r>
            <a:r>
              <a:rPr lang="en-US" dirty="0" smtClean="0">
                <a:latin typeface="Palatino"/>
                <a:cs typeface="Palatino"/>
              </a:rPr>
              <a:t>		                       or		         which means that there are resonant frequencies for  and </a:t>
            </a:r>
            <a:r>
              <a:rPr lang="en-US" b="1" dirty="0" smtClean="0">
                <a:latin typeface="Palatino"/>
                <a:cs typeface="Palatino"/>
              </a:rPr>
              <a:t>“infinite” number of </a:t>
            </a:r>
            <a:r>
              <a:rPr lang="en-US" b="1" dirty="0" err="1" smtClean="0">
                <a:latin typeface="Palatino"/>
                <a:cs typeface="Palatino"/>
              </a:rPr>
              <a:t>rationals</a:t>
            </a:r>
            <a:endParaRPr lang="en-US" b="1" dirty="0" smtClean="0">
              <a:latin typeface="Palatino"/>
              <a:cs typeface="Palatino"/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39" y="1963053"/>
            <a:ext cx="4400877" cy="889883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108" y="3789040"/>
            <a:ext cx="3325028" cy="792088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667" y="4797152"/>
            <a:ext cx="2627333" cy="432049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55398"/>
            <a:ext cx="1944216" cy="78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75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427912" cy="692150"/>
          </a:xfrm>
        </p:spPr>
        <p:txBody>
          <a:bodyPr/>
          <a:lstStyle/>
          <a:p>
            <a:r>
              <a:rPr lang="en-US" sz="2400" dirty="0">
                <a:latin typeface="Bookman Old Style" charset="0"/>
                <a:ea typeface="ＭＳ Ｐゴシック" charset="0"/>
                <a:cs typeface="ＭＳ Ｐゴシック" charset="0"/>
              </a:rPr>
              <a:t>Non-linear effects in high-intensity </a:t>
            </a:r>
            <a:r>
              <a:rPr lang="en-US" sz="2400" dirty="0" smtClean="0">
                <a:latin typeface="Bookman Old Style" charset="0"/>
                <a:ea typeface="ＭＳ Ｐゴシック" charset="0"/>
                <a:cs typeface="ＭＳ Ｐゴシック" charset="0"/>
              </a:rPr>
              <a:t>rings</a:t>
            </a:r>
            <a:endParaRPr lang="en-US" sz="2400" dirty="0">
              <a:latin typeface="Bookman Old Styl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314" name="Content Placeholder 1"/>
          <p:cNvSpPr>
            <a:spLocks noGrp="1"/>
          </p:cNvSpPr>
          <p:nvPr>
            <p:ph sz="half" idx="2"/>
          </p:nvPr>
        </p:nvSpPr>
        <p:spPr>
          <a:xfrm>
            <a:off x="457200" y="1700213"/>
            <a:ext cx="4040188" cy="3024187"/>
          </a:xfrm>
        </p:spPr>
        <p:txBody>
          <a:bodyPr/>
          <a:lstStyle/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Non-linear magnets (sextupoles, octupoles)</a:t>
            </a:r>
          </a:p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Magnet imperfections and misalignments</a:t>
            </a:r>
          </a:p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Injection chicane</a:t>
            </a:r>
          </a:p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Magnet fringe fields</a:t>
            </a:r>
          </a:p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Space-charge effect</a:t>
            </a:r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323850" y="4076700"/>
            <a:ext cx="32623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endParaRPr lang="el-GR" sz="160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13317" name="Picture 15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Tune-shift for single 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764704"/>
            <a:ext cx="8583613" cy="312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Note that for even </a:t>
            </a:r>
            <a:r>
              <a:rPr lang="en-US" dirty="0" smtClean="0">
                <a:latin typeface="Palatino"/>
                <a:cs typeface="Palatino"/>
              </a:rPr>
              <a:t>multi-poles and             </a:t>
            </a:r>
            <a:r>
              <a:rPr lang="en-US" dirty="0">
                <a:latin typeface="Palatino"/>
                <a:cs typeface="Palatino"/>
              </a:rPr>
              <a:t>or	             , </a:t>
            </a:r>
            <a:r>
              <a:rPr lang="en-GB" dirty="0">
                <a:latin typeface="Palatino"/>
                <a:cs typeface="Palatino"/>
              </a:rPr>
              <a:t>there is a Fourier coefficient         </a:t>
            </a:r>
            <a:r>
              <a:rPr lang="en-GB" dirty="0" smtClean="0">
                <a:latin typeface="Palatino"/>
                <a:cs typeface="Palatino"/>
              </a:rPr>
              <a:t>, </a:t>
            </a:r>
            <a:r>
              <a:rPr lang="en-GB" dirty="0">
                <a:latin typeface="Palatino"/>
                <a:cs typeface="Palatino"/>
              </a:rPr>
              <a:t>which is independent of </a:t>
            </a:r>
            <a:r>
              <a:rPr lang="en-GB" dirty="0" smtClean="0">
                <a:latin typeface="Palatino"/>
                <a:cs typeface="Palatino"/>
              </a:rPr>
              <a:t>       and </a:t>
            </a:r>
            <a:r>
              <a:rPr lang="en-GB" dirty="0">
                <a:latin typeface="Palatino"/>
                <a:cs typeface="Palatino"/>
              </a:rPr>
              <a:t>represents the average value of the periodic perturbation</a:t>
            </a:r>
          </a:p>
          <a:p>
            <a:pPr algn="l">
              <a:buSzTx/>
            </a:pPr>
            <a:r>
              <a:rPr lang="en-GB" dirty="0">
                <a:latin typeface="Palatino"/>
                <a:cs typeface="Palatino"/>
              </a:rPr>
              <a:t> The perturbing term in the </a:t>
            </a:r>
            <a:r>
              <a:rPr lang="en-GB" dirty="0" err="1" smtClean="0">
                <a:latin typeface="Palatino"/>
                <a:cs typeface="Palatino"/>
              </a:rPr>
              <a:t>r.h.s</a:t>
            </a:r>
            <a:r>
              <a:rPr lang="en-GB" dirty="0" smtClean="0">
                <a:latin typeface="Palatino"/>
                <a:cs typeface="Palatino"/>
              </a:rPr>
              <a:t>. </a:t>
            </a:r>
            <a:r>
              <a:rPr lang="en-GB" dirty="0">
                <a:latin typeface="Palatino"/>
                <a:cs typeface="Palatino"/>
              </a:rPr>
              <a:t>is</a:t>
            </a:r>
          </a:p>
          <a:p>
            <a:pPr algn="l">
              <a:spcBef>
                <a:spcPts val="0"/>
              </a:spcBef>
              <a:buSzTx/>
              <a:buNone/>
            </a:pPr>
            <a:endParaRPr lang="en-GB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endParaRPr lang="en-GB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  <a:buNone/>
            </a:pPr>
            <a:r>
              <a:rPr lang="en-GB" dirty="0">
                <a:latin typeface="Palatino"/>
                <a:cs typeface="Palatino"/>
              </a:rPr>
              <a:t>which can be obtained for 		       (it is indeed an integer only for even </a:t>
            </a:r>
            <a:r>
              <a:rPr lang="en-GB" dirty="0" smtClean="0">
                <a:latin typeface="Palatino"/>
                <a:cs typeface="Palatino"/>
              </a:rPr>
              <a:t>multi-poles)</a:t>
            </a:r>
            <a:endParaRPr lang="en-GB" dirty="0">
              <a:latin typeface="Palatino"/>
              <a:cs typeface="Palatino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95" y="894312"/>
            <a:ext cx="756097" cy="30244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356" y="890744"/>
            <a:ext cx="863996" cy="234000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48880"/>
            <a:ext cx="6624736" cy="739735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26955"/>
            <a:ext cx="1310548" cy="546062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058" y="1196751"/>
            <a:ext cx="437886" cy="344719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196752"/>
            <a:ext cx="216024" cy="36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15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1377950" y="49213"/>
            <a:ext cx="7385050" cy="4572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Palatino" charset="0"/>
                <a:ea typeface="ＭＳ Ｐゴシック" charset="0"/>
                <a:cs typeface="ＭＳ Ｐゴシック" charset="0"/>
              </a:rPr>
              <a:t>Tune-shift for single multi-pole</a:t>
            </a:r>
          </a:p>
        </p:txBody>
      </p:sp>
      <p:sp>
        <p:nvSpPr>
          <p:cNvPr id="56322" name="Rectangle 9"/>
          <p:cNvSpPr>
            <a:spLocks noChangeArrowheads="1"/>
          </p:cNvSpPr>
          <p:nvPr/>
        </p:nvSpPr>
        <p:spPr bwMode="auto">
          <a:xfrm>
            <a:off x="381000" y="764704"/>
            <a:ext cx="8583613" cy="615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Note that for even </a:t>
            </a:r>
            <a:r>
              <a:rPr lang="en-US" dirty="0" smtClean="0">
                <a:latin typeface="Palatino"/>
                <a:cs typeface="Palatino"/>
              </a:rPr>
              <a:t>multi-poles and             </a:t>
            </a:r>
            <a:r>
              <a:rPr lang="en-US" dirty="0">
                <a:latin typeface="Palatino"/>
                <a:cs typeface="Palatino"/>
              </a:rPr>
              <a:t>or	             , </a:t>
            </a:r>
            <a:r>
              <a:rPr lang="en-GB" dirty="0">
                <a:latin typeface="Palatino"/>
                <a:cs typeface="Palatino"/>
              </a:rPr>
              <a:t>there is a Fourier coefficient         </a:t>
            </a:r>
            <a:r>
              <a:rPr lang="en-GB" dirty="0" smtClean="0">
                <a:latin typeface="Palatino"/>
                <a:cs typeface="Palatino"/>
              </a:rPr>
              <a:t>, </a:t>
            </a:r>
            <a:r>
              <a:rPr lang="en-GB" dirty="0">
                <a:latin typeface="Palatino"/>
                <a:cs typeface="Palatino"/>
              </a:rPr>
              <a:t>which is independent of </a:t>
            </a:r>
            <a:r>
              <a:rPr lang="en-GB" dirty="0" smtClean="0">
                <a:latin typeface="Palatino"/>
                <a:cs typeface="Palatino"/>
              </a:rPr>
              <a:t>       and </a:t>
            </a:r>
            <a:r>
              <a:rPr lang="en-GB" dirty="0">
                <a:latin typeface="Palatino"/>
                <a:cs typeface="Palatino"/>
              </a:rPr>
              <a:t>represents the average value of the periodic perturbation</a:t>
            </a:r>
          </a:p>
          <a:p>
            <a:pPr algn="l">
              <a:buSzTx/>
            </a:pPr>
            <a:r>
              <a:rPr lang="en-GB" dirty="0">
                <a:latin typeface="Palatino"/>
                <a:cs typeface="Palatino"/>
              </a:rPr>
              <a:t> The perturbing term in the </a:t>
            </a:r>
            <a:r>
              <a:rPr lang="en-GB" dirty="0" err="1" smtClean="0">
                <a:latin typeface="Palatino"/>
                <a:cs typeface="Palatino"/>
              </a:rPr>
              <a:t>r.h.s</a:t>
            </a:r>
            <a:r>
              <a:rPr lang="en-GB" dirty="0" smtClean="0">
                <a:latin typeface="Palatino"/>
                <a:cs typeface="Palatino"/>
              </a:rPr>
              <a:t>. </a:t>
            </a:r>
            <a:r>
              <a:rPr lang="en-GB" dirty="0">
                <a:latin typeface="Palatino"/>
                <a:cs typeface="Palatino"/>
              </a:rPr>
              <a:t>is</a:t>
            </a:r>
          </a:p>
          <a:p>
            <a:pPr algn="l">
              <a:spcBef>
                <a:spcPts val="0"/>
              </a:spcBef>
              <a:buSzTx/>
              <a:buNone/>
            </a:pPr>
            <a:endParaRPr lang="en-GB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endParaRPr lang="en-GB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  <a:buNone/>
            </a:pPr>
            <a:r>
              <a:rPr lang="en-GB" dirty="0">
                <a:latin typeface="Palatino"/>
                <a:cs typeface="Palatino"/>
              </a:rPr>
              <a:t>which can be obtained for 		       (it is indeed an integer only for even </a:t>
            </a:r>
            <a:r>
              <a:rPr lang="en-GB" dirty="0" smtClean="0">
                <a:latin typeface="Palatino"/>
                <a:cs typeface="Palatino"/>
              </a:rPr>
              <a:t>multi-poles</a:t>
            </a:r>
            <a:r>
              <a:rPr lang="en-GB" dirty="0">
                <a:latin typeface="Palatino"/>
                <a:cs typeface="Palatino"/>
              </a:rPr>
              <a:t>)</a:t>
            </a:r>
          </a:p>
          <a:p>
            <a:pPr algn="l">
              <a:spcBef>
                <a:spcPts val="0"/>
              </a:spcBef>
              <a:buSzTx/>
            </a:pPr>
            <a:r>
              <a:rPr lang="en-GB" dirty="0">
                <a:latin typeface="Palatino"/>
                <a:cs typeface="Palatino"/>
              </a:rPr>
              <a:t> Following the approach of the perturbed non-linear harmonic oscillator, this term will be secular unless a perturbation in the frequency is considered, thereby resulting to a </a:t>
            </a:r>
            <a:r>
              <a:rPr lang="en-GB" b="1" dirty="0">
                <a:latin typeface="Palatino"/>
                <a:cs typeface="Palatino"/>
              </a:rPr>
              <a:t>tune-</a:t>
            </a:r>
            <a:r>
              <a:rPr lang="en-GB" b="1" dirty="0" smtClean="0">
                <a:latin typeface="Palatino"/>
                <a:cs typeface="Palatino"/>
              </a:rPr>
              <a:t>shift</a:t>
            </a:r>
            <a:r>
              <a:rPr lang="en-GB" dirty="0" smtClean="0">
                <a:latin typeface="Palatino"/>
                <a:cs typeface="Palatino"/>
              </a:rPr>
              <a:t> equal to </a:t>
            </a:r>
            <a:endParaRPr lang="en-GB" dirty="0">
              <a:latin typeface="Palatino"/>
              <a:cs typeface="Palatino"/>
            </a:endParaRPr>
          </a:p>
          <a:p>
            <a:pPr algn="l">
              <a:lnSpc>
                <a:spcPct val="200000"/>
              </a:lnSpc>
              <a:spcBef>
                <a:spcPts val="0"/>
              </a:spcBef>
              <a:buSzTx/>
              <a:buNone/>
            </a:pPr>
            <a:r>
              <a:rPr lang="en-GB" dirty="0" smtClean="0">
                <a:latin typeface="Palatino"/>
                <a:cs typeface="Palatino"/>
              </a:rPr>
              <a:t>					         with</a:t>
            </a:r>
            <a:endParaRPr lang="en-GB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  <a:buNone/>
            </a:pPr>
            <a:endParaRPr lang="en-GB" dirty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GB" dirty="0">
                <a:latin typeface="Palatino"/>
                <a:cs typeface="Palatino"/>
              </a:rPr>
              <a:t> </a:t>
            </a:r>
            <a:r>
              <a:rPr lang="en-GB" dirty="0" smtClean="0">
                <a:latin typeface="Palatino"/>
                <a:cs typeface="Palatino"/>
              </a:rPr>
              <a:t>This tune-shift is </a:t>
            </a:r>
            <a:r>
              <a:rPr lang="en-GB" b="1" dirty="0" smtClean="0">
                <a:latin typeface="Palatino"/>
                <a:cs typeface="Palatino"/>
              </a:rPr>
              <a:t>amplitude dependent </a:t>
            </a:r>
            <a:r>
              <a:rPr lang="en-GB" dirty="0" smtClean="0">
                <a:latin typeface="Palatino"/>
                <a:cs typeface="Palatino"/>
              </a:rPr>
              <a:t>for </a:t>
            </a:r>
            <a:r>
              <a:rPr lang="en-GB" dirty="0">
                <a:latin typeface="Palatino"/>
                <a:cs typeface="Palatino"/>
              </a:rPr>
              <a:t>	       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95" y="894312"/>
            <a:ext cx="756097" cy="30244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356" y="890744"/>
            <a:ext cx="863996" cy="234000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48880"/>
            <a:ext cx="6624736" cy="739735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26955"/>
            <a:ext cx="1310548" cy="546062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058" y="1196751"/>
            <a:ext cx="437886" cy="344719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196752"/>
            <a:ext cx="216024" cy="36724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780" y="5560317"/>
            <a:ext cx="2046684" cy="388963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325342"/>
            <a:ext cx="5108996" cy="91197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420681"/>
            <a:ext cx="792088" cy="24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2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9213"/>
            <a:ext cx="7575376" cy="457200"/>
          </a:xfrm>
        </p:spPr>
        <p:txBody>
          <a:bodyPr/>
          <a:lstStyle/>
          <a:p>
            <a:pPr eaLnBrk="1" hangingPunct="1"/>
            <a:r>
              <a:rPr lang="en-US" sz="3000" dirty="0" smtClean="0">
                <a:latin typeface="Palatino" charset="0"/>
                <a:ea typeface="ＭＳ Ｐゴシック" charset="0"/>
                <a:cs typeface="ＭＳ Ｐゴシック" charset="0"/>
              </a:rPr>
              <a:t>Example: single quadrupole perturbation</a:t>
            </a:r>
            <a:endParaRPr lang="en-US" sz="3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4" name="Rectangle 9"/>
          <p:cNvSpPr>
            <a:spLocks noChangeArrowheads="1"/>
          </p:cNvSpPr>
          <p:nvPr/>
        </p:nvSpPr>
        <p:spPr bwMode="auto">
          <a:xfrm>
            <a:off x="381000" y="696913"/>
            <a:ext cx="858361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buSzTx/>
            </a:pPr>
            <a:r>
              <a:rPr lang="en-US" dirty="0">
                <a:latin typeface="Palatino"/>
                <a:cs typeface="Palatino"/>
              </a:rPr>
              <a:t> Consider single quadrupole kick in one normalized plane:</a:t>
            </a:r>
          </a:p>
          <a:p>
            <a:pPr algn="l">
              <a:lnSpc>
                <a:spcPct val="150000"/>
              </a:lnSpc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The quadrupole perturbation </a:t>
            </a:r>
            <a:r>
              <a:rPr lang="en-US" dirty="0" smtClean="0">
                <a:latin typeface="Palatino"/>
                <a:cs typeface="Palatino"/>
              </a:rPr>
              <a:t>can </a:t>
            </a:r>
            <a:r>
              <a:rPr lang="en-US" dirty="0">
                <a:latin typeface="Palatino"/>
                <a:cs typeface="Palatino"/>
              </a:rPr>
              <a:t>be expanded in a Fourier </a:t>
            </a:r>
            <a:r>
              <a:rPr lang="en-US" dirty="0" smtClean="0">
                <a:latin typeface="Palatino"/>
                <a:cs typeface="Palatino"/>
              </a:rPr>
              <a:t>series</a:t>
            </a:r>
          </a:p>
          <a:p>
            <a:pPr algn="l">
              <a:lnSpc>
                <a:spcPct val="120000"/>
              </a:lnSpc>
              <a:buSzTx/>
              <a:buNone/>
            </a:pPr>
            <a:r>
              <a:rPr lang="en-GB" dirty="0" smtClean="0">
                <a:latin typeface="Palatino"/>
                <a:cs typeface="Palatino"/>
              </a:rPr>
              <a:t>		</a:t>
            </a:r>
          </a:p>
        </p:txBody>
      </p:sp>
      <p:pic>
        <p:nvPicPr>
          <p:cNvPr id="54275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052513"/>
            <a:ext cx="43672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060575"/>
            <a:ext cx="2874962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60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9213"/>
            <a:ext cx="7575376" cy="457200"/>
          </a:xfrm>
        </p:spPr>
        <p:txBody>
          <a:bodyPr/>
          <a:lstStyle/>
          <a:p>
            <a:pPr eaLnBrk="1" hangingPunct="1"/>
            <a:r>
              <a:rPr lang="en-US" sz="3000" dirty="0" smtClean="0">
                <a:latin typeface="Palatino" charset="0"/>
                <a:ea typeface="ＭＳ Ｐゴシック" charset="0"/>
                <a:cs typeface="ＭＳ Ｐゴシック" charset="0"/>
              </a:rPr>
              <a:t>Example: single quadrupole perturbation</a:t>
            </a:r>
            <a:endParaRPr lang="en-US" sz="3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4" name="Rectangle 9"/>
          <p:cNvSpPr>
            <a:spLocks noChangeArrowheads="1"/>
          </p:cNvSpPr>
          <p:nvPr/>
        </p:nvSpPr>
        <p:spPr bwMode="auto">
          <a:xfrm>
            <a:off x="381000" y="696913"/>
            <a:ext cx="8583613" cy="42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buSzTx/>
            </a:pPr>
            <a:r>
              <a:rPr lang="en-US" dirty="0">
                <a:latin typeface="Palatino"/>
                <a:cs typeface="Palatino"/>
              </a:rPr>
              <a:t> Consider single quadrupole kick in one normalized plane:</a:t>
            </a:r>
          </a:p>
          <a:p>
            <a:pPr algn="l">
              <a:lnSpc>
                <a:spcPct val="150000"/>
              </a:lnSpc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The quadrupole perturbation </a:t>
            </a:r>
            <a:r>
              <a:rPr lang="en-US" dirty="0" smtClean="0">
                <a:latin typeface="Palatino"/>
                <a:cs typeface="Palatino"/>
              </a:rPr>
              <a:t>can </a:t>
            </a:r>
            <a:r>
              <a:rPr lang="en-US" dirty="0">
                <a:latin typeface="Palatino"/>
                <a:cs typeface="Palatino"/>
              </a:rPr>
              <a:t>be expanded in a Fourier </a:t>
            </a:r>
            <a:r>
              <a:rPr lang="en-US" dirty="0" smtClean="0">
                <a:latin typeface="Palatino"/>
                <a:cs typeface="Palatino"/>
              </a:rPr>
              <a:t>series</a:t>
            </a:r>
          </a:p>
          <a:p>
            <a:pPr algn="l">
              <a:lnSpc>
                <a:spcPct val="130000"/>
              </a:lnSpc>
              <a:spcBef>
                <a:spcPts val="240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Following the perturbation approach, the 1</a:t>
            </a:r>
            <a:r>
              <a:rPr lang="en-US" baseline="30000" dirty="0" smtClean="0">
                <a:latin typeface="Palatino"/>
                <a:cs typeface="Palatino"/>
              </a:rPr>
              <a:t>st</a:t>
            </a:r>
            <a:r>
              <a:rPr lang="en-US" dirty="0" smtClean="0">
                <a:latin typeface="Palatino"/>
                <a:cs typeface="Palatino"/>
              </a:rPr>
              <a:t> order equation becomes</a:t>
            </a:r>
            <a:r>
              <a:rPr lang="en-US" dirty="0">
                <a:latin typeface="Palatino"/>
                <a:cs typeface="Palatino"/>
              </a:rPr>
              <a:t>	</a:t>
            </a:r>
            <a:r>
              <a:rPr lang="en-US" dirty="0" smtClean="0">
                <a:latin typeface="Palatino"/>
                <a:cs typeface="Palatino"/>
              </a:rPr>
              <a:t>					    with</a:t>
            </a: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140000"/>
              </a:lnSpc>
              <a:spcBef>
                <a:spcPts val="180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For 	       	, </a:t>
            </a:r>
            <a:r>
              <a:rPr lang="en-US" dirty="0">
                <a:latin typeface="Palatino"/>
                <a:cs typeface="Palatino"/>
              </a:rPr>
              <a:t>t</a:t>
            </a:r>
            <a:r>
              <a:rPr lang="en-US" dirty="0" smtClean="0">
                <a:latin typeface="Palatino"/>
                <a:cs typeface="Palatino"/>
              </a:rPr>
              <a:t>he </a:t>
            </a:r>
            <a:r>
              <a:rPr lang="en-US" dirty="0">
                <a:latin typeface="Palatino"/>
                <a:cs typeface="Palatino"/>
              </a:rPr>
              <a:t>resonance conditions are</a:t>
            </a:r>
          </a:p>
          <a:p>
            <a:pPr algn="l">
              <a:lnSpc>
                <a:spcPct val="110000"/>
              </a:lnSpc>
              <a:buSzTx/>
              <a:buFont typeface="Wingdings" charset="0"/>
              <a:buNone/>
            </a:pPr>
            <a:r>
              <a:rPr lang="en-US" dirty="0">
                <a:latin typeface="Palatino"/>
                <a:cs typeface="Palatino"/>
              </a:rPr>
              <a:t>i.e. </a:t>
            </a:r>
            <a:r>
              <a:rPr lang="en-US" b="1" dirty="0">
                <a:latin typeface="Palatino"/>
                <a:cs typeface="Palatino"/>
              </a:rPr>
              <a:t>integer</a:t>
            </a:r>
            <a:r>
              <a:rPr lang="en-US" dirty="0">
                <a:latin typeface="Palatino"/>
                <a:cs typeface="Palatino"/>
              </a:rPr>
              <a:t> and </a:t>
            </a:r>
            <a:r>
              <a:rPr lang="en-US" b="1" dirty="0">
                <a:latin typeface="Palatino"/>
                <a:cs typeface="Palatino"/>
              </a:rPr>
              <a:t>half-integer tunes </a:t>
            </a:r>
            <a:r>
              <a:rPr lang="en-US" dirty="0">
                <a:latin typeface="Palatino"/>
                <a:cs typeface="Palatino"/>
              </a:rPr>
              <a:t>should be </a:t>
            </a:r>
            <a:r>
              <a:rPr lang="en-US" dirty="0" smtClean="0">
                <a:latin typeface="Palatino"/>
                <a:cs typeface="Palatino"/>
              </a:rPr>
              <a:t>avoided</a:t>
            </a:r>
            <a:endParaRPr lang="en-US" dirty="0">
              <a:latin typeface="Palatino"/>
              <a:cs typeface="Palatino"/>
            </a:endParaRPr>
          </a:p>
        </p:txBody>
      </p:sp>
      <p:pic>
        <p:nvPicPr>
          <p:cNvPr id="54275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052513"/>
            <a:ext cx="43672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060575"/>
            <a:ext cx="2874962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2" y="4005064"/>
            <a:ext cx="2736000" cy="496897"/>
          </a:xfrm>
          <a:prstGeom prst="rect">
            <a:avLst/>
          </a:prstGeom>
          <a:noFill/>
          <a:ln w="28575" cap="rnd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77072"/>
            <a:ext cx="936104" cy="27995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7" y="3378595"/>
            <a:ext cx="864095" cy="266429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156744"/>
            <a:ext cx="5256584" cy="82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9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9213"/>
            <a:ext cx="7575376" cy="457200"/>
          </a:xfrm>
        </p:spPr>
        <p:txBody>
          <a:bodyPr/>
          <a:lstStyle/>
          <a:p>
            <a:pPr eaLnBrk="1" hangingPunct="1"/>
            <a:r>
              <a:rPr lang="en-US" sz="3000" dirty="0" smtClean="0">
                <a:latin typeface="Palatino" charset="0"/>
                <a:ea typeface="ＭＳ Ｐゴシック" charset="0"/>
                <a:cs typeface="ＭＳ Ｐゴシック" charset="0"/>
              </a:rPr>
              <a:t>Example: single quadrupole perturbation</a:t>
            </a:r>
            <a:endParaRPr lang="en-US" sz="3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4" name="Rectangle 9"/>
          <p:cNvSpPr>
            <a:spLocks noChangeArrowheads="1"/>
          </p:cNvSpPr>
          <p:nvPr/>
        </p:nvSpPr>
        <p:spPr bwMode="auto">
          <a:xfrm>
            <a:off x="381000" y="696913"/>
            <a:ext cx="8583613" cy="597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buSzTx/>
            </a:pPr>
            <a:r>
              <a:rPr lang="en-US" dirty="0">
                <a:latin typeface="Palatino"/>
                <a:cs typeface="Palatino"/>
              </a:rPr>
              <a:t> Consider single quadrupole kick in one normalized plane:</a:t>
            </a:r>
          </a:p>
          <a:p>
            <a:pPr algn="l">
              <a:lnSpc>
                <a:spcPct val="150000"/>
              </a:lnSpc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The quadrupole perturbation </a:t>
            </a:r>
            <a:r>
              <a:rPr lang="en-US" dirty="0" smtClean="0">
                <a:latin typeface="Palatino"/>
                <a:cs typeface="Palatino"/>
              </a:rPr>
              <a:t>can </a:t>
            </a:r>
            <a:r>
              <a:rPr lang="en-US" dirty="0">
                <a:latin typeface="Palatino"/>
                <a:cs typeface="Palatino"/>
              </a:rPr>
              <a:t>be expanded in a Fourier </a:t>
            </a:r>
            <a:r>
              <a:rPr lang="en-US" dirty="0" smtClean="0">
                <a:latin typeface="Palatino"/>
                <a:cs typeface="Palatino"/>
              </a:rPr>
              <a:t>series</a:t>
            </a:r>
          </a:p>
          <a:p>
            <a:pPr algn="l">
              <a:lnSpc>
                <a:spcPct val="130000"/>
              </a:lnSpc>
              <a:spcBef>
                <a:spcPts val="240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Following the perturbation approach, the 1</a:t>
            </a:r>
            <a:r>
              <a:rPr lang="en-US" baseline="30000" dirty="0" smtClean="0">
                <a:latin typeface="Palatino"/>
                <a:cs typeface="Palatino"/>
              </a:rPr>
              <a:t>st</a:t>
            </a:r>
            <a:r>
              <a:rPr lang="en-US" dirty="0" smtClean="0">
                <a:latin typeface="Palatino"/>
                <a:cs typeface="Palatino"/>
              </a:rPr>
              <a:t> order equation becomes</a:t>
            </a:r>
            <a:r>
              <a:rPr lang="en-US" dirty="0">
                <a:latin typeface="Palatino"/>
                <a:cs typeface="Palatino"/>
              </a:rPr>
              <a:t>	</a:t>
            </a:r>
            <a:r>
              <a:rPr lang="en-US" dirty="0" smtClean="0">
                <a:latin typeface="Palatino"/>
                <a:cs typeface="Palatino"/>
              </a:rPr>
              <a:t>					    with</a:t>
            </a:r>
            <a:endParaRPr lang="en-US" dirty="0">
              <a:latin typeface="Palatino"/>
              <a:cs typeface="Palatino"/>
            </a:endParaRPr>
          </a:p>
          <a:p>
            <a:pPr algn="l">
              <a:lnSpc>
                <a:spcPct val="140000"/>
              </a:lnSpc>
              <a:spcBef>
                <a:spcPts val="180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For 	       	, </a:t>
            </a:r>
            <a:r>
              <a:rPr lang="en-US" dirty="0">
                <a:latin typeface="Palatino"/>
                <a:cs typeface="Palatino"/>
              </a:rPr>
              <a:t>t</a:t>
            </a:r>
            <a:r>
              <a:rPr lang="en-US" dirty="0" smtClean="0">
                <a:latin typeface="Palatino"/>
                <a:cs typeface="Palatino"/>
              </a:rPr>
              <a:t>he </a:t>
            </a:r>
            <a:r>
              <a:rPr lang="en-US" dirty="0">
                <a:latin typeface="Palatino"/>
                <a:cs typeface="Palatino"/>
              </a:rPr>
              <a:t>resonance conditions are</a:t>
            </a:r>
          </a:p>
          <a:p>
            <a:pPr algn="l">
              <a:lnSpc>
                <a:spcPct val="110000"/>
              </a:lnSpc>
              <a:buSzTx/>
              <a:buFont typeface="Wingdings" charset="0"/>
              <a:buNone/>
            </a:pPr>
            <a:r>
              <a:rPr lang="en-US" dirty="0">
                <a:latin typeface="Palatino"/>
                <a:cs typeface="Palatino"/>
              </a:rPr>
              <a:t>i.e. </a:t>
            </a:r>
            <a:r>
              <a:rPr lang="en-US" b="1" dirty="0">
                <a:latin typeface="Palatino"/>
                <a:cs typeface="Palatino"/>
              </a:rPr>
              <a:t>integer</a:t>
            </a:r>
            <a:r>
              <a:rPr lang="en-US" dirty="0">
                <a:latin typeface="Palatino"/>
                <a:cs typeface="Palatino"/>
              </a:rPr>
              <a:t> and </a:t>
            </a:r>
            <a:r>
              <a:rPr lang="en-US" b="1" dirty="0">
                <a:latin typeface="Palatino"/>
                <a:cs typeface="Palatino"/>
              </a:rPr>
              <a:t>half-integer tunes </a:t>
            </a:r>
            <a:r>
              <a:rPr lang="en-US" dirty="0">
                <a:latin typeface="Palatino"/>
                <a:cs typeface="Palatino"/>
              </a:rPr>
              <a:t>should be avoided</a:t>
            </a:r>
          </a:p>
          <a:p>
            <a:pPr algn="l">
              <a:buSzTx/>
            </a:pPr>
            <a:r>
              <a:rPr lang="en-GB" dirty="0">
                <a:latin typeface="Palatino"/>
                <a:cs typeface="Palatino"/>
              </a:rPr>
              <a:t> </a:t>
            </a:r>
            <a:r>
              <a:rPr lang="en-GB" dirty="0" smtClean="0">
                <a:latin typeface="Palatino"/>
                <a:cs typeface="Palatino"/>
              </a:rPr>
              <a:t>For	         ,  </a:t>
            </a:r>
            <a:r>
              <a:rPr lang="en-GB" dirty="0">
                <a:latin typeface="Palatino"/>
                <a:cs typeface="Palatino"/>
              </a:rPr>
              <a:t>t</a:t>
            </a:r>
            <a:r>
              <a:rPr lang="en-GB" dirty="0" smtClean="0">
                <a:latin typeface="Palatino"/>
                <a:cs typeface="Palatino"/>
              </a:rPr>
              <a:t>he </a:t>
            </a:r>
            <a:r>
              <a:rPr lang="en-GB" dirty="0">
                <a:latin typeface="Palatino"/>
                <a:cs typeface="Palatino"/>
              </a:rPr>
              <a:t>condition				 </a:t>
            </a:r>
            <a:r>
              <a:rPr lang="en-GB" dirty="0" smtClean="0">
                <a:latin typeface="Palatino"/>
                <a:cs typeface="Palatino"/>
              </a:rPr>
              <a:t>     corresponds </a:t>
            </a:r>
            <a:r>
              <a:rPr lang="en-GB" dirty="0">
                <a:latin typeface="Palatino"/>
                <a:cs typeface="Palatino"/>
              </a:rPr>
              <a:t>to a non-vanishing average value       , which can be absorbed in the left-hand side providing a </a:t>
            </a:r>
            <a:r>
              <a:rPr lang="en-GB" b="1" dirty="0">
                <a:latin typeface="Palatino"/>
                <a:cs typeface="Palatino"/>
              </a:rPr>
              <a:t>tune-shift</a:t>
            </a:r>
            <a:r>
              <a:rPr lang="en-GB" dirty="0">
                <a:latin typeface="Palatino"/>
                <a:cs typeface="Palatino"/>
              </a:rPr>
              <a:t>: </a:t>
            </a:r>
            <a:endParaRPr lang="en-GB" dirty="0" smtClean="0">
              <a:latin typeface="Palatino"/>
              <a:cs typeface="Palatino"/>
            </a:endParaRPr>
          </a:p>
          <a:p>
            <a:pPr algn="l">
              <a:lnSpc>
                <a:spcPct val="120000"/>
              </a:lnSpc>
              <a:buSzTx/>
              <a:buNone/>
            </a:pPr>
            <a:r>
              <a:rPr lang="en-GB" dirty="0" smtClean="0">
                <a:latin typeface="Palatino"/>
                <a:cs typeface="Palatino"/>
              </a:rPr>
              <a:t>		or</a:t>
            </a:r>
          </a:p>
        </p:txBody>
      </p:sp>
      <p:pic>
        <p:nvPicPr>
          <p:cNvPr id="54275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052513"/>
            <a:ext cx="43672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060575"/>
            <a:ext cx="2874962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37" y="5013176"/>
            <a:ext cx="31908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2" y="4005064"/>
            <a:ext cx="2736000" cy="496897"/>
          </a:xfrm>
          <a:prstGeom prst="rect">
            <a:avLst/>
          </a:prstGeom>
          <a:noFill/>
          <a:ln w="28575" cap="rnd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4282" name="Picture 1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101" y="5373216"/>
            <a:ext cx="35718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77072"/>
            <a:ext cx="936104" cy="279956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90" y="5013176"/>
            <a:ext cx="739930" cy="295972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6093296"/>
            <a:ext cx="2788216" cy="648072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56" y="6237312"/>
            <a:ext cx="1662080" cy="340524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7" y="3378595"/>
            <a:ext cx="864095" cy="266429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156744"/>
            <a:ext cx="5256584" cy="82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0866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Single Sextupole Perturbation</a:t>
            </a:r>
            <a:endParaRPr lang="en-US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0" name="Rectangle 3"/>
          <p:cNvSpPr>
            <a:spLocks noChangeArrowheads="1"/>
          </p:cNvSpPr>
          <p:nvPr/>
        </p:nvSpPr>
        <p:spPr bwMode="auto">
          <a:xfrm>
            <a:off x="395288" y="660400"/>
            <a:ext cx="8610600" cy="345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Aft>
                <a:spcPts val="1800"/>
              </a:spcAft>
              <a:buSzTx/>
            </a:pPr>
            <a:r>
              <a:rPr lang="en-US" dirty="0">
                <a:latin typeface="Palatino"/>
                <a:cs typeface="Palatino"/>
              </a:rPr>
              <a:t> Consider a localized sextupole perturbation in the horizontal </a:t>
            </a:r>
            <a:r>
              <a:rPr lang="en-US" dirty="0" smtClean="0">
                <a:latin typeface="Palatino"/>
                <a:cs typeface="Palatino"/>
              </a:rPr>
              <a:t>plane</a:t>
            </a: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4200"/>
              </a:spcBef>
              <a:spcAft>
                <a:spcPts val="1800"/>
              </a:spcAft>
              <a:buSzTx/>
            </a:pPr>
            <a:r>
              <a:rPr lang="en-US" dirty="0">
                <a:latin typeface="Palatino"/>
                <a:cs typeface="Palatino"/>
              </a:rPr>
              <a:t> After replacing the perturbation by its Fourier transform and inserting the unperturbed solution to the right hand side</a:t>
            </a:r>
          </a:p>
          <a:p>
            <a:pPr algn="l">
              <a:buSzTx/>
              <a:buFont typeface="Wingdings" charset="0"/>
              <a:buNone/>
            </a:pPr>
            <a:r>
              <a:rPr lang="en-US" dirty="0">
                <a:latin typeface="Palatino"/>
                <a:cs typeface="Palatino"/>
              </a:rPr>
              <a:t>						with </a:t>
            </a:r>
          </a:p>
          <a:p>
            <a:pPr algn="l"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</p:txBody>
      </p:sp>
      <p:pic>
        <p:nvPicPr>
          <p:cNvPr id="58371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58324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80" name="TextBox 25"/>
          <p:cNvSpPr txBox="1">
            <a:spLocks noChangeArrowheads="1"/>
          </p:cNvSpPr>
          <p:nvPr/>
        </p:nvSpPr>
        <p:spPr bwMode="auto">
          <a:xfrm>
            <a:off x="1835150" y="2924175"/>
            <a:ext cx="144463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53332"/>
            <a:ext cx="5328592" cy="835708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753" y="3253317"/>
            <a:ext cx="2175727" cy="31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81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0866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Single Sextupole Perturbation</a:t>
            </a:r>
            <a:endParaRPr lang="en-US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0" name="Rectangle 3"/>
          <p:cNvSpPr>
            <a:spLocks noChangeArrowheads="1"/>
          </p:cNvSpPr>
          <p:nvPr/>
        </p:nvSpPr>
        <p:spPr bwMode="auto">
          <a:xfrm>
            <a:off x="395288" y="660400"/>
            <a:ext cx="8610600" cy="389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Aft>
                <a:spcPts val="1800"/>
              </a:spcAft>
              <a:buSzTx/>
            </a:pPr>
            <a:r>
              <a:rPr lang="en-US" dirty="0">
                <a:latin typeface="Palatino"/>
                <a:cs typeface="Palatino"/>
              </a:rPr>
              <a:t> Consider a localized sextupole perturbation in the horizontal </a:t>
            </a:r>
            <a:r>
              <a:rPr lang="en-US" dirty="0" smtClean="0">
                <a:latin typeface="Palatino"/>
                <a:cs typeface="Palatino"/>
              </a:rPr>
              <a:t>plane</a:t>
            </a: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4200"/>
              </a:spcBef>
              <a:spcAft>
                <a:spcPts val="1800"/>
              </a:spcAft>
              <a:buSzTx/>
            </a:pPr>
            <a:r>
              <a:rPr lang="en-US" dirty="0">
                <a:latin typeface="Palatino"/>
                <a:cs typeface="Palatino"/>
              </a:rPr>
              <a:t> After replacing the perturbation by its Fourier transform and inserting the unperturbed solution to the right hand side</a:t>
            </a:r>
          </a:p>
          <a:p>
            <a:pPr algn="l">
              <a:buSzTx/>
              <a:buFont typeface="Wingdings" charset="0"/>
              <a:buNone/>
            </a:pPr>
            <a:r>
              <a:rPr lang="en-US" dirty="0">
                <a:latin typeface="Palatino"/>
                <a:cs typeface="Palatino"/>
              </a:rPr>
              <a:t>						with </a:t>
            </a:r>
          </a:p>
          <a:p>
            <a:pPr algn="l"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Resonance conditions</a:t>
            </a:r>
            <a:r>
              <a:rPr lang="en-US" dirty="0" smtClean="0">
                <a:latin typeface="Palatino"/>
                <a:cs typeface="Palatino"/>
              </a:rPr>
              <a:t>:</a:t>
            </a:r>
            <a:endParaRPr lang="en-US" dirty="0">
              <a:latin typeface="Palatino"/>
              <a:cs typeface="Palatino"/>
            </a:endParaRPr>
          </a:p>
        </p:txBody>
      </p:sp>
      <p:pic>
        <p:nvPicPr>
          <p:cNvPr id="58371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58324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4292600"/>
            <a:ext cx="32067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38" y="3716338"/>
            <a:ext cx="3240087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6" name="TextBox 9"/>
          <p:cNvSpPr txBox="1">
            <a:spLocks noChangeArrowheads="1"/>
          </p:cNvSpPr>
          <p:nvPr/>
        </p:nvSpPr>
        <p:spPr bwMode="auto">
          <a:xfrm>
            <a:off x="3625850" y="3644900"/>
            <a:ext cx="1684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b="1"/>
              <a:t>3</a:t>
            </a:r>
            <a:r>
              <a:rPr lang="en-US" b="1" baseline="30000"/>
              <a:t>rd</a:t>
            </a:r>
            <a:r>
              <a:rPr lang="en-US" b="1"/>
              <a:t> integer</a:t>
            </a:r>
          </a:p>
        </p:txBody>
      </p:sp>
      <p:sp>
        <p:nvSpPr>
          <p:cNvPr id="58377" name="TextBox 21"/>
          <p:cNvSpPr txBox="1">
            <a:spLocks noChangeArrowheads="1"/>
          </p:cNvSpPr>
          <p:nvPr/>
        </p:nvSpPr>
        <p:spPr bwMode="auto">
          <a:xfrm>
            <a:off x="3867150" y="4149725"/>
            <a:ext cx="1300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b="1"/>
              <a:t> integer</a:t>
            </a:r>
          </a:p>
        </p:txBody>
      </p:sp>
      <p:cxnSp>
        <p:nvCxnSpPr>
          <p:cNvPr id="58378" name="Straight Arrow Connector 12"/>
          <p:cNvCxnSpPr>
            <a:cxnSpLocks noChangeShapeType="1"/>
          </p:cNvCxnSpPr>
          <p:nvPr/>
        </p:nvCxnSpPr>
        <p:spPr bwMode="auto">
          <a:xfrm>
            <a:off x="5253038" y="3933825"/>
            <a:ext cx="2873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8379" name="Straight Arrow Connector 24"/>
          <p:cNvCxnSpPr>
            <a:cxnSpLocks noChangeShapeType="1"/>
          </p:cNvCxnSpPr>
          <p:nvPr/>
        </p:nvCxnSpPr>
        <p:spPr bwMode="auto">
          <a:xfrm>
            <a:off x="5253038" y="4437063"/>
            <a:ext cx="2873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8380" name="TextBox 25"/>
          <p:cNvSpPr txBox="1">
            <a:spLocks noChangeArrowheads="1"/>
          </p:cNvSpPr>
          <p:nvPr/>
        </p:nvSpPr>
        <p:spPr bwMode="auto">
          <a:xfrm>
            <a:off x="1835150" y="2924175"/>
            <a:ext cx="144463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53332"/>
            <a:ext cx="5328592" cy="835708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753" y="3253317"/>
            <a:ext cx="2175727" cy="31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08660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Single Sextupole Perturbation</a:t>
            </a:r>
            <a:endParaRPr lang="en-US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0" name="Rectangle 3"/>
          <p:cNvSpPr>
            <a:spLocks noChangeArrowheads="1"/>
          </p:cNvSpPr>
          <p:nvPr/>
        </p:nvSpPr>
        <p:spPr bwMode="auto">
          <a:xfrm>
            <a:off x="395288" y="660400"/>
            <a:ext cx="8610600" cy="634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Aft>
                <a:spcPts val="1800"/>
              </a:spcAft>
              <a:buSzTx/>
            </a:pPr>
            <a:r>
              <a:rPr lang="en-US" dirty="0">
                <a:latin typeface="Palatino"/>
                <a:cs typeface="Palatino"/>
              </a:rPr>
              <a:t> Consider a localized sextupole perturbation in the horizontal </a:t>
            </a:r>
            <a:r>
              <a:rPr lang="en-US" dirty="0" smtClean="0">
                <a:latin typeface="Palatino"/>
                <a:cs typeface="Palatino"/>
              </a:rPr>
              <a:t>plane</a:t>
            </a: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4200"/>
              </a:spcBef>
              <a:spcAft>
                <a:spcPts val="1800"/>
              </a:spcAft>
              <a:buSzTx/>
            </a:pPr>
            <a:r>
              <a:rPr lang="en-US" dirty="0">
                <a:latin typeface="Palatino"/>
                <a:cs typeface="Palatino"/>
              </a:rPr>
              <a:t> After replacing the perturbation by its Fourier transform and inserting the unperturbed solution to the right hand side</a:t>
            </a:r>
          </a:p>
          <a:p>
            <a:pPr algn="l">
              <a:buSzTx/>
              <a:buFont typeface="Wingdings" charset="0"/>
              <a:buNone/>
            </a:pPr>
            <a:r>
              <a:rPr lang="en-US" dirty="0">
                <a:latin typeface="Palatino"/>
                <a:cs typeface="Palatino"/>
              </a:rPr>
              <a:t>						with </a:t>
            </a:r>
          </a:p>
          <a:p>
            <a:pPr algn="l">
              <a:buSzTx/>
              <a:buFont typeface="Wingdings" charset="0"/>
              <a:buNone/>
            </a:pPr>
            <a:endParaRPr lang="en-US" dirty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Resonance conditions</a:t>
            </a:r>
            <a:r>
              <a:rPr lang="en-US" dirty="0" smtClean="0">
                <a:latin typeface="Palatino"/>
                <a:cs typeface="Palatino"/>
              </a:rPr>
              <a:t>:</a:t>
            </a:r>
            <a:endParaRPr lang="en-US" dirty="0">
              <a:latin typeface="Palatino"/>
              <a:cs typeface="Palatino"/>
            </a:endParaRPr>
          </a:p>
          <a:p>
            <a:pPr algn="l">
              <a:spcBef>
                <a:spcPts val="1200"/>
              </a:spcBef>
              <a:buSzTx/>
            </a:pPr>
            <a:r>
              <a:rPr lang="en-US" dirty="0">
                <a:latin typeface="Palatino"/>
                <a:cs typeface="Palatino"/>
              </a:rPr>
              <a:t> Note that there is </a:t>
            </a:r>
            <a:r>
              <a:rPr lang="en-US" b="1" dirty="0">
                <a:latin typeface="Palatino"/>
                <a:cs typeface="Palatino"/>
              </a:rPr>
              <a:t>not a tune-spread associated</a:t>
            </a:r>
            <a:r>
              <a:rPr lang="en-US" dirty="0">
                <a:latin typeface="Palatino"/>
                <a:cs typeface="Palatino"/>
              </a:rPr>
              <a:t>. This is only true for small perturbations (</a:t>
            </a:r>
            <a:r>
              <a:rPr lang="en-US" b="1" dirty="0">
                <a:latin typeface="Palatino"/>
                <a:cs typeface="Palatino"/>
              </a:rPr>
              <a:t>first order </a:t>
            </a:r>
            <a:r>
              <a:rPr lang="en-US" dirty="0">
                <a:latin typeface="Palatino"/>
                <a:cs typeface="Palatino"/>
              </a:rPr>
              <a:t>perturbation treatment)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Although perturbation treatment can provide approximations for evolution of motion, there is </a:t>
            </a:r>
            <a:r>
              <a:rPr lang="en-US" b="1" dirty="0" smtClean="0">
                <a:latin typeface="Palatino"/>
                <a:cs typeface="Palatino"/>
              </a:rPr>
              <a:t>no exact solution</a:t>
            </a:r>
            <a:endParaRPr lang="en-US" b="1" dirty="0">
              <a:latin typeface="Palatino"/>
              <a:cs typeface="Palatino"/>
            </a:endParaRPr>
          </a:p>
        </p:txBody>
      </p:sp>
      <p:pic>
        <p:nvPicPr>
          <p:cNvPr id="58371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58324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4292600"/>
            <a:ext cx="32067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38" y="3716338"/>
            <a:ext cx="3240087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6" name="TextBox 9"/>
          <p:cNvSpPr txBox="1">
            <a:spLocks noChangeArrowheads="1"/>
          </p:cNvSpPr>
          <p:nvPr/>
        </p:nvSpPr>
        <p:spPr bwMode="auto">
          <a:xfrm>
            <a:off x="3625850" y="3644900"/>
            <a:ext cx="1684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b="1"/>
              <a:t>3</a:t>
            </a:r>
            <a:r>
              <a:rPr lang="en-US" b="1" baseline="30000"/>
              <a:t>rd</a:t>
            </a:r>
            <a:r>
              <a:rPr lang="en-US" b="1"/>
              <a:t> integer</a:t>
            </a:r>
          </a:p>
        </p:txBody>
      </p:sp>
      <p:sp>
        <p:nvSpPr>
          <p:cNvPr id="58377" name="TextBox 21"/>
          <p:cNvSpPr txBox="1">
            <a:spLocks noChangeArrowheads="1"/>
          </p:cNvSpPr>
          <p:nvPr/>
        </p:nvSpPr>
        <p:spPr bwMode="auto">
          <a:xfrm>
            <a:off x="3867150" y="4149725"/>
            <a:ext cx="1300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b="1"/>
              <a:t> integer</a:t>
            </a:r>
          </a:p>
        </p:txBody>
      </p:sp>
      <p:cxnSp>
        <p:nvCxnSpPr>
          <p:cNvPr id="58378" name="Straight Arrow Connector 12"/>
          <p:cNvCxnSpPr>
            <a:cxnSpLocks noChangeShapeType="1"/>
          </p:cNvCxnSpPr>
          <p:nvPr/>
        </p:nvCxnSpPr>
        <p:spPr bwMode="auto">
          <a:xfrm>
            <a:off x="5253038" y="3933825"/>
            <a:ext cx="2873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8379" name="Straight Arrow Connector 24"/>
          <p:cNvCxnSpPr>
            <a:cxnSpLocks noChangeShapeType="1"/>
          </p:cNvCxnSpPr>
          <p:nvPr/>
        </p:nvCxnSpPr>
        <p:spPr bwMode="auto">
          <a:xfrm>
            <a:off x="5253038" y="4437063"/>
            <a:ext cx="2873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8380" name="TextBox 25"/>
          <p:cNvSpPr txBox="1">
            <a:spLocks noChangeArrowheads="1"/>
          </p:cNvSpPr>
          <p:nvPr/>
        </p:nvSpPr>
        <p:spPr bwMode="auto">
          <a:xfrm>
            <a:off x="1835150" y="2924175"/>
            <a:ext cx="144463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53332"/>
            <a:ext cx="5328592" cy="835708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753" y="3253317"/>
            <a:ext cx="2175727" cy="31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69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289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Equations of motion including </a:t>
            </a:r>
            <a:r>
              <a:rPr lang="en-US" dirty="0" smtClean="0">
                <a:latin typeface="Palatino"/>
                <a:cs typeface="Palatino"/>
              </a:rPr>
              <a:t>any </a:t>
            </a:r>
            <a:r>
              <a:rPr lang="en-US" dirty="0">
                <a:latin typeface="Palatino"/>
                <a:cs typeface="Palatino"/>
              </a:rPr>
              <a:t>multi-pole </a:t>
            </a:r>
            <a:r>
              <a:rPr lang="en-US" dirty="0" smtClean="0">
                <a:latin typeface="Palatino"/>
                <a:cs typeface="Palatino"/>
              </a:rPr>
              <a:t>error term, in both planes </a:t>
            </a:r>
            <a:endParaRPr lang="en-US" dirty="0">
              <a:latin typeface="Palatino"/>
              <a:cs typeface="Palatino"/>
            </a:endParaRPr>
          </a:p>
          <a:p>
            <a:pPr algn="l">
              <a:buSzTx/>
              <a:buNone/>
            </a:pPr>
            <a:r>
              <a:rPr lang="en-US" dirty="0">
                <a:latin typeface="Palatino"/>
                <a:cs typeface="Palatino"/>
              </a:rPr>
              <a:t> </a:t>
            </a:r>
            <a:endParaRPr lang="en-US" dirty="0" smtClean="0">
              <a:latin typeface="Palatino"/>
              <a:cs typeface="Palatino"/>
            </a:endParaRPr>
          </a:p>
          <a:p>
            <a:pPr algn="l">
              <a:buSzTx/>
              <a:buNone/>
            </a:pPr>
            <a:r>
              <a:rPr lang="en-US" dirty="0" smtClean="0">
                <a:latin typeface="Palatino"/>
                <a:cs typeface="Palatino"/>
              </a:rPr>
              <a:t> </a:t>
            </a:r>
          </a:p>
          <a:p>
            <a:pPr algn="l">
              <a:buSzTx/>
            </a:pPr>
            <a:r>
              <a:rPr lang="en-US" dirty="0" smtClean="0">
                <a:latin typeface="Palatino"/>
                <a:cs typeface="Palatino"/>
              </a:rPr>
              <a:t> Expanding </a:t>
            </a:r>
            <a:r>
              <a:rPr lang="en-US" b="1" dirty="0">
                <a:latin typeface="Palatino"/>
                <a:cs typeface="Palatino"/>
              </a:rPr>
              <a:t>perturbation </a:t>
            </a:r>
            <a:r>
              <a:rPr lang="en-US" b="1" dirty="0" smtClean="0">
                <a:latin typeface="Palatino"/>
                <a:cs typeface="Palatino"/>
              </a:rPr>
              <a:t>coefficient</a:t>
            </a:r>
            <a:r>
              <a:rPr lang="en-US" dirty="0" smtClean="0">
                <a:latin typeface="Palatino"/>
                <a:cs typeface="Palatino"/>
              </a:rPr>
              <a:t> in </a:t>
            </a:r>
            <a:r>
              <a:rPr lang="en-US" b="1" dirty="0">
                <a:latin typeface="Palatino"/>
                <a:cs typeface="Palatino"/>
              </a:rPr>
              <a:t>Fourier series </a:t>
            </a:r>
            <a:r>
              <a:rPr lang="en-US" dirty="0">
                <a:latin typeface="Palatino"/>
                <a:cs typeface="Palatino"/>
              </a:rPr>
              <a:t>and inserting </a:t>
            </a:r>
            <a:r>
              <a:rPr lang="en-US" dirty="0" smtClean="0">
                <a:latin typeface="Palatino"/>
                <a:cs typeface="Palatino"/>
              </a:rPr>
              <a:t>the </a:t>
            </a:r>
            <a:r>
              <a:rPr lang="en-US" b="1" dirty="0" smtClean="0">
                <a:latin typeface="Palatino"/>
                <a:cs typeface="Palatino"/>
              </a:rPr>
              <a:t>solution</a:t>
            </a:r>
            <a:r>
              <a:rPr lang="en-US" dirty="0" smtClean="0">
                <a:latin typeface="Palatino"/>
                <a:cs typeface="Palatino"/>
              </a:rPr>
              <a:t> </a:t>
            </a:r>
            <a:r>
              <a:rPr lang="en-US" dirty="0">
                <a:latin typeface="Palatino"/>
                <a:cs typeface="Palatino"/>
              </a:rPr>
              <a:t>of the </a:t>
            </a:r>
            <a:r>
              <a:rPr lang="en-US" b="1" dirty="0">
                <a:latin typeface="Palatino"/>
                <a:cs typeface="Palatino"/>
              </a:rPr>
              <a:t>unperturbed </a:t>
            </a:r>
            <a:r>
              <a:rPr lang="en-US" b="1" dirty="0" smtClean="0">
                <a:latin typeface="Palatino"/>
                <a:cs typeface="Palatino"/>
              </a:rPr>
              <a:t>system </a:t>
            </a:r>
            <a:r>
              <a:rPr lang="en-US" dirty="0" smtClean="0">
                <a:latin typeface="Palatino"/>
                <a:cs typeface="Palatino"/>
              </a:rPr>
              <a:t>on the </a:t>
            </a:r>
            <a:r>
              <a:rPr lang="en-US" dirty="0" err="1" smtClean="0">
                <a:latin typeface="Palatino"/>
                <a:cs typeface="Palatino"/>
              </a:rPr>
              <a:t>rhs</a:t>
            </a:r>
            <a:r>
              <a:rPr lang="en-US" dirty="0" smtClean="0">
                <a:latin typeface="Palatino"/>
                <a:cs typeface="Palatino"/>
              </a:rPr>
              <a:t>  gives </a:t>
            </a:r>
            <a:r>
              <a:rPr lang="en-US" dirty="0">
                <a:latin typeface="Palatino"/>
                <a:cs typeface="Palatino"/>
              </a:rPr>
              <a:t>the following series</a:t>
            </a:r>
            <a:r>
              <a:rPr lang="en-US" dirty="0" smtClean="0">
                <a:latin typeface="Palatino"/>
                <a:cs typeface="Palatino"/>
              </a:rPr>
              <a:t>:  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60418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624" y="44624"/>
            <a:ext cx="766445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General </a:t>
            </a:r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multi-pole perturbation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1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23458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452803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3140968"/>
            <a:ext cx="4392489" cy="826911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390" y="3978926"/>
            <a:ext cx="4618090" cy="89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9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 Equations of motion including any multi-pole error term, in both planes </a:t>
            </a:r>
          </a:p>
          <a:p>
            <a:pPr algn="l">
              <a:buSzTx/>
              <a:buNone/>
            </a:pPr>
            <a:r>
              <a:rPr lang="en-US" dirty="0">
                <a:latin typeface="Palatino"/>
                <a:cs typeface="Palatino"/>
              </a:rPr>
              <a:t> </a:t>
            </a:r>
          </a:p>
          <a:p>
            <a:pPr algn="l">
              <a:buSzTx/>
              <a:buNone/>
            </a:pPr>
            <a:r>
              <a:rPr lang="en-US" dirty="0">
                <a:latin typeface="Palatino"/>
                <a:cs typeface="Palatino"/>
              </a:rPr>
              <a:t> </a:t>
            </a:r>
          </a:p>
          <a:p>
            <a:pPr algn="l">
              <a:buSzTx/>
            </a:pPr>
            <a:r>
              <a:rPr lang="en-US" dirty="0">
                <a:latin typeface="Palatino"/>
                <a:cs typeface="Palatino"/>
              </a:rPr>
              <a:t> Expanding </a:t>
            </a:r>
            <a:r>
              <a:rPr lang="en-US" b="1" dirty="0">
                <a:latin typeface="Palatino"/>
                <a:cs typeface="Palatino"/>
              </a:rPr>
              <a:t>perturbation coefficient</a:t>
            </a:r>
            <a:r>
              <a:rPr lang="en-US" dirty="0">
                <a:latin typeface="Palatino"/>
                <a:cs typeface="Palatino"/>
              </a:rPr>
              <a:t> in </a:t>
            </a:r>
            <a:r>
              <a:rPr lang="en-US" b="1" dirty="0">
                <a:latin typeface="Palatino"/>
                <a:cs typeface="Palatino"/>
              </a:rPr>
              <a:t>Fourier series </a:t>
            </a:r>
            <a:r>
              <a:rPr lang="en-US" dirty="0">
                <a:latin typeface="Palatino"/>
                <a:cs typeface="Palatino"/>
              </a:rPr>
              <a:t>and inserting the </a:t>
            </a:r>
            <a:r>
              <a:rPr lang="en-US" b="1" dirty="0">
                <a:latin typeface="Palatino"/>
                <a:cs typeface="Palatino"/>
              </a:rPr>
              <a:t>solution</a:t>
            </a:r>
            <a:r>
              <a:rPr lang="en-US" dirty="0">
                <a:latin typeface="Palatino"/>
                <a:cs typeface="Palatino"/>
              </a:rPr>
              <a:t> of the </a:t>
            </a:r>
            <a:r>
              <a:rPr lang="en-US" b="1" dirty="0">
                <a:latin typeface="Palatino"/>
                <a:cs typeface="Palatino"/>
              </a:rPr>
              <a:t>unperturbed system </a:t>
            </a:r>
            <a:r>
              <a:rPr lang="en-US" dirty="0">
                <a:latin typeface="Palatino"/>
                <a:cs typeface="Palatino"/>
              </a:rPr>
              <a:t>on the </a:t>
            </a:r>
            <a:r>
              <a:rPr lang="en-US" dirty="0" err="1">
                <a:latin typeface="Palatino"/>
                <a:cs typeface="Palatino"/>
              </a:rPr>
              <a:t>rhs</a:t>
            </a:r>
            <a:r>
              <a:rPr lang="en-US" dirty="0">
                <a:latin typeface="Palatino"/>
                <a:cs typeface="Palatino"/>
              </a:rPr>
              <a:t>  gives the following series:  </a:t>
            </a:r>
          </a:p>
          <a:p>
            <a:pPr algn="l">
              <a:buSzTx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buSzTx/>
              <a:buNone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lnSpc>
                <a:spcPct val="120000"/>
              </a:lnSpc>
              <a:buSzTx/>
            </a:pPr>
            <a:r>
              <a:rPr lang="en-US" dirty="0" smtClean="0">
                <a:latin typeface="Palatino"/>
                <a:cs typeface="Palatino"/>
              </a:rPr>
              <a:t> The </a:t>
            </a:r>
            <a:r>
              <a:rPr lang="en-US" dirty="0">
                <a:latin typeface="Palatino"/>
                <a:cs typeface="Palatino"/>
              </a:rPr>
              <a:t>equation of motion becomes</a:t>
            </a:r>
          </a:p>
          <a:p>
            <a:pPr algn="l">
              <a:buSzTx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buSzTx/>
              <a:buNone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buSzTx/>
            </a:pPr>
            <a:r>
              <a:rPr lang="en-US" dirty="0" smtClean="0">
                <a:latin typeface="Palatino"/>
                <a:cs typeface="Palatino"/>
              </a:rPr>
              <a:t> In principle, same perturbation steps can be followed for getting an approximate solution in both planes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60418" name="Rectangle 5"/>
          <p:cNvSpPr>
            <a:spLocks noGrp="1" noChangeArrowheads="1"/>
          </p:cNvSpPr>
          <p:nvPr>
            <p:ph type="title"/>
          </p:nvPr>
        </p:nvSpPr>
        <p:spPr>
          <a:xfrm>
            <a:off x="1187624" y="44624"/>
            <a:ext cx="7664450" cy="6096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Palatino" charset="0"/>
                <a:ea typeface="ＭＳ Ｐゴシック" charset="0"/>
                <a:cs typeface="ＭＳ Ｐゴシック" charset="0"/>
              </a:rPr>
              <a:t>General </a:t>
            </a:r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multi-pole perturbation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1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23458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452803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6" name="Picture 1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984527"/>
            <a:ext cx="7400981" cy="89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3140968"/>
            <a:ext cx="4392489" cy="826911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390" y="3978926"/>
            <a:ext cx="4618090" cy="89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2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427912" cy="692150"/>
          </a:xfrm>
        </p:spPr>
        <p:txBody>
          <a:bodyPr/>
          <a:lstStyle/>
          <a:p>
            <a:r>
              <a:rPr lang="en-US" sz="2400">
                <a:latin typeface="Bookman Old Style" charset="0"/>
                <a:ea typeface="ＭＳ Ｐゴシック" charset="0"/>
                <a:cs typeface="ＭＳ Ｐゴシック" charset="0"/>
              </a:rPr>
              <a:t>Non-linear effects in high-intensity accelerators</a:t>
            </a:r>
          </a:p>
        </p:txBody>
      </p:sp>
      <p:sp>
        <p:nvSpPr>
          <p:cNvPr id="13314" name="Content Placeholder 1"/>
          <p:cNvSpPr>
            <a:spLocks noGrp="1"/>
          </p:cNvSpPr>
          <p:nvPr>
            <p:ph sz="half" idx="2"/>
          </p:nvPr>
        </p:nvSpPr>
        <p:spPr>
          <a:xfrm>
            <a:off x="457200" y="1700213"/>
            <a:ext cx="4040188" cy="3024187"/>
          </a:xfrm>
        </p:spPr>
        <p:txBody>
          <a:bodyPr/>
          <a:lstStyle/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Non-linear magnets (sextupoles, octupoles)</a:t>
            </a:r>
          </a:p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Magnet imperfections and misalignments</a:t>
            </a:r>
          </a:p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Injection chicane</a:t>
            </a:r>
          </a:p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Magnet fringe fields</a:t>
            </a:r>
          </a:p>
          <a:p>
            <a:r>
              <a:rPr lang="en-US">
                <a:latin typeface="Palatino" charset="0"/>
                <a:ea typeface="ＭＳ Ｐゴシック" charset="0"/>
                <a:cs typeface="ＭＳ Ｐゴシック" charset="0"/>
              </a:rPr>
              <a:t>Space-charge effect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3438" y="908050"/>
            <a:ext cx="4248150" cy="56896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Limitations affecting beam </a:t>
            </a:r>
            <a:r>
              <a:rPr lang="en-US" b="1" dirty="0" smtClean="0"/>
              <a:t>power</a:t>
            </a:r>
          </a:p>
          <a:p>
            <a:pPr lvl="1">
              <a:defRPr/>
            </a:pPr>
            <a:r>
              <a:rPr lang="en-US" dirty="0" smtClean="0"/>
              <a:t>Particle </a:t>
            </a:r>
            <a:r>
              <a:rPr lang="en-US" b="1" dirty="0" smtClean="0"/>
              <a:t>losses</a:t>
            </a:r>
            <a:r>
              <a:rPr lang="en-US" dirty="0" smtClean="0"/>
              <a:t> causing</a:t>
            </a:r>
          </a:p>
          <a:p>
            <a:pPr lvl="2">
              <a:defRPr/>
            </a:pPr>
            <a:r>
              <a:rPr lang="en-US" dirty="0" smtClean="0"/>
              <a:t>Reduced intensity</a:t>
            </a:r>
          </a:p>
          <a:p>
            <a:pPr lvl="2">
              <a:defRPr/>
            </a:pPr>
            <a:r>
              <a:rPr lang="en-US" dirty="0" smtClean="0"/>
              <a:t>Radio-activation (hands-on maintenance)</a:t>
            </a:r>
          </a:p>
          <a:p>
            <a:pPr lvl="2">
              <a:defRPr/>
            </a:pPr>
            <a:r>
              <a:rPr lang="en-US" dirty="0" smtClean="0"/>
              <a:t>Reduced machine availability</a:t>
            </a:r>
          </a:p>
          <a:p>
            <a:pPr lvl="1">
              <a:defRPr/>
            </a:pPr>
            <a:r>
              <a:rPr lang="en-US" dirty="0" smtClean="0"/>
              <a:t>Emittance </a:t>
            </a:r>
            <a:r>
              <a:rPr lang="en-US" b="1" dirty="0" smtClean="0"/>
              <a:t>blow-up</a:t>
            </a:r>
            <a:r>
              <a:rPr lang="en-US" dirty="0" smtClean="0"/>
              <a:t> which can lead to particle loss</a:t>
            </a:r>
          </a:p>
          <a:p>
            <a:pPr>
              <a:defRPr/>
            </a:pPr>
            <a:r>
              <a:rPr lang="en-US" b="1" dirty="0" smtClean="0"/>
              <a:t>Cost</a:t>
            </a:r>
            <a:r>
              <a:rPr lang="en-US" dirty="0" smtClean="0"/>
              <a:t> issues</a:t>
            </a:r>
            <a:endParaRPr lang="en-US" dirty="0">
              <a:solidFill>
                <a:schemeClr val="tx2"/>
              </a:solidFill>
              <a:cs typeface="Palatino"/>
            </a:endParaRP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Number of magnet correctors and families (power convertors)</a:t>
            </a:r>
          </a:p>
          <a:p>
            <a:pPr lvl="1">
              <a:buClr>
                <a:schemeClr val="accent5">
                  <a:lumMod val="25000"/>
                </a:schemeClr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Magnetic field and alignment 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Palatino"/>
              </a:rPr>
              <a:t>tolerances</a:t>
            </a:r>
          </a:p>
          <a:p>
            <a:pPr lvl="1">
              <a:buClr>
                <a:schemeClr val="accent5">
                  <a:lumMod val="25000"/>
                </a:schemeClr>
              </a:buClr>
              <a:buFont typeface="Wingdings" charset="2"/>
              <a:buChar char="q"/>
              <a:defRPr/>
            </a:pP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Palatino"/>
              </a:rPr>
              <a:t>Design of the </a:t>
            </a:r>
            <a:r>
              <a:rPr lang="en-US" b="1" dirty="0" smtClean="0">
                <a:solidFill>
                  <a:schemeClr val="tx2"/>
                </a:solidFill>
                <a:ea typeface="ＭＳ Ｐゴシック" charset="-128"/>
                <a:cs typeface="Palatino"/>
              </a:rPr>
              <a:t>collimation</a:t>
            </a:r>
            <a:r>
              <a:rPr lang="en-US" dirty="0" smtClean="0">
                <a:solidFill>
                  <a:schemeClr val="tx2"/>
                </a:solidFill>
                <a:ea typeface="ＭＳ Ｐゴシック" charset="-128"/>
                <a:cs typeface="Palatino"/>
              </a:rPr>
              <a:t> syste</a:t>
            </a:r>
            <a:r>
              <a:rPr lang="en-US" dirty="0">
                <a:solidFill>
                  <a:schemeClr val="tx2"/>
                </a:solidFill>
                <a:ea typeface="ＭＳ Ｐゴシック" charset="-128"/>
                <a:cs typeface="Palatino"/>
              </a:rPr>
              <a:t>m</a:t>
            </a: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323850" y="4076700"/>
            <a:ext cx="32623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algn="l"/>
            <a:endParaRPr lang="el-GR" sz="1600">
              <a:solidFill>
                <a:schemeClr val="tx2"/>
              </a:solidFill>
              <a:latin typeface="Palatino" charset="0"/>
              <a:cs typeface="Palatino" charset="0"/>
            </a:endParaRPr>
          </a:p>
        </p:txBody>
      </p:sp>
      <p:pic>
        <p:nvPicPr>
          <p:cNvPr id="13317" name="Picture 15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58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>
                <a:latin typeface="+mn-lt"/>
              </a:rPr>
              <a:t> For a localized skew quadrupole we have</a:t>
            </a:r>
          </a:p>
          <a:p>
            <a:pPr algn="l">
              <a:buSzTx/>
              <a:buFont typeface="Wingdings" charset="0"/>
              <a:buNone/>
            </a:pPr>
            <a:endParaRPr lang="en-US" dirty="0">
              <a:latin typeface="+mn-lt"/>
            </a:endParaRPr>
          </a:p>
          <a:p>
            <a:pPr algn="l">
              <a:buSzTx/>
              <a:buFont typeface="Wingdings" charset="0"/>
              <a:buNone/>
            </a:pPr>
            <a:endParaRPr lang="en-US" dirty="0">
              <a:latin typeface="+mn-lt"/>
            </a:endParaRPr>
          </a:p>
          <a:p>
            <a:pPr algn="l">
              <a:buSzTx/>
              <a:buFont typeface="Wingdings" charset="0"/>
              <a:buNone/>
            </a:pPr>
            <a:r>
              <a:rPr lang="en-US" dirty="0">
                <a:latin typeface="+mn-lt"/>
              </a:rPr>
              <a:t> </a:t>
            </a:r>
          </a:p>
          <a:p>
            <a:pPr algn="l">
              <a:buSzTx/>
            </a:pPr>
            <a:r>
              <a:rPr lang="en-US" dirty="0" smtClean="0">
                <a:latin typeface="+mn-lt"/>
              </a:rPr>
              <a:t> Expanding </a:t>
            </a:r>
            <a:r>
              <a:rPr lang="en-US" dirty="0">
                <a:latin typeface="+mn-lt"/>
              </a:rPr>
              <a:t>perturbation coefficient in Fourier series and inserting the solution of the unperturbed system gives the following equation:</a:t>
            </a:r>
          </a:p>
          <a:p>
            <a:pPr algn="l">
              <a:lnSpc>
                <a:spcPct val="120000"/>
              </a:lnSpc>
              <a:buSzTx/>
              <a:buFont typeface="Wingdings" charset="0"/>
              <a:buNone/>
            </a:pPr>
            <a:r>
              <a:rPr lang="en-US" dirty="0">
                <a:latin typeface="+mn-lt"/>
              </a:rPr>
              <a:t>							    </a:t>
            </a:r>
          </a:p>
          <a:p>
            <a:pPr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dirty="0">
                <a:latin typeface="+mn-lt"/>
              </a:rPr>
              <a:t>							        with </a:t>
            </a:r>
          </a:p>
          <a:p>
            <a:pPr algn="l">
              <a:lnSpc>
                <a:spcPct val="70000"/>
              </a:lnSpc>
              <a:buSzTx/>
              <a:buFont typeface="Wingdings" charset="0"/>
              <a:buNone/>
            </a:pPr>
            <a:endParaRPr lang="en-US" dirty="0">
              <a:latin typeface="+mn-lt"/>
            </a:endParaRPr>
          </a:p>
        </p:txBody>
      </p:sp>
      <p:sp>
        <p:nvSpPr>
          <p:cNvPr id="62466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44450"/>
            <a:ext cx="766445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Example: Linear Coupling</a:t>
            </a:r>
          </a:p>
        </p:txBody>
      </p:sp>
      <p:pic>
        <p:nvPicPr>
          <p:cNvPr id="62467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39801"/>
            <a:ext cx="516731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3066"/>
            <a:ext cx="69516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445" y="4040356"/>
            <a:ext cx="999555" cy="32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99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458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SzTx/>
            </a:pPr>
            <a:r>
              <a:rPr lang="en-US" dirty="0">
                <a:latin typeface="+mn-lt"/>
              </a:rPr>
              <a:t> For a localized skew quadrupole we have</a:t>
            </a:r>
          </a:p>
          <a:p>
            <a:pPr algn="l">
              <a:buSzTx/>
              <a:buFont typeface="Wingdings" charset="0"/>
              <a:buNone/>
            </a:pPr>
            <a:endParaRPr lang="en-US" dirty="0">
              <a:latin typeface="+mn-lt"/>
            </a:endParaRPr>
          </a:p>
          <a:p>
            <a:pPr algn="l">
              <a:buSzTx/>
              <a:buFont typeface="Wingdings" charset="0"/>
              <a:buNone/>
            </a:pPr>
            <a:endParaRPr lang="en-US" dirty="0">
              <a:latin typeface="+mn-lt"/>
            </a:endParaRPr>
          </a:p>
          <a:p>
            <a:pPr algn="l">
              <a:buSzTx/>
              <a:buFont typeface="Wingdings" charset="0"/>
              <a:buNone/>
            </a:pPr>
            <a:r>
              <a:rPr lang="en-US" dirty="0">
                <a:latin typeface="+mn-lt"/>
              </a:rPr>
              <a:t> </a:t>
            </a:r>
          </a:p>
          <a:p>
            <a:pPr algn="l">
              <a:buSzTx/>
            </a:pPr>
            <a:r>
              <a:rPr lang="en-US" dirty="0" smtClean="0">
                <a:latin typeface="+mn-lt"/>
              </a:rPr>
              <a:t> Expanding </a:t>
            </a:r>
            <a:r>
              <a:rPr lang="en-US" dirty="0">
                <a:latin typeface="+mn-lt"/>
              </a:rPr>
              <a:t>perturbation coefficient in Fourier series and inserting the solution of the unperturbed system gives the following equation:</a:t>
            </a:r>
          </a:p>
          <a:p>
            <a:pPr algn="l">
              <a:lnSpc>
                <a:spcPct val="120000"/>
              </a:lnSpc>
              <a:buSzTx/>
              <a:buFont typeface="Wingdings" charset="0"/>
              <a:buNone/>
            </a:pPr>
            <a:r>
              <a:rPr lang="en-US" dirty="0">
                <a:latin typeface="+mn-lt"/>
              </a:rPr>
              <a:t>							    </a:t>
            </a:r>
          </a:p>
          <a:p>
            <a:pPr algn="l">
              <a:lnSpc>
                <a:spcPct val="50000"/>
              </a:lnSpc>
              <a:buSzTx/>
              <a:buFont typeface="Wingdings" charset="0"/>
              <a:buNone/>
            </a:pPr>
            <a:r>
              <a:rPr lang="en-US" dirty="0">
                <a:latin typeface="+mn-lt"/>
              </a:rPr>
              <a:t>							        with </a:t>
            </a:r>
          </a:p>
          <a:p>
            <a:pPr algn="l">
              <a:lnSpc>
                <a:spcPct val="70000"/>
              </a:lnSpc>
              <a:buSzTx/>
              <a:buFont typeface="Wingdings" charset="0"/>
              <a:buNone/>
            </a:pPr>
            <a:endParaRPr lang="en-US" dirty="0">
              <a:latin typeface="+mn-lt"/>
            </a:endParaRPr>
          </a:p>
          <a:p>
            <a:pPr algn="l">
              <a:lnSpc>
                <a:spcPct val="120000"/>
              </a:lnSpc>
              <a:buSzTx/>
            </a:pPr>
            <a:r>
              <a:rPr lang="en-US" dirty="0">
                <a:latin typeface="+mn-lt"/>
              </a:rPr>
              <a:t> The coupling resonance are found for </a:t>
            </a:r>
          </a:p>
        </p:txBody>
      </p:sp>
      <p:sp>
        <p:nvSpPr>
          <p:cNvPr id="62466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44450"/>
            <a:ext cx="7664450" cy="609600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Example: Linear Coupling</a:t>
            </a:r>
          </a:p>
        </p:txBody>
      </p:sp>
      <p:pic>
        <p:nvPicPr>
          <p:cNvPr id="62467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39801"/>
            <a:ext cx="516731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3066"/>
            <a:ext cx="69516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445" y="4040356"/>
            <a:ext cx="999555" cy="32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784700"/>
            <a:ext cx="1562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TextBox 19"/>
          <p:cNvSpPr txBox="1">
            <a:spLocks noChangeArrowheads="1"/>
          </p:cNvSpPr>
          <p:nvPr/>
        </p:nvSpPr>
        <p:spPr bwMode="auto">
          <a:xfrm>
            <a:off x="452514" y="5173663"/>
            <a:ext cx="32446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b="1">
                <a:latin typeface="+mn-lt"/>
              </a:rPr>
              <a:t>Linear sum resonance</a:t>
            </a:r>
          </a:p>
        </p:txBody>
      </p:sp>
      <p:sp>
        <p:nvSpPr>
          <p:cNvPr id="62472" name="TextBox 20"/>
          <p:cNvSpPr txBox="1">
            <a:spLocks noChangeArrowheads="1"/>
          </p:cNvSpPr>
          <p:nvPr/>
        </p:nvSpPr>
        <p:spPr bwMode="auto">
          <a:xfrm>
            <a:off x="4878977" y="5173663"/>
            <a:ext cx="40771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400">
                <a:solidFill>
                  <a:schemeClr val="tx1"/>
                </a:solidFill>
                <a:latin typeface="Baskerville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b="1" dirty="0">
                <a:latin typeface="+mn-lt"/>
              </a:rPr>
              <a:t>Linear difference resonance</a:t>
            </a:r>
          </a:p>
        </p:txBody>
      </p:sp>
      <p:pic>
        <p:nvPicPr>
          <p:cNvPr id="62473" name="Picture 1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5746750"/>
            <a:ext cx="2781300" cy="419100"/>
          </a:xfrm>
          <a:prstGeom prst="rect">
            <a:avLst/>
          </a:prstGeom>
          <a:noFill/>
          <a:ln w="28575" cap="rnd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2474" name="Picture 1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805488"/>
            <a:ext cx="2781300" cy="342900"/>
          </a:xfrm>
          <a:prstGeom prst="rect">
            <a:avLst/>
          </a:prstGeom>
          <a:noFill/>
          <a:ln w="28575" cap="rnd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1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ts val="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The general </a:t>
            </a:r>
            <a:r>
              <a:rPr lang="en-US" dirty="0">
                <a:latin typeface="Palatino"/>
                <a:cs typeface="Palatino"/>
              </a:rPr>
              <a:t>r</a:t>
            </a:r>
            <a:r>
              <a:rPr lang="en-US" dirty="0" smtClean="0">
                <a:latin typeface="Palatino"/>
                <a:cs typeface="Palatino"/>
              </a:rPr>
              <a:t>esonance </a:t>
            </a:r>
            <a:r>
              <a:rPr lang="en-US" dirty="0">
                <a:latin typeface="Palatino"/>
                <a:cs typeface="Palatino"/>
              </a:rPr>
              <a:t>conditions </a:t>
            </a:r>
            <a:r>
              <a:rPr lang="en-US" dirty="0" smtClean="0">
                <a:latin typeface="Palatino"/>
                <a:cs typeface="Palatino"/>
              </a:rPr>
              <a:t>is 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SzTx/>
              <a:buNone/>
            </a:pPr>
            <a:r>
              <a:rPr lang="en-US" dirty="0" smtClean="0">
                <a:latin typeface="Palatino"/>
                <a:cs typeface="Palatino"/>
              </a:rPr>
              <a:t>or 			         	, with order </a:t>
            </a:r>
            <a:endParaRPr lang="en-US" dirty="0" smtClean="0">
              <a:latin typeface="+mj-lt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+mj-lt"/>
                <a:cs typeface="Palatino"/>
              </a:rPr>
              <a:t> The same condition can be obtained in the vertical plane  </a:t>
            </a:r>
          </a:p>
        </p:txBody>
      </p:sp>
      <p:sp>
        <p:nvSpPr>
          <p:cNvPr id="60418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44624"/>
            <a:ext cx="7664450" cy="609600"/>
          </a:xfrm>
        </p:spPr>
        <p:txBody>
          <a:bodyPr/>
          <a:lstStyle/>
          <a:p>
            <a:pPr eaLnBrk="1" hangingPunct="1"/>
            <a:r>
              <a:rPr lang="en-US" sz="4000" dirty="0">
                <a:ea typeface="ＭＳ Ｐゴシック" charset="0"/>
                <a:cs typeface="ＭＳ Ｐゴシック" charset="0"/>
              </a:rPr>
              <a:t>General </a:t>
            </a:r>
            <a:r>
              <a:rPr lang="en-US" sz="4000" dirty="0" smtClean="0">
                <a:ea typeface="ＭＳ Ｐゴシック" charset="0"/>
                <a:cs typeface="ＭＳ Ｐゴシック" charset="0"/>
              </a:rPr>
              <a:t>resonance conditions</a:t>
            </a:r>
            <a:endParaRPr lang="en-US" sz="40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60423" name="Picture 2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30837"/>
            <a:ext cx="3384376" cy="29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0169"/>
            <a:ext cx="3168352" cy="371149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042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96752"/>
            <a:ext cx="177641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8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312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ts val="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The general </a:t>
            </a:r>
            <a:r>
              <a:rPr lang="en-US" dirty="0">
                <a:latin typeface="Palatino"/>
                <a:cs typeface="Palatino"/>
              </a:rPr>
              <a:t>r</a:t>
            </a:r>
            <a:r>
              <a:rPr lang="en-US" dirty="0" smtClean="0">
                <a:latin typeface="Palatino"/>
                <a:cs typeface="Palatino"/>
              </a:rPr>
              <a:t>esonance </a:t>
            </a:r>
            <a:r>
              <a:rPr lang="en-US" dirty="0">
                <a:latin typeface="Palatino"/>
                <a:cs typeface="Palatino"/>
              </a:rPr>
              <a:t>conditions </a:t>
            </a:r>
            <a:r>
              <a:rPr lang="en-US" dirty="0" smtClean="0">
                <a:latin typeface="Palatino"/>
                <a:cs typeface="Palatino"/>
              </a:rPr>
              <a:t>is 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SzTx/>
              <a:buNone/>
            </a:pPr>
            <a:r>
              <a:rPr lang="en-US" dirty="0" smtClean="0">
                <a:latin typeface="Palatino"/>
                <a:cs typeface="Palatino"/>
              </a:rPr>
              <a:t>or 			         	, with order </a:t>
            </a:r>
            <a:endParaRPr lang="en-US" dirty="0" smtClean="0">
              <a:latin typeface="+mj-lt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+mj-lt"/>
                <a:cs typeface="Palatino"/>
              </a:rPr>
              <a:t> The same condition can be obtained in the vertical plane  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+mj-lt"/>
                <a:cs typeface="Palatino"/>
              </a:rPr>
              <a:t> For all the polynomial field terms of a       -pole, the </a:t>
            </a:r>
            <a:r>
              <a:rPr lang="en-US" b="1" dirty="0" smtClean="0">
                <a:latin typeface="+mj-lt"/>
                <a:cs typeface="Palatino"/>
              </a:rPr>
              <a:t>main</a:t>
            </a:r>
            <a:r>
              <a:rPr lang="en-US" dirty="0" smtClean="0">
                <a:latin typeface="+mj-lt"/>
                <a:cs typeface="Palatino"/>
              </a:rPr>
              <a:t> excited resonances satisfy the condition                          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but </a:t>
            </a:r>
            <a:r>
              <a:rPr lang="en-US" dirty="0">
                <a:solidFill>
                  <a:srgbClr val="000000"/>
                </a:solidFill>
                <a:latin typeface="Palatino"/>
                <a:cs typeface="Palatino"/>
              </a:rPr>
              <a:t>there are also </a:t>
            </a:r>
            <a:r>
              <a:rPr lang="en-US" b="1" dirty="0">
                <a:solidFill>
                  <a:srgbClr val="000000"/>
                </a:solidFill>
                <a:latin typeface="Palatino"/>
                <a:cs typeface="Palatino"/>
              </a:rPr>
              <a:t>sub-resonances </a:t>
            </a:r>
            <a:r>
              <a:rPr lang="en-US" dirty="0">
                <a:solidFill>
                  <a:srgbClr val="000000"/>
                </a:solidFill>
                <a:latin typeface="Palatino"/>
                <a:cs typeface="Palatino"/>
              </a:rPr>
              <a:t>for which 	</a:t>
            </a:r>
            <a:r>
              <a:rPr lang="en-US" dirty="0" smtClean="0">
                <a:latin typeface="+mj-lt"/>
                <a:cs typeface="Palatino"/>
              </a:rPr>
              <a:t> 	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>
                <a:latin typeface="+mj-lt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For  </a:t>
            </a:r>
            <a:r>
              <a:rPr lang="en-US" b="1" dirty="0">
                <a:latin typeface="Palatino"/>
                <a:cs typeface="Palatino"/>
              </a:rPr>
              <a:t>normal</a:t>
            </a:r>
            <a:r>
              <a:rPr lang="en-US" dirty="0">
                <a:latin typeface="Palatino"/>
                <a:cs typeface="Palatino"/>
              </a:rPr>
              <a:t> (erect) </a:t>
            </a:r>
            <a:r>
              <a:rPr lang="en-US" dirty="0" smtClean="0">
                <a:latin typeface="Palatino"/>
                <a:cs typeface="Palatino"/>
              </a:rPr>
              <a:t>multi</a:t>
            </a:r>
            <a:r>
              <a:rPr lang="el-GR" dirty="0" smtClean="0">
                <a:latin typeface="Palatino"/>
                <a:cs typeface="Palatino"/>
              </a:rPr>
              <a:t>-</a:t>
            </a:r>
            <a:r>
              <a:rPr lang="en-US" dirty="0" smtClean="0">
                <a:latin typeface="Palatino"/>
                <a:cs typeface="Palatino"/>
              </a:rPr>
              <a:t>poles</a:t>
            </a:r>
            <a:r>
              <a:rPr lang="en-US" dirty="0">
                <a:latin typeface="Palatino"/>
                <a:cs typeface="Palatino"/>
              </a:rPr>
              <a:t>, the main resonances </a:t>
            </a:r>
            <a:r>
              <a:rPr lang="en-US" dirty="0" smtClean="0">
                <a:latin typeface="Palatino"/>
                <a:cs typeface="Palatino"/>
              </a:rPr>
              <a:t>are 				              whereas </a:t>
            </a:r>
            <a:r>
              <a:rPr lang="en-US" dirty="0">
                <a:latin typeface="Palatino"/>
                <a:cs typeface="Palatino"/>
              </a:rPr>
              <a:t>for </a:t>
            </a:r>
            <a:r>
              <a:rPr lang="en-US" b="1" dirty="0" smtClean="0">
                <a:latin typeface="Palatino"/>
                <a:cs typeface="Palatino"/>
              </a:rPr>
              <a:t>skew </a:t>
            </a:r>
            <a:r>
              <a:rPr lang="en-US" dirty="0" smtClean="0">
                <a:latin typeface="Palatino"/>
                <a:cs typeface="Palatino"/>
              </a:rPr>
              <a:t>multi-poles</a:t>
            </a:r>
            <a:endParaRPr lang="en-US" dirty="0" smtClean="0">
              <a:latin typeface="+mj-lt"/>
              <a:cs typeface="Palatino"/>
            </a:endParaRPr>
          </a:p>
        </p:txBody>
      </p:sp>
      <p:sp>
        <p:nvSpPr>
          <p:cNvPr id="60418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44624"/>
            <a:ext cx="7664450" cy="609600"/>
          </a:xfrm>
        </p:spPr>
        <p:txBody>
          <a:bodyPr/>
          <a:lstStyle/>
          <a:p>
            <a:pPr eaLnBrk="1" hangingPunct="1"/>
            <a:r>
              <a:rPr lang="en-US" sz="4000" dirty="0">
                <a:ea typeface="ＭＳ Ｐゴシック" charset="0"/>
                <a:cs typeface="ＭＳ Ｐゴシック" charset="0"/>
              </a:rPr>
              <a:t>General </a:t>
            </a:r>
            <a:r>
              <a:rPr lang="en-US" sz="4000" dirty="0" smtClean="0">
                <a:ea typeface="ＭＳ Ｐゴシック" charset="0"/>
                <a:cs typeface="ＭＳ Ｐゴシック" charset="0"/>
              </a:rPr>
              <a:t>resonance conditions</a:t>
            </a:r>
            <a:endParaRPr lang="en-US" sz="40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60423" name="Picture 2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30837"/>
            <a:ext cx="3384376" cy="29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0169"/>
            <a:ext cx="3168352" cy="371149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042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96752"/>
            <a:ext cx="177641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699" y="2249318"/>
            <a:ext cx="1708629" cy="391362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36912"/>
            <a:ext cx="1692175" cy="38759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3744416" cy="313949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32942"/>
            <a:ext cx="4464496" cy="316138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71" y="1961286"/>
            <a:ext cx="374921" cy="25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35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312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ts val="0"/>
              </a:spcBef>
              <a:buSzTx/>
            </a:pPr>
            <a:r>
              <a:rPr lang="en-US" dirty="0">
                <a:latin typeface="Palatino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The general </a:t>
            </a:r>
            <a:r>
              <a:rPr lang="en-US" dirty="0">
                <a:latin typeface="Palatino"/>
                <a:cs typeface="Palatino"/>
              </a:rPr>
              <a:t>r</a:t>
            </a:r>
            <a:r>
              <a:rPr lang="en-US" dirty="0" smtClean="0">
                <a:latin typeface="Palatino"/>
                <a:cs typeface="Palatino"/>
              </a:rPr>
              <a:t>esonance </a:t>
            </a:r>
            <a:r>
              <a:rPr lang="en-US" dirty="0">
                <a:latin typeface="Palatino"/>
                <a:cs typeface="Palatino"/>
              </a:rPr>
              <a:t>conditions </a:t>
            </a:r>
            <a:r>
              <a:rPr lang="en-US" dirty="0" smtClean="0">
                <a:latin typeface="Palatino"/>
                <a:cs typeface="Palatino"/>
              </a:rPr>
              <a:t>is 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buSzTx/>
              <a:buNone/>
            </a:pPr>
            <a:r>
              <a:rPr lang="en-US" dirty="0" smtClean="0">
                <a:latin typeface="Palatino"/>
                <a:cs typeface="Palatino"/>
              </a:rPr>
              <a:t>or 			         	, with order </a:t>
            </a:r>
            <a:endParaRPr lang="en-US" dirty="0" smtClean="0">
              <a:latin typeface="+mj-lt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+mj-lt"/>
                <a:cs typeface="Palatino"/>
              </a:rPr>
              <a:t> The same condition can be obtained in the vertical plane  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+mj-lt"/>
                <a:cs typeface="Palatino"/>
              </a:rPr>
              <a:t> For all the polynomial field terms of a       -pole, the </a:t>
            </a:r>
            <a:r>
              <a:rPr lang="en-US" b="1" dirty="0" smtClean="0">
                <a:latin typeface="+mj-lt"/>
                <a:cs typeface="Palatino"/>
              </a:rPr>
              <a:t>main</a:t>
            </a:r>
            <a:r>
              <a:rPr lang="en-US" dirty="0" smtClean="0">
                <a:latin typeface="+mj-lt"/>
                <a:cs typeface="Palatino"/>
              </a:rPr>
              <a:t> excited resonances satisfy the condition                          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but </a:t>
            </a:r>
            <a:r>
              <a:rPr lang="en-US" dirty="0">
                <a:solidFill>
                  <a:srgbClr val="000000"/>
                </a:solidFill>
                <a:latin typeface="Palatino"/>
                <a:cs typeface="Palatino"/>
              </a:rPr>
              <a:t>there are also </a:t>
            </a:r>
            <a:r>
              <a:rPr lang="en-US" b="1" dirty="0">
                <a:solidFill>
                  <a:srgbClr val="000000"/>
                </a:solidFill>
                <a:latin typeface="Palatino"/>
                <a:cs typeface="Palatino"/>
              </a:rPr>
              <a:t>sub-resonances </a:t>
            </a:r>
            <a:r>
              <a:rPr lang="en-US" dirty="0">
                <a:solidFill>
                  <a:srgbClr val="000000"/>
                </a:solidFill>
                <a:latin typeface="Palatino"/>
                <a:cs typeface="Palatino"/>
              </a:rPr>
              <a:t>for which 	</a:t>
            </a:r>
            <a:r>
              <a:rPr lang="en-US" dirty="0" smtClean="0">
                <a:latin typeface="+mj-lt"/>
                <a:cs typeface="Palatino"/>
              </a:rPr>
              <a:t> 	</a:t>
            </a:r>
          </a:p>
          <a:p>
            <a:pPr algn="l">
              <a:spcBef>
                <a:spcPts val="0"/>
              </a:spcBef>
              <a:buSzTx/>
            </a:pPr>
            <a:r>
              <a:rPr lang="en-US" dirty="0">
                <a:latin typeface="+mj-lt"/>
                <a:cs typeface="Palatino"/>
              </a:rPr>
              <a:t> </a:t>
            </a:r>
            <a:r>
              <a:rPr lang="en-US" dirty="0" smtClean="0">
                <a:latin typeface="Palatino"/>
                <a:cs typeface="Palatino"/>
              </a:rPr>
              <a:t>For  </a:t>
            </a:r>
            <a:r>
              <a:rPr lang="en-US" b="1" dirty="0">
                <a:latin typeface="Palatino"/>
                <a:cs typeface="Palatino"/>
              </a:rPr>
              <a:t>normal</a:t>
            </a:r>
            <a:r>
              <a:rPr lang="en-US" dirty="0">
                <a:latin typeface="Palatino"/>
                <a:cs typeface="Palatino"/>
              </a:rPr>
              <a:t> (erect) </a:t>
            </a:r>
            <a:r>
              <a:rPr lang="en-US" dirty="0" smtClean="0">
                <a:latin typeface="Palatino"/>
                <a:cs typeface="Palatino"/>
              </a:rPr>
              <a:t>multi</a:t>
            </a:r>
            <a:r>
              <a:rPr lang="el-GR" dirty="0" smtClean="0">
                <a:latin typeface="Palatino"/>
                <a:cs typeface="Palatino"/>
              </a:rPr>
              <a:t>-</a:t>
            </a:r>
            <a:r>
              <a:rPr lang="en-US" dirty="0" smtClean="0">
                <a:latin typeface="Palatino"/>
                <a:cs typeface="Palatino"/>
              </a:rPr>
              <a:t>poles</a:t>
            </a:r>
            <a:r>
              <a:rPr lang="en-US" dirty="0">
                <a:latin typeface="Palatino"/>
                <a:cs typeface="Palatino"/>
              </a:rPr>
              <a:t>, the main resonances </a:t>
            </a:r>
            <a:r>
              <a:rPr lang="en-US" dirty="0" smtClean="0">
                <a:latin typeface="Palatino"/>
                <a:cs typeface="Palatino"/>
              </a:rPr>
              <a:t>are 				              whereas </a:t>
            </a:r>
            <a:r>
              <a:rPr lang="en-US" dirty="0">
                <a:latin typeface="Palatino"/>
                <a:cs typeface="Palatino"/>
              </a:rPr>
              <a:t>for </a:t>
            </a:r>
            <a:r>
              <a:rPr lang="en-US" b="1" dirty="0" smtClean="0">
                <a:latin typeface="Palatino"/>
                <a:cs typeface="Palatino"/>
              </a:rPr>
              <a:t>skew </a:t>
            </a:r>
            <a:r>
              <a:rPr lang="en-US" dirty="0" smtClean="0">
                <a:latin typeface="Palatino"/>
                <a:cs typeface="Palatino"/>
              </a:rPr>
              <a:t>multi-poles</a:t>
            </a:r>
            <a:endParaRPr lang="en-US" dirty="0" smtClean="0">
              <a:latin typeface="+mj-lt"/>
              <a:cs typeface="Palatino"/>
            </a:endParaRPr>
          </a:p>
        </p:txBody>
      </p:sp>
      <p:sp>
        <p:nvSpPr>
          <p:cNvPr id="60418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44624"/>
            <a:ext cx="7664450" cy="609600"/>
          </a:xfrm>
        </p:spPr>
        <p:txBody>
          <a:bodyPr/>
          <a:lstStyle/>
          <a:p>
            <a:pPr eaLnBrk="1" hangingPunct="1"/>
            <a:r>
              <a:rPr lang="en-US" sz="4000" dirty="0">
                <a:ea typeface="ＭＳ Ｐゴシック" charset="0"/>
                <a:cs typeface="ＭＳ Ｐゴシック" charset="0"/>
              </a:rPr>
              <a:t>General </a:t>
            </a:r>
            <a:r>
              <a:rPr lang="en-US" sz="4000" dirty="0" smtClean="0">
                <a:ea typeface="ＭＳ Ｐゴシック" charset="0"/>
                <a:cs typeface="ＭＳ Ｐゴシック" charset="0"/>
              </a:rPr>
              <a:t>resonance conditions</a:t>
            </a:r>
            <a:endParaRPr lang="en-US" sz="40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60419" name="Picture 8" descr="reslin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03976"/>
            <a:ext cx="3635896" cy="3181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2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30837"/>
            <a:ext cx="3384376" cy="293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0169"/>
            <a:ext cx="3168352" cy="371149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0425" name="Picture 1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96752"/>
            <a:ext cx="177641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3528" y="3766388"/>
            <a:ext cx="56886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buSzTx/>
              <a:buNone/>
            </a:pPr>
            <a:endParaRPr lang="en-US" dirty="0" smtClean="0">
              <a:latin typeface="Palatino"/>
              <a:cs typeface="Palatino"/>
            </a:endParaRPr>
          </a:p>
          <a:p>
            <a:pPr algn="l">
              <a:spcBef>
                <a:spcPts val="0"/>
              </a:spcBef>
              <a:buSzTx/>
            </a:pPr>
            <a:r>
              <a:rPr lang="en-US" dirty="0" smtClean="0">
                <a:latin typeface="Palatino"/>
                <a:cs typeface="Palatino"/>
              </a:rPr>
              <a:t> If perturbation is large, </a:t>
            </a:r>
            <a:r>
              <a:rPr lang="en-US" b="1" dirty="0" smtClean="0">
                <a:latin typeface="Palatino"/>
                <a:cs typeface="Palatino"/>
              </a:rPr>
              <a:t>all</a:t>
            </a:r>
            <a:r>
              <a:rPr lang="en-US" dirty="0" smtClean="0">
                <a:latin typeface="Palatino"/>
                <a:cs typeface="Palatino"/>
              </a:rPr>
              <a:t> resonances can be potentially excited </a:t>
            </a:r>
            <a:endParaRPr lang="en-US" dirty="0" smtClean="0">
              <a:solidFill>
                <a:srgbClr val="000000"/>
              </a:solidFill>
              <a:latin typeface="Palatino"/>
              <a:cs typeface="Palatino"/>
            </a:endParaRPr>
          </a:p>
          <a:p>
            <a:pPr lvl="0" algn="l">
              <a:spcBef>
                <a:spcPts val="0"/>
              </a:spcBef>
              <a:buClr>
                <a:srgbClr val="00007D"/>
              </a:buClr>
              <a:buSzTx/>
            </a:pP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 The </a:t>
            </a:r>
            <a:r>
              <a:rPr lang="en-US" b="1" dirty="0" smtClean="0">
                <a:solidFill>
                  <a:srgbClr val="000000"/>
                </a:solidFill>
                <a:latin typeface="Palatino"/>
                <a:cs typeface="Palatino"/>
              </a:rPr>
              <a:t>resonance conditions form lines 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in frequency space and fill it up as the </a:t>
            </a:r>
            <a:r>
              <a:rPr lang="en-US" b="1" dirty="0" smtClean="0">
                <a:solidFill>
                  <a:srgbClr val="000000"/>
                </a:solidFill>
                <a:latin typeface="Palatino"/>
                <a:cs typeface="Palatino"/>
              </a:rPr>
              <a:t>order grows </a:t>
            </a:r>
            <a:r>
              <a:rPr lang="en-US" dirty="0" smtClean="0">
                <a:solidFill>
                  <a:srgbClr val="000000"/>
                </a:solidFill>
                <a:latin typeface="Palatino"/>
                <a:cs typeface="Palatino"/>
              </a:rPr>
              <a:t>(the rational numbers form a dense set inside the real numbers), but Fourier amplitudes should also decrease</a:t>
            </a:r>
            <a:endParaRPr lang="en-US" dirty="0">
              <a:latin typeface="Palatino"/>
              <a:cs typeface="Palatino"/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699" y="2249318"/>
            <a:ext cx="1708629" cy="391362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36912"/>
            <a:ext cx="1692175" cy="387594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3744416" cy="313949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32942"/>
            <a:ext cx="4464496" cy="316138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71" y="1961286"/>
            <a:ext cx="374921" cy="25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276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l">
              <a:buClr>
                <a:srgbClr val="00007D"/>
              </a:buClr>
              <a:buSzTx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 If lattice </a:t>
            </a:r>
            <a:r>
              <a:rPr lang="en-US" sz="2800" dirty="0">
                <a:solidFill>
                  <a:srgbClr val="000000"/>
                </a:solidFill>
                <a:latin typeface="Palatino"/>
                <a:cs typeface="Palatino"/>
              </a:rPr>
              <a:t>is made out of 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	  </a:t>
            </a:r>
            <a:r>
              <a:rPr lang="en-US" sz="2800" b="1" dirty="0" smtClean="0">
                <a:solidFill>
                  <a:srgbClr val="000000"/>
                </a:solidFill>
                <a:latin typeface="Palatino"/>
                <a:cs typeface="Palatino"/>
              </a:rPr>
              <a:t>identical cells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, and the perturbation follows the same periodicity, resulting in a reduction of the resonance conditions to the ones satisfying</a:t>
            </a:r>
          </a:p>
          <a:p>
            <a:pPr lvl="0" algn="l">
              <a:buClr>
                <a:srgbClr val="00007D"/>
              </a:buClr>
              <a:buSzTx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 These are called 				     </a:t>
            </a:r>
            <a:r>
              <a:rPr lang="en-US" sz="2800" b="1" dirty="0" smtClean="0">
                <a:solidFill>
                  <a:srgbClr val="000000"/>
                </a:solidFill>
                <a:latin typeface="Palatino"/>
                <a:cs typeface="Palatino"/>
              </a:rPr>
              <a:t>systematic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 	resonances</a:t>
            </a:r>
          </a:p>
        </p:txBody>
      </p:sp>
      <p:sp>
        <p:nvSpPr>
          <p:cNvPr id="60418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44624"/>
            <a:ext cx="7664450" cy="609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ea typeface="ＭＳ Ｐゴシック" charset="0"/>
                <a:cs typeface="ＭＳ Ｐゴシック" charset="0"/>
              </a:rPr>
              <a:t>Systematic and random resonances</a:t>
            </a:r>
            <a:endParaRPr lang="en-US" sz="36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928" y="836712"/>
            <a:ext cx="285104" cy="239119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060848"/>
            <a:ext cx="3886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/>
        </p:nvSpPr>
        <p:spPr bwMode="auto">
          <a:xfrm>
            <a:off x="320675" y="692150"/>
            <a:ext cx="8715375" cy="595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l">
              <a:buClr>
                <a:srgbClr val="00007D"/>
              </a:buClr>
              <a:buSzTx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 If lattice </a:t>
            </a:r>
            <a:r>
              <a:rPr lang="en-US" sz="2800" dirty="0">
                <a:solidFill>
                  <a:srgbClr val="000000"/>
                </a:solidFill>
                <a:latin typeface="Palatino"/>
                <a:cs typeface="Palatino"/>
              </a:rPr>
              <a:t>is made out of 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	  </a:t>
            </a:r>
            <a:r>
              <a:rPr lang="en-US" sz="2800" b="1" dirty="0" smtClean="0">
                <a:solidFill>
                  <a:srgbClr val="000000"/>
                </a:solidFill>
                <a:latin typeface="Palatino"/>
                <a:cs typeface="Palatino"/>
              </a:rPr>
              <a:t>identical cells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, and the perturbation follows the same periodicity, resulting in a reduction of the resonance conditions to the ones satisfying</a:t>
            </a:r>
          </a:p>
          <a:p>
            <a:pPr lvl="0" algn="l">
              <a:buClr>
                <a:srgbClr val="00007D"/>
              </a:buClr>
              <a:buSzTx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 These are called 				     </a:t>
            </a:r>
            <a:r>
              <a:rPr lang="en-US" sz="2800" b="1" dirty="0" smtClean="0">
                <a:solidFill>
                  <a:srgbClr val="000000"/>
                </a:solidFill>
                <a:latin typeface="Palatino"/>
                <a:cs typeface="Palatino"/>
              </a:rPr>
              <a:t>systematic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 	resonances</a:t>
            </a:r>
          </a:p>
          <a:p>
            <a:pPr lvl="0" algn="l">
              <a:buClr>
                <a:srgbClr val="00007D"/>
              </a:buClr>
              <a:buSzTx/>
            </a:pPr>
            <a:r>
              <a:rPr lang="en-US" sz="2800" dirty="0">
                <a:solidFill>
                  <a:srgbClr val="000000"/>
                </a:solidFill>
                <a:latin typeface="Palatino"/>
                <a:cs typeface="Palatino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Practically, any (linear)					      lattice perturbation breaks 					        super-periodicity and any 				   	   </a:t>
            </a:r>
            <a:r>
              <a:rPr lang="en-US" sz="2800" b="1" dirty="0" smtClean="0">
                <a:solidFill>
                  <a:srgbClr val="000000"/>
                </a:solidFill>
                <a:latin typeface="Palatino"/>
                <a:cs typeface="Palatino"/>
              </a:rPr>
              <a:t>random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 resonance can be 					     excited </a:t>
            </a:r>
          </a:p>
          <a:p>
            <a:pPr lvl="0" algn="l">
              <a:buClr>
                <a:srgbClr val="00007D"/>
              </a:buClr>
              <a:buSzTx/>
            </a:pP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Careful </a:t>
            </a:r>
            <a:r>
              <a:rPr lang="en-US" sz="2800" b="1" dirty="0" smtClean="0">
                <a:solidFill>
                  <a:srgbClr val="000000"/>
                </a:solidFill>
                <a:latin typeface="Palatino"/>
                <a:cs typeface="Palatino"/>
              </a:rPr>
              <a:t>choice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 of the 				         </a:t>
            </a:r>
            <a:r>
              <a:rPr lang="en-US" sz="2800" b="1" dirty="0" smtClean="0">
                <a:solidFill>
                  <a:srgbClr val="000000"/>
                </a:solidFill>
                <a:latin typeface="Palatino"/>
                <a:cs typeface="Palatino"/>
              </a:rPr>
              <a:t>working point </a:t>
            </a:r>
            <a:r>
              <a:rPr lang="en-US" sz="2800" dirty="0" smtClean="0">
                <a:solidFill>
                  <a:srgbClr val="000000"/>
                </a:solidFill>
                <a:latin typeface="Palatino"/>
                <a:cs typeface="Palatino"/>
              </a:rPr>
              <a:t>is necessary</a:t>
            </a:r>
            <a:endParaRPr lang="en-US" sz="2800" dirty="0">
              <a:latin typeface="+mj-lt"/>
              <a:cs typeface="Palatino"/>
            </a:endParaRPr>
          </a:p>
        </p:txBody>
      </p:sp>
      <p:sp>
        <p:nvSpPr>
          <p:cNvPr id="60418" name="Rectangle 5"/>
          <p:cNvSpPr>
            <a:spLocks noGrp="1" noChangeArrowheads="1"/>
          </p:cNvSpPr>
          <p:nvPr>
            <p:ph type="title"/>
          </p:nvPr>
        </p:nvSpPr>
        <p:spPr>
          <a:xfrm>
            <a:off x="1300163" y="44624"/>
            <a:ext cx="7664450" cy="609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ea typeface="ＭＳ Ｐゴシック" charset="0"/>
                <a:cs typeface="ＭＳ Ｐゴシック" charset="0"/>
              </a:rPr>
              <a:t>Systematic and random resonances</a:t>
            </a:r>
            <a:endParaRPr lang="en-US" sz="36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928" y="836712"/>
            <a:ext cx="285104" cy="239119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060848"/>
            <a:ext cx="3886200" cy="457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1092" y="2708920"/>
            <a:ext cx="4297412" cy="409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13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dirty="0" smtClean="0">
                <a:latin typeface="Palatino" charset="0"/>
                <a:ea typeface="ＭＳ Ｐゴシック" charset="0"/>
                <a:cs typeface="ＭＳ Ｐゴシック" charset="0"/>
              </a:rPr>
              <a:t>Contents of the 1</a:t>
            </a:r>
            <a:r>
              <a:rPr lang="en-US" sz="4400" baseline="30000" dirty="0" smtClean="0">
                <a:latin typeface="Palatino" charset="0"/>
                <a:ea typeface="ＭＳ Ｐゴシック" charset="0"/>
                <a:cs typeface="ＭＳ Ｐゴシック" charset="0"/>
              </a:rPr>
              <a:t>st</a:t>
            </a:r>
            <a:r>
              <a:rPr lang="en-US" sz="4400" dirty="0" smtClean="0">
                <a:latin typeface="Palatino" charset="0"/>
                <a:ea typeface="ＭＳ Ｐゴシック" charset="0"/>
                <a:cs typeface="ＭＳ Ｐゴシック" charset="0"/>
              </a:rPr>
              <a:t> lecture</a:t>
            </a:r>
            <a:endParaRPr lang="en-US" sz="44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536" y="648072"/>
            <a:ext cx="8640960" cy="6237312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Accelerator performance parameters and non-linear effects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Linear and non-linear 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oscillators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Integral and frequency of motion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The pendulum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Damped harmonic oscillator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Phase space dynamics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F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ixed point analysis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Non-autonomous systems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Driven harmonic oscillator, resonance conditions</a:t>
            </a: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Linear equations with periodic coefficients – Hill’s equations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err="1" smtClean="0">
                <a:solidFill>
                  <a:srgbClr val="E8E8F1"/>
                </a:solidFill>
                <a:latin typeface="Palatino" charset="0"/>
              </a:rPr>
              <a:t>Floquet</a:t>
            </a: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 solutions and normalized coordinates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theory </a:t>
            </a:r>
            <a:endParaRPr lang="en-US" dirty="0" smtClean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Non-linear oscillator</a:t>
            </a:r>
            <a:endParaRPr lang="en-US" dirty="0">
              <a:solidFill>
                <a:srgbClr val="E8E8F1"/>
              </a:solidFill>
              <a:latin typeface="Palatino" charset="0"/>
            </a:endParaRP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>
                <a:solidFill>
                  <a:srgbClr val="E8E8F1"/>
                </a:solidFill>
                <a:latin typeface="Palatino" charset="0"/>
              </a:rPr>
              <a:t>Perturbation  by periodic function – single dipole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Application to single multipole – resonance conditions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Examples: single quadrupole, sextupole, octupole perturbation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General multi-pole perturbation– example: linear coupling</a:t>
            </a:r>
          </a:p>
          <a:p>
            <a:pPr lvl="1">
              <a:buClr>
                <a:schemeClr val="accent6">
                  <a:lumMod val="20000"/>
                  <a:lumOff val="80000"/>
                </a:schemeClr>
              </a:buClr>
            </a:pPr>
            <a:r>
              <a:rPr lang="en-US" dirty="0" smtClean="0">
                <a:solidFill>
                  <a:srgbClr val="E8E8F1"/>
                </a:solidFill>
                <a:latin typeface="Palatino" charset="0"/>
              </a:rPr>
              <a:t>Resonance conditions and working point choice</a:t>
            </a:r>
          </a:p>
          <a:p>
            <a:r>
              <a:rPr lang="en-US" dirty="0" smtClean="0">
                <a:latin typeface="Palatino" charset="0"/>
              </a:rPr>
              <a:t>Summary</a:t>
            </a:r>
          </a:p>
          <a:p>
            <a:r>
              <a:rPr lang="en-US" dirty="0" smtClean="0">
                <a:latin typeface="Palatino" charset="0"/>
              </a:rPr>
              <a:t>Appendix: Damped harmonic oscillator</a:t>
            </a:r>
          </a:p>
        </p:txBody>
      </p:sp>
    </p:spTree>
    <p:extLst>
      <p:ext uri="{BB962C8B-B14F-4D97-AF65-F5344CB8AC3E}">
        <p14:creationId xmlns:p14="http://schemas.microsoft.com/office/powerpoint/2010/main" val="90690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Palatino" charset="0"/>
                <a:ea typeface="ＭＳ Ｐゴシック" charset="0"/>
                <a:cs typeface="ＭＳ Ｐゴシック" charset="0"/>
              </a:rPr>
              <a:t>Summary</a:t>
            </a:r>
            <a:endParaRPr lang="en-US" sz="4000" dirty="0">
              <a:latin typeface="Palatino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95536" y="764704"/>
            <a:ext cx="8496944" cy="5976664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Accelerator performance </a:t>
            </a:r>
            <a:r>
              <a:rPr lang="en-US" dirty="0" smtClean="0"/>
              <a:t>depends heavily on the understanding and control of </a:t>
            </a:r>
            <a:r>
              <a:rPr lang="en-US" b="1" dirty="0" smtClean="0"/>
              <a:t>non-linear effects</a:t>
            </a:r>
          </a:p>
          <a:p>
            <a:r>
              <a:rPr lang="en-US" dirty="0" smtClean="0"/>
              <a:t>The ability to </a:t>
            </a:r>
            <a:r>
              <a:rPr lang="en-US" b="1" dirty="0" smtClean="0"/>
              <a:t>integrate differential equations </a:t>
            </a:r>
            <a:r>
              <a:rPr lang="en-US" dirty="0" smtClean="0"/>
              <a:t>has a deep impact to the </a:t>
            </a:r>
            <a:r>
              <a:rPr lang="en-US" b="1" dirty="0" smtClean="0"/>
              <a:t>dynamics</a:t>
            </a:r>
            <a:r>
              <a:rPr lang="en-US" dirty="0" smtClean="0"/>
              <a:t> of the system</a:t>
            </a:r>
          </a:p>
          <a:p>
            <a:r>
              <a:rPr lang="en-US" b="1" dirty="0" smtClean="0"/>
              <a:t>Phase space</a:t>
            </a:r>
            <a:r>
              <a:rPr lang="en-US" dirty="0" smtClean="0"/>
              <a:t> is the natural space to study this dynamics</a:t>
            </a:r>
          </a:p>
          <a:p>
            <a:r>
              <a:rPr lang="en-US" b="1" dirty="0" smtClean="0"/>
              <a:t>Perturbation theory </a:t>
            </a:r>
            <a:r>
              <a:rPr lang="en-US" dirty="0" smtClean="0"/>
              <a:t>helps integrate iteratively differential equations and reveals appearance of resonances</a:t>
            </a:r>
          </a:p>
          <a:p>
            <a:r>
              <a:rPr lang="en-US" b="1" dirty="0" smtClean="0"/>
              <a:t>Periodic perturbations </a:t>
            </a:r>
            <a:r>
              <a:rPr lang="en-US" dirty="0" smtClean="0"/>
              <a:t>drive </a:t>
            </a:r>
            <a:r>
              <a:rPr lang="en-US" b="1" dirty="0" smtClean="0"/>
              <a:t>infinite number </a:t>
            </a:r>
            <a:r>
              <a:rPr lang="en-US" dirty="0" smtClean="0"/>
              <a:t>of resonances</a:t>
            </a:r>
          </a:p>
          <a:p>
            <a:r>
              <a:rPr lang="en-US" dirty="0" smtClean="0"/>
              <a:t>There is an </a:t>
            </a:r>
            <a:r>
              <a:rPr lang="en-US" b="1" dirty="0" smtClean="0"/>
              <a:t>amplitude dependent tune-shift </a:t>
            </a:r>
            <a:r>
              <a:rPr lang="en-US" dirty="0" smtClean="0"/>
              <a:t>at 1</a:t>
            </a:r>
            <a:r>
              <a:rPr lang="en-US" baseline="30000" dirty="0" smtClean="0"/>
              <a:t>st</a:t>
            </a:r>
            <a:r>
              <a:rPr lang="en-US" dirty="0" smtClean="0"/>
              <a:t> order for </a:t>
            </a:r>
            <a:r>
              <a:rPr lang="en-US" b="1" dirty="0" smtClean="0"/>
              <a:t>even multi-poles</a:t>
            </a:r>
          </a:p>
          <a:p>
            <a:r>
              <a:rPr lang="en-US" dirty="0" smtClean="0"/>
              <a:t>Periodicity of the lattice very important for reducing number of lines excited at first order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06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26988"/>
            <a:ext cx="7467600" cy="609601"/>
          </a:xfrm>
        </p:spPr>
        <p:txBody>
          <a:bodyPr/>
          <a:lstStyle/>
          <a:p>
            <a:pPr eaLnBrk="1" hangingPunct="1"/>
            <a:r>
              <a:rPr lang="en-US" sz="4000">
                <a:latin typeface="Palatino" charset="0"/>
                <a:ea typeface="ＭＳ Ｐゴシック" charset="0"/>
                <a:cs typeface="ＭＳ Ｐゴシック" charset="0"/>
              </a:rPr>
              <a:t>Damped harmonic oscillator I</a:t>
            </a:r>
          </a:p>
        </p:txBody>
      </p:sp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304800" y="749300"/>
            <a:ext cx="8659813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Damped harmonic oscillator:</a:t>
            </a:r>
          </a:p>
          <a:p>
            <a:pPr marL="342900" indent="-342900" algn="l">
              <a:buSzTx/>
              <a:defRPr/>
            </a:pPr>
            <a:endParaRPr lang="en-US" sz="2800" dirty="0">
              <a:latin typeface="Palatino" charset="0"/>
            </a:endParaRPr>
          </a:p>
          <a:p>
            <a:pPr marL="342900" indent="-342900" algn="l">
              <a:buSzTx/>
              <a:defRPr/>
            </a:pPr>
            <a:endParaRPr lang="en-US" sz="2800" dirty="0">
              <a:latin typeface="Palatino" charset="0"/>
            </a:endParaRPr>
          </a:p>
          <a:p>
            <a:pPr marL="742950" lvl="1" indent="-285750" algn="l">
              <a:lnSpc>
                <a:spcPct val="130000"/>
              </a:lnSpc>
              <a:buClr>
                <a:schemeClr val="accent2"/>
              </a:buClr>
              <a:buSzPct val="80000"/>
              <a:buFont typeface="Wingdings" charset="0"/>
              <a:buChar char="q"/>
              <a:defRPr/>
            </a:pPr>
            <a:r>
              <a:rPr lang="en-US" sz="2800" dirty="0">
                <a:latin typeface="Palatino" charset="0"/>
              </a:rPr>
              <a:t> 	         </a:t>
            </a:r>
            <a:r>
              <a:rPr lang="en-US" dirty="0">
                <a:latin typeface="Palatino" charset="0"/>
              </a:rPr>
              <a:t>is the ratio between the stored and lost energy per cycle with	the damping ratio </a:t>
            </a:r>
          </a:p>
          <a:p>
            <a:pPr marL="742950" lvl="1" indent="-285750" algn="l">
              <a:buClr>
                <a:schemeClr val="accent2"/>
              </a:buClr>
              <a:buSzPct val="80000"/>
              <a:buFont typeface="Wingdings" charset="0"/>
              <a:buChar char="q"/>
              <a:defRPr/>
            </a:pPr>
            <a:r>
              <a:rPr lang="en-US" dirty="0">
                <a:latin typeface="Palatino" charset="0"/>
              </a:rPr>
              <a:t> 	    is the </a:t>
            </a:r>
            <a:r>
              <a:rPr lang="en-US" dirty="0" err="1">
                <a:latin typeface="Palatino" charset="0"/>
              </a:rPr>
              <a:t>eigen</a:t>
            </a:r>
            <a:r>
              <a:rPr lang="en-US" dirty="0">
                <a:latin typeface="Palatino" charset="0"/>
              </a:rPr>
              <a:t>-frequency of the harmonic oscillator</a:t>
            </a:r>
          </a:p>
          <a:p>
            <a:pPr marL="342900" indent="-342900" algn="l">
              <a:buSzTx/>
              <a:defRPr/>
            </a:pPr>
            <a:r>
              <a:rPr lang="en-US" sz="2800" dirty="0">
                <a:latin typeface="Palatino" charset="0"/>
              </a:rPr>
              <a:t> General solution can be found by the same </a:t>
            </a:r>
            <a:r>
              <a:rPr lang="en-US" sz="2800" dirty="0" err="1">
                <a:latin typeface="Palatino" charset="0"/>
              </a:rPr>
              <a:t>ansatz</a:t>
            </a:r>
            <a:r>
              <a:rPr lang="en-US" sz="2800" dirty="0">
                <a:latin typeface="Palatino" charset="0"/>
              </a:rPr>
              <a:t> </a:t>
            </a:r>
          </a:p>
          <a:p>
            <a:pPr marL="342900" indent="-342900" algn="l">
              <a:buSzTx/>
              <a:defRPr/>
            </a:pPr>
            <a:endParaRPr lang="en-US" sz="2800" dirty="0">
              <a:latin typeface="Palatino" charset="0"/>
            </a:endParaRPr>
          </a:p>
          <a:p>
            <a:pPr algn="l">
              <a:buSzTx/>
              <a:buFont typeface="Wingdings" charset="0"/>
              <a:buNone/>
              <a:defRPr/>
            </a:pPr>
            <a:r>
              <a:rPr lang="en-US" sz="2800" dirty="0">
                <a:latin typeface="Palatino" charset="0"/>
              </a:rPr>
              <a:t>     leading to an auxiliary  2</a:t>
            </a:r>
            <a:r>
              <a:rPr lang="en-US" sz="2800" baseline="30000" dirty="0">
                <a:latin typeface="Palatino" charset="0"/>
              </a:rPr>
              <a:t>nd</a:t>
            </a:r>
            <a:r>
              <a:rPr lang="en-US" sz="2800" dirty="0">
                <a:latin typeface="Palatino" charset="0"/>
              </a:rPr>
              <a:t> order equation                         </a:t>
            </a:r>
          </a:p>
          <a:p>
            <a:pPr algn="l">
              <a:lnSpc>
                <a:spcPct val="120000"/>
              </a:lnSpc>
              <a:buSzTx/>
              <a:buFont typeface="Wingdings" charset="0"/>
              <a:buNone/>
              <a:defRPr/>
            </a:pPr>
            <a:r>
              <a:rPr lang="en-US" sz="2800" dirty="0">
                <a:latin typeface="Palatino" charset="0"/>
              </a:rPr>
              <a:t>				with solutions </a:t>
            </a:r>
          </a:p>
        </p:txBody>
      </p:sp>
      <p:pic>
        <p:nvPicPr>
          <p:cNvPr id="22531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296988"/>
            <a:ext cx="5721350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349500"/>
            <a:ext cx="927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924175"/>
            <a:ext cx="2159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573463"/>
            <a:ext cx="3381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1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445125"/>
            <a:ext cx="31432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4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995988"/>
            <a:ext cx="7883525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1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4340225"/>
            <a:ext cx="191770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415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  <p:tag name="FIRSTYANNIS@W87120HSW0KT3PP7" val="291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\frac{F}{m}\cos(\omega 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75"/>
  <p:tag name="PICTUREFILESIZE" val="15315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\frac{F}{m}\cos(\omega 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75"/>
  <p:tag name="PICTUREFILESIZE" val="15315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\frac{F}{m}\cos(\omega 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75"/>
  <p:tag name="PICTUREFILESIZE" val="15315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\frac{F}{m}\cos(\omega 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75"/>
  <p:tag name="PICTUREFILESIZE" val="15315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{\cal U} \\ {\cal U}'  \end{pmatrix}  = &#10;\begin{pmatrix} \frac{1}{\sqrt{\beta}}  &amp; 0\\ &#10;\frac{\alpha}{\sqrt{\beta}} &amp; \sqrt{\beta}\end{pmatrix}  \begin{pmatrix}   u \\ u' 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13"/>
  <p:tag name="PICTUREFILESIZE" val="12183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{\cal U}=\frac{u}{\sqrt{\beta}} \;, \;\; {\cal U'} = \frac{d\cal U}{d \phi} = \frac{\alpha}{\sqrt{\beta}}u + \sqrt{\beta}u'\;, \;\; \phi = \frac{\psi}{\nu}=\frac{1}{\nu}\int\frac{ds}{\beta(s)}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58"/>
  <p:tag name="PICTUREFILESIZE" val="21606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2\beta\beta'' - \beta'^2 + 4\beta^2K = 4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3"/>
  <p:tag name="PICTUREFILESIZE" val="4326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[5pt]{article}\pagestyle{empty}&#10;\begin{document}&#10;$$u(s)=\sqrt{\epsilon\beta(s)}\cos(\psi(s)+\psi_0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29"/>
  <p:tag name="PICTUREFILESIZE" val="588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[5pt]{article}\pagestyle{empty}&#10;\begin{document}&#10;$$&#10;u'(s)=\sqrt{\frac{\epsilon}{\beta(s)}}\left(\sin(\psi(s) +\psi_0) +\alpha(s) \cos(\psi(s)+\psi_0)\righ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33"/>
  <p:tag name="PICTUREFILESIZE" val="20307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{\cal U} \\ {\cal U}'  \end{pmatrix}  = &#10;\begin{pmatrix} \frac{1}{\sqrt{\beta}}  &amp; 0\\ &#10;\frac{\alpha}{\sqrt{\beta}} &amp; \sqrt{\beta}\end{pmatrix}  \begin{pmatrix}   u \\ u'  \end{pmatrix} 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13"/>
  <p:tag name="PICTUREFILESIZE" val="12183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 \bar{P} = \bar{I} E = f_N N e E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2"/>
  <p:tag name="PICTUREFILESIZE" val="3153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\begin{pmatrix} {\cal U} \\ {\cal U}'  \end{pmatrix}  = &#10;\sqrt{\epsilon}\begin{pmatrix} \;\;\; \cos(\nu\phi) \\&#10; -\sin(\nu\phi)  \end{pmatrix} &#10;$$&#10;\end{document}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5"/>
  <p:tag name="PICTUREFILESIZE" val="9158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{\cal U}=\frac{u}{\sqrt{\beta}} \;, \;\; {\cal U'} = \frac{d\cal U}{d \phi} = \frac{\alpha}{\sqrt{\beta}}u + \sqrt{\beta}u'\;, \;\; \phi = \frac{\psi}{\nu}=\frac{1}{\nu}\int\frac{ds}{\beta(s)}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58"/>
  <p:tag name="PICTUREFILESIZE" val="21606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2\beta\beta'' - \beta'^2 + 4\beta^2K = 4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3"/>
  <p:tag name="PICTUREFILESIZE" val="4326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{\cal U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"/>
  <p:tag name="PICTUREFILESIZE" val="272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{\cal U}'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"/>
  <p:tag name="PICTUREFILESIZE" val="366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u'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9"/>
  <p:tag name="PICTUREFILESIZE" val="306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u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6"/>
  <p:tag name="PICTUREFILESIZE" val="139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[5pt]{article}\pagestyle{empty}&#10;\begin{document}&#10;$$u(s)=\sqrt{\epsilon\beta(s)}\cos(\psi(s)+\psi_0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29"/>
  <p:tag name="PICTUREFILESIZE" val="5881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[5pt]{article}\pagestyle{empty}&#10;\begin{document}&#10;$$u(s)=\sqrt{\epsilon\beta(s)}\cos(\psi(s)+\psi_0)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29"/>
  <p:tag name="PICTUREFILESIZE" val="588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[5pt]{article}\pagestyle{empty}&#10;\begin{document}&#10;$$&#10;u'(s)=\sqrt{\frac{\epsilon}{\beta(s)}}\left(\sin(\psi(s) +\psi_0) +\alpha(s) \cos(\psi(s)+\psi_0)\righ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233"/>
  <p:tag name="PICTUREFILESIZE" val="20307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B= \frac{N_p}{4\pi^2\epsilon_x\epsilon_y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6"/>
  <p:tag name="PICTUREFILESIZE" val="4998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\begin{equation*}&#10;B_x = -\frac{\partial V}{\partial x} = \frac{\partial A_s}{\partial&#10;y}\;, \quad B_y = -\frac{\partial&#10;V}{\partial y} = -\frac{\partial A_s}{\partial x} &#10;\end{equation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90"/>
  <p:tag name="PICTUREFILESIZE" val="15846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cdot {\bf B} = 0 \;\; \rightarrow \;\; \exists {\bf A} : \;\;  {\bf B}  =  {\bf \nabla} \times {\bf A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7"/>
  <p:tag name="PICTUREFILESIZE" val="4626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times {\bf B} = 0 \;\; \rightarrow \;\; \exists V : \;\;  {\bf B}  =  -{\bf \nabla} V 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7"/>
  <p:tag name="PICTUREFILESIZE" val="4626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\begin{equation*}&#10;B_x = -\frac{\partial V}{\partial x} = \frac{\partial A_s}{\partial&#10;y}\;, \quad B_y = -\frac{\partial&#10;V}{\partial y} = -\frac{\partial A_s}{\partial x} &#10;\end{equation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90"/>
  <p:tag name="PICTUREFILESIZE" val="15846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cdot {\bf B} = 0 \;\; \rightarrow \;\; \exists {\bf A} : \;\;  {\bf B}  =  {\bf \nabla} \times {\bf A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7"/>
  <p:tag name="PICTUREFILESIZE" val="4626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{\cal A}(x+iy)=A_s(x,y)+iV(x,y) =  \sum\limits_{n=1}^\infty \kappa_n z^n = \sum\limits_{n=1}^\infty (\lambda_n + i&#10;\mu_n) (x+iy)^n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03"/>
  <p:tag name="PICTUREFILESIZE" val="29457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 {\bf \nabla} \times {\bf B} = 0 \;\; \rightarrow \;\; \exists V : \;\;  {\bf B}  =  -{\bf \nabla} V 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47"/>
  <p:tag name="PICTUREFILESIZE" val="4626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y + i B_x = - \frac{\partial}{\partial x}(A_s(x,y)+iV(x,y) ) = -\sum\limits_{n=1}^\infty n (\lambda_n + i&#10;\mu_n) (x+iy)^{n-1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06"/>
  <p:tag name="PICTUREFILESIZE" val="29830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n  =  -{n\lambda_n}\;,\quad a_n = {n\mu_n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7"/>
  <p:tag name="PICTUREFILESIZE" val="3724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y + i B_x = \sum\limits_{n=1}^\infty (b_n - i a_n) (x+iy)^{n-1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62"/>
  <p:tag name="PICTUREFILESIZE" val="15850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 \bar{P} = \bar{I} E = f_N N e E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2"/>
  <p:tag name="PICTUREFILESIZE" val="3153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y + i B_x = - \frac{\partial}{\partial x}(A_s(x,y)+iV(x,y) ) = -\sum\limits_{n=1}^\infty n (\lambda_n + i&#10;\mu_n) (x+iy)^{n-1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306"/>
  <p:tag name="PICTUREFILESIZE" val="29830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n  =  -{n\lambda_n}\;,\quad a_n = {n\mu_n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07"/>
  <p:tag name="PICTUREFILESIZE" val="3724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y + i B_x = \sum\limits_{n=1}^\infty (b_n - i a_n) (x+iy)^{n-1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62"/>
  <p:tag name="PICTUREFILESIZE" val="15850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usepackage{amsmath}&#10;\begin{document}&#10;$$&#10;B_y + i B_x = 10^{-4} B_0\sum\limits_{n=1}^\infty (b'_n - i a'_n) (\frac{x+iy}{r_0})^{n-1} 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199"/>
  <p:tag name="PICTUREFILESIZE" val="19391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$$&#10;b_n'  =  \frac{b_n}{10^{-4} B_0} r_0^{n-1} \,,\; a_n' = &#10;\frac{a_n}{10^{-4} B_0} r_0^{n-1} $$&#10;\end{document}&#10;"/>
  <p:tag name="FILENAME" val="txp_fig"/>
  <p:tag name="FORMAT" val="bmpmono"/>
  <p:tag name="RES" val="1200"/>
  <p:tag name="BLEND" val="0"/>
  <p:tag name="TRANSPARENT" val="0"/>
  <p:tag name="TBUG" val="0"/>
  <p:tag name="ALLOWFS" val="0"/>
  <p:tag name="ORIGWIDTH" val="166"/>
  <p:tag name="PICTUREFILESIZE" val="13334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0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36"/>
  <p:tag name="PICTUREFILESIZE" val="11820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\frac{F}{m}\cos(\omega 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75"/>
  <p:tag name="PICTUREFILESIZE" val="15315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\frac{F}{m}\cos(\omega 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75"/>
  <p:tag name="PICTUREFILESIZE" val="15315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 \bar{P} = \bar{I} E = f_N N e E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82"/>
  <p:tag name="PICTUREFILESIZE" val="3153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B= \frac{N_p}{4\pi^2\epsilon_x\epsilon_y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6"/>
  <p:tag name="PICTUREFILESIZE" val="4998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B= \frac{N_p}{4\pi^2\epsilon_x\epsilon_y}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---"/>
  <p:tag name="BITMAPFORMAT" val="bmpmono"/>
  <p:tag name="DEBUGINTERACTIVE" val="True"/>
  <p:tag name="ORIGWIDTH" val="56"/>
  <p:tag name="PICTUREFILESIZE" val="4998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\frac{F}{m}\cos(\omega 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75"/>
  <p:tag name="PICTUREFILESIZE" val="15315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$$&#10;\frac{d^2 u(t)}{dt^2} + \frac{\omega_0}{Q} \frac{du(t)}{dt} + \omega_0^2 u(t) = \frac{F}{m}\cos(\omega t)&#10;$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15"/>
  <p:tag name="BITMAPFORMAT" val="bmpmono"/>
  <p:tag name="DEBUGINTERACTIVE" val="True"/>
  <p:tag name="ORIGWIDTH" val="175"/>
  <p:tag name="PICTUREFILESIZE" val="153150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Palatino"/>
        <a:ea typeface=""/>
        <a:cs typeface=""/>
      </a:majorFont>
      <a:minorFont>
        <a:latin typeface="Palati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75000"/>
          <a:buFont typeface="Wingdings" pitchFamily="-112" charset="2"/>
          <a:buChar char="n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Baskerville" pitchFamily="-112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48536</TotalTime>
  <Words>4386</Words>
  <Application>Microsoft Macintosh PowerPoint</Application>
  <PresentationFormat>On-screen Show (4:3)</PresentationFormat>
  <Paragraphs>1008</Paragraphs>
  <Slides>102</Slides>
  <Notes>102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102</vt:i4>
      </vt:variant>
    </vt:vector>
  </HeadingPairs>
  <TitlesOfParts>
    <vt:vector size="113" baseType="lpstr">
      <vt:lpstr>Apple Chancery</vt:lpstr>
      <vt:lpstr>Baskerville</vt:lpstr>
      <vt:lpstr>Bookman Old Style</vt:lpstr>
      <vt:lpstr>Helvetica</vt:lpstr>
      <vt:lpstr>ＭＳ Ｐゴシック</vt:lpstr>
      <vt:lpstr>Palatino</vt:lpstr>
      <vt:lpstr>Times</vt:lpstr>
      <vt:lpstr>Times New Roman</vt:lpstr>
      <vt:lpstr>Wingdings</vt:lpstr>
      <vt:lpstr>Arial</vt:lpstr>
      <vt:lpstr>Pixel</vt:lpstr>
      <vt:lpstr>Non-linear effects  Hannes BARTOSIK and Yannis PAPAPHILIPPOU Accelerator and Beam Physics group Beams Department CERN</vt:lpstr>
      <vt:lpstr>Bibliography</vt:lpstr>
      <vt:lpstr>Contents of the 1st lecture</vt:lpstr>
      <vt:lpstr>Contents of the 1st lecture</vt:lpstr>
      <vt:lpstr>Accelerator performance parameters</vt:lpstr>
      <vt:lpstr>Non-linear effects in colliders</vt:lpstr>
      <vt:lpstr>Non-linear effects in colliders</vt:lpstr>
      <vt:lpstr>Non-linear effects in high-intensity rings</vt:lpstr>
      <vt:lpstr>Non-linear effects in high-intensity accelerators</vt:lpstr>
      <vt:lpstr>Non-linear effects in low emittance rings</vt:lpstr>
      <vt:lpstr>Non-linear effects in low emittance rings</vt:lpstr>
      <vt:lpstr>Contents of the 1st lecture</vt:lpstr>
      <vt:lpstr>Reminder: Harmonic oscillator</vt:lpstr>
      <vt:lpstr>Reminder: Harmonic oscillator</vt:lpstr>
      <vt:lpstr>Integral of motion</vt:lpstr>
      <vt:lpstr>Integral of motion</vt:lpstr>
      <vt:lpstr>Integration by quadrature </vt:lpstr>
      <vt:lpstr>Integration by quadrature </vt:lpstr>
      <vt:lpstr>Frequency of motion</vt:lpstr>
      <vt:lpstr>Frequency of motion</vt:lpstr>
      <vt:lpstr>Frequency of motion</vt:lpstr>
      <vt:lpstr>Frequency of motion</vt:lpstr>
      <vt:lpstr>The pendulum</vt:lpstr>
      <vt:lpstr>Solution for the pendulum  </vt:lpstr>
      <vt:lpstr>Period of the pendulum  </vt:lpstr>
      <vt:lpstr>Contents of the 1st lecture</vt:lpstr>
      <vt:lpstr>Phase space dynamics</vt:lpstr>
      <vt:lpstr>Phase space dynamics</vt:lpstr>
      <vt:lpstr>Non-linear oscillators</vt:lpstr>
      <vt:lpstr>Non-linear oscillators</vt:lpstr>
      <vt:lpstr>Fixed point analysis</vt:lpstr>
      <vt:lpstr>Fixed point analysis</vt:lpstr>
      <vt:lpstr>Fixed point for conservative systems</vt:lpstr>
      <vt:lpstr>Fixed point for conservative systems</vt:lpstr>
      <vt:lpstr>Pendulum fixed point analysis</vt:lpstr>
      <vt:lpstr>Pendulum fixed point analysis</vt:lpstr>
      <vt:lpstr>Pendulum fixed point analysis</vt:lpstr>
      <vt:lpstr>Contents of the 1st lecture</vt:lpstr>
      <vt:lpstr>Non-autonomous systems</vt:lpstr>
      <vt:lpstr>Non-autonomous systems</vt:lpstr>
      <vt:lpstr>Driven harmonic oscillator</vt:lpstr>
      <vt:lpstr>Driven harmonic oscillator</vt:lpstr>
      <vt:lpstr>Driven harmonic oscillator</vt:lpstr>
      <vt:lpstr>Phase space for time-dependent systems</vt:lpstr>
      <vt:lpstr>Phase space for time-dependent systems</vt:lpstr>
      <vt:lpstr>Phase space for time-dependent systems</vt:lpstr>
      <vt:lpstr>Contents of the 1st lecture</vt:lpstr>
      <vt:lpstr>Linear equation with periodic coefficients</vt:lpstr>
      <vt:lpstr>Linear equation with periodic coefficients</vt:lpstr>
      <vt:lpstr>Amplitude, phase and invariant</vt:lpstr>
      <vt:lpstr>Amplitude, phase and invariant</vt:lpstr>
      <vt:lpstr>Normalized coordinates</vt:lpstr>
      <vt:lpstr>Normalized coordinates</vt:lpstr>
      <vt:lpstr>Perturbation of Hill’s equations</vt:lpstr>
      <vt:lpstr>Magnetic multipole expansion</vt:lpstr>
      <vt:lpstr>Magnetic multipole expansion</vt:lpstr>
      <vt:lpstr>Multipole expansion II</vt:lpstr>
      <vt:lpstr>Multipole expansion II</vt:lpstr>
      <vt:lpstr>Contents of the 1st lecture</vt:lpstr>
      <vt:lpstr>Perturbation theory</vt:lpstr>
      <vt:lpstr>Perturbation theory</vt:lpstr>
      <vt:lpstr>Perturbation theory</vt:lpstr>
      <vt:lpstr>Perturbation of non-linear oscillator </vt:lpstr>
      <vt:lpstr>Perturbation of non-linear oscillator </vt:lpstr>
      <vt:lpstr>Perturbation of non-linear oscillator </vt:lpstr>
      <vt:lpstr>Perturbation of non-linear oscillator </vt:lpstr>
      <vt:lpstr>Perturbation of non-linear oscillator </vt:lpstr>
      <vt:lpstr>Perturbation of non-linear oscillator </vt:lpstr>
      <vt:lpstr>Perturbation by periodic function</vt:lpstr>
      <vt:lpstr>Perturbation by periodic function</vt:lpstr>
      <vt:lpstr>Perturbation by single dipole</vt:lpstr>
      <vt:lpstr>Perturbation by single dipole</vt:lpstr>
      <vt:lpstr>Perturbation by single multi-pole</vt:lpstr>
      <vt:lpstr>Perturbation by single multi-pole</vt:lpstr>
      <vt:lpstr>Perturbation by single multi-pole</vt:lpstr>
      <vt:lpstr>Perturbation by single multi-pole</vt:lpstr>
      <vt:lpstr>Resonances for single multi-pole</vt:lpstr>
      <vt:lpstr>Resonances for single multi-pole</vt:lpstr>
      <vt:lpstr>Resonances for single multi-pole</vt:lpstr>
      <vt:lpstr>Tune-shift for single multi-pole</vt:lpstr>
      <vt:lpstr>Tune-shift for single multi-pole</vt:lpstr>
      <vt:lpstr>Example: single quadrupole perturbation</vt:lpstr>
      <vt:lpstr>Example: single quadrupole perturbation</vt:lpstr>
      <vt:lpstr>Example: single quadrupole perturbation</vt:lpstr>
      <vt:lpstr>Single Sextupole Perturbation</vt:lpstr>
      <vt:lpstr>Single Sextupole Perturbation</vt:lpstr>
      <vt:lpstr>Single Sextupole Perturbation</vt:lpstr>
      <vt:lpstr>General multi-pole perturbation</vt:lpstr>
      <vt:lpstr>General multi-pole perturbation</vt:lpstr>
      <vt:lpstr>Example: Linear Coupling</vt:lpstr>
      <vt:lpstr>Example: Linear Coupling</vt:lpstr>
      <vt:lpstr>General resonance conditions</vt:lpstr>
      <vt:lpstr>General resonance conditions</vt:lpstr>
      <vt:lpstr>General resonance conditions</vt:lpstr>
      <vt:lpstr>Systematic and random resonances</vt:lpstr>
      <vt:lpstr>Systematic and random resonances</vt:lpstr>
      <vt:lpstr>Contents of the 1st lecture</vt:lpstr>
      <vt:lpstr>Summary</vt:lpstr>
      <vt:lpstr>Damped harmonic oscillator I</vt:lpstr>
      <vt:lpstr>Damped harmonic oscillator II</vt:lpstr>
      <vt:lpstr>Damped oscillator with periodic driving</vt:lpstr>
      <vt:lpstr>Damped oscillator with periodic driving</vt:lpstr>
    </vt:vector>
  </TitlesOfParts>
  <Company>SNS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Yannis Papaphilippou</cp:lastModifiedBy>
  <cp:revision>2150</cp:revision>
  <cp:lastPrinted>2008-01-22T16:33:02Z</cp:lastPrinted>
  <dcterms:created xsi:type="dcterms:W3CDTF">2011-01-18T14:20:36Z</dcterms:created>
  <dcterms:modified xsi:type="dcterms:W3CDTF">2017-02-02T20:48:19Z</dcterms:modified>
</cp:coreProperties>
</file>