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21"/>
  </p:notesMasterIdLst>
  <p:handoutMasterIdLst>
    <p:handoutMasterId r:id="rId22"/>
  </p:handoutMasterIdLst>
  <p:sldIdLst>
    <p:sldId id="256" r:id="rId2"/>
    <p:sldId id="258" r:id="rId3"/>
    <p:sldId id="402" r:id="rId4"/>
    <p:sldId id="403" r:id="rId5"/>
    <p:sldId id="423" r:id="rId6"/>
    <p:sldId id="372" r:id="rId7"/>
    <p:sldId id="348" r:id="rId8"/>
    <p:sldId id="351" r:id="rId9"/>
    <p:sldId id="369" r:id="rId10"/>
    <p:sldId id="376" r:id="rId11"/>
    <p:sldId id="379" r:id="rId12"/>
    <p:sldId id="345" r:id="rId13"/>
    <p:sldId id="341" r:id="rId14"/>
    <p:sldId id="342" r:id="rId15"/>
    <p:sldId id="343" r:id="rId16"/>
    <p:sldId id="344" r:id="rId17"/>
    <p:sldId id="346" r:id="rId18"/>
    <p:sldId id="340" r:id="rId19"/>
    <p:sldId id="327" r:id="rId20"/>
  </p:sldIdLst>
  <p:sldSz cx="9906000" cy="6858000" type="A4"/>
  <p:notesSz cx="6797675" cy="9928225"/>
  <p:defaultTextStyle>
    <a:defPPr>
      <a:defRPr lang="en-US"/>
    </a:defPPr>
    <a:lvl1pPr algn="l" rtl="0" eaLnBrk="0" fontAlgn="base" hangingPunct="0">
      <a:lnSpc>
        <a:spcPct val="90000"/>
      </a:lnSpc>
      <a:spcBef>
        <a:spcPct val="30000"/>
      </a:spcBef>
      <a:spcAft>
        <a:spcPct val="0"/>
      </a:spcAft>
      <a:buClr>
        <a:schemeClr val="hlink"/>
      </a:buClr>
      <a:buSzPct val="70000"/>
      <a:buFont typeface="Wingdings" pitchFamily="2" charset="2"/>
      <a:buChar char="u"/>
      <a:defRPr sz="2400" b="1" kern="1200">
        <a:solidFill>
          <a:srgbClr val="0000FF"/>
        </a:solidFill>
        <a:latin typeface="Arial" charset="0"/>
        <a:ea typeface="+mn-ea"/>
        <a:cs typeface="+mn-cs"/>
      </a:defRPr>
    </a:lvl1pPr>
    <a:lvl2pPr marL="457200" algn="l" rtl="0" eaLnBrk="0" fontAlgn="base" hangingPunct="0">
      <a:lnSpc>
        <a:spcPct val="90000"/>
      </a:lnSpc>
      <a:spcBef>
        <a:spcPct val="30000"/>
      </a:spcBef>
      <a:spcAft>
        <a:spcPct val="0"/>
      </a:spcAft>
      <a:buClr>
        <a:schemeClr val="hlink"/>
      </a:buClr>
      <a:buSzPct val="70000"/>
      <a:buFont typeface="Wingdings" pitchFamily="2" charset="2"/>
      <a:buChar char="u"/>
      <a:defRPr sz="2400" b="1" kern="1200">
        <a:solidFill>
          <a:srgbClr val="0000FF"/>
        </a:solidFill>
        <a:latin typeface="Arial" charset="0"/>
        <a:ea typeface="+mn-ea"/>
        <a:cs typeface="+mn-cs"/>
      </a:defRPr>
    </a:lvl2pPr>
    <a:lvl3pPr marL="914400" algn="l" rtl="0" eaLnBrk="0" fontAlgn="base" hangingPunct="0">
      <a:lnSpc>
        <a:spcPct val="90000"/>
      </a:lnSpc>
      <a:spcBef>
        <a:spcPct val="30000"/>
      </a:spcBef>
      <a:spcAft>
        <a:spcPct val="0"/>
      </a:spcAft>
      <a:buClr>
        <a:schemeClr val="hlink"/>
      </a:buClr>
      <a:buSzPct val="70000"/>
      <a:buFont typeface="Wingdings" pitchFamily="2" charset="2"/>
      <a:buChar char="u"/>
      <a:defRPr sz="2400" b="1" kern="1200">
        <a:solidFill>
          <a:srgbClr val="0000FF"/>
        </a:solidFill>
        <a:latin typeface="Arial" charset="0"/>
        <a:ea typeface="+mn-ea"/>
        <a:cs typeface="+mn-cs"/>
      </a:defRPr>
    </a:lvl3pPr>
    <a:lvl4pPr marL="1371600" algn="l" rtl="0" eaLnBrk="0" fontAlgn="base" hangingPunct="0">
      <a:lnSpc>
        <a:spcPct val="90000"/>
      </a:lnSpc>
      <a:spcBef>
        <a:spcPct val="30000"/>
      </a:spcBef>
      <a:spcAft>
        <a:spcPct val="0"/>
      </a:spcAft>
      <a:buClr>
        <a:schemeClr val="hlink"/>
      </a:buClr>
      <a:buSzPct val="70000"/>
      <a:buFont typeface="Wingdings" pitchFamily="2" charset="2"/>
      <a:buChar char="u"/>
      <a:defRPr sz="2400" b="1" kern="1200">
        <a:solidFill>
          <a:srgbClr val="0000FF"/>
        </a:solidFill>
        <a:latin typeface="Arial" charset="0"/>
        <a:ea typeface="+mn-ea"/>
        <a:cs typeface="+mn-cs"/>
      </a:defRPr>
    </a:lvl4pPr>
    <a:lvl5pPr marL="1828800" algn="l" rtl="0" eaLnBrk="0" fontAlgn="base" hangingPunct="0">
      <a:lnSpc>
        <a:spcPct val="90000"/>
      </a:lnSpc>
      <a:spcBef>
        <a:spcPct val="30000"/>
      </a:spcBef>
      <a:spcAft>
        <a:spcPct val="0"/>
      </a:spcAft>
      <a:buClr>
        <a:schemeClr val="hlink"/>
      </a:buClr>
      <a:buSzPct val="70000"/>
      <a:buFont typeface="Wingdings" pitchFamily="2" charset="2"/>
      <a:buChar char="u"/>
      <a:defRPr sz="2400" b="1" kern="1200">
        <a:solidFill>
          <a:srgbClr val="0000FF"/>
        </a:solidFill>
        <a:latin typeface="Arial" charset="0"/>
        <a:ea typeface="+mn-ea"/>
        <a:cs typeface="+mn-cs"/>
      </a:defRPr>
    </a:lvl5pPr>
    <a:lvl6pPr marL="2286000" algn="l" defTabSz="914400" rtl="0" eaLnBrk="1" latinLnBrk="0" hangingPunct="1">
      <a:defRPr sz="2400" b="1" kern="1200">
        <a:solidFill>
          <a:srgbClr val="0000FF"/>
        </a:solidFill>
        <a:latin typeface="Arial" charset="0"/>
        <a:ea typeface="+mn-ea"/>
        <a:cs typeface="+mn-cs"/>
      </a:defRPr>
    </a:lvl6pPr>
    <a:lvl7pPr marL="2743200" algn="l" defTabSz="914400" rtl="0" eaLnBrk="1" latinLnBrk="0" hangingPunct="1">
      <a:defRPr sz="2400" b="1" kern="1200">
        <a:solidFill>
          <a:srgbClr val="0000FF"/>
        </a:solidFill>
        <a:latin typeface="Arial" charset="0"/>
        <a:ea typeface="+mn-ea"/>
        <a:cs typeface="+mn-cs"/>
      </a:defRPr>
    </a:lvl7pPr>
    <a:lvl8pPr marL="3200400" algn="l" defTabSz="914400" rtl="0" eaLnBrk="1" latinLnBrk="0" hangingPunct="1">
      <a:defRPr sz="2400" b="1" kern="1200">
        <a:solidFill>
          <a:srgbClr val="0000FF"/>
        </a:solidFill>
        <a:latin typeface="Arial" charset="0"/>
        <a:ea typeface="+mn-ea"/>
        <a:cs typeface="+mn-cs"/>
      </a:defRPr>
    </a:lvl8pPr>
    <a:lvl9pPr marL="3657600" algn="l" defTabSz="914400" rtl="0" eaLnBrk="1" latinLnBrk="0" hangingPunct="1">
      <a:defRPr sz="2400" b="1" kern="1200">
        <a:solidFill>
          <a:srgbClr val="0000FF"/>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A7011D"/>
    <a:srgbClr val="414141"/>
    <a:srgbClr val="00CC00"/>
    <a:srgbClr val="FF6600"/>
    <a:srgbClr val="FF9900"/>
    <a:srgbClr val="008000"/>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08" autoAdjust="0"/>
    <p:restoredTop sz="87799" autoAdjust="0"/>
  </p:normalViewPr>
  <p:slideViewPr>
    <p:cSldViewPr snapToGrid="0">
      <p:cViewPr varScale="1">
        <p:scale>
          <a:sx n="90" d="100"/>
          <a:sy n="90" d="100"/>
        </p:scale>
        <p:origin x="150" y="90"/>
      </p:cViewPr>
      <p:guideLst>
        <p:guide orient="horz" pos="2160"/>
        <p:guide pos="312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49575" cy="495300"/>
          </a:xfrm>
          <a:prstGeom prst="rect">
            <a:avLst/>
          </a:prstGeom>
          <a:noFill/>
          <a:ln w="9525">
            <a:noFill/>
            <a:miter lim="800000"/>
            <a:headEnd/>
            <a:tailEnd/>
          </a:ln>
        </p:spPr>
        <p:txBody>
          <a:bodyPr vert="horz" wrap="square" lIns="97817" tIns="48913" rIns="97817" bIns="48913" numCol="1" anchor="t" anchorCtr="0" compatLnSpc="1">
            <a:prstTxWarp prst="textNoShape">
              <a:avLst/>
            </a:prstTxWarp>
          </a:bodyPr>
          <a:lstStyle>
            <a:lvl1pPr defTabSz="979488">
              <a:lnSpc>
                <a:spcPct val="100000"/>
              </a:lnSpc>
              <a:spcBef>
                <a:spcPct val="0"/>
              </a:spcBef>
              <a:buClrTx/>
              <a:buSzTx/>
              <a:buFontTx/>
              <a:buNone/>
              <a:defRPr sz="1400">
                <a:solidFill>
                  <a:schemeClr val="tx1"/>
                </a:solidFill>
              </a:defRPr>
            </a:lvl1pPr>
          </a:lstStyle>
          <a:p>
            <a:pPr>
              <a:defRPr/>
            </a:pPr>
            <a:endParaRPr lang="en-US"/>
          </a:p>
        </p:txBody>
      </p:sp>
      <p:sp>
        <p:nvSpPr>
          <p:cNvPr id="38915" name="Rectangle 3"/>
          <p:cNvSpPr>
            <a:spLocks noGrp="1" noChangeArrowheads="1"/>
          </p:cNvSpPr>
          <p:nvPr>
            <p:ph type="dt" sz="quarter" idx="1"/>
          </p:nvPr>
        </p:nvSpPr>
        <p:spPr bwMode="auto">
          <a:xfrm>
            <a:off x="3848100" y="0"/>
            <a:ext cx="2949575" cy="495300"/>
          </a:xfrm>
          <a:prstGeom prst="rect">
            <a:avLst/>
          </a:prstGeom>
          <a:noFill/>
          <a:ln w="9525">
            <a:noFill/>
            <a:miter lim="800000"/>
            <a:headEnd/>
            <a:tailEnd/>
          </a:ln>
        </p:spPr>
        <p:txBody>
          <a:bodyPr vert="horz" wrap="square" lIns="97817" tIns="48913" rIns="97817" bIns="48913" numCol="1" anchor="t" anchorCtr="0" compatLnSpc="1">
            <a:prstTxWarp prst="textNoShape">
              <a:avLst/>
            </a:prstTxWarp>
          </a:bodyPr>
          <a:lstStyle>
            <a:lvl1pPr algn="r" defTabSz="979488">
              <a:lnSpc>
                <a:spcPct val="100000"/>
              </a:lnSpc>
              <a:spcBef>
                <a:spcPct val="0"/>
              </a:spcBef>
              <a:buClrTx/>
              <a:buSzTx/>
              <a:buFontTx/>
              <a:buNone/>
              <a:defRPr sz="1400">
                <a:solidFill>
                  <a:schemeClr val="tx1"/>
                </a:solidFill>
              </a:defRPr>
            </a:lvl1pPr>
          </a:lstStyle>
          <a:p>
            <a:pPr>
              <a:defRPr/>
            </a:pPr>
            <a:endParaRPr lang="en-US"/>
          </a:p>
        </p:txBody>
      </p:sp>
      <p:sp>
        <p:nvSpPr>
          <p:cNvPr id="38916" name="Rectangle 4"/>
          <p:cNvSpPr>
            <a:spLocks noGrp="1" noChangeArrowheads="1"/>
          </p:cNvSpPr>
          <p:nvPr>
            <p:ph type="ftr" sz="quarter" idx="2"/>
          </p:nvPr>
        </p:nvSpPr>
        <p:spPr bwMode="auto">
          <a:xfrm>
            <a:off x="0" y="9432925"/>
            <a:ext cx="2949575" cy="495300"/>
          </a:xfrm>
          <a:prstGeom prst="rect">
            <a:avLst/>
          </a:prstGeom>
          <a:noFill/>
          <a:ln w="9525">
            <a:noFill/>
            <a:miter lim="800000"/>
            <a:headEnd/>
            <a:tailEnd/>
          </a:ln>
        </p:spPr>
        <p:txBody>
          <a:bodyPr vert="horz" wrap="square" lIns="97817" tIns="48913" rIns="97817" bIns="48913" numCol="1" anchor="b" anchorCtr="0" compatLnSpc="1">
            <a:prstTxWarp prst="textNoShape">
              <a:avLst/>
            </a:prstTxWarp>
          </a:bodyPr>
          <a:lstStyle>
            <a:lvl1pPr defTabSz="979488">
              <a:lnSpc>
                <a:spcPct val="100000"/>
              </a:lnSpc>
              <a:spcBef>
                <a:spcPct val="0"/>
              </a:spcBef>
              <a:buClrTx/>
              <a:buSzTx/>
              <a:buFontTx/>
              <a:buNone/>
              <a:defRPr sz="1400">
                <a:solidFill>
                  <a:schemeClr val="tx1"/>
                </a:solidFill>
              </a:defRPr>
            </a:lvl1pPr>
          </a:lstStyle>
          <a:p>
            <a:pPr>
              <a:defRPr/>
            </a:pPr>
            <a:endParaRPr lang="en-US"/>
          </a:p>
        </p:txBody>
      </p:sp>
      <p:sp>
        <p:nvSpPr>
          <p:cNvPr id="38917" name="Rectangle 5"/>
          <p:cNvSpPr>
            <a:spLocks noGrp="1" noChangeArrowheads="1"/>
          </p:cNvSpPr>
          <p:nvPr>
            <p:ph type="sldNum" sz="quarter" idx="3"/>
          </p:nvPr>
        </p:nvSpPr>
        <p:spPr bwMode="auto">
          <a:xfrm>
            <a:off x="3848100" y="9432925"/>
            <a:ext cx="2949575" cy="495300"/>
          </a:xfrm>
          <a:prstGeom prst="rect">
            <a:avLst/>
          </a:prstGeom>
          <a:noFill/>
          <a:ln w="9525">
            <a:noFill/>
            <a:miter lim="800000"/>
            <a:headEnd/>
            <a:tailEnd/>
          </a:ln>
        </p:spPr>
        <p:txBody>
          <a:bodyPr vert="horz" wrap="square" lIns="97817" tIns="48913" rIns="97817" bIns="48913" numCol="1" anchor="b" anchorCtr="0" compatLnSpc="1">
            <a:prstTxWarp prst="textNoShape">
              <a:avLst/>
            </a:prstTxWarp>
          </a:bodyPr>
          <a:lstStyle>
            <a:lvl1pPr algn="r" defTabSz="979488">
              <a:lnSpc>
                <a:spcPct val="100000"/>
              </a:lnSpc>
              <a:spcBef>
                <a:spcPct val="0"/>
              </a:spcBef>
              <a:buClrTx/>
              <a:buSzTx/>
              <a:buFontTx/>
              <a:buNone/>
              <a:defRPr sz="1400">
                <a:solidFill>
                  <a:schemeClr val="tx1"/>
                </a:solidFill>
              </a:defRPr>
            </a:lvl1pPr>
          </a:lstStyle>
          <a:p>
            <a:pPr>
              <a:defRPr/>
            </a:pPr>
            <a:fld id="{0D65156E-88E8-41E3-B4EE-E69DC3A4FD3D}" type="slidenum">
              <a:rPr lang="en-US"/>
              <a:pPr>
                <a:defRPr/>
              </a:pPr>
              <a:t>‹#›</a:t>
            </a:fld>
            <a:endParaRPr lang="en-US" dirty="0"/>
          </a:p>
        </p:txBody>
      </p:sp>
    </p:spTree>
    <p:extLst>
      <p:ext uri="{BB962C8B-B14F-4D97-AF65-F5344CB8AC3E}">
        <p14:creationId xmlns:p14="http://schemas.microsoft.com/office/powerpoint/2010/main" val="17590707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9774320"/>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bwMode="auto">
          <a:xfrm>
            <a:off x="709613" y="744538"/>
            <a:ext cx="5378450" cy="37226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Rectangle 3"/>
          <p:cNvSpPr>
            <a:spLocks noGrp="1" noChangeArrowheads="1"/>
          </p:cNvSpPr>
          <p:nvPr>
            <p:ph type="body" idx="1"/>
          </p:nvPr>
        </p:nvSpPr>
        <p:spPr bwMode="auto">
          <a:xfrm>
            <a:off x="679450" y="4716463"/>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1206022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bwMode="auto">
          <a:xfrm>
            <a:off x="709613" y="744538"/>
            <a:ext cx="5378450" cy="37226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Rectangle 3"/>
          <p:cNvSpPr>
            <a:spLocks noGrp="1" noChangeArrowheads="1"/>
          </p:cNvSpPr>
          <p:nvPr>
            <p:ph type="body" idx="1"/>
          </p:nvPr>
        </p:nvSpPr>
        <p:spPr bwMode="auto">
          <a:xfrm>
            <a:off x="679450" y="4716463"/>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1365318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bwMode="auto">
          <a:xfrm>
            <a:off x="709613" y="744538"/>
            <a:ext cx="5378450" cy="37226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Rectangle 3"/>
          <p:cNvSpPr>
            <a:spLocks noGrp="1" noChangeArrowheads="1"/>
          </p:cNvSpPr>
          <p:nvPr>
            <p:ph type="body" idx="1"/>
          </p:nvPr>
        </p:nvSpPr>
        <p:spPr bwMode="auto">
          <a:xfrm>
            <a:off x="679450" y="4716463"/>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9031247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bwMode="auto">
          <a:xfrm>
            <a:off x="769938" y="782638"/>
            <a:ext cx="5324475" cy="36861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Rectangle 3"/>
          <p:cNvSpPr>
            <a:spLocks noGrp="1" noChangeArrowheads="1"/>
          </p:cNvSpPr>
          <p:nvPr>
            <p:ph type="body" idx="1"/>
          </p:nvPr>
        </p:nvSpPr>
        <p:spPr bwMode="auto">
          <a:xfrm>
            <a:off x="939800" y="4705350"/>
            <a:ext cx="4989513" cy="44656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67" tIns="48033" rIns="96067" bIns="48033"/>
          <a:lstStyle/>
          <a:p>
            <a:endParaRPr lang="en-GB" altLang="en-US" smtClean="0"/>
          </a:p>
        </p:txBody>
      </p:sp>
    </p:spTree>
    <p:extLst>
      <p:ext uri="{BB962C8B-B14F-4D97-AF65-F5344CB8AC3E}">
        <p14:creationId xmlns:p14="http://schemas.microsoft.com/office/powerpoint/2010/main" val="398503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bwMode="auto">
          <a:xfrm>
            <a:off x="709613" y="744538"/>
            <a:ext cx="5378450" cy="37226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Rectangle 3"/>
          <p:cNvSpPr>
            <a:spLocks noGrp="1" noChangeArrowheads="1"/>
          </p:cNvSpPr>
          <p:nvPr>
            <p:ph type="body" idx="1"/>
          </p:nvPr>
        </p:nvSpPr>
        <p:spPr bwMode="auto">
          <a:xfrm>
            <a:off x="679450" y="4716463"/>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0826541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bwMode="auto">
          <a:xfrm>
            <a:off x="709613" y="744538"/>
            <a:ext cx="5378450" cy="37226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Rectangle 3"/>
          <p:cNvSpPr>
            <a:spLocks noGrp="1" noChangeArrowheads="1"/>
          </p:cNvSpPr>
          <p:nvPr>
            <p:ph type="body" idx="1"/>
          </p:nvPr>
        </p:nvSpPr>
        <p:spPr bwMode="auto">
          <a:xfrm>
            <a:off x="679450" y="4716463"/>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7421659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bwMode="auto">
          <a:xfrm>
            <a:off x="709613" y="744538"/>
            <a:ext cx="5378450" cy="37226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Rectangle 3"/>
          <p:cNvSpPr>
            <a:spLocks noGrp="1" noChangeArrowheads="1"/>
          </p:cNvSpPr>
          <p:nvPr>
            <p:ph type="body" idx="1"/>
          </p:nvPr>
        </p:nvSpPr>
        <p:spPr bwMode="auto">
          <a:xfrm>
            <a:off x="679450" y="4716463"/>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7972023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bwMode="auto">
          <a:xfrm>
            <a:off x="709613" y="744538"/>
            <a:ext cx="5378450" cy="37226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Rectangle 3"/>
          <p:cNvSpPr>
            <a:spLocks noGrp="1" noChangeArrowheads="1"/>
          </p:cNvSpPr>
          <p:nvPr>
            <p:ph type="body" idx="1"/>
          </p:nvPr>
        </p:nvSpPr>
        <p:spPr bwMode="auto">
          <a:xfrm>
            <a:off x="679450" y="4716463"/>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12938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bwMode="auto">
          <a:xfrm>
            <a:off x="709613" y="744538"/>
            <a:ext cx="5378450" cy="37226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Rectangle 3"/>
          <p:cNvSpPr>
            <a:spLocks noGrp="1" noChangeArrowheads="1"/>
          </p:cNvSpPr>
          <p:nvPr>
            <p:ph type="body" idx="1"/>
          </p:nvPr>
        </p:nvSpPr>
        <p:spPr bwMode="auto">
          <a:xfrm>
            <a:off x="679450" y="4716463"/>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062972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bwMode="auto">
          <a:xfrm>
            <a:off x="709613" y="744538"/>
            <a:ext cx="5378450" cy="37226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Rectangle 3"/>
          <p:cNvSpPr>
            <a:spLocks noGrp="1" noChangeArrowheads="1"/>
          </p:cNvSpPr>
          <p:nvPr>
            <p:ph type="body" idx="1"/>
          </p:nvPr>
        </p:nvSpPr>
        <p:spPr bwMode="auto">
          <a:xfrm>
            <a:off x="679450" y="4716463"/>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2062867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bwMode="auto">
          <a:xfrm>
            <a:off x="709613" y="744538"/>
            <a:ext cx="5378450" cy="37226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Rectangle 3"/>
          <p:cNvSpPr>
            <a:spLocks noGrp="1" noChangeArrowheads="1"/>
          </p:cNvSpPr>
          <p:nvPr>
            <p:ph type="body" idx="1"/>
          </p:nvPr>
        </p:nvSpPr>
        <p:spPr bwMode="auto">
          <a:xfrm>
            <a:off x="679450" y="4716463"/>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2214833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 y="2362200"/>
            <a:ext cx="11557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Rectangle 5"/>
          <p:cNvSpPr>
            <a:spLocks noGrp="1" noChangeArrowheads="1"/>
          </p:cNvSpPr>
          <p:nvPr>
            <p:ph type="ctrTitle"/>
          </p:nvPr>
        </p:nvSpPr>
        <p:spPr>
          <a:xfrm>
            <a:off x="1816100" y="2286000"/>
            <a:ext cx="7759700" cy="1143000"/>
          </a:xfrm>
        </p:spPr>
        <p:txBody>
          <a:bodyPr/>
          <a:lstStyle>
            <a:lvl1pPr>
              <a:defRPr/>
            </a:lvl1pPr>
          </a:lstStyle>
          <a:p>
            <a:r>
              <a:rPr lang="en-US"/>
              <a:t>Click to edit Master title style</a:t>
            </a:r>
          </a:p>
        </p:txBody>
      </p:sp>
      <p:sp>
        <p:nvSpPr>
          <p:cNvPr id="4102" name="Rectangle 6"/>
          <p:cNvSpPr>
            <a:spLocks noGrp="1" noChangeArrowheads="1"/>
          </p:cNvSpPr>
          <p:nvPr>
            <p:ph type="subTitle" idx="1"/>
          </p:nvPr>
        </p:nvSpPr>
        <p:spPr>
          <a:xfrm>
            <a:off x="2228850" y="3886200"/>
            <a:ext cx="6934200" cy="1752600"/>
          </a:xfrm>
        </p:spPr>
        <p:txBody>
          <a:bodyPr/>
          <a:lstStyle>
            <a:lvl1pPr marL="0" indent="0" algn="ctr">
              <a:buFont typeface="Wingdings" pitchFamily="2" charset="2"/>
              <a:buNone/>
              <a:defRPr/>
            </a:lvl1pPr>
          </a:lstStyle>
          <a:p>
            <a:r>
              <a:rPr lang="en-US"/>
              <a:t>Click to edit Master subtitle style</a:t>
            </a:r>
          </a:p>
        </p:txBody>
      </p:sp>
      <p:sp>
        <p:nvSpPr>
          <p:cNvPr id="5" name="Rectangle 2"/>
          <p:cNvSpPr>
            <a:spLocks noGrp="1" noChangeArrowheads="1"/>
          </p:cNvSpPr>
          <p:nvPr>
            <p:ph type="dt" sz="half" idx="10"/>
          </p:nvPr>
        </p:nvSpPr>
        <p:spPr bwMode="auto">
          <a:xfrm>
            <a:off x="742950" y="6248400"/>
            <a:ext cx="2063750" cy="457200"/>
          </a:xfrm>
          <a:prstGeom prst="rect">
            <a:avLst/>
          </a:prstGeom>
          <a:ln>
            <a:miter lim="800000"/>
            <a:headEnd/>
            <a:tailEnd/>
          </a:ln>
        </p:spPr>
        <p:txBody>
          <a:bodyPr vert="horz" wrap="none" lIns="92075" tIns="46038" rIns="92075" bIns="46038" numCol="1" anchor="ctr" anchorCtr="0" compatLnSpc="1">
            <a:prstTxWarp prst="textNoShape">
              <a:avLst/>
            </a:prstTxWarp>
          </a:bodyPr>
          <a:lstStyle>
            <a:lvl1pPr marL="0" indent="0">
              <a:lnSpc>
                <a:spcPct val="100000"/>
              </a:lnSpc>
              <a:spcBef>
                <a:spcPct val="0"/>
              </a:spcBef>
              <a:buClrTx/>
              <a:buSzTx/>
              <a:buFontTx/>
              <a:buNone/>
              <a:defRPr sz="1400" b="0">
                <a:solidFill>
                  <a:schemeClr val="tx1"/>
                </a:solidFill>
                <a:latin typeface="Times New Roman" pitchFamily="18" charset="0"/>
              </a:defRPr>
            </a:lvl1pPr>
          </a:lstStyle>
          <a:p>
            <a:pPr>
              <a:defRPr/>
            </a:pPr>
            <a:endParaRPr lang="en-US"/>
          </a:p>
        </p:txBody>
      </p:sp>
      <p:sp>
        <p:nvSpPr>
          <p:cNvPr id="6" name="Rectangle 3"/>
          <p:cNvSpPr>
            <a:spLocks noGrp="1" noChangeArrowheads="1"/>
          </p:cNvSpPr>
          <p:nvPr>
            <p:ph type="ftr" sz="quarter" idx="11"/>
          </p:nvPr>
        </p:nvSpPr>
        <p:spPr bwMode="auto">
          <a:xfrm>
            <a:off x="3384550" y="6248400"/>
            <a:ext cx="3136900" cy="457200"/>
          </a:xfrm>
          <a:prstGeom prst="rect">
            <a:avLst/>
          </a:prstGeom>
          <a:ln>
            <a:miter lim="800000"/>
            <a:headEnd/>
            <a:tailEnd/>
          </a:ln>
        </p:spPr>
        <p:txBody>
          <a:bodyPr vert="horz" wrap="none" lIns="92075" tIns="46038" rIns="92075" bIns="46038" numCol="1" anchor="ctr" anchorCtr="0" compatLnSpc="1">
            <a:prstTxWarp prst="textNoShape">
              <a:avLst/>
            </a:prstTxWarp>
          </a:bodyPr>
          <a:lstStyle>
            <a:lvl1pPr algn="ctr" eaLnBrk="0" hangingPunct="0">
              <a:lnSpc>
                <a:spcPct val="100000"/>
              </a:lnSpc>
              <a:spcBef>
                <a:spcPct val="0"/>
              </a:spcBef>
              <a:buClrTx/>
              <a:buSzTx/>
              <a:buFontTx/>
              <a:buNone/>
              <a:defRPr sz="1400" b="0" i="0" smtClean="0">
                <a:solidFill>
                  <a:schemeClr val="tx1"/>
                </a:solidFill>
                <a:latin typeface="Times New Roman" pitchFamily="18" charset="0"/>
              </a:defRPr>
            </a:lvl1pPr>
          </a:lstStyle>
          <a:p>
            <a:pPr>
              <a:defRPr/>
            </a:pPr>
            <a:r>
              <a:rPr lang="en-US" smtClean="0"/>
              <a:t>JUAS 2015 practical day</a:t>
            </a:r>
            <a:endParaRPr lang="en-US"/>
          </a:p>
        </p:txBody>
      </p:sp>
      <p:sp>
        <p:nvSpPr>
          <p:cNvPr id="7" name="Rectangle 23"/>
          <p:cNvSpPr>
            <a:spLocks noGrp="1" noChangeArrowheads="1"/>
          </p:cNvSpPr>
          <p:nvPr>
            <p:ph type="sldNum" sz="quarter" idx="12"/>
          </p:nvPr>
        </p:nvSpPr>
        <p:spPr>
          <a:xfrm>
            <a:off x="7842250" y="6400800"/>
            <a:ext cx="2063750" cy="457200"/>
          </a:xfrm>
        </p:spPr>
        <p:txBody>
          <a:bodyPr/>
          <a:lstStyle>
            <a:lvl1pPr>
              <a:defRPr/>
            </a:lvl1pPr>
          </a:lstStyle>
          <a:p>
            <a:pPr>
              <a:defRPr/>
            </a:pPr>
            <a:fld id="{6F6E1167-9F12-444A-B29B-D58B27C34D2B}" type="slidenum">
              <a:rPr lang="en-US"/>
              <a:pPr>
                <a:defRPr/>
              </a:pPr>
              <a:t>‹#›</a:t>
            </a:fld>
            <a:endParaRPr lang="en-US" dirty="0"/>
          </a:p>
        </p:txBody>
      </p:sp>
    </p:spTree>
    <p:extLst>
      <p:ext uri="{BB962C8B-B14F-4D97-AF65-F5344CB8AC3E}">
        <p14:creationId xmlns:p14="http://schemas.microsoft.com/office/powerpoint/2010/main" val="14015197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1"/>
          <p:cNvSpPr>
            <a:spLocks noGrp="1" noChangeArrowheads="1"/>
          </p:cNvSpPr>
          <p:nvPr>
            <p:ph type="sldNum" sz="quarter" idx="10"/>
          </p:nvPr>
        </p:nvSpPr>
        <p:spPr/>
        <p:txBody>
          <a:bodyPr/>
          <a:lstStyle>
            <a:lvl1pPr>
              <a:defRPr/>
            </a:lvl1pPr>
          </a:lstStyle>
          <a:p>
            <a:pPr>
              <a:defRPr/>
            </a:pPr>
            <a:fld id="{082A5303-6DF6-4328-919C-B186669E12B0}" type="slidenum">
              <a:rPr lang="en-US"/>
              <a:pPr>
                <a:defRPr/>
              </a:pPr>
              <a:t>‹#›</a:t>
            </a:fld>
            <a:endParaRPr lang="en-US" dirty="0"/>
          </a:p>
        </p:txBody>
      </p:sp>
    </p:spTree>
    <p:extLst>
      <p:ext uri="{BB962C8B-B14F-4D97-AF65-F5344CB8AC3E}">
        <p14:creationId xmlns:p14="http://schemas.microsoft.com/office/powerpoint/2010/main" val="2700482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2925" y="533400"/>
            <a:ext cx="1939925" cy="5562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73150" y="533400"/>
            <a:ext cx="5667375" cy="5562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1"/>
          <p:cNvSpPr>
            <a:spLocks noGrp="1" noChangeArrowheads="1"/>
          </p:cNvSpPr>
          <p:nvPr>
            <p:ph type="sldNum" sz="quarter" idx="10"/>
          </p:nvPr>
        </p:nvSpPr>
        <p:spPr/>
        <p:txBody>
          <a:bodyPr/>
          <a:lstStyle>
            <a:lvl1pPr>
              <a:defRPr/>
            </a:lvl1pPr>
          </a:lstStyle>
          <a:p>
            <a:pPr>
              <a:defRPr/>
            </a:pPr>
            <a:fld id="{297C7974-4096-49FA-90B7-9B8784AFF723}" type="slidenum">
              <a:rPr lang="en-US"/>
              <a:pPr>
                <a:defRPr/>
              </a:pPr>
              <a:t>‹#›</a:t>
            </a:fld>
            <a:endParaRPr lang="en-US" dirty="0"/>
          </a:p>
        </p:txBody>
      </p:sp>
    </p:spTree>
    <p:extLst>
      <p:ext uri="{BB962C8B-B14F-4D97-AF65-F5344CB8AC3E}">
        <p14:creationId xmlns:p14="http://schemas.microsoft.com/office/powerpoint/2010/main" val="15314872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073150" y="533400"/>
            <a:ext cx="7759700" cy="1066800"/>
          </a:xfrm>
        </p:spPr>
        <p:txBody>
          <a:bodyPr/>
          <a:lstStyle/>
          <a:p>
            <a:r>
              <a:rPr lang="en-US"/>
              <a:t>Click to edit Master title style</a:t>
            </a:r>
          </a:p>
        </p:txBody>
      </p:sp>
      <p:sp>
        <p:nvSpPr>
          <p:cNvPr id="3" name="Text Placeholder 2"/>
          <p:cNvSpPr>
            <a:spLocks noGrp="1"/>
          </p:cNvSpPr>
          <p:nvPr>
            <p:ph type="body" sz="half" idx="1"/>
          </p:nvPr>
        </p:nvSpPr>
        <p:spPr>
          <a:xfrm>
            <a:off x="1073150" y="1981200"/>
            <a:ext cx="77597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73150" y="4114800"/>
            <a:ext cx="77597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1"/>
          <p:cNvSpPr>
            <a:spLocks noGrp="1" noChangeArrowheads="1"/>
          </p:cNvSpPr>
          <p:nvPr>
            <p:ph type="sldNum" sz="quarter" idx="10"/>
          </p:nvPr>
        </p:nvSpPr>
        <p:spPr/>
        <p:txBody>
          <a:bodyPr/>
          <a:lstStyle>
            <a:lvl1pPr>
              <a:defRPr/>
            </a:lvl1pPr>
          </a:lstStyle>
          <a:p>
            <a:pPr>
              <a:defRPr/>
            </a:pPr>
            <a:fld id="{5C8CFCBC-2138-4703-B1B0-30C053828600}" type="slidenum">
              <a:rPr lang="en-US"/>
              <a:pPr>
                <a:defRPr/>
              </a:pPr>
              <a:t>‹#›</a:t>
            </a:fld>
            <a:endParaRPr lang="en-US" dirty="0"/>
          </a:p>
        </p:txBody>
      </p:sp>
    </p:spTree>
    <p:extLst>
      <p:ext uri="{BB962C8B-B14F-4D97-AF65-F5344CB8AC3E}">
        <p14:creationId xmlns:p14="http://schemas.microsoft.com/office/powerpoint/2010/main" val="39276552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73150" y="533400"/>
            <a:ext cx="7759700" cy="1066800"/>
          </a:xfrm>
        </p:spPr>
        <p:txBody>
          <a:bodyPr/>
          <a:lstStyle/>
          <a:p>
            <a:r>
              <a:rPr lang="en-US"/>
              <a:t>Click to edit Master title style</a:t>
            </a:r>
          </a:p>
        </p:txBody>
      </p:sp>
      <p:sp>
        <p:nvSpPr>
          <p:cNvPr id="3" name="Content Placeholder 2"/>
          <p:cNvSpPr>
            <a:spLocks noGrp="1"/>
          </p:cNvSpPr>
          <p:nvPr>
            <p:ph sz="half" idx="1"/>
          </p:nvPr>
        </p:nvSpPr>
        <p:spPr>
          <a:xfrm>
            <a:off x="1073150" y="1981200"/>
            <a:ext cx="380365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5029200" y="1981200"/>
            <a:ext cx="380365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5029200" y="4114800"/>
            <a:ext cx="380365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31"/>
          <p:cNvSpPr>
            <a:spLocks noGrp="1" noChangeArrowheads="1"/>
          </p:cNvSpPr>
          <p:nvPr>
            <p:ph type="sldNum" sz="quarter" idx="10"/>
          </p:nvPr>
        </p:nvSpPr>
        <p:spPr/>
        <p:txBody>
          <a:bodyPr/>
          <a:lstStyle>
            <a:lvl1pPr>
              <a:defRPr/>
            </a:lvl1pPr>
          </a:lstStyle>
          <a:p>
            <a:pPr>
              <a:defRPr/>
            </a:pPr>
            <a:fld id="{94067F49-B5CE-42A2-B8CF-E44DC032135E}" type="slidenum">
              <a:rPr lang="en-US"/>
              <a:pPr>
                <a:defRPr/>
              </a:pPr>
              <a:t>‹#›</a:t>
            </a:fld>
            <a:endParaRPr lang="en-US" dirty="0"/>
          </a:p>
        </p:txBody>
      </p:sp>
    </p:spTree>
    <p:extLst>
      <p:ext uri="{BB962C8B-B14F-4D97-AF65-F5344CB8AC3E}">
        <p14:creationId xmlns:p14="http://schemas.microsoft.com/office/powerpoint/2010/main" val="35880566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0" y="163513"/>
            <a:ext cx="9906000" cy="703262"/>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073150" y="1090613"/>
            <a:ext cx="3803650" cy="2425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029200" y="1090613"/>
            <a:ext cx="3803650" cy="2425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1073150" y="3668713"/>
            <a:ext cx="3803650" cy="2427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5029200" y="3668713"/>
            <a:ext cx="3803650" cy="2427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1"/>
          <p:cNvSpPr>
            <a:spLocks noGrp="1" noChangeArrowheads="1"/>
          </p:cNvSpPr>
          <p:nvPr>
            <p:ph type="sldNum" sz="quarter" idx="10"/>
          </p:nvPr>
        </p:nvSpPr>
        <p:spPr/>
        <p:txBody>
          <a:bodyPr/>
          <a:lstStyle>
            <a:lvl1pPr>
              <a:defRPr/>
            </a:lvl1pPr>
          </a:lstStyle>
          <a:p>
            <a:pPr>
              <a:defRPr/>
            </a:pPr>
            <a:fld id="{4107A12C-174C-4056-B6F4-8D848F357F8F}" type="slidenum">
              <a:rPr lang="en-US"/>
              <a:pPr>
                <a:defRPr/>
              </a:pPr>
              <a:t>‹#›</a:t>
            </a:fld>
            <a:endParaRPr lang="en-US" dirty="0"/>
          </a:p>
        </p:txBody>
      </p:sp>
    </p:spTree>
    <p:extLst>
      <p:ext uri="{BB962C8B-B14F-4D97-AF65-F5344CB8AC3E}">
        <p14:creationId xmlns:p14="http://schemas.microsoft.com/office/powerpoint/2010/main" val="32392813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63513"/>
            <a:ext cx="9906000" cy="70326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73150" y="1090613"/>
            <a:ext cx="3803650" cy="5005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029200" y="1090613"/>
            <a:ext cx="3803650" cy="2425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029200" y="3668713"/>
            <a:ext cx="3803650" cy="2427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31"/>
          <p:cNvSpPr>
            <a:spLocks noGrp="1" noChangeArrowheads="1"/>
          </p:cNvSpPr>
          <p:nvPr>
            <p:ph type="sldNum" sz="quarter" idx="10"/>
          </p:nvPr>
        </p:nvSpPr>
        <p:spPr/>
        <p:txBody>
          <a:bodyPr/>
          <a:lstStyle>
            <a:lvl1pPr>
              <a:defRPr/>
            </a:lvl1pPr>
          </a:lstStyle>
          <a:p>
            <a:pPr>
              <a:defRPr/>
            </a:pPr>
            <a:fld id="{9D73553A-61C9-42A3-A690-3DD79037E568}" type="slidenum">
              <a:rPr lang="en-US"/>
              <a:pPr>
                <a:defRPr/>
              </a:pPr>
              <a:t>‹#›</a:t>
            </a:fld>
            <a:endParaRPr lang="en-US" dirty="0"/>
          </a:p>
        </p:txBody>
      </p:sp>
    </p:spTree>
    <p:extLst>
      <p:ext uri="{BB962C8B-B14F-4D97-AF65-F5344CB8AC3E}">
        <p14:creationId xmlns:p14="http://schemas.microsoft.com/office/powerpoint/2010/main" val="11608836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1"/>
          <p:cNvSpPr>
            <a:spLocks noGrp="1" noChangeArrowheads="1"/>
          </p:cNvSpPr>
          <p:nvPr>
            <p:ph type="sldNum" sz="quarter" idx="10"/>
          </p:nvPr>
        </p:nvSpPr>
        <p:spPr/>
        <p:txBody>
          <a:bodyPr/>
          <a:lstStyle>
            <a:lvl1pPr>
              <a:defRPr/>
            </a:lvl1pPr>
          </a:lstStyle>
          <a:p>
            <a:pPr>
              <a:defRPr/>
            </a:pPr>
            <a:fld id="{BE2C7819-3D70-4D1F-A60E-AF4CA6F1C0AC}" type="slidenum">
              <a:rPr lang="en-US"/>
              <a:pPr>
                <a:defRPr/>
              </a:pPr>
              <a:t>‹#›</a:t>
            </a:fld>
            <a:endParaRPr lang="en-US" dirty="0"/>
          </a:p>
        </p:txBody>
      </p:sp>
    </p:spTree>
    <p:extLst>
      <p:ext uri="{BB962C8B-B14F-4D97-AF65-F5344CB8AC3E}">
        <p14:creationId xmlns:p14="http://schemas.microsoft.com/office/powerpoint/2010/main" val="40184623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1"/>
          <p:cNvSpPr>
            <a:spLocks noGrp="1" noChangeArrowheads="1"/>
          </p:cNvSpPr>
          <p:nvPr>
            <p:ph type="sldNum" sz="quarter" idx="10"/>
          </p:nvPr>
        </p:nvSpPr>
        <p:spPr/>
        <p:txBody>
          <a:bodyPr/>
          <a:lstStyle>
            <a:lvl1pPr>
              <a:defRPr/>
            </a:lvl1pPr>
          </a:lstStyle>
          <a:p>
            <a:pPr>
              <a:defRPr/>
            </a:pPr>
            <a:fld id="{A3DBEE9E-B4C2-42C6-AA59-41F18AA543C9}" type="slidenum">
              <a:rPr lang="en-US"/>
              <a:pPr>
                <a:defRPr/>
              </a:pPr>
              <a:t>‹#›</a:t>
            </a:fld>
            <a:endParaRPr lang="en-US" dirty="0"/>
          </a:p>
        </p:txBody>
      </p:sp>
    </p:spTree>
    <p:extLst>
      <p:ext uri="{BB962C8B-B14F-4D97-AF65-F5344CB8AC3E}">
        <p14:creationId xmlns:p14="http://schemas.microsoft.com/office/powerpoint/2010/main" val="16567576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1"/>
          <p:cNvSpPr>
            <a:spLocks noGrp="1" noChangeArrowheads="1"/>
          </p:cNvSpPr>
          <p:nvPr>
            <p:ph type="sldNum" sz="quarter" idx="10"/>
          </p:nvPr>
        </p:nvSpPr>
        <p:spPr/>
        <p:txBody>
          <a:bodyPr/>
          <a:lstStyle>
            <a:lvl1pPr>
              <a:defRPr/>
            </a:lvl1pPr>
          </a:lstStyle>
          <a:p>
            <a:pPr>
              <a:defRPr/>
            </a:pPr>
            <a:fld id="{F5DBD6DC-EF4C-4AF1-BB71-EB344094427F}" type="slidenum">
              <a:rPr lang="en-US"/>
              <a:pPr>
                <a:defRPr/>
              </a:pPr>
              <a:t>‹#›</a:t>
            </a:fld>
            <a:endParaRPr lang="en-US" dirty="0"/>
          </a:p>
        </p:txBody>
      </p:sp>
    </p:spTree>
    <p:extLst>
      <p:ext uri="{BB962C8B-B14F-4D97-AF65-F5344CB8AC3E}">
        <p14:creationId xmlns:p14="http://schemas.microsoft.com/office/powerpoint/2010/main" val="2949043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73150" y="1981200"/>
            <a:ext cx="38036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29200" y="1981200"/>
            <a:ext cx="38036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1"/>
          <p:cNvSpPr>
            <a:spLocks noGrp="1" noChangeArrowheads="1"/>
          </p:cNvSpPr>
          <p:nvPr>
            <p:ph type="sldNum" sz="quarter" idx="10"/>
          </p:nvPr>
        </p:nvSpPr>
        <p:spPr/>
        <p:txBody>
          <a:bodyPr/>
          <a:lstStyle>
            <a:lvl1pPr>
              <a:defRPr/>
            </a:lvl1pPr>
          </a:lstStyle>
          <a:p>
            <a:pPr>
              <a:defRPr/>
            </a:pPr>
            <a:fld id="{72254982-D3DC-4F3F-AB27-C6FC0AB851B7}" type="slidenum">
              <a:rPr lang="en-US"/>
              <a:pPr>
                <a:defRPr/>
              </a:pPr>
              <a:t>‹#›</a:t>
            </a:fld>
            <a:endParaRPr lang="en-US" dirty="0"/>
          </a:p>
        </p:txBody>
      </p:sp>
    </p:spTree>
    <p:extLst>
      <p:ext uri="{BB962C8B-B14F-4D97-AF65-F5344CB8AC3E}">
        <p14:creationId xmlns:p14="http://schemas.microsoft.com/office/powerpoint/2010/main" val="2255604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1"/>
          <p:cNvSpPr>
            <a:spLocks noGrp="1" noChangeArrowheads="1"/>
          </p:cNvSpPr>
          <p:nvPr>
            <p:ph type="sldNum" sz="quarter" idx="10"/>
          </p:nvPr>
        </p:nvSpPr>
        <p:spPr/>
        <p:txBody>
          <a:bodyPr/>
          <a:lstStyle>
            <a:lvl1pPr>
              <a:defRPr/>
            </a:lvl1pPr>
          </a:lstStyle>
          <a:p>
            <a:pPr>
              <a:defRPr/>
            </a:pPr>
            <a:fld id="{9F01E272-34FD-48D6-9FAF-C16B9A675BB2}" type="slidenum">
              <a:rPr lang="en-US"/>
              <a:pPr>
                <a:defRPr/>
              </a:pPr>
              <a:t>‹#›</a:t>
            </a:fld>
            <a:endParaRPr lang="en-US" dirty="0"/>
          </a:p>
        </p:txBody>
      </p:sp>
    </p:spTree>
    <p:extLst>
      <p:ext uri="{BB962C8B-B14F-4D97-AF65-F5344CB8AC3E}">
        <p14:creationId xmlns:p14="http://schemas.microsoft.com/office/powerpoint/2010/main" val="2003265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1"/>
          <p:cNvSpPr>
            <a:spLocks noGrp="1" noChangeArrowheads="1"/>
          </p:cNvSpPr>
          <p:nvPr>
            <p:ph type="sldNum" sz="quarter" idx="10"/>
          </p:nvPr>
        </p:nvSpPr>
        <p:spPr/>
        <p:txBody>
          <a:bodyPr/>
          <a:lstStyle>
            <a:lvl1pPr>
              <a:defRPr/>
            </a:lvl1pPr>
          </a:lstStyle>
          <a:p>
            <a:pPr>
              <a:defRPr/>
            </a:pPr>
            <a:fld id="{C654BE2B-C6B3-4C04-AC15-A8EDF353345C}" type="slidenum">
              <a:rPr lang="en-US"/>
              <a:pPr>
                <a:defRPr/>
              </a:pPr>
              <a:t>‹#›</a:t>
            </a:fld>
            <a:endParaRPr lang="en-US" dirty="0"/>
          </a:p>
        </p:txBody>
      </p:sp>
    </p:spTree>
    <p:extLst>
      <p:ext uri="{BB962C8B-B14F-4D97-AF65-F5344CB8AC3E}">
        <p14:creationId xmlns:p14="http://schemas.microsoft.com/office/powerpoint/2010/main" val="129775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31"/>
          <p:cNvSpPr>
            <a:spLocks noGrp="1" noChangeArrowheads="1"/>
          </p:cNvSpPr>
          <p:nvPr>
            <p:ph type="sldNum" sz="quarter" idx="10"/>
          </p:nvPr>
        </p:nvSpPr>
        <p:spPr/>
        <p:txBody>
          <a:bodyPr/>
          <a:lstStyle>
            <a:lvl1pPr>
              <a:defRPr/>
            </a:lvl1pPr>
          </a:lstStyle>
          <a:p>
            <a:pPr>
              <a:defRPr/>
            </a:pPr>
            <a:fld id="{5C835376-739B-453C-B43C-A3DA28BE1709}" type="slidenum">
              <a:rPr lang="en-US"/>
              <a:pPr>
                <a:defRPr/>
              </a:pPr>
              <a:t>‹#›</a:t>
            </a:fld>
            <a:endParaRPr lang="en-US" dirty="0"/>
          </a:p>
        </p:txBody>
      </p:sp>
    </p:spTree>
    <p:extLst>
      <p:ext uri="{BB962C8B-B14F-4D97-AF65-F5344CB8AC3E}">
        <p14:creationId xmlns:p14="http://schemas.microsoft.com/office/powerpoint/2010/main" val="1818473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1"/>
          <p:cNvSpPr>
            <a:spLocks noGrp="1" noChangeArrowheads="1"/>
          </p:cNvSpPr>
          <p:nvPr>
            <p:ph type="sldNum" sz="quarter" idx="10"/>
          </p:nvPr>
        </p:nvSpPr>
        <p:spPr/>
        <p:txBody>
          <a:bodyPr/>
          <a:lstStyle>
            <a:lvl1pPr>
              <a:defRPr/>
            </a:lvl1pPr>
          </a:lstStyle>
          <a:p>
            <a:pPr>
              <a:defRPr/>
            </a:pPr>
            <a:fld id="{75EC2191-1991-4765-A5D4-4CF9CBDFF218}" type="slidenum">
              <a:rPr lang="en-US"/>
              <a:pPr>
                <a:defRPr/>
              </a:pPr>
              <a:t>‹#›</a:t>
            </a:fld>
            <a:endParaRPr lang="en-US" dirty="0"/>
          </a:p>
        </p:txBody>
      </p:sp>
    </p:spTree>
    <p:extLst>
      <p:ext uri="{BB962C8B-B14F-4D97-AF65-F5344CB8AC3E}">
        <p14:creationId xmlns:p14="http://schemas.microsoft.com/office/powerpoint/2010/main" val="1763957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1"/>
          <p:cNvSpPr>
            <a:spLocks noGrp="1" noChangeArrowheads="1"/>
          </p:cNvSpPr>
          <p:nvPr>
            <p:ph type="sldNum" sz="quarter" idx="10"/>
          </p:nvPr>
        </p:nvSpPr>
        <p:spPr/>
        <p:txBody>
          <a:bodyPr/>
          <a:lstStyle>
            <a:lvl1pPr>
              <a:defRPr/>
            </a:lvl1pPr>
          </a:lstStyle>
          <a:p>
            <a:pPr>
              <a:defRPr/>
            </a:pPr>
            <a:fld id="{8A7554F8-5429-4B24-A416-B04A0548C2DE}" type="slidenum">
              <a:rPr lang="en-US"/>
              <a:pPr>
                <a:defRPr/>
              </a:pPr>
              <a:t>‹#›</a:t>
            </a:fld>
            <a:endParaRPr lang="en-US" dirty="0"/>
          </a:p>
        </p:txBody>
      </p:sp>
    </p:spTree>
    <p:extLst>
      <p:ext uri="{BB962C8B-B14F-4D97-AF65-F5344CB8AC3E}">
        <p14:creationId xmlns:p14="http://schemas.microsoft.com/office/powerpoint/2010/main" val="3624858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2"/>
          <p:cNvPicPr>
            <a:picLocks noChangeAspect="1" noChangeArrowheads="1"/>
          </p:cNvPicPr>
          <p:nvPr userDrawn="1"/>
        </p:nvPicPr>
        <p:blipFill>
          <a:blip r:embed="rId18">
            <a:lum bright="72000" contrast="-84000"/>
            <a:extLst>
              <a:ext uri="{28A0092B-C50C-407E-A947-70E740481C1C}">
                <a14:useLocalDpi xmlns:a14="http://schemas.microsoft.com/office/drawing/2010/main" val="0"/>
              </a:ext>
            </a:extLst>
          </a:blip>
          <a:srcRect l="9013" t="2626" r="1595" b="4924"/>
          <a:stretch>
            <a:fillRect/>
          </a:stretch>
        </p:blipFill>
        <p:spPr bwMode="auto">
          <a:xfrm>
            <a:off x="160338" y="912813"/>
            <a:ext cx="9525000" cy="536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29" name="Rectangle 5"/>
          <p:cNvSpPr>
            <a:spLocks noGrp="1" noChangeArrowheads="1"/>
          </p:cNvSpPr>
          <p:nvPr>
            <p:ph type="title"/>
          </p:nvPr>
        </p:nvSpPr>
        <p:spPr bwMode="auto">
          <a:xfrm>
            <a:off x="0" y="163513"/>
            <a:ext cx="9906000" cy="70326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Slide Title</a:t>
            </a:r>
          </a:p>
        </p:txBody>
      </p:sp>
      <p:sp>
        <p:nvSpPr>
          <p:cNvPr id="1030" name="Rectangle 6"/>
          <p:cNvSpPr>
            <a:spLocks noGrp="1" noChangeArrowheads="1"/>
          </p:cNvSpPr>
          <p:nvPr>
            <p:ph type="body" idx="1"/>
          </p:nvPr>
        </p:nvSpPr>
        <p:spPr bwMode="auto">
          <a:xfrm>
            <a:off x="1073150" y="1090613"/>
            <a:ext cx="7759700" cy="5005387"/>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55" name="Rectangle 31"/>
          <p:cNvSpPr>
            <a:spLocks noGrp="1" noChangeArrowheads="1"/>
          </p:cNvSpPr>
          <p:nvPr>
            <p:ph type="sldNum" sz="quarter" idx="4"/>
          </p:nvPr>
        </p:nvSpPr>
        <p:spPr bwMode="auto">
          <a:xfrm>
            <a:off x="8913813" y="6550025"/>
            <a:ext cx="992187" cy="307975"/>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eaLnBrk="0" hangingPunct="0">
              <a:lnSpc>
                <a:spcPct val="100000"/>
              </a:lnSpc>
              <a:spcBef>
                <a:spcPct val="0"/>
              </a:spcBef>
              <a:buClrTx/>
              <a:buSzTx/>
              <a:buFontTx/>
              <a:buNone/>
              <a:defRPr sz="1400" b="0" i="0">
                <a:solidFill>
                  <a:schemeClr val="tx1"/>
                </a:solidFill>
                <a:latin typeface="Times New Roman" pitchFamily="18" charset="0"/>
              </a:defRPr>
            </a:lvl1pPr>
          </a:lstStyle>
          <a:p>
            <a:pPr>
              <a:defRPr/>
            </a:pPr>
            <a:fld id="{0E08764F-037B-40DA-B734-9270491841A4}" type="slidenum">
              <a:rPr lang="en-US"/>
              <a:pPr>
                <a:defRPr/>
              </a:pPr>
              <a:t>‹#›</a:t>
            </a:fld>
            <a:endParaRPr lang="en-US" dirty="0"/>
          </a:p>
        </p:txBody>
      </p:sp>
      <p:sp>
        <p:nvSpPr>
          <p:cNvPr id="2" name="Rectangle 32"/>
          <p:cNvSpPr>
            <a:spLocks noChangeArrowheads="1"/>
          </p:cNvSpPr>
          <p:nvPr/>
        </p:nvSpPr>
        <p:spPr bwMode="auto">
          <a:xfrm>
            <a:off x="3424238" y="6515100"/>
            <a:ext cx="38576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marL="457200" indent="-4572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nSpc>
                <a:spcPct val="100000"/>
              </a:lnSpc>
              <a:spcBef>
                <a:spcPct val="0"/>
              </a:spcBef>
              <a:buClrTx/>
              <a:buSzTx/>
              <a:buFontTx/>
              <a:buNone/>
            </a:pPr>
            <a:r>
              <a:rPr lang="en-GB" altLang="en-US" sz="1400" b="0">
                <a:solidFill>
                  <a:schemeClr val="tx1"/>
                </a:solidFill>
              </a:rPr>
              <a:t>RF Basic Concepts, Caspers, Kowina</a:t>
            </a:r>
          </a:p>
        </p:txBody>
      </p:sp>
      <p:sp>
        <p:nvSpPr>
          <p:cNvPr id="1031" name="Text Box 10"/>
          <p:cNvSpPr txBox="1">
            <a:spLocks noChangeArrowheads="1"/>
          </p:cNvSpPr>
          <p:nvPr userDrawn="1"/>
        </p:nvSpPr>
        <p:spPr bwMode="auto">
          <a:xfrm>
            <a:off x="63500" y="6530975"/>
            <a:ext cx="29194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2075" tIns="46038" rIns="92075" bIns="46038">
            <a:spAutoFit/>
          </a:bodyPr>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nSpc>
                <a:spcPct val="100000"/>
              </a:lnSpc>
              <a:spcBef>
                <a:spcPct val="0"/>
              </a:spcBef>
              <a:buClrTx/>
              <a:buSzTx/>
              <a:buFontTx/>
              <a:buNone/>
              <a:defRPr/>
            </a:pPr>
            <a:r>
              <a:rPr lang="en-GB" sz="1400" b="0" i="1" smtClean="0">
                <a:solidFill>
                  <a:schemeClr val="tx1"/>
                </a:solidFill>
              </a:rPr>
              <a:t>CAS, </a:t>
            </a:r>
            <a:r>
              <a:rPr lang="pl-PL" sz="1400" b="0" i="1" smtClean="0">
                <a:solidFill>
                  <a:schemeClr val="tx1"/>
                </a:solidFill>
              </a:rPr>
              <a:t>CHIOS</a:t>
            </a:r>
            <a:r>
              <a:rPr lang="en-GB" sz="1400" b="0" i="1" smtClean="0">
                <a:solidFill>
                  <a:schemeClr val="tx1"/>
                </a:solidFill>
              </a:rPr>
              <a:t>, September 20</a:t>
            </a:r>
            <a:r>
              <a:rPr lang="pl-PL" sz="1400" b="0" i="1" smtClean="0">
                <a:solidFill>
                  <a:schemeClr val="tx1"/>
                </a:solidFill>
              </a:rPr>
              <a:t>11</a:t>
            </a:r>
            <a:endParaRPr lang="en-GB" sz="1400" b="0" i="1" smtClean="0">
              <a:solidFill>
                <a:schemeClr val="tx1"/>
              </a:solidFill>
            </a:endParaRPr>
          </a:p>
        </p:txBody>
      </p:sp>
    </p:spTree>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 id="2147483854" r:id="rId12"/>
    <p:sldLayoutId id="2147483855" r:id="rId13"/>
    <p:sldLayoutId id="2147483856" r:id="rId14"/>
    <p:sldLayoutId id="2147483857" r:id="rId15"/>
    <p:sldLayoutId id="2147483858" r:id="rId16"/>
  </p:sldLayoutIdLst>
  <p:timing>
    <p:tnLst>
      <p:par>
        <p:cTn id="1" dur="indefinite" restart="never" nodeType="tmRoot"/>
      </p:par>
    </p:tnLst>
  </p:timing>
  <p:hf sldNum="0" hdr="0" dt="0"/>
  <p:txStyles>
    <p:titleStyle>
      <a:lvl1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9pPr>
    </p:titleStyle>
    <p:bodyStyle>
      <a:lvl1pPr marL="571500" indent="-571500" algn="l" rtl="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effectLst>
            <a:outerShdw blurRad="38100" dist="38100" dir="2700000" algn="tl">
              <a:srgbClr val="C0C0C0"/>
            </a:outerShdw>
          </a:effectLst>
          <a:latin typeface="+mn-lt"/>
          <a:ea typeface="+mn-ea"/>
          <a:cs typeface="+mn-cs"/>
        </a:defRPr>
      </a:lvl1pPr>
      <a:lvl2pPr marL="1047750" indent="-285750" algn="l" rtl="0" eaLnBrk="0" fontAlgn="base" hangingPunct="0">
        <a:lnSpc>
          <a:spcPct val="90000"/>
        </a:lnSpc>
        <a:spcBef>
          <a:spcPct val="30000"/>
        </a:spcBef>
        <a:spcAft>
          <a:spcPct val="0"/>
        </a:spcAft>
        <a:buClr>
          <a:schemeClr val="hlink"/>
        </a:buClr>
        <a:buSzPct val="70000"/>
        <a:buFont typeface="Wingdings" pitchFamily="2" charset="2"/>
        <a:buChar char="n"/>
        <a:defRPr b="1">
          <a:solidFill>
            <a:schemeClr val="tx1"/>
          </a:solidFill>
          <a:latin typeface="+mn-lt"/>
        </a:defRPr>
      </a:lvl2pPr>
      <a:lvl3pPr marL="1562100" indent="-2286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924050" indent="-17145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defRPr>
      </a:lvl4pPr>
      <a:lvl5pPr marL="2286000" indent="-171450" algn="l" rtl="0" eaLnBrk="0" fontAlgn="base" hangingPunct="0">
        <a:lnSpc>
          <a:spcPct val="90000"/>
        </a:lnSpc>
        <a:spcBef>
          <a:spcPct val="30000"/>
        </a:spcBef>
        <a:spcAft>
          <a:spcPct val="0"/>
        </a:spcAft>
        <a:defRPr sz="1400" b="1">
          <a:solidFill>
            <a:srgbClr val="0000FF"/>
          </a:solidFill>
          <a:latin typeface="+mn-lt"/>
        </a:defRPr>
      </a:lvl5pPr>
      <a:lvl6pPr marL="2743200" indent="-171450" algn="l" rtl="0" eaLnBrk="0" fontAlgn="base" hangingPunct="0">
        <a:lnSpc>
          <a:spcPct val="90000"/>
        </a:lnSpc>
        <a:spcBef>
          <a:spcPct val="30000"/>
        </a:spcBef>
        <a:spcAft>
          <a:spcPct val="0"/>
        </a:spcAft>
        <a:defRPr sz="1400" b="1">
          <a:solidFill>
            <a:srgbClr val="0000FF"/>
          </a:solidFill>
          <a:latin typeface="+mn-lt"/>
        </a:defRPr>
      </a:lvl6pPr>
      <a:lvl7pPr marL="3200400" indent="-171450" algn="l" rtl="0" eaLnBrk="0" fontAlgn="base" hangingPunct="0">
        <a:lnSpc>
          <a:spcPct val="90000"/>
        </a:lnSpc>
        <a:spcBef>
          <a:spcPct val="30000"/>
        </a:spcBef>
        <a:spcAft>
          <a:spcPct val="0"/>
        </a:spcAft>
        <a:defRPr sz="1400" b="1">
          <a:solidFill>
            <a:srgbClr val="0000FF"/>
          </a:solidFill>
          <a:latin typeface="+mn-lt"/>
        </a:defRPr>
      </a:lvl7pPr>
      <a:lvl8pPr marL="3657600" indent="-171450" algn="l" rtl="0" eaLnBrk="0" fontAlgn="base" hangingPunct="0">
        <a:lnSpc>
          <a:spcPct val="90000"/>
        </a:lnSpc>
        <a:spcBef>
          <a:spcPct val="30000"/>
        </a:spcBef>
        <a:spcAft>
          <a:spcPct val="0"/>
        </a:spcAft>
        <a:defRPr sz="1400" b="1">
          <a:solidFill>
            <a:srgbClr val="0000FF"/>
          </a:solidFill>
          <a:latin typeface="+mn-lt"/>
        </a:defRPr>
      </a:lvl8pPr>
      <a:lvl9pPr marL="4114800" indent="-171450"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11.wmf"/></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3.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7.bin"/><Relationship Id="rId5" Type="http://schemas.openxmlformats.org/officeDocument/2006/relationships/image" Target="../media/image12.wmf"/><Relationship Id="rId4" Type="http://schemas.openxmlformats.org/officeDocument/2006/relationships/oleObject" Target="../embeddings/oleObject6.bin"/></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13.xml"/><Relationship Id="rId5" Type="http://schemas.openxmlformats.org/officeDocument/2006/relationships/image" Target="../media/image18.jpeg"/><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en.wikipedia.org/wiki/File:Superhet2.png"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8.wmf"/><Relationship Id="rId5" Type="http://schemas.openxmlformats.org/officeDocument/2006/relationships/oleObject" Target="../embeddings/oleObject2.bin"/><Relationship Id="rId4" Type="http://schemas.openxmlformats.org/officeDocument/2006/relationships/image" Target="../media/image7.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10.wmf"/><Relationship Id="rId5" Type="http://schemas.openxmlformats.org/officeDocument/2006/relationships/oleObject" Target="../embeddings/oleObject4.bin"/><Relationship Id="rId4" Type="http://schemas.openxmlformats.org/officeDocument/2006/relationships/image" Target="../media/image9.wmf"/></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434" name="Picture 6" descr="CAS09byAndy_030"/>
          <p:cNvPicPr>
            <a:picLocks noChangeAspect="1" noChangeArrowheads="1"/>
          </p:cNvPicPr>
          <p:nvPr/>
        </p:nvPicPr>
        <p:blipFill>
          <a:blip r:embed="rId3">
            <a:lum bright="24000" contrast="-24000"/>
            <a:extLst>
              <a:ext uri="{28A0092B-C50C-407E-A947-70E740481C1C}">
                <a14:useLocalDpi xmlns:a14="http://schemas.microsoft.com/office/drawing/2010/main" val="0"/>
              </a:ext>
            </a:extLst>
          </a:blip>
          <a:srcRect l="14224"/>
          <a:stretch>
            <a:fillRect/>
          </a:stretch>
        </p:blipFill>
        <p:spPr bwMode="auto">
          <a:xfrm>
            <a:off x="1481138" y="877888"/>
            <a:ext cx="6632575" cy="5141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title"/>
          </p:nvPr>
        </p:nvSpPr>
        <p:spPr>
          <a:xfrm>
            <a:off x="428625" y="931863"/>
            <a:ext cx="8253413" cy="1574800"/>
          </a:xfrm>
          <a:effectLst>
            <a:outerShdw dist="107763" dir="2700000" algn="ctr" rotWithShape="0">
              <a:srgbClr val="808080">
                <a:alpha val="50000"/>
              </a:srgbClr>
            </a:outerShdw>
          </a:effectLst>
        </p:spPr>
        <p:txBody>
          <a:bodyPr/>
          <a:lstStyle/>
          <a:p>
            <a:pPr>
              <a:defRPr/>
            </a:pPr>
            <a:r>
              <a:rPr lang="en-US" sz="4400" dirty="0" smtClean="0">
                <a:solidFill>
                  <a:srgbClr val="FF6600"/>
                </a:solidFill>
              </a:rPr>
              <a:t> </a:t>
            </a:r>
            <a:r>
              <a:rPr lang="en-US" sz="3200" dirty="0" smtClean="0">
                <a:solidFill>
                  <a:srgbClr val="FF6600"/>
                </a:solidFill>
              </a:rPr>
              <a:t>JUAS </a:t>
            </a:r>
            <a:r>
              <a:rPr lang="en-US" sz="3200" dirty="0" smtClean="0">
                <a:solidFill>
                  <a:srgbClr val="FF6600"/>
                </a:solidFill>
              </a:rPr>
              <a:t>2017 </a:t>
            </a:r>
            <a:r>
              <a:rPr lang="en-US" sz="3200" dirty="0" smtClean="0">
                <a:solidFill>
                  <a:srgbClr val="FF6600"/>
                </a:solidFill>
              </a:rPr>
              <a:t>RF lab introduction</a:t>
            </a:r>
            <a:endParaRPr lang="en-US" sz="3200" dirty="0">
              <a:solidFill>
                <a:srgbClr val="FF6600"/>
              </a:solidFill>
            </a:endParaRPr>
          </a:p>
        </p:txBody>
      </p:sp>
      <p:sp>
        <p:nvSpPr>
          <p:cNvPr id="18436" name="Rectangle 72"/>
          <p:cNvSpPr>
            <a:spLocks noChangeArrowheads="1"/>
          </p:cNvSpPr>
          <p:nvPr/>
        </p:nvSpPr>
        <p:spPr bwMode="auto">
          <a:xfrm>
            <a:off x="1481138" y="5827713"/>
            <a:ext cx="6632575" cy="871537"/>
          </a:xfrm>
          <a:prstGeom prst="rect">
            <a:avLst/>
          </a:prstGeom>
          <a:noFill/>
          <a:ln>
            <a:noFill/>
          </a:ln>
          <a:effectLst>
            <a:outerShdw dist="17961" dir="2700000" algn="ctr" rotWithShape="0">
              <a:srgbClr val="FF99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marL="685800" indent="-6858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ctr">
              <a:spcBef>
                <a:spcPct val="0"/>
              </a:spcBef>
              <a:buClrTx/>
              <a:buSzTx/>
              <a:buFont typeface="Wingdings" pitchFamily="2" charset="2"/>
              <a:buNone/>
            </a:pPr>
            <a:r>
              <a:rPr lang="en-US" altLang="en-US" sz="1800" dirty="0" smtClean="0">
                <a:solidFill>
                  <a:srgbClr val="0000CC"/>
                </a:solidFill>
              </a:rPr>
              <a:t> </a:t>
            </a:r>
            <a:r>
              <a:rPr lang="en-US" altLang="en-US" sz="1800" dirty="0" smtClean="0">
                <a:solidFill>
                  <a:srgbClr val="0000CC"/>
                </a:solidFill>
              </a:rPr>
              <a:t>F</a:t>
            </a:r>
            <a:r>
              <a:rPr lang="en-US" altLang="en-US" sz="1800" dirty="0">
                <a:solidFill>
                  <a:srgbClr val="0000CC"/>
                </a:solidFill>
              </a:rPr>
              <a:t>. </a:t>
            </a:r>
            <a:r>
              <a:rPr lang="en-US" altLang="en-US" sz="1800" dirty="0" smtClean="0">
                <a:solidFill>
                  <a:srgbClr val="0000CC"/>
                </a:solidFill>
              </a:rPr>
              <a:t>Caspers, </a:t>
            </a:r>
            <a:r>
              <a:rPr lang="en-US" altLang="en-US" sz="1800" dirty="0" err="1" smtClean="0">
                <a:solidFill>
                  <a:srgbClr val="0000CC"/>
                </a:solidFill>
              </a:rPr>
              <a:t>M.Wendt</a:t>
            </a:r>
            <a:endParaRPr lang="pl-PL" altLang="en-US" sz="1800" dirty="0">
              <a:solidFill>
                <a:srgbClr val="0000CC"/>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5F9B0477-FEFB-4153-A543-A86AAF795D76}" type="slidenum">
              <a:rPr lang="en-US" altLang="en-US" sz="1400" b="0">
                <a:solidFill>
                  <a:schemeClr val="tx1"/>
                </a:solidFill>
              </a:rPr>
              <a:pPr algn="r">
                <a:lnSpc>
                  <a:spcPct val="100000"/>
                </a:lnSpc>
                <a:spcBef>
                  <a:spcPct val="0"/>
                </a:spcBef>
                <a:buClrTx/>
                <a:buSzTx/>
                <a:buFontTx/>
                <a:buNone/>
              </a:pPr>
              <a:t>10</a:t>
            </a:fld>
            <a:endParaRPr lang="en-US" altLang="en-US" sz="1400" b="0">
              <a:solidFill>
                <a:schemeClr val="tx1"/>
              </a:solidFill>
            </a:endParaRPr>
          </a:p>
        </p:txBody>
      </p:sp>
      <p:sp>
        <p:nvSpPr>
          <p:cNvPr id="228354" name="Rectangle 2"/>
          <p:cNvSpPr>
            <a:spLocks noChangeArrowheads="1"/>
          </p:cNvSpPr>
          <p:nvPr/>
        </p:nvSpPr>
        <p:spPr bwMode="auto">
          <a:xfrm>
            <a:off x="1654175" y="0"/>
            <a:ext cx="64389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200" dirty="0">
                <a:solidFill>
                  <a:srgbClr val="FF0000"/>
                </a:solidFill>
                <a:effectLst>
                  <a:outerShdw blurRad="38100" dist="38100" dir="2700000" algn="tl">
                    <a:srgbClr val="C0C0C0"/>
                  </a:outerShdw>
                </a:effectLst>
              </a:rPr>
              <a:t>The Smith Chart (1)</a:t>
            </a:r>
          </a:p>
        </p:txBody>
      </p:sp>
      <p:sp>
        <p:nvSpPr>
          <p:cNvPr id="30724" name="TextBox 7"/>
          <p:cNvSpPr txBox="1">
            <a:spLocks noChangeArrowheads="1"/>
          </p:cNvSpPr>
          <p:nvPr/>
        </p:nvSpPr>
        <p:spPr bwMode="auto">
          <a:xfrm>
            <a:off x="387350" y="841375"/>
            <a:ext cx="8804275"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buFont typeface="Wingdings" pitchFamily="2" charset="2"/>
              <a:buNone/>
            </a:pPr>
            <a:r>
              <a:rPr lang="en-US" altLang="en-US" sz="1700" b="0"/>
              <a:t>The Smith Chart (in impedance coordinates) represents the complex </a:t>
            </a:r>
            <a:r>
              <a:rPr lang="en-US" altLang="en-US" sz="1700" b="0">
                <a:sym typeface="Symbol" pitchFamily="18" charset="2"/>
              </a:rPr>
              <a:t>-plane within the unit circle. </a:t>
            </a:r>
            <a:r>
              <a:rPr lang="en-US" altLang="en-US" sz="1700" b="0"/>
              <a:t>It is a conformal </a:t>
            </a:r>
            <a:r>
              <a:rPr lang="en-US" altLang="en-US" sz="1800" b="0"/>
              <a:t>mapping</a:t>
            </a:r>
            <a:r>
              <a:rPr lang="en-US" altLang="en-US" sz="1700" b="0"/>
              <a:t> of the complex Z-plane on the </a:t>
            </a:r>
            <a:r>
              <a:rPr lang="en-US" altLang="en-US" sz="1700" b="0">
                <a:sym typeface="Symbol" pitchFamily="18" charset="2"/>
              </a:rPr>
              <a:t>-plane using the transformation: </a:t>
            </a:r>
            <a:endParaRPr lang="en-GB" altLang="en-US" sz="1700" b="0">
              <a:sym typeface="Symbol" pitchFamily="18" charset="2"/>
            </a:endParaRPr>
          </a:p>
        </p:txBody>
      </p:sp>
      <p:graphicFrame>
        <p:nvGraphicFramePr>
          <p:cNvPr id="30725" name="Object 9"/>
          <p:cNvGraphicFramePr>
            <a:graphicFrameLocks noChangeAspect="1"/>
          </p:cNvGraphicFramePr>
          <p:nvPr/>
        </p:nvGraphicFramePr>
        <p:xfrm>
          <a:off x="2127250" y="1431925"/>
          <a:ext cx="1152525" cy="647700"/>
        </p:xfrm>
        <a:graphic>
          <a:graphicData uri="http://schemas.openxmlformats.org/presentationml/2006/ole">
            <mc:AlternateContent xmlns:mc="http://schemas.openxmlformats.org/markup-compatibility/2006">
              <mc:Choice xmlns:v="urn:schemas-microsoft-com:vml" Requires="v">
                <p:oleObj spid="_x0000_s30782" name="Formel" r:id="rId3" imgW="710891" imgH="431613" progId="Equation.3">
                  <p:embed/>
                </p:oleObj>
              </mc:Choice>
              <mc:Fallback>
                <p:oleObj name="Formel" r:id="rId3" imgW="710891" imgH="431613" progId="Equation.3">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7250" y="1431925"/>
                        <a:ext cx="1152525" cy="64770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26" name="TextBox 11"/>
          <p:cNvSpPr txBox="1">
            <a:spLocks noChangeArrowheads="1"/>
          </p:cNvSpPr>
          <p:nvPr/>
        </p:nvSpPr>
        <p:spPr bwMode="auto">
          <a:xfrm>
            <a:off x="2120900" y="5608638"/>
            <a:ext cx="5576888"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buFont typeface="Wingdings" pitchFamily="2" charset="2"/>
              <a:buNone/>
            </a:pPr>
            <a:r>
              <a:rPr lang="en-US" altLang="en-US" sz="1800" b="0">
                <a:sym typeface="Wingdings" pitchFamily="2" charset="2"/>
              </a:rPr>
              <a:t></a:t>
            </a:r>
            <a:r>
              <a:rPr lang="en-US" altLang="en-US" sz="1800" b="0"/>
              <a:t>The real positive half plane of Z is thus </a:t>
            </a:r>
          </a:p>
          <a:p>
            <a:pPr>
              <a:buFont typeface="Wingdings" pitchFamily="2" charset="2"/>
              <a:buNone/>
            </a:pPr>
            <a:r>
              <a:rPr lang="en-US" altLang="en-US" sz="1800" b="0"/>
              <a:t>transformed into the interior of the unit circle!</a:t>
            </a:r>
            <a:endParaRPr lang="en-GB" altLang="en-US" sz="1800" b="0"/>
          </a:p>
        </p:txBody>
      </p:sp>
      <p:sp>
        <p:nvSpPr>
          <p:cNvPr id="30727" name="Left-Right Arrow 74"/>
          <p:cNvSpPr>
            <a:spLocks noChangeArrowheads="1"/>
          </p:cNvSpPr>
          <p:nvPr/>
        </p:nvSpPr>
        <p:spPr bwMode="auto">
          <a:xfrm>
            <a:off x="4081463" y="3306763"/>
            <a:ext cx="971550" cy="274637"/>
          </a:xfrm>
          <a:prstGeom prst="leftRightArrow">
            <a:avLst>
              <a:gd name="adj1" fmla="val 50000"/>
              <a:gd name="adj2" fmla="val 54145"/>
            </a:avLst>
          </a:prstGeom>
          <a:solidFill>
            <a:schemeClr val="bg1"/>
          </a:solidFill>
          <a:ln w="15875" algn="ctr">
            <a:solidFill>
              <a:schemeClr val="tx1"/>
            </a:solidFill>
            <a:round/>
            <a:headEnd/>
            <a:tailEnd/>
          </a:ln>
        </p:spPr>
        <p:txBody>
          <a:bodyPr lIns="92075" tIns="46038" rIns="92075" bIns="46038"/>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GB" altLang="en-US" b="0"/>
          </a:p>
        </p:txBody>
      </p:sp>
      <p:grpSp>
        <p:nvGrpSpPr>
          <p:cNvPr id="30728" name="Group 85"/>
          <p:cNvGrpSpPr>
            <a:grpSpLocks/>
          </p:cNvGrpSpPr>
          <p:nvPr/>
        </p:nvGrpSpPr>
        <p:grpSpPr bwMode="auto">
          <a:xfrm>
            <a:off x="782638" y="1936750"/>
            <a:ext cx="3535362" cy="3084513"/>
            <a:chOff x="722313" y="1937385"/>
            <a:chExt cx="3264471" cy="3083464"/>
          </a:xfrm>
        </p:grpSpPr>
        <p:grpSp>
          <p:nvGrpSpPr>
            <p:cNvPr id="30752" name="Group 73"/>
            <p:cNvGrpSpPr>
              <a:grpSpLocks/>
            </p:cNvGrpSpPr>
            <p:nvPr/>
          </p:nvGrpSpPr>
          <p:grpSpPr bwMode="auto">
            <a:xfrm>
              <a:off x="813816" y="2241073"/>
              <a:ext cx="2642616" cy="2779776"/>
              <a:chOff x="1188720" y="3265201"/>
              <a:chExt cx="2642616" cy="2779776"/>
            </a:xfrm>
          </p:grpSpPr>
          <p:cxnSp>
            <p:nvCxnSpPr>
              <p:cNvPr id="30755" name="Straight Connector 36"/>
              <p:cNvCxnSpPr>
                <a:cxnSpLocks noChangeShapeType="1"/>
              </p:cNvCxnSpPr>
              <p:nvPr/>
            </p:nvCxnSpPr>
            <p:spPr bwMode="auto">
              <a:xfrm rot="5400000">
                <a:off x="335280" y="4693920"/>
                <a:ext cx="2407920" cy="1588"/>
              </a:xfrm>
              <a:prstGeom prst="line">
                <a:avLst/>
              </a:prstGeom>
              <a:noFill/>
              <a:ln w="15875" algn="ctr">
                <a:solidFill>
                  <a:srgbClr val="00B0F0">
                    <a:alpha val="50195"/>
                  </a:srgbClr>
                </a:solidFill>
                <a:round/>
                <a:headEnd/>
                <a:tailEnd/>
              </a:ln>
              <a:extLst>
                <a:ext uri="{909E8E84-426E-40DD-AFC4-6F175D3DCCD1}">
                  <a14:hiddenFill xmlns:a14="http://schemas.microsoft.com/office/drawing/2010/main">
                    <a:noFill/>
                  </a14:hiddenFill>
                </a:ext>
              </a:extLst>
            </p:spPr>
          </p:cxnSp>
          <p:cxnSp>
            <p:nvCxnSpPr>
              <p:cNvPr id="30756" name="Straight Connector 37"/>
              <p:cNvCxnSpPr>
                <a:cxnSpLocks noChangeShapeType="1"/>
              </p:cNvCxnSpPr>
              <p:nvPr/>
            </p:nvCxnSpPr>
            <p:spPr bwMode="auto">
              <a:xfrm rot="5400000">
                <a:off x="609600" y="4693920"/>
                <a:ext cx="2407920" cy="1588"/>
              </a:xfrm>
              <a:prstGeom prst="line">
                <a:avLst/>
              </a:prstGeom>
              <a:noFill/>
              <a:ln w="15875" algn="ctr">
                <a:solidFill>
                  <a:srgbClr val="00B0F0">
                    <a:alpha val="50195"/>
                  </a:srgbClr>
                </a:solidFill>
                <a:round/>
                <a:headEnd/>
                <a:tailEnd/>
              </a:ln>
              <a:extLst>
                <a:ext uri="{909E8E84-426E-40DD-AFC4-6F175D3DCCD1}">
                  <a14:hiddenFill xmlns:a14="http://schemas.microsoft.com/office/drawing/2010/main">
                    <a:noFill/>
                  </a14:hiddenFill>
                </a:ext>
              </a:extLst>
            </p:spPr>
          </p:cxnSp>
          <p:cxnSp>
            <p:nvCxnSpPr>
              <p:cNvPr id="30757" name="Straight Connector 38"/>
              <p:cNvCxnSpPr>
                <a:cxnSpLocks noChangeShapeType="1"/>
              </p:cNvCxnSpPr>
              <p:nvPr/>
            </p:nvCxnSpPr>
            <p:spPr bwMode="auto">
              <a:xfrm rot="5400000">
                <a:off x="1158240" y="4693920"/>
                <a:ext cx="2407920" cy="1588"/>
              </a:xfrm>
              <a:prstGeom prst="line">
                <a:avLst/>
              </a:prstGeom>
              <a:noFill/>
              <a:ln w="15875" algn="ctr">
                <a:solidFill>
                  <a:srgbClr val="00B0F0">
                    <a:alpha val="50195"/>
                  </a:srgbClr>
                </a:solidFill>
                <a:round/>
                <a:headEnd/>
                <a:tailEnd/>
              </a:ln>
              <a:extLst>
                <a:ext uri="{909E8E84-426E-40DD-AFC4-6F175D3DCCD1}">
                  <a14:hiddenFill xmlns:a14="http://schemas.microsoft.com/office/drawing/2010/main">
                    <a:noFill/>
                  </a14:hiddenFill>
                </a:ext>
              </a:extLst>
            </p:spPr>
          </p:cxnSp>
          <p:cxnSp>
            <p:nvCxnSpPr>
              <p:cNvPr id="30758" name="Straight Connector 39"/>
              <p:cNvCxnSpPr>
                <a:cxnSpLocks noChangeShapeType="1"/>
              </p:cNvCxnSpPr>
              <p:nvPr/>
            </p:nvCxnSpPr>
            <p:spPr bwMode="auto">
              <a:xfrm rot="5400000">
                <a:off x="1684020" y="4693920"/>
                <a:ext cx="2407920" cy="1588"/>
              </a:xfrm>
              <a:prstGeom prst="line">
                <a:avLst/>
              </a:prstGeom>
              <a:noFill/>
              <a:ln w="15875" algn="ctr">
                <a:solidFill>
                  <a:srgbClr val="00B0F0">
                    <a:alpha val="50195"/>
                  </a:srgbClr>
                </a:solidFill>
                <a:round/>
                <a:headEnd/>
                <a:tailEnd/>
              </a:ln>
              <a:extLst>
                <a:ext uri="{909E8E84-426E-40DD-AFC4-6F175D3DCCD1}">
                  <a14:hiddenFill xmlns:a14="http://schemas.microsoft.com/office/drawing/2010/main">
                    <a:noFill/>
                  </a14:hiddenFill>
                </a:ext>
              </a:extLst>
            </p:spPr>
          </p:cxnSp>
          <p:cxnSp>
            <p:nvCxnSpPr>
              <p:cNvPr id="30759" name="Straight Connector 40"/>
              <p:cNvCxnSpPr>
                <a:cxnSpLocks noChangeShapeType="1"/>
              </p:cNvCxnSpPr>
              <p:nvPr/>
            </p:nvCxnSpPr>
            <p:spPr bwMode="auto">
              <a:xfrm rot="5400000">
                <a:off x="2240280" y="4693920"/>
                <a:ext cx="2407920" cy="1588"/>
              </a:xfrm>
              <a:prstGeom prst="line">
                <a:avLst/>
              </a:prstGeom>
              <a:noFill/>
              <a:ln w="15875" algn="ctr">
                <a:solidFill>
                  <a:srgbClr val="00B0F0">
                    <a:alpha val="50195"/>
                  </a:srgbClr>
                </a:solidFill>
                <a:round/>
                <a:headEnd/>
                <a:tailEnd/>
              </a:ln>
              <a:extLst>
                <a:ext uri="{909E8E84-426E-40DD-AFC4-6F175D3DCCD1}">
                  <a14:hiddenFill xmlns:a14="http://schemas.microsoft.com/office/drawing/2010/main">
                    <a:noFill/>
                  </a14:hiddenFill>
                </a:ext>
              </a:extLst>
            </p:spPr>
          </p:cxnSp>
          <p:grpSp>
            <p:nvGrpSpPr>
              <p:cNvPr id="30760" name="Group 47"/>
              <p:cNvGrpSpPr>
                <a:grpSpLocks/>
              </p:cNvGrpSpPr>
              <p:nvPr/>
            </p:nvGrpSpPr>
            <p:grpSpPr bwMode="auto">
              <a:xfrm rot="-5400000">
                <a:off x="1980406" y="2789714"/>
                <a:ext cx="824548" cy="2407920"/>
                <a:chOff x="3900646" y="3521234"/>
                <a:chExt cx="824548" cy="2407920"/>
              </a:xfrm>
            </p:grpSpPr>
            <p:cxnSp>
              <p:nvCxnSpPr>
                <p:cNvPr id="45" name="Straight Connector 44"/>
                <p:cNvCxnSpPr/>
                <p:nvPr/>
              </p:nvCxnSpPr>
              <p:spPr bwMode="auto">
                <a:xfrm rot="5400000">
                  <a:off x="2740385" y="4724025"/>
                  <a:ext cx="2408408" cy="1587"/>
                </a:xfrm>
                <a:prstGeom prst="line">
                  <a:avLst/>
                </a:prstGeom>
                <a:solidFill>
                  <a:schemeClr val="bg1"/>
                </a:solidFill>
                <a:ln w="15875" cap="flat" cmpd="sng" algn="ctr">
                  <a:solidFill>
                    <a:schemeClr val="accent6">
                      <a:lumMod val="60000"/>
                      <a:lumOff val="40000"/>
                    </a:schemeClr>
                  </a:solidFill>
                  <a:prstDash val="solid"/>
                  <a:round/>
                  <a:headEnd type="none" w="med" len="med"/>
                  <a:tailEnd type="none" w="med" len="med"/>
                </a:ln>
                <a:effectLst/>
              </p:spPr>
            </p:cxnSp>
            <p:cxnSp>
              <p:nvCxnSpPr>
                <p:cNvPr id="46" name="Straight Connector 45"/>
                <p:cNvCxnSpPr/>
                <p:nvPr/>
              </p:nvCxnSpPr>
              <p:spPr bwMode="auto">
                <a:xfrm rot="5400000">
                  <a:off x="3014929" y="4724025"/>
                  <a:ext cx="2408408" cy="1586"/>
                </a:xfrm>
                <a:prstGeom prst="line">
                  <a:avLst/>
                </a:prstGeom>
                <a:solidFill>
                  <a:schemeClr val="bg1"/>
                </a:solidFill>
                <a:ln w="15875" cap="flat" cmpd="sng" algn="ctr">
                  <a:solidFill>
                    <a:schemeClr val="accent6">
                      <a:lumMod val="60000"/>
                      <a:lumOff val="40000"/>
                    </a:schemeClr>
                  </a:solidFill>
                  <a:prstDash val="solid"/>
                  <a:round/>
                  <a:headEnd type="none" w="med" len="med"/>
                  <a:tailEnd type="none" w="med" len="med"/>
                </a:ln>
                <a:effectLst/>
              </p:spPr>
            </p:cxnSp>
            <p:cxnSp>
              <p:nvCxnSpPr>
                <p:cNvPr id="47" name="Straight Connector 46"/>
                <p:cNvCxnSpPr/>
                <p:nvPr/>
              </p:nvCxnSpPr>
              <p:spPr bwMode="auto">
                <a:xfrm rot="5400000">
                  <a:off x="3605278" y="4724025"/>
                  <a:ext cx="2408408" cy="1586"/>
                </a:xfrm>
                <a:prstGeom prst="line">
                  <a:avLst/>
                </a:prstGeom>
                <a:solidFill>
                  <a:schemeClr val="bg1"/>
                </a:solidFill>
                <a:ln w="15875" cap="flat" cmpd="sng" algn="ctr">
                  <a:solidFill>
                    <a:schemeClr val="accent6">
                      <a:lumMod val="60000"/>
                      <a:lumOff val="40000"/>
                    </a:schemeClr>
                  </a:solidFill>
                  <a:prstDash val="solid"/>
                  <a:round/>
                  <a:headEnd type="none" w="med" len="med"/>
                  <a:tailEnd type="none" w="med" len="med"/>
                </a:ln>
                <a:effectLst/>
              </p:spPr>
            </p:cxnSp>
          </p:grpSp>
          <p:grpSp>
            <p:nvGrpSpPr>
              <p:cNvPr id="30761" name="Group 53"/>
              <p:cNvGrpSpPr>
                <a:grpSpLocks/>
              </p:cNvGrpSpPr>
              <p:nvPr/>
            </p:nvGrpSpPr>
            <p:grpSpPr bwMode="auto">
              <a:xfrm rot="5400000" flipV="1">
                <a:off x="1980406" y="4153694"/>
                <a:ext cx="824548" cy="2407920"/>
                <a:chOff x="3900646" y="3521234"/>
                <a:chExt cx="824548" cy="2407920"/>
              </a:xfrm>
            </p:grpSpPr>
            <p:cxnSp>
              <p:nvCxnSpPr>
                <p:cNvPr id="30765" name="Straight Connector 54"/>
                <p:cNvCxnSpPr>
                  <a:cxnSpLocks noChangeShapeType="1"/>
                </p:cNvCxnSpPr>
                <p:nvPr/>
              </p:nvCxnSpPr>
              <p:spPr bwMode="auto">
                <a:xfrm rot="5400000">
                  <a:off x="2697480" y="4724400"/>
                  <a:ext cx="2407920" cy="1588"/>
                </a:xfrm>
                <a:prstGeom prst="line">
                  <a:avLst/>
                </a:prstGeom>
                <a:noFill/>
                <a:ln w="15875" algn="ctr">
                  <a:solidFill>
                    <a:srgbClr val="FFC000"/>
                  </a:solidFill>
                  <a:round/>
                  <a:headEnd/>
                  <a:tailEnd/>
                </a:ln>
                <a:extLst>
                  <a:ext uri="{909E8E84-426E-40DD-AFC4-6F175D3DCCD1}">
                    <a14:hiddenFill xmlns:a14="http://schemas.microsoft.com/office/drawing/2010/main">
                      <a:noFill/>
                    </a14:hiddenFill>
                  </a:ext>
                </a:extLst>
              </p:spPr>
            </p:cxnSp>
            <p:cxnSp>
              <p:nvCxnSpPr>
                <p:cNvPr id="30766" name="Straight Connector 55"/>
                <p:cNvCxnSpPr>
                  <a:cxnSpLocks noChangeShapeType="1"/>
                </p:cNvCxnSpPr>
                <p:nvPr/>
              </p:nvCxnSpPr>
              <p:spPr bwMode="auto">
                <a:xfrm rot="5400000">
                  <a:off x="2971800" y="4724400"/>
                  <a:ext cx="2407920" cy="1588"/>
                </a:xfrm>
                <a:prstGeom prst="line">
                  <a:avLst/>
                </a:prstGeom>
                <a:noFill/>
                <a:ln w="15875" algn="ctr">
                  <a:solidFill>
                    <a:srgbClr val="FFC000"/>
                  </a:solidFill>
                  <a:round/>
                  <a:headEnd/>
                  <a:tailEnd/>
                </a:ln>
                <a:extLst>
                  <a:ext uri="{909E8E84-426E-40DD-AFC4-6F175D3DCCD1}">
                    <a14:hiddenFill xmlns:a14="http://schemas.microsoft.com/office/drawing/2010/main">
                      <a:noFill/>
                    </a14:hiddenFill>
                  </a:ext>
                </a:extLst>
              </p:spPr>
            </p:cxnSp>
            <p:cxnSp>
              <p:nvCxnSpPr>
                <p:cNvPr id="30767" name="Straight Connector 56"/>
                <p:cNvCxnSpPr>
                  <a:cxnSpLocks noChangeShapeType="1"/>
                </p:cNvCxnSpPr>
                <p:nvPr/>
              </p:nvCxnSpPr>
              <p:spPr bwMode="auto">
                <a:xfrm rot="5400000">
                  <a:off x="3520440" y="4724400"/>
                  <a:ext cx="2407920" cy="1588"/>
                </a:xfrm>
                <a:prstGeom prst="line">
                  <a:avLst/>
                </a:prstGeom>
                <a:noFill/>
                <a:ln w="15875" algn="ctr">
                  <a:solidFill>
                    <a:srgbClr val="FFC000"/>
                  </a:solidFill>
                  <a:round/>
                  <a:headEnd/>
                  <a:tailEnd/>
                </a:ln>
                <a:extLst>
                  <a:ext uri="{909E8E84-426E-40DD-AFC4-6F175D3DCCD1}">
                    <a14:hiddenFill xmlns:a14="http://schemas.microsoft.com/office/drawing/2010/main">
                      <a:noFill/>
                    </a14:hiddenFill>
                  </a:ext>
                </a:extLst>
              </p:spPr>
            </p:cxnSp>
          </p:grpSp>
          <p:cxnSp>
            <p:nvCxnSpPr>
              <p:cNvPr id="30762" name="Straight Arrow Connector 27"/>
              <p:cNvCxnSpPr>
                <a:cxnSpLocks noChangeShapeType="1"/>
              </p:cNvCxnSpPr>
              <p:nvPr/>
            </p:nvCxnSpPr>
            <p:spPr bwMode="auto">
              <a:xfrm rot="5400000">
                <a:off x="576072" y="5349239"/>
                <a:ext cx="1389888" cy="1588"/>
              </a:xfrm>
              <a:prstGeom prst="straightConnector1">
                <a:avLst/>
              </a:prstGeom>
              <a:noFill/>
              <a:ln w="38100" algn="ctr">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30763" name="Straight Arrow Connector 30"/>
              <p:cNvCxnSpPr>
                <a:cxnSpLocks noChangeShapeType="1"/>
              </p:cNvCxnSpPr>
              <p:nvPr/>
            </p:nvCxnSpPr>
            <p:spPr bwMode="auto">
              <a:xfrm rot="16200000" flipV="1">
                <a:off x="576072" y="3959351"/>
                <a:ext cx="1389888" cy="1588"/>
              </a:xfrm>
              <a:prstGeom prst="straightConnector1">
                <a:avLst/>
              </a:prstGeom>
              <a:noFill/>
              <a:ln w="38100" algn="ctr">
                <a:solidFill>
                  <a:srgbClr val="008000"/>
                </a:solidFill>
                <a:round/>
                <a:headEnd/>
                <a:tailEnd type="triangle" w="med" len="med"/>
              </a:ln>
              <a:extLst>
                <a:ext uri="{909E8E84-426E-40DD-AFC4-6F175D3DCCD1}">
                  <a14:hiddenFill xmlns:a14="http://schemas.microsoft.com/office/drawing/2010/main">
                    <a:noFill/>
                  </a14:hiddenFill>
                </a:ext>
              </a:extLst>
            </p:spPr>
          </p:cxnSp>
          <p:cxnSp>
            <p:nvCxnSpPr>
              <p:cNvPr id="30764" name="Straight Arrow Connector 22"/>
              <p:cNvCxnSpPr>
                <a:cxnSpLocks noChangeShapeType="1"/>
              </p:cNvCxnSpPr>
              <p:nvPr/>
            </p:nvCxnSpPr>
            <p:spPr bwMode="auto">
              <a:xfrm>
                <a:off x="1197864" y="4663439"/>
                <a:ext cx="2633472" cy="1588"/>
              </a:xfrm>
              <a:prstGeom prst="straightConnector1">
                <a:avLst/>
              </a:prstGeom>
              <a:noFill/>
              <a:ln w="38100" algn="ctr">
                <a:solidFill>
                  <a:srgbClr val="0000FF"/>
                </a:solidFill>
                <a:round/>
                <a:headEnd/>
                <a:tailEnd type="triangle" w="med" len="med"/>
              </a:ln>
              <a:extLst>
                <a:ext uri="{909E8E84-426E-40DD-AFC4-6F175D3DCCD1}">
                  <a14:hiddenFill xmlns:a14="http://schemas.microsoft.com/office/drawing/2010/main">
                    <a:noFill/>
                  </a14:hiddenFill>
                </a:ext>
              </a:extLst>
            </p:spPr>
          </p:cxnSp>
        </p:grpSp>
        <p:sp>
          <p:nvSpPr>
            <p:cNvPr id="30753" name="Text Box 207"/>
            <p:cNvSpPr txBox="1">
              <a:spLocks noChangeArrowheads="1"/>
            </p:cNvSpPr>
            <p:nvPr/>
          </p:nvSpPr>
          <p:spPr bwMode="auto">
            <a:xfrm>
              <a:off x="3197543" y="3742119"/>
              <a:ext cx="789241" cy="286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2075" tIns="46038" rIns="92075" bIns="46038">
              <a:spAutoFit/>
            </a:bodyPr>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50000"/>
                </a:spcBef>
                <a:buFont typeface="Wingdings" pitchFamily="2" charset="2"/>
                <a:buNone/>
              </a:pPr>
              <a:r>
                <a:rPr lang="en-US" altLang="en-US" sz="1400" b="0">
                  <a:solidFill>
                    <a:schemeClr val="tx1"/>
                  </a:solidFill>
                </a:rPr>
                <a:t>Real(</a:t>
              </a:r>
              <a:r>
                <a:rPr lang="en-US" altLang="en-US" sz="1400" b="0">
                  <a:solidFill>
                    <a:schemeClr val="tx1"/>
                  </a:solidFill>
                  <a:latin typeface="Symbol" pitchFamily="18" charset="2"/>
                </a:rPr>
                <a:t>Z</a:t>
              </a:r>
              <a:r>
                <a:rPr lang="en-US" altLang="en-US" sz="1400" b="0">
                  <a:solidFill>
                    <a:schemeClr val="tx1"/>
                  </a:solidFill>
                </a:rPr>
                <a:t>)</a:t>
              </a:r>
            </a:p>
          </p:txBody>
        </p:sp>
        <p:sp>
          <p:nvSpPr>
            <p:cNvPr id="30754" name="Text Box 208"/>
            <p:cNvSpPr txBox="1">
              <a:spLocks noChangeArrowheads="1"/>
            </p:cNvSpPr>
            <p:nvPr/>
          </p:nvSpPr>
          <p:spPr bwMode="auto">
            <a:xfrm>
              <a:off x="722313" y="1937385"/>
              <a:ext cx="1670050" cy="286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2075" tIns="46038" rIns="92075" bIns="46038">
              <a:spAutoFit/>
            </a:bodyPr>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50000"/>
                </a:spcBef>
                <a:buFont typeface="Wingdings" pitchFamily="2" charset="2"/>
                <a:buNone/>
              </a:pPr>
              <a:r>
                <a:rPr lang="en-US" altLang="en-US" sz="1400" b="0">
                  <a:solidFill>
                    <a:schemeClr val="tx1"/>
                  </a:solidFill>
                </a:rPr>
                <a:t>Imag(</a:t>
              </a:r>
              <a:r>
                <a:rPr lang="en-US" altLang="en-US" sz="1400" b="0">
                  <a:solidFill>
                    <a:schemeClr val="tx1"/>
                  </a:solidFill>
                  <a:latin typeface="Symbol" pitchFamily="18" charset="2"/>
                </a:rPr>
                <a:t>Z</a:t>
              </a:r>
              <a:r>
                <a:rPr lang="en-US" altLang="en-US" sz="1400" b="0">
                  <a:solidFill>
                    <a:schemeClr val="tx1"/>
                  </a:solidFill>
                </a:rPr>
                <a:t>)</a:t>
              </a:r>
            </a:p>
          </p:txBody>
        </p:sp>
      </p:grpSp>
      <p:grpSp>
        <p:nvGrpSpPr>
          <p:cNvPr id="30729" name="Group 86"/>
          <p:cNvGrpSpPr>
            <a:grpSpLocks/>
          </p:cNvGrpSpPr>
          <p:nvPr/>
        </p:nvGrpSpPr>
        <p:grpSpPr bwMode="auto">
          <a:xfrm>
            <a:off x="5272088" y="-3932238"/>
            <a:ext cx="7231062" cy="15125701"/>
            <a:chOff x="4728972" y="-4024884"/>
            <a:chExt cx="7239000" cy="15125700"/>
          </a:xfrm>
        </p:grpSpPr>
        <p:grpSp>
          <p:nvGrpSpPr>
            <p:cNvPr id="30731" name="Group 72"/>
            <p:cNvGrpSpPr>
              <a:grpSpLocks/>
            </p:cNvGrpSpPr>
            <p:nvPr/>
          </p:nvGrpSpPr>
          <p:grpSpPr bwMode="auto">
            <a:xfrm>
              <a:off x="4728972" y="-4024884"/>
              <a:ext cx="7239000" cy="15125700"/>
              <a:chOff x="4838700" y="-3147060"/>
              <a:chExt cx="7239000" cy="15125700"/>
            </a:xfrm>
          </p:grpSpPr>
          <p:sp>
            <p:nvSpPr>
              <p:cNvPr id="30736" name="Oval 41"/>
              <p:cNvSpPr>
                <a:spLocks noChangeArrowheads="1"/>
              </p:cNvSpPr>
              <p:nvPr/>
            </p:nvSpPr>
            <p:spPr bwMode="auto">
              <a:xfrm>
                <a:off x="6172200" y="3284220"/>
                <a:ext cx="2270760" cy="2270760"/>
              </a:xfrm>
              <a:prstGeom prst="ellipse">
                <a:avLst/>
              </a:prstGeom>
              <a:noFill/>
              <a:ln w="15875" algn="ctr">
                <a:solidFill>
                  <a:srgbClr val="00B0F0">
                    <a:alpha val="50195"/>
                  </a:srgbClr>
                </a:solidFill>
                <a:round/>
                <a:headEnd/>
                <a:tailEnd/>
              </a:ln>
              <a:extLst>
                <a:ext uri="{909E8E84-426E-40DD-AFC4-6F175D3DCCD1}">
                  <a14:hiddenFill xmlns:a14="http://schemas.microsoft.com/office/drawing/2010/main">
                    <a:solidFill>
                      <a:srgbClr val="FFFFFF"/>
                    </a:solidFill>
                  </a14:hiddenFill>
                </a:ext>
              </a:extLst>
            </p:spPr>
            <p:txBody>
              <a:bodyPr lIns="92075" tIns="46038" rIns="92075" bIns="46038"/>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GB" altLang="en-US" b="0"/>
              </a:p>
            </p:txBody>
          </p:sp>
          <p:sp>
            <p:nvSpPr>
              <p:cNvPr id="30737" name="Oval 42"/>
              <p:cNvSpPr>
                <a:spLocks noChangeArrowheads="1"/>
              </p:cNvSpPr>
              <p:nvPr/>
            </p:nvSpPr>
            <p:spPr bwMode="auto">
              <a:xfrm flipH="1">
                <a:off x="6736080" y="3558540"/>
                <a:ext cx="1699260" cy="1699260"/>
              </a:xfrm>
              <a:prstGeom prst="ellipse">
                <a:avLst/>
              </a:prstGeom>
              <a:noFill/>
              <a:ln w="15875" algn="ctr">
                <a:solidFill>
                  <a:srgbClr val="00B0F0">
                    <a:alpha val="50195"/>
                  </a:srgbClr>
                </a:solidFill>
                <a:round/>
                <a:headEnd/>
                <a:tailEnd/>
              </a:ln>
              <a:extLst>
                <a:ext uri="{909E8E84-426E-40DD-AFC4-6F175D3DCCD1}">
                  <a14:hiddenFill xmlns:a14="http://schemas.microsoft.com/office/drawing/2010/main">
                    <a:solidFill>
                      <a:srgbClr val="FFFFFF"/>
                    </a:solidFill>
                  </a14:hiddenFill>
                </a:ext>
              </a:extLst>
            </p:spPr>
            <p:txBody>
              <a:bodyPr lIns="92075" tIns="46038" rIns="92075" bIns="46038"/>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GB" altLang="en-US" b="0"/>
              </a:p>
            </p:txBody>
          </p:sp>
          <p:sp>
            <p:nvSpPr>
              <p:cNvPr id="30738" name="Oval 43"/>
              <p:cNvSpPr>
                <a:spLocks noChangeArrowheads="1"/>
              </p:cNvSpPr>
              <p:nvPr/>
            </p:nvSpPr>
            <p:spPr bwMode="auto">
              <a:xfrm flipH="1">
                <a:off x="7307580" y="3840480"/>
                <a:ext cx="1120140" cy="1135380"/>
              </a:xfrm>
              <a:prstGeom prst="ellipse">
                <a:avLst/>
              </a:prstGeom>
              <a:noFill/>
              <a:ln w="15875" algn="ctr">
                <a:solidFill>
                  <a:srgbClr val="00B0F0">
                    <a:alpha val="50195"/>
                  </a:srgbClr>
                </a:solidFill>
                <a:round/>
                <a:headEnd/>
                <a:tailEnd/>
              </a:ln>
              <a:extLst>
                <a:ext uri="{909E8E84-426E-40DD-AFC4-6F175D3DCCD1}">
                  <a14:hiddenFill xmlns:a14="http://schemas.microsoft.com/office/drawing/2010/main">
                    <a:solidFill>
                      <a:srgbClr val="FFFFFF"/>
                    </a:solidFill>
                  </a14:hiddenFill>
                </a:ext>
              </a:extLst>
            </p:spPr>
            <p:txBody>
              <a:bodyPr lIns="92075" tIns="46038" rIns="92075" bIns="46038"/>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GB" altLang="en-US" b="0"/>
              </a:p>
            </p:txBody>
          </p:sp>
          <p:grpSp>
            <p:nvGrpSpPr>
              <p:cNvPr id="30739" name="Group 52"/>
              <p:cNvGrpSpPr>
                <a:grpSpLocks/>
              </p:cNvGrpSpPr>
              <p:nvPr/>
            </p:nvGrpSpPr>
            <p:grpSpPr bwMode="auto">
              <a:xfrm>
                <a:off x="4838700" y="-3147060"/>
                <a:ext cx="7223760" cy="7559040"/>
                <a:chOff x="4838700" y="-3147060"/>
                <a:chExt cx="7223760" cy="7559040"/>
              </a:xfrm>
            </p:grpSpPr>
            <p:sp>
              <p:nvSpPr>
                <p:cNvPr id="50" name="Arc 49"/>
                <p:cNvSpPr/>
                <p:nvPr/>
              </p:nvSpPr>
              <p:spPr bwMode="auto">
                <a:xfrm rot="16200000" flipH="1">
                  <a:off x="7565982" y="2705911"/>
                  <a:ext cx="1706563" cy="1706847"/>
                </a:xfrm>
                <a:prstGeom prst="arc">
                  <a:avLst>
                    <a:gd name="adj1" fmla="val 14045420"/>
                    <a:gd name="adj2" fmla="val 0"/>
                  </a:avLst>
                </a:prstGeom>
                <a:noFill/>
                <a:ln w="15875" cap="flat" cmpd="sng" algn="ctr">
                  <a:solidFill>
                    <a:schemeClr val="accent6">
                      <a:lumMod val="60000"/>
                      <a:lumOff val="40000"/>
                    </a:schemeClr>
                  </a:solidFill>
                  <a:prstDash val="solid"/>
                  <a:round/>
                  <a:headEnd type="none" w="med" len="med"/>
                  <a:tailEnd type="none" w="med" len="med"/>
                </a:ln>
                <a:effectLst/>
              </p:spPr>
              <p:txBody>
                <a:bodyPr anchor="ctr"/>
                <a:lstStyle/>
                <a:p>
                  <a:pPr algn="ctr">
                    <a:defRPr/>
                  </a:pPr>
                  <a:endParaRPr lang="en-GB" b="0" dirty="0"/>
                </a:p>
              </p:txBody>
            </p:sp>
            <p:sp>
              <p:nvSpPr>
                <p:cNvPr id="51" name="Arc 50"/>
                <p:cNvSpPr/>
                <p:nvPr/>
              </p:nvSpPr>
              <p:spPr bwMode="auto">
                <a:xfrm rot="16200000" flipH="1">
                  <a:off x="6727807" y="976180"/>
                  <a:ext cx="3429000" cy="3427997"/>
                </a:xfrm>
                <a:prstGeom prst="arc">
                  <a:avLst>
                    <a:gd name="adj1" fmla="val 16298828"/>
                    <a:gd name="adj2" fmla="val 0"/>
                  </a:avLst>
                </a:prstGeom>
                <a:noFill/>
                <a:ln w="15875" cap="flat" cmpd="sng" algn="ctr">
                  <a:solidFill>
                    <a:schemeClr val="accent6">
                      <a:lumMod val="60000"/>
                      <a:lumOff val="40000"/>
                    </a:schemeClr>
                  </a:solidFill>
                  <a:prstDash val="solid"/>
                  <a:round/>
                  <a:headEnd type="none" w="med" len="med"/>
                  <a:tailEnd type="none" w="med" len="med"/>
                </a:ln>
                <a:effectLst/>
              </p:spPr>
              <p:txBody>
                <a:bodyPr anchor="ctr"/>
                <a:lstStyle/>
                <a:p>
                  <a:pPr algn="ctr">
                    <a:defRPr/>
                  </a:pPr>
                  <a:endParaRPr lang="en-GB" b="0" dirty="0"/>
                </a:p>
              </p:txBody>
            </p:sp>
            <p:sp>
              <p:nvSpPr>
                <p:cNvPr id="52" name="Arc 51"/>
                <p:cNvSpPr/>
                <p:nvPr/>
              </p:nvSpPr>
              <p:spPr bwMode="auto">
                <a:xfrm rot="16200000" flipH="1">
                  <a:off x="4670416" y="-2978776"/>
                  <a:ext cx="7559676" cy="7223107"/>
                </a:xfrm>
                <a:prstGeom prst="arc">
                  <a:avLst>
                    <a:gd name="adj1" fmla="val 18710837"/>
                    <a:gd name="adj2" fmla="val 0"/>
                  </a:avLst>
                </a:prstGeom>
                <a:noFill/>
                <a:ln w="15875" cap="flat" cmpd="sng" algn="ctr">
                  <a:solidFill>
                    <a:schemeClr val="accent6">
                      <a:lumMod val="60000"/>
                      <a:lumOff val="40000"/>
                    </a:schemeClr>
                  </a:solidFill>
                  <a:prstDash val="solid"/>
                  <a:round/>
                  <a:headEnd type="none" w="med" len="med"/>
                  <a:tailEnd type="none" w="med" len="med"/>
                </a:ln>
                <a:effectLst/>
              </p:spPr>
              <p:txBody>
                <a:bodyPr anchor="ctr"/>
                <a:lstStyle/>
                <a:p>
                  <a:pPr algn="ctr">
                    <a:defRPr/>
                  </a:pPr>
                  <a:endParaRPr lang="en-GB" b="0" dirty="0"/>
                </a:p>
              </p:txBody>
            </p:sp>
          </p:grpSp>
          <p:grpSp>
            <p:nvGrpSpPr>
              <p:cNvPr id="30740" name="Group 57"/>
              <p:cNvGrpSpPr>
                <a:grpSpLocks/>
              </p:cNvGrpSpPr>
              <p:nvPr/>
            </p:nvGrpSpPr>
            <p:grpSpPr bwMode="auto">
              <a:xfrm flipV="1">
                <a:off x="4853940" y="4419600"/>
                <a:ext cx="7223760" cy="7559040"/>
                <a:chOff x="4838700" y="-3147060"/>
                <a:chExt cx="7223760" cy="7559040"/>
              </a:xfrm>
            </p:grpSpPr>
            <p:sp>
              <p:nvSpPr>
                <p:cNvPr id="59" name="Arc 58"/>
                <p:cNvSpPr/>
                <p:nvPr/>
              </p:nvSpPr>
              <p:spPr bwMode="auto">
                <a:xfrm rot="16200000" flipH="1">
                  <a:off x="7566636" y="2705911"/>
                  <a:ext cx="1706562" cy="1706847"/>
                </a:xfrm>
                <a:prstGeom prst="arc">
                  <a:avLst>
                    <a:gd name="adj1" fmla="val 14045420"/>
                    <a:gd name="adj2" fmla="val 0"/>
                  </a:avLst>
                </a:prstGeom>
                <a:noFill/>
                <a:ln w="15875" cap="flat" cmpd="sng" algn="ctr">
                  <a:solidFill>
                    <a:srgbClr val="FFC000"/>
                  </a:solidFill>
                  <a:prstDash val="solid"/>
                  <a:round/>
                  <a:headEnd type="none" w="med" len="med"/>
                  <a:tailEnd type="none" w="med" len="med"/>
                </a:ln>
                <a:effectLst/>
              </p:spPr>
              <p:txBody>
                <a:bodyPr anchor="ctr"/>
                <a:lstStyle/>
                <a:p>
                  <a:pPr algn="ctr">
                    <a:defRPr/>
                  </a:pPr>
                  <a:endParaRPr lang="en-GB" b="0" dirty="0"/>
                </a:p>
              </p:txBody>
            </p:sp>
            <p:sp>
              <p:nvSpPr>
                <p:cNvPr id="60" name="Arc 59"/>
                <p:cNvSpPr/>
                <p:nvPr/>
              </p:nvSpPr>
              <p:spPr bwMode="auto">
                <a:xfrm rot="16200000" flipH="1">
                  <a:off x="6710979" y="976181"/>
                  <a:ext cx="3429000" cy="3427996"/>
                </a:xfrm>
                <a:prstGeom prst="arc">
                  <a:avLst>
                    <a:gd name="adj1" fmla="val 16298828"/>
                    <a:gd name="adj2" fmla="val 0"/>
                  </a:avLst>
                </a:prstGeom>
                <a:noFill/>
                <a:ln w="15875" cap="flat" cmpd="sng" algn="ctr">
                  <a:solidFill>
                    <a:srgbClr val="FFC000"/>
                  </a:solidFill>
                  <a:prstDash val="solid"/>
                  <a:round/>
                  <a:headEnd type="none" w="med" len="med"/>
                  <a:tailEnd type="none" w="med" len="med"/>
                </a:ln>
                <a:effectLst/>
              </p:spPr>
              <p:txBody>
                <a:bodyPr anchor="ctr"/>
                <a:lstStyle/>
                <a:p>
                  <a:pPr algn="ctr">
                    <a:defRPr/>
                  </a:pPr>
                  <a:endParaRPr lang="en-GB" b="0" dirty="0"/>
                </a:p>
              </p:txBody>
            </p:sp>
            <p:sp>
              <p:nvSpPr>
                <p:cNvPr id="61" name="Arc 60"/>
                <p:cNvSpPr/>
                <p:nvPr/>
              </p:nvSpPr>
              <p:spPr bwMode="auto">
                <a:xfrm rot="16200000" flipH="1">
                  <a:off x="4671069" y="-2978776"/>
                  <a:ext cx="7559675" cy="7223107"/>
                </a:xfrm>
                <a:prstGeom prst="arc">
                  <a:avLst>
                    <a:gd name="adj1" fmla="val 18710837"/>
                    <a:gd name="adj2" fmla="val 0"/>
                  </a:avLst>
                </a:prstGeom>
                <a:noFill/>
                <a:ln w="15875" cap="flat" cmpd="sng" algn="ctr">
                  <a:solidFill>
                    <a:srgbClr val="FFC000"/>
                  </a:solidFill>
                  <a:prstDash val="solid"/>
                  <a:round/>
                  <a:headEnd type="none" w="med" len="med"/>
                  <a:tailEnd type="none" w="med" len="med"/>
                </a:ln>
                <a:effectLst/>
              </p:spPr>
              <p:txBody>
                <a:bodyPr anchor="ctr"/>
                <a:lstStyle/>
                <a:p>
                  <a:pPr algn="ctr">
                    <a:defRPr/>
                  </a:pPr>
                  <a:endParaRPr lang="en-GB" b="0" dirty="0"/>
                </a:p>
              </p:txBody>
            </p:sp>
          </p:grpSp>
          <p:sp>
            <p:nvSpPr>
              <p:cNvPr id="70" name="Arc 69"/>
              <p:cNvSpPr/>
              <p:nvPr/>
            </p:nvSpPr>
            <p:spPr bwMode="auto">
              <a:xfrm>
                <a:off x="7588090" y="3974466"/>
                <a:ext cx="826406" cy="825500"/>
              </a:xfrm>
              <a:prstGeom prst="arc">
                <a:avLst>
                  <a:gd name="adj1" fmla="val 21567194"/>
                  <a:gd name="adj2" fmla="val 21317464"/>
                </a:avLst>
              </a:prstGeom>
              <a:noFill/>
              <a:ln w="15875" cap="flat" cmpd="sng" algn="ctr">
                <a:solidFill>
                  <a:srgbClr val="00B0F0">
                    <a:alpha val="50000"/>
                  </a:srgbClr>
                </a:solidFill>
                <a:prstDash val="solid"/>
                <a:round/>
                <a:headEnd type="none" w="med" len="med"/>
                <a:tailEnd type="none" w="med" len="med"/>
              </a:ln>
              <a:effectLst/>
            </p:spPr>
            <p:txBody>
              <a:bodyPr anchor="ctr"/>
              <a:lstStyle/>
              <a:p>
                <a:pPr algn="ctr">
                  <a:defRPr/>
                </a:pPr>
                <a:endParaRPr lang="en-GB" b="0" dirty="0"/>
              </a:p>
            </p:txBody>
          </p:sp>
          <p:sp>
            <p:nvSpPr>
              <p:cNvPr id="71" name="Arc 70"/>
              <p:cNvSpPr/>
              <p:nvPr/>
            </p:nvSpPr>
            <p:spPr bwMode="auto">
              <a:xfrm>
                <a:off x="7848726" y="4126866"/>
                <a:ext cx="572127" cy="571500"/>
              </a:xfrm>
              <a:prstGeom prst="arc">
                <a:avLst>
                  <a:gd name="adj1" fmla="val 487705"/>
                  <a:gd name="adj2" fmla="val 71914"/>
                </a:avLst>
              </a:prstGeom>
              <a:noFill/>
              <a:ln w="15875" cap="flat" cmpd="sng" algn="ctr">
                <a:solidFill>
                  <a:srgbClr val="00B0F0">
                    <a:alpha val="50000"/>
                  </a:srgbClr>
                </a:solidFill>
                <a:prstDash val="solid"/>
                <a:round/>
                <a:headEnd type="none" w="med" len="med"/>
                <a:tailEnd type="none" w="med" len="med"/>
              </a:ln>
              <a:effectLst/>
            </p:spPr>
            <p:txBody>
              <a:bodyPr anchor="ctr"/>
              <a:lstStyle/>
              <a:p>
                <a:pPr algn="ctr">
                  <a:defRPr/>
                </a:pPr>
                <a:endParaRPr lang="en-GB" b="0" dirty="0"/>
              </a:p>
            </p:txBody>
          </p:sp>
          <p:sp>
            <p:nvSpPr>
              <p:cNvPr id="29" name="Arc 28"/>
              <p:cNvSpPr/>
              <p:nvPr/>
            </p:nvSpPr>
            <p:spPr bwMode="auto">
              <a:xfrm>
                <a:off x="5038945" y="2725103"/>
                <a:ext cx="3383497" cy="3382963"/>
              </a:xfrm>
              <a:prstGeom prst="arc">
                <a:avLst>
                  <a:gd name="adj1" fmla="val 10827283"/>
                  <a:gd name="adj2" fmla="val 0"/>
                </a:avLst>
              </a:prstGeom>
              <a:noFill/>
              <a:ln w="38100" cap="flat" cmpd="sng" algn="ctr">
                <a:solidFill>
                  <a:srgbClr val="008000"/>
                </a:solidFill>
                <a:prstDash val="solid"/>
                <a:round/>
                <a:headEnd type="none" w="med" len="med"/>
                <a:tailEnd type="triangle" w="med" len="med"/>
              </a:ln>
              <a:effectLst/>
            </p:spPr>
            <p:txBody>
              <a:bodyPr anchor="ctr"/>
              <a:lstStyle/>
              <a:p>
                <a:pPr algn="ctr">
                  <a:defRPr/>
                </a:pPr>
                <a:endParaRPr lang="en-GB" b="0" dirty="0"/>
              </a:p>
            </p:txBody>
          </p:sp>
          <p:sp>
            <p:nvSpPr>
              <p:cNvPr id="30" name="Arc 29"/>
              <p:cNvSpPr/>
              <p:nvPr/>
            </p:nvSpPr>
            <p:spPr bwMode="auto">
              <a:xfrm flipV="1">
                <a:off x="5045302" y="2721928"/>
                <a:ext cx="3383497" cy="3382963"/>
              </a:xfrm>
              <a:prstGeom prst="arc">
                <a:avLst>
                  <a:gd name="adj1" fmla="val 10827283"/>
                  <a:gd name="adj2" fmla="val 21596626"/>
                </a:avLst>
              </a:prstGeom>
              <a:noFill/>
              <a:ln w="38100" cap="flat" cmpd="sng" algn="ctr">
                <a:solidFill>
                  <a:srgbClr val="FF0000"/>
                </a:solidFill>
                <a:prstDash val="solid"/>
                <a:round/>
                <a:headEnd type="none" w="med" len="med"/>
                <a:tailEnd type="triangle" w="med" len="med"/>
              </a:ln>
              <a:effectLst/>
            </p:spPr>
            <p:txBody>
              <a:bodyPr anchor="ctr"/>
              <a:lstStyle/>
              <a:p>
                <a:pPr algn="ctr">
                  <a:defRPr/>
                </a:pPr>
                <a:endParaRPr lang="en-GB" b="0" dirty="0"/>
              </a:p>
            </p:txBody>
          </p:sp>
          <p:cxnSp>
            <p:nvCxnSpPr>
              <p:cNvPr id="30745" name="Straight Arrow Connector 23"/>
              <p:cNvCxnSpPr>
                <a:cxnSpLocks noChangeShapeType="1"/>
              </p:cNvCxnSpPr>
              <p:nvPr/>
            </p:nvCxnSpPr>
            <p:spPr bwMode="auto">
              <a:xfrm>
                <a:off x="5022850" y="4413250"/>
                <a:ext cx="3405124" cy="5342"/>
              </a:xfrm>
              <a:prstGeom prst="straightConnector1">
                <a:avLst/>
              </a:prstGeom>
              <a:noFill/>
              <a:ln w="38100" algn="ctr">
                <a:solidFill>
                  <a:srgbClr val="0000FF"/>
                </a:solidFill>
                <a:round/>
                <a:headEnd/>
                <a:tailEnd type="triangle" w="med" len="med"/>
              </a:ln>
              <a:extLst>
                <a:ext uri="{909E8E84-426E-40DD-AFC4-6F175D3DCCD1}">
                  <a14:hiddenFill xmlns:a14="http://schemas.microsoft.com/office/drawing/2010/main">
                    <a:noFill/>
                  </a14:hiddenFill>
                </a:ext>
              </a:extLst>
            </p:spPr>
          </p:cxnSp>
        </p:grpSp>
        <p:sp>
          <p:nvSpPr>
            <p:cNvPr id="30732" name="Text Box 207"/>
            <p:cNvSpPr txBox="1">
              <a:spLocks noChangeArrowheads="1"/>
            </p:cNvSpPr>
            <p:nvPr/>
          </p:nvSpPr>
          <p:spPr bwMode="auto">
            <a:xfrm>
              <a:off x="8373047" y="3623247"/>
              <a:ext cx="898969" cy="286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2075" tIns="46038" rIns="92075" bIns="46038">
              <a:spAutoFit/>
            </a:bodyPr>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50000"/>
                </a:spcBef>
                <a:buFont typeface="Wingdings" pitchFamily="2" charset="2"/>
                <a:buNone/>
              </a:pPr>
              <a:r>
                <a:rPr lang="en-US" altLang="en-US" sz="1400" b="0">
                  <a:solidFill>
                    <a:schemeClr val="tx1"/>
                  </a:solidFill>
                </a:rPr>
                <a:t>Real(</a:t>
              </a:r>
              <a:r>
                <a:rPr lang="en-US" altLang="en-US" sz="1400" b="0">
                  <a:solidFill>
                    <a:schemeClr val="tx1"/>
                  </a:solidFill>
                  <a:latin typeface="Symbol" pitchFamily="18" charset="2"/>
                </a:rPr>
                <a:t>G</a:t>
              </a:r>
              <a:r>
                <a:rPr lang="en-US" altLang="en-US" sz="1400" b="0">
                  <a:solidFill>
                    <a:schemeClr val="tx1"/>
                  </a:solidFill>
                </a:rPr>
                <a:t>)</a:t>
              </a:r>
            </a:p>
          </p:txBody>
        </p:sp>
        <p:sp>
          <p:nvSpPr>
            <p:cNvPr id="30733" name="Text Box 208"/>
            <p:cNvSpPr txBox="1">
              <a:spLocks noChangeArrowheads="1"/>
            </p:cNvSpPr>
            <p:nvPr/>
          </p:nvSpPr>
          <p:spPr bwMode="auto">
            <a:xfrm>
              <a:off x="6684201" y="1489329"/>
              <a:ext cx="1670050" cy="286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2075" tIns="46038" rIns="92075" bIns="46038">
              <a:spAutoFit/>
            </a:bodyPr>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50000"/>
                </a:spcBef>
                <a:buFont typeface="Wingdings" pitchFamily="2" charset="2"/>
                <a:buNone/>
              </a:pPr>
              <a:r>
                <a:rPr lang="en-US" altLang="en-US" sz="1400" b="0">
                  <a:solidFill>
                    <a:schemeClr val="tx1"/>
                  </a:solidFill>
                </a:rPr>
                <a:t>Imag(</a:t>
              </a:r>
              <a:r>
                <a:rPr lang="en-US" altLang="en-US" sz="1400" b="0">
                  <a:solidFill>
                    <a:schemeClr val="tx1"/>
                  </a:solidFill>
                  <a:latin typeface="Symbol" pitchFamily="18" charset="2"/>
                </a:rPr>
                <a:t>G</a:t>
              </a:r>
              <a:r>
                <a:rPr lang="en-US" altLang="en-US" sz="1400" b="0">
                  <a:solidFill>
                    <a:schemeClr val="tx1"/>
                  </a:solidFill>
                </a:rPr>
                <a:t>)</a:t>
              </a:r>
            </a:p>
          </p:txBody>
        </p:sp>
        <p:cxnSp>
          <p:nvCxnSpPr>
            <p:cNvPr id="30734" name="Straight Arrow Connector 83"/>
            <p:cNvCxnSpPr>
              <a:cxnSpLocks noChangeShapeType="1"/>
            </p:cNvCxnSpPr>
            <p:nvPr/>
          </p:nvCxnSpPr>
          <p:spPr bwMode="auto">
            <a:xfrm>
              <a:off x="4764024" y="3538728"/>
              <a:ext cx="3922776" cy="1588"/>
            </a:xfrm>
            <a:prstGeom prst="straightConnector1">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30735" name="Straight Arrow Connector 84"/>
            <p:cNvCxnSpPr>
              <a:cxnSpLocks noChangeShapeType="1"/>
            </p:cNvCxnSpPr>
            <p:nvPr/>
          </p:nvCxnSpPr>
          <p:spPr bwMode="auto">
            <a:xfrm rot="-5400000">
              <a:off x="4660392" y="3535680"/>
              <a:ext cx="3922776" cy="1588"/>
            </a:xfrm>
            <a:prstGeom prst="straightConnector1">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4" name="Picture 2"/>
          <p:cNvPicPr preferRelativeResize="0">
            <a:picLocks noGrp="1" noChangeAspect="1" noChangeArrowheads="1"/>
          </p:cNvPicPr>
          <p:nvPr>
            <p:ph sz="half" idx="4294967295"/>
          </p:nvPr>
        </p:nvPicPr>
        <p:blipFill>
          <a:blip r:embed="rId3" cstate="print">
            <a:duotone>
              <a:schemeClr val="bg2">
                <a:shade val="45000"/>
                <a:satMod val="135000"/>
              </a:schemeClr>
              <a:prstClr val="white"/>
            </a:duotone>
          </a:blip>
          <a:srcRect/>
          <a:stretch>
            <a:fillRect/>
          </a:stretch>
        </p:blipFill>
        <p:spPr>
          <a:xfrm>
            <a:off x="535726" y="1564635"/>
            <a:ext cx="4367870" cy="4311759"/>
          </a:xfrm>
        </p:spPr>
      </p:pic>
      <p:sp>
        <p:nvSpPr>
          <p:cNvPr id="31747"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BC3045B1-A476-42AD-BC4F-343DF2C1844A}" type="slidenum">
              <a:rPr lang="en-US" altLang="en-US" sz="1400" b="0">
                <a:solidFill>
                  <a:schemeClr val="tx1"/>
                </a:solidFill>
              </a:rPr>
              <a:pPr algn="r">
                <a:lnSpc>
                  <a:spcPct val="100000"/>
                </a:lnSpc>
                <a:spcBef>
                  <a:spcPct val="0"/>
                </a:spcBef>
                <a:buClrTx/>
                <a:buSzTx/>
                <a:buFontTx/>
                <a:buNone/>
              </a:pPr>
              <a:t>11</a:t>
            </a:fld>
            <a:endParaRPr lang="en-US" altLang="en-US" sz="1400" b="0">
              <a:solidFill>
                <a:schemeClr val="tx1"/>
              </a:solidFill>
            </a:endParaRPr>
          </a:p>
        </p:txBody>
      </p:sp>
      <p:sp>
        <p:nvSpPr>
          <p:cNvPr id="227330" name="Rectangle 2"/>
          <p:cNvSpPr>
            <a:spLocks noChangeArrowheads="1"/>
          </p:cNvSpPr>
          <p:nvPr/>
        </p:nvSpPr>
        <p:spPr bwMode="auto">
          <a:xfrm>
            <a:off x="1608138" y="134938"/>
            <a:ext cx="64389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200" dirty="0">
                <a:solidFill>
                  <a:srgbClr val="FF0000"/>
                </a:solidFill>
                <a:effectLst>
                  <a:outerShdw blurRad="38100" dist="38100" dir="2700000" algn="tl">
                    <a:srgbClr val="C0C0C0"/>
                  </a:outerShdw>
                </a:effectLst>
              </a:rPr>
              <a:t>The Smith Chart (2)</a:t>
            </a:r>
          </a:p>
        </p:txBody>
      </p:sp>
      <p:sp>
        <p:nvSpPr>
          <p:cNvPr id="31749" name="TextBox 6"/>
          <p:cNvSpPr txBox="1">
            <a:spLocks noChangeArrowheads="1"/>
          </p:cNvSpPr>
          <p:nvPr/>
        </p:nvSpPr>
        <p:spPr bwMode="auto">
          <a:xfrm>
            <a:off x="5154613" y="2020888"/>
            <a:ext cx="4514850"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buFont typeface="Wingdings" pitchFamily="2" charset="2"/>
              <a:buNone/>
            </a:pPr>
            <a:r>
              <a:rPr lang="en-US" altLang="en-US" sz="1800" b="0"/>
              <a:t>The Smith Chart (</a:t>
            </a:r>
            <a:r>
              <a:rPr lang="en-US" altLang="en-US" sz="1800" b="0" i="1"/>
              <a:t>Abaque Smith </a:t>
            </a:r>
            <a:r>
              <a:rPr lang="en-US" altLang="en-US" sz="1800" b="0"/>
              <a:t>in French)</a:t>
            </a:r>
          </a:p>
          <a:p>
            <a:pPr>
              <a:buFont typeface="Wingdings" pitchFamily="2" charset="2"/>
              <a:buNone/>
            </a:pPr>
            <a:r>
              <a:rPr lang="en-US" altLang="en-US" sz="1800" b="0"/>
              <a:t>is the </a:t>
            </a:r>
            <a:r>
              <a:rPr lang="en-US" altLang="en-US" sz="1800" b="0" u="sng"/>
              <a:t>linear</a:t>
            </a:r>
            <a:r>
              <a:rPr lang="en-US" altLang="en-US" sz="1800" b="0"/>
              <a:t> representation of the </a:t>
            </a:r>
          </a:p>
          <a:p>
            <a:pPr>
              <a:buFont typeface="Wingdings" pitchFamily="2" charset="2"/>
              <a:buNone/>
            </a:pPr>
            <a:r>
              <a:rPr lang="en-US" altLang="en-US" sz="1800" b="0"/>
              <a:t>complex reflection factor</a:t>
            </a:r>
            <a:endParaRPr lang="en-GB" altLang="en-US" sz="1800" b="0"/>
          </a:p>
        </p:txBody>
      </p:sp>
      <p:sp>
        <p:nvSpPr>
          <p:cNvPr id="31750" name="TextBox 7"/>
          <p:cNvSpPr txBox="1">
            <a:spLocks noChangeArrowheads="1"/>
          </p:cNvSpPr>
          <p:nvPr/>
        </p:nvSpPr>
        <p:spPr bwMode="auto">
          <a:xfrm>
            <a:off x="4930775" y="4425950"/>
            <a:ext cx="5037138"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buFont typeface="Wingdings" pitchFamily="2" charset="2"/>
              <a:buNone/>
            </a:pPr>
            <a:r>
              <a:rPr lang="en-US" altLang="en-US" sz="1600" b="0"/>
              <a:t>i.e. the ratio backward/forward wave. </a:t>
            </a:r>
          </a:p>
          <a:p>
            <a:pPr>
              <a:buFont typeface="Wingdings" pitchFamily="2" charset="2"/>
              <a:buNone/>
            </a:pPr>
            <a:endParaRPr lang="en-US" altLang="en-US" sz="1600" b="0"/>
          </a:p>
          <a:p>
            <a:pPr>
              <a:buFont typeface="Wingdings" pitchFamily="2" charset="2"/>
              <a:buNone/>
            </a:pPr>
            <a:r>
              <a:rPr lang="en-US" altLang="en-US" sz="1600" b="0"/>
              <a:t>The upper half of the Smith-Chart is “inductive”</a:t>
            </a:r>
          </a:p>
          <a:p>
            <a:pPr>
              <a:buFont typeface="Wingdings" pitchFamily="2" charset="2"/>
              <a:buNone/>
            </a:pPr>
            <a:r>
              <a:rPr lang="en-US" altLang="en-US" sz="1600" b="0"/>
              <a:t>= positive imaginary part of impedance, the lower</a:t>
            </a:r>
          </a:p>
          <a:p>
            <a:pPr>
              <a:buFont typeface="Wingdings" pitchFamily="2" charset="2"/>
              <a:buNone/>
            </a:pPr>
            <a:r>
              <a:rPr lang="en-US" altLang="en-US" sz="1600" b="0"/>
              <a:t>half is “capacitive” = negative imaginary part.</a:t>
            </a:r>
            <a:endParaRPr lang="en-GB" altLang="en-US" sz="1600" b="0"/>
          </a:p>
        </p:txBody>
      </p:sp>
      <p:cxnSp>
        <p:nvCxnSpPr>
          <p:cNvPr id="31751" name="Straight Arrow Connector 15"/>
          <p:cNvCxnSpPr>
            <a:cxnSpLocks noChangeShapeType="1"/>
          </p:cNvCxnSpPr>
          <p:nvPr/>
        </p:nvCxnSpPr>
        <p:spPr bwMode="auto">
          <a:xfrm flipV="1">
            <a:off x="2771775" y="3051175"/>
            <a:ext cx="1144588" cy="695325"/>
          </a:xfrm>
          <a:prstGeom prst="straightConnector1">
            <a:avLst/>
          </a:prstGeom>
          <a:noFill/>
          <a:ln w="25400" algn="ctr">
            <a:solidFill>
              <a:srgbClr val="0000FF"/>
            </a:solidFill>
            <a:round/>
            <a:headEnd/>
            <a:tailEnd type="triangle" w="lg" len="lg"/>
          </a:ln>
          <a:extLst>
            <a:ext uri="{909E8E84-426E-40DD-AFC4-6F175D3DCCD1}">
              <a14:hiddenFill xmlns:a14="http://schemas.microsoft.com/office/drawing/2010/main">
                <a:noFill/>
              </a14:hiddenFill>
            </a:ext>
          </a:extLst>
        </p:spPr>
      </p:cxnSp>
      <p:sp>
        <p:nvSpPr>
          <p:cNvPr id="17" name="Arc 16"/>
          <p:cNvSpPr/>
          <p:nvPr/>
        </p:nvSpPr>
        <p:spPr bwMode="auto">
          <a:xfrm>
            <a:off x="1908175" y="3013075"/>
            <a:ext cx="1584325" cy="1463675"/>
          </a:xfrm>
          <a:prstGeom prst="arc">
            <a:avLst>
              <a:gd name="adj1" fmla="val 19806946"/>
              <a:gd name="adj2" fmla="val 0"/>
            </a:avLst>
          </a:prstGeom>
          <a:noFill/>
          <a:ln w="25400" cap="flat" cmpd="sng" algn="ctr">
            <a:solidFill>
              <a:srgbClr val="008000"/>
            </a:solidFill>
            <a:prstDash val="solid"/>
            <a:round/>
            <a:headEnd type="triangle" w="lg" len="lg"/>
            <a:tailEnd type="none" w="med" len="med"/>
          </a:ln>
          <a:effectLst/>
        </p:spPr>
        <p:txBody>
          <a:bodyPr lIns="92075" tIns="46038" rIns="92075" bIns="46038"/>
          <a:lstStyle/>
          <a:p>
            <a:pPr marL="571500" indent="-571500">
              <a:defRPr/>
            </a:pPr>
            <a:endParaRPr lang="en-GB" b="0" dirty="0"/>
          </a:p>
        </p:txBody>
      </p:sp>
      <p:graphicFrame>
        <p:nvGraphicFramePr>
          <p:cNvPr id="31753" name="Object 9"/>
          <p:cNvGraphicFramePr>
            <a:graphicFrameLocks noChangeAspect="1"/>
          </p:cNvGraphicFramePr>
          <p:nvPr/>
        </p:nvGraphicFramePr>
        <p:xfrm>
          <a:off x="6767513" y="3395663"/>
          <a:ext cx="638175" cy="590550"/>
        </p:xfrm>
        <a:graphic>
          <a:graphicData uri="http://schemas.openxmlformats.org/presentationml/2006/ole">
            <mc:AlternateContent xmlns:mc="http://schemas.openxmlformats.org/markup-compatibility/2006">
              <mc:Choice xmlns:v="urn:schemas-microsoft-com:vml" Requires="v">
                <p:oleObj spid="_x0000_s31779" name="Equation" r:id="rId4" imgW="393529" imgH="393529" progId="Equation.3">
                  <p:embed/>
                </p:oleObj>
              </mc:Choice>
              <mc:Fallback>
                <p:oleObj name="Equation" r:id="rId4" imgW="393529" imgH="393529" progId="Equation.3">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67513" y="3395663"/>
                        <a:ext cx="638175" cy="5905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754" name="TextBox 7"/>
          <p:cNvSpPr txBox="1">
            <a:spLocks noChangeArrowheads="1"/>
          </p:cNvSpPr>
          <p:nvPr/>
        </p:nvSpPr>
        <p:spPr bwMode="auto">
          <a:xfrm>
            <a:off x="1397000" y="3981450"/>
            <a:ext cx="3148013" cy="842963"/>
          </a:xfrm>
          <a:prstGeom prst="rect">
            <a:avLst/>
          </a:prstGeom>
          <a:solidFill>
            <a:schemeClr val="bg1"/>
          </a:solidFill>
          <a:ln w="15875">
            <a:solidFill>
              <a:schemeClr val="tx1"/>
            </a:solidFill>
            <a:miter lim="800000"/>
            <a:headEnd/>
            <a:tailEnd/>
          </a:ln>
        </p:spPr>
        <p:txBody>
          <a:bodyPr>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buFont typeface="Wingdings" pitchFamily="2" charset="2"/>
              <a:buNone/>
            </a:pPr>
            <a:r>
              <a:rPr lang="en-US" altLang="en-US" sz="1600" b="0"/>
              <a:t>This is the ratio between backward and forward wave </a:t>
            </a:r>
          </a:p>
          <a:p>
            <a:pPr>
              <a:buFont typeface="Wingdings" pitchFamily="2" charset="2"/>
              <a:buNone/>
            </a:pPr>
            <a:r>
              <a:rPr lang="en-US" altLang="en-US" sz="1600" b="0"/>
              <a:t>(</a:t>
            </a:r>
            <a:r>
              <a:rPr lang="en-US" altLang="en-US" sz="1600" b="0" u="sng"/>
              <a:t>implied</a:t>
            </a:r>
            <a:r>
              <a:rPr lang="en-US" altLang="en-US" sz="1600" b="0"/>
              <a:t> forward wave a=1) </a:t>
            </a:r>
            <a:endParaRPr lang="en-GB" altLang="en-US" sz="1600" b="0"/>
          </a:p>
        </p:txBody>
      </p:sp>
      <p:graphicFrame>
        <p:nvGraphicFramePr>
          <p:cNvPr id="31755" name="Object 13"/>
          <p:cNvGraphicFramePr>
            <a:graphicFrameLocks noChangeAspect="1"/>
          </p:cNvGraphicFramePr>
          <p:nvPr/>
        </p:nvGraphicFramePr>
        <p:xfrm>
          <a:off x="4022725" y="2794000"/>
          <a:ext cx="234950" cy="312738"/>
        </p:xfrm>
        <a:graphic>
          <a:graphicData uri="http://schemas.openxmlformats.org/presentationml/2006/ole">
            <mc:AlternateContent xmlns:mc="http://schemas.openxmlformats.org/markup-compatibility/2006">
              <mc:Choice xmlns:v="urn:schemas-microsoft-com:vml" Requires="v">
                <p:oleObj spid="_x0000_s31780" name="Equation" r:id="rId6" imgW="177569" imgH="253670" progId="Equation.3">
                  <p:embed/>
                </p:oleObj>
              </mc:Choice>
              <mc:Fallback>
                <p:oleObj name="Equation" r:id="rId6" imgW="177569" imgH="253670" progId="Equation.3">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22725" y="2794000"/>
                        <a:ext cx="234950" cy="312738"/>
                      </a:xfrm>
                      <a:prstGeom prst="rect">
                        <a:avLst/>
                      </a:prstGeom>
                      <a:solidFill>
                        <a:schemeClr val="bg1"/>
                      </a:solidFill>
                      <a:ln w="15875">
                        <a:solidFill>
                          <a:srgbClr val="0000FF"/>
                        </a:solidFill>
                        <a:miter lim="800000"/>
                        <a:headEnd/>
                        <a:tailEnd/>
                      </a:ln>
                    </p:spPr>
                  </p:pic>
                </p:oleObj>
              </mc:Fallback>
            </mc:AlternateContent>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4" name="Rectangle 4"/>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Lst>
        </p:spPr>
        <p:txBody>
          <a:bodyPr/>
          <a:lstStyle/>
          <a:p>
            <a:r>
              <a:rPr lang="pl-PL" altLang="en-US" smtClean="0">
                <a:solidFill>
                  <a:schemeClr val="hlink"/>
                </a:solidFill>
                <a:effectLst/>
              </a:rPr>
              <a:t>What awaits you? </a:t>
            </a:r>
            <a:endParaRPr lang="en-US" altLang="en-US" smtClean="0">
              <a:solidFill>
                <a:schemeClr val="hlink"/>
              </a:solidFill>
              <a:effectLst/>
            </a:endParaRPr>
          </a:p>
        </p:txBody>
      </p:sp>
      <p:pic>
        <p:nvPicPr>
          <p:cNvPr id="33795" name="Picture 6" descr="IMG_813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484188" y="1090613"/>
            <a:ext cx="6673850" cy="5005387"/>
          </a:xfrm>
        </p:spPr>
      </p:pic>
      <p:sp>
        <p:nvSpPr>
          <p:cNvPr id="33796" name="Rectangle 8"/>
          <p:cNvSpPr>
            <a:spLocks noChangeArrowheads="1"/>
          </p:cNvSpPr>
          <p:nvPr/>
        </p:nvSpPr>
        <p:spPr bwMode="auto">
          <a:xfrm>
            <a:off x="7294563" y="3414713"/>
            <a:ext cx="2503487"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2075" tIns="46038" rIns="92075" bIns="46038">
            <a:spAutoFit/>
          </a:bodyPr>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buFont typeface="Wingdings" pitchFamily="2" charset="2"/>
              <a:buNone/>
            </a:pPr>
            <a:r>
              <a:rPr lang="pl-PL" altLang="en-US" sz="1600"/>
              <a:t>Photos from RF</a:t>
            </a:r>
            <a:r>
              <a:rPr lang="en-US" altLang="en-US" sz="1600"/>
              <a:t>-</a:t>
            </a:r>
            <a:r>
              <a:rPr lang="pl-PL" altLang="en-US" sz="1600"/>
              <a:t>Lab CAS 2009, Darmstadt</a:t>
            </a:r>
            <a:endParaRPr lang="en-US" altLang="en-US" sz="1600"/>
          </a:p>
        </p:txBody>
      </p:sp>
      <p:sp>
        <p:nvSpPr>
          <p:cNvPr id="33797"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17064EBA-6807-493D-834E-22BB0D99F7BB}" type="slidenum">
              <a:rPr lang="en-US" altLang="en-US" sz="1400" b="0">
                <a:solidFill>
                  <a:schemeClr val="tx1"/>
                </a:solidFill>
              </a:rPr>
              <a:pPr algn="r">
                <a:lnSpc>
                  <a:spcPct val="100000"/>
                </a:lnSpc>
                <a:spcBef>
                  <a:spcPct val="0"/>
                </a:spcBef>
                <a:buClrTx/>
                <a:buSzTx/>
                <a:buFontTx/>
                <a:buNone/>
              </a:pPr>
              <a:t>12</a:t>
            </a:fld>
            <a:endParaRPr lang="en-US" altLang="en-US" sz="1400" b="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Rectangle 5"/>
          <p:cNvSpPr>
            <a:spLocks noChangeArrowheads="1"/>
          </p:cNvSpPr>
          <p:nvPr/>
        </p:nvSpPr>
        <p:spPr bwMode="auto">
          <a:xfrm>
            <a:off x="695325" y="1543050"/>
            <a:ext cx="8559800" cy="513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81000" indent="-3810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r>
              <a:rPr lang="en-US" altLang="en-US" sz="2000" b="0"/>
              <a:t>Measurements of several types of modulation (AM, FM, PM) in the time-domain and frequency-domain. </a:t>
            </a:r>
          </a:p>
          <a:p>
            <a:r>
              <a:rPr lang="en-US" altLang="en-US" sz="2000" b="0"/>
              <a:t>Superposition of AM and FM spectrum (unequal height side bands). </a:t>
            </a:r>
          </a:p>
          <a:p>
            <a:r>
              <a:rPr lang="en-US" altLang="en-US" sz="2000" b="0"/>
              <a:t>Concept of a spectrum analyzer: the superheterodyne method. Practice all the different settings (video bandwidth, resolution bandwidth etc.). Advantage of FFT spectrum analyzers. </a:t>
            </a:r>
          </a:p>
          <a:p>
            <a:r>
              <a:rPr lang="en-US" altLang="en-US" sz="2000" b="0"/>
              <a:t>Measurement of the RF characteristic of a microwave detector diode (output voltage versus input power... transition between regime output voltage proportional input power and output voltage proportional input voltage); i.e. transition between square low and linear region.</a:t>
            </a:r>
          </a:p>
          <a:p>
            <a:r>
              <a:rPr lang="en-US" altLang="en-US" sz="2000" b="0"/>
              <a:t>Concept of noise figure and noise temperature measurements, testing a noise diode, the basics of thermal noise. </a:t>
            </a:r>
          </a:p>
          <a:p>
            <a:r>
              <a:rPr lang="en-US" altLang="en-US" sz="2000" b="0"/>
              <a:t>Noise figure measurements on amplifiers and also attenuators. </a:t>
            </a:r>
          </a:p>
          <a:p>
            <a:r>
              <a:rPr lang="en-US" altLang="en-US" sz="2000" b="0"/>
              <a:t>The concept and meaning of ENR (excess noise ratio) numbers. </a:t>
            </a:r>
          </a:p>
        </p:txBody>
      </p:sp>
      <p:sp>
        <p:nvSpPr>
          <p:cNvPr id="34819" name="Oval 2"/>
          <p:cNvSpPr>
            <a:spLocks noChangeArrowheads="1"/>
          </p:cNvSpPr>
          <p:nvPr/>
        </p:nvSpPr>
        <p:spPr bwMode="auto">
          <a:xfrm>
            <a:off x="2043113" y="5694363"/>
            <a:ext cx="1141412" cy="833437"/>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US" altLang="en-US" sz="2000" b="0" i="1"/>
          </a:p>
        </p:txBody>
      </p:sp>
      <p:sp>
        <p:nvSpPr>
          <p:cNvPr id="34820" name="Oval 3"/>
          <p:cNvSpPr>
            <a:spLocks noChangeArrowheads="1"/>
          </p:cNvSpPr>
          <p:nvPr/>
        </p:nvSpPr>
        <p:spPr bwMode="auto">
          <a:xfrm>
            <a:off x="865188" y="844550"/>
            <a:ext cx="1317625" cy="995363"/>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US" altLang="en-US" sz="2000" b="0" i="1"/>
          </a:p>
        </p:txBody>
      </p:sp>
      <p:sp>
        <p:nvSpPr>
          <p:cNvPr id="34821" name="Rectangle 5"/>
          <p:cNvSpPr>
            <a:spLocks noChangeArrowheads="1"/>
          </p:cNvSpPr>
          <p:nvPr/>
        </p:nvSpPr>
        <p:spPr bwMode="auto">
          <a:xfrm>
            <a:off x="542925" y="1390650"/>
            <a:ext cx="8559800" cy="513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81000" indent="-3810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US" altLang="en-US" sz="2000" b="0" i="1"/>
          </a:p>
        </p:txBody>
      </p:sp>
      <p:sp>
        <p:nvSpPr>
          <p:cNvPr id="822276" name="Rectangle 4"/>
          <p:cNvSpPr>
            <a:spLocks noChangeArrowheads="1"/>
          </p:cNvSpPr>
          <p:nvPr/>
        </p:nvSpPr>
        <p:spPr bwMode="auto">
          <a:xfrm>
            <a:off x="0" y="225425"/>
            <a:ext cx="9906000" cy="9144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0000CC"/>
                </a:solidFill>
                <a:effectLst>
                  <a:outerShdw blurRad="38100" dist="38100" dir="2700000" algn="tl">
                    <a:srgbClr val="C0C0C0"/>
                  </a:outerShdw>
                </a:effectLst>
              </a:rPr>
              <a:t>Measurements using Spectrum Analyzer and oscilloscope (1)</a:t>
            </a:r>
          </a:p>
        </p:txBody>
      </p:sp>
      <p:sp>
        <p:nvSpPr>
          <p:cNvPr id="34823"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D9DF0DDD-C87B-48AB-BECA-618C35D07042}" type="slidenum">
              <a:rPr lang="en-US" altLang="en-US" sz="1400" b="0">
                <a:solidFill>
                  <a:schemeClr val="tx1"/>
                </a:solidFill>
              </a:rPr>
              <a:pPr algn="r">
                <a:lnSpc>
                  <a:spcPct val="100000"/>
                </a:lnSpc>
                <a:spcBef>
                  <a:spcPct val="0"/>
                </a:spcBef>
                <a:buClrTx/>
                <a:buSzTx/>
                <a:buFontTx/>
                <a:buNone/>
              </a:pPr>
              <a:t>13</a:t>
            </a:fld>
            <a:endParaRPr lang="en-US" altLang="en-US" sz="1400" b="0">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Oval 2"/>
          <p:cNvSpPr>
            <a:spLocks noChangeArrowheads="1"/>
          </p:cNvSpPr>
          <p:nvPr/>
        </p:nvSpPr>
        <p:spPr bwMode="auto">
          <a:xfrm>
            <a:off x="2043113" y="5694363"/>
            <a:ext cx="1141412" cy="833437"/>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US" altLang="en-US" sz="2000" b="0" i="1"/>
          </a:p>
        </p:txBody>
      </p:sp>
      <p:sp>
        <p:nvSpPr>
          <p:cNvPr id="35843" name="Oval 3"/>
          <p:cNvSpPr>
            <a:spLocks noChangeArrowheads="1"/>
          </p:cNvSpPr>
          <p:nvPr/>
        </p:nvSpPr>
        <p:spPr bwMode="auto">
          <a:xfrm>
            <a:off x="865188" y="844550"/>
            <a:ext cx="1317625" cy="995363"/>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US" altLang="en-US" sz="2000" b="0" i="1"/>
          </a:p>
        </p:txBody>
      </p:sp>
      <p:sp>
        <p:nvSpPr>
          <p:cNvPr id="35844" name="Rectangle 5"/>
          <p:cNvSpPr>
            <a:spLocks noChangeArrowheads="1"/>
          </p:cNvSpPr>
          <p:nvPr/>
        </p:nvSpPr>
        <p:spPr bwMode="auto">
          <a:xfrm>
            <a:off x="542925" y="1390650"/>
            <a:ext cx="8559800" cy="513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81000" indent="-3810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US" altLang="en-US" sz="2000" b="0" i="1"/>
          </a:p>
        </p:txBody>
      </p:sp>
      <p:sp>
        <p:nvSpPr>
          <p:cNvPr id="822276" name="Rectangle 4"/>
          <p:cNvSpPr>
            <a:spLocks noChangeArrowheads="1"/>
          </p:cNvSpPr>
          <p:nvPr/>
        </p:nvSpPr>
        <p:spPr bwMode="auto">
          <a:xfrm>
            <a:off x="0" y="225425"/>
            <a:ext cx="9906000" cy="9144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0000CC"/>
                </a:solidFill>
                <a:effectLst>
                  <a:outerShdw blurRad="38100" dist="38100" dir="2700000" algn="tl">
                    <a:srgbClr val="C0C0C0"/>
                  </a:outerShdw>
                </a:effectLst>
              </a:rPr>
              <a:t>Measurements using Spectrum Analyzer and oscilloscope (2)</a:t>
            </a:r>
          </a:p>
        </p:txBody>
      </p:sp>
      <p:sp>
        <p:nvSpPr>
          <p:cNvPr id="35846" name="Rectangle 5"/>
          <p:cNvSpPr>
            <a:spLocks noChangeArrowheads="1"/>
          </p:cNvSpPr>
          <p:nvPr/>
        </p:nvSpPr>
        <p:spPr bwMode="auto">
          <a:xfrm>
            <a:off x="695325" y="1543050"/>
            <a:ext cx="8559800" cy="513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81000" indent="-3810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r>
              <a:rPr lang="en-US" altLang="en-US" sz="2000" b="0"/>
              <a:t>EMC measurements (e.g.: analyze your cell phone spectrum).</a:t>
            </a:r>
          </a:p>
          <a:p>
            <a:r>
              <a:rPr lang="en-US" altLang="en-US" sz="2000" b="0"/>
              <a:t>Noise temperature of the fluorescent tubes in the RF-lab using a satellite receiver. </a:t>
            </a:r>
          </a:p>
          <a:p>
            <a:r>
              <a:rPr lang="en-US" altLang="en-US" sz="2000" b="0"/>
              <a:t>Measurement of the IP3 (intermodulation point of third order) on some amplifiers (intermodulation tests).</a:t>
            </a:r>
          </a:p>
          <a:p>
            <a:r>
              <a:rPr lang="en-US" altLang="en-US" sz="2000" b="0"/>
              <a:t>Nonlinear distortion in general; Concept and application of vector spectrum analyzers, spectrogram mode (if available). </a:t>
            </a:r>
          </a:p>
          <a:p>
            <a:r>
              <a:rPr lang="en-US" altLang="en-US" sz="2000" b="0"/>
              <a:t>Invent and design your own experiment !</a:t>
            </a:r>
            <a:r>
              <a:rPr lang="en-US" altLang="en-US" sz="2000" b="0" i="1"/>
              <a:t> </a:t>
            </a:r>
          </a:p>
        </p:txBody>
      </p:sp>
      <p:sp>
        <p:nvSpPr>
          <p:cNvPr id="35847"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5D4D3686-EA81-452E-A3CE-FB31B2E6C4D7}" type="slidenum">
              <a:rPr lang="en-US" altLang="en-US" sz="1400" b="0">
                <a:solidFill>
                  <a:schemeClr val="tx1"/>
                </a:solidFill>
              </a:rPr>
              <a:pPr algn="r">
                <a:lnSpc>
                  <a:spcPct val="100000"/>
                </a:lnSpc>
                <a:spcBef>
                  <a:spcPct val="0"/>
                </a:spcBef>
                <a:buClrTx/>
                <a:buSzTx/>
                <a:buFontTx/>
                <a:buNone/>
              </a:pPr>
              <a:t>14</a:t>
            </a:fld>
            <a:endParaRPr lang="en-US" altLang="en-US" sz="1400" b="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Oval 2"/>
          <p:cNvSpPr>
            <a:spLocks noChangeArrowheads="1"/>
          </p:cNvSpPr>
          <p:nvPr/>
        </p:nvSpPr>
        <p:spPr bwMode="auto">
          <a:xfrm>
            <a:off x="2043113" y="5694363"/>
            <a:ext cx="1141412" cy="833437"/>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US" altLang="en-US" sz="2000" b="0" i="1"/>
          </a:p>
        </p:txBody>
      </p:sp>
      <p:sp>
        <p:nvSpPr>
          <p:cNvPr id="36867" name="Oval 3"/>
          <p:cNvSpPr>
            <a:spLocks noChangeArrowheads="1"/>
          </p:cNvSpPr>
          <p:nvPr/>
        </p:nvSpPr>
        <p:spPr bwMode="auto">
          <a:xfrm>
            <a:off x="865188" y="844550"/>
            <a:ext cx="1317625" cy="995363"/>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US" altLang="en-US" sz="2000" b="0" i="1"/>
          </a:p>
        </p:txBody>
      </p:sp>
      <p:sp>
        <p:nvSpPr>
          <p:cNvPr id="822276" name="Rectangle 4"/>
          <p:cNvSpPr>
            <a:spLocks noChangeArrowheads="1"/>
          </p:cNvSpPr>
          <p:nvPr/>
        </p:nvSpPr>
        <p:spPr bwMode="auto">
          <a:xfrm>
            <a:off x="0" y="225425"/>
            <a:ext cx="9906000" cy="9144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0000CC"/>
                </a:solidFill>
                <a:effectLst>
                  <a:outerShdw blurRad="38100" dist="38100" dir="2700000" algn="tl">
                    <a:srgbClr val="C0C0C0"/>
                  </a:outerShdw>
                </a:effectLst>
              </a:rPr>
              <a:t>Measurements using Vector Network Analyzer (1)</a:t>
            </a:r>
          </a:p>
        </p:txBody>
      </p:sp>
      <p:sp>
        <p:nvSpPr>
          <p:cNvPr id="36869" name="Rectangle 5"/>
          <p:cNvSpPr>
            <a:spLocks noChangeArrowheads="1"/>
          </p:cNvSpPr>
          <p:nvPr/>
        </p:nvSpPr>
        <p:spPr bwMode="auto">
          <a:xfrm>
            <a:off x="534988" y="1497013"/>
            <a:ext cx="7270750" cy="513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81000" indent="-3810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r>
              <a:rPr lang="en-US" altLang="en-US" sz="2000" b="0"/>
              <a:t>N-port (N=1…4)  S-parameter measurements on different reciprocal and non-reciprocal RF-components. </a:t>
            </a:r>
          </a:p>
          <a:p>
            <a:r>
              <a:rPr lang="en-US" altLang="en-US" sz="2000" b="0"/>
              <a:t>Calibration of the Vector Network Analyzer.</a:t>
            </a:r>
          </a:p>
          <a:p>
            <a:r>
              <a:rPr lang="en-US" altLang="en-US" sz="2000" b="0"/>
              <a:t>Navigation in The Smith Chart.</a:t>
            </a:r>
          </a:p>
          <a:p>
            <a:r>
              <a:rPr lang="en-US" altLang="en-US" sz="2000" b="0"/>
              <a:t>Application of the triple stub tuner for matching. </a:t>
            </a:r>
          </a:p>
          <a:p>
            <a:r>
              <a:rPr lang="en-US" altLang="en-US" sz="2000" b="0"/>
              <a:t>Time Domain Reflectometry using synthetic pulse </a:t>
            </a:r>
            <a:br>
              <a:rPr lang="en-US" altLang="en-US" sz="2000" b="0"/>
            </a:br>
            <a:r>
              <a:rPr lang="en-US" altLang="en-US" sz="2000" b="0">
                <a:sym typeface="Wingdings" pitchFamily="2" charset="2"/>
              </a:rPr>
              <a:t></a:t>
            </a:r>
            <a:r>
              <a:rPr lang="en-US" altLang="en-US" sz="2000" b="0"/>
              <a:t>direct measurement of coaxial line characteristic impedance. </a:t>
            </a:r>
          </a:p>
          <a:p>
            <a:r>
              <a:rPr lang="en-US" altLang="en-US" sz="2000" b="0"/>
              <a:t>Measurements of the light velocity using a trombone (constant impedance adjustable coax line).</a:t>
            </a:r>
          </a:p>
          <a:p>
            <a:r>
              <a:rPr lang="en-US" altLang="en-US" sz="2000" b="0"/>
              <a:t> 2-port measurements for active RF-components (amplifiers): </a:t>
            </a:r>
            <a:br>
              <a:rPr lang="en-US" altLang="en-US" sz="2000" b="0"/>
            </a:br>
            <a:r>
              <a:rPr lang="en-US" altLang="en-US" sz="2000" b="0"/>
              <a:t>1 dB compression point (power sweep).</a:t>
            </a:r>
          </a:p>
          <a:p>
            <a:r>
              <a:rPr lang="en-US" altLang="en-US" sz="2000" b="0"/>
              <a:t>Concept of EMC measurements and some examples.</a:t>
            </a:r>
          </a:p>
        </p:txBody>
      </p:sp>
      <p:sp>
        <p:nvSpPr>
          <p:cNvPr id="36870"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AD6C854E-2D93-4D2C-A10B-1FE6ECA735B9}" type="slidenum">
              <a:rPr lang="en-US" altLang="en-US" sz="1400" b="0">
                <a:solidFill>
                  <a:schemeClr val="tx1"/>
                </a:solidFill>
              </a:rPr>
              <a:pPr algn="r">
                <a:lnSpc>
                  <a:spcPct val="100000"/>
                </a:lnSpc>
                <a:spcBef>
                  <a:spcPct val="0"/>
                </a:spcBef>
                <a:buClrTx/>
                <a:buSzTx/>
                <a:buFontTx/>
                <a:buNone/>
              </a:pPr>
              <a:t>15</a:t>
            </a:fld>
            <a:endParaRPr lang="en-US" altLang="en-US" sz="1400" b="0">
              <a:solidFill>
                <a:schemeClr val="tx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Oval 2"/>
          <p:cNvSpPr>
            <a:spLocks noChangeArrowheads="1"/>
          </p:cNvSpPr>
          <p:nvPr/>
        </p:nvSpPr>
        <p:spPr bwMode="auto">
          <a:xfrm>
            <a:off x="2043113" y="5694363"/>
            <a:ext cx="1141412" cy="833437"/>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US" altLang="en-US" sz="2000" b="0" i="1"/>
          </a:p>
        </p:txBody>
      </p:sp>
      <p:sp>
        <p:nvSpPr>
          <p:cNvPr id="37891" name="Oval 3"/>
          <p:cNvSpPr>
            <a:spLocks noChangeArrowheads="1"/>
          </p:cNvSpPr>
          <p:nvPr/>
        </p:nvSpPr>
        <p:spPr bwMode="auto">
          <a:xfrm>
            <a:off x="865188" y="844550"/>
            <a:ext cx="1317625" cy="995363"/>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US" altLang="en-US" sz="2000" b="0" i="1"/>
          </a:p>
        </p:txBody>
      </p:sp>
      <p:sp>
        <p:nvSpPr>
          <p:cNvPr id="37892" name="Rectangle 5"/>
          <p:cNvSpPr>
            <a:spLocks noChangeArrowheads="1"/>
          </p:cNvSpPr>
          <p:nvPr/>
        </p:nvSpPr>
        <p:spPr bwMode="auto">
          <a:xfrm>
            <a:off x="542925" y="1390650"/>
            <a:ext cx="8666163" cy="513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81000" indent="-3810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r>
              <a:rPr lang="en-US" altLang="en-US" sz="2000" b="0"/>
              <a:t>Measurements of the characteristic cavity properties (Smith Chart analysis).</a:t>
            </a:r>
          </a:p>
          <a:p>
            <a:r>
              <a:rPr lang="en-US" altLang="en-US" sz="2000" b="0"/>
              <a:t>Cavity perturbation measurements (bead pull).</a:t>
            </a:r>
          </a:p>
          <a:p>
            <a:r>
              <a:rPr lang="en-US" altLang="en-US" sz="2000" b="0"/>
              <a:t>Beam coupling impedance measurements with the wire method (some examples).</a:t>
            </a:r>
          </a:p>
          <a:p>
            <a:r>
              <a:rPr lang="en-US" altLang="en-US" sz="2000" b="0"/>
              <a:t>Beam transfer impedance measurements with the wire (button PU, stripline PU.)</a:t>
            </a:r>
          </a:p>
          <a:p>
            <a:r>
              <a:rPr lang="en-US" altLang="en-US" sz="2000" b="0"/>
              <a:t>Self made RF-components: Calculate build and test your own attenuator in a SUCO box (and take it back home then). </a:t>
            </a:r>
          </a:p>
          <a:p>
            <a:r>
              <a:rPr lang="en-US" altLang="en-US" sz="2800" b="0"/>
              <a:t>Invent </a:t>
            </a:r>
            <a:r>
              <a:rPr lang="en-US" altLang="en-US" b="0"/>
              <a:t>and design</a:t>
            </a:r>
            <a:r>
              <a:rPr lang="en-US" altLang="en-US"/>
              <a:t> </a:t>
            </a:r>
            <a:r>
              <a:rPr lang="en-US" altLang="en-US" sz="2800" b="0"/>
              <a:t>your own experiment!</a:t>
            </a:r>
            <a:r>
              <a:rPr lang="en-US" altLang="en-US" sz="2800" b="0" i="1"/>
              <a:t> </a:t>
            </a:r>
          </a:p>
        </p:txBody>
      </p:sp>
      <p:sp>
        <p:nvSpPr>
          <p:cNvPr id="822276" name="Rectangle 4"/>
          <p:cNvSpPr>
            <a:spLocks noChangeArrowheads="1"/>
          </p:cNvSpPr>
          <p:nvPr/>
        </p:nvSpPr>
        <p:spPr bwMode="auto">
          <a:xfrm>
            <a:off x="0" y="225425"/>
            <a:ext cx="9906000" cy="9144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0000CC"/>
                </a:solidFill>
                <a:effectLst>
                  <a:outerShdw blurRad="38100" dist="38100" dir="2700000" algn="tl">
                    <a:srgbClr val="C0C0C0"/>
                  </a:outerShdw>
                </a:effectLst>
              </a:rPr>
              <a:t>Measurements using Vector Network Analyzer (2)</a:t>
            </a:r>
          </a:p>
        </p:txBody>
      </p:sp>
      <p:sp>
        <p:nvSpPr>
          <p:cNvPr id="37894"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4873FF9D-0F17-4DA2-8B01-DBD59C4C9738}" type="slidenum">
              <a:rPr lang="en-US" altLang="en-US" sz="1400" b="0">
                <a:solidFill>
                  <a:schemeClr val="tx1"/>
                </a:solidFill>
              </a:rPr>
              <a:pPr algn="r">
                <a:lnSpc>
                  <a:spcPct val="100000"/>
                </a:lnSpc>
                <a:spcBef>
                  <a:spcPct val="0"/>
                </a:spcBef>
                <a:buClrTx/>
                <a:buSzTx/>
                <a:buFontTx/>
                <a:buNone/>
              </a:pPr>
              <a:t>16</a:t>
            </a:fld>
            <a:endParaRPr lang="en-US" altLang="en-US" sz="1400" b="0">
              <a:solidFill>
                <a:schemeClr val="tx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0" y="163513"/>
            <a:ext cx="9906000" cy="703262"/>
          </a:xfrm>
          <a:noFill/>
          <a:extLst>
            <a:ext uri="{909E8E84-426E-40DD-AFC4-6F175D3DCCD1}">
              <a14:hiddenFill xmlns:a14="http://schemas.microsoft.com/office/drawing/2010/main">
                <a:solidFill>
                  <a:srgbClr val="FFFFFF"/>
                </a:solidFill>
              </a14:hiddenFill>
            </a:ext>
          </a:extLst>
        </p:spPr>
        <p:txBody>
          <a:bodyPr/>
          <a:lstStyle/>
          <a:p>
            <a:r>
              <a:rPr lang="en-US" altLang="en-US" sz="3200" b="0" smtClean="0">
                <a:solidFill>
                  <a:schemeClr val="hlink"/>
                </a:solidFill>
                <a:effectLst/>
              </a:rPr>
              <a:t>Invent your own experiment!</a:t>
            </a:r>
            <a:r>
              <a:rPr lang="en-US" altLang="en-US" sz="3200" b="0" i="1" smtClean="0">
                <a:solidFill>
                  <a:schemeClr val="hlink"/>
                </a:solidFill>
                <a:effectLst/>
              </a:rPr>
              <a:t> </a:t>
            </a:r>
          </a:p>
        </p:txBody>
      </p:sp>
      <p:pic>
        <p:nvPicPr>
          <p:cNvPr id="38915" name="Picture 5" descr="IMG_8109"/>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t="12416" b="7286"/>
          <a:stretch>
            <a:fillRect/>
          </a:stretch>
        </p:blipFill>
        <p:spPr>
          <a:xfrm>
            <a:off x="1096963" y="2016125"/>
            <a:ext cx="3754437" cy="4079875"/>
          </a:xfrm>
        </p:spPr>
      </p:pic>
      <p:pic>
        <p:nvPicPr>
          <p:cNvPr id="38916" name="Picture 11" descr="IMG_1650"/>
          <p:cNvPicPr>
            <a:picLocks noGrp="1" noChangeAspect="1" noChangeArrowheads="1"/>
          </p:cNvPicPr>
          <p:nvPr>
            <p:ph sz="quarter" idx="2"/>
          </p:nvPr>
        </p:nvPicPr>
        <p:blipFill>
          <a:blip r:embed="rId4">
            <a:extLst>
              <a:ext uri="{28A0092B-C50C-407E-A947-70E740481C1C}">
                <a14:useLocalDpi xmlns:a14="http://schemas.microsoft.com/office/drawing/2010/main" val="0"/>
              </a:ext>
            </a:extLst>
          </a:blip>
          <a:srcRect/>
          <a:stretch>
            <a:fillRect/>
          </a:stretch>
        </p:blipFill>
        <p:spPr>
          <a:xfrm>
            <a:off x="5313363" y="1309688"/>
            <a:ext cx="3233737" cy="2425700"/>
          </a:xfrm>
        </p:spPr>
      </p:pic>
      <p:sp>
        <p:nvSpPr>
          <p:cNvPr id="38917" name="Rectangle 6"/>
          <p:cNvSpPr>
            <a:spLocks noChangeArrowheads="1"/>
          </p:cNvSpPr>
          <p:nvPr/>
        </p:nvSpPr>
        <p:spPr bwMode="auto">
          <a:xfrm>
            <a:off x="762000" y="1081088"/>
            <a:ext cx="4268788" cy="70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ctr">
              <a:spcBef>
                <a:spcPct val="0"/>
              </a:spcBef>
              <a:buClrTx/>
              <a:buSzTx/>
              <a:buFontTx/>
              <a:buNone/>
            </a:pPr>
            <a:r>
              <a:rPr lang="en-US" altLang="en-US" sz="2000" b="0"/>
              <a:t>Build </a:t>
            </a:r>
            <a:r>
              <a:rPr lang="pl-PL" altLang="en-US" sz="2000" b="0"/>
              <a:t>e.g. </a:t>
            </a:r>
            <a:r>
              <a:rPr lang="en-US" altLang="en-US" sz="2000" b="0"/>
              <a:t>Doppler traffic</a:t>
            </a:r>
            <a:r>
              <a:rPr lang="pl-PL" altLang="en-US" sz="2000" b="0"/>
              <a:t> </a:t>
            </a:r>
            <a:r>
              <a:rPr lang="en-US" altLang="en-US" sz="2000" b="0"/>
              <a:t>radar</a:t>
            </a:r>
            <a:br>
              <a:rPr lang="en-US" altLang="en-US" sz="2000" b="0"/>
            </a:br>
            <a:r>
              <a:rPr lang="en-US" altLang="en-US" sz="2000" b="0"/>
              <a:t>(this really worked in practice during CAS 2009 RF-lab)</a:t>
            </a:r>
          </a:p>
        </p:txBody>
      </p:sp>
      <p:sp>
        <p:nvSpPr>
          <p:cNvPr id="38918" name="Rectangle 7"/>
          <p:cNvSpPr>
            <a:spLocks noChangeArrowheads="1"/>
          </p:cNvSpPr>
          <p:nvPr/>
        </p:nvSpPr>
        <p:spPr bwMode="auto">
          <a:xfrm>
            <a:off x="4621213" y="796925"/>
            <a:ext cx="4679950"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ctr">
              <a:spcBef>
                <a:spcPct val="0"/>
              </a:spcBef>
              <a:buClrTx/>
              <a:buSzTx/>
              <a:buFontTx/>
              <a:buNone/>
            </a:pPr>
            <a:r>
              <a:rPr lang="en-US" altLang="en-US" sz="2000" b="0"/>
              <a:t>or </a:t>
            </a:r>
            <a:r>
              <a:rPr lang="pl-PL" altLang="en-US" sz="2000" b="0"/>
              <a:t>„Tabacco-box” cavity</a:t>
            </a:r>
            <a:endParaRPr lang="en-US" altLang="en-US" sz="2000" b="0"/>
          </a:p>
        </p:txBody>
      </p:sp>
      <p:sp>
        <p:nvSpPr>
          <p:cNvPr id="38919"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39957714-607B-4E32-8C0D-953ED2D8DD9F}" type="slidenum">
              <a:rPr lang="en-US" altLang="en-US" sz="1400" b="0">
                <a:solidFill>
                  <a:schemeClr val="tx1"/>
                </a:solidFill>
              </a:rPr>
              <a:pPr algn="r">
                <a:lnSpc>
                  <a:spcPct val="100000"/>
                </a:lnSpc>
                <a:spcBef>
                  <a:spcPct val="0"/>
                </a:spcBef>
                <a:buClrTx/>
                <a:buSzTx/>
                <a:buFontTx/>
                <a:buNone/>
              </a:pPr>
              <a:t>17</a:t>
            </a:fld>
            <a:endParaRPr lang="en-US" altLang="en-US" sz="1400" b="0">
              <a:solidFill>
                <a:schemeClr val="tx1"/>
              </a:solidFill>
            </a:endParaRPr>
          </a:p>
        </p:txBody>
      </p:sp>
      <p:pic>
        <p:nvPicPr>
          <p:cNvPr id="38920" name="Picture 13" descr="bier"/>
          <p:cNvPicPr>
            <a:picLocks noGrp="1" noChangeAspect="1" noChangeArrowheads="1"/>
          </p:cNvPicPr>
          <p:nvPr>
            <p:ph sz="quarter" idx="3"/>
          </p:nvPr>
        </p:nvPicPr>
        <p:blipFill>
          <a:blip r:embed="rId5">
            <a:extLst>
              <a:ext uri="{28A0092B-C50C-407E-A947-70E740481C1C}">
                <a14:useLocalDpi xmlns:a14="http://schemas.microsoft.com/office/drawing/2010/main" val="0"/>
              </a:ext>
            </a:extLst>
          </a:blip>
          <a:srcRect/>
          <a:stretch>
            <a:fillRect/>
          </a:stretch>
        </p:blipFill>
        <p:spPr>
          <a:xfrm>
            <a:off x="5337175" y="4148138"/>
            <a:ext cx="3140075" cy="2352675"/>
          </a:xfrm>
        </p:spPr>
      </p:pic>
      <p:sp>
        <p:nvSpPr>
          <p:cNvPr id="38921" name="Rectangle 15"/>
          <p:cNvSpPr>
            <a:spLocks noChangeArrowheads="1"/>
          </p:cNvSpPr>
          <p:nvPr/>
        </p:nvSpPr>
        <p:spPr bwMode="auto">
          <a:xfrm>
            <a:off x="4721225" y="3613150"/>
            <a:ext cx="4679950"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ctr">
              <a:spcBef>
                <a:spcPct val="0"/>
              </a:spcBef>
              <a:buClrTx/>
              <a:buSzTx/>
              <a:buFontTx/>
              <a:buNone/>
            </a:pPr>
            <a:r>
              <a:rPr lang="en-US" altLang="en-US" sz="2000" b="0"/>
              <a:t>or test a resonator of any other type.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Rectangle 4"/>
          <p:cNvSpPr>
            <a:spLocks noGrp="1" noChangeArrowheads="1"/>
          </p:cNvSpPr>
          <p:nvPr>
            <p:ph type="title" sz="quarter"/>
          </p:nvPr>
        </p:nvSpPr>
        <p:spPr>
          <a:noFill/>
          <a:extLst>
            <a:ext uri="{909E8E84-426E-40DD-AFC4-6F175D3DCCD1}">
              <a14:hiddenFill xmlns:a14="http://schemas.microsoft.com/office/drawing/2010/main">
                <a:solidFill>
                  <a:srgbClr val="FFFFFF"/>
                </a:solidFill>
              </a14:hiddenFill>
            </a:ext>
          </a:extLst>
        </p:spPr>
        <p:txBody>
          <a:bodyPr/>
          <a:lstStyle/>
          <a:p>
            <a:r>
              <a:rPr lang="pl-PL" altLang="en-US" sz="2800" smtClean="0">
                <a:effectLst/>
              </a:rPr>
              <a:t>You will have enough time to think</a:t>
            </a:r>
            <a:endParaRPr lang="en-US" altLang="en-US" sz="2800" smtClean="0">
              <a:effectLst/>
            </a:endParaRPr>
          </a:p>
        </p:txBody>
      </p:sp>
      <p:pic>
        <p:nvPicPr>
          <p:cNvPr id="39939" name="Picture 8" descr="CAS09byAndy_166"/>
          <p:cNvPicPr>
            <a:picLocks noGrp="1" noChangeAspect="1" noChangeArrowheads="1"/>
          </p:cNvPicPr>
          <p:nvPr>
            <p:ph sz="quarter" idx="1"/>
          </p:nvPr>
        </p:nvPicPr>
        <p:blipFill>
          <a:blip r:embed="rId3">
            <a:lum bright="24000" contrast="18000"/>
            <a:extLst>
              <a:ext uri="{28A0092B-C50C-407E-A947-70E740481C1C}">
                <a14:useLocalDpi xmlns:a14="http://schemas.microsoft.com/office/drawing/2010/main" val="0"/>
              </a:ext>
            </a:extLst>
          </a:blip>
          <a:srcRect/>
          <a:stretch>
            <a:fillRect/>
          </a:stretch>
        </p:blipFill>
        <p:spPr>
          <a:xfrm>
            <a:off x="5103813" y="3843338"/>
            <a:ext cx="3648075" cy="2425700"/>
          </a:xfrm>
        </p:spPr>
      </p:pic>
      <p:pic>
        <p:nvPicPr>
          <p:cNvPr id="39940" name="Picture 10" descr="CAS09byAndy_170"/>
          <p:cNvPicPr>
            <a:picLocks noGrp="1" noChangeAspect="1" noChangeArrowheads="1"/>
          </p:cNvPicPr>
          <p:nvPr>
            <p:ph sz="quarter" idx="2"/>
          </p:nvPr>
        </p:nvPicPr>
        <p:blipFill>
          <a:blip r:embed="rId4">
            <a:extLst>
              <a:ext uri="{28A0092B-C50C-407E-A947-70E740481C1C}">
                <a14:useLocalDpi xmlns:a14="http://schemas.microsoft.com/office/drawing/2010/main" val="0"/>
              </a:ext>
            </a:extLst>
          </a:blip>
          <a:srcRect/>
          <a:stretch>
            <a:fillRect/>
          </a:stretch>
        </p:blipFill>
        <p:spPr>
          <a:xfrm>
            <a:off x="5106988" y="836613"/>
            <a:ext cx="3648075" cy="2425700"/>
          </a:xfrm>
        </p:spPr>
      </p:pic>
      <p:pic>
        <p:nvPicPr>
          <p:cNvPr id="39941" name="Picture 9" descr="CAS09byAndy_175"/>
          <p:cNvPicPr>
            <a:picLocks noGrp="1" noChangeAspect="1" noChangeArrowheads="1"/>
          </p:cNvPicPr>
          <p:nvPr>
            <p:ph sz="quarter" idx="3"/>
          </p:nvPr>
        </p:nvPicPr>
        <p:blipFill>
          <a:blip r:embed="rId5">
            <a:extLst>
              <a:ext uri="{28A0092B-C50C-407E-A947-70E740481C1C}">
                <a14:useLocalDpi xmlns:a14="http://schemas.microsoft.com/office/drawing/2010/main" val="0"/>
              </a:ext>
            </a:extLst>
          </a:blip>
          <a:srcRect/>
          <a:stretch>
            <a:fillRect/>
          </a:stretch>
        </p:blipFill>
        <p:spPr>
          <a:xfrm>
            <a:off x="835025" y="3825875"/>
            <a:ext cx="3649663" cy="2427288"/>
          </a:xfrm>
        </p:spPr>
      </p:pic>
      <p:pic>
        <p:nvPicPr>
          <p:cNvPr id="39942" name="Picture 13" descr="CAS09byAndy_034"/>
          <p:cNvPicPr>
            <a:picLocks noGrp="1" noChangeAspect="1" noChangeArrowheads="1"/>
          </p:cNvPicPr>
          <p:nvPr>
            <p:ph sz="quarter" idx="4"/>
          </p:nvPr>
        </p:nvPicPr>
        <p:blipFill>
          <a:blip r:embed="rId6">
            <a:lum bright="6000"/>
            <a:extLst>
              <a:ext uri="{28A0092B-C50C-407E-A947-70E740481C1C}">
                <a14:useLocalDpi xmlns:a14="http://schemas.microsoft.com/office/drawing/2010/main" val="0"/>
              </a:ext>
            </a:extLst>
          </a:blip>
          <a:srcRect/>
          <a:stretch>
            <a:fillRect/>
          </a:stretch>
        </p:blipFill>
        <p:spPr>
          <a:xfrm>
            <a:off x="839788" y="830263"/>
            <a:ext cx="3649662" cy="2427287"/>
          </a:xfrm>
        </p:spPr>
      </p:pic>
      <p:sp>
        <p:nvSpPr>
          <p:cNvPr id="39943" name="Rectangle 11"/>
          <p:cNvSpPr>
            <a:spLocks noChangeArrowheads="1"/>
          </p:cNvSpPr>
          <p:nvPr/>
        </p:nvSpPr>
        <p:spPr bwMode="auto">
          <a:xfrm>
            <a:off x="0" y="3151188"/>
            <a:ext cx="9906000" cy="70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ctr">
              <a:spcBef>
                <a:spcPct val="0"/>
              </a:spcBef>
              <a:buClrTx/>
              <a:buSzTx/>
              <a:buFontTx/>
              <a:buNone/>
            </a:pPr>
            <a:r>
              <a:rPr lang="pl-PL" altLang="en-US" sz="2800"/>
              <a:t>and have a contact with hardware</a:t>
            </a:r>
            <a:r>
              <a:rPr lang="en-US" altLang="en-US" sz="2800"/>
              <a:t> and your colleges</a:t>
            </a:r>
            <a:r>
              <a:rPr lang="pl-PL" altLang="en-US" sz="2800"/>
              <a:t>.</a:t>
            </a:r>
            <a:endParaRPr lang="en-US" altLang="en-US" sz="2800"/>
          </a:p>
        </p:txBody>
      </p:sp>
      <p:sp>
        <p:nvSpPr>
          <p:cNvPr id="39944"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E631380C-D4DA-4A0E-927B-B59D1F9E1767}" type="slidenum">
              <a:rPr lang="en-US" altLang="en-US" sz="1400" b="0">
                <a:solidFill>
                  <a:schemeClr val="tx1"/>
                </a:solidFill>
              </a:rPr>
              <a:pPr algn="r">
                <a:lnSpc>
                  <a:spcPct val="100000"/>
                </a:lnSpc>
                <a:spcBef>
                  <a:spcPct val="0"/>
                </a:spcBef>
                <a:buClrTx/>
                <a:buSzTx/>
                <a:buFontTx/>
                <a:buNone/>
              </a:pPr>
              <a:t>18</a:t>
            </a:fld>
            <a:endParaRPr lang="en-US" altLang="en-US" sz="1400" b="0">
              <a:solidFill>
                <a:schemeClr val="tx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Rectangle 4"/>
          <p:cNvSpPr>
            <a:spLocks noGrp="1" noChangeArrowheads="1"/>
          </p:cNvSpPr>
          <p:nvPr>
            <p:ph type="ctrTitle"/>
          </p:nvPr>
        </p:nvSpPr>
        <p:spPr>
          <a:xfrm>
            <a:off x="569913" y="896938"/>
            <a:ext cx="8420100" cy="1470025"/>
          </a:xfrm>
          <a:noFill/>
          <a:extLst>
            <a:ext uri="{909E8E84-426E-40DD-AFC4-6F175D3DCCD1}">
              <a14:hiddenFill xmlns:a14="http://schemas.microsoft.com/office/drawing/2010/main">
                <a:solidFill>
                  <a:srgbClr val="FFFFFF"/>
                </a:solidFill>
              </a14:hiddenFill>
            </a:ext>
          </a:extLst>
        </p:spPr>
        <p:txBody>
          <a:bodyPr/>
          <a:lstStyle/>
          <a:p>
            <a:r>
              <a:rPr lang="en-US" altLang="en-US" sz="4800" smtClean="0">
                <a:effectLst/>
              </a:rPr>
              <a:t>We hope you will have a lot of fun… </a:t>
            </a:r>
            <a:endParaRPr lang="en-US" altLang="en-US" sz="10600" smtClean="0">
              <a:effectLst/>
            </a:endParaRPr>
          </a:p>
        </p:txBody>
      </p:sp>
      <p:pic>
        <p:nvPicPr>
          <p:cNvPr id="40963" name="Picture 9" descr="CAS09byAndy_187"/>
          <p:cNvPicPr>
            <a:picLocks noChangeAspect="1" noChangeArrowheads="1"/>
          </p:cNvPicPr>
          <p:nvPr/>
        </p:nvPicPr>
        <p:blipFill>
          <a:blip r:embed="rId3">
            <a:lum bright="12000"/>
            <a:extLst>
              <a:ext uri="{28A0092B-C50C-407E-A947-70E740481C1C}">
                <a14:useLocalDpi xmlns:a14="http://schemas.microsoft.com/office/drawing/2010/main" val="0"/>
              </a:ext>
            </a:extLst>
          </a:blip>
          <a:srcRect/>
          <a:stretch>
            <a:fillRect/>
          </a:stretch>
        </p:blipFill>
        <p:spPr bwMode="auto">
          <a:xfrm>
            <a:off x="2227263" y="2390775"/>
            <a:ext cx="4876800" cy="324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4"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288197A8-EA98-4E0C-8F7D-C1B039A42CB2}" type="slidenum">
              <a:rPr lang="en-US" altLang="en-US" sz="1400" b="0">
                <a:solidFill>
                  <a:schemeClr val="tx1"/>
                </a:solidFill>
              </a:rPr>
              <a:pPr algn="r">
                <a:lnSpc>
                  <a:spcPct val="100000"/>
                </a:lnSpc>
                <a:spcBef>
                  <a:spcPct val="0"/>
                </a:spcBef>
                <a:buClrTx/>
                <a:buSzTx/>
                <a:buFontTx/>
                <a:buNone/>
              </a:pPr>
              <a:t>19</a:t>
            </a:fld>
            <a:endParaRPr lang="en-US" altLang="en-US" sz="1400" b="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94275" name="Rectangle 3"/>
          <p:cNvSpPr>
            <a:spLocks noGrp="1" noChangeArrowheads="1"/>
          </p:cNvSpPr>
          <p:nvPr>
            <p:ph type="title"/>
          </p:nvPr>
        </p:nvSpPr>
        <p:spPr>
          <a:xfrm>
            <a:off x="0" y="163513"/>
            <a:ext cx="9906000" cy="703262"/>
          </a:xfrm>
        </p:spPr>
        <p:txBody>
          <a:bodyPr/>
          <a:lstStyle/>
          <a:p>
            <a:pPr>
              <a:defRPr/>
            </a:pPr>
            <a:r>
              <a:rPr lang="en-US" dirty="0">
                <a:solidFill>
                  <a:srgbClr val="0000CC"/>
                </a:solidFill>
              </a:rPr>
              <a:t>Contents</a:t>
            </a:r>
          </a:p>
        </p:txBody>
      </p:sp>
      <p:sp>
        <p:nvSpPr>
          <p:cNvPr id="19459" name="Rectangle 2"/>
          <p:cNvSpPr>
            <a:spLocks noGrp="1" noChangeArrowheads="1"/>
          </p:cNvSpPr>
          <p:nvPr>
            <p:ph type="body" idx="1"/>
          </p:nvPr>
        </p:nvSpPr>
        <p:spPr>
          <a:xfrm>
            <a:off x="938213" y="742950"/>
            <a:ext cx="7759700" cy="5005388"/>
          </a:xfrm>
        </p:spPr>
        <p:txBody>
          <a:bodyPr/>
          <a:lstStyle/>
          <a:p>
            <a:pPr marL="342900" indent="-342900">
              <a:lnSpc>
                <a:spcPct val="80000"/>
              </a:lnSpc>
            </a:pPr>
            <a:endParaRPr lang="en-US" altLang="en-US" sz="2200" b="0" smtClean="0">
              <a:solidFill>
                <a:srgbClr val="0000CC"/>
              </a:solidFill>
              <a:effectLst/>
            </a:endParaRPr>
          </a:p>
          <a:p>
            <a:pPr marL="342900" indent="-342900">
              <a:lnSpc>
                <a:spcPct val="80000"/>
              </a:lnSpc>
            </a:pPr>
            <a:r>
              <a:rPr lang="pl-PL" altLang="en-US" sz="2200" b="0" smtClean="0">
                <a:solidFill>
                  <a:srgbClr val="0000CC"/>
                </a:solidFill>
                <a:effectLst/>
              </a:rPr>
              <a:t>RF </a:t>
            </a:r>
            <a:r>
              <a:rPr lang="en-US" altLang="en-US" sz="2200" b="0" smtClean="0">
                <a:solidFill>
                  <a:srgbClr val="0000CC"/>
                </a:solidFill>
                <a:effectLst/>
              </a:rPr>
              <a:t>measurement methods – </a:t>
            </a:r>
            <a:r>
              <a:rPr lang="pl-PL" altLang="en-US" sz="2200" b="0" smtClean="0">
                <a:solidFill>
                  <a:srgbClr val="0000CC"/>
                </a:solidFill>
                <a:effectLst/>
              </a:rPr>
              <a:t>some history and </a:t>
            </a:r>
            <a:r>
              <a:rPr lang="en-US" altLang="en-US" sz="2200" b="0" smtClean="0">
                <a:solidFill>
                  <a:srgbClr val="0000CC"/>
                </a:solidFill>
                <a:effectLst/>
              </a:rPr>
              <a:t>overview </a:t>
            </a:r>
            <a:endParaRPr lang="pl-PL" altLang="en-US" sz="2200" b="0" smtClean="0">
              <a:solidFill>
                <a:srgbClr val="0000CC"/>
              </a:solidFill>
              <a:effectLst/>
            </a:endParaRPr>
          </a:p>
          <a:p>
            <a:pPr marL="342900" indent="-342900">
              <a:lnSpc>
                <a:spcPct val="80000"/>
              </a:lnSpc>
            </a:pPr>
            <a:endParaRPr lang="en-US" altLang="en-US" sz="2200" b="0" smtClean="0">
              <a:solidFill>
                <a:srgbClr val="0000CC"/>
              </a:solidFill>
              <a:effectLst/>
            </a:endParaRPr>
          </a:p>
          <a:p>
            <a:pPr marL="342900" indent="-342900">
              <a:lnSpc>
                <a:spcPct val="80000"/>
              </a:lnSpc>
            </a:pPr>
            <a:r>
              <a:rPr lang="en-US" altLang="en-US" sz="2200" b="0" smtClean="0">
                <a:solidFill>
                  <a:srgbClr val="0000CC"/>
                </a:solidFill>
                <a:effectLst/>
              </a:rPr>
              <a:t>Superheterodyne Concept </a:t>
            </a:r>
            <a:r>
              <a:rPr lang="pl-PL" altLang="en-US" sz="2200" b="0" smtClean="0">
                <a:solidFill>
                  <a:srgbClr val="0000CC"/>
                </a:solidFill>
                <a:effectLst/>
              </a:rPr>
              <a:t>and its application</a:t>
            </a:r>
          </a:p>
          <a:p>
            <a:pPr marL="342900" indent="-342900">
              <a:lnSpc>
                <a:spcPct val="80000"/>
              </a:lnSpc>
            </a:pPr>
            <a:endParaRPr lang="en-US" altLang="en-US" sz="2200" b="0" smtClean="0">
              <a:solidFill>
                <a:srgbClr val="0000CC"/>
              </a:solidFill>
              <a:effectLst/>
            </a:endParaRPr>
          </a:p>
          <a:p>
            <a:pPr marL="342900" indent="-342900">
              <a:lnSpc>
                <a:spcPct val="80000"/>
              </a:lnSpc>
            </a:pPr>
            <a:r>
              <a:rPr lang="en-US" altLang="en-US" sz="2200" b="0" smtClean="0">
                <a:solidFill>
                  <a:srgbClr val="0000CC"/>
                </a:solidFill>
                <a:effectLst/>
              </a:rPr>
              <a:t>Voltage Standing Wave Ratio </a:t>
            </a:r>
            <a:r>
              <a:rPr lang="pl-PL" altLang="en-US" sz="2200" b="0" smtClean="0">
                <a:solidFill>
                  <a:srgbClr val="0000CC"/>
                </a:solidFill>
                <a:effectLst/>
              </a:rPr>
              <a:t>(</a:t>
            </a:r>
            <a:r>
              <a:rPr lang="en-US" altLang="en-US" sz="2200" b="0" smtClean="0">
                <a:solidFill>
                  <a:srgbClr val="0000CC"/>
                </a:solidFill>
                <a:effectLst/>
              </a:rPr>
              <a:t>VSWR</a:t>
            </a:r>
            <a:r>
              <a:rPr lang="pl-PL" altLang="en-US" sz="2200" b="0" smtClean="0">
                <a:solidFill>
                  <a:srgbClr val="0000CC"/>
                </a:solidFill>
                <a:effectLst/>
              </a:rPr>
              <a:t>)</a:t>
            </a:r>
          </a:p>
          <a:p>
            <a:pPr marL="342900" indent="-342900">
              <a:lnSpc>
                <a:spcPct val="80000"/>
              </a:lnSpc>
            </a:pPr>
            <a:endParaRPr lang="en-US" altLang="en-US" sz="2200" b="0" smtClean="0">
              <a:solidFill>
                <a:srgbClr val="0000CC"/>
              </a:solidFill>
              <a:effectLst/>
            </a:endParaRPr>
          </a:p>
          <a:p>
            <a:pPr marL="342900" indent="-342900">
              <a:lnSpc>
                <a:spcPct val="80000"/>
              </a:lnSpc>
            </a:pPr>
            <a:r>
              <a:rPr lang="en-US" altLang="en-US" sz="2200" b="0" smtClean="0">
                <a:solidFill>
                  <a:srgbClr val="0000CC"/>
                </a:solidFill>
                <a:effectLst/>
              </a:rPr>
              <a:t>Introduction to Scattering-parameters (S-parameters)</a:t>
            </a:r>
            <a:endParaRPr lang="pl-PL" altLang="en-US" sz="2200" b="0" smtClean="0">
              <a:solidFill>
                <a:srgbClr val="0000CC"/>
              </a:solidFill>
              <a:effectLst/>
            </a:endParaRPr>
          </a:p>
          <a:p>
            <a:pPr marL="342900" indent="-342900">
              <a:lnSpc>
                <a:spcPct val="80000"/>
              </a:lnSpc>
            </a:pPr>
            <a:endParaRPr lang="en-US" altLang="en-US" sz="2200" b="0" smtClean="0">
              <a:solidFill>
                <a:srgbClr val="0000CC"/>
              </a:solidFill>
              <a:effectLst/>
            </a:endParaRPr>
          </a:p>
          <a:p>
            <a:pPr marL="342900" indent="-342900">
              <a:lnSpc>
                <a:spcPct val="80000"/>
              </a:lnSpc>
            </a:pPr>
            <a:r>
              <a:rPr lang="en-US" altLang="en-US" sz="2200" b="0" smtClean="0">
                <a:solidFill>
                  <a:srgbClr val="0000CC"/>
                </a:solidFill>
                <a:effectLst/>
              </a:rPr>
              <a:t>Properties of the S matrix of an N-port (N=1…4) and examples</a:t>
            </a:r>
            <a:endParaRPr lang="pl-PL" altLang="en-US" sz="2200" b="0" smtClean="0">
              <a:solidFill>
                <a:srgbClr val="0000CC"/>
              </a:solidFill>
              <a:effectLst/>
            </a:endParaRPr>
          </a:p>
          <a:p>
            <a:pPr marL="342900" indent="-342900">
              <a:lnSpc>
                <a:spcPct val="80000"/>
              </a:lnSpc>
            </a:pPr>
            <a:endParaRPr lang="en-US" altLang="en-US" sz="2200" b="0" smtClean="0">
              <a:solidFill>
                <a:srgbClr val="0000CC"/>
              </a:solidFill>
              <a:effectLst/>
            </a:endParaRPr>
          </a:p>
          <a:p>
            <a:pPr marL="342900" indent="-342900">
              <a:lnSpc>
                <a:spcPct val="80000"/>
              </a:lnSpc>
            </a:pPr>
            <a:r>
              <a:rPr lang="en-US" altLang="en-US" sz="2200" b="0" smtClean="0">
                <a:solidFill>
                  <a:srgbClr val="0000CC"/>
                </a:solidFill>
                <a:effectLst/>
              </a:rPr>
              <a:t>Smith Chart and its applications</a:t>
            </a:r>
            <a:endParaRPr lang="pl-PL" altLang="en-US" sz="2200" b="0" smtClean="0">
              <a:solidFill>
                <a:srgbClr val="0000CC"/>
              </a:solidFill>
              <a:effectLst/>
            </a:endParaRPr>
          </a:p>
          <a:p>
            <a:pPr marL="342900" indent="-342900">
              <a:lnSpc>
                <a:spcPct val="80000"/>
              </a:lnSpc>
            </a:pPr>
            <a:endParaRPr lang="pl-PL" altLang="en-US" sz="2200" b="0" smtClean="0">
              <a:solidFill>
                <a:srgbClr val="0000CC"/>
              </a:solidFill>
              <a:effectLst/>
            </a:endParaRPr>
          </a:p>
        </p:txBody>
      </p:sp>
      <p:sp>
        <p:nvSpPr>
          <p:cNvPr id="19460" name="Line 4"/>
          <p:cNvSpPr>
            <a:spLocks noChangeShapeType="1"/>
          </p:cNvSpPr>
          <p:nvPr/>
        </p:nvSpPr>
        <p:spPr bwMode="auto">
          <a:xfrm>
            <a:off x="3217863" y="6200775"/>
            <a:ext cx="0" cy="0"/>
          </a:xfrm>
          <a:prstGeom prst="line">
            <a:avLst/>
          </a:prstGeom>
          <a:noFill/>
          <a:ln w="25400">
            <a:solidFill>
              <a:srgbClr val="FF0000"/>
            </a:solidFill>
            <a:round/>
            <a:headEnd type="none" w="sm" len="sm"/>
            <a:tailEnd type="none" w="lg" len="lg"/>
          </a:ln>
          <a:extLst>
            <a:ext uri="{909E8E84-426E-40DD-AFC4-6F175D3DCCD1}">
              <a14:hiddenFill xmlns:a14="http://schemas.microsoft.com/office/drawing/2010/main">
                <a:noFill/>
              </a14:hiddenFill>
            </a:ext>
          </a:extLst>
        </p:spPr>
        <p:txBody>
          <a:bodyPr/>
          <a:lstStyle/>
          <a:p>
            <a:endParaRPr lang="en-GB"/>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F881224A-9D8B-4290-937F-A38F71A01BD1}" type="slidenum">
              <a:rPr lang="en-US" altLang="en-US" sz="1400" b="0">
                <a:solidFill>
                  <a:schemeClr val="tx1"/>
                </a:solidFill>
              </a:rPr>
              <a:pPr algn="r">
                <a:lnSpc>
                  <a:spcPct val="100000"/>
                </a:lnSpc>
                <a:spcBef>
                  <a:spcPct val="0"/>
                </a:spcBef>
                <a:buClrTx/>
                <a:buSzTx/>
                <a:buFontTx/>
                <a:buNone/>
              </a:pPr>
              <a:t>3</a:t>
            </a:fld>
            <a:endParaRPr lang="en-US" altLang="en-US" sz="1400" b="0">
              <a:solidFill>
                <a:schemeClr val="tx1"/>
              </a:solidFill>
            </a:endParaRPr>
          </a:p>
        </p:txBody>
      </p:sp>
      <p:sp>
        <p:nvSpPr>
          <p:cNvPr id="252930" name="Rectangle 2"/>
          <p:cNvSpPr>
            <a:spLocks noGrp="1" noChangeArrowheads="1"/>
          </p:cNvSpPr>
          <p:nvPr>
            <p:ph type="title" idx="4294967295"/>
          </p:nvPr>
        </p:nvSpPr>
        <p:spPr>
          <a:xfrm>
            <a:off x="1019175" y="136525"/>
            <a:ext cx="8013700" cy="1066800"/>
          </a:xfrm>
        </p:spPr>
        <p:txBody>
          <a:bodyPr/>
          <a:lstStyle/>
          <a:p>
            <a:pPr>
              <a:defRPr/>
            </a:pPr>
            <a:r>
              <a:rPr lang="en-US" sz="3200" dirty="0" smtClean="0">
                <a:solidFill>
                  <a:schemeClr val="hlink"/>
                </a:solidFill>
              </a:rPr>
              <a:t>Measurement methods - overview (1)</a:t>
            </a:r>
          </a:p>
        </p:txBody>
      </p:sp>
      <p:sp>
        <p:nvSpPr>
          <p:cNvPr id="20484" name="Rectangle 3"/>
          <p:cNvSpPr>
            <a:spLocks noGrp="1" noChangeArrowheads="1"/>
          </p:cNvSpPr>
          <p:nvPr>
            <p:ph type="body" idx="4294967295"/>
          </p:nvPr>
        </p:nvSpPr>
        <p:spPr>
          <a:xfrm>
            <a:off x="949325" y="1441450"/>
            <a:ext cx="77597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Wingdings" pitchFamily="2" charset="2"/>
              <a:buNone/>
            </a:pPr>
            <a:r>
              <a:rPr lang="en-US" altLang="en-US" sz="2000" b="0" smtClean="0">
                <a:effectLst/>
              </a:rPr>
              <a:t>There are many ways to observe RF signals. Here we give a brief overview of the five main tools we have at hand</a:t>
            </a:r>
          </a:p>
          <a:p>
            <a:endParaRPr lang="pl-PL" altLang="en-US" sz="2000" b="0" smtClean="0">
              <a:effectLst/>
            </a:endParaRPr>
          </a:p>
          <a:p>
            <a:r>
              <a:rPr lang="en-US" altLang="en-US" sz="2000" b="0" smtClean="0">
                <a:effectLst/>
              </a:rPr>
              <a:t>Oscilloscope: to observe signals in </a:t>
            </a:r>
            <a:r>
              <a:rPr lang="en-US" altLang="en-US" sz="2000" b="0" smtClean="0">
                <a:solidFill>
                  <a:srgbClr val="008000"/>
                </a:solidFill>
                <a:effectLst/>
              </a:rPr>
              <a:t>time domain</a:t>
            </a:r>
          </a:p>
          <a:p>
            <a:pPr lvl="1"/>
            <a:r>
              <a:rPr lang="en-US" altLang="en-US" sz="1600" b="0" smtClean="0"/>
              <a:t>periodic signals</a:t>
            </a:r>
          </a:p>
          <a:p>
            <a:pPr lvl="1"/>
            <a:r>
              <a:rPr lang="en-US" altLang="en-US" sz="1600" b="0" smtClean="0"/>
              <a:t>burst signal</a:t>
            </a:r>
          </a:p>
          <a:p>
            <a:pPr lvl="1"/>
            <a:r>
              <a:rPr lang="en-US" altLang="en-US" sz="1600" b="0" smtClean="0"/>
              <a:t>application: direct observation of signal from a pick-up, shape of common 230 V mains supply voltage, etc.</a:t>
            </a:r>
            <a:endParaRPr lang="pl-PL" altLang="en-US" sz="1600" b="0" smtClean="0"/>
          </a:p>
          <a:p>
            <a:pPr lvl="1"/>
            <a:endParaRPr lang="pl-PL" altLang="en-US" sz="1600" b="0" smtClean="0"/>
          </a:p>
          <a:p>
            <a:r>
              <a:rPr lang="en-US" altLang="en-US" sz="2000" b="0" smtClean="0">
                <a:effectLst/>
              </a:rPr>
              <a:t>Spectrum analyser: to observe signals in </a:t>
            </a:r>
            <a:r>
              <a:rPr lang="en-US" altLang="en-US" sz="2000" b="0" smtClean="0">
                <a:solidFill>
                  <a:srgbClr val="008000"/>
                </a:solidFill>
                <a:effectLst/>
              </a:rPr>
              <a:t>frequency domain</a:t>
            </a:r>
          </a:p>
          <a:p>
            <a:pPr lvl="1"/>
            <a:r>
              <a:rPr lang="en-US" altLang="en-US" sz="1600" b="0" smtClean="0"/>
              <a:t>sweeps through a given frequency range point by point</a:t>
            </a:r>
          </a:p>
          <a:p>
            <a:pPr lvl="1"/>
            <a:r>
              <a:rPr lang="en-US" altLang="en-US" sz="1600" b="0" smtClean="0"/>
              <a:t>application: observation of spectrum from the beam or of the spectrum emitted from an antenna, etc.</a:t>
            </a:r>
            <a:endParaRPr lang="pl-PL" altLang="en-US" sz="1600" b="0" smtClean="0"/>
          </a:p>
          <a:p>
            <a:pPr lvl="1"/>
            <a:endParaRPr lang="pl-PL" altLang="en-US" sz="1600" b="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5D10B3BE-1BDC-416F-9797-9519623029A0}" type="slidenum">
              <a:rPr lang="en-US" altLang="en-US" sz="1400" b="0">
                <a:solidFill>
                  <a:schemeClr val="tx1"/>
                </a:solidFill>
              </a:rPr>
              <a:pPr algn="r">
                <a:lnSpc>
                  <a:spcPct val="100000"/>
                </a:lnSpc>
                <a:spcBef>
                  <a:spcPct val="0"/>
                </a:spcBef>
                <a:buClrTx/>
                <a:buSzTx/>
                <a:buFontTx/>
                <a:buNone/>
              </a:pPr>
              <a:t>4</a:t>
            </a:fld>
            <a:endParaRPr lang="en-US" altLang="en-US" sz="1400" b="0">
              <a:solidFill>
                <a:schemeClr val="tx1"/>
              </a:solidFill>
            </a:endParaRPr>
          </a:p>
        </p:txBody>
      </p:sp>
      <p:sp>
        <p:nvSpPr>
          <p:cNvPr id="21507" name="Rectangle 3"/>
          <p:cNvSpPr>
            <a:spLocks noGrp="1" noChangeArrowheads="1"/>
          </p:cNvSpPr>
          <p:nvPr>
            <p:ph type="body" idx="4294967295"/>
          </p:nvPr>
        </p:nvSpPr>
        <p:spPr>
          <a:xfrm>
            <a:off x="866775" y="987425"/>
            <a:ext cx="8170863" cy="5530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US" altLang="en-US" sz="2000" b="0" smtClean="0">
                <a:effectLst/>
              </a:rPr>
              <a:t>Dynamic signal analyzer (FFT analyzer)</a:t>
            </a:r>
          </a:p>
          <a:p>
            <a:pPr lvl="1">
              <a:lnSpc>
                <a:spcPct val="80000"/>
              </a:lnSpc>
            </a:pPr>
            <a:r>
              <a:rPr lang="en-US" altLang="en-US" sz="1600" b="0" smtClean="0"/>
              <a:t>Acquires signal in time domain by fast sampling</a:t>
            </a:r>
          </a:p>
          <a:p>
            <a:pPr lvl="1">
              <a:lnSpc>
                <a:spcPct val="80000"/>
              </a:lnSpc>
            </a:pPr>
            <a:r>
              <a:rPr lang="en-US" altLang="en-US" sz="1600" b="0" smtClean="0"/>
              <a:t>Further numerical treatment in digital signal processors (DSPs)</a:t>
            </a:r>
          </a:p>
          <a:p>
            <a:pPr lvl="1">
              <a:lnSpc>
                <a:spcPct val="80000"/>
              </a:lnSpc>
            </a:pPr>
            <a:r>
              <a:rPr lang="en-US" altLang="en-US" sz="1600" b="0" smtClean="0"/>
              <a:t>Spectrum calculated using Fast Fourier Transform (FFT)</a:t>
            </a:r>
          </a:p>
          <a:p>
            <a:pPr lvl="1">
              <a:lnSpc>
                <a:spcPct val="80000"/>
              </a:lnSpc>
            </a:pPr>
            <a:r>
              <a:rPr lang="en-US" altLang="en-US" sz="1600" b="0" smtClean="0"/>
              <a:t>Combines </a:t>
            </a:r>
            <a:r>
              <a:rPr lang="en-US" altLang="en-US" sz="1600" b="0" smtClean="0">
                <a:solidFill>
                  <a:srgbClr val="008000"/>
                </a:solidFill>
              </a:rPr>
              <a:t>features of a scope and a spectrum analyzer</a:t>
            </a:r>
            <a:r>
              <a:rPr lang="en-US" altLang="en-US" sz="1600" b="0" smtClean="0"/>
              <a:t>: signals can be looked at directly in time domain or in frequency domain</a:t>
            </a:r>
          </a:p>
          <a:p>
            <a:pPr lvl="1">
              <a:lnSpc>
                <a:spcPct val="80000"/>
              </a:lnSpc>
            </a:pPr>
            <a:r>
              <a:rPr lang="en-US" altLang="en-US" sz="1600" b="0" smtClean="0"/>
              <a:t>Contrary to the SPA, also the spectrum of non-repetitive signals and transients can be observed</a:t>
            </a:r>
          </a:p>
          <a:p>
            <a:pPr lvl="1">
              <a:lnSpc>
                <a:spcPct val="80000"/>
              </a:lnSpc>
            </a:pPr>
            <a:r>
              <a:rPr lang="en-US" altLang="en-US" sz="1600" b="0" smtClean="0"/>
              <a:t>Application: Observation of tune sidebands, transient behavior of a phase locked loop, etc.</a:t>
            </a:r>
            <a:endParaRPr lang="pl-PL" altLang="en-US" sz="1600" b="0" smtClean="0"/>
          </a:p>
          <a:p>
            <a:pPr>
              <a:lnSpc>
                <a:spcPct val="80000"/>
              </a:lnSpc>
            </a:pPr>
            <a:r>
              <a:rPr lang="en-US" altLang="en-US" sz="2000" b="0" smtClean="0">
                <a:effectLst/>
              </a:rPr>
              <a:t>Coaxial measurement line</a:t>
            </a:r>
            <a:endParaRPr lang="pl-PL" altLang="en-US" sz="2000" b="0" smtClean="0">
              <a:effectLst/>
            </a:endParaRPr>
          </a:p>
          <a:p>
            <a:pPr lvl="1">
              <a:lnSpc>
                <a:spcPct val="80000"/>
              </a:lnSpc>
            </a:pPr>
            <a:r>
              <a:rPr lang="en-US" altLang="en-US" b="0" smtClean="0"/>
              <a:t>old fashion method – no more in use but good for understanding of concept</a:t>
            </a:r>
            <a:r>
              <a:rPr lang="en-US" altLang="en-US" sz="2000" b="0" smtClean="0"/>
              <a:t> </a:t>
            </a:r>
          </a:p>
          <a:p>
            <a:pPr>
              <a:lnSpc>
                <a:spcPct val="80000"/>
              </a:lnSpc>
            </a:pPr>
            <a:r>
              <a:rPr lang="en-US" altLang="en-US" sz="2000" b="0" smtClean="0">
                <a:effectLst/>
              </a:rPr>
              <a:t>Network analyzer</a:t>
            </a:r>
          </a:p>
          <a:p>
            <a:pPr lvl="1">
              <a:lnSpc>
                <a:spcPct val="80000"/>
              </a:lnSpc>
            </a:pPr>
            <a:r>
              <a:rPr lang="en-US" altLang="en-US" sz="1600" b="0" smtClean="0"/>
              <a:t>Excites a network (circuit, antenna, amplifier or similar) at a given CW frequency and measures response in magnitude and phase =&gt; </a:t>
            </a:r>
            <a:r>
              <a:rPr lang="en-US" altLang="en-US" sz="1600" b="0" smtClean="0">
                <a:solidFill>
                  <a:srgbClr val="008000"/>
                </a:solidFill>
              </a:rPr>
              <a:t>determines S-parameters</a:t>
            </a:r>
          </a:p>
          <a:p>
            <a:pPr lvl="1">
              <a:lnSpc>
                <a:spcPct val="80000"/>
              </a:lnSpc>
            </a:pPr>
            <a:r>
              <a:rPr lang="en-US" altLang="en-US" sz="1600" b="0" smtClean="0"/>
              <a:t>Covers a frequency range by measuring step-by-step at subsequent frequency points</a:t>
            </a:r>
          </a:p>
          <a:p>
            <a:pPr lvl="1">
              <a:lnSpc>
                <a:spcPct val="80000"/>
              </a:lnSpc>
            </a:pPr>
            <a:r>
              <a:rPr lang="en-US" altLang="en-US" sz="1600" b="0" smtClean="0"/>
              <a:t>Application: characterization of passive and active components, time domain reflectometry by Fourier transforming reflection response, etc.</a:t>
            </a:r>
          </a:p>
        </p:txBody>
      </p:sp>
      <p:sp>
        <p:nvSpPr>
          <p:cNvPr id="252930" name="Rectangle 2"/>
          <p:cNvSpPr>
            <a:spLocks noChangeArrowheads="1"/>
          </p:cNvSpPr>
          <p:nvPr/>
        </p:nvSpPr>
        <p:spPr bwMode="auto">
          <a:xfrm>
            <a:off x="1019175" y="136525"/>
            <a:ext cx="8013700"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defRPr/>
            </a:pPr>
            <a:r>
              <a:rPr lang="en-US" sz="3200" dirty="0">
                <a:solidFill>
                  <a:schemeClr val="hlink"/>
                </a:solidFill>
                <a:effectLst>
                  <a:outerShdw blurRad="38100" dist="38100" dir="2700000" algn="tl">
                    <a:srgbClr val="C0C0C0"/>
                  </a:outerShdw>
                </a:effectLst>
              </a:rPr>
              <a:t>Measurement methods - overview (</a:t>
            </a:r>
            <a:r>
              <a:rPr lang="pl-PL" sz="3200">
                <a:solidFill>
                  <a:schemeClr val="hlink"/>
                </a:solidFill>
                <a:effectLst>
                  <a:outerShdw blurRad="38100" dist="38100" dir="2700000" algn="tl">
                    <a:srgbClr val="C0C0C0"/>
                  </a:outerShdw>
                </a:effectLst>
              </a:rPr>
              <a:t>2</a:t>
            </a:r>
            <a:r>
              <a:rPr lang="en-US" sz="3200" dirty="0">
                <a:solidFill>
                  <a:schemeClr val="hlink"/>
                </a:solidFill>
                <a:effectLst>
                  <a:outerShdw blurRad="38100" dist="38100" dir="2700000" algn="tl">
                    <a:srgbClr val="C0C0C0"/>
                  </a:outerShdw>
                </a:effectLst>
              </a:rPr>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ACD97A93-71FC-4364-8613-2659FEDC9BB4}" type="slidenum">
              <a:rPr lang="en-US" altLang="en-US" sz="1400" b="0">
                <a:solidFill>
                  <a:schemeClr val="tx1"/>
                </a:solidFill>
              </a:rPr>
              <a:pPr algn="r">
                <a:lnSpc>
                  <a:spcPct val="100000"/>
                </a:lnSpc>
                <a:spcBef>
                  <a:spcPct val="0"/>
                </a:spcBef>
                <a:buClrTx/>
                <a:buSzTx/>
                <a:buFontTx/>
                <a:buNone/>
              </a:pPr>
              <a:t>5</a:t>
            </a:fld>
            <a:endParaRPr lang="en-US" altLang="en-US" sz="1400" b="0">
              <a:solidFill>
                <a:schemeClr val="tx1"/>
              </a:solidFill>
            </a:endParaRPr>
          </a:p>
        </p:txBody>
      </p:sp>
      <p:sp>
        <p:nvSpPr>
          <p:cNvPr id="253954" name="Rectangle 2"/>
          <p:cNvSpPr>
            <a:spLocks noGrp="1" noChangeArrowheads="1"/>
          </p:cNvSpPr>
          <p:nvPr>
            <p:ph type="title" idx="4294967295"/>
          </p:nvPr>
        </p:nvSpPr>
        <p:spPr>
          <a:xfrm>
            <a:off x="1138238" y="150813"/>
            <a:ext cx="7756525" cy="1066800"/>
          </a:xfrm>
        </p:spPr>
        <p:txBody>
          <a:bodyPr/>
          <a:lstStyle/>
          <a:p>
            <a:pPr>
              <a:defRPr/>
            </a:pPr>
            <a:r>
              <a:rPr lang="en-US" dirty="0" smtClean="0">
                <a:solidFill>
                  <a:schemeClr val="hlink"/>
                </a:solidFill>
              </a:rPr>
              <a:t>Superheterodyne Concept </a:t>
            </a:r>
          </a:p>
        </p:txBody>
      </p:sp>
      <p:sp>
        <p:nvSpPr>
          <p:cNvPr id="64515" name="Rectangle 3"/>
          <p:cNvSpPr>
            <a:spLocks noChangeArrowheads="1"/>
          </p:cNvSpPr>
          <p:nvPr/>
        </p:nvSpPr>
        <p:spPr bwMode="auto">
          <a:xfrm>
            <a:off x="495300" y="1087438"/>
            <a:ext cx="9005888" cy="5240337"/>
          </a:xfrm>
          <a:prstGeom prst="rect">
            <a:avLst/>
          </a:prstGeom>
          <a:noFill/>
          <a:ln w="9525" cap="flat" cmpd="sng" algn="ctr">
            <a:noFill/>
            <a:prstDash val="solid"/>
            <a:miter lim="800000"/>
            <a:headEnd/>
            <a:tailEnd/>
          </a:ln>
          <a:effectLst/>
        </p:spPr>
        <p:txBody>
          <a:bodyPr lIns="92075" tIns="46038" rIns="92075" bIns="46038" anchor="ctr">
            <a:spAutoFit/>
          </a:bodyPr>
          <a:lstStyle/>
          <a:p>
            <a:pPr>
              <a:buFont typeface="Wingdings" pitchFamily="2" charset="2"/>
              <a:buNone/>
              <a:defRPr/>
            </a:pPr>
            <a:r>
              <a:rPr lang="en-US" sz="1600" dirty="0"/>
              <a:t>Design and its evolution</a:t>
            </a:r>
          </a:p>
          <a:p>
            <a:pPr>
              <a:lnSpc>
                <a:spcPct val="100000"/>
              </a:lnSpc>
              <a:spcBef>
                <a:spcPct val="0"/>
              </a:spcBef>
              <a:buClrTx/>
              <a:buSzTx/>
              <a:buFontTx/>
              <a:buNone/>
              <a:defRPr/>
            </a:pPr>
            <a:r>
              <a:rPr lang="en-US" sz="1600" b="0" dirty="0"/>
              <a:t>The diagram below shows the basic elements of a single conversion superhet receiver. The essential elements of a local oscillator and a mixer followed by a fixed-tuned filter and IF amplifier are common to all superhet circuits. [super </a:t>
            </a:r>
            <a:r>
              <a:rPr lang="en-US" sz="1600" b="0" dirty="0">
                <a:latin typeface="Symbol" pitchFamily="18" charset="2"/>
              </a:rPr>
              <a:t>eterw dunamis] </a:t>
            </a:r>
            <a:r>
              <a:rPr lang="en-US" sz="1600" b="0" dirty="0">
                <a:latin typeface="+mn-lt"/>
              </a:rPr>
              <a:t>a mixture of Latin and Greek … it means: </a:t>
            </a:r>
            <a:r>
              <a:rPr lang="en-US" sz="1600" b="0" i="1" dirty="0">
                <a:latin typeface="+mn-lt"/>
              </a:rPr>
              <a:t>another force becomes superimposed. </a:t>
            </a:r>
            <a:endParaRPr lang="en-US" sz="1600" b="0" i="1" dirty="0"/>
          </a:p>
          <a:p>
            <a:pPr>
              <a:lnSpc>
                <a:spcPct val="100000"/>
              </a:lnSpc>
              <a:spcBef>
                <a:spcPct val="0"/>
              </a:spcBef>
              <a:buClrTx/>
              <a:buSzTx/>
              <a:buFontTx/>
              <a:buNone/>
              <a:defRPr/>
            </a:pPr>
            <a:r>
              <a:rPr lang="en-US" sz="1600" b="0" u="sng" dirty="0">
                <a:hlinkClick r:id="rId2" tooltip="Superhet2.png"/>
              </a:rPr>
              <a:t>  </a:t>
            </a:r>
            <a:endParaRPr lang="en-US" sz="1600" b="0" u="sng" dirty="0"/>
          </a:p>
          <a:p>
            <a:pPr>
              <a:lnSpc>
                <a:spcPct val="100000"/>
              </a:lnSpc>
              <a:spcBef>
                <a:spcPct val="0"/>
              </a:spcBef>
              <a:buClrTx/>
              <a:buSzTx/>
              <a:buFontTx/>
              <a:buNone/>
              <a:defRPr/>
            </a:pPr>
            <a:endParaRPr lang="en-US" sz="1600" b="0" u="sng" dirty="0"/>
          </a:p>
          <a:p>
            <a:pPr>
              <a:lnSpc>
                <a:spcPct val="100000"/>
              </a:lnSpc>
              <a:spcBef>
                <a:spcPct val="0"/>
              </a:spcBef>
              <a:buClrTx/>
              <a:buSzTx/>
              <a:buFontTx/>
              <a:buNone/>
              <a:defRPr/>
            </a:pPr>
            <a:endParaRPr lang="en-US" sz="1600" b="0" u="sng" dirty="0"/>
          </a:p>
          <a:p>
            <a:pPr>
              <a:lnSpc>
                <a:spcPct val="100000"/>
              </a:lnSpc>
              <a:spcBef>
                <a:spcPct val="0"/>
              </a:spcBef>
              <a:buClrTx/>
              <a:buSzTx/>
              <a:buFontTx/>
              <a:buNone/>
              <a:defRPr/>
            </a:pPr>
            <a:endParaRPr lang="en-US" sz="1600" b="0" u="sng" dirty="0"/>
          </a:p>
          <a:p>
            <a:pPr>
              <a:lnSpc>
                <a:spcPct val="100000"/>
              </a:lnSpc>
              <a:spcBef>
                <a:spcPct val="0"/>
              </a:spcBef>
              <a:buClrTx/>
              <a:buSzTx/>
              <a:buFontTx/>
              <a:buNone/>
              <a:defRPr/>
            </a:pPr>
            <a:endParaRPr lang="en-US" sz="1600" b="0" u="sng" dirty="0"/>
          </a:p>
          <a:p>
            <a:pPr>
              <a:lnSpc>
                <a:spcPct val="100000"/>
              </a:lnSpc>
              <a:spcBef>
                <a:spcPct val="0"/>
              </a:spcBef>
              <a:buClrTx/>
              <a:buSzTx/>
              <a:buFontTx/>
              <a:buNone/>
              <a:defRPr/>
            </a:pPr>
            <a:endParaRPr lang="en-US" sz="1600" b="0" u="sng" dirty="0"/>
          </a:p>
          <a:p>
            <a:pPr>
              <a:lnSpc>
                <a:spcPct val="100000"/>
              </a:lnSpc>
              <a:spcBef>
                <a:spcPct val="0"/>
              </a:spcBef>
              <a:buClrTx/>
              <a:buSzTx/>
              <a:buFontTx/>
              <a:buNone/>
              <a:defRPr/>
            </a:pPr>
            <a:endParaRPr lang="en-US" sz="1600" b="0" dirty="0"/>
          </a:p>
          <a:p>
            <a:pPr>
              <a:lnSpc>
                <a:spcPct val="100000"/>
              </a:lnSpc>
              <a:spcBef>
                <a:spcPct val="0"/>
              </a:spcBef>
              <a:buClrTx/>
              <a:buSzTx/>
              <a:buFontTx/>
              <a:buNone/>
              <a:defRPr/>
            </a:pPr>
            <a:endParaRPr lang="en-US" sz="1600" b="0" dirty="0"/>
          </a:p>
          <a:p>
            <a:pPr>
              <a:lnSpc>
                <a:spcPct val="100000"/>
              </a:lnSpc>
              <a:spcBef>
                <a:spcPct val="0"/>
              </a:spcBef>
              <a:buClrTx/>
              <a:buSzTx/>
              <a:buFontTx/>
              <a:buNone/>
              <a:defRPr/>
            </a:pPr>
            <a:endParaRPr lang="en-US" sz="1600" b="0" dirty="0"/>
          </a:p>
          <a:p>
            <a:pPr>
              <a:lnSpc>
                <a:spcPct val="100000"/>
              </a:lnSpc>
              <a:spcBef>
                <a:spcPct val="0"/>
              </a:spcBef>
              <a:buClrTx/>
              <a:buSzTx/>
              <a:buFontTx/>
              <a:buNone/>
              <a:defRPr/>
            </a:pPr>
            <a:r>
              <a:rPr lang="en-US" sz="1600" b="0" dirty="0"/>
              <a:t>The advantage to this method is that most of the radio's signal path has to be sensitive to only a narrow range of frequencies. Only the front end (the part before the frequency converter stage) needs to be sensitive to a wide frequency range. For example, the front end might need to be sensitive to 1–30 MHz, while the rest of the radio might need to be sensitive only to 455 kHz, a typical IF. Only one or two tuned stages need to be adjusted to track over the tuning range of the receiver; all the intermediate-frequency stages operate at a fixed frequency which need not be adjusted.</a:t>
            </a:r>
          </a:p>
        </p:txBody>
      </p:sp>
      <p:pic>
        <p:nvPicPr>
          <p:cNvPr id="22533" name="Picture 4" descr="http://upload.wikimedia.org/wikipedia/en/f/f1/Superhet2.png">
            <a:hlinkClick r:id="rId2" tooltip="Superhet2.png"/>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6038" y="2419350"/>
            <a:ext cx="6027737" cy="207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Rectangle 5"/>
          <p:cNvSpPr>
            <a:spLocks noChangeArrowheads="1"/>
          </p:cNvSpPr>
          <p:nvPr/>
        </p:nvSpPr>
        <p:spPr bwMode="auto">
          <a:xfrm>
            <a:off x="8353425" y="6153150"/>
            <a:ext cx="1276350"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0"/>
              </a:spcBef>
              <a:buClrTx/>
              <a:buSzTx/>
              <a:buFontTx/>
              <a:buNone/>
            </a:pPr>
            <a:r>
              <a:rPr lang="en-US" altLang="en-US" sz="1000" b="0"/>
              <a:t>en.wikipedia.org</a:t>
            </a:r>
          </a:p>
        </p:txBody>
      </p:sp>
      <p:sp>
        <p:nvSpPr>
          <p:cNvPr id="22535" name="TextBox 13"/>
          <p:cNvSpPr txBox="1">
            <a:spLocks noChangeArrowheads="1"/>
          </p:cNvSpPr>
          <p:nvPr/>
        </p:nvSpPr>
        <p:spPr bwMode="auto">
          <a:xfrm>
            <a:off x="4149725" y="3575050"/>
            <a:ext cx="3824288" cy="75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buFont typeface="Wingdings" pitchFamily="2" charset="2"/>
              <a:buNone/>
            </a:pPr>
            <a:r>
              <a:rPr lang="en-US" altLang="en-US" sz="1600" b="0">
                <a:solidFill>
                  <a:srgbClr val="FF0000"/>
                </a:solidFill>
              </a:rPr>
              <a:t>This type of configuration we find in any conventional (= not digital) AM or FM radio receiver.</a:t>
            </a:r>
            <a:endParaRPr lang="en-GB" altLang="en-US" sz="1600" b="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5DEB4AF1-C145-42D6-AD3F-2493696056CC}" type="slidenum">
              <a:rPr lang="en-US" altLang="en-US" sz="1400" b="0">
                <a:solidFill>
                  <a:schemeClr val="tx1"/>
                </a:solidFill>
              </a:rPr>
              <a:pPr algn="r">
                <a:lnSpc>
                  <a:spcPct val="100000"/>
                </a:lnSpc>
                <a:spcBef>
                  <a:spcPct val="0"/>
                </a:spcBef>
                <a:buClrTx/>
                <a:buSzTx/>
                <a:buFontTx/>
                <a:buNone/>
              </a:pPr>
              <a:t>6</a:t>
            </a:fld>
            <a:endParaRPr lang="en-US" altLang="en-US" sz="1400" b="0">
              <a:solidFill>
                <a:schemeClr val="tx1"/>
              </a:solidFill>
            </a:endParaRPr>
          </a:p>
        </p:txBody>
      </p:sp>
      <p:sp>
        <p:nvSpPr>
          <p:cNvPr id="9" name="Rectangle 2"/>
          <p:cNvSpPr>
            <a:spLocks noChangeArrowheads="1"/>
          </p:cNvSpPr>
          <p:nvPr/>
        </p:nvSpPr>
        <p:spPr bwMode="auto">
          <a:xfrm>
            <a:off x="354013" y="0"/>
            <a:ext cx="8967787"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 typeface="Wingdings" pitchFamily="2" charset="2"/>
              <a:buNone/>
              <a:defRPr/>
            </a:pPr>
            <a:r>
              <a:rPr lang="en-US" sz="3200" dirty="0">
                <a:solidFill>
                  <a:srgbClr val="FF0000"/>
                </a:solidFill>
                <a:effectLst>
                  <a:outerShdw blurRad="38100" dist="38100" dir="2700000" algn="tl">
                    <a:srgbClr val="C0C0C0"/>
                  </a:outerShdw>
                </a:effectLst>
              </a:rPr>
              <a:t>Voltage Standing Wave Ratio </a:t>
            </a:r>
          </a:p>
        </p:txBody>
      </p:sp>
      <p:sp>
        <p:nvSpPr>
          <p:cNvPr id="26628" name="TextBox 9"/>
          <p:cNvSpPr txBox="1">
            <a:spLocks noChangeArrowheads="1"/>
          </p:cNvSpPr>
          <p:nvPr/>
        </p:nvSpPr>
        <p:spPr bwMode="auto">
          <a:xfrm>
            <a:off x="485775" y="950913"/>
            <a:ext cx="8924925" cy="248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buFont typeface="Wingdings" pitchFamily="2" charset="2"/>
              <a:buNone/>
            </a:pPr>
            <a:r>
              <a:rPr lang="en-US" altLang="en-US" sz="1800" b="0"/>
              <a:t>Origin of the term </a:t>
            </a:r>
            <a:r>
              <a:rPr lang="en-US" altLang="en-US" sz="1800" b="0" i="1"/>
              <a:t>“</a:t>
            </a:r>
            <a:r>
              <a:rPr lang="en-US" altLang="en-US" sz="1800" b="0" i="1">
                <a:solidFill>
                  <a:srgbClr val="FF0000"/>
                </a:solidFill>
              </a:rPr>
              <a:t>VOLTAGE</a:t>
            </a:r>
            <a:r>
              <a:rPr lang="en-US" altLang="en-US" sz="1800" b="0" i="1"/>
              <a:t> Standing Wave Ratio – VSWR</a:t>
            </a:r>
            <a:r>
              <a:rPr lang="en-US" altLang="en-US" sz="1800" b="0"/>
              <a:t>”:</a:t>
            </a:r>
          </a:p>
          <a:p>
            <a:pPr>
              <a:buFont typeface="Wingdings" pitchFamily="2" charset="2"/>
              <a:buNone/>
            </a:pPr>
            <a:r>
              <a:rPr lang="en-US" altLang="en-US" sz="1800" b="0"/>
              <a:t>In the old days when there were no Vector Network Analyzers available, the reflection coefficient of some DUT (device under test) was determined with the coaxial measurement line. </a:t>
            </a:r>
          </a:p>
          <a:p>
            <a:pPr>
              <a:buFont typeface="Wingdings" pitchFamily="2" charset="2"/>
              <a:buNone/>
            </a:pPr>
            <a:r>
              <a:rPr lang="pl-PL" altLang="en-US" sz="1800" b="0"/>
              <a:t>C</a:t>
            </a:r>
            <a:r>
              <a:rPr lang="en-US" altLang="en-US" sz="1800" b="0"/>
              <a:t>oaxial measurement line</a:t>
            </a:r>
            <a:r>
              <a:rPr lang="pl-PL" altLang="en-US" sz="1800" b="0"/>
              <a:t>:</a:t>
            </a:r>
            <a:r>
              <a:rPr lang="en-US" altLang="en-US" sz="1800" b="0"/>
              <a:t> coaxial line with a narrow slot (slit) in length direction. In this slit a small voltage probe connected to a crystal detector (detector diode) is moved along the line. By measuring the ratio between the </a:t>
            </a:r>
            <a:r>
              <a:rPr lang="en-US" altLang="en-US" sz="1800" b="0">
                <a:solidFill>
                  <a:srgbClr val="008000"/>
                </a:solidFill>
              </a:rPr>
              <a:t>maximum</a:t>
            </a:r>
            <a:r>
              <a:rPr lang="en-US" altLang="en-US" sz="1800" b="0"/>
              <a:t> and the </a:t>
            </a:r>
            <a:r>
              <a:rPr lang="en-US" altLang="en-US" sz="1800" b="0">
                <a:solidFill>
                  <a:srgbClr val="008000"/>
                </a:solidFill>
              </a:rPr>
              <a:t>minimum</a:t>
            </a:r>
            <a:r>
              <a:rPr lang="en-US" altLang="en-US" sz="1800" b="0"/>
              <a:t> </a:t>
            </a:r>
            <a:r>
              <a:rPr lang="en-US" altLang="en-US" sz="1800" b="0">
                <a:solidFill>
                  <a:srgbClr val="008000"/>
                </a:solidFill>
              </a:rPr>
              <a:t>voltage</a:t>
            </a:r>
            <a:r>
              <a:rPr lang="en-US" altLang="en-US" sz="1800" b="0"/>
              <a:t> seen by the probe and the recording the </a:t>
            </a:r>
            <a:r>
              <a:rPr lang="en-US" altLang="en-US" sz="1800" b="0">
                <a:solidFill>
                  <a:srgbClr val="008000"/>
                </a:solidFill>
              </a:rPr>
              <a:t>position</a:t>
            </a:r>
            <a:r>
              <a:rPr lang="en-US" altLang="en-US" sz="1800" b="0"/>
              <a:t> of the maxima and minima the </a:t>
            </a:r>
            <a:r>
              <a:rPr lang="en-US" altLang="en-US" sz="1800" b="0">
                <a:solidFill>
                  <a:srgbClr val="008000"/>
                </a:solidFill>
              </a:rPr>
              <a:t>reflection coefficient </a:t>
            </a:r>
            <a:r>
              <a:rPr lang="en-US" altLang="en-US" sz="1800" b="0"/>
              <a:t>of the DUT at the end of the line can be determined. </a:t>
            </a:r>
            <a:endParaRPr lang="en-GB" altLang="en-US" sz="1800" b="0"/>
          </a:p>
        </p:txBody>
      </p:sp>
      <p:sp>
        <p:nvSpPr>
          <p:cNvPr id="26629" name="Rectangle 13"/>
          <p:cNvSpPr>
            <a:spLocks noChangeArrowheads="1"/>
          </p:cNvSpPr>
          <p:nvPr/>
        </p:nvSpPr>
        <p:spPr bwMode="auto">
          <a:xfrm>
            <a:off x="6697663" y="4206875"/>
            <a:ext cx="831850" cy="14605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92075" tIns="46038" rIns="92075" bIns="46038"/>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GB" altLang="en-US" b="0"/>
          </a:p>
        </p:txBody>
      </p:sp>
      <p:sp>
        <p:nvSpPr>
          <p:cNvPr id="26630" name="Rectangle 14"/>
          <p:cNvSpPr>
            <a:spLocks noChangeArrowheads="1"/>
          </p:cNvSpPr>
          <p:nvPr/>
        </p:nvSpPr>
        <p:spPr bwMode="auto">
          <a:xfrm>
            <a:off x="6350000" y="5267325"/>
            <a:ext cx="1525588" cy="2921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92075" tIns="46038" rIns="92075" bIns="46038"/>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GB" altLang="en-US" b="0"/>
          </a:p>
        </p:txBody>
      </p:sp>
      <p:grpSp>
        <p:nvGrpSpPr>
          <p:cNvPr id="26631" name="Group 33"/>
          <p:cNvGrpSpPr>
            <a:grpSpLocks/>
          </p:cNvGrpSpPr>
          <p:nvPr/>
        </p:nvGrpSpPr>
        <p:grpSpPr bwMode="auto">
          <a:xfrm>
            <a:off x="1189038" y="3908425"/>
            <a:ext cx="4060825" cy="2589213"/>
            <a:chOff x="1097280" y="3706750"/>
            <a:chExt cx="3749040" cy="2590038"/>
          </a:xfrm>
        </p:grpSpPr>
        <p:grpSp>
          <p:nvGrpSpPr>
            <p:cNvPr id="26641" name="Group 32"/>
            <p:cNvGrpSpPr>
              <a:grpSpLocks/>
            </p:cNvGrpSpPr>
            <p:nvPr/>
          </p:nvGrpSpPr>
          <p:grpSpPr bwMode="auto">
            <a:xfrm>
              <a:off x="1097280" y="3706750"/>
              <a:ext cx="3749040" cy="2590038"/>
              <a:chOff x="1810512" y="3725038"/>
              <a:chExt cx="3749040" cy="2590038"/>
            </a:xfrm>
          </p:grpSpPr>
          <p:pic>
            <p:nvPicPr>
              <p:cNvPr id="26643" name="Picture 4"/>
              <p:cNvPicPr>
                <a:picLocks noChangeAspect="1" noChangeArrowheads="1"/>
              </p:cNvPicPr>
              <p:nvPr/>
            </p:nvPicPr>
            <p:blipFill>
              <a:blip r:embed="rId2">
                <a:extLst>
                  <a:ext uri="{28A0092B-C50C-407E-A947-70E740481C1C}">
                    <a14:useLocalDpi xmlns:a14="http://schemas.microsoft.com/office/drawing/2010/main" val="0"/>
                  </a:ext>
                </a:extLst>
              </a:blip>
              <a:srcRect r="33656"/>
              <a:stretch>
                <a:fillRect/>
              </a:stretch>
            </p:blipFill>
            <p:spPr bwMode="auto">
              <a:xfrm>
                <a:off x="1810512" y="3725038"/>
                <a:ext cx="3749040" cy="2590038"/>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pic>
          <p:sp>
            <p:nvSpPr>
              <p:cNvPr id="26644" name="Rectangle 12"/>
              <p:cNvSpPr>
                <a:spLocks noChangeArrowheads="1"/>
              </p:cNvSpPr>
              <p:nvPr/>
            </p:nvSpPr>
            <p:spPr bwMode="auto">
              <a:xfrm>
                <a:off x="3236976" y="3776472"/>
                <a:ext cx="768096" cy="146304"/>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92075" tIns="46038" rIns="92075" bIns="46038"/>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GB" altLang="en-US" b="0"/>
              </a:p>
            </p:txBody>
          </p:sp>
          <p:sp>
            <p:nvSpPr>
              <p:cNvPr id="26645" name="Rectangle 16"/>
              <p:cNvSpPr>
                <a:spLocks noChangeArrowheads="1"/>
              </p:cNvSpPr>
              <p:nvPr/>
            </p:nvSpPr>
            <p:spPr bwMode="auto">
              <a:xfrm>
                <a:off x="1938528" y="4535424"/>
                <a:ext cx="694944" cy="630936"/>
              </a:xfrm>
              <a:prstGeom prst="rect">
                <a:avLst/>
              </a:prstGeom>
              <a:solidFill>
                <a:schemeClr val="bg1"/>
              </a:solidFill>
              <a:ln w="9525" algn="ctr">
                <a:solidFill>
                  <a:schemeClr val="tx1"/>
                </a:solidFill>
                <a:round/>
                <a:headEnd/>
                <a:tailEnd/>
              </a:ln>
            </p:spPr>
            <p:txBody>
              <a:bodyPr lIns="92075" tIns="46038" rIns="92075" bIns="46038"/>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ctr">
                  <a:buFont typeface="Wingdings" pitchFamily="2" charset="2"/>
                  <a:buNone/>
                </a:pPr>
                <a:r>
                  <a:rPr lang="en-US" altLang="en-US" sz="800">
                    <a:solidFill>
                      <a:schemeClr val="tx1"/>
                    </a:solidFill>
                  </a:rPr>
                  <a:t>RF source</a:t>
                </a:r>
              </a:p>
              <a:p>
                <a:pPr algn="ctr">
                  <a:buFont typeface="Wingdings" pitchFamily="2" charset="2"/>
                  <a:buNone/>
                </a:pPr>
                <a:r>
                  <a:rPr lang="en-US" altLang="en-US" sz="800">
                    <a:solidFill>
                      <a:schemeClr val="tx1"/>
                    </a:solidFill>
                  </a:rPr>
                  <a:t>f=const.</a:t>
                </a:r>
                <a:endParaRPr lang="en-GB" altLang="en-US" sz="800">
                  <a:solidFill>
                    <a:schemeClr val="tx1"/>
                  </a:solidFill>
                </a:endParaRPr>
              </a:p>
            </p:txBody>
          </p:sp>
          <p:sp>
            <p:nvSpPr>
              <p:cNvPr id="26646" name="Rectangle 17"/>
              <p:cNvSpPr>
                <a:spLocks noChangeArrowheads="1"/>
              </p:cNvSpPr>
              <p:nvPr/>
            </p:nvSpPr>
            <p:spPr bwMode="auto">
              <a:xfrm>
                <a:off x="3803904" y="4133088"/>
                <a:ext cx="475488" cy="210312"/>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92075" tIns="46038" rIns="92075" bIns="46038"/>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GB" altLang="en-US" b="0"/>
              </a:p>
            </p:txBody>
          </p:sp>
          <p:grpSp>
            <p:nvGrpSpPr>
              <p:cNvPr id="26647" name="Group 21"/>
              <p:cNvGrpSpPr>
                <a:grpSpLocks/>
              </p:cNvGrpSpPr>
              <p:nvPr/>
            </p:nvGrpSpPr>
            <p:grpSpPr bwMode="auto">
              <a:xfrm rot="16200000" flipV="1">
                <a:off x="3954495" y="4060349"/>
                <a:ext cx="142017" cy="379942"/>
                <a:chOff x="7098507" y="3686969"/>
                <a:chExt cx="183356" cy="490538"/>
              </a:xfrm>
            </p:grpSpPr>
            <p:sp>
              <p:nvSpPr>
                <p:cNvPr id="26648" name="Isosceles Triangle 22"/>
                <p:cNvSpPr>
                  <a:spLocks noChangeArrowheads="1"/>
                </p:cNvSpPr>
                <p:nvPr/>
              </p:nvSpPr>
              <p:spPr bwMode="auto">
                <a:xfrm>
                  <a:off x="7117080" y="3858610"/>
                  <a:ext cx="152400" cy="131380"/>
                </a:xfrm>
                <a:prstGeom prst="triangle">
                  <a:avLst>
                    <a:gd name="adj" fmla="val 50000"/>
                  </a:avLst>
                </a:prstGeom>
                <a:solidFill>
                  <a:schemeClr val="bg1"/>
                </a:solidFill>
                <a:ln w="12700" algn="ctr">
                  <a:solidFill>
                    <a:schemeClr val="tx1"/>
                  </a:solidFill>
                  <a:round/>
                  <a:headEnd/>
                  <a:tailEnd/>
                </a:ln>
              </p:spPr>
              <p:txBody>
                <a:bodyPr lIns="92075" tIns="46038" rIns="92075" bIns="46038"/>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GB" altLang="en-US" b="0"/>
                </a:p>
              </p:txBody>
            </p:sp>
            <p:cxnSp>
              <p:nvCxnSpPr>
                <p:cNvPr id="26649" name="Straight Connector 23"/>
                <p:cNvCxnSpPr>
                  <a:cxnSpLocks noChangeShapeType="1"/>
                </p:cNvCxnSpPr>
                <p:nvPr/>
              </p:nvCxnSpPr>
              <p:spPr bwMode="auto">
                <a:xfrm flipV="1">
                  <a:off x="7098507" y="3852863"/>
                  <a:ext cx="183356" cy="1"/>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26650" name="Straight Connector 24"/>
                <p:cNvCxnSpPr>
                  <a:cxnSpLocks noChangeShapeType="1"/>
                </p:cNvCxnSpPr>
                <p:nvPr/>
              </p:nvCxnSpPr>
              <p:spPr bwMode="auto">
                <a:xfrm rot="5400000">
                  <a:off x="6948487" y="3931444"/>
                  <a:ext cx="490538"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grpSp>
        </p:grpSp>
        <p:sp>
          <p:nvSpPr>
            <p:cNvPr id="26642" name="Rectangle 15"/>
            <p:cNvSpPr>
              <a:spLocks noChangeArrowheads="1"/>
            </p:cNvSpPr>
            <p:nvPr/>
          </p:nvSpPr>
          <p:spPr bwMode="auto">
            <a:xfrm>
              <a:off x="3502152" y="5769864"/>
              <a:ext cx="1143000" cy="475488"/>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92075" tIns="46038" rIns="92075" bIns="46038"/>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GB" altLang="en-US" b="0"/>
            </a:p>
          </p:txBody>
        </p:sp>
      </p:grpSp>
      <p:pic>
        <p:nvPicPr>
          <p:cNvPr id="26632" name="Picture 4"/>
          <p:cNvPicPr>
            <a:picLocks noChangeAspect="1" noChangeArrowheads="1"/>
          </p:cNvPicPr>
          <p:nvPr/>
        </p:nvPicPr>
        <p:blipFill>
          <a:blip r:embed="rId2">
            <a:extLst>
              <a:ext uri="{28A0092B-C50C-407E-A947-70E740481C1C}">
                <a14:useLocalDpi xmlns:a14="http://schemas.microsoft.com/office/drawing/2010/main" val="0"/>
              </a:ext>
            </a:extLst>
          </a:blip>
          <a:srcRect l="77832" t="17520" r="6958" b="44704"/>
          <a:stretch>
            <a:fillRect/>
          </a:stretch>
        </p:blipFill>
        <p:spPr bwMode="auto">
          <a:xfrm>
            <a:off x="5595938" y="4005263"/>
            <a:ext cx="1804987" cy="1893887"/>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pic>
      <p:sp>
        <p:nvSpPr>
          <p:cNvPr id="26633" name="Rectangle 26"/>
          <p:cNvSpPr>
            <a:spLocks noChangeArrowheads="1"/>
          </p:cNvSpPr>
          <p:nvPr/>
        </p:nvSpPr>
        <p:spPr bwMode="auto">
          <a:xfrm>
            <a:off x="6865938" y="4041775"/>
            <a:ext cx="900112" cy="493713"/>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92075" tIns="46038" rIns="92075" bIns="46038"/>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GB" altLang="en-US" b="0"/>
          </a:p>
        </p:txBody>
      </p:sp>
      <p:grpSp>
        <p:nvGrpSpPr>
          <p:cNvPr id="26634" name="Group 27"/>
          <p:cNvGrpSpPr>
            <a:grpSpLocks/>
          </p:cNvGrpSpPr>
          <p:nvPr/>
        </p:nvGrpSpPr>
        <p:grpSpPr bwMode="auto">
          <a:xfrm rot="16200000" flipV="1">
            <a:off x="7303294" y="3839369"/>
            <a:ext cx="301625" cy="871537"/>
            <a:chOff x="7098507" y="3686969"/>
            <a:chExt cx="183356" cy="490538"/>
          </a:xfrm>
        </p:grpSpPr>
        <p:sp>
          <p:nvSpPr>
            <p:cNvPr id="26638" name="Isosceles Triangle 28"/>
            <p:cNvSpPr>
              <a:spLocks noChangeArrowheads="1"/>
            </p:cNvSpPr>
            <p:nvPr/>
          </p:nvSpPr>
          <p:spPr bwMode="auto">
            <a:xfrm>
              <a:off x="7117080" y="3858610"/>
              <a:ext cx="152400" cy="131380"/>
            </a:xfrm>
            <a:prstGeom prst="triangle">
              <a:avLst>
                <a:gd name="adj" fmla="val 50000"/>
              </a:avLst>
            </a:prstGeom>
            <a:solidFill>
              <a:schemeClr val="bg1"/>
            </a:solidFill>
            <a:ln w="12700" algn="ctr">
              <a:solidFill>
                <a:schemeClr val="tx1"/>
              </a:solidFill>
              <a:round/>
              <a:headEnd/>
              <a:tailEnd/>
            </a:ln>
          </p:spPr>
          <p:txBody>
            <a:bodyPr lIns="92075" tIns="46038" rIns="92075" bIns="46038"/>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GB" altLang="en-US" b="0"/>
            </a:p>
          </p:txBody>
        </p:sp>
        <p:cxnSp>
          <p:nvCxnSpPr>
            <p:cNvPr id="26639" name="Straight Connector 29"/>
            <p:cNvCxnSpPr>
              <a:cxnSpLocks noChangeShapeType="1"/>
            </p:cNvCxnSpPr>
            <p:nvPr/>
          </p:nvCxnSpPr>
          <p:spPr bwMode="auto">
            <a:xfrm flipV="1">
              <a:off x="7098507" y="3852863"/>
              <a:ext cx="183356" cy="1"/>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26640" name="Straight Connector 30"/>
            <p:cNvCxnSpPr>
              <a:cxnSpLocks noChangeShapeType="1"/>
            </p:cNvCxnSpPr>
            <p:nvPr/>
          </p:nvCxnSpPr>
          <p:spPr bwMode="auto">
            <a:xfrm rot="5400000">
              <a:off x="6948487" y="3931444"/>
              <a:ext cx="490538"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grpSp>
      <p:sp>
        <p:nvSpPr>
          <p:cNvPr id="26635" name="TextBox 31"/>
          <p:cNvSpPr txBox="1">
            <a:spLocks noChangeArrowheads="1"/>
          </p:cNvSpPr>
          <p:nvPr/>
        </p:nvSpPr>
        <p:spPr bwMode="auto">
          <a:xfrm>
            <a:off x="7221538" y="4508500"/>
            <a:ext cx="2336800" cy="75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buFont typeface="Wingdings" pitchFamily="2" charset="2"/>
              <a:buNone/>
            </a:pPr>
            <a:r>
              <a:rPr lang="en-US" altLang="en-US" sz="1600" b="0">
                <a:solidFill>
                  <a:srgbClr val="008000"/>
                </a:solidFill>
              </a:rPr>
              <a:t>Voltage probe </a:t>
            </a:r>
            <a:r>
              <a:rPr lang="en-US" altLang="en-US" sz="1600" b="0"/>
              <a:t>weakly coupled to the radial electric field.</a:t>
            </a:r>
            <a:endParaRPr lang="en-GB" altLang="en-US" sz="1600" b="0"/>
          </a:p>
        </p:txBody>
      </p:sp>
      <p:sp>
        <p:nvSpPr>
          <p:cNvPr id="26636" name="TextBox 34"/>
          <p:cNvSpPr txBox="1">
            <a:spLocks noChangeArrowheads="1"/>
          </p:cNvSpPr>
          <p:nvPr/>
        </p:nvSpPr>
        <p:spPr bwMode="auto">
          <a:xfrm>
            <a:off x="5576888" y="5843588"/>
            <a:ext cx="264477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buFont typeface="Wingdings" pitchFamily="2" charset="2"/>
              <a:buNone/>
            </a:pPr>
            <a:r>
              <a:rPr lang="en-US" altLang="en-US" sz="1400" b="0"/>
              <a:t>Cross-section of the coaxial measurement line</a:t>
            </a:r>
            <a:endParaRPr lang="en-GB" altLang="en-US" sz="1400" b="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94275" name="Rectangle 3"/>
          <p:cNvSpPr>
            <a:spLocks noGrp="1" noChangeArrowheads="1"/>
          </p:cNvSpPr>
          <p:nvPr>
            <p:ph type="title"/>
          </p:nvPr>
        </p:nvSpPr>
        <p:spPr/>
        <p:txBody>
          <a:bodyPr/>
          <a:lstStyle/>
          <a:p>
            <a:pPr>
              <a:defRPr/>
            </a:pPr>
            <a:r>
              <a:rPr lang="en-US" sz="3200" dirty="0" smtClean="0">
                <a:solidFill>
                  <a:schemeClr val="hlink"/>
                </a:solidFill>
              </a:rPr>
              <a:t>S-parameters</a:t>
            </a:r>
            <a:r>
              <a:rPr lang="pl-PL" sz="3200" dirty="0" smtClean="0">
                <a:solidFill>
                  <a:schemeClr val="hlink"/>
                </a:solidFill>
              </a:rPr>
              <a:t>- </a:t>
            </a:r>
            <a:r>
              <a:rPr lang="en-US" sz="3200" dirty="0" smtClean="0">
                <a:solidFill>
                  <a:schemeClr val="hlink"/>
                </a:solidFill>
              </a:rPr>
              <a:t>introduction</a:t>
            </a:r>
            <a:r>
              <a:rPr lang="pl-PL" sz="3200" dirty="0" smtClean="0">
                <a:solidFill>
                  <a:schemeClr val="hlink"/>
                </a:solidFill>
              </a:rPr>
              <a:t> </a:t>
            </a:r>
            <a:endParaRPr lang="en-US" sz="3200" dirty="0" smtClean="0">
              <a:solidFill>
                <a:schemeClr val="hlink"/>
              </a:solidFill>
            </a:endParaRPr>
          </a:p>
        </p:txBody>
      </p:sp>
      <p:sp>
        <p:nvSpPr>
          <p:cNvPr id="27651" name="Rectangle 7"/>
          <p:cNvSpPr>
            <a:spLocks noGrp="1" noChangeArrowheads="1"/>
          </p:cNvSpPr>
          <p:nvPr>
            <p:ph type="body" sz="half" idx="1"/>
          </p:nvPr>
        </p:nvSpPr>
        <p:spPr>
          <a:xfrm>
            <a:off x="396875" y="1484313"/>
            <a:ext cx="4821238" cy="4144962"/>
          </a:xfrm>
          <a:noFill/>
          <a:extLst>
            <a:ext uri="{909E8E84-426E-40DD-AFC4-6F175D3DCCD1}">
              <a14:hiddenFill xmlns:a14="http://schemas.microsoft.com/office/drawing/2010/main">
                <a:solidFill>
                  <a:srgbClr val="FFFFFF"/>
                </a:solidFill>
              </a14:hiddenFill>
            </a:ext>
          </a:extLst>
        </p:spPr>
        <p:txBody>
          <a:bodyPr/>
          <a:lstStyle/>
          <a:p>
            <a:pPr>
              <a:lnSpc>
                <a:spcPct val="70000"/>
              </a:lnSpc>
              <a:buFont typeface="Wingdings" pitchFamily="2" charset="2"/>
              <a:buNone/>
            </a:pPr>
            <a:r>
              <a:rPr lang="en-US" altLang="en-US" sz="1800" b="0" smtClean="0">
                <a:effectLst/>
              </a:rPr>
              <a:t>Look at the windows of this car: </a:t>
            </a:r>
          </a:p>
          <a:p>
            <a:pPr marL="1066800" lvl="1" indent="-304800">
              <a:lnSpc>
                <a:spcPct val="70000"/>
              </a:lnSpc>
            </a:pPr>
            <a:r>
              <a:rPr lang="en-US" altLang="en-US" sz="1600" b="0" smtClean="0"/>
              <a:t>part of the light incident on the windows is reflected </a:t>
            </a:r>
          </a:p>
          <a:p>
            <a:pPr marL="1066800" lvl="1" indent="-304800">
              <a:lnSpc>
                <a:spcPct val="70000"/>
              </a:lnSpc>
            </a:pPr>
            <a:r>
              <a:rPr lang="en-US" altLang="en-US" sz="1600" b="0" smtClean="0"/>
              <a:t>the rest is transmitted </a:t>
            </a:r>
          </a:p>
          <a:p>
            <a:pPr marL="1066800" lvl="1" indent="-304800">
              <a:lnSpc>
                <a:spcPct val="70000"/>
              </a:lnSpc>
            </a:pPr>
            <a:endParaRPr lang="en-US" altLang="en-US" sz="1600" b="0" smtClean="0"/>
          </a:p>
          <a:p>
            <a:pPr>
              <a:lnSpc>
                <a:spcPct val="70000"/>
              </a:lnSpc>
            </a:pPr>
            <a:r>
              <a:rPr lang="en-US" altLang="en-US" sz="1800" b="0" smtClean="0">
                <a:effectLst/>
              </a:rPr>
              <a:t>The optical reflection and transmission coefficients characterize amounts of transmitted and reflected light.</a:t>
            </a:r>
          </a:p>
          <a:p>
            <a:pPr>
              <a:lnSpc>
                <a:spcPct val="70000"/>
              </a:lnSpc>
            </a:pPr>
            <a:endParaRPr lang="en-US" altLang="en-US" sz="1800" b="0" smtClean="0">
              <a:effectLst/>
            </a:endParaRPr>
          </a:p>
          <a:p>
            <a:pPr>
              <a:lnSpc>
                <a:spcPct val="70000"/>
              </a:lnSpc>
            </a:pPr>
            <a:r>
              <a:rPr lang="en-US" altLang="en-US" sz="1800" b="0" smtClean="0">
                <a:effectLst/>
              </a:rPr>
              <a:t>Correspondingly: S-parameters characterize reflection and transmission of voltage waves through n-port electrical network</a:t>
            </a:r>
            <a:endParaRPr lang="pl-PL" altLang="en-US" sz="1800" b="0" smtClean="0">
              <a:effectLst/>
            </a:endParaRPr>
          </a:p>
          <a:p>
            <a:pPr>
              <a:lnSpc>
                <a:spcPct val="70000"/>
              </a:lnSpc>
            </a:pPr>
            <a:endParaRPr lang="pl-PL" altLang="en-US" sz="1800" b="0" smtClean="0">
              <a:effectLst/>
            </a:endParaRPr>
          </a:p>
          <a:p>
            <a:pPr>
              <a:lnSpc>
                <a:spcPct val="70000"/>
              </a:lnSpc>
            </a:pPr>
            <a:r>
              <a:rPr lang="en-US" altLang="en-US" sz="1800" b="0" smtClean="0">
                <a:solidFill>
                  <a:schemeClr val="hlink"/>
                </a:solidFill>
                <a:effectLst/>
              </a:rPr>
              <a:t>Caution: in </a:t>
            </a:r>
            <a:r>
              <a:rPr lang="pl-PL" altLang="en-US" sz="1800" b="0" smtClean="0">
                <a:solidFill>
                  <a:schemeClr val="hlink"/>
                </a:solidFill>
                <a:effectLst/>
              </a:rPr>
              <a:t>the </a:t>
            </a:r>
            <a:r>
              <a:rPr lang="en-US" altLang="en-US" sz="1800" b="0" smtClean="0">
                <a:solidFill>
                  <a:schemeClr val="hlink"/>
                </a:solidFill>
                <a:effectLst/>
              </a:rPr>
              <a:t>microwave world reflection coefficients</a:t>
            </a:r>
            <a:r>
              <a:rPr lang="pl-PL" altLang="en-US" sz="1800" b="0" smtClean="0">
                <a:solidFill>
                  <a:schemeClr val="hlink"/>
                </a:solidFill>
                <a:effectLst/>
              </a:rPr>
              <a:t> are</a:t>
            </a:r>
            <a:r>
              <a:rPr lang="en-US" altLang="en-US" sz="1800" b="0" smtClean="0">
                <a:solidFill>
                  <a:schemeClr val="hlink"/>
                </a:solidFill>
                <a:effectLst/>
              </a:rPr>
              <a:t> expressed in terms of voltage </a:t>
            </a:r>
            <a:r>
              <a:rPr lang="pl-PL" altLang="en-US" sz="1800" b="0" smtClean="0">
                <a:solidFill>
                  <a:schemeClr val="hlink"/>
                </a:solidFill>
                <a:effectLst/>
              </a:rPr>
              <a:t>ratio </a:t>
            </a:r>
            <a:r>
              <a:rPr lang="en-US" altLang="en-US" sz="1800" b="0" smtClean="0">
                <a:solidFill>
                  <a:schemeClr val="hlink"/>
                </a:solidFill>
                <a:effectLst/>
              </a:rPr>
              <a:t>whereas in optics in terms of power</a:t>
            </a:r>
            <a:r>
              <a:rPr lang="pl-PL" altLang="en-US" sz="1800" b="0" smtClean="0">
                <a:solidFill>
                  <a:schemeClr val="hlink"/>
                </a:solidFill>
                <a:effectLst/>
              </a:rPr>
              <a:t> ratio.</a:t>
            </a:r>
            <a:endParaRPr lang="en-US" altLang="en-US" sz="1800" b="0" smtClean="0">
              <a:solidFill>
                <a:schemeClr val="hlink"/>
              </a:solidFill>
              <a:effectLst/>
            </a:endParaRPr>
          </a:p>
          <a:p>
            <a:pPr>
              <a:lnSpc>
                <a:spcPct val="70000"/>
              </a:lnSpc>
              <a:buFont typeface="Wingdings" pitchFamily="2" charset="2"/>
              <a:buNone/>
            </a:pPr>
            <a:endParaRPr lang="en-US" altLang="en-US" sz="1800" b="0" smtClean="0">
              <a:solidFill>
                <a:schemeClr val="hlink"/>
              </a:solidFill>
              <a:effectLst/>
            </a:endParaRPr>
          </a:p>
          <a:p>
            <a:pPr>
              <a:lnSpc>
                <a:spcPct val="70000"/>
              </a:lnSpc>
            </a:pPr>
            <a:endParaRPr lang="en-US" altLang="en-US" sz="1800" b="0" smtClean="0">
              <a:effectLst/>
            </a:endParaRPr>
          </a:p>
          <a:p>
            <a:pPr>
              <a:lnSpc>
                <a:spcPct val="70000"/>
              </a:lnSpc>
              <a:buFont typeface="Wingdings" pitchFamily="2" charset="2"/>
              <a:buNone/>
            </a:pPr>
            <a:endParaRPr lang="en-US" altLang="en-US" sz="1800" b="0" smtClean="0">
              <a:effectLst/>
            </a:endParaRPr>
          </a:p>
          <a:p>
            <a:pPr>
              <a:lnSpc>
                <a:spcPct val="70000"/>
              </a:lnSpc>
            </a:pPr>
            <a:endParaRPr lang="en-US" altLang="en-US" sz="1800" smtClean="0">
              <a:effectLst/>
            </a:endParaRPr>
          </a:p>
        </p:txBody>
      </p:sp>
      <p:pic>
        <p:nvPicPr>
          <p:cNvPr id="27652" name="Picture 13" descr="IMG_165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1625" y="1446213"/>
            <a:ext cx="3322638"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6C87CAB1-DAD2-4122-8C37-6CC7A6F90CF5}" type="slidenum">
              <a:rPr lang="en-US" altLang="en-US" sz="1400" b="0">
                <a:solidFill>
                  <a:schemeClr val="tx1"/>
                </a:solidFill>
              </a:rPr>
              <a:pPr algn="r">
                <a:lnSpc>
                  <a:spcPct val="100000"/>
                </a:lnSpc>
                <a:spcBef>
                  <a:spcPct val="0"/>
                </a:spcBef>
                <a:buClrTx/>
                <a:buSzTx/>
                <a:buFontTx/>
                <a:buNone/>
              </a:pPr>
              <a:t>7</a:t>
            </a:fld>
            <a:endParaRPr lang="en-US" altLang="en-US" sz="1400" b="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Slide Number Placeholder 5"/>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0EE91D26-6862-451E-B3B6-0BE9817DF613}" type="slidenum">
              <a:rPr lang="en-US" altLang="en-US" sz="1400" b="0">
                <a:solidFill>
                  <a:schemeClr val="tx1"/>
                </a:solidFill>
              </a:rPr>
              <a:pPr algn="r">
                <a:lnSpc>
                  <a:spcPct val="100000"/>
                </a:lnSpc>
                <a:spcBef>
                  <a:spcPct val="0"/>
                </a:spcBef>
                <a:buClrTx/>
                <a:buSzTx/>
                <a:buFontTx/>
                <a:buNone/>
              </a:pPr>
              <a:t>8</a:t>
            </a:fld>
            <a:endParaRPr lang="en-US" altLang="en-US" sz="1400" b="0">
              <a:solidFill>
                <a:schemeClr val="tx1"/>
              </a:solidFill>
            </a:endParaRPr>
          </a:p>
        </p:txBody>
      </p:sp>
      <p:sp>
        <p:nvSpPr>
          <p:cNvPr id="214018" name="Rectangle 2"/>
          <p:cNvSpPr>
            <a:spLocks noChangeArrowheads="1"/>
          </p:cNvSpPr>
          <p:nvPr/>
        </p:nvSpPr>
        <p:spPr bwMode="auto">
          <a:xfrm>
            <a:off x="0" y="157163"/>
            <a:ext cx="9906000" cy="617537"/>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pl-PL" sz="3200">
                <a:solidFill>
                  <a:schemeClr val="hlink"/>
                </a:solidFill>
                <a:effectLst>
                  <a:outerShdw blurRad="38100" dist="38100" dir="2700000" algn="tl">
                    <a:srgbClr val="C0C0C0"/>
                  </a:outerShdw>
                </a:effectLst>
              </a:rPr>
              <a:t>Simple example</a:t>
            </a:r>
            <a:r>
              <a:rPr lang="en-US" sz="3200" dirty="0">
                <a:solidFill>
                  <a:schemeClr val="hlink"/>
                </a:solidFill>
                <a:effectLst>
                  <a:outerShdw blurRad="38100" dist="38100" dir="2700000" algn="tl">
                    <a:srgbClr val="C0C0C0"/>
                  </a:outerShdw>
                </a:effectLst>
              </a:rPr>
              <a:t>: </a:t>
            </a:r>
            <a:r>
              <a:rPr lang="pl-PL" sz="3200">
                <a:solidFill>
                  <a:schemeClr val="hlink"/>
                </a:solidFill>
                <a:effectLst>
                  <a:outerShdw blurRad="38100" dist="38100" dir="2700000" algn="tl">
                    <a:srgbClr val="C0C0C0"/>
                  </a:outerShdw>
                </a:effectLst>
              </a:rPr>
              <a:t>a</a:t>
            </a:r>
            <a:r>
              <a:rPr lang="en-US" sz="3200" dirty="0">
                <a:solidFill>
                  <a:schemeClr val="hlink"/>
                </a:solidFill>
                <a:effectLst>
                  <a:outerShdw blurRad="38100" dist="38100" dir="2700000" algn="tl">
                    <a:srgbClr val="C0C0C0"/>
                  </a:outerShdw>
                </a:effectLst>
              </a:rPr>
              <a:t> generator with a load</a:t>
            </a:r>
          </a:p>
        </p:txBody>
      </p:sp>
      <p:sp>
        <p:nvSpPr>
          <p:cNvPr id="28676" name="Rectangle 5"/>
          <p:cNvSpPr>
            <a:spLocks noChangeArrowheads="1"/>
          </p:cNvSpPr>
          <p:nvPr/>
        </p:nvSpPr>
        <p:spPr bwMode="auto">
          <a:xfrm>
            <a:off x="969963" y="3311525"/>
            <a:ext cx="7826375"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91440" rIns="92075" bIns="91440"/>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r>
              <a:rPr lang="en-US" altLang="en-US" sz="1800" b="0"/>
              <a:t>Voltage divider:</a:t>
            </a:r>
          </a:p>
          <a:p>
            <a:endParaRPr lang="en-US" altLang="en-US" sz="1800" b="0"/>
          </a:p>
          <a:p>
            <a:r>
              <a:rPr lang="en-US" altLang="en-US" sz="1800" b="0"/>
              <a:t>This is the matched case</a:t>
            </a:r>
            <a:r>
              <a:rPr lang="pl-PL" altLang="en-US" sz="1800" b="0"/>
              <a:t> i.e.</a:t>
            </a:r>
            <a:r>
              <a:rPr lang="en-US" altLang="en-US" sz="1800" b="0"/>
              <a:t>  Z</a:t>
            </a:r>
            <a:r>
              <a:rPr lang="en-US" altLang="en-US" sz="1800" b="0" baseline="-25000"/>
              <a:t>G</a:t>
            </a:r>
            <a:r>
              <a:rPr lang="en-US" altLang="en-US" sz="1800" b="0"/>
              <a:t> = Z</a:t>
            </a:r>
            <a:r>
              <a:rPr lang="en-US" altLang="en-US" sz="1800" b="0" baseline="-25000"/>
              <a:t>L</a:t>
            </a:r>
            <a:r>
              <a:rPr lang="en-US" altLang="en-US" sz="1800" b="0"/>
              <a:t>. </a:t>
            </a:r>
            <a:r>
              <a:rPr lang="pl-PL" altLang="en-US" sz="1800" b="0"/>
              <a:t/>
            </a:r>
            <a:br>
              <a:rPr lang="pl-PL" altLang="en-US" sz="1800" b="0"/>
            </a:br>
            <a:r>
              <a:rPr lang="pl-PL" altLang="en-US" sz="1800" b="0"/>
              <a:t>-&gt;</a:t>
            </a:r>
            <a:r>
              <a:rPr lang="en-US" altLang="en-US" sz="1800" b="0"/>
              <a:t> forward traveling wave only, no reflected wave. </a:t>
            </a:r>
            <a:endParaRPr lang="pl-PL" altLang="en-US" sz="1800" b="0"/>
          </a:p>
          <a:p>
            <a:r>
              <a:rPr lang="en-US" altLang="en-US" sz="1800" b="0"/>
              <a:t>Amplitude of the forward traveling wave in this case is V</a:t>
            </a:r>
            <a:r>
              <a:rPr lang="en-US" altLang="en-US" sz="1800" b="0" baseline="-25000"/>
              <a:t>1</a:t>
            </a:r>
            <a:r>
              <a:rPr lang="en-US" altLang="en-US" sz="1800" b="0"/>
              <a:t>=5V</a:t>
            </a:r>
            <a:r>
              <a:rPr lang="pl-PL" altLang="en-US" sz="1800" b="0"/>
              <a:t>;</a:t>
            </a:r>
            <a:br>
              <a:rPr lang="pl-PL" altLang="en-US" sz="1800" b="0"/>
            </a:br>
            <a:r>
              <a:rPr lang="en-US" altLang="en-US" sz="1800" b="0"/>
              <a:t>forward power =                         </a:t>
            </a:r>
          </a:p>
          <a:p>
            <a:r>
              <a:rPr lang="en-US" altLang="en-US" sz="1800" b="0"/>
              <a:t>Matching means maximum power transfer from a generator with given source impedance to an external load</a:t>
            </a:r>
          </a:p>
        </p:txBody>
      </p:sp>
      <p:graphicFrame>
        <p:nvGraphicFramePr>
          <p:cNvPr id="28677" name="Object 24"/>
          <p:cNvGraphicFramePr>
            <a:graphicFrameLocks noGrp="1" noChangeAspect="1"/>
          </p:cNvGraphicFramePr>
          <p:nvPr>
            <p:ph sz="half" idx="4294967295"/>
          </p:nvPr>
        </p:nvGraphicFramePr>
        <p:xfrm>
          <a:off x="3430588" y="3081338"/>
          <a:ext cx="2514600" cy="904875"/>
        </p:xfrm>
        <a:graphic>
          <a:graphicData uri="http://schemas.openxmlformats.org/presentationml/2006/ole">
            <mc:AlternateContent xmlns:mc="http://schemas.openxmlformats.org/markup-compatibility/2006">
              <mc:Choice xmlns:v="urn:schemas-microsoft-com:vml" Requires="v">
                <p:oleObj spid="_x0000_s28724" name="Equation" r:id="rId3" imgW="1346200" imgH="431800" progId="Equation.3">
                  <p:embed/>
                </p:oleObj>
              </mc:Choice>
              <mc:Fallback>
                <p:oleObj name="Equation" r:id="rId3" imgW="1346200" imgH="431800" progId="Equation.3">
                  <p:embed/>
                  <p:pic>
                    <p:nvPicPr>
                      <p:cNvPr id="0" name="Object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30588" y="3081338"/>
                        <a:ext cx="251460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8678" name="Object 23"/>
          <p:cNvGraphicFramePr>
            <a:graphicFrameLocks noGrp="1" noChangeAspect="1"/>
          </p:cNvGraphicFramePr>
          <p:nvPr>
            <p:ph sz="half" idx="4294967295"/>
          </p:nvPr>
        </p:nvGraphicFramePr>
        <p:xfrm>
          <a:off x="3336925" y="4852988"/>
          <a:ext cx="1703388" cy="293687"/>
        </p:xfrm>
        <a:graphic>
          <a:graphicData uri="http://schemas.openxmlformats.org/presentationml/2006/ole">
            <mc:AlternateContent xmlns:mc="http://schemas.openxmlformats.org/markup-compatibility/2006">
              <mc:Choice xmlns:v="urn:schemas-microsoft-com:vml" Requires="v">
                <p:oleObj spid="_x0000_s28725" name="Formel" r:id="rId5" imgW="1180588" imgH="203112" progId="Equation.3">
                  <p:embed/>
                </p:oleObj>
              </mc:Choice>
              <mc:Fallback>
                <p:oleObj name="Formel" r:id="rId5" imgW="1180588" imgH="203112" progId="Equation.3">
                  <p:embed/>
                  <p:pic>
                    <p:nvPicPr>
                      <p:cNvPr id="0" name="Object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36925" y="4852988"/>
                        <a:ext cx="1703388"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pSp>
        <p:nvGrpSpPr>
          <p:cNvPr id="28679" name="Group 25"/>
          <p:cNvGrpSpPr>
            <a:grpSpLocks/>
          </p:cNvGrpSpPr>
          <p:nvPr/>
        </p:nvGrpSpPr>
        <p:grpSpPr bwMode="auto">
          <a:xfrm>
            <a:off x="3481388" y="704850"/>
            <a:ext cx="6329362" cy="2693988"/>
            <a:chOff x="2196" y="821"/>
            <a:chExt cx="3987" cy="1697"/>
          </a:xfrm>
        </p:grpSpPr>
        <p:sp>
          <p:nvSpPr>
            <p:cNvPr id="28681" name="Text Box 10"/>
            <p:cNvSpPr txBox="1">
              <a:spLocks noChangeArrowheads="1"/>
            </p:cNvSpPr>
            <p:nvPr/>
          </p:nvSpPr>
          <p:spPr bwMode="auto">
            <a:xfrm>
              <a:off x="5504" y="1570"/>
              <a:ext cx="679" cy="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2075" tIns="46038" rIns="92075" bIns="46038">
              <a:spAutoFit/>
            </a:bodyPr>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buFont typeface="Wingdings" pitchFamily="2" charset="2"/>
                <a:buNone/>
              </a:pPr>
              <a:r>
                <a:rPr lang="en-US" altLang="en-US" sz="1800" b="0"/>
                <a:t>Z</a:t>
              </a:r>
              <a:r>
                <a:rPr lang="en-US" altLang="en-US" sz="1800" b="0" baseline="-25000"/>
                <a:t>L </a:t>
              </a:r>
              <a:r>
                <a:rPr lang="en-US" altLang="en-US" sz="1800" b="0"/>
                <a:t>= 50</a:t>
              </a:r>
              <a:r>
                <a:rPr lang="en-US" altLang="en-US" sz="1800" b="0">
                  <a:latin typeface="Symbol" pitchFamily="18" charset="2"/>
                </a:rPr>
                <a:t>W</a:t>
              </a:r>
            </a:p>
            <a:p>
              <a:pPr>
                <a:buFont typeface="Wingdings" pitchFamily="2" charset="2"/>
                <a:buNone/>
              </a:pPr>
              <a:r>
                <a:rPr lang="en-US" altLang="en-US" sz="1200"/>
                <a:t>(load </a:t>
              </a:r>
            </a:p>
            <a:p>
              <a:pPr>
                <a:buFont typeface="Wingdings" pitchFamily="2" charset="2"/>
                <a:buNone/>
              </a:pPr>
              <a:r>
                <a:rPr lang="en-US" altLang="en-US" sz="1200"/>
                <a:t>impedance</a:t>
              </a:r>
              <a:r>
                <a:rPr lang="en-US" altLang="en-US" sz="1200" b="0"/>
                <a:t>)</a:t>
              </a:r>
              <a:endParaRPr lang="en-US" altLang="en-US" sz="1800" b="0" baseline="-25000">
                <a:latin typeface="Symbol" pitchFamily="18" charset="2"/>
              </a:endParaRPr>
            </a:p>
          </p:txBody>
        </p:sp>
        <p:grpSp>
          <p:nvGrpSpPr>
            <p:cNvPr id="28682" name="Group 27"/>
            <p:cNvGrpSpPr>
              <a:grpSpLocks/>
            </p:cNvGrpSpPr>
            <p:nvPr/>
          </p:nvGrpSpPr>
          <p:grpSpPr bwMode="auto">
            <a:xfrm>
              <a:off x="2196" y="821"/>
              <a:ext cx="3424" cy="1697"/>
              <a:chOff x="2196" y="821"/>
              <a:chExt cx="3424" cy="1697"/>
            </a:xfrm>
          </p:grpSpPr>
          <p:sp>
            <p:nvSpPr>
              <p:cNvPr id="28683" name="Rectangle 4"/>
              <p:cNvSpPr>
                <a:spLocks noChangeArrowheads="1"/>
              </p:cNvSpPr>
              <p:nvPr/>
            </p:nvSpPr>
            <p:spPr bwMode="auto">
              <a:xfrm>
                <a:off x="3244" y="1297"/>
                <a:ext cx="2245" cy="864"/>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GB" altLang="en-US" b="0"/>
              </a:p>
            </p:txBody>
          </p:sp>
          <p:sp>
            <p:nvSpPr>
              <p:cNvPr id="28684" name="Oval 5"/>
              <p:cNvSpPr>
                <a:spLocks noChangeArrowheads="1"/>
              </p:cNvSpPr>
              <p:nvPr/>
            </p:nvSpPr>
            <p:spPr bwMode="auto">
              <a:xfrm>
                <a:off x="3057" y="1528"/>
                <a:ext cx="374" cy="345"/>
              </a:xfrm>
              <a:prstGeom prst="ellipse">
                <a:avLst/>
              </a:prstGeom>
              <a:solidFill>
                <a:schemeClr val="bg1"/>
              </a:solidFill>
              <a:ln w="9525" algn="ctr">
                <a:solidFill>
                  <a:schemeClr val="tx1"/>
                </a:solidFill>
                <a:round/>
                <a:headEnd/>
                <a:tailEnd/>
              </a:ln>
            </p:spPr>
            <p:txBody>
              <a:bodyPr wrap="none" lIns="92075" tIns="46038" rIns="92075" bIns="46038" anchor="ctr"/>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ctr">
                  <a:buFont typeface="Wingdings" pitchFamily="2" charset="2"/>
                  <a:buNone/>
                </a:pPr>
                <a:r>
                  <a:rPr lang="en-US" altLang="en-US" sz="4000" b="0">
                    <a:solidFill>
                      <a:schemeClr val="tx1"/>
                    </a:solidFill>
                  </a:rPr>
                  <a:t>~</a:t>
                </a:r>
              </a:p>
            </p:txBody>
          </p:sp>
          <p:sp>
            <p:nvSpPr>
              <p:cNvPr id="28685" name="Rectangle 6"/>
              <p:cNvSpPr>
                <a:spLocks noChangeArrowheads="1"/>
              </p:cNvSpPr>
              <p:nvPr/>
            </p:nvSpPr>
            <p:spPr bwMode="auto">
              <a:xfrm>
                <a:off x="3432" y="1240"/>
                <a:ext cx="374" cy="115"/>
              </a:xfrm>
              <a:prstGeom prst="rect">
                <a:avLst/>
              </a:prstGeom>
              <a:solidFill>
                <a:schemeClr val="bg1"/>
              </a:solidFill>
              <a:ln w="9525" algn="ctr">
                <a:solidFill>
                  <a:schemeClr val="tx1"/>
                </a:solidFill>
                <a:miter lim="800000"/>
                <a:headEnd/>
                <a:tailEnd/>
              </a:ln>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GB" altLang="en-US" b="0"/>
              </a:p>
            </p:txBody>
          </p:sp>
          <p:sp>
            <p:nvSpPr>
              <p:cNvPr id="28686" name="Rectangle 7"/>
              <p:cNvSpPr>
                <a:spLocks noChangeArrowheads="1"/>
              </p:cNvSpPr>
              <p:nvPr/>
            </p:nvSpPr>
            <p:spPr bwMode="auto">
              <a:xfrm rot="5400000">
                <a:off x="5318" y="1639"/>
                <a:ext cx="345" cy="124"/>
              </a:xfrm>
              <a:prstGeom prst="rect">
                <a:avLst/>
              </a:prstGeom>
              <a:solidFill>
                <a:schemeClr val="bg1"/>
              </a:solidFill>
              <a:ln w="9525" algn="ctr">
                <a:solidFill>
                  <a:schemeClr val="tx1"/>
                </a:solidFill>
                <a:miter lim="800000"/>
                <a:headEnd/>
                <a:tailEnd/>
              </a:ln>
            </p:spPr>
            <p:txBody>
              <a:bodyPr rot="10800000" vert="eaVert"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GB" altLang="en-US" b="0"/>
              </a:p>
            </p:txBody>
          </p:sp>
          <p:sp>
            <p:nvSpPr>
              <p:cNvPr id="28687" name="Text Box 8"/>
              <p:cNvSpPr txBox="1">
                <a:spLocks noChangeArrowheads="1"/>
              </p:cNvSpPr>
              <p:nvPr/>
            </p:nvSpPr>
            <p:spPr bwMode="auto">
              <a:xfrm>
                <a:off x="3245" y="994"/>
                <a:ext cx="701"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2075" tIns="46038" rIns="92075" bIns="46038">
                <a:spAutoFit/>
              </a:bodyPr>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buFont typeface="Wingdings" pitchFamily="2" charset="2"/>
                  <a:buNone/>
                </a:pPr>
                <a:r>
                  <a:rPr lang="en-US" altLang="en-US" sz="1800" b="0"/>
                  <a:t>Z</a:t>
                </a:r>
                <a:r>
                  <a:rPr lang="en-US" altLang="en-US" sz="1800" b="0" baseline="-25000"/>
                  <a:t>G </a:t>
                </a:r>
                <a:r>
                  <a:rPr lang="en-US" altLang="en-US" sz="1800" b="0"/>
                  <a:t>= 50</a:t>
                </a:r>
                <a:r>
                  <a:rPr lang="en-US" altLang="en-US" sz="1800" b="0">
                    <a:latin typeface="Symbol" pitchFamily="18" charset="2"/>
                  </a:rPr>
                  <a:t>W</a:t>
                </a:r>
                <a:endParaRPr lang="en-US" altLang="en-US" sz="1800" b="0" baseline="-25000">
                  <a:latin typeface="Symbol" pitchFamily="18" charset="2"/>
                </a:endParaRPr>
              </a:p>
            </p:txBody>
          </p:sp>
          <p:sp>
            <p:nvSpPr>
              <p:cNvPr id="28688" name="Oval 11"/>
              <p:cNvSpPr>
                <a:spLocks noChangeArrowheads="1"/>
              </p:cNvSpPr>
              <p:nvPr/>
            </p:nvSpPr>
            <p:spPr bwMode="auto">
              <a:xfrm>
                <a:off x="4305" y="1240"/>
                <a:ext cx="126" cy="116"/>
              </a:xfrm>
              <a:prstGeom prst="ellipse">
                <a:avLst/>
              </a:prstGeom>
              <a:solidFill>
                <a:schemeClr val="bg1"/>
              </a:solidFill>
              <a:ln w="25400" algn="ctr">
                <a:solidFill>
                  <a:schemeClr val="tx1"/>
                </a:solidFill>
                <a:round/>
                <a:headEnd/>
                <a:tailEnd/>
              </a:ln>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GB" altLang="en-US" b="0"/>
              </a:p>
            </p:txBody>
          </p:sp>
          <p:sp>
            <p:nvSpPr>
              <p:cNvPr id="28689" name="Oval 12"/>
              <p:cNvSpPr>
                <a:spLocks noChangeArrowheads="1"/>
              </p:cNvSpPr>
              <p:nvPr/>
            </p:nvSpPr>
            <p:spPr bwMode="auto">
              <a:xfrm>
                <a:off x="4305" y="2104"/>
                <a:ext cx="126" cy="116"/>
              </a:xfrm>
              <a:prstGeom prst="ellipse">
                <a:avLst/>
              </a:prstGeom>
              <a:solidFill>
                <a:schemeClr val="bg1"/>
              </a:solidFill>
              <a:ln w="25400" algn="ctr">
                <a:solidFill>
                  <a:schemeClr val="tx1"/>
                </a:solidFill>
                <a:round/>
                <a:headEnd/>
                <a:tailEnd/>
              </a:ln>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GB" altLang="en-US" b="0"/>
              </a:p>
            </p:txBody>
          </p:sp>
          <p:sp>
            <p:nvSpPr>
              <p:cNvPr id="28690" name="Line 13"/>
              <p:cNvSpPr>
                <a:spLocks noChangeShapeType="1"/>
              </p:cNvSpPr>
              <p:nvPr/>
            </p:nvSpPr>
            <p:spPr bwMode="auto">
              <a:xfrm>
                <a:off x="4368" y="1067"/>
                <a:ext cx="0" cy="1440"/>
              </a:xfrm>
              <a:prstGeom prst="line">
                <a:avLst/>
              </a:prstGeom>
              <a:noFill/>
              <a:ln w="9525">
                <a:solidFill>
                  <a:schemeClr val="tx1"/>
                </a:solidFill>
                <a:prstDash val="lgDash"/>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691" name="Text Box 14"/>
              <p:cNvSpPr txBox="1">
                <a:spLocks noChangeArrowheads="1"/>
              </p:cNvSpPr>
              <p:nvPr/>
            </p:nvSpPr>
            <p:spPr bwMode="auto">
              <a:xfrm>
                <a:off x="4347" y="1012"/>
                <a:ext cx="196"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2075" tIns="46038" rIns="92075" bIns="46038">
                <a:spAutoFit/>
              </a:bodyPr>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buFont typeface="Wingdings" pitchFamily="2" charset="2"/>
                  <a:buNone/>
                </a:pPr>
                <a:r>
                  <a:rPr lang="en-US" altLang="en-US" sz="1800" b="0"/>
                  <a:t>1</a:t>
                </a:r>
                <a:endParaRPr lang="en-US" altLang="en-US" sz="1800" b="0" baseline="-25000">
                  <a:latin typeface="Symbol" pitchFamily="18" charset="2"/>
                </a:endParaRPr>
              </a:p>
            </p:txBody>
          </p:sp>
          <p:sp>
            <p:nvSpPr>
              <p:cNvPr id="28692" name="Text Box 15"/>
              <p:cNvSpPr txBox="1">
                <a:spLocks noChangeArrowheads="1"/>
              </p:cNvSpPr>
              <p:nvPr/>
            </p:nvSpPr>
            <p:spPr bwMode="auto">
              <a:xfrm>
                <a:off x="4352" y="2304"/>
                <a:ext cx="1268"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2075" tIns="46038" rIns="92075" bIns="46038">
                <a:spAutoFit/>
              </a:bodyPr>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buFont typeface="Wingdings" pitchFamily="2" charset="2"/>
                  <a:buNone/>
                </a:pPr>
                <a:r>
                  <a:rPr lang="pl-PL" altLang="en-US" sz="1800" b="0"/>
                  <a:t>1’ reference plane</a:t>
                </a:r>
                <a:endParaRPr lang="en-US" altLang="en-US" sz="1800" b="0" baseline="-25000">
                  <a:latin typeface="Symbol" pitchFamily="18" charset="2"/>
                </a:endParaRPr>
              </a:p>
            </p:txBody>
          </p:sp>
          <p:sp>
            <p:nvSpPr>
              <p:cNvPr id="28693" name="Text Box 17"/>
              <p:cNvSpPr txBox="1">
                <a:spLocks noChangeArrowheads="1"/>
              </p:cNvSpPr>
              <p:nvPr/>
            </p:nvSpPr>
            <p:spPr bwMode="auto">
              <a:xfrm>
                <a:off x="4431" y="1570"/>
                <a:ext cx="265"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2075" tIns="46038" rIns="92075" bIns="46038">
                <a:spAutoFit/>
              </a:bodyPr>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buFont typeface="Wingdings" pitchFamily="2" charset="2"/>
                  <a:buNone/>
                </a:pPr>
                <a:r>
                  <a:rPr lang="en-US" altLang="en-US" sz="1800" b="0"/>
                  <a:t>V</a:t>
                </a:r>
                <a:r>
                  <a:rPr lang="en-US" altLang="en-US" sz="1800" b="0" baseline="-25000"/>
                  <a:t>1</a:t>
                </a:r>
                <a:endParaRPr lang="en-US" altLang="en-US" sz="1800" b="0" baseline="-25000">
                  <a:latin typeface="Symbol" pitchFamily="18" charset="2"/>
                </a:endParaRPr>
              </a:p>
            </p:txBody>
          </p:sp>
          <p:sp>
            <p:nvSpPr>
              <p:cNvPr id="28694" name="Line 18"/>
              <p:cNvSpPr>
                <a:spLocks noChangeShapeType="1"/>
              </p:cNvSpPr>
              <p:nvPr/>
            </p:nvSpPr>
            <p:spPr bwMode="auto">
              <a:xfrm>
                <a:off x="4431" y="1455"/>
                <a:ext cx="0" cy="518"/>
              </a:xfrm>
              <a:prstGeom prst="line">
                <a:avLst/>
              </a:prstGeom>
              <a:noFill/>
              <a:ln w="25400">
                <a:solidFill>
                  <a:srgbClr val="0000FF"/>
                </a:solidFill>
                <a:round/>
                <a:headEnd/>
                <a:tailEnd type="stealth" w="med" len="lg"/>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695" name="Line 19"/>
              <p:cNvSpPr>
                <a:spLocks noChangeShapeType="1"/>
              </p:cNvSpPr>
              <p:nvPr/>
            </p:nvSpPr>
            <p:spPr bwMode="auto">
              <a:xfrm>
                <a:off x="4056" y="1454"/>
                <a:ext cx="312" cy="0"/>
              </a:xfrm>
              <a:prstGeom prst="line">
                <a:avLst/>
              </a:prstGeom>
              <a:noFill/>
              <a:ln w="50800">
                <a:solidFill>
                  <a:srgbClr val="0000FF"/>
                </a:solidFill>
                <a:round/>
                <a:headEnd type="stealth" w="lg" len="lg"/>
                <a:tailEnd type="none" w="med" len="lg"/>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696" name="Line 20"/>
              <p:cNvSpPr>
                <a:spLocks noChangeShapeType="1"/>
              </p:cNvSpPr>
              <p:nvPr/>
            </p:nvSpPr>
            <p:spPr bwMode="auto">
              <a:xfrm rot="10800000">
                <a:off x="4056" y="1109"/>
                <a:ext cx="312" cy="0"/>
              </a:xfrm>
              <a:prstGeom prst="line">
                <a:avLst/>
              </a:prstGeom>
              <a:noFill/>
              <a:ln w="50800">
                <a:solidFill>
                  <a:srgbClr val="0000FF"/>
                </a:solidFill>
                <a:round/>
                <a:headEnd type="stealth" w="lg" len="lg"/>
                <a:tailEnd type="none" w="med" len="lg"/>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697" name="Text Box 21"/>
              <p:cNvSpPr txBox="1">
                <a:spLocks noChangeArrowheads="1"/>
              </p:cNvSpPr>
              <p:nvPr/>
            </p:nvSpPr>
            <p:spPr bwMode="auto">
              <a:xfrm>
                <a:off x="3993" y="821"/>
                <a:ext cx="249"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2075" tIns="46038" rIns="92075" bIns="46038">
                <a:spAutoFit/>
              </a:bodyPr>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buFont typeface="Wingdings" pitchFamily="2" charset="2"/>
                  <a:buNone/>
                </a:pPr>
                <a:r>
                  <a:rPr lang="en-US" altLang="en-US" sz="1800" b="0"/>
                  <a:t>a</a:t>
                </a:r>
                <a:r>
                  <a:rPr lang="en-US" altLang="en-US" sz="1800" b="0" baseline="-25000"/>
                  <a:t>1</a:t>
                </a:r>
              </a:p>
            </p:txBody>
          </p:sp>
          <p:sp>
            <p:nvSpPr>
              <p:cNvPr id="28698" name="Text Box 22"/>
              <p:cNvSpPr txBox="1">
                <a:spLocks noChangeArrowheads="1"/>
              </p:cNvSpPr>
              <p:nvPr/>
            </p:nvSpPr>
            <p:spPr bwMode="auto">
              <a:xfrm>
                <a:off x="4056" y="1511"/>
                <a:ext cx="249"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2075" tIns="46038" rIns="92075" bIns="46038">
                <a:spAutoFit/>
              </a:bodyPr>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buFont typeface="Wingdings" pitchFamily="2" charset="2"/>
                  <a:buNone/>
                </a:pPr>
                <a:r>
                  <a:rPr lang="en-US" altLang="en-US" sz="1800" b="0"/>
                  <a:t>b</a:t>
                </a:r>
                <a:r>
                  <a:rPr lang="en-US" altLang="en-US" sz="1800" b="0" baseline="-25000"/>
                  <a:t>1</a:t>
                </a:r>
              </a:p>
            </p:txBody>
          </p:sp>
          <p:sp>
            <p:nvSpPr>
              <p:cNvPr id="28699" name="Line 23"/>
              <p:cNvSpPr>
                <a:spLocks noChangeShapeType="1"/>
              </p:cNvSpPr>
              <p:nvPr/>
            </p:nvSpPr>
            <p:spPr bwMode="auto">
              <a:xfrm rot="10800000">
                <a:off x="4368" y="1282"/>
                <a:ext cx="312" cy="0"/>
              </a:xfrm>
              <a:prstGeom prst="line">
                <a:avLst/>
              </a:prstGeom>
              <a:noFill/>
              <a:ln w="25400">
                <a:solidFill>
                  <a:srgbClr val="0000FF"/>
                </a:solidFill>
                <a:round/>
                <a:headEnd type="stealth" w="med" len="lg"/>
                <a:tailEnd type="none" w="med" len="lg"/>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00" name="Text Box 24"/>
              <p:cNvSpPr txBox="1">
                <a:spLocks noChangeArrowheads="1"/>
              </p:cNvSpPr>
              <p:nvPr/>
            </p:nvSpPr>
            <p:spPr bwMode="auto">
              <a:xfrm>
                <a:off x="4555" y="1282"/>
                <a:ext cx="209"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2075" tIns="46038" rIns="92075" bIns="46038">
                <a:spAutoFit/>
              </a:bodyPr>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buFont typeface="Wingdings" pitchFamily="2" charset="2"/>
                  <a:buNone/>
                </a:pPr>
                <a:r>
                  <a:rPr lang="en-US" altLang="en-US" sz="1800" b="0"/>
                  <a:t>I</a:t>
                </a:r>
                <a:r>
                  <a:rPr lang="en-US" altLang="en-US" sz="1800" b="0" baseline="-25000"/>
                  <a:t>1</a:t>
                </a:r>
                <a:endParaRPr lang="en-US" altLang="en-US" sz="1800" b="0" baseline="-25000">
                  <a:latin typeface="Symbol" pitchFamily="18" charset="2"/>
                </a:endParaRPr>
              </a:p>
            </p:txBody>
          </p:sp>
          <p:sp>
            <p:nvSpPr>
              <p:cNvPr id="28701" name="Text Box 16"/>
              <p:cNvSpPr txBox="1">
                <a:spLocks noChangeArrowheads="1"/>
              </p:cNvSpPr>
              <p:nvPr/>
            </p:nvSpPr>
            <p:spPr bwMode="auto">
              <a:xfrm>
                <a:off x="2196" y="1471"/>
                <a:ext cx="873"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2075" tIns="46038" rIns="92075" bIns="46038">
                <a:spAutoFit/>
              </a:bodyPr>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buFont typeface="Wingdings" pitchFamily="2" charset="2"/>
                  <a:buNone/>
                </a:pPr>
                <a:r>
                  <a:rPr lang="en-US" altLang="en-US" sz="1400" b="0"/>
                  <a:t>V(t) = V</a:t>
                </a:r>
                <a:r>
                  <a:rPr lang="en-US" altLang="en-US" sz="1400" b="0" baseline="-25000"/>
                  <a:t>0</a:t>
                </a:r>
                <a:r>
                  <a:rPr lang="en-US" altLang="en-US" sz="1400" b="0"/>
                  <a:t>sin(</a:t>
                </a:r>
                <a:r>
                  <a:rPr lang="en-US" altLang="en-US" sz="1400" b="0">
                    <a:latin typeface="Symbol" pitchFamily="18" charset="2"/>
                  </a:rPr>
                  <a:t>w</a:t>
                </a:r>
                <a:r>
                  <a:rPr lang="en-US" altLang="en-US" sz="1400" b="0"/>
                  <a:t>t)</a:t>
                </a:r>
              </a:p>
              <a:p>
                <a:pPr>
                  <a:buFont typeface="Wingdings" pitchFamily="2" charset="2"/>
                  <a:buNone/>
                </a:pPr>
                <a:r>
                  <a:rPr lang="en-US" altLang="en-US" sz="1400" b="0"/>
                  <a:t>V</a:t>
                </a:r>
                <a:r>
                  <a:rPr lang="en-US" altLang="en-US" sz="1400" b="0" baseline="-25000"/>
                  <a:t>0</a:t>
                </a:r>
                <a:r>
                  <a:rPr lang="en-US" altLang="en-US" sz="1400" b="0"/>
                  <a:t> = 10 V</a:t>
                </a:r>
              </a:p>
            </p:txBody>
          </p:sp>
        </p:gr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Slide Number Placeholder 4"/>
          <p:cNvSpPr txBox="1">
            <a:spLocks noGrp="1"/>
          </p:cNvSpPr>
          <p:nvPr/>
        </p:nvSpPr>
        <p:spPr bwMode="auto">
          <a:xfrm>
            <a:off x="7842250" y="6400800"/>
            <a:ext cx="206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r">
              <a:lnSpc>
                <a:spcPct val="100000"/>
              </a:lnSpc>
              <a:spcBef>
                <a:spcPct val="0"/>
              </a:spcBef>
              <a:buClrTx/>
              <a:buSzTx/>
              <a:buFontTx/>
              <a:buNone/>
            </a:pPr>
            <a:fld id="{CA62C072-97A4-4E81-AB24-296FCE82F302}" type="slidenum">
              <a:rPr lang="en-US" altLang="en-US" sz="1400" b="0">
                <a:solidFill>
                  <a:schemeClr val="tx1"/>
                </a:solidFill>
              </a:rPr>
              <a:pPr algn="r">
                <a:lnSpc>
                  <a:spcPct val="100000"/>
                </a:lnSpc>
                <a:spcBef>
                  <a:spcPct val="0"/>
                </a:spcBef>
                <a:buClrTx/>
                <a:buSzTx/>
                <a:buFontTx/>
                <a:buNone/>
              </a:pPr>
              <a:t>9</a:t>
            </a:fld>
            <a:endParaRPr lang="en-US" altLang="en-US" sz="1400" b="0">
              <a:solidFill>
                <a:schemeClr val="tx1"/>
              </a:solidFill>
            </a:endParaRPr>
          </a:p>
        </p:txBody>
      </p:sp>
      <p:sp>
        <p:nvSpPr>
          <p:cNvPr id="241666" name="Rectangle 2"/>
          <p:cNvSpPr>
            <a:spLocks noChangeArrowheads="1"/>
          </p:cNvSpPr>
          <p:nvPr/>
        </p:nvSpPr>
        <p:spPr bwMode="auto">
          <a:xfrm>
            <a:off x="827088" y="0"/>
            <a:ext cx="8458200" cy="912813"/>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200" dirty="0">
                <a:solidFill>
                  <a:srgbClr val="FF0000"/>
                </a:solidFill>
                <a:effectLst>
                  <a:outerShdw blurRad="38100" dist="38100" dir="2700000" algn="tl">
                    <a:srgbClr val="C0C0C0"/>
                  </a:outerShdw>
                </a:effectLst>
              </a:rPr>
              <a:t>Evaluation of scattering parameters </a:t>
            </a:r>
          </a:p>
        </p:txBody>
      </p:sp>
      <p:sp>
        <p:nvSpPr>
          <p:cNvPr id="29700" name="TextBox 7"/>
          <p:cNvSpPr txBox="1">
            <a:spLocks noChangeArrowheads="1"/>
          </p:cNvSpPr>
          <p:nvPr/>
        </p:nvSpPr>
        <p:spPr bwMode="auto">
          <a:xfrm>
            <a:off x="654050" y="722313"/>
            <a:ext cx="7397750"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buFont typeface="Wingdings" pitchFamily="2" charset="2"/>
              <a:buNone/>
            </a:pPr>
            <a:r>
              <a:rPr lang="en-US" altLang="en-US" sz="1800" b="0" u="sng"/>
              <a:t>Basic relation:</a:t>
            </a:r>
          </a:p>
          <a:p>
            <a:pPr>
              <a:buFont typeface="Wingdings" pitchFamily="2" charset="2"/>
              <a:buNone/>
            </a:pPr>
            <a:endParaRPr lang="en-US" altLang="en-US" sz="1800" b="0"/>
          </a:p>
          <a:p>
            <a:pPr>
              <a:buFont typeface="Wingdings" pitchFamily="2" charset="2"/>
              <a:buNone/>
            </a:pPr>
            <a:endParaRPr lang="en-US" altLang="en-US" sz="1800" b="0"/>
          </a:p>
          <a:p>
            <a:pPr>
              <a:spcBef>
                <a:spcPct val="0"/>
              </a:spcBef>
              <a:buFont typeface="Wingdings" pitchFamily="2" charset="2"/>
              <a:buNone/>
            </a:pPr>
            <a:r>
              <a:rPr lang="en-US" altLang="en-US" sz="1800" b="0" u="sng"/>
              <a:t>Finding S</a:t>
            </a:r>
            <a:r>
              <a:rPr lang="en-US" altLang="en-US" sz="1800" b="0" u="sng" baseline="-25000"/>
              <a:t>11</a:t>
            </a:r>
            <a:r>
              <a:rPr lang="en-US" altLang="en-US" sz="1800" b="0" u="sng"/>
              <a:t>, S</a:t>
            </a:r>
            <a:r>
              <a:rPr lang="en-US" altLang="en-US" sz="1800" b="0" u="sng" baseline="-25000"/>
              <a:t>21</a:t>
            </a:r>
            <a:r>
              <a:rPr lang="en-US" altLang="en-US" sz="1800" b="0"/>
              <a:t>: (“forward” parameters, assuming port 1 = input,</a:t>
            </a:r>
          </a:p>
          <a:p>
            <a:pPr>
              <a:spcBef>
                <a:spcPct val="0"/>
              </a:spcBef>
              <a:buFont typeface="Wingdings" pitchFamily="2" charset="2"/>
              <a:buNone/>
            </a:pPr>
            <a:r>
              <a:rPr lang="en-US" altLang="en-US" sz="1800" b="0"/>
              <a:t>                              port 2 = output e.g. in a transistor)</a:t>
            </a:r>
          </a:p>
        </p:txBody>
      </p:sp>
      <p:sp>
        <p:nvSpPr>
          <p:cNvPr id="29701" name="TextBox 8"/>
          <p:cNvSpPr txBox="1">
            <a:spLocks noChangeArrowheads="1"/>
          </p:cNvSpPr>
          <p:nvPr/>
        </p:nvSpPr>
        <p:spPr bwMode="auto">
          <a:xfrm>
            <a:off x="1287463" y="2176463"/>
            <a:ext cx="7232650" cy="157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0"/>
              </a:spcBef>
              <a:buFont typeface="Wingdings" pitchFamily="2" charset="2"/>
              <a:buNone/>
            </a:pPr>
            <a:r>
              <a:rPr lang="en-US" altLang="en-US" sz="1800" b="0"/>
              <a:t>-   connect a generator at port 1 and inject a wave </a:t>
            </a:r>
            <a:r>
              <a:rPr lang="en-US" altLang="en-US" sz="1800" b="0" i="1">
                <a:solidFill>
                  <a:srgbClr val="008000"/>
                </a:solidFill>
              </a:rPr>
              <a:t>a</a:t>
            </a:r>
            <a:r>
              <a:rPr lang="en-US" altLang="en-US" sz="1800" b="0" i="1" baseline="-25000">
                <a:solidFill>
                  <a:srgbClr val="008000"/>
                </a:solidFill>
              </a:rPr>
              <a:t>1</a:t>
            </a:r>
            <a:r>
              <a:rPr lang="en-US" altLang="en-US" sz="1800" b="0"/>
              <a:t> into it</a:t>
            </a:r>
          </a:p>
          <a:p>
            <a:pPr>
              <a:spcBef>
                <a:spcPct val="0"/>
              </a:spcBef>
              <a:buFont typeface="Wingdings" pitchFamily="2" charset="2"/>
              <a:buNone/>
            </a:pPr>
            <a:r>
              <a:rPr lang="en-US" altLang="en-US" sz="1800" b="0"/>
              <a:t>-   connect reflection-free terminating lead at port 2 to assure </a:t>
            </a:r>
            <a:r>
              <a:rPr lang="en-US" altLang="en-US" sz="1800" b="0" i="1">
                <a:solidFill>
                  <a:srgbClr val="008000"/>
                </a:solidFill>
              </a:rPr>
              <a:t>a</a:t>
            </a:r>
            <a:r>
              <a:rPr lang="en-US" altLang="en-US" sz="1800" b="0" i="1" baseline="-25000">
                <a:solidFill>
                  <a:srgbClr val="008000"/>
                </a:solidFill>
              </a:rPr>
              <a:t>2</a:t>
            </a:r>
            <a:r>
              <a:rPr lang="en-US" altLang="en-US" sz="1800" b="0" i="1">
                <a:solidFill>
                  <a:srgbClr val="008000"/>
                </a:solidFill>
              </a:rPr>
              <a:t> = 0</a:t>
            </a:r>
          </a:p>
          <a:p>
            <a:pPr>
              <a:spcBef>
                <a:spcPct val="0"/>
              </a:spcBef>
              <a:buFont typeface="Wingdings" pitchFamily="2" charset="2"/>
              <a:buNone/>
            </a:pPr>
            <a:r>
              <a:rPr lang="en-US" altLang="en-US" sz="1800" b="0"/>
              <a:t>-   calculate/measure</a:t>
            </a:r>
          </a:p>
          <a:p>
            <a:pPr>
              <a:spcBef>
                <a:spcPct val="0"/>
              </a:spcBef>
              <a:buFont typeface="Wingdings" pitchFamily="2" charset="2"/>
              <a:buNone/>
            </a:pPr>
            <a:r>
              <a:rPr lang="en-US" altLang="en-US" sz="1800" b="0"/>
              <a:t>       - wave </a:t>
            </a:r>
            <a:r>
              <a:rPr lang="en-US" altLang="en-US" sz="1800" b="0" i="1">
                <a:solidFill>
                  <a:srgbClr val="008000"/>
                </a:solidFill>
              </a:rPr>
              <a:t>b</a:t>
            </a:r>
            <a:r>
              <a:rPr lang="en-US" altLang="en-US" sz="1800" b="0" i="1" baseline="-25000">
                <a:solidFill>
                  <a:srgbClr val="008000"/>
                </a:solidFill>
              </a:rPr>
              <a:t>1</a:t>
            </a:r>
            <a:r>
              <a:rPr lang="en-US" altLang="en-US" sz="1800" b="0"/>
              <a:t> (reflection at port 1, no transmission from port2)</a:t>
            </a:r>
          </a:p>
          <a:p>
            <a:pPr>
              <a:spcBef>
                <a:spcPct val="0"/>
              </a:spcBef>
              <a:buFont typeface="Wingdings" pitchFamily="2" charset="2"/>
              <a:buNone/>
            </a:pPr>
            <a:r>
              <a:rPr lang="en-US" altLang="en-US" sz="1800" b="0"/>
              <a:t>       - wave </a:t>
            </a:r>
            <a:r>
              <a:rPr lang="en-US" altLang="en-US" sz="1800" b="0" i="1">
                <a:solidFill>
                  <a:srgbClr val="008000"/>
                </a:solidFill>
              </a:rPr>
              <a:t>b</a:t>
            </a:r>
            <a:r>
              <a:rPr lang="en-US" altLang="en-US" sz="1800" b="0" i="1" baseline="-25000">
                <a:solidFill>
                  <a:srgbClr val="008000"/>
                </a:solidFill>
              </a:rPr>
              <a:t>2</a:t>
            </a:r>
            <a:r>
              <a:rPr lang="en-US" altLang="en-US" sz="1800" b="0"/>
              <a:t> (reflection at port 2, no transmission from port1)</a:t>
            </a:r>
          </a:p>
          <a:p>
            <a:pPr>
              <a:spcBef>
                <a:spcPct val="0"/>
              </a:spcBef>
              <a:buFont typeface="Wingdings" pitchFamily="2" charset="2"/>
              <a:buNone/>
            </a:pPr>
            <a:r>
              <a:rPr lang="en-US" altLang="en-US" sz="1800" b="0"/>
              <a:t>-   evaluate</a:t>
            </a:r>
          </a:p>
        </p:txBody>
      </p:sp>
      <p:graphicFrame>
        <p:nvGraphicFramePr>
          <p:cNvPr id="29702" name="Object 9"/>
          <p:cNvGraphicFramePr>
            <a:graphicFrameLocks noChangeAspect="1"/>
          </p:cNvGraphicFramePr>
          <p:nvPr/>
        </p:nvGraphicFramePr>
        <p:xfrm>
          <a:off x="2778125" y="827088"/>
          <a:ext cx="1824038" cy="723900"/>
        </p:xfrm>
        <a:graphic>
          <a:graphicData uri="http://schemas.openxmlformats.org/presentationml/2006/ole">
            <mc:AlternateContent xmlns:mc="http://schemas.openxmlformats.org/markup-compatibility/2006">
              <mc:Choice xmlns:v="urn:schemas-microsoft-com:vml" Requires="v">
                <p:oleObj spid="_x0000_s29786" name="Equation" r:id="rId3" imgW="1079500" imgH="457200" progId="Equation.3">
                  <p:embed/>
                </p:oleObj>
              </mc:Choice>
              <mc:Fallback>
                <p:oleObj name="Equation" r:id="rId3" imgW="1079500" imgH="457200" progId="Equation.3">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8125" y="827088"/>
                        <a:ext cx="1824038"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29703" name="Object 3"/>
          <p:cNvGraphicFramePr>
            <a:graphicFrameLocks noChangeAspect="1"/>
          </p:cNvGraphicFramePr>
          <p:nvPr/>
        </p:nvGraphicFramePr>
        <p:xfrm>
          <a:off x="2800350" y="3392488"/>
          <a:ext cx="4297363" cy="1647825"/>
        </p:xfrm>
        <a:graphic>
          <a:graphicData uri="http://schemas.openxmlformats.org/presentationml/2006/ole">
            <mc:AlternateContent xmlns:mc="http://schemas.openxmlformats.org/markup-compatibility/2006">
              <mc:Choice xmlns:v="urn:schemas-microsoft-com:vml" Requires="v">
                <p:oleObj spid="_x0000_s29787" name="Equation" r:id="rId5" imgW="2705100" imgH="1041400" progId="Equation.3">
                  <p:embed/>
                </p:oleObj>
              </mc:Choice>
              <mc:Fallback>
                <p:oleObj name="Equation" r:id="rId5" imgW="2705100" imgH="10414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00350" y="3392488"/>
                        <a:ext cx="4297363" cy="164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chemeClr val="tx1"/>
                            </a:solidFill>
                            <a:miter lim="800000"/>
                            <a:headEnd/>
                            <a:tailEnd/>
                          </a14:hiddenLine>
                        </a:ext>
                      </a:extLst>
                    </p:spPr>
                  </p:pic>
                </p:oleObj>
              </mc:Fallback>
            </mc:AlternateContent>
          </a:graphicData>
        </a:graphic>
      </p:graphicFrame>
      <p:grpSp>
        <p:nvGrpSpPr>
          <p:cNvPr id="29704" name="Group 39"/>
          <p:cNvGrpSpPr>
            <a:grpSpLocks/>
          </p:cNvGrpSpPr>
          <p:nvPr/>
        </p:nvGrpSpPr>
        <p:grpSpPr bwMode="auto">
          <a:xfrm>
            <a:off x="2254250" y="5394325"/>
            <a:ext cx="1733550" cy="814388"/>
            <a:chOff x="6067518" y="3373755"/>
            <a:chExt cx="1599911" cy="814197"/>
          </a:xfrm>
        </p:grpSpPr>
        <p:grpSp>
          <p:nvGrpSpPr>
            <p:cNvPr id="29746" name="Group 57"/>
            <p:cNvGrpSpPr>
              <a:grpSpLocks/>
            </p:cNvGrpSpPr>
            <p:nvPr/>
          </p:nvGrpSpPr>
          <p:grpSpPr bwMode="auto">
            <a:xfrm>
              <a:off x="6067518" y="3578695"/>
              <a:ext cx="1599911" cy="49124"/>
              <a:chOff x="5222191" y="4032395"/>
              <a:chExt cx="2821981" cy="91610"/>
            </a:xfrm>
          </p:grpSpPr>
          <p:cxnSp>
            <p:nvCxnSpPr>
              <p:cNvPr id="29760" name="Straight Connector 49"/>
              <p:cNvCxnSpPr>
                <a:cxnSpLocks noChangeShapeType="1"/>
              </p:cNvCxnSpPr>
              <p:nvPr/>
            </p:nvCxnSpPr>
            <p:spPr bwMode="auto">
              <a:xfrm>
                <a:off x="5257055" y="4122418"/>
                <a:ext cx="2734056" cy="1587"/>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29761" name="Straight Connector 49"/>
              <p:cNvCxnSpPr>
                <a:cxnSpLocks noChangeShapeType="1"/>
              </p:cNvCxnSpPr>
              <p:nvPr/>
            </p:nvCxnSpPr>
            <p:spPr bwMode="auto">
              <a:xfrm>
                <a:off x="5248655" y="4033796"/>
                <a:ext cx="2734056" cy="1587"/>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sp>
            <p:nvSpPr>
              <p:cNvPr id="13" name="Oval 10"/>
              <p:cNvSpPr>
                <a:spLocks noChangeArrowheads="1"/>
              </p:cNvSpPr>
              <p:nvPr/>
            </p:nvSpPr>
            <p:spPr bwMode="auto">
              <a:xfrm>
                <a:off x="5222191" y="4040900"/>
                <a:ext cx="80112" cy="82873"/>
              </a:xfrm>
              <a:prstGeom prst="ellipse">
                <a:avLst/>
              </a:prstGeom>
              <a:solidFill>
                <a:srgbClr val="FFFFFF"/>
              </a:solidFill>
              <a:ln w="15875">
                <a:solidFill>
                  <a:srgbClr val="000000"/>
                </a:solidFill>
                <a:round/>
                <a:headEnd/>
                <a:tailEnd/>
              </a:ln>
            </p:spPr>
            <p:txBody>
              <a:bodyPr/>
              <a:lstStyle/>
              <a:p>
                <a:pPr>
                  <a:defRPr/>
                </a:pPr>
                <a:endParaRPr lang="en-GB" b="0" dirty="0">
                  <a:latin typeface="+mn-lt"/>
                </a:endParaRPr>
              </a:p>
            </p:txBody>
          </p:sp>
          <p:sp>
            <p:nvSpPr>
              <p:cNvPr id="14" name="Oval 10"/>
              <p:cNvSpPr>
                <a:spLocks noChangeArrowheads="1"/>
              </p:cNvSpPr>
              <p:nvPr/>
            </p:nvSpPr>
            <p:spPr bwMode="auto">
              <a:xfrm>
                <a:off x="7964062" y="4032022"/>
                <a:ext cx="80110" cy="82873"/>
              </a:xfrm>
              <a:prstGeom prst="ellipse">
                <a:avLst/>
              </a:prstGeom>
              <a:solidFill>
                <a:srgbClr val="FFFFFF"/>
              </a:solidFill>
              <a:ln w="15875">
                <a:solidFill>
                  <a:srgbClr val="000000"/>
                </a:solidFill>
                <a:round/>
                <a:headEnd/>
                <a:tailEnd/>
              </a:ln>
            </p:spPr>
            <p:txBody>
              <a:bodyPr/>
              <a:lstStyle/>
              <a:p>
                <a:pPr>
                  <a:defRPr/>
                </a:pPr>
                <a:endParaRPr lang="en-GB" b="0" dirty="0">
                  <a:latin typeface="+mn-lt"/>
                </a:endParaRPr>
              </a:p>
            </p:txBody>
          </p:sp>
        </p:grpSp>
        <p:grpSp>
          <p:nvGrpSpPr>
            <p:cNvPr id="29747" name="Group 58"/>
            <p:cNvGrpSpPr>
              <a:grpSpLocks/>
            </p:cNvGrpSpPr>
            <p:nvPr/>
          </p:nvGrpSpPr>
          <p:grpSpPr bwMode="auto">
            <a:xfrm>
              <a:off x="6081807" y="3998047"/>
              <a:ext cx="1585622" cy="48815"/>
              <a:chOff x="5247394" y="4041403"/>
              <a:chExt cx="2796778" cy="92635"/>
            </a:xfrm>
          </p:grpSpPr>
          <p:cxnSp>
            <p:nvCxnSpPr>
              <p:cNvPr id="29756" name="Straight Connector 59"/>
              <p:cNvCxnSpPr>
                <a:cxnSpLocks noChangeShapeType="1"/>
              </p:cNvCxnSpPr>
              <p:nvPr/>
            </p:nvCxnSpPr>
            <p:spPr bwMode="auto">
              <a:xfrm>
                <a:off x="5282260" y="4042073"/>
                <a:ext cx="2734056" cy="1588"/>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sp>
            <p:nvSpPr>
              <p:cNvPr id="17" name="Oval 10"/>
              <p:cNvSpPr>
                <a:spLocks noChangeArrowheads="1"/>
              </p:cNvSpPr>
              <p:nvPr/>
            </p:nvSpPr>
            <p:spPr bwMode="auto">
              <a:xfrm>
                <a:off x="5248032" y="4040360"/>
                <a:ext cx="80112" cy="84333"/>
              </a:xfrm>
              <a:prstGeom prst="ellipse">
                <a:avLst/>
              </a:prstGeom>
              <a:solidFill>
                <a:srgbClr val="FFFFFF"/>
              </a:solidFill>
              <a:ln w="15875">
                <a:solidFill>
                  <a:srgbClr val="000000"/>
                </a:solidFill>
                <a:round/>
                <a:headEnd/>
                <a:tailEnd/>
              </a:ln>
            </p:spPr>
            <p:txBody>
              <a:bodyPr/>
              <a:lstStyle/>
              <a:p>
                <a:pPr>
                  <a:defRPr/>
                </a:pPr>
                <a:endParaRPr lang="en-GB" b="0" dirty="0">
                  <a:latin typeface="+mn-lt"/>
                </a:endParaRPr>
              </a:p>
            </p:txBody>
          </p:sp>
          <p:sp>
            <p:nvSpPr>
              <p:cNvPr id="18" name="Oval 10"/>
              <p:cNvSpPr>
                <a:spLocks noChangeArrowheads="1"/>
              </p:cNvSpPr>
              <p:nvPr/>
            </p:nvSpPr>
            <p:spPr bwMode="auto">
              <a:xfrm>
                <a:off x="7964062" y="4040360"/>
                <a:ext cx="80110" cy="81320"/>
              </a:xfrm>
              <a:prstGeom prst="ellipse">
                <a:avLst/>
              </a:prstGeom>
              <a:solidFill>
                <a:srgbClr val="FFFFFF"/>
              </a:solidFill>
              <a:ln w="15875">
                <a:solidFill>
                  <a:srgbClr val="000000"/>
                </a:solidFill>
                <a:round/>
                <a:headEnd/>
                <a:tailEnd/>
              </a:ln>
            </p:spPr>
            <p:txBody>
              <a:bodyPr/>
              <a:lstStyle/>
              <a:p>
                <a:pPr>
                  <a:defRPr/>
                </a:pPr>
                <a:endParaRPr lang="en-GB" b="0" dirty="0">
                  <a:latin typeface="+mn-lt"/>
                </a:endParaRPr>
              </a:p>
            </p:txBody>
          </p:sp>
          <p:cxnSp>
            <p:nvCxnSpPr>
              <p:cNvPr id="29759" name="Straight Connector 59"/>
              <p:cNvCxnSpPr>
                <a:cxnSpLocks noChangeShapeType="1"/>
              </p:cNvCxnSpPr>
              <p:nvPr/>
            </p:nvCxnSpPr>
            <p:spPr bwMode="auto">
              <a:xfrm>
                <a:off x="5282260" y="4132450"/>
                <a:ext cx="2734056" cy="1588"/>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grpSp>
        <p:sp>
          <p:nvSpPr>
            <p:cNvPr id="29748" name="Rectangle 26"/>
            <p:cNvSpPr>
              <a:spLocks noChangeArrowheads="1"/>
            </p:cNvSpPr>
            <p:nvPr/>
          </p:nvSpPr>
          <p:spPr bwMode="auto">
            <a:xfrm>
              <a:off x="6237578" y="3373755"/>
              <a:ext cx="1219155" cy="814197"/>
            </a:xfrm>
            <a:prstGeom prst="rect">
              <a:avLst/>
            </a:prstGeom>
            <a:solidFill>
              <a:schemeClr val="bg1"/>
            </a:solidFill>
            <a:ln w="25400" algn="ctr">
              <a:solidFill>
                <a:schemeClr val="tx1"/>
              </a:solidFill>
              <a:round/>
              <a:headEnd/>
              <a:tailEnd/>
            </a:ln>
          </p:spPr>
          <p:txBody>
            <a:bodyPr lIns="92075" tIns="46038" rIns="92075" bIns="46038"/>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GB" altLang="en-US" b="0"/>
            </a:p>
          </p:txBody>
        </p:sp>
        <p:cxnSp>
          <p:nvCxnSpPr>
            <p:cNvPr id="29749" name="Straight Arrow Connector 28"/>
            <p:cNvCxnSpPr>
              <a:cxnSpLocks noChangeShapeType="1"/>
            </p:cNvCxnSpPr>
            <p:nvPr/>
          </p:nvCxnSpPr>
          <p:spPr bwMode="auto">
            <a:xfrm>
              <a:off x="6383444" y="3598040"/>
              <a:ext cx="917517" cy="846"/>
            </a:xfrm>
            <a:prstGeom prst="straightConnector1">
              <a:avLst/>
            </a:prstGeom>
            <a:noFill/>
            <a:ln w="25400" algn="ctr">
              <a:solidFill>
                <a:srgbClr val="0000FF"/>
              </a:solidFill>
              <a:round/>
              <a:headEnd type="arrow" w="med" len="med"/>
              <a:tailEnd type="arrow" w="med" len="med"/>
            </a:ln>
            <a:extLst>
              <a:ext uri="{909E8E84-426E-40DD-AFC4-6F175D3DCCD1}">
                <a14:hiddenFill xmlns:a14="http://schemas.microsoft.com/office/drawing/2010/main">
                  <a:noFill/>
                </a14:hiddenFill>
              </a:ext>
            </a:extLst>
          </p:spPr>
        </p:cxnSp>
        <p:grpSp>
          <p:nvGrpSpPr>
            <p:cNvPr id="29750" name="Group 35"/>
            <p:cNvGrpSpPr>
              <a:grpSpLocks/>
            </p:cNvGrpSpPr>
            <p:nvPr/>
          </p:nvGrpSpPr>
          <p:grpSpPr bwMode="auto">
            <a:xfrm>
              <a:off x="6273053" y="3598040"/>
              <a:ext cx="441201" cy="414716"/>
              <a:chOff x="6273053" y="3598040"/>
              <a:chExt cx="441201" cy="414716"/>
            </a:xfrm>
          </p:grpSpPr>
          <p:sp>
            <p:nvSpPr>
              <p:cNvPr id="21" name="Arc 20"/>
              <p:cNvSpPr/>
              <p:nvPr/>
            </p:nvSpPr>
            <p:spPr bwMode="auto">
              <a:xfrm>
                <a:off x="6271170" y="3597540"/>
                <a:ext cx="441001" cy="415828"/>
              </a:xfrm>
              <a:prstGeom prst="arc">
                <a:avLst>
                  <a:gd name="adj1" fmla="val 16200000"/>
                  <a:gd name="adj2" fmla="val 240012"/>
                </a:avLst>
              </a:prstGeom>
              <a:solidFill>
                <a:schemeClr val="bg1"/>
              </a:solidFill>
              <a:ln w="25400" cap="flat" cmpd="sng" algn="ctr">
                <a:solidFill>
                  <a:srgbClr val="0000FF"/>
                </a:solidFill>
                <a:prstDash val="solid"/>
                <a:round/>
                <a:headEnd type="none" w="med" len="med"/>
                <a:tailEnd type="none" w="med" len="med"/>
              </a:ln>
              <a:effectLst/>
            </p:spPr>
            <p:txBody>
              <a:bodyPr anchor="ctr"/>
              <a:lstStyle/>
              <a:p>
                <a:pPr algn="ctr">
                  <a:defRPr/>
                </a:pPr>
                <a:endParaRPr lang="en-GB" b="0" dirty="0"/>
              </a:p>
            </p:txBody>
          </p:sp>
          <p:cxnSp>
            <p:nvCxnSpPr>
              <p:cNvPr id="29755" name="Straight Arrow Connector 32"/>
              <p:cNvCxnSpPr>
                <a:cxnSpLocks noChangeShapeType="1"/>
                <a:stCxn id="21" idx="2"/>
              </p:cNvCxnSpPr>
              <p:nvPr/>
            </p:nvCxnSpPr>
            <p:spPr bwMode="auto">
              <a:xfrm rot="16200000" flipH="1">
                <a:off x="6644402" y="3888737"/>
                <a:ext cx="138803" cy="901"/>
              </a:xfrm>
              <a:prstGeom prst="straightConnector1">
                <a:avLst/>
              </a:prstGeom>
              <a:noFill/>
              <a:ln w="25400" algn="ctr">
                <a:solidFill>
                  <a:srgbClr val="0000FF"/>
                </a:solidFill>
                <a:round/>
                <a:headEnd/>
                <a:tailEnd type="arrow" w="med" len="med"/>
              </a:ln>
              <a:extLst>
                <a:ext uri="{909E8E84-426E-40DD-AFC4-6F175D3DCCD1}">
                  <a14:hiddenFill xmlns:a14="http://schemas.microsoft.com/office/drawing/2010/main">
                    <a:noFill/>
                  </a14:hiddenFill>
                </a:ext>
              </a:extLst>
            </p:spPr>
          </p:cxnSp>
        </p:grpSp>
        <p:grpSp>
          <p:nvGrpSpPr>
            <p:cNvPr id="29751" name="Group 36"/>
            <p:cNvGrpSpPr>
              <a:grpSpLocks/>
            </p:cNvGrpSpPr>
            <p:nvPr/>
          </p:nvGrpSpPr>
          <p:grpSpPr bwMode="auto">
            <a:xfrm flipH="1">
              <a:off x="6958853" y="3598040"/>
              <a:ext cx="441201" cy="414716"/>
              <a:chOff x="6273053" y="3598040"/>
              <a:chExt cx="441201" cy="414716"/>
            </a:xfrm>
          </p:grpSpPr>
          <p:sp>
            <p:nvSpPr>
              <p:cNvPr id="38" name="Arc 37"/>
              <p:cNvSpPr/>
              <p:nvPr/>
            </p:nvSpPr>
            <p:spPr bwMode="auto">
              <a:xfrm>
                <a:off x="6272329" y="3597540"/>
                <a:ext cx="442466" cy="415828"/>
              </a:xfrm>
              <a:prstGeom prst="arc">
                <a:avLst>
                  <a:gd name="adj1" fmla="val 16200000"/>
                  <a:gd name="adj2" fmla="val 240012"/>
                </a:avLst>
              </a:prstGeom>
              <a:solidFill>
                <a:schemeClr val="bg1"/>
              </a:solidFill>
              <a:ln w="25400" cap="flat" cmpd="sng" algn="ctr">
                <a:solidFill>
                  <a:srgbClr val="0000FF"/>
                </a:solidFill>
                <a:prstDash val="solid"/>
                <a:round/>
                <a:headEnd type="none" w="med" len="med"/>
                <a:tailEnd type="none" w="med" len="med"/>
              </a:ln>
              <a:effectLst/>
            </p:spPr>
            <p:txBody>
              <a:bodyPr anchor="ctr"/>
              <a:lstStyle/>
              <a:p>
                <a:pPr algn="ctr">
                  <a:defRPr/>
                </a:pPr>
                <a:endParaRPr lang="en-GB" b="0" dirty="0"/>
              </a:p>
            </p:txBody>
          </p:sp>
          <p:cxnSp>
            <p:nvCxnSpPr>
              <p:cNvPr id="29753" name="Straight Arrow Connector 32"/>
              <p:cNvCxnSpPr>
                <a:cxnSpLocks noChangeShapeType="1"/>
                <a:stCxn id="38" idx="2"/>
              </p:cNvCxnSpPr>
              <p:nvPr/>
            </p:nvCxnSpPr>
            <p:spPr bwMode="auto">
              <a:xfrm rot="16200000" flipH="1">
                <a:off x="6644402" y="3888737"/>
                <a:ext cx="138803" cy="901"/>
              </a:xfrm>
              <a:prstGeom prst="straightConnector1">
                <a:avLst/>
              </a:prstGeom>
              <a:noFill/>
              <a:ln w="25400" algn="ctr">
                <a:solidFill>
                  <a:srgbClr val="0000FF"/>
                </a:solidFill>
                <a:round/>
                <a:headEnd/>
                <a:tailEnd type="arrow" w="med" len="med"/>
              </a:ln>
              <a:extLst>
                <a:ext uri="{909E8E84-426E-40DD-AFC4-6F175D3DCCD1}">
                  <a14:hiddenFill xmlns:a14="http://schemas.microsoft.com/office/drawing/2010/main">
                    <a:noFill/>
                  </a14:hiddenFill>
                </a:ext>
              </a:extLst>
            </p:spPr>
          </p:cxnSp>
        </p:grpSp>
      </p:grpSp>
      <p:grpSp>
        <p:nvGrpSpPr>
          <p:cNvPr id="29705" name="Group 57"/>
          <p:cNvGrpSpPr>
            <a:grpSpLocks/>
          </p:cNvGrpSpPr>
          <p:nvPr/>
        </p:nvGrpSpPr>
        <p:grpSpPr bwMode="auto">
          <a:xfrm>
            <a:off x="4479925" y="5597525"/>
            <a:ext cx="1716088" cy="49213"/>
            <a:chOff x="5247394" y="4032395"/>
            <a:chExt cx="2796778" cy="90287"/>
          </a:xfrm>
        </p:grpSpPr>
        <p:cxnSp>
          <p:nvCxnSpPr>
            <p:cNvPr id="29742" name="Straight Connector 49"/>
            <p:cNvCxnSpPr>
              <a:cxnSpLocks noChangeShapeType="1"/>
              <a:endCxn id="74" idx="0"/>
            </p:cNvCxnSpPr>
            <p:nvPr/>
          </p:nvCxnSpPr>
          <p:spPr bwMode="auto">
            <a:xfrm flipV="1">
              <a:off x="5265456" y="4032417"/>
              <a:ext cx="2738219" cy="10282"/>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sp>
          <p:nvSpPr>
            <p:cNvPr id="73" name="Oval 10"/>
            <p:cNvSpPr>
              <a:spLocks noChangeArrowheads="1"/>
            </p:cNvSpPr>
            <p:nvPr/>
          </p:nvSpPr>
          <p:spPr bwMode="auto">
            <a:xfrm>
              <a:off x="5247394" y="4038220"/>
              <a:ext cx="80204" cy="81549"/>
            </a:xfrm>
            <a:prstGeom prst="ellipse">
              <a:avLst/>
            </a:prstGeom>
            <a:solidFill>
              <a:srgbClr val="FFFFFF"/>
            </a:solidFill>
            <a:ln w="15875">
              <a:solidFill>
                <a:srgbClr val="000000"/>
              </a:solidFill>
              <a:round/>
              <a:headEnd/>
              <a:tailEnd/>
            </a:ln>
          </p:spPr>
          <p:txBody>
            <a:bodyPr/>
            <a:lstStyle/>
            <a:p>
              <a:pPr>
                <a:defRPr/>
              </a:pPr>
              <a:endParaRPr lang="en-GB" b="0" dirty="0">
                <a:latin typeface="+mn-lt"/>
              </a:endParaRPr>
            </a:p>
          </p:txBody>
        </p:sp>
        <p:sp>
          <p:nvSpPr>
            <p:cNvPr id="74" name="Oval 10"/>
            <p:cNvSpPr>
              <a:spLocks noChangeArrowheads="1"/>
            </p:cNvSpPr>
            <p:nvPr/>
          </p:nvSpPr>
          <p:spPr bwMode="auto">
            <a:xfrm>
              <a:off x="7963968" y="4032395"/>
              <a:ext cx="80204" cy="81549"/>
            </a:xfrm>
            <a:prstGeom prst="ellipse">
              <a:avLst/>
            </a:prstGeom>
            <a:solidFill>
              <a:srgbClr val="FFFFFF"/>
            </a:solidFill>
            <a:ln w="15875">
              <a:solidFill>
                <a:srgbClr val="000000"/>
              </a:solidFill>
              <a:round/>
              <a:headEnd/>
              <a:tailEnd/>
            </a:ln>
          </p:spPr>
          <p:txBody>
            <a:bodyPr/>
            <a:lstStyle/>
            <a:p>
              <a:pPr>
                <a:defRPr/>
              </a:pPr>
              <a:endParaRPr lang="en-GB" b="0" dirty="0">
                <a:latin typeface="+mn-lt"/>
              </a:endParaRPr>
            </a:p>
          </p:txBody>
        </p:sp>
        <p:cxnSp>
          <p:nvCxnSpPr>
            <p:cNvPr id="29745" name="Straight Connector 49"/>
            <p:cNvCxnSpPr>
              <a:cxnSpLocks noChangeShapeType="1"/>
              <a:endCxn id="74" idx="4"/>
            </p:cNvCxnSpPr>
            <p:nvPr/>
          </p:nvCxnSpPr>
          <p:spPr bwMode="auto">
            <a:xfrm flipV="1">
              <a:off x="5273857" y="4114496"/>
              <a:ext cx="2729817" cy="8186"/>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grpSp>
      <p:sp>
        <p:nvSpPr>
          <p:cNvPr id="29706" name="Rectangle 26"/>
          <p:cNvSpPr>
            <a:spLocks noChangeArrowheads="1"/>
          </p:cNvSpPr>
          <p:nvPr/>
        </p:nvSpPr>
        <p:spPr bwMode="auto">
          <a:xfrm>
            <a:off x="4648200" y="5213350"/>
            <a:ext cx="1320800" cy="814388"/>
          </a:xfrm>
          <a:prstGeom prst="rect">
            <a:avLst/>
          </a:prstGeom>
          <a:solidFill>
            <a:schemeClr val="bg1"/>
          </a:solidFill>
          <a:ln w="25400" algn="ctr">
            <a:solidFill>
              <a:schemeClr val="tx1"/>
            </a:solidFill>
            <a:round/>
            <a:headEnd/>
            <a:tailEnd/>
          </a:ln>
        </p:spPr>
        <p:txBody>
          <a:bodyPr lIns="92075" tIns="46038" rIns="92075" bIns="46038"/>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lgn="ctr">
              <a:buFont typeface="Wingdings" pitchFamily="2" charset="2"/>
              <a:buNone/>
            </a:pPr>
            <a:r>
              <a:rPr lang="en-US" altLang="en-US">
                <a:solidFill>
                  <a:schemeClr val="tx1"/>
                </a:solidFill>
              </a:rPr>
              <a:t>DUT</a:t>
            </a:r>
          </a:p>
          <a:p>
            <a:pPr algn="ctr">
              <a:buFont typeface="Wingdings" pitchFamily="2" charset="2"/>
              <a:buNone/>
            </a:pPr>
            <a:r>
              <a:rPr lang="en-US" altLang="en-US" sz="1600" b="0">
                <a:solidFill>
                  <a:schemeClr val="tx1"/>
                </a:solidFill>
              </a:rPr>
              <a:t>2-port</a:t>
            </a:r>
            <a:endParaRPr lang="en-GB" altLang="en-US" sz="1600" b="0">
              <a:solidFill>
                <a:schemeClr val="tx1"/>
              </a:solidFill>
            </a:endParaRPr>
          </a:p>
        </p:txBody>
      </p:sp>
      <p:cxnSp>
        <p:nvCxnSpPr>
          <p:cNvPr id="29707" name="Straight Connector 76"/>
          <p:cNvCxnSpPr>
            <a:cxnSpLocks noChangeShapeType="1"/>
          </p:cNvCxnSpPr>
          <p:nvPr/>
        </p:nvCxnSpPr>
        <p:spPr bwMode="auto">
          <a:xfrm rot="16200000" flipH="1">
            <a:off x="4229100" y="5351463"/>
            <a:ext cx="1588" cy="500062"/>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grpSp>
        <p:nvGrpSpPr>
          <p:cNvPr id="29708" name="Group 100"/>
          <p:cNvGrpSpPr>
            <a:grpSpLocks/>
          </p:cNvGrpSpPr>
          <p:nvPr/>
        </p:nvGrpSpPr>
        <p:grpSpPr bwMode="auto">
          <a:xfrm>
            <a:off x="968375" y="5762625"/>
            <a:ext cx="406400" cy="374650"/>
            <a:chOff x="983615" y="5643245"/>
            <a:chExt cx="374650" cy="374650"/>
          </a:xfrm>
        </p:grpSpPr>
        <p:sp>
          <p:nvSpPr>
            <p:cNvPr id="89" name="Oval 88"/>
            <p:cNvSpPr/>
            <p:nvPr/>
          </p:nvSpPr>
          <p:spPr bwMode="auto">
            <a:xfrm>
              <a:off x="983615" y="5643245"/>
              <a:ext cx="374650" cy="374650"/>
            </a:xfrm>
            <a:prstGeom prst="ellipse">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b="0" dirty="0">
                <a:effectLst>
                  <a:outerShdw blurRad="38100" dist="38100" dir="2700000" algn="tl">
                    <a:srgbClr val="000000">
                      <a:alpha val="43137"/>
                    </a:srgbClr>
                  </a:outerShdw>
                </a:effectLst>
              </a:endParaRPr>
            </a:p>
          </p:txBody>
        </p:sp>
        <p:sp>
          <p:nvSpPr>
            <p:cNvPr id="29741" name="Freeform 70"/>
            <p:cNvSpPr>
              <a:spLocks noChangeArrowheads="1"/>
            </p:cNvSpPr>
            <p:nvPr/>
          </p:nvSpPr>
          <p:spPr bwMode="auto">
            <a:xfrm rot="-4098066">
              <a:off x="1099503" y="5730558"/>
              <a:ext cx="141287" cy="223837"/>
            </a:xfrm>
            <a:custGeom>
              <a:avLst/>
              <a:gdLst>
                <a:gd name="T0" fmla="*/ 0 w 148347"/>
                <a:gd name="T1" fmla="*/ 3527818 h 188978"/>
                <a:gd name="T2" fmla="*/ 28120 w 148347"/>
                <a:gd name="T3" fmla="*/ 7951000 h 188978"/>
                <a:gd name="T4" fmla="*/ 1838 w 148347"/>
                <a:gd name="T5" fmla="*/ 51235341 h 188978"/>
                <a:gd name="T6" fmla="*/ 24524 w 148347"/>
                <a:gd name="T7" fmla="*/ 58358349 h 188978"/>
                <a:gd name="T8" fmla="*/ 0 60000 65536"/>
                <a:gd name="T9" fmla="*/ 0 60000 65536"/>
                <a:gd name="T10" fmla="*/ 0 60000 65536"/>
                <a:gd name="T11" fmla="*/ 0 60000 65536"/>
                <a:gd name="T12" fmla="*/ 0 w 148347"/>
                <a:gd name="T13" fmla="*/ 0 h 188978"/>
                <a:gd name="T14" fmla="*/ 148347 w 148347"/>
                <a:gd name="T15" fmla="*/ 188978 h 188978"/>
              </a:gdLst>
              <a:ahLst/>
              <a:cxnLst>
                <a:cxn ang="T8">
                  <a:pos x="T0" y="T1"/>
                </a:cxn>
                <a:cxn ang="T9">
                  <a:pos x="T2" y="T3"/>
                </a:cxn>
                <a:cxn ang="T10">
                  <a:pos x="T4" y="T5"/>
                </a:cxn>
                <a:cxn ang="T11">
                  <a:pos x="T6" y="T7"/>
                </a:cxn>
              </a:cxnLst>
              <a:rect l="T12" t="T13" r="T14" b="T15"/>
              <a:pathLst>
                <a:path w="148347" h="188978">
                  <a:moveTo>
                    <a:pt x="0" y="11179"/>
                  </a:moveTo>
                  <a:cubicBezTo>
                    <a:pt x="114437" y="12588"/>
                    <a:pt x="145151" y="0"/>
                    <a:pt x="146749" y="25196"/>
                  </a:cubicBezTo>
                  <a:cubicBezTo>
                    <a:pt x="148347" y="50392"/>
                    <a:pt x="12716" y="135734"/>
                    <a:pt x="9589" y="162356"/>
                  </a:cubicBezTo>
                  <a:cubicBezTo>
                    <a:pt x="6462" y="188978"/>
                    <a:pt x="109275" y="184918"/>
                    <a:pt x="127989" y="184928"/>
                  </a:cubicBezTo>
                </a:path>
              </a:pathLst>
            </a:custGeom>
            <a:noFill/>
            <a:ln w="12700" algn="ctr">
              <a:solidFill>
                <a:schemeClr val="tx1"/>
              </a:solidFill>
              <a:round/>
              <a:headEnd/>
              <a:tailEnd type="none" w="lg" len="lg"/>
            </a:ln>
            <a:extLst>
              <a:ext uri="{909E8E84-426E-40DD-AFC4-6F175D3DCCD1}">
                <a14:hiddenFill xmlns:a14="http://schemas.microsoft.com/office/drawing/2010/main">
                  <a:solidFill>
                    <a:srgbClr val="FFFFFF"/>
                  </a:solidFill>
                </a14:hiddenFill>
              </a:ext>
            </a:extLst>
          </p:spPr>
          <p:txBody>
            <a:bodyPr anchor="ctr"/>
            <a:lstStyle/>
            <a:p>
              <a:endParaRPr lang="en-GB"/>
            </a:p>
          </p:txBody>
        </p:sp>
      </p:grpSp>
      <p:sp>
        <p:nvSpPr>
          <p:cNvPr id="29709" name="Rectangle 95"/>
          <p:cNvSpPr>
            <a:spLocks noChangeArrowheads="1"/>
          </p:cNvSpPr>
          <p:nvPr/>
        </p:nvSpPr>
        <p:spPr bwMode="auto">
          <a:xfrm>
            <a:off x="1592263" y="5546725"/>
            <a:ext cx="406400" cy="160338"/>
          </a:xfrm>
          <a:prstGeom prst="rect">
            <a:avLst/>
          </a:prstGeom>
          <a:solidFill>
            <a:schemeClr val="bg1"/>
          </a:solidFill>
          <a:ln w="19050" algn="ctr">
            <a:solidFill>
              <a:schemeClr val="tx1"/>
            </a:solidFill>
            <a:round/>
            <a:headEnd/>
            <a:tailEnd/>
          </a:ln>
        </p:spPr>
        <p:txBody>
          <a:bodyPr lIns="92075" tIns="46038" rIns="92075" bIns="46038"/>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GB" altLang="en-US" b="0"/>
          </a:p>
        </p:txBody>
      </p:sp>
      <p:cxnSp>
        <p:nvCxnSpPr>
          <p:cNvPr id="29710" name="Shape 97"/>
          <p:cNvCxnSpPr>
            <a:cxnSpLocks noChangeShapeType="1"/>
            <a:stCxn id="89" idx="0"/>
            <a:endCxn id="29709" idx="1"/>
          </p:cNvCxnSpPr>
          <p:nvPr/>
        </p:nvCxnSpPr>
        <p:spPr bwMode="auto">
          <a:xfrm rot="-5400000">
            <a:off x="1309688" y="5489575"/>
            <a:ext cx="134937" cy="411163"/>
          </a:xfrm>
          <a:prstGeom prst="bentConnector2">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29711" name="Straight Connector 99"/>
          <p:cNvCxnSpPr>
            <a:cxnSpLocks noChangeShapeType="1"/>
          </p:cNvCxnSpPr>
          <p:nvPr/>
        </p:nvCxnSpPr>
        <p:spPr bwMode="auto">
          <a:xfrm flipV="1">
            <a:off x="1997075" y="5626100"/>
            <a:ext cx="309563" cy="1588"/>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29712" name="Straight Connector 113"/>
          <p:cNvCxnSpPr>
            <a:cxnSpLocks noChangeShapeType="1"/>
          </p:cNvCxnSpPr>
          <p:nvPr/>
        </p:nvCxnSpPr>
        <p:spPr bwMode="auto">
          <a:xfrm rot="5400000">
            <a:off x="1093787" y="6218238"/>
            <a:ext cx="157163" cy="1588"/>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29713" name="Straight Connector 114"/>
          <p:cNvCxnSpPr>
            <a:cxnSpLocks noChangeShapeType="1"/>
          </p:cNvCxnSpPr>
          <p:nvPr/>
        </p:nvCxnSpPr>
        <p:spPr bwMode="auto">
          <a:xfrm>
            <a:off x="1082675" y="6300788"/>
            <a:ext cx="174625" cy="1587"/>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cxnSp>
        <p:nvCxnSpPr>
          <p:cNvPr id="29714" name="Straight Connector 117"/>
          <p:cNvCxnSpPr>
            <a:cxnSpLocks noChangeShapeType="1"/>
          </p:cNvCxnSpPr>
          <p:nvPr/>
        </p:nvCxnSpPr>
        <p:spPr bwMode="auto">
          <a:xfrm rot="16200000" flipH="1">
            <a:off x="4229100" y="5397501"/>
            <a:ext cx="1587" cy="500062"/>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29715" name="Straight Connector 124"/>
          <p:cNvCxnSpPr>
            <a:cxnSpLocks noChangeShapeType="1"/>
          </p:cNvCxnSpPr>
          <p:nvPr/>
        </p:nvCxnSpPr>
        <p:spPr bwMode="auto">
          <a:xfrm rot="5400000">
            <a:off x="7312818" y="6174582"/>
            <a:ext cx="157163" cy="0"/>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29716" name="Straight Connector 125"/>
          <p:cNvCxnSpPr>
            <a:cxnSpLocks noChangeShapeType="1"/>
          </p:cNvCxnSpPr>
          <p:nvPr/>
        </p:nvCxnSpPr>
        <p:spPr bwMode="auto">
          <a:xfrm>
            <a:off x="7302500" y="6256338"/>
            <a:ext cx="174625" cy="1587"/>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grpSp>
        <p:nvGrpSpPr>
          <p:cNvPr id="29717" name="Group 132"/>
          <p:cNvGrpSpPr>
            <a:grpSpLocks/>
          </p:cNvGrpSpPr>
          <p:nvPr/>
        </p:nvGrpSpPr>
        <p:grpSpPr bwMode="auto">
          <a:xfrm flipV="1">
            <a:off x="7285038" y="5597525"/>
            <a:ext cx="200025" cy="554038"/>
            <a:chOff x="7098507" y="3686969"/>
            <a:chExt cx="183356" cy="490538"/>
          </a:xfrm>
        </p:grpSpPr>
        <p:sp>
          <p:nvSpPr>
            <p:cNvPr id="29737" name="Isosceles Triangle 121"/>
            <p:cNvSpPr>
              <a:spLocks noChangeArrowheads="1"/>
            </p:cNvSpPr>
            <p:nvPr/>
          </p:nvSpPr>
          <p:spPr bwMode="auto">
            <a:xfrm>
              <a:off x="7117080" y="3858610"/>
              <a:ext cx="152400" cy="131380"/>
            </a:xfrm>
            <a:prstGeom prst="triangle">
              <a:avLst>
                <a:gd name="adj" fmla="val 50000"/>
              </a:avLst>
            </a:prstGeom>
            <a:solidFill>
              <a:schemeClr val="bg1"/>
            </a:solidFill>
            <a:ln w="19050" algn="ctr">
              <a:solidFill>
                <a:schemeClr val="tx1"/>
              </a:solidFill>
              <a:round/>
              <a:headEnd/>
              <a:tailEnd/>
            </a:ln>
          </p:spPr>
          <p:txBody>
            <a:bodyPr rot="10800000" lIns="92075" tIns="46038" rIns="92075" bIns="46038"/>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GB" altLang="en-US" b="0"/>
            </a:p>
          </p:txBody>
        </p:sp>
        <p:cxnSp>
          <p:nvCxnSpPr>
            <p:cNvPr id="29738" name="Straight Connector 127"/>
            <p:cNvCxnSpPr>
              <a:cxnSpLocks noChangeShapeType="1"/>
            </p:cNvCxnSpPr>
            <p:nvPr/>
          </p:nvCxnSpPr>
          <p:spPr bwMode="auto">
            <a:xfrm flipV="1">
              <a:off x="7098507" y="3852863"/>
              <a:ext cx="183356" cy="1"/>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29739" name="Straight Connector 131"/>
            <p:cNvCxnSpPr>
              <a:cxnSpLocks noChangeShapeType="1"/>
            </p:cNvCxnSpPr>
            <p:nvPr/>
          </p:nvCxnSpPr>
          <p:spPr bwMode="auto">
            <a:xfrm rot="5400000">
              <a:off x="6948487" y="3931444"/>
              <a:ext cx="490538" cy="1588"/>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grpSp>
      <p:sp>
        <p:nvSpPr>
          <p:cNvPr id="29718" name="TextBox 133"/>
          <p:cNvSpPr txBox="1">
            <a:spLocks noChangeArrowheads="1"/>
          </p:cNvSpPr>
          <p:nvPr/>
        </p:nvSpPr>
        <p:spPr bwMode="auto">
          <a:xfrm>
            <a:off x="7597775" y="5600700"/>
            <a:ext cx="1743075"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0"/>
              </a:spcBef>
              <a:buFont typeface="Wingdings" pitchFamily="2" charset="2"/>
              <a:buNone/>
            </a:pPr>
            <a:r>
              <a:rPr lang="en-US" altLang="en-US" sz="1600" b="0"/>
              <a:t>Matched receiver</a:t>
            </a:r>
          </a:p>
          <a:p>
            <a:pPr>
              <a:spcBef>
                <a:spcPct val="0"/>
              </a:spcBef>
              <a:buFont typeface="Wingdings" pitchFamily="2" charset="2"/>
              <a:buNone/>
            </a:pPr>
            <a:r>
              <a:rPr lang="en-US" altLang="en-US" sz="1600" b="0"/>
              <a:t>or detector</a:t>
            </a:r>
            <a:endParaRPr lang="en-GB" altLang="en-US" sz="1600" b="0"/>
          </a:p>
        </p:txBody>
      </p:sp>
      <p:grpSp>
        <p:nvGrpSpPr>
          <p:cNvPr id="29719" name="Group 136"/>
          <p:cNvGrpSpPr>
            <a:grpSpLocks/>
          </p:cNvGrpSpPr>
          <p:nvPr/>
        </p:nvGrpSpPr>
        <p:grpSpPr bwMode="auto">
          <a:xfrm flipV="1">
            <a:off x="3906838" y="6016625"/>
            <a:ext cx="155575" cy="381000"/>
            <a:chOff x="7098507" y="3686969"/>
            <a:chExt cx="183356" cy="490538"/>
          </a:xfrm>
        </p:grpSpPr>
        <p:sp>
          <p:nvSpPr>
            <p:cNvPr id="29734" name="Isosceles Triangle 137"/>
            <p:cNvSpPr>
              <a:spLocks noChangeArrowheads="1"/>
            </p:cNvSpPr>
            <p:nvPr/>
          </p:nvSpPr>
          <p:spPr bwMode="auto">
            <a:xfrm>
              <a:off x="7117080" y="3858610"/>
              <a:ext cx="152400" cy="131380"/>
            </a:xfrm>
            <a:prstGeom prst="triangle">
              <a:avLst>
                <a:gd name="adj" fmla="val 50000"/>
              </a:avLst>
            </a:prstGeom>
            <a:solidFill>
              <a:schemeClr val="bg1"/>
            </a:solidFill>
            <a:ln w="12700" algn="ctr">
              <a:solidFill>
                <a:schemeClr val="tx1"/>
              </a:solidFill>
              <a:round/>
              <a:headEnd/>
              <a:tailEnd/>
            </a:ln>
          </p:spPr>
          <p:txBody>
            <a:bodyPr lIns="92075" tIns="46038" rIns="92075" bIns="46038"/>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GB" altLang="en-US" b="0"/>
            </a:p>
          </p:txBody>
        </p:sp>
        <p:cxnSp>
          <p:nvCxnSpPr>
            <p:cNvPr id="29735" name="Straight Connector 138"/>
            <p:cNvCxnSpPr>
              <a:cxnSpLocks noChangeShapeType="1"/>
            </p:cNvCxnSpPr>
            <p:nvPr/>
          </p:nvCxnSpPr>
          <p:spPr bwMode="auto">
            <a:xfrm flipV="1">
              <a:off x="7098507" y="3852863"/>
              <a:ext cx="183356" cy="1"/>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29736" name="Straight Connector 139"/>
            <p:cNvCxnSpPr>
              <a:cxnSpLocks noChangeShapeType="1"/>
            </p:cNvCxnSpPr>
            <p:nvPr/>
          </p:nvCxnSpPr>
          <p:spPr bwMode="auto">
            <a:xfrm rot="5400000">
              <a:off x="6948487" y="3931444"/>
              <a:ext cx="490538"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grpSp>
      <p:grpSp>
        <p:nvGrpSpPr>
          <p:cNvPr id="29720" name="Group 140"/>
          <p:cNvGrpSpPr>
            <a:grpSpLocks/>
          </p:cNvGrpSpPr>
          <p:nvPr/>
        </p:nvGrpSpPr>
        <p:grpSpPr bwMode="auto">
          <a:xfrm flipV="1">
            <a:off x="2211388" y="6034088"/>
            <a:ext cx="153987" cy="381000"/>
            <a:chOff x="7098507" y="3686969"/>
            <a:chExt cx="183356" cy="490538"/>
          </a:xfrm>
        </p:grpSpPr>
        <p:sp>
          <p:nvSpPr>
            <p:cNvPr id="29731" name="Isosceles Triangle 141"/>
            <p:cNvSpPr>
              <a:spLocks noChangeArrowheads="1"/>
            </p:cNvSpPr>
            <p:nvPr/>
          </p:nvSpPr>
          <p:spPr bwMode="auto">
            <a:xfrm>
              <a:off x="7117080" y="3858610"/>
              <a:ext cx="152400" cy="131380"/>
            </a:xfrm>
            <a:prstGeom prst="triangle">
              <a:avLst>
                <a:gd name="adj" fmla="val 50000"/>
              </a:avLst>
            </a:prstGeom>
            <a:solidFill>
              <a:schemeClr val="bg1"/>
            </a:solidFill>
            <a:ln w="12700" algn="ctr">
              <a:solidFill>
                <a:schemeClr val="tx1"/>
              </a:solidFill>
              <a:round/>
              <a:headEnd/>
              <a:tailEnd/>
            </a:ln>
          </p:spPr>
          <p:txBody>
            <a:bodyPr rot="10800000" lIns="92075" tIns="46038" rIns="92075" bIns="46038"/>
            <a:lstStyle>
              <a:lvl1pPr marL="571500" indent="-571500">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endParaRPr lang="en-GB" altLang="en-US" b="0"/>
            </a:p>
          </p:txBody>
        </p:sp>
        <p:cxnSp>
          <p:nvCxnSpPr>
            <p:cNvPr id="29732" name="Straight Connector 142"/>
            <p:cNvCxnSpPr>
              <a:cxnSpLocks noChangeShapeType="1"/>
            </p:cNvCxnSpPr>
            <p:nvPr/>
          </p:nvCxnSpPr>
          <p:spPr bwMode="auto">
            <a:xfrm flipV="1">
              <a:off x="7098507" y="3852863"/>
              <a:ext cx="183356" cy="1"/>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29733" name="Straight Connector 143"/>
            <p:cNvCxnSpPr>
              <a:cxnSpLocks noChangeShapeType="1"/>
            </p:cNvCxnSpPr>
            <p:nvPr/>
          </p:nvCxnSpPr>
          <p:spPr bwMode="auto">
            <a:xfrm rot="5400000">
              <a:off x="6948487" y="3931444"/>
              <a:ext cx="490538"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grpSp>
      <p:sp>
        <p:nvSpPr>
          <p:cNvPr id="29721" name="TextBox 147"/>
          <p:cNvSpPr txBox="1">
            <a:spLocks noChangeArrowheads="1"/>
          </p:cNvSpPr>
          <p:nvPr/>
        </p:nvSpPr>
        <p:spPr bwMode="auto">
          <a:xfrm>
            <a:off x="6659563" y="5083175"/>
            <a:ext cx="2716212"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0"/>
              </a:spcBef>
              <a:buFont typeface="Wingdings" pitchFamily="2" charset="2"/>
              <a:buNone/>
            </a:pPr>
            <a:r>
              <a:rPr lang="en-US" altLang="en-US" sz="1600" b="0"/>
              <a:t>DUT = Device Under Test</a:t>
            </a:r>
          </a:p>
        </p:txBody>
      </p:sp>
      <p:sp>
        <p:nvSpPr>
          <p:cNvPr id="29722" name="TextBox 148"/>
          <p:cNvSpPr txBox="1">
            <a:spLocks noChangeArrowheads="1"/>
          </p:cNvSpPr>
          <p:nvPr/>
        </p:nvSpPr>
        <p:spPr bwMode="auto">
          <a:xfrm>
            <a:off x="2786063" y="5375275"/>
            <a:ext cx="5619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0"/>
              </a:spcBef>
              <a:buFont typeface="Wingdings" pitchFamily="2" charset="2"/>
              <a:buNone/>
            </a:pPr>
            <a:r>
              <a:rPr lang="en-US" altLang="en-US" sz="1000" b="0"/>
              <a:t>4-port</a:t>
            </a:r>
          </a:p>
        </p:txBody>
      </p:sp>
      <p:sp>
        <p:nvSpPr>
          <p:cNvPr id="29723" name="TextBox 149"/>
          <p:cNvSpPr txBox="1">
            <a:spLocks noChangeArrowheads="1"/>
          </p:cNvSpPr>
          <p:nvPr/>
        </p:nvSpPr>
        <p:spPr bwMode="auto">
          <a:xfrm>
            <a:off x="2449513" y="5988050"/>
            <a:ext cx="14160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0"/>
              </a:spcBef>
              <a:buFont typeface="Wingdings" pitchFamily="2" charset="2"/>
              <a:buNone/>
            </a:pPr>
            <a:r>
              <a:rPr lang="en-US" altLang="en-US" sz="1000" b="0"/>
              <a:t>Directional Coupler</a:t>
            </a:r>
          </a:p>
        </p:txBody>
      </p:sp>
      <p:sp>
        <p:nvSpPr>
          <p:cNvPr id="29724" name="TextBox 150"/>
          <p:cNvSpPr txBox="1">
            <a:spLocks noChangeArrowheads="1"/>
          </p:cNvSpPr>
          <p:nvPr/>
        </p:nvSpPr>
        <p:spPr bwMode="auto">
          <a:xfrm>
            <a:off x="1458913" y="5284788"/>
            <a:ext cx="715962"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0"/>
              </a:spcBef>
              <a:buFont typeface="Wingdings" pitchFamily="2" charset="2"/>
              <a:buNone/>
            </a:pPr>
            <a:r>
              <a:rPr lang="en-US" altLang="en-US" sz="1200" b="0">
                <a:solidFill>
                  <a:schemeClr val="tx1"/>
                </a:solidFill>
              </a:rPr>
              <a:t>Z</a:t>
            </a:r>
            <a:r>
              <a:rPr lang="en-US" altLang="en-US" sz="1200" b="0" baseline="-25000">
                <a:solidFill>
                  <a:schemeClr val="tx1"/>
                </a:solidFill>
              </a:rPr>
              <a:t>g</a:t>
            </a:r>
            <a:r>
              <a:rPr lang="en-US" altLang="en-US" sz="1200" b="0">
                <a:solidFill>
                  <a:schemeClr val="tx1"/>
                </a:solidFill>
              </a:rPr>
              <a:t>=50</a:t>
            </a:r>
            <a:r>
              <a:rPr lang="en-US" altLang="en-US" sz="1200" b="0">
                <a:solidFill>
                  <a:schemeClr val="tx1"/>
                </a:solidFill>
                <a:sym typeface="Symbol" pitchFamily="18" charset="2"/>
              </a:rPr>
              <a:t></a:t>
            </a:r>
            <a:endParaRPr lang="en-US" altLang="en-US" sz="1200" b="0">
              <a:solidFill>
                <a:schemeClr val="tx1"/>
              </a:solidFill>
            </a:endParaRPr>
          </a:p>
        </p:txBody>
      </p:sp>
      <p:cxnSp>
        <p:nvCxnSpPr>
          <p:cNvPr id="29725" name="Straight Connector 151"/>
          <p:cNvCxnSpPr>
            <a:cxnSpLocks noChangeShapeType="1"/>
          </p:cNvCxnSpPr>
          <p:nvPr/>
        </p:nvCxnSpPr>
        <p:spPr bwMode="auto">
          <a:xfrm>
            <a:off x="3898900" y="6392863"/>
            <a:ext cx="174625" cy="1587"/>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cxnSp>
        <p:nvCxnSpPr>
          <p:cNvPr id="29726" name="Straight Connector 152"/>
          <p:cNvCxnSpPr>
            <a:cxnSpLocks noChangeShapeType="1"/>
          </p:cNvCxnSpPr>
          <p:nvPr/>
        </p:nvCxnSpPr>
        <p:spPr bwMode="auto">
          <a:xfrm>
            <a:off x="2184400" y="6411913"/>
            <a:ext cx="174625" cy="1587"/>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sp>
        <p:nvSpPr>
          <p:cNvPr id="29727" name="TextBox 153"/>
          <p:cNvSpPr txBox="1">
            <a:spLocks noChangeArrowheads="1"/>
          </p:cNvSpPr>
          <p:nvPr/>
        </p:nvSpPr>
        <p:spPr bwMode="auto">
          <a:xfrm>
            <a:off x="4005263" y="6107113"/>
            <a:ext cx="1330325" cy="28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0"/>
              </a:spcBef>
              <a:buFont typeface="Wingdings" pitchFamily="2" charset="2"/>
              <a:buNone/>
            </a:pPr>
            <a:r>
              <a:rPr lang="en-US" altLang="en-US" sz="1400" b="0"/>
              <a:t>proportional b</a:t>
            </a:r>
            <a:r>
              <a:rPr lang="en-US" altLang="en-US" sz="1400" b="0" baseline="-25000"/>
              <a:t>2</a:t>
            </a:r>
          </a:p>
        </p:txBody>
      </p:sp>
      <p:sp>
        <p:nvSpPr>
          <p:cNvPr id="29728" name="TextBox 154"/>
          <p:cNvSpPr txBox="1">
            <a:spLocks noChangeArrowheads="1"/>
          </p:cNvSpPr>
          <p:nvPr/>
        </p:nvSpPr>
        <p:spPr bwMode="auto">
          <a:xfrm>
            <a:off x="1500188" y="6097588"/>
            <a:ext cx="798512" cy="28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rgbClr val="0000FF"/>
                </a:solidFill>
                <a:latin typeface="Arial" charset="0"/>
              </a:defRPr>
            </a:lvl1pPr>
            <a:lvl2pPr marL="742950" indent="-285750">
              <a:defRPr sz="2400" b="1">
                <a:solidFill>
                  <a:srgbClr val="0000FF"/>
                </a:solidFill>
                <a:latin typeface="Arial" charset="0"/>
              </a:defRPr>
            </a:lvl2pPr>
            <a:lvl3pPr marL="1143000" indent="-228600">
              <a:defRPr sz="2400" b="1">
                <a:solidFill>
                  <a:srgbClr val="0000FF"/>
                </a:solidFill>
                <a:latin typeface="Arial" charset="0"/>
              </a:defRPr>
            </a:lvl3pPr>
            <a:lvl4pPr marL="1600200" indent="-228600">
              <a:defRPr sz="2400" b="1">
                <a:solidFill>
                  <a:srgbClr val="0000FF"/>
                </a:solidFill>
                <a:latin typeface="Arial" charset="0"/>
              </a:defRPr>
            </a:lvl4pPr>
            <a:lvl5pPr marL="2057400" indent="-228600">
              <a:defRPr sz="2400" b="1">
                <a:solidFill>
                  <a:srgbClr val="0000FF"/>
                </a:solidFill>
                <a:latin typeface="Arial" charset="0"/>
              </a:defRPr>
            </a:lvl5pPr>
            <a:lvl6pPr marL="25146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6pPr>
            <a:lvl7pPr marL="29718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7pPr>
            <a:lvl8pPr marL="34290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8pPr>
            <a:lvl9pPr marL="3886200" indent="-22860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latin typeface="Arial" charset="0"/>
              </a:defRPr>
            </a:lvl9pPr>
          </a:lstStyle>
          <a:p>
            <a:pPr>
              <a:spcBef>
                <a:spcPct val="0"/>
              </a:spcBef>
              <a:buFont typeface="Wingdings" pitchFamily="2" charset="2"/>
              <a:buNone/>
            </a:pPr>
            <a:r>
              <a:rPr lang="en-US" altLang="en-US" sz="1400" b="0"/>
              <a:t>prop. a</a:t>
            </a:r>
            <a:r>
              <a:rPr lang="en-US" altLang="en-US" sz="1400" b="0" baseline="-25000"/>
              <a:t>1</a:t>
            </a:r>
          </a:p>
        </p:txBody>
      </p:sp>
      <p:sp>
        <p:nvSpPr>
          <p:cNvPr id="29729" name="Line 73"/>
          <p:cNvSpPr>
            <a:spLocks noChangeShapeType="1"/>
          </p:cNvSpPr>
          <p:nvPr/>
        </p:nvSpPr>
        <p:spPr bwMode="auto">
          <a:xfrm>
            <a:off x="6167438" y="5613400"/>
            <a:ext cx="1236662"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aper Presentation 1">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defRPr kumimoji="0" lang="en-US" sz="2000" b="0" i="1" u="none" strike="noStrike" cap="none" normalizeH="0" baseline="0" smtClean="0">
            <a:ln>
              <a:noFill/>
            </a:ln>
            <a:solidFill>
              <a:srgbClr val="0000FF"/>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defRPr kumimoji="0" lang="en-US" sz="2000" b="0" i="1" u="none" strike="noStrike" cap="none" normalizeH="0" baseline="0" smtClean="0">
            <a:ln>
              <a:noFill/>
            </a:ln>
            <a:solidFill>
              <a:srgbClr val="0000FF"/>
            </a:solidFill>
            <a:effectLst/>
            <a:latin typeface="Arial" charset="0"/>
          </a:defRPr>
        </a:defPPr>
      </a:lstStyle>
    </a:lnDef>
  </a:objectDefaults>
  <a:extraClrSchemeLst>
    <a:extraClrScheme>
      <a:clrScheme name="Paper Presentation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1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1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1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1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1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exercices_CAS2009_Darmstadt</Template>
  <TotalTime>116429</TotalTime>
  <Words>1461</Words>
  <Application>Microsoft Office PowerPoint</Application>
  <PresentationFormat>A4 Paper (210x297 mm)</PresentationFormat>
  <Paragraphs>191</Paragraphs>
  <Slides>19</Slides>
  <Notes>11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19</vt:i4>
      </vt:variant>
    </vt:vector>
  </HeadingPairs>
  <TitlesOfParts>
    <vt:vector size="26" baseType="lpstr">
      <vt:lpstr>Arial</vt:lpstr>
      <vt:lpstr>Symbol</vt:lpstr>
      <vt:lpstr>Times New Roman</vt:lpstr>
      <vt:lpstr>Wingdings</vt:lpstr>
      <vt:lpstr>Paper Presentation 1</vt:lpstr>
      <vt:lpstr>Equation</vt:lpstr>
      <vt:lpstr>Formel</vt:lpstr>
      <vt:lpstr> JUAS 2017 RF lab introduction</vt:lpstr>
      <vt:lpstr>Contents</vt:lpstr>
      <vt:lpstr>Measurement methods - overview (1)</vt:lpstr>
      <vt:lpstr>PowerPoint Presentation</vt:lpstr>
      <vt:lpstr>Superheterodyne Concept </vt:lpstr>
      <vt:lpstr>PowerPoint Presentation</vt:lpstr>
      <vt:lpstr>S-parameters- introduction </vt:lpstr>
      <vt:lpstr>PowerPoint Presentation</vt:lpstr>
      <vt:lpstr>PowerPoint Presentation</vt:lpstr>
      <vt:lpstr>PowerPoint Presentation</vt:lpstr>
      <vt:lpstr>PowerPoint Presentation</vt:lpstr>
      <vt:lpstr>What awaits you? </vt:lpstr>
      <vt:lpstr>PowerPoint Presentation</vt:lpstr>
      <vt:lpstr>PowerPoint Presentation</vt:lpstr>
      <vt:lpstr>PowerPoint Presentation</vt:lpstr>
      <vt:lpstr>PowerPoint Presentation</vt:lpstr>
      <vt:lpstr>Invent your own experiment! </vt:lpstr>
      <vt:lpstr>You will have enough time to think</vt:lpstr>
      <vt:lpstr>We hope you will have a lot of fun… </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Schematic diagram</dc:title>
  <dc:creator>TKROYER</dc:creator>
  <cp:lastModifiedBy>Fritz Caspers</cp:lastModifiedBy>
  <cp:revision>852</cp:revision>
  <dcterms:created xsi:type="dcterms:W3CDTF">2003-07-02T10:29:47Z</dcterms:created>
  <dcterms:modified xsi:type="dcterms:W3CDTF">2017-02-06T14:19:50Z</dcterms:modified>
</cp:coreProperties>
</file>