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video/unknown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5.gif" ContentType="image/gif"/>
  <Override PartName="/ppt/media/image56.gif" ContentType="image/gif"/>
  <Override PartName="/ppt/media/image61.gif" ContentType="image/gif"/>
  <Override PartName="/ppt/media/image65.gif" ContentType="image/gif"/>
  <Override PartName="/ppt/media/image69.gif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56" r:id="rId2"/>
    <p:sldId id="258" r:id="rId3"/>
    <p:sldId id="380" r:id="rId4"/>
    <p:sldId id="381" r:id="rId5"/>
    <p:sldId id="391" r:id="rId6"/>
    <p:sldId id="382" r:id="rId7"/>
    <p:sldId id="393" r:id="rId8"/>
    <p:sldId id="385" r:id="rId9"/>
    <p:sldId id="394" r:id="rId10"/>
    <p:sldId id="395" r:id="rId11"/>
    <p:sldId id="396" r:id="rId12"/>
    <p:sldId id="392" r:id="rId13"/>
    <p:sldId id="399" r:id="rId14"/>
    <p:sldId id="384" r:id="rId15"/>
    <p:sldId id="379" r:id="rId16"/>
    <p:sldId id="386" r:id="rId17"/>
    <p:sldId id="389" r:id="rId18"/>
    <p:sldId id="373" r:id="rId19"/>
    <p:sldId id="351" r:id="rId20"/>
    <p:sldId id="352" r:id="rId21"/>
    <p:sldId id="388" r:id="rId22"/>
    <p:sldId id="361" r:id="rId23"/>
    <p:sldId id="372" r:id="rId24"/>
    <p:sldId id="397" r:id="rId25"/>
    <p:sldId id="375" r:id="rId26"/>
    <p:sldId id="390" r:id="rId27"/>
    <p:sldId id="374" r:id="rId28"/>
    <p:sldId id="364" r:id="rId29"/>
    <p:sldId id="366" r:id="rId30"/>
    <p:sldId id="367" r:id="rId31"/>
    <p:sldId id="376" r:id="rId32"/>
    <p:sldId id="312" r:id="rId33"/>
    <p:sldId id="314" r:id="rId34"/>
    <p:sldId id="315" r:id="rId35"/>
    <p:sldId id="313" r:id="rId36"/>
    <p:sldId id="317" r:id="rId37"/>
    <p:sldId id="316" r:id="rId38"/>
    <p:sldId id="319" r:id="rId39"/>
    <p:sldId id="326" r:id="rId40"/>
    <p:sldId id="325" r:id="rId41"/>
    <p:sldId id="327" r:id="rId42"/>
    <p:sldId id="328" r:id="rId43"/>
    <p:sldId id="329" r:id="rId44"/>
    <p:sldId id="331" r:id="rId45"/>
    <p:sldId id="332" r:id="rId46"/>
    <p:sldId id="333" r:id="rId47"/>
    <p:sldId id="39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59" autoAdjust="0"/>
    <p:restoredTop sz="50000" autoAdjust="0"/>
  </p:normalViewPr>
  <p:slideViewPr>
    <p:cSldViewPr>
      <p:cViewPr>
        <p:scale>
          <a:sx n="66" d="100"/>
          <a:sy n="66" d="100"/>
        </p:scale>
        <p:origin x="227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8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AF89D-FD06-4F17-BA71-27DD7F65AE8A}" type="datetimeFigureOut">
              <a:rPr lang="en-GB" smtClean="0"/>
              <a:t>01/02/2017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5A0E40-D07F-4F51-88B5-E17FFB9A76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966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5A0E40-D07F-4F51-88B5-E17FFB9A767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845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18963-7B3C-4787-A6F5-37B7D2362EB6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368EA-8F15-433C-AEE8-13654D0169B9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060D1-5C45-4439-B19A-29604E20C3B0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05B07-BACD-4A42-BC83-423B1FB8133E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0F8A8-A015-4BBD-A16B-EADF60004C0E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ADA23-E959-4E3A-BD9F-990F16472EE7}" type="datetime1">
              <a:rPr lang="en-US" smtClean="0"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96FC93-7C35-4DB6-8CBD-8BEA2663EAC3}" type="datetime1">
              <a:rPr lang="en-US" smtClean="0"/>
              <a:t>2/1/17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F6CEC-F8B1-4285-92EA-3622A3594E61}" type="datetime1">
              <a:rPr lang="en-US" smtClean="0"/>
              <a:t>2/1/17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DD290-186D-46D0-B8F7-D561C4FF57A8}" type="datetime1">
              <a:rPr lang="en-US" smtClean="0"/>
              <a:t>2/1/17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6FCE6-250E-4692-815F-20EA8E55E75C}" type="datetime1">
              <a:rPr lang="en-US" smtClean="0"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C2C94-64BB-43F2-A887-D8BFC915F1B5}" type="datetime1">
              <a:rPr lang="en-US" smtClean="0"/>
              <a:t>2/1/17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47578-6639-4E46-BF94-7E5D1DAC051D}" type="datetime1">
              <a:rPr lang="en-US" smtClean="0"/>
              <a:t>2/1/17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5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5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jpeg"/><Relationship Id="rId3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media" Target="../media/media3.gif"/><Relationship Id="rId4" Type="http://schemas.openxmlformats.org/officeDocument/2006/relationships/video" Target="../media/media3.gif"/><Relationship Id="rId5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eg"/><Relationship Id="rId3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61.g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61.gif"/><Relationship Id="rId5" Type="http://schemas.openxmlformats.org/officeDocument/2006/relationships/image" Target="../media/image62.jpeg"/><Relationship Id="rId6" Type="http://schemas.openxmlformats.org/officeDocument/2006/relationships/image" Target="../media/image63.jpeg"/><Relationship Id="rId7" Type="http://schemas.openxmlformats.org/officeDocument/2006/relationships/image" Target="../media/image64.jpeg"/><Relationship Id="rId8" Type="http://schemas.openxmlformats.org/officeDocument/2006/relationships/image" Target="../media/image65.gif"/><Relationship Id="rId9" Type="http://schemas.openxmlformats.org/officeDocument/2006/relationships/image" Target="../media/image66.jpeg"/><Relationship Id="rId10" Type="http://schemas.openxmlformats.org/officeDocument/2006/relationships/image" Target="../media/image67.jpeg"/><Relationship Id="rId11" Type="http://schemas.openxmlformats.org/officeDocument/2006/relationships/image" Target="../media/image68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9.gif"/><Relationship Id="rId3" Type="http://schemas.openxmlformats.org/officeDocument/2006/relationships/image" Target="../media/image70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Relationship Id="rId3" Type="http://schemas.openxmlformats.org/officeDocument/2006/relationships/image" Target="../media/image6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Relationship Id="rId3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gif"/><Relationship Id="rId4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Hızlandırıcı Fiziği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-2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38800" y="4876800"/>
            <a:ext cx="3505200" cy="1143000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Veli YILDIZ</a:t>
            </a:r>
          </a:p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(Veliko Dimov)</a:t>
            </a:r>
            <a:endParaRPr lang="en-GB" dirty="0" smtClean="0">
              <a:solidFill>
                <a:srgbClr val="C00000"/>
              </a:solidFill>
              <a:latin typeface="Bree Serif" panose="02000503040000020004" pitchFamily="50" charset="0"/>
            </a:endParaRPr>
          </a:p>
          <a:p>
            <a:r>
              <a:rPr lang="en-GB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02.02.2017</a:t>
            </a:r>
            <a:endParaRPr lang="en-GB" dirty="0" smtClean="0">
              <a:solidFill>
                <a:srgbClr val="C00000"/>
              </a:solidFill>
              <a:latin typeface="Bree Serif" panose="02000503040000020004" pitchFamily="50" charset="0"/>
            </a:endParaRPr>
          </a:p>
          <a:p>
            <a:endParaRPr lang="en-GB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0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Kovuğu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rf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İle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doldurmak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10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971" y="14838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har char="•"/>
            </a:pPr>
            <a:r>
              <a:rPr lang="en-US" dirty="0" err="1">
                <a:solidFill>
                  <a:srgbClr val="000000"/>
                </a:solidFill>
              </a:rPr>
              <a:t>Antenlerle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manyetik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indükleme</a:t>
            </a:r>
            <a:r>
              <a:rPr lang="en-US" dirty="0">
                <a:solidFill>
                  <a:srgbClr val="000000"/>
                </a:solidFill>
              </a:rPr>
              <a:t> </a:t>
            </a:r>
          </a:p>
          <a:p>
            <a:pPr>
              <a:buChar char="•"/>
            </a:pPr>
            <a:r>
              <a:rPr lang="en-US" dirty="0" err="1">
                <a:solidFill>
                  <a:srgbClr val="000000"/>
                </a:solidFill>
              </a:rPr>
              <a:t>Veya</a:t>
            </a:r>
            <a:r>
              <a:rPr lang="en-US" dirty="0">
                <a:solidFill>
                  <a:srgbClr val="000000"/>
                </a:solidFill>
              </a:rPr>
              <a:t> RF </a:t>
            </a:r>
            <a:r>
              <a:rPr lang="en-US" dirty="0" err="1">
                <a:solidFill>
                  <a:srgbClr val="000000"/>
                </a:solidFill>
              </a:rPr>
              <a:t>penceresi</a:t>
            </a: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err="1">
                <a:solidFill>
                  <a:srgbClr val="000000"/>
                </a:solidFill>
              </a:rPr>
              <a:t>ile</a:t>
            </a:r>
            <a:r>
              <a:rPr lang="en-US" dirty="0">
                <a:solidFill>
                  <a:srgbClr val="000000"/>
                </a:solidFill>
              </a:rPr>
              <a:t> (iris)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8496"/>
            <a:ext cx="2984500" cy="1816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71" y="4308476"/>
            <a:ext cx="3200400" cy="2413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5142" y="1329646"/>
            <a:ext cx="3200400" cy="18669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3142" y="3985329"/>
            <a:ext cx="3587750" cy="158223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229320" y="6122183"/>
            <a:ext cx="1440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dalga</a:t>
            </a:r>
            <a:r>
              <a:rPr lang="en-US" dirty="0"/>
              <a:t> </a:t>
            </a:r>
            <a:r>
              <a:rPr lang="en-US" dirty="0" err="1"/>
              <a:t>klavuzu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686367" y="5830686"/>
            <a:ext cx="1600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eşeksenli</a:t>
            </a:r>
            <a:r>
              <a:rPr lang="en-US" dirty="0"/>
              <a:t> </a:t>
            </a:r>
            <a:r>
              <a:rPr lang="en-US" dirty="0" err="1"/>
              <a:t>kablo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47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66" y="0"/>
            <a:ext cx="865946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1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 flipV="1">
            <a:off x="500744" y="1839687"/>
            <a:ext cx="8243207" cy="5782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RF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hızlandırıcılar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239" y="2937388"/>
            <a:ext cx="3212647" cy="34189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549" y="1619031"/>
            <a:ext cx="758224" cy="5134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064" y="1619031"/>
            <a:ext cx="758224" cy="5134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2807" y="1619030"/>
            <a:ext cx="758224" cy="51344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1619029"/>
            <a:ext cx="758224" cy="51344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496" y="1619028"/>
            <a:ext cx="758224" cy="5134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0442" y="1619027"/>
            <a:ext cx="758224" cy="5134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2185" y="1619027"/>
            <a:ext cx="758224" cy="51344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0131" y="1619026"/>
            <a:ext cx="758224" cy="5134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1874" y="1619026"/>
            <a:ext cx="758224" cy="51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438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2743200"/>
            <a:ext cx="54102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Dogrusal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</a:t>
            </a:r>
            <a:r>
              <a:rPr lang="tr-TR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hizlandiricilar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1207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0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Sürüklenme tüplü doğrusal hızlandırıcı (DTL)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1" descr="C:\Users\Veli\Desktop\Linacs sunumu için\dtl simp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6381" y="1828800"/>
            <a:ext cx="4486439" cy="14478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499184"/>
            <a:ext cx="3810000" cy="3358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190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0" y="20019"/>
            <a:ext cx="8229600" cy="868362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DTL tankının bileşenleri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6747"/>
            <a:ext cx="5416675" cy="3767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64170" y="1574181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Sürüklenme tüpleri</a:t>
            </a:r>
            <a:endParaRPr lang="en-GB" dirty="0"/>
          </a:p>
        </p:txBody>
      </p:sp>
      <p:cxnSp>
        <p:nvCxnSpPr>
          <p:cNvPr id="10" name="Straight Arrow Connector 9"/>
          <p:cNvCxnSpPr>
            <a:stCxn id="8" idx="2"/>
          </p:cNvCxnSpPr>
          <p:nvPr/>
        </p:nvCxnSpPr>
        <p:spPr>
          <a:xfrm>
            <a:off x="1264270" y="2183781"/>
            <a:ext cx="1638300" cy="17228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740770" y="1421781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Odaklayıcı mıknatıslar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4540870" y="2031381"/>
            <a:ext cx="419100" cy="157046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6788770" y="5659244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Vakum açıklığı</a:t>
            </a:r>
            <a:endParaRPr lang="en-GB" dirty="0"/>
          </a:p>
        </p:txBody>
      </p:sp>
      <p:cxnSp>
        <p:nvCxnSpPr>
          <p:cNvPr id="22" name="Straight Arrow Connector 21"/>
          <p:cNvCxnSpPr>
            <a:stCxn id="21" idx="0"/>
          </p:cNvCxnSpPr>
          <p:nvPr/>
        </p:nvCxnSpPr>
        <p:spPr>
          <a:xfrm flipH="1" flipV="1">
            <a:off x="6026770" y="4440044"/>
            <a:ext cx="15621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464170" y="5313556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RF girişi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064370" y="4744844"/>
            <a:ext cx="2476500" cy="8735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6" name="Picture 8" descr="http://acceleratingnews.web.cern.ch/sites/acceleratingnews.web.cern.ch/files/pictures/issue%2012/permanent%20text%2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618" y="1041943"/>
            <a:ext cx="1825702" cy="1369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5" name="Straight Arrow Connector 34"/>
          <p:cNvCxnSpPr/>
          <p:nvPr/>
        </p:nvCxnSpPr>
        <p:spPr>
          <a:xfrm flipV="1">
            <a:off x="5342829" y="1421781"/>
            <a:ext cx="1903141" cy="304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175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 animBg="1"/>
      <p:bldP spid="21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" y="0"/>
            <a:ext cx="8229600" cy="1143000"/>
          </a:xfrm>
        </p:spPr>
        <p:txBody>
          <a:bodyPr/>
          <a:lstStyle/>
          <a:p>
            <a:pPr algn="l"/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Lorentz </a:t>
            </a:r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kuvveti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457200" lvl="1" indent="0">
                  <a:buNone/>
                </a:pPr>
                <a:r>
                  <a:rPr lang="en-GB" dirty="0" smtClean="0"/>
                  <a:t>                         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𝐹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𝑞</m:t>
                    </m:r>
                    <m:r>
                      <a:rPr lang="en-GB" i="1">
                        <a:latin typeface="Cambria Math"/>
                      </a:rPr>
                      <m:t>(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𝐸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+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𝑣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GB">
                        <a:latin typeface="Cambria Math"/>
                      </a:rPr>
                      <m:t>x</m:t>
                    </m:r>
                    <m:r>
                      <a:rPr lang="en-GB" i="1">
                        <a:latin typeface="Cambria Math"/>
                      </a:rPr>
                      <m:t> </m:t>
                    </m:r>
                    <m:acc>
                      <m:accPr>
                        <m:chr m:val="⃗"/>
                        <m:ctrlPr>
                          <a:rPr lang="en-GB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)</m:t>
                    </m:r>
                  </m:oMath>
                </a14:m>
                <a:r>
                  <a:rPr lang="en-GB" dirty="0"/>
                  <a:t> </a:t>
                </a:r>
              </a:p>
              <a:p>
                <a:endParaRPr lang="en-GB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i="1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𝐹</m:t>
                        </m:r>
                      </m:e>
                    </m:acc>
                    <m:r>
                      <a:rPr lang="en-GB" i="1">
                        <a:latin typeface="Cambria Math"/>
                      </a:rPr>
                      <m:t>=</m:t>
                    </m:r>
                    <m:r>
                      <a:rPr lang="en-GB" i="1">
                        <a:latin typeface="Cambria Math"/>
                      </a:rPr>
                      <m:t>𝑞</m:t>
                    </m:r>
                    <m:acc>
                      <m:accPr>
                        <m:chr m:val="⃗"/>
                        <m:ctrlPr>
                          <a:rPr lang="en-GB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i="1">
                            <a:latin typeface="Cambria Math"/>
                          </a:rPr>
                          <m:t>𝐸</m:t>
                        </m:r>
                      </m:e>
                    </m:acc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ym typeface="Wingdings" panose="05000000000000000000" pitchFamily="2" charset="2"/>
                  </a:rPr>
                  <a:t>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Sadece</a:t>
                </a:r>
                <a:r>
                  <a:rPr lang="en-GB" dirty="0" smtClean="0">
                    <a:sym typeface="Wingdings" panose="05000000000000000000" pitchFamily="2" charset="2"/>
                  </a:rPr>
                  <a:t>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elektrik</a:t>
                </a:r>
                <a:r>
                  <a:rPr lang="en-GB" dirty="0" smtClean="0">
                    <a:sym typeface="Wingdings" panose="05000000000000000000" pitchFamily="2" charset="2"/>
                  </a:rPr>
                  <a:t>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alan</a:t>
                </a:r>
                <a:r>
                  <a:rPr lang="en-GB" dirty="0" smtClean="0">
                    <a:sym typeface="Wingdings" panose="05000000000000000000" pitchFamily="2" charset="2"/>
                  </a:rPr>
                  <a:t>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varsa</a:t>
                </a:r>
                <a:r>
                  <a:rPr lang="en-GB" dirty="0" smtClean="0">
                    <a:sym typeface="Wingdings" panose="05000000000000000000" pitchFamily="2" charset="2"/>
                  </a:rPr>
                  <a:t> (RF </a:t>
                </a:r>
                <a:r>
                  <a:rPr lang="en-GB" dirty="0" err="1" smtClean="0">
                    <a:sym typeface="Wingdings" panose="05000000000000000000" pitchFamily="2" charset="2"/>
                  </a:rPr>
                  <a:t>kovuklarinda</a:t>
                </a:r>
                <a:r>
                  <a:rPr lang="en-GB" dirty="0" smtClean="0">
                    <a:sym typeface="Wingdings" panose="05000000000000000000" pitchFamily="2" charset="2"/>
                  </a:rPr>
                  <a:t>)</a:t>
                </a:r>
                <a:endParaRPr lang="en-GB" dirty="0"/>
              </a:p>
              <a:p>
                <a:endParaRPr lang="en-GB" b="0" i="1" dirty="0" smtClean="0">
                  <a:latin typeface="Cambria Math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/>
                          </a:rPr>
                          <m:t>𝐹</m:t>
                        </m:r>
                      </m:e>
                    </m:acc>
                    <m:r>
                      <a:rPr lang="en-GB" b="0" i="1" smtClean="0">
                        <a:latin typeface="Cambria Math"/>
                      </a:rPr>
                      <m:t>=</m:t>
                    </m:r>
                    <m:r>
                      <a:rPr lang="en-GB" b="0" i="1" smtClean="0">
                        <a:latin typeface="Cambria Math"/>
                      </a:rPr>
                      <m:t>𝑞</m:t>
                    </m:r>
                    <m:d>
                      <m:dPr>
                        <m:ctrlPr>
                          <a:rPr lang="en-GB" b="0" i="1" smtClean="0">
                            <a:latin typeface="Cambria Math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GB" b="0" i="1" smtClean="0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𝑣</m:t>
                            </m:r>
                          </m:e>
                        </m:acc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/>
                          </a:rPr>
                          <m:t>x</m:t>
                        </m:r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acc>
                          <m:accPr>
                            <m:chr m:val="⃗"/>
                            <m:ctrlPr>
                              <a:rPr lang="en-GB" i="1">
                                <a:latin typeface="Cambria Math" charset="0"/>
                              </a:rPr>
                            </m:ctrlPr>
                          </m:accPr>
                          <m:e>
                            <m:r>
                              <a:rPr lang="en-GB" b="0" i="1" smtClean="0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GB" b="0" i="1" smtClean="0">
                        <a:latin typeface="Cambria Math"/>
                      </a:rPr>
                      <m:t>→</m:t>
                    </m:r>
                  </m:oMath>
                </a14:m>
                <a:r>
                  <a:rPr lang="en-GB" dirty="0" smtClean="0"/>
                  <a:t> </a:t>
                </a:r>
                <a:r>
                  <a:rPr lang="en-GB" dirty="0" err="1" smtClean="0"/>
                  <a:t>Sadece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manyetik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alan</a:t>
                </a:r>
                <a:r>
                  <a:rPr lang="en-GB" dirty="0" smtClean="0"/>
                  <a:t> </a:t>
                </a:r>
                <a:r>
                  <a:rPr lang="en-GB" dirty="0" err="1" smtClean="0"/>
                  <a:t>varsa</a:t>
                </a:r>
                <a:r>
                  <a:rPr lang="en-GB" dirty="0" smtClean="0"/>
                  <a:t> (</a:t>
                </a:r>
                <a:r>
                  <a:rPr lang="en-GB" dirty="0" err="1" smtClean="0"/>
                  <a:t>miknatislarda</a:t>
                </a:r>
                <a:r>
                  <a:rPr lang="en-GB" dirty="0" smtClean="0"/>
                  <a:t>)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86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Farklı hızlarda farklı yapılar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6" descr="https://project-linac4.web.cern.ch/project-linac4/Integration/linac4_pictures/Machine/img1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81199"/>
            <a:ext cx="8522503" cy="411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049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" y="9590"/>
            <a:ext cx="8229600" cy="1143000"/>
          </a:xfrm>
        </p:spPr>
        <p:txBody>
          <a:bodyPr/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İyon kaynakları-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proton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18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143000"/>
            <a:ext cx="3477260" cy="14192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1371600"/>
            <a:ext cx="4838700" cy="417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24200"/>
            <a:ext cx="2344643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8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DTL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19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7696200" cy="2209800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>
                <a:latin typeface="+mj-lt"/>
              </a:rPr>
              <a:t>Linac: İngilizcede linac terimi sadece RF ile çalışan doğrusal hızlandırıcılar için kullanılır. </a:t>
            </a:r>
          </a:p>
          <a:p>
            <a:r>
              <a:rPr lang="tr-TR" dirty="0" smtClean="0">
                <a:solidFill>
                  <a:srgbClr val="C00000"/>
                </a:solidFill>
                <a:latin typeface="+mj-lt"/>
              </a:rPr>
              <a:t>Alvarez DTL</a:t>
            </a:r>
            <a:r>
              <a:rPr lang="tr-TR" dirty="0" smtClean="0">
                <a:latin typeface="+mj-lt"/>
              </a:rPr>
              <a:t> (1948) ilk tiplerden. Genelde 3MeV-100MeV arasında proton ve H- iyonları için kullanılır. </a:t>
            </a:r>
          </a:p>
          <a:p>
            <a:pPr lvl="1"/>
            <a:r>
              <a:rPr lang="tr-TR" dirty="0" smtClean="0">
                <a:solidFill>
                  <a:srgbClr val="002060"/>
                </a:solidFill>
                <a:latin typeface="+mj-lt"/>
              </a:rPr>
              <a:t>Hala düşük enerjilerde (3MeV üstü 50MeV altı) en etkili hızlandırıcı yapısı.</a:t>
            </a:r>
          </a:p>
          <a:p>
            <a:endParaRPr lang="en-GB" dirty="0"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306390"/>
            <a:ext cx="1066800" cy="2484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867400"/>
            <a:ext cx="101639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cds.cern.ch/record/917902/files/7704007.jpg?subformat=icon-6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304436"/>
            <a:ext cx="4953000" cy="32968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256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3454" y="-11151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İçerik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</a:t>
            </a:r>
            <a:r>
              <a:rPr lang="tr-TR" dirty="0" smtClean="0"/>
              <a:t>ı</a:t>
            </a:r>
            <a:r>
              <a:rPr lang="en-GB" dirty="0" err="1" smtClean="0"/>
              <a:t>zl</a:t>
            </a:r>
            <a:r>
              <a:rPr lang="tr-TR" dirty="0" smtClean="0"/>
              <a:t>ı</a:t>
            </a:r>
            <a:r>
              <a:rPr lang="en-GB" dirty="0" smtClean="0"/>
              <a:t> </a:t>
            </a:r>
            <a:r>
              <a:rPr lang="en-GB" dirty="0" err="1" smtClean="0"/>
              <a:t>bir</a:t>
            </a:r>
            <a:r>
              <a:rPr lang="en-GB" dirty="0" smtClean="0"/>
              <a:t> </a:t>
            </a:r>
            <a:r>
              <a:rPr lang="en-GB" dirty="0" err="1" smtClean="0"/>
              <a:t>tekrar</a:t>
            </a:r>
            <a:r>
              <a:rPr lang="en-GB" dirty="0" smtClean="0"/>
              <a:t>.</a:t>
            </a:r>
          </a:p>
          <a:p>
            <a:r>
              <a:rPr lang="en-GB" dirty="0" smtClean="0"/>
              <a:t>Do</a:t>
            </a:r>
            <a:r>
              <a:rPr lang="tr-TR" dirty="0" smtClean="0"/>
              <a:t>ğrusal hızlandırıcılar</a:t>
            </a:r>
            <a:endParaRPr lang="en-GB" dirty="0" smtClean="0"/>
          </a:p>
          <a:p>
            <a:r>
              <a:rPr lang="tr-TR" dirty="0" smtClean="0"/>
              <a:t>Doğrusal hızlandırıcılarda kullanılan bazı yapılar.</a:t>
            </a:r>
          </a:p>
          <a:p>
            <a:r>
              <a:rPr lang="tr-TR" dirty="0" smtClean="0"/>
              <a:t>Yürüyen dalga kovukları ve elektron hızlandırma</a:t>
            </a:r>
          </a:p>
          <a:p>
            <a:r>
              <a:rPr lang="en-GB" dirty="0" smtClean="0"/>
              <a:t>Baz</a:t>
            </a:r>
            <a:r>
              <a:rPr lang="tr-TR" dirty="0" smtClean="0"/>
              <a:t>ı dairesel hızlandırıcı çeşitleri</a:t>
            </a:r>
          </a:p>
          <a:p>
            <a:pPr lvl="2"/>
            <a:r>
              <a:rPr lang="tr-TR" dirty="0" smtClean="0"/>
              <a:t>Döndürgeç (cyclotron)</a:t>
            </a:r>
          </a:p>
          <a:p>
            <a:pPr lvl="3"/>
            <a:r>
              <a:rPr lang="tr-TR" dirty="0" smtClean="0"/>
              <a:t>Zayıf odaklama</a:t>
            </a:r>
          </a:p>
          <a:p>
            <a:pPr lvl="2"/>
            <a:r>
              <a:rPr lang="tr-TR" dirty="0" smtClean="0"/>
              <a:t>Eşzamanlayıcı (synchrotron)</a:t>
            </a:r>
          </a:p>
          <a:p>
            <a:pPr lvl="3"/>
            <a:r>
              <a:rPr lang="tr-TR" dirty="0" smtClean="0"/>
              <a:t>4-kutuplulu mıknatıslar ile güçlü odaklama</a:t>
            </a:r>
          </a:p>
          <a:p>
            <a:pPr lvl="3"/>
            <a:r>
              <a:rPr lang="tr-TR" dirty="0" smtClean="0"/>
              <a:t>Eşzamanlayıcı ışıması</a:t>
            </a:r>
          </a:p>
          <a:p>
            <a:endParaRPr lang="tr-TR" dirty="0" smtClean="0">
              <a:latin typeface="Comic Sans MS" panose="030F0702030302020204" pitchFamily="66" charset="0"/>
            </a:endParaRPr>
          </a:p>
          <a:p>
            <a:pPr marL="914400" lvl="2" indent="0">
              <a:buNone/>
            </a:pPr>
            <a:endParaRPr lang="tr-TR" dirty="0" smtClean="0">
              <a:latin typeface="Comic Sans MS" panose="030F0702030302020204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DTL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57813" y="4015472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2052" name="Picture 4" descr="lina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658" y="1688124"/>
            <a:ext cx="4457037" cy="29736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6250" y="5324411"/>
            <a:ext cx="2682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Lınac4 DTL </a:t>
            </a:r>
            <a:r>
              <a:rPr lang="tr-TR" dirty="0" smtClean="0">
                <a:latin typeface="Bree Serif" panose="02000503040000020004" pitchFamily="50" charset="0"/>
              </a:rPr>
              <a:t>birinci</a:t>
            </a:r>
            <a:r>
              <a:rPr lang="tr-TR" dirty="0" smtClean="0">
                <a:latin typeface="Comic Sans MS" panose="030F0702030302020204" pitchFamily="66" charset="0"/>
              </a:rPr>
              <a:t> tank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37811" y="5324411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Lınac2 DTL</a:t>
            </a:r>
            <a:endParaRPr lang="en-GB" dirty="0">
              <a:latin typeface="Bree Serif" panose="02000503040000020004" pitchFamily="50" charset="0"/>
            </a:endParaRPr>
          </a:p>
        </p:txBody>
      </p:sp>
      <p:pic>
        <p:nvPicPr>
          <p:cNvPr id="10" name="Picture 8" descr="http://home.web.cern.ch/sites/home.web.cern.ch/files/image/update-for_scientists/2014/05/cern-photo-201404-087-1_compress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" y="1594885"/>
            <a:ext cx="4213543" cy="3160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445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782762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Proton doğrusal hızlandırıcılarında kullanılan bazı yapılar</a:t>
            </a:r>
            <a:endParaRPr lang="en-GB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21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5638800"/>
            <a:ext cx="6705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latin typeface="Bree Serif" panose="02000503040000020004" pitchFamily="50" charset="0"/>
              </a:rPr>
              <a:t>CCDTL 50MeV </a:t>
            </a:r>
            <a:r>
              <a:rPr lang="tr-TR" dirty="0" smtClean="0">
                <a:latin typeface="Bree Serif" panose="02000503040000020004" pitchFamily="50" charset="0"/>
                <a:sym typeface="Wingdings" panose="05000000000000000000" pitchFamily="2" charset="2"/>
              </a:rPr>
              <a:t> 100MeV</a:t>
            </a:r>
            <a:endParaRPr lang="en-US" dirty="0">
              <a:latin typeface="Bree Serif" panose="02000503040000020004" pitchFamily="50" charset="0"/>
            </a:endParaRPr>
          </a:p>
        </p:txBody>
      </p:sp>
      <p:pic>
        <p:nvPicPr>
          <p:cNvPr id="7" name="Picture 2" descr="WG&amp;CavityAssembly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29200" y="2057400"/>
            <a:ext cx="3200400" cy="2631570"/>
          </a:xfrm>
          <a:prstGeom prst="rect">
            <a:avLst/>
          </a:prstGeom>
          <a:noFill/>
        </p:spPr>
      </p:pic>
      <p:pic>
        <p:nvPicPr>
          <p:cNvPr id="9" name="Picture 70" descr="ccdtl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3816" y="1828800"/>
            <a:ext cx="3871984" cy="2903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5144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tr-TR" sz="3600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Süperiletken yapılar</a:t>
            </a:r>
            <a:endParaRPr lang="en-GB" sz="3600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22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857250" y="5562600"/>
            <a:ext cx="6781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/>
              <a:t>Süperiletken eliptik kovuklar </a:t>
            </a:r>
            <a:r>
              <a:rPr lang="tr-TR" dirty="0" smtClean="0">
                <a:sym typeface="Wingdings" panose="05000000000000000000" pitchFamily="2" charset="2"/>
              </a:rPr>
              <a:t> </a:t>
            </a:r>
            <a:r>
              <a:rPr lang="en-GB" dirty="0" err="1" smtClean="0">
                <a:sym typeface="Wingdings" panose="05000000000000000000" pitchFamily="2" charset="2"/>
              </a:rPr>
              <a:t>genelde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tr-TR" dirty="0" smtClean="0">
                <a:sym typeface="Wingdings" panose="05000000000000000000" pitchFamily="2" charset="2"/>
              </a:rPr>
              <a:t>yüksek enerjiler için</a:t>
            </a:r>
            <a:endParaRPr lang="en-US" dirty="0"/>
          </a:p>
        </p:txBody>
      </p:sp>
      <p:pic>
        <p:nvPicPr>
          <p:cNvPr id="47110" name="Picture 6" descr="http://www.bruker-est.com/typo3temp/pics/3d9c2213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26983"/>
            <a:ext cx="3200400" cy="17558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4" name="Picture 2" descr="http://europeanspallationsource.se/sites/default/files/styles/default/public/ellipticalc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130299"/>
            <a:ext cx="4229100" cy="15620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6" name="Picture 4" descr="http://irfu.cea.fr/Images/astImg/2981_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3428999"/>
            <a:ext cx="3200400" cy="17948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" y="41275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Elektron doğrusal hızlandırıcıları proton hızlandırıcılarından farklıdır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76400"/>
            <a:ext cx="7772400" cy="4191000"/>
          </a:xfrm>
        </p:spPr>
        <p:txBody>
          <a:bodyPr>
            <a:normAutofit/>
          </a:bodyPr>
          <a:lstStyle/>
          <a:p>
            <a:r>
              <a:rPr lang="tr-TR" dirty="0" smtClean="0"/>
              <a:t>Protonlarda genelde durağan dalga kovukları kullanılır</a:t>
            </a:r>
          </a:p>
          <a:p>
            <a:r>
              <a:rPr lang="tr-TR" dirty="0" smtClean="0"/>
              <a:t>Elektronlar hafif oldukları için çok çabuk relativistik hızlara çıkarlar. (kovuk tipinin seçiminde hız en önemli faktörlerden biridir).</a:t>
            </a:r>
          </a:p>
          <a:p>
            <a:r>
              <a:rPr lang="tr-TR" dirty="0" smtClean="0"/>
              <a:t>Elektron </a:t>
            </a:r>
            <a:r>
              <a:rPr lang="en-GB" dirty="0" smtClean="0"/>
              <a:t>do</a:t>
            </a:r>
            <a:r>
              <a:rPr lang="tr-TR" dirty="0" smtClean="0"/>
              <a:t>ğrusal hızlandırıcılarında yüksek frekanslar kullanılır (GHz mertebesinde)! </a:t>
            </a:r>
          </a:p>
          <a:p>
            <a:r>
              <a:rPr lang="tr-TR" dirty="0" smtClean="0"/>
              <a:t>Elektron hızlandırıcılarında genelde yürüyen dalga kovukları kullanılır.</a:t>
            </a:r>
          </a:p>
          <a:p>
            <a:endParaRPr lang="tr-TR" dirty="0" smtClean="0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091" y="1325563"/>
            <a:ext cx="7417709" cy="5477511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Elektron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vs. proton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671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509" y="46037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Durağan dalga ve yürüyen dalga kovukları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tr-TR" dirty="0" smtClean="0"/>
              <a:t>Durağan dalga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tr-TR" dirty="0" smtClean="0"/>
              <a:t>Yürüyen galga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4" descr="http://irfu.cea.fr/Images/astImg/2981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438400"/>
            <a:ext cx="3804491" cy="213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81" name="Picture 5" descr="http://www.hep.ucl.ac.uk/~jolly/thesis/figures/tw-structur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7951" y="2438400"/>
            <a:ext cx="4278849" cy="304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929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1889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Duragan ve ilerleyen dalga ile hızlanma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traveling_wave_linac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28800" y="4191000"/>
            <a:ext cx="5731736" cy="186727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57200" y="1383771"/>
            <a:ext cx="8153400" cy="2237845"/>
            <a:chOff x="457200" y="1219200"/>
            <a:chExt cx="8153400" cy="2237845"/>
          </a:xfrm>
        </p:grpSpPr>
        <p:pic>
          <p:nvPicPr>
            <p:cNvPr id="6" name="standing_wave_linac.gif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6"/>
            <a:stretch>
              <a:fillRect/>
            </a:stretch>
          </p:blipFill>
          <p:spPr>
            <a:xfrm>
              <a:off x="1521685" y="1295400"/>
              <a:ext cx="6479315" cy="2161645"/>
            </a:xfrm>
            <a:prstGeom prst="rect">
              <a:avLst/>
            </a:prstGeom>
            <a:ln>
              <a:noFill/>
            </a:ln>
          </p:spPr>
        </p:pic>
        <p:sp>
          <p:nvSpPr>
            <p:cNvPr id="4" name="TextBox 3"/>
            <p:cNvSpPr txBox="1">
              <a:spLocks noChangeAspect="1"/>
            </p:cNvSpPr>
            <p:nvPr/>
          </p:nvSpPr>
          <p:spPr>
            <a:xfrm>
              <a:off x="457200" y="1219200"/>
              <a:ext cx="8153400" cy="2160000"/>
            </a:xfrm>
            <a:prstGeom prst="rect">
              <a:avLst/>
            </a:prstGeom>
            <a:blipFill dpi="0" rotWithShape="1">
              <a:blip r:embed="rId7">
                <a:alphaModFix amt="34000"/>
              </a:blip>
              <a:srcRect/>
              <a:stretch>
                <a:fillRect/>
              </a:stretch>
            </a:blipFill>
            <a:effectLst>
              <a:outerShdw blurRad="50800" dist="50800" dir="5400000" algn="ctr" rotWithShape="0">
                <a:srgbClr val="000000">
                  <a:alpha val="0"/>
                </a:srgbClr>
              </a:outerShdw>
            </a:effectLst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8751749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8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19050"/>
            <a:ext cx="8554945" cy="1401762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Dalga klavuzu: RF üretecinden elektromanyetik dalgayı RF kovuğuna taşır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5058" name="Picture 2" descr="http://www.microwaveengservices.com/waveguide%20section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6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2286000"/>
            <a:ext cx="390674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59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8391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Yürüyen dalga kovukları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28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48130" name="Picture 2" descr="http://article.sapub.org/image/10.5923.j.ijea.20120206.05_0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219200"/>
            <a:ext cx="2971800" cy="2075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3400" y="5671066"/>
            <a:ext cx="8156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EM dalganın </a:t>
            </a:r>
            <a:r>
              <a:rPr lang="en-GB" u="sng" dirty="0" err="1" smtClean="0">
                <a:solidFill>
                  <a:srgbClr val="C00000"/>
                </a:solidFill>
                <a:latin typeface="Bree Serif" panose="02000503040000020004" pitchFamily="50" charset="0"/>
              </a:rPr>
              <a:t>faz</a:t>
            </a:r>
            <a:r>
              <a:rPr lang="en-GB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 </a:t>
            </a:r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hızını azaltmak için silindirin içine diskler yerleştirilmiştir!!!</a:t>
            </a:r>
            <a:endParaRPr lang="en-GB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pic>
        <p:nvPicPr>
          <p:cNvPr id="48132" name="Picture 4" descr="http://cds.cern.ch/record/916919/files/7411048X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33500"/>
            <a:ext cx="2413000" cy="36195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45300" y="5105400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SPS</a:t>
            </a:r>
            <a:endParaRPr lang="en-GB" dirty="0">
              <a:latin typeface="Bree Serif" panose="02000503040000020004" pitchFamily="50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429000"/>
            <a:ext cx="3821676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3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Elektron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kaynakları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29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371600"/>
            <a:ext cx="4002064" cy="3733800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3733800" cy="4572000"/>
          </a:xfrm>
        </p:spPr>
        <p:txBody>
          <a:bodyPr>
            <a:normAutofit/>
          </a:bodyPr>
          <a:lstStyle/>
          <a:p>
            <a:r>
              <a:rPr lang="tr-TR" dirty="0" smtClean="0">
                <a:latin typeface="+mj-lt"/>
              </a:rPr>
              <a:t>Metalleri yüksek sıcaklıklara çıkarttığımızda elektron saçmaya başlarlar (</a:t>
            </a:r>
            <a:r>
              <a:rPr lang="tr-TR" dirty="0" err="1" smtClean="0">
                <a:latin typeface="+mj-lt"/>
              </a:rPr>
              <a:t>thermionic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emission</a:t>
            </a:r>
            <a:r>
              <a:rPr lang="tr-TR" dirty="0" smtClean="0">
                <a:latin typeface="+mj-lt"/>
              </a:rPr>
              <a:t>)</a:t>
            </a:r>
            <a:endParaRPr lang="tr-TR" i="1" dirty="0" smtClean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097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717" y="48603"/>
            <a:ext cx="8229600" cy="1143000"/>
          </a:xfrm>
        </p:spPr>
        <p:txBody>
          <a:bodyPr/>
          <a:lstStyle/>
          <a:p>
            <a:pPr algn="l"/>
            <a:r>
              <a:rPr lang="en-GB" dirty="0" err="1" smtClean="0">
                <a:solidFill>
                  <a:srgbClr val="0070C0"/>
                </a:solidFill>
                <a:latin typeface="Bebas Neue" panose="020B0606020202050201" pitchFamily="34" charset="0"/>
              </a:rPr>
              <a:t>Elektrostatik</a:t>
            </a:r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Hızlandırıcılar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084864"/>
            <a:ext cx="7162800" cy="29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5498757"/>
            <a:ext cx="87715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+mj-lt"/>
              </a:rPr>
              <a:t>Doğru akım kaynağına bağlanmış elektrotlar arasında parçacıklar hızlandırılır. Elektrotların</a:t>
            </a:r>
          </a:p>
          <a:p>
            <a:r>
              <a:rPr lang="tr-TR" dirty="0" smtClean="0">
                <a:latin typeface="+mj-lt"/>
              </a:rPr>
              <a:t>Potansiyelleri hep aynıdır. Üretecin potansiyeli </a:t>
            </a:r>
            <a:r>
              <a:rPr lang="tr-TR" dirty="0">
                <a:latin typeface="+mj-lt"/>
              </a:rPr>
              <a:t> </a:t>
            </a:r>
            <a:r>
              <a:rPr lang="tr-TR" dirty="0" smtClean="0">
                <a:latin typeface="+mj-lt"/>
              </a:rPr>
              <a:t>ΔV ise parçacıkların kazanabileceği en </a:t>
            </a:r>
          </a:p>
          <a:p>
            <a:r>
              <a:rPr lang="tr-TR" dirty="0" smtClean="0">
                <a:latin typeface="+mj-lt"/>
              </a:rPr>
              <a:t>fazla enerji:  ΔE=q</a:t>
            </a:r>
            <a:r>
              <a:rPr lang="tr-TR" dirty="0">
                <a:latin typeface="+mj-lt"/>
              </a:rPr>
              <a:t>. ΔV </a:t>
            </a:r>
            <a:endParaRPr lang="tr-TR" dirty="0" smtClean="0">
              <a:latin typeface="+mj-lt"/>
            </a:endParaRP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778473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en-GB" dirty="0" err="1">
                <a:solidFill>
                  <a:srgbClr val="0070C0"/>
                </a:solidFill>
                <a:latin typeface="Bebas Neue" panose="020B0606020202050201" pitchFamily="34" charset="0"/>
              </a:rPr>
              <a:t>Elektron</a:t>
            </a:r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 kaynakları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30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953000" y="1600200"/>
            <a:ext cx="3733800" cy="4572000"/>
          </a:xfrm>
        </p:spPr>
        <p:txBody>
          <a:bodyPr>
            <a:normAutofit/>
          </a:bodyPr>
          <a:lstStyle/>
          <a:p>
            <a:r>
              <a:rPr lang="tr-TR" sz="3200" dirty="0" err="1" smtClean="0">
                <a:latin typeface="+mj-lt"/>
              </a:rPr>
              <a:t>Metellerin</a:t>
            </a:r>
            <a:r>
              <a:rPr lang="tr-TR" sz="3200" dirty="0" smtClean="0">
                <a:latin typeface="+mj-lt"/>
              </a:rPr>
              <a:t> üzerine güçlü bir lazer gönderdiğimizde metaller elektron yayar.</a:t>
            </a:r>
            <a:endParaRPr lang="tr-TR" sz="3200" i="1" dirty="0" smtClean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4760638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133600"/>
            <a:ext cx="8229600" cy="1143000"/>
          </a:xfrm>
        </p:spPr>
        <p:txBody>
          <a:bodyPr>
            <a:normAutofit/>
          </a:bodyPr>
          <a:lstStyle/>
          <a:p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Dairesel hızlandırıcılar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4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Döndürgeç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 (cyclotron)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525963"/>
          </a:xfrm>
        </p:spPr>
        <p:txBody>
          <a:bodyPr>
            <a:normAutofit fontScale="77500" lnSpcReduction="20000"/>
          </a:bodyPr>
          <a:lstStyle/>
          <a:p>
            <a:r>
              <a:rPr lang="tr-TR" dirty="0" smtClean="0">
                <a:latin typeface="+mj-lt"/>
              </a:rPr>
              <a:t>D şeklinde metal levhalar arasında elektrik alanda parçacıklar hızlandırılır.</a:t>
            </a:r>
          </a:p>
          <a:p>
            <a:endParaRPr lang="tr-TR" dirty="0" smtClean="0">
              <a:latin typeface="+mj-lt"/>
            </a:endParaRPr>
          </a:p>
          <a:p>
            <a:r>
              <a:rPr lang="tr-TR" dirty="0" smtClean="0">
                <a:latin typeface="+mj-lt"/>
              </a:rPr>
              <a:t>Bütün sistem bir elektromıknatısın içindedir.</a:t>
            </a:r>
          </a:p>
          <a:p>
            <a:endParaRPr lang="tr-TR" dirty="0" smtClean="0">
              <a:latin typeface="+mj-lt"/>
            </a:endParaRPr>
          </a:p>
          <a:p>
            <a:r>
              <a:rPr lang="tr-TR" dirty="0" smtClean="0">
                <a:latin typeface="+mj-lt"/>
              </a:rPr>
              <a:t>Sabit hızlı parçacıklar manyetik alanda dairesel yörüngede hareket ederler fakat parçacıkların hızları arttığı için döndürgeçte bu yörünge spiraldir.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080" name="Picture 8" descr="https://encrypted-tbn0.gstatic.com/images?q=tbn:ANd9GcRwtw0RcEAZKFsQbR0jLJHtKA0MvcJHrPDt6sdHUHzwMQ5urU5Bj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492171"/>
            <a:ext cx="2514600" cy="18192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0526" y="1371600"/>
            <a:ext cx="399154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579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370" y="9437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Döndürgeçte eşzamanlılık nasıl sağlanır?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600201"/>
            <a:ext cx="4343400" cy="1219199"/>
          </a:xfrm>
        </p:spPr>
        <p:txBody>
          <a:bodyPr>
            <a:normAutofit fontScale="62500" lnSpcReduction="20000"/>
          </a:bodyPr>
          <a:lstStyle/>
          <a:p>
            <a:r>
              <a:rPr lang="tr-TR" dirty="0" smtClean="0">
                <a:latin typeface="+mj-lt"/>
              </a:rPr>
              <a:t>Manyetik alanda parçacıklar merkezi kuvvet etkisinde dairesel yörüngede hareket ederler.</a:t>
            </a:r>
          </a:p>
          <a:p>
            <a:r>
              <a:rPr lang="tr-TR" dirty="0" smtClean="0">
                <a:latin typeface="+mj-lt"/>
              </a:rPr>
              <a:t>Merkezi kuvvet =merkezkaç kuvveti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33</a:t>
            </a:fld>
            <a:endParaRPr lang="en-US">
              <a:latin typeface="Comic Sans MS" panose="030F0702030302020204" pitchFamily="66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2982191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701028"/>
            <a:ext cx="2209800" cy="887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50" y="3995737"/>
            <a:ext cx="14192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419600" y="3645455"/>
            <a:ext cx="3788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latin typeface="+mj-lt"/>
              </a:rPr>
              <a:t>Parçacığın izlediği yörüngenin yarıçapı:</a:t>
            </a:r>
            <a:endParaRPr lang="en-GB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27642" y="5002767"/>
            <a:ext cx="34007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 smtClean="0">
                <a:latin typeface="+mj-lt"/>
              </a:rPr>
              <a:t>Parçacığın bir dönüş için harcadığı </a:t>
            </a:r>
          </a:p>
          <a:p>
            <a:r>
              <a:rPr lang="tr-TR" dirty="0" smtClean="0">
                <a:latin typeface="+mj-lt"/>
              </a:rPr>
              <a:t>zaman (dönme periyodu):</a:t>
            </a:r>
            <a:endParaRPr lang="en-GB" dirty="0">
              <a:latin typeface="+mj-lt"/>
            </a:endParaRPr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5649098"/>
            <a:ext cx="1619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304800" y="584028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Hızdan bağımsız: parçacıkların hızı artsa bile dönme frakansı değişmiyor. </a:t>
            </a:r>
            <a:endParaRPr lang="en-GB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191000" y="6163448"/>
            <a:ext cx="1162050" cy="849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307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Döndürgeçte eşzamanlılık nasıl sağlanır?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72000" cy="4800599"/>
          </a:xfrm>
        </p:spPr>
        <p:txBody>
          <a:bodyPr>
            <a:normAutofit fontScale="70000" lnSpcReduction="20000"/>
          </a:bodyPr>
          <a:lstStyle/>
          <a:p>
            <a:r>
              <a:rPr lang="tr-TR" dirty="0" smtClean="0">
                <a:latin typeface="+mj-lt"/>
              </a:rPr>
              <a:t>Parçacıkların dönme frekansına eşit bir frekansa sahip alternatif akım kaynağı kullanarak bu işi kıvırırız! </a:t>
            </a:r>
          </a:p>
          <a:p>
            <a:endParaRPr lang="tr-TR" dirty="0" smtClean="0">
              <a:latin typeface="+mj-lt"/>
            </a:endParaRPr>
          </a:p>
          <a:p>
            <a:r>
              <a:rPr lang="tr-TR" dirty="0" smtClean="0">
                <a:latin typeface="+mj-lt"/>
              </a:rPr>
              <a:t>Klasik formulleri kullandık!!! </a:t>
            </a:r>
          </a:p>
          <a:p>
            <a:endParaRPr lang="tr-TR" dirty="0">
              <a:latin typeface="+mj-lt"/>
            </a:endParaRPr>
          </a:p>
          <a:p>
            <a:r>
              <a:rPr lang="tr-TR" dirty="0" smtClean="0">
                <a:latin typeface="+mj-lt"/>
              </a:rPr>
              <a:t>Yüksek hızlara çıkarsak üretecin frekansını parçacıkların hızına göre ayarlamamız gerekli.</a:t>
            </a:r>
            <a:endParaRPr lang="tr-TR" dirty="0">
              <a:latin typeface="+mj-lt"/>
            </a:endParaRPr>
          </a:p>
          <a:p>
            <a:endParaRPr lang="tr-TR" dirty="0" smtClean="0">
              <a:latin typeface="+mj-lt"/>
            </a:endParaRPr>
          </a:p>
          <a:p>
            <a:r>
              <a:rPr lang="tr-TR" dirty="0" smtClean="0">
                <a:solidFill>
                  <a:srgbClr val="C00000"/>
                </a:solidFill>
                <a:latin typeface="+mj-lt"/>
              </a:rPr>
              <a:t>Parçacıkların dönme peridu artıyor. Eşzamanlılığı korumak için üretecin frekansı azaltılmalı.</a:t>
            </a:r>
            <a:endParaRPr lang="en-GB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3078" name="Picture 6" descr="http://handicapinfos.com/photos_http/cyclotron_grand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676400"/>
            <a:ext cx="3200400" cy="29697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5057774"/>
            <a:ext cx="161925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796030" y="4876800"/>
                <a:ext cx="54328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en-GB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6030" y="4876800"/>
                <a:ext cx="543289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741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İlk döndürgeç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0"/>
            <a:ext cx="41910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latin typeface="+mj-lt"/>
              </a:rPr>
              <a:t>Ernest </a:t>
            </a:r>
            <a:r>
              <a:rPr lang="en-GB" dirty="0" smtClean="0">
                <a:latin typeface="+mj-lt"/>
              </a:rPr>
              <a:t>Lawrence</a:t>
            </a:r>
            <a:r>
              <a:rPr lang="tr-TR" dirty="0" smtClean="0">
                <a:latin typeface="+mj-lt"/>
              </a:rPr>
              <a:t> ve öğrencisi M. Stanley Livingston tarafından gelirtirildi.</a:t>
            </a:r>
          </a:p>
          <a:p>
            <a:r>
              <a:rPr lang="tr-TR" dirty="0" smtClean="0">
                <a:latin typeface="+mj-lt"/>
              </a:rPr>
              <a:t>İlk başarılı deneme 1931 yılında</a:t>
            </a:r>
          </a:p>
          <a:p>
            <a:r>
              <a:rPr lang="tr-TR" dirty="0" smtClean="0">
                <a:latin typeface="+mj-lt"/>
              </a:rPr>
              <a:t>1,8kV luk üreteç kullanarak protonları 80keV e kadar hızlandırdı. </a:t>
            </a:r>
            <a:endParaRPr lang="en-GB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35</a:t>
            </a:fld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3074" name="Picture 2" descr="http://users.nber.org/~sewp/Images/cyclotron_bi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677" y="1371599"/>
            <a:ext cx="3350123" cy="42504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2660" y="5823466"/>
            <a:ext cx="18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11,5 cm çapında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746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39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Parçacıklar aşağı yukarı hareket edip D lere çapmıyor mu?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pic>
        <p:nvPicPr>
          <p:cNvPr id="29698" name="Picture 2" descr="https://www.physics.rutgers.edu/cyclotron/images/12inchmagmeas/images/focusin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1447800"/>
            <a:ext cx="8662739" cy="4876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447800"/>
            <a:ext cx="1944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Yandan görünüş!</a:t>
            </a:r>
            <a:endParaRPr lang="en-GB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0025" y="6267450"/>
            <a:ext cx="8915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Parçacıklar manyetik alan çizgilerinin şişkinliği sayesinde dikey eksende odaklanıyor!!!</a:t>
            </a:r>
            <a:endParaRPr lang="en-GB" b="1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91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Döndürgeç örnekleri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pic>
        <p:nvPicPr>
          <p:cNvPr id="31748" name="Picture 4" descr="http://www.buffalo.edu/content/dam/www/news/imported/hires/Cyclot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990600"/>
            <a:ext cx="7772400" cy="5181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3223" y="6301859"/>
            <a:ext cx="6660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Medikal alanda (kanser terapisinde) kullanılan bir döndürgeç.</a:t>
            </a:r>
            <a:endParaRPr lang="en-GB" dirty="0"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57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1905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Eşzamanlayıcı</a:t>
            </a:r>
            <a:r>
              <a:rPr lang="en-GB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(synchrotron)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38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5029200" cy="472440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>
                <a:latin typeface="+mj-lt"/>
              </a:rPr>
              <a:t>Parçacıkları RF kovuklarında hızlandırıp bükücü mıknatıslar sayesinde sabit bir yörüngede tutan dairesel hızlandırıcı tipi.</a:t>
            </a:r>
          </a:p>
          <a:p>
            <a:r>
              <a:rPr lang="tr-TR" dirty="0" smtClean="0">
                <a:latin typeface="+mj-lt"/>
              </a:rPr>
              <a:t>Ilk elektron eşzamanlayıcısı: 1945</a:t>
            </a:r>
          </a:p>
          <a:p>
            <a:r>
              <a:rPr lang="tr-TR" dirty="0" smtClean="0">
                <a:latin typeface="+mj-lt"/>
              </a:rPr>
              <a:t>İlk proton eşzamanlaıyıcsı: 1952 </a:t>
            </a:r>
          </a:p>
          <a:p>
            <a:r>
              <a:rPr lang="tr-TR" dirty="0" smtClean="0">
                <a:latin typeface="+mj-lt"/>
              </a:rPr>
              <a:t>LHC: En büyük en güçlü eşzamanlayıcı!!!</a:t>
            </a:r>
          </a:p>
          <a:p>
            <a:r>
              <a:rPr lang="tr-TR" dirty="0" smtClean="0">
                <a:solidFill>
                  <a:srgbClr val="002060"/>
                </a:solidFill>
                <a:latin typeface="+mj-lt"/>
              </a:rPr>
              <a:t>Eşzamanlayıcı ile parçacıkları diğer hızlandırıcılara göre daha yüksek enerjilere çıkarabiliriz!!!</a:t>
            </a:r>
            <a:endParaRPr lang="en-GB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1"/>
            <a:ext cx="3542752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71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89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PARÇACIK HIZLANDIRICILARI</a:t>
            </a:r>
            <a:endParaRPr lang="tr-TR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8" name="Bitmap Image" r:id="rId3" imgW="0" imgH="0" progId="PBrush">
                  <p:embed/>
                </p:oleObj>
              </mc:Choice>
              <mc:Fallback>
                <p:oleObj name="Bitmap Image" r:id="rId3" imgW="0" imgH="0" progId="PBrush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371600"/>
            <a:ext cx="7162800" cy="5082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5961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Yüksek potansiyelli DC üreteçleri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45741"/>
            <a:ext cx="3429000" cy="4448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" y="6110207"/>
            <a:ext cx="373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latin typeface="Bree Serif" panose="02000503040000020004" pitchFamily="50" charset="0"/>
              </a:rPr>
              <a:t>Cockcroft-</a:t>
            </a:r>
            <a:r>
              <a:rPr lang="tr-TR" dirty="0" smtClean="0">
                <a:latin typeface="Bree Serif" panose="02000503040000020004" pitchFamily="50" charset="0"/>
              </a:rPr>
              <a:t> </a:t>
            </a:r>
            <a:r>
              <a:rPr lang="en-GB" dirty="0" smtClean="0">
                <a:latin typeface="Bree Serif" panose="02000503040000020004" pitchFamily="50" charset="0"/>
              </a:rPr>
              <a:t>Walton</a:t>
            </a:r>
            <a:r>
              <a:rPr lang="tr-TR" dirty="0" smtClean="0">
                <a:latin typeface="Bree Serif" panose="02000503040000020004" pitchFamily="50" charset="0"/>
              </a:rPr>
              <a:t> </a:t>
            </a:r>
            <a:r>
              <a:rPr lang="tr-TR" dirty="0">
                <a:latin typeface="Bree Serif" panose="02000503040000020004" pitchFamily="50" charset="0"/>
              </a:rPr>
              <a:t>Jeneratörü</a:t>
            </a:r>
            <a:endParaRPr lang="en-GB" dirty="0">
              <a:latin typeface="Bree Serif" panose="02000503040000020004" pitchFamily="50" charset="0"/>
            </a:endParaRPr>
          </a:p>
          <a:p>
            <a:endParaRPr lang="en-GB" dirty="0">
              <a:latin typeface="Bree Serif" panose="02000503040000020004" pitchFamily="50" charset="0"/>
            </a:endParaRPr>
          </a:p>
        </p:txBody>
      </p:sp>
      <p:pic>
        <p:nvPicPr>
          <p:cNvPr id="7" name="Picture 2" descr="C:\Veli\Dropbox\ttp_note0\images-hiz\van_de_graf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115415"/>
            <a:ext cx="3069260" cy="48101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9011" y="5925541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dirty="0">
                <a:latin typeface="Bree Serif" panose="02000503040000020004" pitchFamily="50" charset="0"/>
              </a:rPr>
              <a:t>Van de Graaff Jeneratörü</a:t>
            </a:r>
            <a:endParaRPr lang="en-GB" dirty="0"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1880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-12874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PARÇACIK HIZLANDIRICILARI</a:t>
            </a:r>
            <a:endParaRPr lang="tr-TR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Bree Serif" panose="02000503040000020004" pitchFamily="50" charset="0"/>
              </a:rPr>
              <a:pPr/>
              <a:t>40</a:t>
            </a:fld>
            <a:endParaRPr lang="en-US">
              <a:latin typeface="Bree Serif" panose="02000503040000020004" pitchFamily="50" charset="0"/>
            </a:endParaRPr>
          </a:p>
        </p:txBody>
      </p:sp>
      <p:graphicFrame>
        <p:nvGraphicFramePr>
          <p:cNvPr id="8" name="Objec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265328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54" name="Bitmap Image" r:id="rId3" imgW="0" imgH="0" progId="PBrush">
                  <p:embed/>
                </p:oleObj>
              </mc:Choice>
              <mc:Fallback>
                <p:oleObj name="Bitmap Image" r:id="rId3" imgW="0" imgH="0" progId="PBrush">
                  <p:embed/>
                  <p:pic>
                    <p:nvPicPr>
                      <p:cNvPr id="0" name="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1371600"/>
            <a:ext cx="7162800" cy="5082377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 flipV="1">
            <a:off x="4724400" y="2743200"/>
            <a:ext cx="2286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657600" y="2819400"/>
            <a:ext cx="3810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648200" y="46482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3581400" y="4648200"/>
            <a:ext cx="3810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438400" y="3962400"/>
            <a:ext cx="4687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0070C0"/>
                </a:solidFill>
                <a:latin typeface="Bree Serif" panose="02000503040000020004" pitchFamily="50" charset="0"/>
              </a:rPr>
              <a:t>Hızlandırma birimleri (FR kovukları)</a:t>
            </a:r>
          </a:p>
          <a:p>
            <a:r>
              <a:rPr lang="tr-TR" b="1" dirty="0" smtClean="0">
                <a:solidFill>
                  <a:srgbClr val="0070C0"/>
                </a:solidFill>
                <a:latin typeface="Bree Serif" panose="02000503040000020004" pitchFamily="50" charset="0"/>
              </a:rPr>
              <a:t>Elektrik alan ile parçacıklar hızlandırılır</a:t>
            </a:r>
            <a:endParaRPr lang="tr-TR" b="1" dirty="0">
              <a:solidFill>
                <a:srgbClr val="0070C0"/>
              </a:solidFill>
              <a:latin typeface="Bree Serif" panose="02000503040000020004" pitchFamily="50" charset="0"/>
            </a:endParaRPr>
          </a:p>
        </p:txBody>
      </p:sp>
      <p:pic>
        <p:nvPicPr>
          <p:cNvPr id="3080" name="Picture 8" descr="http://www.bruker-est.com/uploads/pics/JLAB_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1713">
            <a:off x="1247147" y="1215304"/>
            <a:ext cx="7620000" cy="2962276"/>
          </a:xfrm>
          <a:prstGeom prst="rect">
            <a:avLst/>
          </a:prstGeom>
          <a:noFill/>
        </p:spPr>
      </p:pic>
      <p:pic>
        <p:nvPicPr>
          <p:cNvPr id="3084" name="Picture 12" descr="http://www.newscientist.com/data/galleries/dn15139-science-supermachine-scrapyard/lep_klystr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3429000"/>
            <a:ext cx="4286250" cy="3171826"/>
          </a:xfrm>
          <a:prstGeom prst="rect">
            <a:avLst/>
          </a:prstGeom>
          <a:noFill/>
        </p:spPr>
      </p:pic>
      <p:cxnSp>
        <p:nvCxnSpPr>
          <p:cNvPr id="32" name="Straight Arrow Connector 31"/>
          <p:cNvCxnSpPr/>
          <p:nvPr/>
        </p:nvCxnSpPr>
        <p:spPr>
          <a:xfrm flipV="1">
            <a:off x="5181600" y="2819400"/>
            <a:ext cx="685800" cy="838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295400" y="3810000"/>
            <a:ext cx="6090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Bükücü Mıknatıs</a:t>
            </a:r>
          </a:p>
          <a:p>
            <a:pPr algn="ctr"/>
            <a:r>
              <a:rPr lang="tr-TR" dirty="0" smtClean="0">
                <a:solidFill>
                  <a:srgbClr val="C00000"/>
                </a:solidFill>
                <a:latin typeface="Bree Serif" panose="02000503040000020004" pitchFamily="50" charset="0"/>
              </a:rPr>
              <a:t>Manyetik alan sayesinde parçacıkların yönünü değiştirir</a:t>
            </a:r>
            <a:endParaRPr lang="tr-TR" dirty="0">
              <a:solidFill>
                <a:srgbClr val="C00000"/>
              </a:solidFill>
              <a:latin typeface="Bree Serif" panose="02000503040000020004" pitchFamily="50" charset="0"/>
            </a:endParaRPr>
          </a:p>
        </p:txBody>
      </p:sp>
      <p:pic>
        <p:nvPicPr>
          <p:cNvPr id="3086" name="Picture 14" descr="http://etrade.daegu.go.kr/co/k/krtech/img/oimg_GC01640497_CA0164050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87021">
            <a:off x="3498179" y="183379"/>
            <a:ext cx="4551439" cy="3676651"/>
          </a:xfrm>
          <a:prstGeom prst="rect">
            <a:avLst/>
          </a:prstGeom>
          <a:noFill/>
        </p:spPr>
      </p:pic>
      <p:pic>
        <p:nvPicPr>
          <p:cNvPr id="3088" name="Picture 16" descr="http://epac04.web.psi.ch/head2/sub4head2/vectorfields/picture3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21131087">
            <a:off x="676426" y="1749452"/>
            <a:ext cx="3552825" cy="3467100"/>
          </a:xfrm>
          <a:prstGeom prst="rect">
            <a:avLst/>
          </a:prstGeom>
          <a:noFill/>
        </p:spPr>
      </p:pic>
      <p:cxnSp>
        <p:nvCxnSpPr>
          <p:cNvPr id="39" name="Straight Arrow Connector 38"/>
          <p:cNvCxnSpPr/>
          <p:nvPr/>
        </p:nvCxnSpPr>
        <p:spPr>
          <a:xfrm flipH="1">
            <a:off x="2209800" y="4419600"/>
            <a:ext cx="99060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676400" y="3810000"/>
            <a:ext cx="55210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92D050"/>
                </a:solidFill>
                <a:latin typeface="Bree Serif" panose="02000503040000020004" pitchFamily="50" charset="0"/>
              </a:rPr>
              <a:t>Odaklayıcı mıknatıslarda</a:t>
            </a:r>
          </a:p>
          <a:p>
            <a:pPr algn="ctr"/>
            <a:r>
              <a:rPr lang="tr-TR" sz="2000" b="1" dirty="0" smtClean="0">
                <a:solidFill>
                  <a:srgbClr val="92D050"/>
                </a:solidFill>
                <a:latin typeface="Bree Serif" panose="02000503040000020004" pitchFamily="50" charset="0"/>
              </a:rPr>
              <a:t>Manyetik alan yardımı ile demet odaklanır</a:t>
            </a:r>
            <a:endParaRPr lang="tr-TR" sz="2000" b="1" dirty="0">
              <a:solidFill>
                <a:srgbClr val="92D050"/>
              </a:solidFill>
              <a:latin typeface="Bree Serif" panose="02000503040000020004" pitchFamily="50" charset="0"/>
            </a:endParaRPr>
          </a:p>
        </p:txBody>
      </p:sp>
      <p:pic>
        <p:nvPicPr>
          <p:cNvPr id="3090" name="Picture 18" descr="http://petra3-project.desy.de/e12/e386/e387/e388/e2605/column-objekt2610/img/QuadrupolePQL_eng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0" y="1447800"/>
            <a:ext cx="5827183" cy="4370388"/>
          </a:xfrm>
          <a:prstGeom prst="rect">
            <a:avLst/>
          </a:prstGeom>
          <a:noFill/>
        </p:spPr>
      </p:pic>
      <p:pic>
        <p:nvPicPr>
          <p:cNvPr id="3092" name="Picture 20" descr="http://agni.phys.iit.edu/~vpa/images/90-1537-0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0650718">
            <a:off x="224003" y="669369"/>
            <a:ext cx="5715000" cy="5791201"/>
          </a:xfrm>
          <a:prstGeom prst="rect">
            <a:avLst/>
          </a:prstGeom>
          <a:noFill/>
        </p:spPr>
      </p:pic>
      <p:pic>
        <p:nvPicPr>
          <p:cNvPr id="3094" name="Picture 22" descr="http://farm7.staticflickr.com/6226/6262503782_5fc66f5e08_z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67200" y="533400"/>
            <a:ext cx="4572000" cy="6096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313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9" dur="2000"/>
                                        <p:tgtEl>
                                          <p:spTgt spid="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34" grpId="0"/>
      <p:bldP spid="34" grpId="1"/>
      <p:bldP spid="41" grpId="0"/>
      <p:bldP spid="41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4-kutuplular ile odaklama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41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343400" cy="4572000"/>
          </a:xfrm>
        </p:spPr>
        <p:txBody>
          <a:bodyPr>
            <a:normAutofit fontScale="92500" lnSpcReduction="10000"/>
          </a:bodyPr>
          <a:lstStyle/>
          <a:p>
            <a:r>
              <a:rPr lang="tr-TR" dirty="0" smtClean="0">
                <a:latin typeface="+mj-lt"/>
              </a:rPr>
              <a:t>Hızlandırılan parçadık demetindeki parçacıklar aynı yüklü olduğu için birbirine itme kuvveti uygular.</a:t>
            </a:r>
          </a:p>
          <a:p>
            <a:r>
              <a:rPr lang="tr-TR" dirty="0" smtClean="0">
                <a:latin typeface="+mj-lt"/>
              </a:rPr>
              <a:t>Bu itme kuvveti sebebiyle demet dikine eksende yayılmaya başlar. </a:t>
            </a:r>
          </a:p>
          <a:p>
            <a:r>
              <a:rPr lang="tr-TR" dirty="0" smtClean="0">
                <a:latin typeface="+mj-lt"/>
              </a:rPr>
              <a:t>Parçacıkların demet borusuna çarpmaması için odaklanması gerekir!!!</a:t>
            </a:r>
            <a:endParaRPr lang="en-GB" dirty="0">
              <a:latin typeface="+mj-lt"/>
            </a:endParaRPr>
          </a:p>
        </p:txBody>
      </p:sp>
      <p:pic>
        <p:nvPicPr>
          <p:cNvPr id="41986" name="Picture 2" descr="http://www.madrimasd.org/cienciaysociedad/ateneo/dossier/particulas/cern/public_web_cern_ch/Public/accelerators/beampip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19200"/>
            <a:ext cx="3124200" cy="22077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4" descr="The Advanced Light Source facilit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733800"/>
            <a:ext cx="3638922" cy="2436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24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19400"/>
            <a:ext cx="3810000" cy="364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946650" y="2655428"/>
            <a:ext cx="3810000" cy="364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V="1">
            <a:off x="2152116" y="418465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2146420" y="4845821"/>
            <a:ext cx="5696" cy="381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2209800" y="4642621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676400" y="4642621"/>
            <a:ext cx="36248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858000" y="4027028"/>
            <a:ext cx="0" cy="3630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6858000" y="4499482"/>
            <a:ext cx="1" cy="3657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6982270" y="4489099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6400800" y="4477878"/>
            <a:ext cx="310496" cy="1122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819400" y="1257181"/>
            <a:ext cx="4117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 smtClean="0">
                <a:solidFill>
                  <a:srgbClr val="0070C0"/>
                </a:solidFill>
                <a:latin typeface="+mj-lt"/>
              </a:rPr>
              <a:t>Sadece manyetik alan varsa </a:t>
            </a:r>
          </a:p>
          <a:p>
            <a:pPr algn="ctr"/>
            <a:r>
              <a:rPr lang="tr-TR" sz="4400" b="1" dirty="0" smtClean="0">
                <a:solidFill>
                  <a:srgbClr val="0070C0"/>
                </a:solidFill>
                <a:latin typeface="+mj-lt"/>
              </a:rPr>
              <a:t>F</a:t>
            </a:r>
            <a:r>
              <a:rPr lang="tr-TR" sz="4000" dirty="0">
                <a:solidFill>
                  <a:srgbClr val="0070C0"/>
                </a:solidFill>
                <a:latin typeface="+mj-lt"/>
              </a:rPr>
              <a:t>= </a:t>
            </a:r>
            <a:r>
              <a:rPr lang="tr-TR" sz="4000" dirty="0" smtClean="0">
                <a:solidFill>
                  <a:srgbClr val="0070C0"/>
                </a:solidFill>
                <a:latin typeface="+mj-lt"/>
              </a:rPr>
              <a:t>q</a:t>
            </a:r>
            <a:r>
              <a:rPr lang="tr-TR" sz="4400" b="1" dirty="0" smtClean="0">
                <a:solidFill>
                  <a:srgbClr val="0070C0"/>
                </a:solidFill>
                <a:latin typeface="+mj-lt"/>
              </a:rPr>
              <a:t>v</a:t>
            </a:r>
            <a:r>
              <a:rPr lang="tr-TR" sz="4000" dirty="0" smtClean="0">
                <a:solidFill>
                  <a:srgbClr val="0070C0"/>
                </a:solidFill>
                <a:latin typeface="+mj-lt"/>
              </a:rPr>
              <a:t>x</a:t>
            </a:r>
            <a:r>
              <a:rPr lang="tr-TR" sz="4400" b="1" dirty="0" smtClean="0">
                <a:solidFill>
                  <a:srgbClr val="0070C0"/>
                </a:solidFill>
                <a:latin typeface="+mj-lt"/>
              </a:rPr>
              <a:t>B</a:t>
            </a:r>
            <a:endParaRPr lang="en-GB" sz="4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29000" y="5870966"/>
            <a:ext cx="18350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4400" b="1" dirty="0" smtClean="0">
                <a:solidFill>
                  <a:srgbClr val="0070C0"/>
                </a:solidFill>
                <a:latin typeface="Bree Serif" panose="02000503040000020004" pitchFamily="50" charset="0"/>
              </a:rPr>
              <a:t>1952</a:t>
            </a:r>
            <a:endParaRPr lang="en-GB" sz="4400" dirty="0">
              <a:solidFill>
                <a:srgbClr val="0070C0"/>
              </a:solidFill>
              <a:latin typeface="Bree Serif" panose="02000503040000020004" pitchFamily="50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222" y="-41394"/>
            <a:ext cx="7318048" cy="1143000"/>
          </a:xfrm>
        </p:spPr>
        <p:txBody>
          <a:bodyPr/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4-kutuplular ile odaklama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7175" y="1534180"/>
            <a:ext cx="2063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sz="2800" b="1" dirty="0">
                <a:latin typeface="+mj-lt"/>
              </a:rPr>
              <a:t>F</a:t>
            </a:r>
            <a:r>
              <a:rPr lang="tr-TR" sz="2800" dirty="0">
                <a:latin typeface="+mj-lt"/>
              </a:rPr>
              <a:t>= q(</a:t>
            </a:r>
            <a:r>
              <a:rPr lang="tr-TR" sz="2800" b="1" dirty="0">
                <a:latin typeface="+mj-lt"/>
              </a:rPr>
              <a:t>v</a:t>
            </a:r>
            <a:r>
              <a:rPr lang="tr-TR" sz="2800" dirty="0">
                <a:latin typeface="+mj-lt"/>
              </a:rPr>
              <a:t>x</a:t>
            </a:r>
            <a:r>
              <a:rPr lang="tr-TR" sz="2800" b="1" dirty="0">
                <a:latin typeface="+mj-lt"/>
              </a:rPr>
              <a:t>B</a:t>
            </a:r>
            <a:r>
              <a:rPr lang="tr-TR" sz="2800" dirty="0">
                <a:latin typeface="+mj-lt"/>
              </a:rPr>
              <a:t> + </a:t>
            </a:r>
            <a:r>
              <a:rPr lang="tr-TR" sz="2800" b="1" dirty="0">
                <a:latin typeface="+mj-lt"/>
              </a:rPr>
              <a:t>E</a:t>
            </a:r>
            <a:r>
              <a:rPr lang="tr-TR" sz="2800" dirty="0">
                <a:latin typeface="+mj-lt"/>
              </a:rPr>
              <a:t>)</a:t>
            </a:r>
          </a:p>
        </p:txBody>
      </p:sp>
      <p:pic>
        <p:nvPicPr>
          <p:cNvPr id="20" name="Picture 20" descr="http://agni.phys.iit.edu/~vpa/images/90-1537-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972551" y="19050"/>
            <a:ext cx="2161924" cy="2190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9024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050" y="-35183"/>
            <a:ext cx="8229600" cy="1143000"/>
          </a:xfrm>
        </p:spPr>
        <p:txBody>
          <a:bodyPr/>
          <a:lstStyle/>
          <a:p>
            <a:pPr algn="l"/>
            <a:r>
              <a:rPr lang="tr-TR" dirty="0">
                <a:solidFill>
                  <a:srgbClr val="0070C0"/>
                </a:solidFill>
                <a:latin typeface="Bebas Neue" panose="020B0606020202050201" pitchFamily="34" charset="0"/>
              </a:rPr>
              <a:t>4-kutuplular ile odaklama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omic Sans MS" panose="030F0702030302020204" pitchFamily="66" charset="0"/>
              </a:rPr>
              <a:pPr/>
              <a:t>43</a:t>
            </a:fld>
            <a:endParaRPr lang="en-US">
              <a:latin typeface="Comic Sans MS" panose="030F0702030302020204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3810000"/>
            <a:ext cx="8534400" cy="2057400"/>
          </a:xfrm>
        </p:spPr>
        <p:txBody>
          <a:bodyPr>
            <a:noAutofit/>
          </a:bodyPr>
          <a:lstStyle/>
          <a:p>
            <a:r>
              <a:rPr lang="tr-TR" dirty="0" smtClean="0">
                <a:latin typeface="+mj-lt"/>
              </a:rPr>
              <a:t>Odak uzaklıkları aynı (f) olan bir ince kenarlı ve bir kalın kenarlı merceği arka arkaya koyarsak aradaki uzaklık d &lt; f  şartını sağladığı sürece bu iki merceğin yaptığı toplam etki odaklayıcıdır!!!</a:t>
            </a:r>
          </a:p>
          <a:p>
            <a:r>
              <a:rPr lang="tr-TR" dirty="0" smtClean="0">
                <a:latin typeface="+mj-lt"/>
              </a:rPr>
              <a:t>Hızlandırıcılarda birbiri ardına gelen 4-kutuplu mıknatıslar birbirine göre 90 derece döndürülmüştür. </a:t>
            </a:r>
            <a:endParaRPr lang="en-GB" dirty="0">
              <a:latin typeface="+mj-lt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033" y="2076450"/>
            <a:ext cx="8667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33" y="1828800"/>
            <a:ext cx="7239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94633" y="2686050"/>
            <a:ext cx="38677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33805" y="189178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Comic Sans MS" panose="030F0702030302020204" pitchFamily="66" charset="0"/>
              </a:rPr>
              <a:t>d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2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264" y="1600200"/>
            <a:ext cx="1582278" cy="1513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\\cern.ch\dfs\Users\v\vdimov\Desktop\RFQ sunumu-Ek\qua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7099136" y="1634483"/>
            <a:ext cx="1582278" cy="15137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56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381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Parçacıklar ile RF elektrik alanın eşzamanlılığı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/>
              <p:cNvSpPr>
                <a:spLocks noGrp="1"/>
              </p:cNvSpPr>
              <p:nvPr>
                <p:ph idx="1"/>
              </p:nvPr>
            </p:nvSpPr>
            <p:spPr>
              <a:xfrm>
                <a:off x="152400" y="1590675"/>
                <a:ext cx="4953000" cy="495300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tr-TR" sz="2600" dirty="0" smtClean="0">
                    <a:latin typeface="+mj-lt"/>
                  </a:rPr>
                  <a:t>Parçacıkların değişen elektrik alanlar ile eşzamanlılığını sağlamak için parçacıkların (hızlandırıcı etrafında) dönme frekansı ve RF frekansı arasında bir ilişki olmalı.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𝑹𝑭</m:t>
                        </m:r>
                      </m:sub>
                    </m:sSub>
                    <m:r>
                      <a:rPr lang="tr-TR" sz="2800" b="1" i="1">
                        <a:solidFill>
                          <a:srgbClr val="002060"/>
                        </a:solidFill>
                        <a:latin typeface="Cambria Math" charset="0"/>
                      </a:rPr>
                      <m:t>=</m:t>
                    </m:r>
                    <m:r>
                      <a:rPr lang="tr-TR" sz="2800" b="1" i="1">
                        <a:solidFill>
                          <a:srgbClr val="002060"/>
                        </a:solidFill>
                        <a:latin typeface="Cambria Math" charset="0"/>
                      </a:rPr>
                      <m:t>𝒉</m:t>
                    </m:r>
                    <m:r>
                      <a:rPr lang="tr-TR" sz="2800" b="1" i="1">
                        <a:solidFill>
                          <a:srgbClr val="002060"/>
                        </a:solidFill>
                        <a:latin typeface="Cambria Math" charset="0"/>
                      </a:rPr>
                      <m:t>∗</m:t>
                    </m:r>
                    <m:sSub>
                      <m:sSubPr>
                        <m:ctrlP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𝒇</m:t>
                        </m:r>
                      </m:e>
                      <m:sub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𝒅</m:t>
                        </m:r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ö</m:t>
                        </m:r>
                        <m:r>
                          <a:rPr lang="tr-TR" sz="2800" b="1" i="1">
                            <a:solidFill>
                              <a:srgbClr val="002060"/>
                            </a:solidFill>
                            <a:latin typeface="Cambria Math" charset="0"/>
                          </a:rPr>
                          <m:t>𝒏𝒎𝒆</m:t>
                        </m:r>
                      </m:sub>
                    </m:sSub>
                    <m:r>
                      <a:rPr lang="tr-TR" sz="2800" i="1">
                        <a:latin typeface="Cambria Math" charset="0"/>
                      </a:rPr>
                      <m:t> </m:t>
                    </m:r>
                  </m:oMath>
                </a14:m>
                <a:r>
                  <a:rPr lang="tr-TR" sz="2800" dirty="0">
                    <a:latin typeface="+mj-lt"/>
                  </a:rPr>
                  <a:t> </a:t>
                </a:r>
              </a:p>
              <a:p>
                <a:r>
                  <a:rPr lang="tr-TR" sz="2600" dirty="0" smtClean="0">
                    <a:latin typeface="+mj-lt"/>
                  </a:rPr>
                  <a:t>Parçacıklar hızlandırıldıkça:</a:t>
                </a:r>
              </a:p>
              <a:p>
                <a:pPr lvl="1"/>
                <a:r>
                  <a:rPr lang="tr-TR" sz="2200" dirty="0" smtClean="0">
                    <a:latin typeface="+mj-lt"/>
                  </a:rPr>
                  <a:t>Büküçü mıknatısların manyetik alanları arttırılır.</a:t>
                </a:r>
              </a:p>
              <a:p>
                <a:pPr lvl="1"/>
                <a:r>
                  <a:rPr lang="tr-TR" sz="2200" dirty="0" smtClean="0">
                    <a:latin typeface="+mj-lt"/>
                  </a:rPr>
                  <a:t>RF kovuklarındaki RF alanların frekansı arttırılır.</a:t>
                </a:r>
              </a:p>
              <a:p>
                <a:r>
                  <a:rPr lang="tr-TR" sz="2600" dirty="0" smtClean="0">
                    <a:latin typeface="+mj-lt"/>
                  </a:rPr>
                  <a:t>RF kovuklarının frekansını belirli aralıkta değiştirebiliriz. Bu sebeple eşzamanlılardan önce parçacıkları belirli bir enerjiye çıkartmak icin doğrusal hızlandırıcı bulunur. </a:t>
                </a:r>
              </a:p>
              <a:p>
                <a:pPr marL="0" indent="0" algn="ctr">
                  <a:buNone/>
                </a:pPr>
                <a:endParaRPr lang="tr-TR" dirty="0" smtClean="0">
                  <a:latin typeface="+mj-lt"/>
                </a:endParaRPr>
              </a:p>
              <a:p>
                <a:pPr marL="0" indent="0">
                  <a:buNone/>
                </a:pPr>
                <a:endParaRPr lang="en-GB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Content Placeholder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2400" y="1590675"/>
                <a:ext cx="4953000" cy="4953000"/>
              </a:xfrm>
              <a:blipFill rotWithShape="0">
                <a:blip r:embed="rId2"/>
                <a:stretch>
                  <a:fillRect l="-1353" t="-2094" r="-2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193" y="2133600"/>
            <a:ext cx="4027807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13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5477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Eşzamanlayıcıların limiti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52400" y="1590675"/>
            <a:ext cx="5105400" cy="4953000"/>
          </a:xfrm>
        </p:spPr>
        <p:txBody>
          <a:bodyPr>
            <a:noAutofit/>
          </a:bodyPr>
          <a:lstStyle/>
          <a:p>
            <a:r>
              <a:rPr lang="tr-TR" sz="2000" dirty="0" smtClean="0">
                <a:latin typeface="+mj-lt"/>
              </a:rPr>
              <a:t>Proton eşzamanlayıcıların parçacıkları çıkarabileceği maksimum enerji bükücü mıknatıslara bağlıdır.</a:t>
            </a:r>
          </a:p>
          <a:p>
            <a:r>
              <a:rPr lang="tr-TR" sz="2000" dirty="0" smtClean="0">
                <a:latin typeface="+mj-lt"/>
              </a:rPr>
              <a:t>RF kovuklarından parçacıkları birçok kez geçirip hızlandırabilirim fakat parçacıkları bükecek güçte mıknatısa sahip degilsem parçacıklar demet borusuna çarparlar.</a:t>
            </a:r>
          </a:p>
          <a:p>
            <a:r>
              <a:rPr lang="tr-TR" sz="2000" dirty="0" smtClean="0">
                <a:latin typeface="+mj-lt"/>
              </a:rPr>
              <a:t>Elektron eşzamanlayıcılarının limiti eşzamanlayıcı ışınımı sebebi ile daha düşüktür.</a:t>
            </a:r>
          </a:p>
          <a:p>
            <a:pPr lvl="1"/>
            <a:r>
              <a:rPr lang="tr-TR" sz="1800" dirty="0" smtClean="0">
                <a:latin typeface="+mj-lt"/>
              </a:rPr>
              <a:t>Yüklü bir parçacık ivmelendiği anda ışınım yaparak enerjisinin bir kısmını elektromanyetik dalga olarak etrafa yayar.</a:t>
            </a:r>
          </a:p>
          <a:p>
            <a:pPr lvl="1"/>
            <a:r>
              <a:rPr lang="tr-TR" sz="1800" dirty="0" smtClean="0">
                <a:latin typeface="+mj-lt"/>
              </a:rPr>
              <a:t>Düşük kütleli parçacıklar daha fazla ışınım yapar</a:t>
            </a:r>
          </a:p>
          <a:p>
            <a:endParaRPr lang="tr-TR" sz="2000" dirty="0" smtClean="0">
              <a:latin typeface="+mj-lt"/>
            </a:endParaRPr>
          </a:p>
          <a:p>
            <a:pPr marL="0" indent="0">
              <a:buNone/>
            </a:pPr>
            <a:endParaRPr lang="en-GB" sz="20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45058" name="Picture 2" descr="http://upload.wikimedia.org/wikipedia/commons/thumb/7/74/LHC.svg/744px-LHC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600200"/>
            <a:ext cx="2813001" cy="1981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Veli\Desktop\sunum\accelerat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038600"/>
            <a:ext cx="2544955" cy="1805777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934200" y="4876800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/>
              <a:t>LEP</a:t>
            </a:r>
            <a:endParaRPr lang="en-GB" dirty="0"/>
          </a:p>
        </p:txBody>
      </p:sp>
      <p:pic>
        <p:nvPicPr>
          <p:cNvPr id="48130" name="Picture 2" descr="http://upload.wikimedia.org/wikipedia/commons/5/58/Syncrotr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833" y="5844377"/>
            <a:ext cx="1191767" cy="6870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" y="8414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Eşzamanlayıcı ışınımı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46082" name="Picture 2" descr="http://upload.wikimedia.org/wikipedia/commons/6/60/Sch%C3%A9ma_de_principe_du_synchrotr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324" y="1676400"/>
            <a:ext cx="4635608" cy="2895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4" descr="General Electric 1947 synchrotr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2286000" cy="1828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42823" y="4800600"/>
            <a:ext cx="43011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Günümüzde elektron eşzamanlayıcıları </a:t>
            </a:r>
          </a:p>
          <a:p>
            <a:r>
              <a:rPr lang="tr-TR" dirty="0" smtClean="0">
                <a:latin typeface="Bree Serif" panose="02000503040000020004" pitchFamily="50" charset="0"/>
              </a:rPr>
              <a:t> ile eşzamanlayıcı ışıması elde eden</a:t>
            </a:r>
          </a:p>
          <a:p>
            <a:r>
              <a:rPr lang="tr-TR" dirty="0" smtClean="0">
                <a:latin typeface="Bree Serif" panose="02000503040000020004" pitchFamily="50" charset="0"/>
              </a:rPr>
              <a:t> birçok merkez var!!!</a:t>
            </a:r>
            <a:endParaRPr lang="en-GB" dirty="0">
              <a:latin typeface="Bree Serif" panose="02000503040000020004" pitchFamily="50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3124200"/>
            <a:ext cx="2601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 smtClean="0">
                <a:latin typeface="Bree Serif" panose="02000503040000020004" pitchFamily="50" charset="0"/>
              </a:rPr>
              <a:t>General Electrics (1947)</a:t>
            </a:r>
            <a:endParaRPr lang="en-GB" dirty="0">
              <a:latin typeface="Bree Serif" panose="02000503040000020004" pitchFamily="50" charset="0"/>
            </a:endParaRPr>
          </a:p>
        </p:txBody>
      </p:sp>
      <p:pic>
        <p:nvPicPr>
          <p:cNvPr id="46086" name="Picture 6" descr="http://xdb.lbl.gov/Section2/Image_Sec2/GEsynchrotr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6" y="3583918"/>
            <a:ext cx="2400789" cy="30343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895600" y="6248916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Bree Serif" panose="02000503040000020004" pitchFamily="50" charset="0"/>
              </a:rPr>
              <a:t> 70-MeV </a:t>
            </a:r>
            <a:r>
              <a:rPr lang="tr-TR" dirty="0" smtClean="0">
                <a:latin typeface="Bree Serif" panose="02000503040000020004" pitchFamily="50" charset="0"/>
              </a:rPr>
              <a:t>elektron eşzamanlayıcısı</a:t>
            </a:r>
            <a:endParaRPr lang="en-GB" dirty="0">
              <a:latin typeface="Bree Serif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20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1857"/>
            <a:ext cx="9144000" cy="60761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02" y="0"/>
            <a:ext cx="8229600" cy="1143000"/>
          </a:xfrm>
        </p:spPr>
        <p:txBody>
          <a:bodyPr/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Teşekkürler!</a:t>
            </a:r>
            <a:endParaRPr lang="tr-TR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AutoShape 16"/>
          <p:cNvSpPr>
            <a:spLocks noChangeArrowheads="1"/>
          </p:cNvSpPr>
          <p:nvPr/>
        </p:nvSpPr>
        <p:spPr bwMode="auto">
          <a:xfrm>
            <a:off x="3352800" y="1043707"/>
            <a:ext cx="2883520" cy="977207"/>
          </a:xfrm>
          <a:prstGeom prst="wedgeEllipseCallout">
            <a:avLst>
              <a:gd name="adj1" fmla="val -38019"/>
              <a:gd name="adj2" fmla="val 7157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r-TR" sz="3200" b="1" dirty="0" smtClean="0">
                <a:solidFill>
                  <a:srgbClr val="FF0000"/>
                </a:solidFill>
                <a:latin typeface="Bree Serif" panose="02000503040000020004" pitchFamily="50" charset="0"/>
              </a:rPr>
              <a:t>Sorular</a:t>
            </a:r>
            <a:r>
              <a:rPr lang="fr-FR" sz="3200" b="1" dirty="0" smtClean="0">
                <a:solidFill>
                  <a:srgbClr val="FF0000"/>
                </a:solidFill>
                <a:latin typeface="Bree Serif" panose="02000503040000020004" pitchFamily="50" charset="0"/>
              </a:rPr>
              <a:t> </a:t>
            </a:r>
            <a:r>
              <a:rPr lang="fr-FR" sz="3200" b="1" dirty="0">
                <a:solidFill>
                  <a:srgbClr val="FF0000"/>
                </a:solidFill>
                <a:latin typeface="Bree Serif" panose="02000503040000020004" pitchFamily="50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0316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6940" y="1690689"/>
            <a:ext cx="3611336" cy="3589249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712" y="4791300"/>
            <a:ext cx="802645" cy="146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7886700" cy="8382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Hızlanma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mümkün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mü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?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76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Alternatif akım kullanan Wideroe hızlandırıcısı 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linacani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81200" y="1371600"/>
            <a:ext cx="4579376" cy="32306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" y="4191000"/>
            <a:ext cx="8534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u="sng" dirty="0" smtClean="0">
                <a:latin typeface="+mj-lt"/>
              </a:rPr>
              <a:t>Elektrotlar(sürüklenme tüpleri) kablo ile AC üretecine bağlı. </a:t>
            </a:r>
            <a:endParaRPr lang="tr-TR" b="1" dirty="0" smtClean="0">
              <a:latin typeface="+mj-lt"/>
            </a:endParaRPr>
          </a:p>
          <a:p>
            <a:r>
              <a:rPr lang="tr-TR" b="1" dirty="0" smtClean="0">
                <a:latin typeface="+mj-lt"/>
              </a:rPr>
              <a:t>Elektrotların potansiyelleri değişken.</a:t>
            </a:r>
          </a:p>
          <a:p>
            <a:r>
              <a:rPr lang="tr-TR" b="1" dirty="0" smtClean="0">
                <a:latin typeface="+mj-lt"/>
              </a:rPr>
              <a:t>Aynı potansiyelden parçacıkları birçok kez geçirdiğim için hızlanma üretecin potansiyeliyle kısıtlanmıyor. </a:t>
            </a:r>
            <a:endParaRPr lang="tr-TR" b="1" dirty="0">
              <a:latin typeface="+mj-lt"/>
            </a:endParaRPr>
          </a:p>
          <a:p>
            <a:r>
              <a:rPr lang="tr-TR" dirty="0" smtClean="0">
                <a:latin typeface="+mj-lt"/>
              </a:rPr>
              <a:t>Yüksek frekanslara çıkınca anten görevi görüyor. Bu sebeple yüksek frekanslarda verimli değil. </a:t>
            </a:r>
          </a:p>
          <a:p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28768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EM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dalga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01006"/>
            <a:ext cx="8940800" cy="36449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264477" y="5112477"/>
            <a:ext cx="39079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İletken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bir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yapı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içerisinde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ilerleyen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elektromanyetik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dalganın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elektrik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ve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manyetik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alan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yönleri</a:t>
            </a:r>
            <a:r>
              <a:rPr lang="en-US" b="1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geometri</a:t>
            </a:r>
            <a:r>
              <a:rPr lang="en-US" b="1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ve</a:t>
            </a:r>
            <a:r>
              <a:rPr lang="en-US" b="1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frekans</a:t>
            </a:r>
            <a:r>
              <a:rPr lang="en-US" b="1" dirty="0" smtClean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tarafından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belirlenir</a:t>
            </a:r>
            <a:r>
              <a:rPr lang="en-US" b="1" dirty="0">
                <a:solidFill>
                  <a:srgbClr val="FF0000"/>
                </a:solidFill>
                <a:latin typeface="Bree Serif" charset="0"/>
                <a:ea typeface="Bree Serif" charset="0"/>
                <a:cs typeface="Bree Serif" charset="0"/>
              </a:rPr>
              <a:t>. </a:t>
            </a:r>
            <a:endParaRPr lang="en-US" dirty="0">
              <a:solidFill>
                <a:srgbClr val="FF0000"/>
              </a:solidFill>
              <a:latin typeface="Bree Serif" charset="0"/>
              <a:ea typeface="Bree Serif" charset="0"/>
              <a:cs typeface="Bree Serif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28" y="4445906"/>
            <a:ext cx="32258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1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8575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tr-TR" dirty="0" smtClean="0">
                <a:solidFill>
                  <a:srgbClr val="0070C0"/>
                </a:solidFill>
                <a:latin typeface="Bebas Neue" panose="020B0606020202050201" pitchFamily="34" charset="0"/>
              </a:rPr>
              <a:t>İki tarafı kapalı bir silindirin içinde elektromanyetik dalga</a:t>
            </a:r>
            <a:endParaRPr lang="en-GB" dirty="0">
              <a:solidFill>
                <a:srgbClr val="0070C0"/>
              </a:solidFill>
              <a:latin typeface="Bebas Neue" panose="020B0606020202050201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7800"/>
            <a:ext cx="5577047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Veli\Desktop\Linacs sunumu için\E-t grap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5181600"/>
            <a:ext cx="4006974" cy="1447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97212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RF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kovuğu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(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Davul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 </a:t>
            </a:r>
            <a:r>
              <a:rPr lang="en-US" dirty="0" err="1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kovuk</a:t>
            </a:r>
            <a:r>
              <a:rPr lang="en-US" dirty="0" smtClean="0">
                <a:solidFill>
                  <a:srgbClr val="0070C0"/>
                </a:solidFill>
                <a:latin typeface="Bebas Neue" charset="0"/>
                <a:ea typeface="Bebas Neue" charset="0"/>
                <a:cs typeface="Bebas Neue" charset="0"/>
              </a:rPr>
              <a:t>-Pill box cavity)</a:t>
            </a:r>
            <a:endParaRPr lang="en-US" dirty="0">
              <a:solidFill>
                <a:srgbClr val="0070C0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0ABAF-A15E-D041-8630-49A9354CEBB6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788432" y="648718"/>
            <a:ext cx="2071694" cy="28692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289300" y="1325563"/>
                <a:ext cx="1247649" cy="8066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tr-TR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tr-TR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tr-TR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𝑅𝐹</m:t>
                          </m:r>
                        </m:sub>
                      </m:sSub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9300" y="1325563"/>
                <a:ext cx="1247649" cy="80669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4" descr="IMG_64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502" y="3505200"/>
            <a:ext cx="1845326" cy="246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107-0741_IM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00" r="12000" b="8000"/>
          <a:stretch>
            <a:fillRect/>
          </a:stretch>
        </p:blipFill>
        <p:spPr bwMode="auto">
          <a:xfrm>
            <a:off x="4537232" y="2286000"/>
            <a:ext cx="4373515" cy="3679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263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967</Words>
  <Application>Microsoft Macintosh PowerPoint</Application>
  <PresentationFormat>On-screen Show (4:3)</PresentationFormat>
  <Paragraphs>210</Paragraphs>
  <Slides>47</Slides>
  <Notes>1</Notes>
  <HiddenSlides>0</HiddenSlides>
  <MMClips>3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Bebas Neue</vt:lpstr>
      <vt:lpstr>Bree Serif</vt:lpstr>
      <vt:lpstr>Calibri</vt:lpstr>
      <vt:lpstr>Cambria Math</vt:lpstr>
      <vt:lpstr>Comic Sans MS</vt:lpstr>
      <vt:lpstr>Wingdings</vt:lpstr>
      <vt:lpstr>Arial</vt:lpstr>
      <vt:lpstr>Office Theme</vt:lpstr>
      <vt:lpstr>Bitmap Image</vt:lpstr>
      <vt:lpstr>Hızlandırıcı Fiziği-2</vt:lpstr>
      <vt:lpstr>İçerik</vt:lpstr>
      <vt:lpstr>Elektrostatik Hızlandırıcılar</vt:lpstr>
      <vt:lpstr>Yüksek potansiyelli DC üreteçleri</vt:lpstr>
      <vt:lpstr>Hızlanma mümkün mü?</vt:lpstr>
      <vt:lpstr>Alternatif akım kullanan Wideroe hızlandırıcısı </vt:lpstr>
      <vt:lpstr>EM dalga</vt:lpstr>
      <vt:lpstr>İki tarafı kapalı bir silindirin içinde elektromanyetik dalga</vt:lpstr>
      <vt:lpstr>RF kovuğu (Davul kovuk-Pill box cavity)</vt:lpstr>
      <vt:lpstr>Kovuğu rf İle doldurmak</vt:lpstr>
      <vt:lpstr>PowerPoint Presentation</vt:lpstr>
      <vt:lpstr>RF hızlandırıcılar</vt:lpstr>
      <vt:lpstr>Dogrusal hizlandiricilar</vt:lpstr>
      <vt:lpstr>Sürüklenme tüplü doğrusal hızlandırıcı (DTL)</vt:lpstr>
      <vt:lpstr>DTL tankının bileşenleri</vt:lpstr>
      <vt:lpstr>Lorentz kuvveti</vt:lpstr>
      <vt:lpstr>Farklı hızlarda farklı yapılar</vt:lpstr>
      <vt:lpstr>İyon kaynakları-proton</vt:lpstr>
      <vt:lpstr>DTL</vt:lpstr>
      <vt:lpstr>DTL</vt:lpstr>
      <vt:lpstr>Proton doğrusal hızlandırıcılarında kullanılan bazı yapılar</vt:lpstr>
      <vt:lpstr>Süperiletken yapılar</vt:lpstr>
      <vt:lpstr>Elektron doğrusal hızlandırıcıları proton hızlandırıcılarından farklıdır</vt:lpstr>
      <vt:lpstr>Elektron vs. proton</vt:lpstr>
      <vt:lpstr>Durağan dalga ve yürüyen dalga kovukları</vt:lpstr>
      <vt:lpstr>Duragan ve ilerleyen dalga ile hızlanma</vt:lpstr>
      <vt:lpstr>Dalga klavuzu: RF üretecinden elektromanyetik dalgayı RF kovuğuna taşır</vt:lpstr>
      <vt:lpstr>Yürüyen dalga kovukları</vt:lpstr>
      <vt:lpstr>Elektron kaynakları</vt:lpstr>
      <vt:lpstr>Elektron kaynakları</vt:lpstr>
      <vt:lpstr>Dairesel hızlandırıcılar</vt:lpstr>
      <vt:lpstr>Döndürgeç (cyclotron)</vt:lpstr>
      <vt:lpstr>Döndürgeçte eşzamanlılık nasıl sağlanır?</vt:lpstr>
      <vt:lpstr>Döndürgeçte eşzamanlılık nasıl sağlanır?</vt:lpstr>
      <vt:lpstr>İlk döndürgeç</vt:lpstr>
      <vt:lpstr>Parçacıklar aşağı yukarı hareket edip D lere çapmıyor mu?</vt:lpstr>
      <vt:lpstr>Döndürgeç örnekleri</vt:lpstr>
      <vt:lpstr>Eşzamanlayıcı(synchrotron)</vt:lpstr>
      <vt:lpstr>PARÇACIK HIZLANDIRICILARI</vt:lpstr>
      <vt:lpstr>PARÇACIK HIZLANDIRICILARI</vt:lpstr>
      <vt:lpstr>4-kutuplular ile odaklama</vt:lpstr>
      <vt:lpstr>4-kutuplular ile odaklama</vt:lpstr>
      <vt:lpstr>4-kutuplular ile odaklama</vt:lpstr>
      <vt:lpstr>Parçacıklar ile RF elektrik alanın eşzamanlılığı</vt:lpstr>
      <vt:lpstr>Eşzamanlayıcıların limiti</vt:lpstr>
      <vt:lpstr>Eşzamanlayıcı ışınımı</vt:lpstr>
      <vt:lpstr>Teşekkürler!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Temel Hızlandırıcı Fiziği</dc:title>
  <dc:creator>Veliko Atanasov Dimov</dc:creator>
  <cp:lastModifiedBy>Microsoft Office User</cp:lastModifiedBy>
  <cp:revision>147</cp:revision>
  <dcterms:created xsi:type="dcterms:W3CDTF">2006-08-16T00:00:00Z</dcterms:created>
  <dcterms:modified xsi:type="dcterms:W3CDTF">2017-02-01T20:15:46Z</dcterms:modified>
</cp:coreProperties>
</file>